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24" r:id="rId2"/>
  </p:sldMasterIdLst>
  <p:notesMasterIdLst>
    <p:notesMasterId r:id="rId33"/>
  </p:notesMasterIdLst>
  <p:sldIdLst>
    <p:sldId id="543" r:id="rId3"/>
    <p:sldId id="545" r:id="rId4"/>
    <p:sldId id="546" r:id="rId5"/>
    <p:sldId id="430" r:id="rId6"/>
    <p:sldId id="420" r:id="rId7"/>
    <p:sldId id="419" r:id="rId8"/>
    <p:sldId id="414" r:id="rId9"/>
    <p:sldId id="413" r:id="rId10"/>
    <p:sldId id="415" r:id="rId11"/>
    <p:sldId id="445" r:id="rId12"/>
    <p:sldId id="435" r:id="rId13"/>
    <p:sldId id="452" r:id="rId14"/>
    <p:sldId id="450" r:id="rId15"/>
    <p:sldId id="451" r:id="rId16"/>
    <p:sldId id="449" r:id="rId17"/>
    <p:sldId id="448" r:id="rId18"/>
    <p:sldId id="447" r:id="rId19"/>
    <p:sldId id="444" r:id="rId20"/>
    <p:sldId id="446" r:id="rId21"/>
    <p:sldId id="436" r:id="rId22"/>
    <p:sldId id="437" r:id="rId23"/>
    <p:sldId id="443" r:id="rId24"/>
    <p:sldId id="434" r:id="rId25"/>
    <p:sldId id="438" r:id="rId26"/>
    <p:sldId id="439" r:id="rId27"/>
    <p:sldId id="440" r:id="rId28"/>
    <p:sldId id="441" r:id="rId29"/>
    <p:sldId id="442" r:id="rId30"/>
    <p:sldId id="453" r:id="rId31"/>
    <p:sldId id="542" r:id="rId32"/>
  </p:sldIdLst>
  <p:sldSz cx="9144000" cy="6858000" type="screen4x3"/>
  <p:notesSz cx="6858000" cy="9144000"/>
  <p:defaultTextStyle>
    <a:defPPr>
      <a:defRPr lang="fr-FR"/>
    </a:defPPr>
    <a:lvl1pPr algn="ctr" rtl="0" fontAlgn="base">
      <a:spcBef>
        <a:spcPct val="0"/>
      </a:spcBef>
      <a:spcAft>
        <a:spcPct val="0"/>
      </a:spcAft>
      <a:defRPr kern="1200">
        <a:solidFill>
          <a:schemeClr val="tx1"/>
        </a:solidFill>
        <a:latin typeface="Garamond" pitchFamily="18" charset="0"/>
        <a:ea typeface="+mn-ea"/>
        <a:cs typeface="Arial" charset="0"/>
      </a:defRPr>
    </a:lvl1pPr>
    <a:lvl2pPr marL="457200" algn="ctr" rtl="0" fontAlgn="base">
      <a:spcBef>
        <a:spcPct val="0"/>
      </a:spcBef>
      <a:spcAft>
        <a:spcPct val="0"/>
      </a:spcAft>
      <a:defRPr kern="1200">
        <a:solidFill>
          <a:schemeClr val="tx1"/>
        </a:solidFill>
        <a:latin typeface="Garamond" pitchFamily="18" charset="0"/>
        <a:ea typeface="+mn-ea"/>
        <a:cs typeface="Arial" charset="0"/>
      </a:defRPr>
    </a:lvl2pPr>
    <a:lvl3pPr marL="914400" algn="ctr" rtl="0" fontAlgn="base">
      <a:spcBef>
        <a:spcPct val="0"/>
      </a:spcBef>
      <a:spcAft>
        <a:spcPct val="0"/>
      </a:spcAft>
      <a:defRPr kern="1200">
        <a:solidFill>
          <a:schemeClr val="tx1"/>
        </a:solidFill>
        <a:latin typeface="Garamond" pitchFamily="18" charset="0"/>
        <a:ea typeface="+mn-ea"/>
        <a:cs typeface="Arial" charset="0"/>
      </a:defRPr>
    </a:lvl3pPr>
    <a:lvl4pPr marL="1371600" algn="ctr" rtl="0" fontAlgn="base">
      <a:spcBef>
        <a:spcPct val="0"/>
      </a:spcBef>
      <a:spcAft>
        <a:spcPct val="0"/>
      </a:spcAft>
      <a:defRPr kern="1200">
        <a:solidFill>
          <a:schemeClr val="tx1"/>
        </a:solidFill>
        <a:latin typeface="Garamond" pitchFamily="18" charset="0"/>
        <a:ea typeface="+mn-ea"/>
        <a:cs typeface="Arial" charset="0"/>
      </a:defRPr>
    </a:lvl4pPr>
    <a:lvl5pPr marL="1828800" algn="ctr" rtl="0" fontAlgn="base">
      <a:spcBef>
        <a:spcPct val="0"/>
      </a:spcBef>
      <a:spcAft>
        <a:spcPct val="0"/>
      </a:spcAft>
      <a:defRPr kern="1200">
        <a:solidFill>
          <a:schemeClr val="tx1"/>
        </a:solidFill>
        <a:latin typeface="Garamond" pitchFamily="18" charset="0"/>
        <a:ea typeface="+mn-ea"/>
        <a:cs typeface="Arial" charset="0"/>
      </a:defRPr>
    </a:lvl5pPr>
    <a:lvl6pPr marL="2286000" algn="l" defTabSz="914400" rtl="0" eaLnBrk="1" latinLnBrk="0" hangingPunct="1">
      <a:defRPr kern="1200">
        <a:solidFill>
          <a:schemeClr val="tx1"/>
        </a:solidFill>
        <a:latin typeface="Garamond" pitchFamily="18" charset="0"/>
        <a:ea typeface="+mn-ea"/>
        <a:cs typeface="Arial" charset="0"/>
      </a:defRPr>
    </a:lvl6pPr>
    <a:lvl7pPr marL="2743200" algn="l" defTabSz="914400" rtl="0" eaLnBrk="1" latinLnBrk="0" hangingPunct="1">
      <a:defRPr kern="1200">
        <a:solidFill>
          <a:schemeClr val="tx1"/>
        </a:solidFill>
        <a:latin typeface="Garamond" pitchFamily="18" charset="0"/>
        <a:ea typeface="+mn-ea"/>
        <a:cs typeface="Arial" charset="0"/>
      </a:defRPr>
    </a:lvl7pPr>
    <a:lvl8pPr marL="3200400" algn="l" defTabSz="914400" rtl="0" eaLnBrk="1" latinLnBrk="0" hangingPunct="1">
      <a:defRPr kern="1200">
        <a:solidFill>
          <a:schemeClr val="tx1"/>
        </a:solidFill>
        <a:latin typeface="Garamond" pitchFamily="18" charset="0"/>
        <a:ea typeface="+mn-ea"/>
        <a:cs typeface="Arial" charset="0"/>
      </a:defRPr>
    </a:lvl8pPr>
    <a:lvl9pPr marL="3657600" algn="l" defTabSz="914400" rtl="0" eaLnBrk="1" latinLnBrk="0" hangingPunct="1">
      <a:defRPr kern="1200">
        <a:solidFill>
          <a:schemeClr val="tx1"/>
        </a:solidFill>
        <a:latin typeface="Garamond" pitchFamily="18"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658" autoAdjust="0"/>
    <p:restoredTop sz="94619" autoAdjust="0"/>
  </p:normalViewPr>
  <p:slideViewPr>
    <p:cSldViewPr>
      <p:cViewPr>
        <p:scale>
          <a:sx n="71" d="100"/>
          <a:sy n="71" d="100"/>
        </p:scale>
        <p:origin x="-1164" y="18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52657E-44DB-465A-8705-29266057A039}" type="datetimeFigureOut">
              <a:rPr lang="fr-FR" smtClean="0"/>
              <a:t>31/01/2024</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814160-BC7B-47FE-9E46-D9635EB72256}" type="slidenum">
              <a:rPr lang="fr-FR" smtClean="0"/>
              <a:t>‹N°›</a:t>
            </a:fld>
            <a:endParaRPr lang="fr-FR"/>
          </a:p>
        </p:txBody>
      </p:sp>
    </p:spTree>
    <p:extLst>
      <p:ext uri="{BB962C8B-B14F-4D97-AF65-F5344CB8AC3E}">
        <p14:creationId xmlns:p14="http://schemas.microsoft.com/office/powerpoint/2010/main" val="2330924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44A3FF4-1C80-4D56-871D-9844CE038C65}" type="slidenum">
              <a:rPr lang="fr-FR" altLang="fr-FR" smtClean="0"/>
              <a:pPr>
                <a:spcBef>
                  <a:spcPct val="0"/>
                </a:spcBef>
              </a:pPr>
              <a:t>2</a:t>
            </a:fld>
            <a:endParaRPr lang="fr-FR" altLang="fr-FR" smtClean="0"/>
          </a:p>
        </p:txBody>
      </p:sp>
      <p:sp>
        <p:nvSpPr>
          <p:cNvPr id="81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fr-FR" smtClean="0"/>
          </a:p>
        </p:txBody>
      </p:sp>
    </p:spTree>
    <p:extLst>
      <p:ext uri="{BB962C8B-B14F-4D97-AF65-F5344CB8AC3E}">
        <p14:creationId xmlns:p14="http://schemas.microsoft.com/office/powerpoint/2010/main" val="1412361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8471BB-B0F3-43A0-874B-43339230062D}" type="slidenum">
              <a:rPr lang="fr-FR"/>
              <a:pPr/>
              <a:t>30</a:t>
            </a:fld>
            <a:endParaRPr lang="fr-FR"/>
          </a:p>
        </p:txBody>
      </p:sp>
      <p:sp>
        <p:nvSpPr>
          <p:cNvPr id="229378" name="Rectangle 2"/>
          <p:cNvSpPr>
            <a:spLocks noGrp="1" noRot="1" noChangeAspect="1" noChangeArrowheads="1" noTextEdit="1"/>
          </p:cNvSpPr>
          <p:nvPr>
            <p:ph type="sldImg"/>
          </p:nvPr>
        </p:nvSpPr>
        <p:spPr>
          <a:ln/>
        </p:spPr>
      </p:sp>
      <p:sp>
        <p:nvSpPr>
          <p:cNvPr id="2293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5862436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fr-FR"/>
              </a:p>
            </p:txBody>
          </p:sp>
          <p:sp>
            <p:nvSpPr>
              <p:cNvPr id="9" name="Freeform 5"/>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fr-FR"/>
              </a:p>
            </p:txBody>
          </p:sp>
          <p:sp>
            <p:nvSpPr>
              <p:cNvPr id="10" name="Freeform 6"/>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fr-FR"/>
              </a:p>
            </p:txBody>
          </p:sp>
          <p:sp>
            <p:nvSpPr>
              <p:cNvPr id="1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2" name="Freeform 8"/>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fr-FR"/>
              </a:p>
            </p:txBody>
          </p:sp>
        </p:grpSp>
        <p:sp>
          <p:nvSpPr>
            <p:cNvPr id="6" name="Freeform 9"/>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fr-FR"/>
            </a:p>
          </p:txBody>
        </p:sp>
        <p:sp>
          <p:nvSpPr>
            <p:cNvPr id="7" name="Freeform 10"/>
            <p:cNvSpPr>
              <a:spLocks/>
            </p:cNvSpPr>
            <p:nvPr/>
          </p:nvSpPr>
          <p:spPr bwMode="hidden">
            <a:xfrm>
              <a:off x="0" y="0"/>
              <a:ext cx="5758" cy="1776"/>
            </a:xfrm>
            <a:custGeom>
              <a:avLst/>
              <a:gdLst>
                <a:gd name="T0" fmla="*/ 0 w 5740"/>
                <a:gd name="T1" fmla="*/ 0 h 1906"/>
                <a:gd name="T2" fmla="*/ 0 w 5740"/>
                <a:gd name="T3" fmla="*/ 1776 h 1906"/>
                <a:gd name="T4" fmla="*/ 5758 w 5740"/>
                <a:gd name="T5" fmla="*/ 1776 h 1906"/>
                <a:gd name="T6" fmla="*/ 575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sp>
        <p:nvSpPr>
          <p:cNvPr id="261131" name="Rectangle 11"/>
          <p:cNvSpPr>
            <a:spLocks noGrp="1" noChangeArrowheads="1"/>
          </p:cNvSpPr>
          <p:nvPr>
            <p:ph type="ctrTitle" sz="quarter"/>
          </p:nvPr>
        </p:nvSpPr>
        <p:spPr>
          <a:xfrm>
            <a:off x="685800" y="1736725"/>
            <a:ext cx="7772400" cy="1920875"/>
          </a:xfrm>
        </p:spPr>
        <p:txBody>
          <a:bodyPr/>
          <a:lstStyle>
            <a:lvl1pPr>
              <a:defRPr sz="6000"/>
            </a:lvl1pPr>
          </a:lstStyle>
          <a:p>
            <a:pPr lvl="0"/>
            <a:r>
              <a:rPr lang="fr-FR" noProof="0" smtClean="0"/>
              <a:t>Cliquez pour modifier le style du titre</a:t>
            </a:r>
          </a:p>
        </p:txBody>
      </p:sp>
      <p:sp>
        <p:nvSpPr>
          <p:cNvPr id="261132"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fr-FR" noProof="0" smtClean="0"/>
              <a:t>Cliquez pour modifier le style des sous-titres du masque</a:t>
            </a:r>
          </a:p>
        </p:txBody>
      </p:sp>
      <p:sp>
        <p:nvSpPr>
          <p:cNvPr id="13" name="Rectangle 13"/>
          <p:cNvSpPr>
            <a:spLocks noGrp="1" noChangeArrowheads="1"/>
          </p:cNvSpPr>
          <p:nvPr>
            <p:ph type="dt" sz="quarter" idx="10"/>
          </p:nvPr>
        </p:nvSpPr>
        <p:spPr>
          <a:xfrm>
            <a:off x="457200" y="6248400"/>
            <a:ext cx="2133600" cy="476250"/>
          </a:xfrm>
        </p:spPr>
        <p:txBody>
          <a:bodyPr/>
          <a:lstStyle>
            <a:lvl1pPr>
              <a:defRPr smtClean="0"/>
            </a:lvl1pPr>
          </a:lstStyle>
          <a:p>
            <a:pPr>
              <a:defRPr/>
            </a:pPr>
            <a:endParaRPr lang="fr-FR"/>
          </a:p>
        </p:txBody>
      </p:sp>
      <p:sp>
        <p:nvSpPr>
          <p:cNvPr id="14" name="Rectangle 14"/>
          <p:cNvSpPr>
            <a:spLocks noGrp="1" noChangeArrowheads="1"/>
          </p:cNvSpPr>
          <p:nvPr>
            <p:ph type="ftr" sz="quarter" idx="11"/>
          </p:nvPr>
        </p:nvSpPr>
        <p:spPr>
          <a:xfrm>
            <a:off x="3124200" y="6251575"/>
            <a:ext cx="2895600" cy="476250"/>
          </a:xfrm>
        </p:spPr>
        <p:txBody>
          <a:bodyPr/>
          <a:lstStyle>
            <a:lvl1pPr>
              <a:defRPr smtClean="0"/>
            </a:lvl1pPr>
          </a:lstStyle>
          <a:p>
            <a:pPr>
              <a:defRPr/>
            </a:pPr>
            <a:endParaRPr lang="fr-FR"/>
          </a:p>
        </p:txBody>
      </p:sp>
      <p:sp>
        <p:nvSpPr>
          <p:cNvPr id="15" name="Rectangle 15"/>
          <p:cNvSpPr>
            <a:spLocks noGrp="1" noChangeArrowheads="1"/>
          </p:cNvSpPr>
          <p:nvPr>
            <p:ph type="sldNum" sz="quarter" idx="12"/>
          </p:nvPr>
        </p:nvSpPr>
        <p:spPr>
          <a:xfrm>
            <a:off x="6553200" y="6254750"/>
            <a:ext cx="2133600" cy="476250"/>
          </a:xfrm>
        </p:spPr>
        <p:txBody>
          <a:bodyPr/>
          <a:lstStyle>
            <a:lvl1pPr>
              <a:defRPr smtClean="0"/>
            </a:lvl1pPr>
          </a:lstStyle>
          <a:p>
            <a:pPr>
              <a:defRPr/>
            </a:pPr>
            <a:fld id="{6C344329-4CB4-40F8-B6AB-DD249705DDB8}" type="slidenum">
              <a:rPr lang="fr-FR"/>
              <a:pPr>
                <a:defRPr/>
              </a:pPr>
              <a:t>‹N°›</a:t>
            </a:fld>
            <a:endParaRPr lang="fr-FR"/>
          </a:p>
        </p:txBody>
      </p:sp>
    </p:spTree>
    <p:extLst>
      <p:ext uri="{BB962C8B-B14F-4D97-AF65-F5344CB8AC3E}">
        <p14:creationId xmlns:p14="http://schemas.microsoft.com/office/powerpoint/2010/main" val="36065487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2"/>
          <p:cNvSpPr>
            <a:spLocks noGrp="1" noChangeArrowheads="1"/>
          </p:cNvSpPr>
          <p:nvPr>
            <p:ph type="dt" sz="half" idx="10"/>
          </p:nvPr>
        </p:nvSpPr>
        <p:spPr>
          <a:ln/>
        </p:spPr>
        <p:txBody>
          <a:bodyPr/>
          <a:lstStyle>
            <a:lvl1pPr>
              <a:defRPr/>
            </a:lvl1pPr>
          </a:lstStyle>
          <a:p>
            <a:pPr>
              <a:defRPr/>
            </a:pPr>
            <a:endParaRPr lang="fr-FR"/>
          </a:p>
        </p:txBody>
      </p:sp>
      <p:sp>
        <p:nvSpPr>
          <p:cNvPr id="5" name="Rectangle 3"/>
          <p:cNvSpPr>
            <a:spLocks noGrp="1" noChangeArrowheads="1"/>
          </p:cNvSpPr>
          <p:nvPr>
            <p:ph type="sldNum" sz="quarter" idx="11"/>
          </p:nvPr>
        </p:nvSpPr>
        <p:spPr>
          <a:ln/>
        </p:spPr>
        <p:txBody>
          <a:bodyPr/>
          <a:lstStyle>
            <a:lvl1pPr>
              <a:defRPr/>
            </a:lvl1pPr>
          </a:lstStyle>
          <a:p>
            <a:pPr>
              <a:defRPr/>
            </a:pPr>
            <a:fld id="{8F454E6F-493C-4997-9A14-4F9EF144DBDD}" type="slidenum">
              <a:rPr lang="fr-FR"/>
              <a:pPr>
                <a:defRPr/>
              </a:pPr>
              <a:t>‹N°›</a:t>
            </a:fld>
            <a:endParaRPr lang="fr-FR"/>
          </a:p>
        </p:txBody>
      </p:sp>
      <p:sp>
        <p:nvSpPr>
          <p:cNvPr id="6" name="Rectangle 14"/>
          <p:cNvSpPr>
            <a:spLocks noGrp="1" noChangeArrowheads="1"/>
          </p:cNvSpPr>
          <p:nvPr>
            <p:ph type="ftr" sz="quarter" idx="12"/>
          </p:nvPr>
        </p:nvSpPr>
        <p:spPr>
          <a:ln/>
        </p:spPr>
        <p:txBody>
          <a:bodyPr/>
          <a:lstStyle>
            <a:lvl1pPr>
              <a:defRPr/>
            </a:lvl1pPr>
          </a:lstStyle>
          <a:p>
            <a:pPr>
              <a:defRPr/>
            </a:pPr>
            <a:endParaRPr lang="fr-FR"/>
          </a:p>
        </p:txBody>
      </p:sp>
    </p:spTree>
    <p:extLst>
      <p:ext uri="{BB962C8B-B14F-4D97-AF65-F5344CB8AC3E}">
        <p14:creationId xmlns:p14="http://schemas.microsoft.com/office/powerpoint/2010/main" val="959410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2"/>
          <p:cNvSpPr>
            <a:spLocks noGrp="1" noChangeArrowheads="1"/>
          </p:cNvSpPr>
          <p:nvPr>
            <p:ph type="dt" sz="half" idx="10"/>
          </p:nvPr>
        </p:nvSpPr>
        <p:spPr>
          <a:ln/>
        </p:spPr>
        <p:txBody>
          <a:bodyPr/>
          <a:lstStyle>
            <a:lvl1pPr>
              <a:defRPr/>
            </a:lvl1pPr>
          </a:lstStyle>
          <a:p>
            <a:pPr>
              <a:defRPr/>
            </a:pPr>
            <a:endParaRPr lang="fr-FR"/>
          </a:p>
        </p:txBody>
      </p:sp>
      <p:sp>
        <p:nvSpPr>
          <p:cNvPr id="5" name="Rectangle 3"/>
          <p:cNvSpPr>
            <a:spLocks noGrp="1" noChangeArrowheads="1"/>
          </p:cNvSpPr>
          <p:nvPr>
            <p:ph type="sldNum" sz="quarter" idx="11"/>
          </p:nvPr>
        </p:nvSpPr>
        <p:spPr>
          <a:ln/>
        </p:spPr>
        <p:txBody>
          <a:bodyPr/>
          <a:lstStyle>
            <a:lvl1pPr>
              <a:defRPr/>
            </a:lvl1pPr>
          </a:lstStyle>
          <a:p>
            <a:pPr>
              <a:defRPr/>
            </a:pPr>
            <a:fld id="{8C1AF80E-864E-43F5-8F8D-1F17F2D8EA5C}" type="slidenum">
              <a:rPr lang="fr-FR"/>
              <a:pPr>
                <a:defRPr/>
              </a:pPr>
              <a:t>‹N°›</a:t>
            </a:fld>
            <a:endParaRPr lang="fr-FR"/>
          </a:p>
        </p:txBody>
      </p:sp>
      <p:sp>
        <p:nvSpPr>
          <p:cNvPr id="6" name="Rectangle 14"/>
          <p:cNvSpPr>
            <a:spLocks noGrp="1" noChangeArrowheads="1"/>
          </p:cNvSpPr>
          <p:nvPr>
            <p:ph type="ftr" sz="quarter" idx="12"/>
          </p:nvPr>
        </p:nvSpPr>
        <p:spPr>
          <a:ln/>
        </p:spPr>
        <p:txBody>
          <a:bodyPr/>
          <a:lstStyle>
            <a:lvl1pPr>
              <a:defRPr/>
            </a:lvl1pPr>
          </a:lstStyle>
          <a:p>
            <a:pPr>
              <a:defRPr/>
            </a:pPr>
            <a:endParaRPr lang="fr-FR"/>
          </a:p>
        </p:txBody>
      </p:sp>
    </p:spTree>
    <p:extLst>
      <p:ext uri="{BB962C8B-B14F-4D97-AF65-F5344CB8AC3E}">
        <p14:creationId xmlns:p14="http://schemas.microsoft.com/office/powerpoint/2010/main" val="40590257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p>
            <a:r>
              <a:rPr lang="fr-FR" smtClean="0"/>
              <a:t>Modifiez le style du titre</a:t>
            </a:r>
            <a:endParaRPr lang="fr-FR"/>
          </a:p>
        </p:txBody>
      </p:sp>
      <p:sp>
        <p:nvSpPr>
          <p:cNvPr id="3" name="Espace réservé du texte 2"/>
          <p:cNvSpPr>
            <a:spLocks noGrp="1"/>
          </p:cNvSpPr>
          <p:nvPr>
            <p:ph type="body" sz="half" idx="1"/>
          </p:nvPr>
        </p:nvSpPr>
        <p:spPr>
          <a:xfrm>
            <a:off x="457200" y="1600200"/>
            <a:ext cx="4038600" cy="4525963"/>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2"/>
          <p:cNvSpPr>
            <a:spLocks noGrp="1" noChangeArrowheads="1"/>
          </p:cNvSpPr>
          <p:nvPr>
            <p:ph type="dt" sz="half" idx="10"/>
          </p:nvPr>
        </p:nvSpPr>
        <p:spPr>
          <a:ln/>
        </p:spPr>
        <p:txBody>
          <a:bodyPr/>
          <a:lstStyle>
            <a:lvl1pPr>
              <a:defRPr/>
            </a:lvl1pPr>
          </a:lstStyle>
          <a:p>
            <a:pPr>
              <a:defRPr/>
            </a:pPr>
            <a:endParaRPr lang="fr-FR"/>
          </a:p>
        </p:txBody>
      </p:sp>
      <p:sp>
        <p:nvSpPr>
          <p:cNvPr id="6" name="Rectangle 3"/>
          <p:cNvSpPr>
            <a:spLocks noGrp="1" noChangeArrowheads="1"/>
          </p:cNvSpPr>
          <p:nvPr>
            <p:ph type="sldNum" sz="quarter" idx="11"/>
          </p:nvPr>
        </p:nvSpPr>
        <p:spPr>
          <a:ln/>
        </p:spPr>
        <p:txBody>
          <a:bodyPr/>
          <a:lstStyle>
            <a:lvl1pPr>
              <a:defRPr/>
            </a:lvl1pPr>
          </a:lstStyle>
          <a:p>
            <a:pPr>
              <a:defRPr/>
            </a:pPr>
            <a:fld id="{79E00D52-8190-44F5-8534-8213C04CB448}" type="slidenum">
              <a:rPr lang="fr-FR"/>
              <a:pPr>
                <a:defRPr/>
              </a:pPr>
              <a:t>‹N°›</a:t>
            </a:fld>
            <a:endParaRPr lang="fr-FR"/>
          </a:p>
        </p:txBody>
      </p:sp>
      <p:sp>
        <p:nvSpPr>
          <p:cNvPr id="7" name="Rectangle 14"/>
          <p:cNvSpPr>
            <a:spLocks noGrp="1" noChangeArrowheads="1"/>
          </p:cNvSpPr>
          <p:nvPr>
            <p:ph type="ftr" sz="quarter" idx="12"/>
          </p:nvPr>
        </p:nvSpPr>
        <p:spPr>
          <a:ln/>
        </p:spPr>
        <p:txBody>
          <a:bodyPr/>
          <a:lstStyle>
            <a:lvl1pPr>
              <a:defRPr/>
            </a:lvl1pPr>
          </a:lstStyle>
          <a:p>
            <a:pPr>
              <a:defRPr/>
            </a:pPr>
            <a:endParaRPr lang="fr-FR"/>
          </a:p>
        </p:txBody>
      </p:sp>
    </p:spTree>
    <p:extLst>
      <p:ext uri="{BB962C8B-B14F-4D97-AF65-F5344CB8AC3E}">
        <p14:creationId xmlns:p14="http://schemas.microsoft.com/office/powerpoint/2010/main" val="8633094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re. Texte et 2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p>
            <a:r>
              <a:rPr lang="fr-FR" smtClean="0"/>
              <a:t>Modifiez le style du titre</a:t>
            </a:r>
            <a:endParaRPr lang="fr-FR"/>
          </a:p>
        </p:txBody>
      </p:sp>
      <p:sp>
        <p:nvSpPr>
          <p:cNvPr id="3" name="Espace réservé du texte 2"/>
          <p:cNvSpPr>
            <a:spLocks noGrp="1"/>
          </p:cNvSpPr>
          <p:nvPr>
            <p:ph type="body" sz="half" idx="1"/>
          </p:nvPr>
        </p:nvSpPr>
        <p:spPr>
          <a:xfrm>
            <a:off x="457200" y="1600200"/>
            <a:ext cx="4038600" cy="4525963"/>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quarter" idx="2"/>
          </p:nvPr>
        </p:nvSpPr>
        <p:spPr>
          <a:xfrm>
            <a:off x="4648200" y="1600200"/>
            <a:ext cx="4038600" cy="21859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contenu 4"/>
          <p:cNvSpPr>
            <a:spLocks noGrp="1"/>
          </p:cNvSpPr>
          <p:nvPr>
            <p:ph sz="quarter" idx="3"/>
          </p:nvPr>
        </p:nvSpPr>
        <p:spPr>
          <a:xfrm>
            <a:off x="4648200" y="3938588"/>
            <a:ext cx="4038600" cy="2187575"/>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Rectangle 2"/>
          <p:cNvSpPr>
            <a:spLocks noGrp="1" noChangeArrowheads="1"/>
          </p:cNvSpPr>
          <p:nvPr>
            <p:ph type="dt" sz="half" idx="10"/>
          </p:nvPr>
        </p:nvSpPr>
        <p:spPr>
          <a:ln/>
        </p:spPr>
        <p:txBody>
          <a:bodyPr/>
          <a:lstStyle>
            <a:lvl1pPr>
              <a:defRPr/>
            </a:lvl1pPr>
          </a:lstStyle>
          <a:p>
            <a:pPr>
              <a:defRPr/>
            </a:pPr>
            <a:endParaRPr lang="fr-FR"/>
          </a:p>
        </p:txBody>
      </p:sp>
      <p:sp>
        <p:nvSpPr>
          <p:cNvPr id="7" name="Rectangle 3"/>
          <p:cNvSpPr>
            <a:spLocks noGrp="1" noChangeArrowheads="1"/>
          </p:cNvSpPr>
          <p:nvPr>
            <p:ph type="sldNum" sz="quarter" idx="11"/>
          </p:nvPr>
        </p:nvSpPr>
        <p:spPr>
          <a:ln/>
        </p:spPr>
        <p:txBody>
          <a:bodyPr/>
          <a:lstStyle>
            <a:lvl1pPr>
              <a:defRPr/>
            </a:lvl1pPr>
          </a:lstStyle>
          <a:p>
            <a:pPr>
              <a:defRPr/>
            </a:pPr>
            <a:fld id="{38133BBD-D1F1-40A4-9030-C590B7A565D8}" type="slidenum">
              <a:rPr lang="fr-FR"/>
              <a:pPr>
                <a:defRPr/>
              </a:pPr>
              <a:t>‹N°›</a:t>
            </a:fld>
            <a:endParaRPr lang="fr-FR"/>
          </a:p>
        </p:txBody>
      </p:sp>
      <p:sp>
        <p:nvSpPr>
          <p:cNvPr id="8" name="Rectangle 14"/>
          <p:cNvSpPr>
            <a:spLocks noGrp="1" noChangeArrowheads="1"/>
          </p:cNvSpPr>
          <p:nvPr>
            <p:ph type="ftr" sz="quarter" idx="12"/>
          </p:nvPr>
        </p:nvSpPr>
        <p:spPr>
          <a:ln/>
        </p:spPr>
        <p:txBody>
          <a:bodyPr/>
          <a:lstStyle>
            <a:lvl1pPr>
              <a:defRPr/>
            </a:lvl1pPr>
          </a:lstStyle>
          <a:p>
            <a:pPr>
              <a:defRPr/>
            </a:pPr>
            <a:endParaRPr lang="fr-FR"/>
          </a:p>
        </p:txBody>
      </p:sp>
    </p:spTree>
    <p:extLst>
      <p:ext uri="{BB962C8B-B14F-4D97-AF65-F5344CB8AC3E}">
        <p14:creationId xmlns:p14="http://schemas.microsoft.com/office/powerpoint/2010/main" val="21157576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Diapositive de titre">
    <p:bg>
      <p:bgRef idx="1002">
        <a:schemeClr val="bg2"/>
      </p:bgRef>
    </p:bg>
    <p:spTree>
      <p:nvGrpSpPr>
        <p:cNvPr id="1" name=""/>
        <p:cNvGrpSpPr/>
        <p:nvPr/>
      </p:nvGrpSpPr>
      <p:grpSpPr>
        <a:xfrm>
          <a:off x="0" y="0"/>
          <a:ext cx="0" cy="0"/>
          <a:chOff x="0" y="0"/>
          <a:chExt cx="0" cy="0"/>
        </a:xfrm>
      </p:grpSpPr>
      <p:sp>
        <p:nvSpPr>
          <p:cNvPr id="9" name="Titr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fr-FR" smtClean="0"/>
              <a:t>Cliquez pour modifier le style du titre</a:t>
            </a:r>
            <a:endParaRPr lang="en-US"/>
          </a:p>
        </p:txBody>
      </p:sp>
      <p:sp>
        <p:nvSpPr>
          <p:cNvPr id="17" name="Sous-titr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fr-FR" smtClean="0"/>
              <a:t>Cliquez pour modifier le style des sous-titres du masque</a:t>
            </a:r>
            <a:endParaRPr lang="en-US"/>
          </a:p>
        </p:txBody>
      </p:sp>
      <p:sp>
        <p:nvSpPr>
          <p:cNvPr id="4" name="Espace réservé de la date 29"/>
          <p:cNvSpPr>
            <a:spLocks noGrp="1"/>
          </p:cNvSpPr>
          <p:nvPr>
            <p:ph type="dt" sz="half" idx="10"/>
          </p:nvPr>
        </p:nvSpPr>
        <p:spPr/>
        <p:txBody>
          <a:bodyPr/>
          <a:lstStyle>
            <a:lvl1pPr>
              <a:defRPr/>
            </a:lvl1pPr>
          </a:lstStyle>
          <a:p>
            <a:pPr>
              <a:defRPr/>
            </a:pPr>
            <a:fld id="{E0E87578-8F38-49EC-9C50-681044272B19}" type="datetimeFigureOut">
              <a:rPr lang="fr-FR">
                <a:solidFill>
                  <a:srgbClr val="DBF5F9">
                    <a:shade val="90000"/>
                  </a:srgbClr>
                </a:solidFill>
              </a:rPr>
              <a:pPr>
                <a:defRPr/>
              </a:pPr>
              <a:t>31/01/2024</a:t>
            </a:fld>
            <a:endParaRPr lang="fr-FR">
              <a:solidFill>
                <a:srgbClr val="DBF5F9">
                  <a:shade val="90000"/>
                </a:srgbClr>
              </a:solidFill>
            </a:endParaRPr>
          </a:p>
        </p:txBody>
      </p:sp>
      <p:sp>
        <p:nvSpPr>
          <p:cNvPr id="5" name="Espace réservé du pied de page 18"/>
          <p:cNvSpPr>
            <a:spLocks noGrp="1"/>
          </p:cNvSpPr>
          <p:nvPr>
            <p:ph type="ftr" sz="quarter" idx="11"/>
          </p:nvPr>
        </p:nvSpPr>
        <p:spPr/>
        <p:txBody>
          <a:bodyPr/>
          <a:lstStyle>
            <a:lvl1pPr>
              <a:defRPr/>
            </a:lvl1pPr>
          </a:lstStyle>
          <a:p>
            <a:pPr>
              <a:defRPr/>
            </a:pPr>
            <a:endParaRPr lang="fr-FR">
              <a:solidFill>
                <a:srgbClr val="DBF5F9">
                  <a:shade val="90000"/>
                </a:srgbClr>
              </a:solidFill>
            </a:endParaRPr>
          </a:p>
        </p:txBody>
      </p:sp>
      <p:sp>
        <p:nvSpPr>
          <p:cNvPr id="6" name="Espace réservé du numéro de diapositive 26"/>
          <p:cNvSpPr>
            <a:spLocks noGrp="1"/>
          </p:cNvSpPr>
          <p:nvPr>
            <p:ph type="sldNum" sz="quarter" idx="12"/>
          </p:nvPr>
        </p:nvSpPr>
        <p:spPr/>
        <p:txBody>
          <a:bodyPr/>
          <a:lstStyle>
            <a:lvl1pPr>
              <a:defRPr/>
            </a:lvl1pPr>
          </a:lstStyle>
          <a:p>
            <a:pPr>
              <a:defRPr/>
            </a:pPr>
            <a:fld id="{843288EF-B929-4C97-B2A1-5CE382884887}" type="slidenum">
              <a:rPr lang="fr-FR">
                <a:solidFill>
                  <a:srgbClr val="DBF5F9">
                    <a:shade val="90000"/>
                  </a:srgbClr>
                </a:solidFill>
              </a:rPr>
              <a:pPr>
                <a:defRPr/>
              </a:pPr>
              <a:t>‹N°›</a:t>
            </a:fld>
            <a:endParaRPr lang="fr-FR">
              <a:solidFill>
                <a:srgbClr val="DBF5F9">
                  <a:shade val="90000"/>
                </a:srgbClr>
              </a:solidFill>
            </a:endParaRPr>
          </a:p>
        </p:txBody>
      </p:sp>
    </p:spTree>
    <p:extLst>
      <p:ext uri="{BB962C8B-B14F-4D97-AF65-F5344CB8AC3E}">
        <p14:creationId xmlns:p14="http://schemas.microsoft.com/office/powerpoint/2010/main" val="3701583048"/>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9"/>
          <p:cNvSpPr>
            <a:spLocks noGrp="1"/>
          </p:cNvSpPr>
          <p:nvPr>
            <p:ph type="dt" sz="half" idx="10"/>
          </p:nvPr>
        </p:nvSpPr>
        <p:spPr/>
        <p:txBody>
          <a:bodyPr/>
          <a:lstStyle>
            <a:lvl1pPr>
              <a:defRPr/>
            </a:lvl1pPr>
          </a:lstStyle>
          <a:p>
            <a:pPr>
              <a:defRPr/>
            </a:pPr>
            <a:fld id="{657F7CC7-CD62-46D0-8DA9-6C02DF2C87BF}" type="datetimeFigureOut">
              <a:rPr lang="fr-FR">
                <a:solidFill>
                  <a:srgbClr val="04617B">
                    <a:shade val="90000"/>
                  </a:srgbClr>
                </a:solidFill>
              </a:rPr>
              <a:pPr>
                <a:defRPr/>
              </a:pPr>
              <a:t>31/01/2024</a:t>
            </a:fld>
            <a:endParaRPr lang="fr-FR">
              <a:solidFill>
                <a:srgbClr val="04617B">
                  <a:shade val="90000"/>
                </a:srgbClr>
              </a:solidFill>
            </a:endParaRPr>
          </a:p>
        </p:txBody>
      </p:sp>
      <p:sp>
        <p:nvSpPr>
          <p:cNvPr id="5" name="Espace réservé du pied de page 21"/>
          <p:cNvSpPr>
            <a:spLocks noGrp="1"/>
          </p:cNvSpPr>
          <p:nvPr>
            <p:ph type="ftr" sz="quarter" idx="11"/>
          </p:nvPr>
        </p:nvSpPr>
        <p:spPr/>
        <p:txBody>
          <a:bodyPr/>
          <a:lstStyle>
            <a:lvl1pPr>
              <a:defRPr/>
            </a:lvl1pPr>
          </a:lstStyle>
          <a:p>
            <a:pPr>
              <a:defRPr/>
            </a:pPr>
            <a:endParaRPr lang="fr-FR">
              <a:solidFill>
                <a:srgbClr val="04617B">
                  <a:shade val="90000"/>
                </a:srgbClr>
              </a:solidFill>
            </a:endParaRPr>
          </a:p>
        </p:txBody>
      </p:sp>
      <p:sp>
        <p:nvSpPr>
          <p:cNvPr id="6" name="Espace réservé du numéro de diapositive 17"/>
          <p:cNvSpPr>
            <a:spLocks noGrp="1"/>
          </p:cNvSpPr>
          <p:nvPr>
            <p:ph type="sldNum" sz="quarter" idx="12"/>
          </p:nvPr>
        </p:nvSpPr>
        <p:spPr/>
        <p:txBody>
          <a:bodyPr/>
          <a:lstStyle>
            <a:lvl1pPr>
              <a:defRPr/>
            </a:lvl1pPr>
          </a:lstStyle>
          <a:p>
            <a:pPr>
              <a:defRPr/>
            </a:pPr>
            <a:fld id="{47D91F55-8162-4520-8C46-B6F2F0E077EB}" type="slidenum">
              <a:rPr lang="fr-FR">
                <a:solidFill>
                  <a:srgbClr val="04617B">
                    <a:shade val="90000"/>
                  </a:srgbClr>
                </a:solidFill>
              </a:rPr>
              <a:pPr>
                <a:defRPr/>
              </a:pPr>
              <a:t>‹N°›</a:t>
            </a:fld>
            <a:endParaRPr lang="fr-FR">
              <a:solidFill>
                <a:srgbClr val="04617B">
                  <a:shade val="90000"/>
                </a:srgbClr>
              </a:solidFill>
            </a:endParaRPr>
          </a:p>
        </p:txBody>
      </p:sp>
    </p:spTree>
    <p:extLst>
      <p:ext uri="{BB962C8B-B14F-4D97-AF65-F5344CB8AC3E}">
        <p14:creationId xmlns:p14="http://schemas.microsoft.com/office/powerpoint/2010/main" val="24756942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2">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fr-FR" smtClean="0"/>
              <a:t>Cliquez pour modifier le style du titre</a:t>
            </a:r>
            <a:endParaRPr lang="en-US"/>
          </a:p>
        </p:txBody>
      </p:sp>
      <p:sp>
        <p:nvSpPr>
          <p:cNvPr id="3" name="Espace réservé du texte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8A44C686-B547-4B4A-A2B3-6178E84C7092}" type="datetimeFigureOut">
              <a:rPr lang="fr-FR">
                <a:solidFill>
                  <a:srgbClr val="DBF5F9">
                    <a:shade val="90000"/>
                  </a:srgbClr>
                </a:solidFill>
              </a:rPr>
              <a:pPr>
                <a:defRPr/>
              </a:pPr>
              <a:t>31/01/2024</a:t>
            </a:fld>
            <a:endParaRPr lang="fr-FR">
              <a:solidFill>
                <a:srgbClr val="DBF5F9">
                  <a:shade val="90000"/>
                </a:srgb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srgbClr val="DBF5F9">
                  <a:shade val="90000"/>
                </a:srgb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A889C526-33E2-4202-A394-F557D42FD74E}" type="slidenum">
              <a:rPr lang="fr-FR">
                <a:solidFill>
                  <a:srgbClr val="DBF5F9">
                    <a:shade val="90000"/>
                  </a:srgbClr>
                </a:solidFill>
              </a:rPr>
              <a:pPr>
                <a:defRPr/>
              </a:pPr>
              <a:t>‹N°›</a:t>
            </a:fld>
            <a:endParaRPr lang="fr-FR">
              <a:solidFill>
                <a:srgbClr val="DBF5F9">
                  <a:shade val="90000"/>
                </a:srgbClr>
              </a:solidFill>
            </a:endParaRPr>
          </a:p>
        </p:txBody>
      </p:sp>
    </p:spTree>
    <p:extLst>
      <p:ext uri="{BB962C8B-B14F-4D97-AF65-F5344CB8AC3E}">
        <p14:creationId xmlns:p14="http://schemas.microsoft.com/office/powerpoint/2010/main" val="175617189"/>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a:lstStyle/>
          <a:p>
            <a:r>
              <a:rPr lang="fr-FR" smtClean="0"/>
              <a:t>Cliquez pour modifier le style du titre</a:t>
            </a:r>
            <a:endParaRPr lang="en-US"/>
          </a:p>
        </p:txBody>
      </p:sp>
      <p:sp>
        <p:nvSpPr>
          <p:cNvPr id="3" name="Espace réservé du contenu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contenu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e la date 9"/>
          <p:cNvSpPr>
            <a:spLocks noGrp="1"/>
          </p:cNvSpPr>
          <p:nvPr>
            <p:ph type="dt" sz="half" idx="10"/>
          </p:nvPr>
        </p:nvSpPr>
        <p:spPr/>
        <p:txBody>
          <a:bodyPr/>
          <a:lstStyle>
            <a:lvl1pPr>
              <a:defRPr/>
            </a:lvl1pPr>
          </a:lstStyle>
          <a:p>
            <a:pPr>
              <a:defRPr/>
            </a:pPr>
            <a:fld id="{D730DBB8-DE81-4CF7-9291-BCCCBEA37C70}" type="datetimeFigureOut">
              <a:rPr lang="fr-FR">
                <a:solidFill>
                  <a:srgbClr val="04617B">
                    <a:shade val="90000"/>
                  </a:srgbClr>
                </a:solidFill>
              </a:rPr>
              <a:pPr>
                <a:defRPr/>
              </a:pPr>
              <a:t>31/01/2024</a:t>
            </a:fld>
            <a:endParaRPr lang="fr-FR">
              <a:solidFill>
                <a:srgbClr val="04617B">
                  <a:shade val="90000"/>
                </a:srgbClr>
              </a:solidFill>
            </a:endParaRPr>
          </a:p>
        </p:txBody>
      </p:sp>
      <p:sp>
        <p:nvSpPr>
          <p:cNvPr id="6" name="Espace réservé du pied de page 21"/>
          <p:cNvSpPr>
            <a:spLocks noGrp="1"/>
          </p:cNvSpPr>
          <p:nvPr>
            <p:ph type="ftr" sz="quarter" idx="11"/>
          </p:nvPr>
        </p:nvSpPr>
        <p:spPr/>
        <p:txBody>
          <a:bodyPr/>
          <a:lstStyle>
            <a:lvl1pPr>
              <a:defRPr/>
            </a:lvl1pPr>
          </a:lstStyle>
          <a:p>
            <a:pPr>
              <a:defRPr/>
            </a:pPr>
            <a:endParaRPr lang="fr-FR">
              <a:solidFill>
                <a:srgbClr val="04617B">
                  <a:shade val="90000"/>
                </a:srgbClr>
              </a:solidFill>
            </a:endParaRPr>
          </a:p>
        </p:txBody>
      </p:sp>
      <p:sp>
        <p:nvSpPr>
          <p:cNvPr id="7" name="Espace réservé du numéro de diapositive 17"/>
          <p:cNvSpPr>
            <a:spLocks noGrp="1"/>
          </p:cNvSpPr>
          <p:nvPr>
            <p:ph type="sldNum" sz="quarter" idx="12"/>
          </p:nvPr>
        </p:nvSpPr>
        <p:spPr/>
        <p:txBody>
          <a:bodyPr/>
          <a:lstStyle>
            <a:lvl1pPr>
              <a:defRPr/>
            </a:lvl1pPr>
          </a:lstStyle>
          <a:p>
            <a:pPr>
              <a:defRPr/>
            </a:pPr>
            <a:fld id="{1A606231-2A80-412A-ADD6-8A3195E0793F}" type="slidenum">
              <a:rPr lang="fr-FR">
                <a:solidFill>
                  <a:srgbClr val="04617B">
                    <a:shade val="90000"/>
                  </a:srgbClr>
                </a:solidFill>
              </a:rPr>
              <a:pPr>
                <a:defRPr/>
              </a:pPr>
              <a:t>‹N°›</a:t>
            </a:fld>
            <a:endParaRPr lang="fr-FR">
              <a:solidFill>
                <a:srgbClr val="04617B">
                  <a:shade val="90000"/>
                </a:srgbClr>
              </a:solidFill>
            </a:endParaRPr>
          </a:p>
        </p:txBody>
      </p:sp>
    </p:spTree>
    <p:extLst>
      <p:ext uri="{BB962C8B-B14F-4D97-AF65-F5344CB8AC3E}">
        <p14:creationId xmlns:p14="http://schemas.microsoft.com/office/powerpoint/2010/main" val="28715711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a:lstStyle>
            <a:lvl1pPr>
              <a:defRPr/>
            </a:lvl1pPr>
          </a:lstStyle>
          <a:p>
            <a:r>
              <a:rPr lang="fr-FR" smtClean="0"/>
              <a:t>Cliquez pour modifier le style du titre</a:t>
            </a:r>
            <a:endParaRPr lang="en-US"/>
          </a:p>
        </p:txBody>
      </p:sp>
      <p:sp>
        <p:nvSpPr>
          <p:cNvPr id="3" name="Espace réservé du texte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fr-FR" smtClean="0"/>
              <a:t>Cliquez pour modifier les styles du texte du masque</a:t>
            </a:r>
          </a:p>
        </p:txBody>
      </p:sp>
      <p:sp>
        <p:nvSpPr>
          <p:cNvPr id="4" name="Espace réservé du texte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fr-FR" smtClean="0"/>
              <a:t>Cliquez pour modifier les styles du texte du masque</a:t>
            </a:r>
          </a:p>
        </p:txBody>
      </p:sp>
      <p:sp>
        <p:nvSpPr>
          <p:cNvPr id="5" name="Espace réservé du contenu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6" name="Espace réservé du contenu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Espace réservé de la date 9"/>
          <p:cNvSpPr>
            <a:spLocks noGrp="1"/>
          </p:cNvSpPr>
          <p:nvPr>
            <p:ph type="dt" sz="half" idx="10"/>
          </p:nvPr>
        </p:nvSpPr>
        <p:spPr/>
        <p:txBody>
          <a:bodyPr/>
          <a:lstStyle>
            <a:lvl1pPr>
              <a:defRPr/>
            </a:lvl1pPr>
          </a:lstStyle>
          <a:p>
            <a:pPr>
              <a:defRPr/>
            </a:pPr>
            <a:fld id="{B06CA1F2-C500-4B22-A879-7AD30BE52ED5}" type="datetimeFigureOut">
              <a:rPr lang="fr-FR">
                <a:solidFill>
                  <a:srgbClr val="04617B">
                    <a:shade val="90000"/>
                  </a:srgbClr>
                </a:solidFill>
              </a:rPr>
              <a:pPr>
                <a:defRPr/>
              </a:pPr>
              <a:t>31/01/2024</a:t>
            </a:fld>
            <a:endParaRPr lang="fr-FR">
              <a:solidFill>
                <a:srgbClr val="04617B">
                  <a:shade val="90000"/>
                </a:srgbClr>
              </a:solidFill>
            </a:endParaRPr>
          </a:p>
        </p:txBody>
      </p:sp>
      <p:sp>
        <p:nvSpPr>
          <p:cNvPr id="8" name="Espace réservé du pied de page 21"/>
          <p:cNvSpPr>
            <a:spLocks noGrp="1"/>
          </p:cNvSpPr>
          <p:nvPr>
            <p:ph type="ftr" sz="quarter" idx="11"/>
          </p:nvPr>
        </p:nvSpPr>
        <p:spPr/>
        <p:txBody>
          <a:bodyPr/>
          <a:lstStyle>
            <a:lvl1pPr>
              <a:defRPr/>
            </a:lvl1pPr>
          </a:lstStyle>
          <a:p>
            <a:pPr>
              <a:defRPr/>
            </a:pPr>
            <a:endParaRPr lang="fr-FR">
              <a:solidFill>
                <a:srgbClr val="04617B">
                  <a:shade val="90000"/>
                </a:srgbClr>
              </a:solidFill>
            </a:endParaRPr>
          </a:p>
        </p:txBody>
      </p:sp>
      <p:sp>
        <p:nvSpPr>
          <p:cNvPr id="9" name="Espace réservé du numéro de diapositive 17"/>
          <p:cNvSpPr>
            <a:spLocks noGrp="1"/>
          </p:cNvSpPr>
          <p:nvPr>
            <p:ph type="sldNum" sz="quarter" idx="12"/>
          </p:nvPr>
        </p:nvSpPr>
        <p:spPr/>
        <p:txBody>
          <a:bodyPr/>
          <a:lstStyle>
            <a:lvl1pPr>
              <a:defRPr/>
            </a:lvl1pPr>
          </a:lstStyle>
          <a:p>
            <a:pPr>
              <a:defRPr/>
            </a:pPr>
            <a:fld id="{5B227A05-C3D7-466F-993C-3B6B88DA35F8}" type="slidenum">
              <a:rPr lang="fr-FR">
                <a:solidFill>
                  <a:srgbClr val="04617B">
                    <a:shade val="90000"/>
                  </a:srgbClr>
                </a:solidFill>
              </a:rPr>
              <a:pPr>
                <a:defRPr/>
              </a:pPr>
              <a:t>‹N°›</a:t>
            </a:fld>
            <a:endParaRPr lang="fr-FR">
              <a:solidFill>
                <a:srgbClr val="04617B">
                  <a:shade val="90000"/>
                </a:srgbClr>
              </a:solidFill>
            </a:endParaRPr>
          </a:p>
        </p:txBody>
      </p:sp>
    </p:spTree>
    <p:extLst>
      <p:ext uri="{BB962C8B-B14F-4D97-AF65-F5344CB8AC3E}">
        <p14:creationId xmlns:p14="http://schemas.microsoft.com/office/powerpoint/2010/main" val="36340704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fr-FR" smtClean="0"/>
              <a:t>Cliquez pour modifier le style du titre</a:t>
            </a:r>
            <a:endParaRPr lang="en-US"/>
          </a:p>
        </p:txBody>
      </p:sp>
      <p:sp>
        <p:nvSpPr>
          <p:cNvPr id="3" name="Espace réservé de la date 9"/>
          <p:cNvSpPr>
            <a:spLocks noGrp="1"/>
          </p:cNvSpPr>
          <p:nvPr>
            <p:ph type="dt" sz="half" idx="10"/>
          </p:nvPr>
        </p:nvSpPr>
        <p:spPr/>
        <p:txBody>
          <a:bodyPr/>
          <a:lstStyle>
            <a:lvl1pPr>
              <a:defRPr/>
            </a:lvl1pPr>
          </a:lstStyle>
          <a:p>
            <a:pPr>
              <a:defRPr/>
            </a:pPr>
            <a:fld id="{A77A3DD1-52EB-40D7-8A72-9ECFD300214A}" type="datetimeFigureOut">
              <a:rPr lang="fr-FR">
                <a:solidFill>
                  <a:srgbClr val="04617B">
                    <a:shade val="90000"/>
                  </a:srgbClr>
                </a:solidFill>
              </a:rPr>
              <a:pPr>
                <a:defRPr/>
              </a:pPr>
              <a:t>31/01/2024</a:t>
            </a:fld>
            <a:endParaRPr lang="fr-FR">
              <a:solidFill>
                <a:srgbClr val="04617B">
                  <a:shade val="90000"/>
                </a:srgbClr>
              </a:solidFill>
            </a:endParaRPr>
          </a:p>
        </p:txBody>
      </p:sp>
      <p:sp>
        <p:nvSpPr>
          <p:cNvPr id="4" name="Espace réservé du pied de page 21"/>
          <p:cNvSpPr>
            <a:spLocks noGrp="1"/>
          </p:cNvSpPr>
          <p:nvPr>
            <p:ph type="ftr" sz="quarter" idx="11"/>
          </p:nvPr>
        </p:nvSpPr>
        <p:spPr/>
        <p:txBody>
          <a:bodyPr/>
          <a:lstStyle>
            <a:lvl1pPr>
              <a:defRPr/>
            </a:lvl1pPr>
          </a:lstStyle>
          <a:p>
            <a:pPr>
              <a:defRPr/>
            </a:pPr>
            <a:endParaRPr lang="fr-FR">
              <a:solidFill>
                <a:srgbClr val="04617B">
                  <a:shade val="90000"/>
                </a:srgbClr>
              </a:solidFill>
            </a:endParaRPr>
          </a:p>
        </p:txBody>
      </p:sp>
      <p:sp>
        <p:nvSpPr>
          <p:cNvPr id="5" name="Espace réservé du numéro de diapositive 17"/>
          <p:cNvSpPr>
            <a:spLocks noGrp="1"/>
          </p:cNvSpPr>
          <p:nvPr>
            <p:ph type="sldNum" sz="quarter" idx="12"/>
          </p:nvPr>
        </p:nvSpPr>
        <p:spPr/>
        <p:txBody>
          <a:bodyPr/>
          <a:lstStyle>
            <a:lvl1pPr>
              <a:defRPr/>
            </a:lvl1pPr>
          </a:lstStyle>
          <a:p>
            <a:pPr>
              <a:defRPr/>
            </a:pPr>
            <a:fld id="{A44B5A91-AE56-4134-A1EB-540F46AA3FE8}" type="slidenum">
              <a:rPr lang="fr-FR">
                <a:solidFill>
                  <a:srgbClr val="04617B">
                    <a:shade val="90000"/>
                  </a:srgbClr>
                </a:solidFill>
              </a:rPr>
              <a:pPr>
                <a:defRPr/>
              </a:pPr>
              <a:t>‹N°›</a:t>
            </a:fld>
            <a:endParaRPr lang="fr-FR">
              <a:solidFill>
                <a:srgbClr val="04617B">
                  <a:shade val="90000"/>
                </a:srgbClr>
              </a:solidFill>
            </a:endParaRPr>
          </a:p>
        </p:txBody>
      </p:sp>
    </p:spTree>
    <p:extLst>
      <p:ext uri="{BB962C8B-B14F-4D97-AF65-F5344CB8AC3E}">
        <p14:creationId xmlns:p14="http://schemas.microsoft.com/office/powerpoint/2010/main" val="1171540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2"/>
          <p:cNvSpPr>
            <a:spLocks noGrp="1" noChangeArrowheads="1"/>
          </p:cNvSpPr>
          <p:nvPr>
            <p:ph type="dt" sz="half" idx="10"/>
          </p:nvPr>
        </p:nvSpPr>
        <p:spPr>
          <a:ln/>
        </p:spPr>
        <p:txBody>
          <a:bodyPr/>
          <a:lstStyle>
            <a:lvl1pPr>
              <a:defRPr/>
            </a:lvl1pPr>
          </a:lstStyle>
          <a:p>
            <a:pPr>
              <a:defRPr/>
            </a:pPr>
            <a:endParaRPr lang="fr-FR"/>
          </a:p>
        </p:txBody>
      </p:sp>
      <p:sp>
        <p:nvSpPr>
          <p:cNvPr id="5" name="Rectangle 3"/>
          <p:cNvSpPr>
            <a:spLocks noGrp="1" noChangeArrowheads="1"/>
          </p:cNvSpPr>
          <p:nvPr>
            <p:ph type="sldNum" sz="quarter" idx="11"/>
          </p:nvPr>
        </p:nvSpPr>
        <p:spPr>
          <a:ln/>
        </p:spPr>
        <p:txBody>
          <a:bodyPr/>
          <a:lstStyle>
            <a:lvl1pPr>
              <a:defRPr/>
            </a:lvl1pPr>
          </a:lstStyle>
          <a:p>
            <a:pPr>
              <a:defRPr/>
            </a:pPr>
            <a:fld id="{E4A8F766-4819-4065-AA25-C969FF1CC219}" type="slidenum">
              <a:rPr lang="fr-FR"/>
              <a:pPr>
                <a:defRPr/>
              </a:pPr>
              <a:t>‹N°›</a:t>
            </a:fld>
            <a:endParaRPr lang="fr-FR"/>
          </a:p>
        </p:txBody>
      </p:sp>
      <p:sp>
        <p:nvSpPr>
          <p:cNvPr id="6" name="Rectangle 14"/>
          <p:cNvSpPr>
            <a:spLocks noGrp="1" noChangeArrowheads="1"/>
          </p:cNvSpPr>
          <p:nvPr>
            <p:ph type="ftr" sz="quarter" idx="12"/>
          </p:nvPr>
        </p:nvSpPr>
        <p:spPr>
          <a:ln/>
        </p:spPr>
        <p:txBody>
          <a:bodyPr/>
          <a:lstStyle>
            <a:lvl1pPr>
              <a:defRPr/>
            </a:lvl1pPr>
          </a:lstStyle>
          <a:p>
            <a:pPr>
              <a:defRPr/>
            </a:pPr>
            <a:endParaRPr lang="fr-FR"/>
          </a:p>
        </p:txBody>
      </p:sp>
    </p:spTree>
    <p:extLst>
      <p:ext uri="{BB962C8B-B14F-4D97-AF65-F5344CB8AC3E}">
        <p14:creationId xmlns:p14="http://schemas.microsoft.com/office/powerpoint/2010/main" val="10796268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9"/>
          <p:cNvSpPr>
            <a:spLocks noGrp="1"/>
          </p:cNvSpPr>
          <p:nvPr>
            <p:ph type="dt" sz="half" idx="10"/>
          </p:nvPr>
        </p:nvSpPr>
        <p:spPr/>
        <p:txBody>
          <a:bodyPr/>
          <a:lstStyle>
            <a:lvl1pPr>
              <a:defRPr/>
            </a:lvl1pPr>
          </a:lstStyle>
          <a:p>
            <a:pPr>
              <a:defRPr/>
            </a:pPr>
            <a:fld id="{F0EBE8FF-7022-4C73-8D92-C68FC7CFB00A}" type="datetimeFigureOut">
              <a:rPr lang="fr-FR">
                <a:solidFill>
                  <a:srgbClr val="04617B">
                    <a:shade val="90000"/>
                  </a:srgbClr>
                </a:solidFill>
              </a:rPr>
              <a:pPr>
                <a:defRPr/>
              </a:pPr>
              <a:t>31/01/2024</a:t>
            </a:fld>
            <a:endParaRPr lang="fr-FR">
              <a:solidFill>
                <a:srgbClr val="04617B">
                  <a:shade val="90000"/>
                </a:srgbClr>
              </a:solidFill>
            </a:endParaRPr>
          </a:p>
        </p:txBody>
      </p:sp>
      <p:sp>
        <p:nvSpPr>
          <p:cNvPr id="3" name="Espace réservé du pied de page 21"/>
          <p:cNvSpPr>
            <a:spLocks noGrp="1"/>
          </p:cNvSpPr>
          <p:nvPr>
            <p:ph type="ftr" sz="quarter" idx="11"/>
          </p:nvPr>
        </p:nvSpPr>
        <p:spPr/>
        <p:txBody>
          <a:bodyPr/>
          <a:lstStyle>
            <a:lvl1pPr>
              <a:defRPr/>
            </a:lvl1pPr>
          </a:lstStyle>
          <a:p>
            <a:pPr>
              <a:defRPr/>
            </a:pPr>
            <a:endParaRPr lang="fr-FR">
              <a:solidFill>
                <a:srgbClr val="04617B">
                  <a:shade val="90000"/>
                </a:srgbClr>
              </a:solidFill>
            </a:endParaRPr>
          </a:p>
        </p:txBody>
      </p:sp>
      <p:sp>
        <p:nvSpPr>
          <p:cNvPr id="4" name="Espace réservé du numéro de diapositive 17"/>
          <p:cNvSpPr>
            <a:spLocks noGrp="1"/>
          </p:cNvSpPr>
          <p:nvPr>
            <p:ph type="sldNum" sz="quarter" idx="12"/>
          </p:nvPr>
        </p:nvSpPr>
        <p:spPr/>
        <p:txBody>
          <a:bodyPr/>
          <a:lstStyle>
            <a:lvl1pPr>
              <a:defRPr/>
            </a:lvl1pPr>
          </a:lstStyle>
          <a:p>
            <a:pPr>
              <a:defRPr/>
            </a:pPr>
            <a:fld id="{3AC61263-13A9-49B1-9BC6-68BDB1063247}" type="slidenum">
              <a:rPr lang="fr-FR">
                <a:solidFill>
                  <a:srgbClr val="04617B">
                    <a:shade val="90000"/>
                  </a:srgbClr>
                </a:solidFill>
              </a:rPr>
              <a:pPr>
                <a:defRPr/>
              </a:pPr>
              <a:t>‹N°›</a:t>
            </a:fld>
            <a:endParaRPr lang="fr-FR">
              <a:solidFill>
                <a:srgbClr val="04617B">
                  <a:shade val="90000"/>
                </a:srgbClr>
              </a:solidFill>
            </a:endParaRPr>
          </a:p>
        </p:txBody>
      </p:sp>
    </p:spTree>
    <p:extLst>
      <p:ext uri="{BB962C8B-B14F-4D97-AF65-F5344CB8AC3E}">
        <p14:creationId xmlns:p14="http://schemas.microsoft.com/office/powerpoint/2010/main" val="21913515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fr-FR" smtClean="0"/>
              <a:t>Cliquez pour modifier le style du titre</a:t>
            </a:r>
            <a:endParaRPr lang="en-US"/>
          </a:p>
        </p:txBody>
      </p:sp>
      <p:sp>
        <p:nvSpPr>
          <p:cNvPr id="3" name="Espace réservé du texte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fr-FR" smtClean="0"/>
              <a:t>Cliquez pour modifier les styles du texte du masque</a:t>
            </a:r>
          </a:p>
        </p:txBody>
      </p:sp>
      <p:sp>
        <p:nvSpPr>
          <p:cNvPr id="4" name="Espace réservé du contenu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e la date 9"/>
          <p:cNvSpPr>
            <a:spLocks noGrp="1"/>
          </p:cNvSpPr>
          <p:nvPr>
            <p:ph type="dt" sz="half" idx="10"/>
          </p:nvPr>
        </p:nvSpPr>
        <p:spPr/>
        <p:txBody>
          <a:bodyPr/>
          <a:lstStyle>
            <a:lvl1pPr>
              <a:defRPr/>
            </a:lvl1pPr>
          </a:lstStyle>
          <a:p>
            <a:pPr>
              <a:defRPr/>
            </a:pPr>
            <a:fld id="{45247C3B-17A8-4633-8B33-FCAFD33B676E}" type="datetimeFigureOut">
              <a:rPr lang="fr-FR">
                <a:solidFill>
                  <a:srgbClr val="04617B">
                    <a:shade val="90000"/>
                  </a:srgbClr>
                </a:solidFill>
              </a:rPr>
              <a:pPr>
                <a:defRPr/>
              </a:pPr>
              <a:t>31/01/2024</a:t>
            </a:fld>
            <a:endParaRPr lang="fr-FR">
              <a:solidFill>
                <a:srgbClr val="04617B">
                  <a:shade val="90000"/>
                </a:srgbClr>
              </a:solidFill>
            </a:endParaRPr>
          </a:p>
        </p:txBody>
      </p:sp>
      <p:sp>
        <p:nvSpPr>
          <p:cNvPr id="6" name="Espace réservé du pied de page 21"/>
          <p:cNvSpPr>
            <a:spLocks noGrp="1"/>
          </p:cNvSpPr>
          <p:nvPr>
            <p:ph type="ftr" sz="quarter" idx="11"/>
          </p:nvPr>
        </p:nvSpPr>
        <p:spPr/>
        <p:txBody>
          <a:bodyPr/>
          <a:lstStyle>
            <a:lvl1pPr>
              <a:defRPr/>
            </a:lvl1pPr>
          </a:lstStyle>
          <a:p>
            <a:pPr>
              <a:defRPr/>
            </a:pPr>
            <a:endParaRPr lang="fr-FR">
              <a:solidFill>
                <a:srgbClr val="04617B">
                  <a:shade val="90000"/>
                </a:srgbClr>
              </a:solidFill>
            </a:endParaRPr>
          </a:p>
        </p:txBody>
      </p:sp>
      <p:sp>
        <p:nvSpPr>
          <p:cNvPr id="7" name="Espace réservé du numéro de diapositive 17"/>
          <p:cNvSpPr>
            <a:spLocks noGrp="1"/>
          </p:cNvSpPr>
          <p:nvPr>
            <p:ph type="sldNum" sz="quarter" idx="12"/>
          </p:nvPr>
        </p:nvSpPr>
        <p:spPr/>
        <p:txBody>
          <a:bodyPr/>
          <a:lstStyle>
            <a:lvl1pPr>
              <a:defRPr/>
            </a:lvl1pPr>
          </a:lstStyle>
          <a:p>
            <a:pPr>
              <a:defRPr/>
            </a:pPr>
            <a:fld id="{561C1BCD-3FF3-45B1-8760-C43B7E13537D}" type="slidenum">
              <a:rPr lang="fr-FR">
                <a:solidFill>
                  <a:srgbClr val="04617B">
                    <a:shade val="90000"/>
                  </a:srgbClr>
                </a:solidFill>
              </a:rPr>
              <a:pPr>
                <a:defRPr/>
              </a:pPr>
              <a:t>‹N°›</a:t>
            </a:fld>
            <a:endParaRPr lang="fr-FR">
              <a:solidFill>
                <a:srgbClr val="04617B">
                  <a:shade val="90000"/>
                </a:srgbClr>
              </a:solidFill>
            </a:endParaRPr>
          </a:p>
        </p:txBody>
      </p:sp>
    </p:spTree>
    <p:extLst>
      <p:ext uri="{BB962C8B-B14F-4D97-AF65-F5344CB8AC3E}">
        <p14:creationId xmlns:p14="http://schemas.microsoft.com/office/powerpoint/2010/main" val="7746557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5" name="Rogner et arrondir un rectangle à un seul coin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solidFill>
                <a:prstClr val="white"/>
              </a:solidFill>
            </a:endParaRPr>
          </a:p>
        </p:txBody>
      </p:sp>
      <p:sp>
        <p:nvSpPr>
          <p:cNvPr id="6" name="Triangle rect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solidFill>
                <a:prstClr val="white"/>
              </a:solidFill>
            </a:endParaRPr>
          </a:p>
        </p:txBody>
      </p:sp>
      <p:sp>
        <p:nvSpPr>
          <p:cNvPr id="7" name="Forme libre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lgn="l" fontAlgn="auto">
              <a:spcBef>
                <a:spcPts val="0"/>
              </a:spcBef>
              <a:spcAft>
                <a:spcPts val="0"/>
              </a:spcAft>
              <a:defRPr/>
            </a:pPr>
            <a:endParaRPr lang="en-US">
              <a:solidFill>
                <a:prstClr val="black"/>
              </a:solidFill>
              <a:latin typeface="Constantia"/>
              <a:cs typeface="Arial" pitchFamily="34" charset="0"/>
            </a:endParaRPr>
          </a:p>
        </p:txBody>
      </p:sp>
      <p:sp>
        <p:nvSpPr>
          <p:cNvPr id="8" name="Forme libre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lgn="l" fontAlgn="auto">
              <a:spcBef>
                <a:spcPts val="0"/>
              </a:spcBef>
              <a:spcAft>
                <a:spcPts val="0"/>
              </a:spcAft>
              <a:defRPr/>
            </a:pPr>
            <a:endParaRPr lang="en-US">
              <a:solidFill>
                <a:prstClr val="black"/>
              </a:solidFill>
              <a:latin typeface="Constantia"/>
              <a:cs typeface="Arial" pitchFamily="34" charset="0"/>
            </a:endParaRPr>
          </a:p>
        </p:txBody>
      </p:sp>
      <p:sp>
        <p:nvSpPr>
          <p:cNvPr id="2" name="Titr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fr-FR" smtClean="0"/>
              <a:t>Cliquez pour modifier le style du titre</a:t>
            </a:r>
            <a:endParaRPr lang="en-US"/>
          </a:p>
        </p:txBody>
      </p:sp>
      <p:sp>
        <p:nvSpPr>
          <p:cNvPr id="4" name="Espace réservé du texte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fr-FR" smtClean="0"/>
              <a:t>Cliquez pour modifier les styles du texte du masque</a:t>
            </a:r>
          </a:p>
        </p:txBody>
      </p:sp>
      <p:sp>
        <p:nvSpPr>
          <p:cNvPr id="3" name="Espace réservé pour une imag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fr-FR" noProof="0" smtClean="0"/>
              <a:t>Cliquez sur l'icône pour ajouter une image</a:t>
            </a:r>
            <a:endParaRPr lang="en-US" noProof="0" dirty="0"/>
          </a:p>
        </p:txBody>
      </p:sp>
      <p:sp>
        <p:nvSpPr>
          <p:cNvPr id="9" name="Espace réservé de la date 4"/>
          <p:cNvSpPr>
            <a:spLocks noGrp="1"/>
          </p:cNvSpPr>
          <p:nvPr>
            <p:ph type="dt" sz="half" idx="10"/>
          </p:nvPr>
        </p:nvSpPr>
        <p:spPr/>
        <p:txBody>
          <a:bodyPr/>
          <a:lstStyle>
            <a:lvl1pPr>
              <a:defRPr/>
            </a:lvl1pPr>
          </a:lstStyle>
          <a:p>
            <a:pPr>
              <a:defRPr/>
            </a:pPr>
            <a:fld id="{8EA0CCA5-8F96-4FB9-9E4B-EE75E612A3AB}" type="datetimeFigureOut">
              <a:rPr lang="fr-FR">
                <a:solidFill>
                  <a:srgbClr val="04617B">
                    <a:shade val="90000"/>
                  </a:srgbClr>
                </a:solidFill>
              </a:rPr>
              <a:pPr>
                <a:defRPr/>
              </a:pPr>
              <a:t>31/01/2024</a:t>
            </a:fld>
            <a:endParaRPr lang="fr-FR">
              <a:solidFill>
                <a:srgbClr val="04617B">
                  <a:shade val="90000"/>
                </a:srgbClr>
              </a:solidFill>
            </a:endParaRPr>
          </a:p>
        </p:txBody>
      </p:sp>
      <p:sp>
        <p:nvSpPr>
          <p:cNvPr id="10" name="Espace réservé du pied de page 5"/>
          <p:cNvSpPr>
            <a:spLocks noGrp="1"/>
          </p:cNvSpPr>
          <p:nvPr>
            <p:ph type="ftr" sz="quarter" idx="11"/>
          </p:nvPr>
        </p:nvSpPr>
        <p:spPr/>
        <p:txBody>
          <a:bodyPr/>
          <a:lstStyle>
            <a:lvl1pPr>
              <a:defRPr/>
            </a:lvl1pPr>
          </a:lstStyle>
          <a:p>
            <a:pPr>
              <a:defRPr/>
            </a:pPr>
            <a:endParaRPr lang="fr-FR">
              <a:solidFill>
                <a:srgbClr val="04617B">
                  <a:shade val="90000"/>
                </a:srgbClr>
              </a:solidFill>
            </a:endParaRPr>
          </a:p>
        </p:txBody>
      </p:sp>
      <p:sp>
        <p:nvSpPr>
          <p:cNvPr id="11" name="Espace réservé du numéro de diapositive 6"/>
          <p:cNvSpPr>
            <a:spLocks noGrp="1"/>
          </p:cNvSpPr>
          <p:nvPr>
            <p:ph type="sldNum" sz="quarter" idx="12"/>
          </p:nvPr>
        </p:nvSpPr>
        <p:spPr>
          <a:xfrm>
            <a:off x="8077200" y="6356350"/>
            <a:ext cx="609600" cy="365125"/>
          </a:xfrm>
        </p:spPr>
        <p:txBody>
          <a:bodyPr/>
          <a:lstStyle>
            <a:lvl1pPr>
              <a:defRPr/>
            </a:lvl1pPr>
          </a:lstStyle>
          <a:p>
            <a:pPr>
              <a:defRPr/>
            </a:pPr>
            <a:fld id="{961F86EC-DBA8-4243-A4EB-F62692920B05}" type="slidenum">
              <a:rPr lang="fr-FR">
                <a:solidFill>
                  <a:srgbClr val="04617B">
                    <a:shade val="90000"/>
                  </a:srgbClr>
                </a:solidFill>
              </a:rPr>
              <a:pPr>
                <a:defRPr/>
              </a:pPr>
              <a:t>‹N°›</a:t>
            </a:fld>
            <a:endParaRPr lang="fr-FR">
              <a:solidFill>
                <a:srgbClr val="04617B">
                  <a:shade val="90000"/>
                </a:srgbClr>
              </a:solidFill>
            </a:endParaRPr>
          </a:p>
        </p:txBody>
      </p:sp>
    </p:spTree>
    <p:extLst>
      <p:ext uri="{BB962C8B-B14F-4D97-AF65-F5344CB8AC3E}">
        <p14:creationId xmlns:p14="http://schemas.microsoft.com/office/powerpoint/2010/main" val="32004890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9"/>
          <p:cNvSpPr>
            <a:spLocks noGrp="1"/>
          </p:cNvSpPr>
          <p:nvPr>
            <p:ph type="dt" sz="half" idx="10"/>
          </p:nvPr>
        </p:nvSpPr>
        <p:spPr/>
        <p:txBody>
          <a:bodyPr/>
          <a:lstStyle>
            <a:lvl1pPr>
              <a:defRPr/>
            </a:lvl1pPr>
          </a:lstStyle>
          <a:p>
            <a:pPr>
              <a:defRPr/>
            </a:pPr>
            <a:fld id="{6A6C2E92-6E60-45D3-A149-ED4EFD75FA01}" type="datetimeFigureOut">
              <a:rPr lang="fr-FR">
                <a:solidFill>
                  <a:srgbClr val="04617B">
                    <a:shade val="90000"/>
                  </a:srgbClr>
                </a:solidFill>
              </a:rPr>
              <a:pPr>
                <a:defRPr/>
              </a:pPr>
              <a:t>31/01/2024</a:t>
            </a:fld>
            <a:endParaRPr lang="fr-FR">
              <a:solidFill>
                <a:srgbClr val="04617B">
                  <a:shade val="90000"/>
                </a:srgbClr>
              </a:solidFill>
            </a:endParaRPr>
          </a:p>
        </p:txBody>
      </p:sp>
      <p:sp>
        <p:nvSpPr>
          <p:cNvPr id="5" name="Espace réservé du pied de page 21"/>
          <p:cNvSpPr>
            <a:spLocks noGrp="1"/>
          </p:cNvSpPr>
          <p:nvPr>
            <p:ph type="ftr" sz="quarter" idx="11"/>
          </p:nvPr>
        </p:nvSpPr>
        <p:spPr/>
        <p:txBody>
          <a:bodyPr/>
          <a:lstStyle>
            <a:lvl1pPr>
              <a:defRPr/>
            </a:lvl1pPr>
          </a:lstStyle>
          <a:p>
            <a:pPr>
              <a:defRPr/>
            </a:pPr>
            <a:endParaRPr lang="fr-FR">
              <a:solidFill>
                <a:srgbClr val="04617B">
                  <a:shade val="90000"/>
                </a:srgbClr>
              </a:solidFill>
            </a:endParaRPr>
          </a:p>
        </p:txBody>
      </p:sp>
      <p:sp>
        <p:nvSpPr>
          <p:cNvPr id="6" name="Espace réservé du numéro de diapositive 17"/>
          <p:cNvSpPr>
            <a:spLocks noGrp="1"/>
          </p:cNvSpPr>
          <p:nvPr>
            <p:ph type="sldNum" sz="quarter" idx="12"/>
          </p:nvPr>
        </p:nvSpPr>
        <p:spPr/>
        <p:txBody>
          <a:bodyPr/>
          <a:lstStyle>
            <a:lvl1pPr>
              <a:defRPr/>
            </a:lvl1pPr>
          </a:lstStyle>
          <a:p>
            <a:pPr>
              <a:defRPr/>
            </a:pPr>
            <a:fld id="{758DE0B2-9C66-466E-905F-EBD0F98714AA}" type="slidenum">
              <a:rPr lang="fr-FR">
                <a:solidFill>
                  <a:srgbClr val="04617B">
                    <a:shade val="90000"/>
                  </a:srgbClr>
                </a:solidFill>
              </a:rPr>
              <a:pPr>
                <a:defRPr/>
              </a:pPr>
              <a:t>‹N°›</a:t>
            </a:fld>
            <a:endParaRPr lang="fr-FR">
              <a:solidFill>
                <a:srgbClr val="04617B">
                  <a:shade val="90000"/>
                </a:srgbClr>
              </a:solidFill>
            </a:endParaRPr>
          </a:p>
        </p:txBody>
      </p:sp>
    </p:spTree>
    <p:extLst>
      <p:ext uri="{BB962C8B-B14F-4D97-AF65-F5344CB8AC3E}">
        <p14:creationId xmlns:p14="http://schemas.microsoft.com/office/powerpoint/2010/main" val="37703546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914401"/>
            <a:ext cx="2057400" cy="5211763"/>
          </a:xfrm>
        </p:spPr>
        <p:txBody>
          <a:bodyPr vert="eaVert"/>
          <a:lstStyle/>
          <a:p>
            <a:r>
              <a:rPr lang="fr-FR" smtClean="0"/>
              <a:t>Cliquez pour modifier le style du titre</a:t>
            </a:r>
            <a:endParaRPr lang="en-US"/>
          </a:p>
        </p:txBody>
      </p:sp>
      <p:sp>
        <p:nvSpPr>
          <p:cNvPr id="3" name="Espace réservé du texte vertical 2"/>
          <p:cNvSpPr>
            <a:spLocks noGrp="1"/>
          </p:cNvSpPr>
          <p:nvPr>
            <p:ph type="body" orient="vert" idx="1"/>
          </p:nvPr>
        </p:nvSpPr>
        <p:spPr>
          <a:xfrm>
            <a:off x="457200" y="914401"/>
            <a:ext cx="6019800" cy="5211763"/>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9"/>
          <p:cNvSpPr>
            <a:spLocks noGrp="1"/>
          </p:cNvSpPr>
          <p:nvPr>
            <p:ph type="dt" sz="half" idx="10"/>
          </p:nvPr>
        </p:nvSpPr>
        <p:spPr/>
        <p:txBody>
          <a:bodyPr/>
          <a:lstStyle>
            <a:lvl1pPr>
              <a:defRPr/>
            </a:lvl1pPr>
          </a:lstStyle>
          <a:p>
            <a:pPr>
              <a:defRPr/>
            </a:pPr>
            <a:fld id="{6A40CBBB-963E-463A-9B25-C77680CB021F}" type="datetimeFigureOut">
              <a:rPr lang="fr-FR">
                <a:solidFill>
                  <a:srgbClr val="04617B">
                    <a:shade val="90000"/>
                  </a:srgbClr>
                </a:solidFill>
              </a:rPr>
              <a:pPr>
                <a:defRPr/>
              </a:pPr>
              <a:t>31/01/2024</a:t>
            </a:fld>
            <a:endParaRPr lang="fr-FR">
              <a:solidFill>
                <a:srgbClr val="04617B">
                  <a:shade val="90000"/>
                </a:srgbClr>
              </a:solidFill>
            </a:endParaRPr>
          </a:p>
        </p:txBody>
      </p:sp>
      <p:sp>
        <p:nvSpPr>
          <p:cNvPr id="5" name="Espace réservé du pied de page 21"/>
          <p:cNvSpPr>
            <a:spLocks noGrp="1"/>
          </p:cNvSpPr>
          <p:nvPr>
            <p:ph type="ftr" sz="quarter" idx="11"/>
          </p:nvPr>
        </p:nvSpPr>
        <p:spPr/>
        <p:txBody>
          <a:bodyPr/>
          <a:lstStyle>
            <a:lvl1pPr>
              <a:defRPr/>
            </a:lvl1pPr>
          </a:lstStyle>
          <a:p>
            <a:pPr>
              <a:defRPr/>
            </a:pPr>
            <a:endParaRPr lang="fr-FR">
              <a:solidFill>
                <a:srgbClr val="04617B">
                  <a:shade val="90000"/>
                </a:srgbClr>
              </a:solidFill>
            </a:endParaRPr>
          </a:p>
        </p:txBody>
      </p:sp>
      <p:sp>
        <p:nvSpPr>
          <p:cNvPr id="6" name="Espace réservé du numéro de diapositive 17"/>
          <p:cNvSpPr>
            <a:spLocks noGrp="1"/>
          </p:cNvSpPr>
          <p:nvPr>
            <p:ph type="sldNum" sz="quarter" idx="12"/>
          </p:nvPr>
        </p:nvSpPr>
        <p:spPr/>
        <p:txBody>
          <a:bodyPr/>
          <a:lstStyle>
            <a:lvl1pPr>
              <a:defRPr/>
            </a:lvl1pPr>
          </a:lstStyle>
          <a:p>
            <a:pPr>
              <a:defRPr/>
            </a:pPr>
            <a:fld id="{987D738F-85D3-4D9E-8D6C-B5388B474A9B}" type="slidenum">
              <a:rPr lang="fr-FR">
                <a:solidFill>
                  <a:srgbClr val="04617B">
                    <a:shade val="90000"/>
                  </a:srgbClr>
                </a:solidFill>
              </a:rPr>
              <a:pPr>
                <a:defRPr/>
              </a:pPr>
              <a:t>‹N°›</a:t>
            </a:fld>
            <a:endParaRPr lang="fr-FR">
              <a:solidFill>
                <a:srgbClr val="04617B">
                  <a:shade val="90000"/>
                </a:srgbClr>
              </a:solidFill>
            </a:endParaRPr>
          </a:p>
        </p:txBody>
      </p:sp>
    </p:spTree>
    <p:extLst>
      <p:ext uri="{BB962C8B-B14F-4D97-AF65-F5344CB8AC3E}">
        <p14:creationId xmlns:p14="http://schemas.microsoft.com/office/powerpoint/2010/main" val="2601051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2"/>
          <p:cNvSpPr>
            <a:spLocks noGrp="1" noChangeArrowheads="1"/>
          </p:cNvSpPr>
          <p:nvPr>
            <p:ph type="dt" sz="half" idx="10"/>
          </p:nvPr>
        </p:nvSpPr>
        <p:spPr>
          <a:ln/>
        </p:spPr>
        <p:txBody>
          <a:bodyPr/>
          <a:lstStyle>
            <a:lvl1pPr>
              <a:defRPr/>
            </a:lvl1pPr>
          </a:lstStyle>
          <a:p>
            <a:pPr>
              <a:defRPr/>
            </a:pPr>
            <a:endParaRPr lang="fr-FR"/>
          </a:p>
        </p:txBody>
      </p:sp>
      <p:sp>
        <p:nvSpPr>
          <p:cNvPr id="5" name="Rectangle 3"/>
          <p:cNvSpPr>
            <a:spLocks noGrp="1" noChangeArrowheads="1"/>
          </p:cNvSpPr>
          <p:nvPr>
            <p:ph type="sldNum" sz="quarter" idx="11"/>
          </p:nvPr>
        </p:nvSpPr>
        <p:spPr>
          <a:ln/>
        </p:spPr>
        <p:txBody>
          <a:bodyPr/>
          <a:lstStyle>
            <a:lvl1pPr>
              <a:defRPr/>
            </a:lvl1pPr>
          </a:lstStyle>
          <a:p>
            <a:pPr>
              <a:defRPr/>
            </a:pPr>
            <a:fld id="{ECE0206C-1BEE-4CFB-B050-4AB56FD28E94}" type="slidenum">
              <a:rPr lang="fr-FR"/>
              <a:pPr>
                <a:defRPr/>
              </a:pPr>
              <a:t>‹N°›</a:t>
            </a:fld>
            <a:endParaRPr lang="fr-FR"/>
          </a:p>
        </p:txBody>
      </p:sp>
      <p:sp>
        <p:nvSpPr>
          <p:cNvPr id="6" name="Rectangle 14"/>
          <p:cNvSpPr>
            <a:spLocks noGrp="1" noChangeArrowheads="1"/>
          </p:cNvSpPr>
          <p:nvPr>
            <p:ph type="ftr" sz="quarter" idx="12"/>
          </p:nvPr>
        </p:nvSpPr>
        <p:spPr>
          <a:ln/>
        </p:spPr>
        <p:txBody>
          <a:bodyPr/>
          <a:lstStyle>
            <a:lvl1pPr>
              <a:defRPr/>
            </a:lvl1pPr>
          </a:lstStyle>
          <a:p>
            <a:pPr>
              <a:defRPr/>
            </a:pPr>
            <a:endParaRPr lang="fr-FR"/>
          </a:p>
        </p:txBody>
      </p:sp>
    </p:spTree>
    <p:extLst>
      <p:ext uri="{BB962C8B-B14F-4D97-AF65-F5344CB8AC3E}">
        <p14:creationId xmlns:p14="http://schemas.microsoft.com/office/powerpoint/2010/main" val="19603854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2"/>
          <p:cNvSpPr>
            <a:spLocks noGrp="1" noChangeArrowheads="1"/>
          </p:cNvSpPr>
          <p:nvPr>
            <p:ph type="dt" sz="half" idx="10"/>
          </p:nvPr>
        </p:nvSpPr>
        <p:spPr>
          <a:ln/>
        </p:spPr>
        <p:txBody>
          <a:bodyPr/>
          <a:lstStyle>
            <a:lvl1pPr>
              <a:defRPr/>
            </a:lvl1pPr>
          </a:lstStyle>
          <a:p>
            <a:pPr>
              <a:defRPr/>
            </a:pPr>
            <a:endParaRPr lang="fr-FR"/>
          </a:p>
        </p:txBody>
      </p:sp>
      <p:sp>
        <p:nvSpPr>
          <p:cNvPr id="6" name="Rectangle 3"/>
          <p:cNvSpPr>
            <a:spLocks noGrp="1" noChangeArrowheads="1"/>
          </p:cNvSpPr>
          <p:nvPr>
            <p:ph type="sldNum" sz="quarter" idx="11"/>
          </p:nvPr>
        </p:nvSpPr>
        <p:spPr>
          <a:ln/>
        </p:spPr>
        <p:txBody>
          <a:bodyPr/>
          <a:lstStyle>
            <a:lvl1pPr>
              <a:defRPr/>
            </a:lvl1pPr>
          </a:lstStyle>
          <a:p>
            <a:pPr>
              <a:defRPr/>
            </a:pPr>
            <a:fld id="{EC987162-CE7B-49EE-A4D9-C4D7E6544FED}" type="slidenum">
              <a:rPr lang="fr-FR"/>
              <a:pPr>
                <a:defRPr/>
              </a:pPr>
              <a:t>‹N°›</a:t>
            </a:fld>
            <a:endParaRPr lang="fr-FR"/>
          </a:p>
        </p:txBody>
      </p:sp>
      <p:sp>
        <p:nvSpPr>
          <p:cNvPr id="7" name="Rectangle 14"/>
          <p:cNvSpPr>
            <a:spLocks noGrp="1" noChangeArrowheads="1"/>
          </p:cNvSpPr>
          <p:nvPr>
            <p:ph type="ftr" sz="quarter" idx="12"/>
          </p:nvPr>
        </p:nvSpPr>
        <p:spPr>
          <a:ln/>
        </p:spPr>
        <p:txBody>
          <a:bodyPr/>
          <a:lstStyle>
            <a:lvl1pPr>
              <a:defRPr/>
            </a:lvl1pPr>
          </a:lstStyle>
          <a:p>
            <a:pPr>
              <a:defRPr/>
            </a:pPr>
            <a:endParaRPr lang="fr-FR"/>
          </a:p>
        </p:txBody>
      </p:sp>
    </p:spTree>
    <p:extLst>
      <p:ext uri="{BB962C8B-B14F-4D97-AF65-F5344CB8AC3E}">
        <p14:creationId xmlns:p14="http://schemas.microsoft.com/office/powerpoint/2010/main" val="13839539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2"/>
          <p:cNvSpPr>
            <a:spLocks noGrp="1" noChangeArrowheads="1"/>
          </p:cNvSpPr>
          <p:nvPr>
            <p:ph type="dt" sz="half" idx="10"/>
          </p:nvPr>
        </p:nvSpPr>
        <p:spPr>
          <a:ln/>
        </p:spPr>
        <p:txBody>
          <a:bodyPr/>
          <a:lstStyle>
            <a:lvl1pPr>
              <a:defRPr/>
            </a:lvl1pPr>
          </a:lstStyle>
          <a:p>
            <a:pPr>
              <a:defRPr/>
            </a:pPr>
            <a:endParaRPr lang="fr-FR"/>
          </a:p>
        </p:txBody>
      </p:sp>
      <p:sp>
        <p:nvSpPr>
          <p:cNvPr id="8" name="Rectangle 3"/>
          <p:cNvSpPr>
            <a:spLocks noGrp="1" noChangeArrowheads="1"/>
          </p:cNvSpPr>
          <p:nvPr>
            <p:ph type="sldNum" sz="quarter" idx="11"/>
          </p:nvPr>
        </p:nvSpPr>
        <p:spPr>
          <a:ln/>
        </p:spPr>
        <p:txBody>
          <a:bodyPr/>
          <a:lstStyle>
            <a:lvl1pPr>
              <a:defRPr/>
            </a:lvl1pPr>
          </a:lstStyle>
          <a:p>
            <a:pPr>
              <a:defRPr/>
            </a:pPr>
            <a:fld id="{A2DEF3E9-67C3-4378-9D96-9ED52507997F}" type="slidenum">
              <a:rPr lang="fr-FR"/>
              <a:pPr>
                <a:defRPr/>
              </a:pPr>
              <a:t>‹N°›</a:t>
            </a:fld>
            <a:endParaRPr lang="fr-FR"/>
          </a:p>
        </p:txBody>
      </p:sp>
      <p:sp>
        <p:nvSpPr>
          <p:cNvPr id="9" name="Rectangle 14"/>
          <p:cNvSpPr>
            <a:spLocks noGrp="1" noChangeArrowheads="1"/>
          </p:cNvSpPr>
          <p:nvPr>
            <p:ph type="ftr" sz="quarter" idx="12"/>
          </p:nvPr>
        </p:nvSpPr>
        <p:spPr>
          <a:ln/>
        </p:spPr>
        <p:txBody>
          <a:bodyPr/>
          <a:lstStyle>
            <a:lvl1pPr>
              <a:defRPr/>
            </a:lvl1pPr>
          </a:lstStyle>
          <a:p>
            <a:pPr>
              <a:defRPr/>
            </a:pPr>
            <a:endParaRPr lang="fr-FR"/>
          </a:p>
        </p:txBody>
      </p:sp>
    </p:spTree>
    <p:extLst>
      <p:ext uri="{BB962C8B-B14F-4D97-AF65-F5344CB8AC3E}">
        <p14:creationId xmlns:p14="http://schemas.microsoft.com/office/powerpoint/2010/main" val="9437450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Rectangle 2"/>
          <p:cNvSpPr>
            <a:spLocks noGrp="1" noChangeArrowheads="1"/>
          </p:cNvSpPr>
          <p:nvPr>
            <p:ph type="dt" sz="half" idx="10"/>
          </p:nvPr>
        </p:nvSpPr>
        <p:spPr>
          <a:ln/>
        </p:spPr>
        <p:txBody>
          <a:bodyPr/>
          <a:lstStyle>
            <a:lvl1pPr>
              <a:defRPr/>
            </a:lvl1pPr>
          </a:lstStyle>
          <a:p>
            <a:pPr>
              <a:defRPr/>
            </a:pPr>
            <a:endParaRPr lang="fr-FR"/>
          </a:p>
        </p:txBody>
      </p:sp>
      <p:sp>
        <p:nvSpPr>
          <p:cNvPr id="4" name="Rectangle 3"/>
          <p:cNvSpPr>
            <a:spLocks noGrp="1" noChangeArrowheads="1"/>
          </p:cNvSpPr>
          <p:nvPr>
            <p:ph type="sldNum" sz="quarter" idx="11"/>
          </p:nvPr>
        </p:nvSpPr>
        <p:spPr>
          <a:ln/>
        </p:spPr>
        <p:txBody>
          <a:bodyPr/>
          <a:lstStyle>
            <a:lvl1pPr>
              <a:defRPr/>
            </a:lvl1pPr>
          </a:lstStyle>
          <a:p>
            <a:pPr>
              <a:defRPr/>
            </a:pPr>
            <a:fld id="{E0E5218A-AA0D-42AC-B58B-3849F3F84A98}" type="slidenum">
              <a:rPr lang="fr-FR"/>
              <a:pPr>
                <a:defRPr/>
              </a:pPr>
              <a:t>‹N°›</a:t>
            </a:fld>
            <a:endParaRPr lang="fr-FR"/>
          </a:p>
        </p:txBody>
      </p:sp>
      <p:sp>
        <p:nvSpPr>
          <p:cNvPr id="5" name="Rectangle 14"/>
          <p:cNvSpPr>
            <a:spLocks noGrp="1" noChangeArrowheads="1"/>
          </p:cNvSpPr>
          <p:nvPr>
            <p:ph type="ftr" sz="quarter" idx="12"/>
          </p:nvPr>
        </p:nvSpPr>
        <p:spPr>
          <a:ln/>
        </p:spPr>
        <p:txBody>
          <a:bodyPr/>
          <a:lstStyle>
            <a:lvl1pPr>
              <a:defRPr/>
            </a:lvl1pPr>
          </a:lstStyle>
          <a:p>
            <a:pPr>
              <a:defRPr/>
            </a:pPr>
            <a:endParaRPr lang="fr-FR"/>
          </a:p>
        </p:txBody>
      </p:sp>
    </p:spTree>
    <p:extLst>
      <p:ext uri="{BB962C8B-B14F-4D97-AF65-F5344CB8AC3E}">
        <p14:creationId xmlns:p14="http://schemas.microsoft.com/office/powerpoint/2010/main" val="37026629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fr-FR"/>
          </a:p>
        </p:txBody>
      </p:sp>
      <p:sp>
        <p:nvSpPr>
          <p:cNvPr id="3" name="Rectangle 3"/>
          <p:cNvSpPr>
            <a:spLocks noGrp="1" noChangeArrowheads="1"/>
          </p:cNvSpPr>
          <p:nvPr>
            <p:ph type="sldNum" sz="quarter" idx="11"/>
          </p:nvPr>
        </p:nvSpPr>
        <p:spPr>
          <a:ln/>
        </p:spPr>
        <p:txBody>
          <a:bodyPr/>
          <a:lstStyle>
            <a:lvl1pPr>
              <a:defRPr/>
            </a:lvl1pPr>
          </a:lstStyle>
          <a:p>
            <a:pPr>
              <a:defRPr/>
            </a:pPr>
            <a:fld id="{73FB705D-FB5C-447F-A5E4-0100AF9EDE9F}" type="slidenum">
              <a:rPr lang="fr-FR"/>
              <a:pPr>
                <a:defRPr/>
              </a:pPr>
              <a:t>‹N°›</a:t>
            </a:fld>
            <a:endParaRPr lang="fr-FR"/>
          </a:p>
        </p:txBody>
      </p:sp>
      <p:sp>
        <p:nvSpPr>
          <p:cNvPr id="4" name="Rectangle 14"/>
          <p:cNvSpPr>
            <a:spLocks noGrp="1" noChangeArrowheads="1"/>
          </p:cNvSpPr>
          <p:nvPr>
            <p:ph type="ftr" sz="quarter" idx="12"/>
          </p:nvPr>
        </p:nvSpPr>
        <p:spPr>
          <a:ln/>
        </p:spPr>
        <p:txBody>
          <a:bodyPr/>
          <a:lstStyle>
            <a:lvl1pPr>
              <a:defRPr/>
            </a:lvl1pPr>
          </a:lstStyle>
          <a:p>
            <a:pPr>
              <a:defRPr/>
            </a:pPr>
            <a:endParaRPr lang="fr-FR"/>
          </a:p>
        </p:txBody>
      </p:sp>
    </p:spTree>
    <p:extLst>
      <p:ext uri="{BB962C8B-B14F-4D97-AF65-F5344CB8AC3E}">
        <p14:creationId xmlns:p14="http://schemas.microsoft.com/office/powerpoint/2010/main" val="10355995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2"/>
          <p:cNvSpPr>
            <a:spLocks noGrp="1" noChangeArrowheads="1"/>
          </p:cNvSpPr>
          <p:nvPr>
            <p:ph type="dt" sz="half" idx="10"/>
          </p:nvPr>
        </p:nvSpPr>
        <p:spPr>
          <a:ln/>
        </p:spPr>
        <p:txBody>
          <a:bodyPr/>
          <a:lstStyle>
            <a:lvl1pPr>
              <a:defRPr/>
            </a:lvl1pPr>
          </a:lstStyle>
          <a:p>
            <a:pPr>
              <a:defRPr/>
            </a:pPr>
            <a:endParaRPr lang="fr-FR"/>
          </a:p>
        </p:txBody>
      </p:sp>
      <p:sp>
        <p:nvSpPr>
          <p:cNvPr id="6" name="Rectangle 3"/>
          <p:cNvSpPr>
            <a:spLocks noGrp="1" noChangeArrowheads="1"/>
          </p:cNvSpPr>
          <p:nvPr>
            <p:ph type="sldNum" sz="quarter" idx="11"/>
          </p:nvPr>
        </p:nvSpPr>
        <p:spPr>
          <a:ln/>
        </p:spPr>
        <p:txBody>
          <a:bodyPr/>
          <a:lstStyle>
            <a:lvl1pPr>
              <a:defRPr/>
            </a:lvl1pPr>
          </a:lstStyle>
          <a:p>
            <a:pPr>
              <a:defRPr/>
            </a:pPr>
            <a:fld id="{7F54C465-8B6E-4984-9029-FBFCFFD896ED}" type="slidenum">
              <a:rPr lang="fr-FR"/>
              <a:pPr>
                <a:defRPr/>
              </a:pPr>
              <a:t>‹N°›</a:t>
            </a:fld>
            <a:endParaRPr lang="fr-FR"/>
          </a:p>
        </p:txBody>
      </p:sp>
      <p:sp>
        <p:nvSpPr>
          <p:cNvPr id="7" name="Rectangle 14"/>
          <p:cNvSpPr>
            <a:spLocks noGrp="1" noChangeArrowheads="1"/>
          </p:cNvSpPr>
          <p:nvPr>
            <p:ph type="ftr" sz="quarter" idx="12"/>
          </p:nvPr>
        </p:nvSpPr>
        <p:spPr>
          <a:ln/>
        </p:spPr>
        <p:txBody>
          <a:bodyPr/>
          <a:lstStyle>
            <a:lvl1pPr>
              <a:defRPr/>
            </a:lvl1pPr>
          </a:lstStyle>
          <a:p>
            <a:pPr>
              <a:defRPr/>
            </a:pPr>
            <a:endParaRPr lang="fr-FR"/>
          </a:p>
        </p:txBody>
      </p:sp>
    </p:spTree>
    <p:extLst>
      <p:ext uri="{BB962C8B-B14F-4D97-AF65-F5344CB8AC3E}">
        <p14:creationId xmlns:p14="http://schemas.microsoft.com/office/powerpoint/2010/main" val="4305407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2"/>
          <p:cNvSpPr>
            <a:spLocks noGrp="1" noChangeArrowheads="1"/>
          </p:cNvSpPr>
          <p:nvPr>
            <p:ph type="dt" sz="half" idx="10"/>
          </p:nvPr>
        </p:nvSpPr>
        <p:spPr>
          <a:ln/>
        </p:spPr>
        <p:txBody>
          <a:bodyPr/>
          <a:lstStyle>
            <a:lvl1pPr>
              <a:defRPr/>
            </a:lvl1pPr>
          </a:lstStyle>
          <a:p>
            <a:pPr>
              <a:defRPr/>
            </a:pPr>
            <a:endParaRPr lang="fr-FR"/>
          </a:p>
        </p:txBody>
      </p:sp>
      <p:sp>
        <p:nvSpPr>
          <p:cNvPr id="6" name="Rectangle 3"/>
          <p:cNvSpPr>
            <a:spLocks noGrp="1" noChangeArrowheads="1"/>
          </p:cNvSpPr>
          <p:nvPr>
            <p:ph type="sldNum" sz="quarter" idx="11"/>
          </p:nvPr>
        </p:nvSpPr>
        <p:spPr>
          <a:ln/>
        </p:spPr>
        <p:txBody>
          <a:bodyPr/>
          <a:lstStyle>
            <a:lvl1pPr>
              <a:defRPr/>
            </a:lvl1pPr>
          </a:lstStyle>
          <a:p>
            <a:pPr>
              <a:defRPr/>
            </a:pPr>
            <a:fld id="{330A81FE-F403-4FC7-977F-02D0763FE039}" type="slidenum">
              <a:rPr lang="fr-FR"/>
              <a:pPr>
                <a:defRPr/>
              </a:pPr>
              <a:t>‹N°›</a:t>
            </a:fld>
            <a:endParaRPr lang="fr-FR"/>
          </a:p>
        </p:txBody>
      </p:sp>
      <p:sp>
        <p:nvSpPr>
          <p:cNvPr id="7" name="Rectangle 14"/>
          <p:cNvSpPr>
            <a:spLocks noGrp="1" noChangeArrowheads="1"/>
          </p:cNvSpPr>
          <p:nvPr>
            <p:ph type="ftr" sz="quarter" idx="12"/>
          </p:nvPr>
        </p:nvSpPr>
        <p:spPr>
          <a:ln/>
        </p:spPr>
        <p:txBody>
          <a:bodyPr/>
          <a:lstStyle>
            <a:lvl1pPr>
              <a:defRPr/>
            </a:lvl1pPr>
          </a:lstStyle>
          <a:p>
            <a:pPr>
              <a:defRPr/>
            </a:pPr>
            <a:endParaRPr lang="fr-FR"/>
          </a:p>
        </p:txBody>
      </p:sp>
    </p:spTree>
    <p:extLst>
      <p:ext uri="{BB962C8B-B14F-4D97-AF65-F5344CB8AC3E}">
        <p14:creationId xmlns:p14="http://schemas.microsoft.com/office/powerpoint/2010/main" val="414025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0098" name="Rectangle 2"/>
          <p:cNvSpPr>
            <a:spLocks noGrp="1" noChangeArrowheads="1"/>
          </p:cNvSpPr>
          <p:nvPr>
            <p:ph type="dt" sz="half" idx="2"/>
          </p:nvPr>
        </p:nvSpPr>
        <p:spPr bwMode="auto">
          <a:xfrm>
            <a:off x="457200" y="625157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smtClean="0">
                <a:latin typeface="Arial" charset="0"/>
              </a:defRPr>
            </a:lvl1pPr>
          </a:lstStyle>
          <a:p>
            <a:pPr>
              <a:defRPr/>
            </a:pPr>
            <a:endParaRPr lang="fr-FR"/>
          </a:p>
        </p:txBody>
      </p:sp>
      <p:sp>
        <p:nvSpPr>
          <p:cNvPr id="260099" name="Rectangle 3"/>
          <p:cNvSpPr>
            <a:spLocks noGrp="1" noChangeArrowheads="1"/>
          </p:cNvSpPr>
          <p:nvPr>
            <p:ph type="sldNum" sz="quarter" idx="4"/>
          </p:nvPr>
        </p:nvSpPr>
        <p:spPr bwMode="auto">
          <a:xfrm>
            <a:off x="6553200" y="624840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atin typeface="Arial" charset="0"/>
              </a:defRPr>
            </a:lvl1pPr>
          </a:lstStyle>
          <a:p>
            <a:pPr>
              <a:defRPr/>
            </a:pPr>
            <a:fld id="{634BD111-93A4-4F23-A5EE-2547787A0CD1}" type="slidenum">
              <a:rPr lang="fr-FR"/>
              <a:pPr>
                <a:defRPr/>
              </a:pPr>
              <a:t>‹N°›</a:t>
            </a:fld>
            <a:endParaRPr lang="fr-FR"/>
          </a:p>
        </p:txBody>
      </p:sp>
      <p:grpSp>
        <p:nvGrpSpPr>
          <p:cNvPr id="1028" name="Group 4"/>
          <p:cNvGrpSpPr>
            <a:grpSpLocks/>
          </p:cNvGrpSpPr>
          <p:nvPr/>
        </p:nvGrpSpPr>
        <p:grpSpPr bwMode="auto">
          <a:xfrm>
            <a:off x="0" y="0"/>
            <a:ext cx="9140825" cy="6850063"/>
            <a:chOff x="0" y="0"/>
            <a:chExt cx="5758" cy="4315"/>
          </a:xfrm>
        </p:grpSpPr>
        <p:grpSp>
          <p:nvGrpSpPr>
            <p:cNvPr id="1032" name="Group 5"/>
            <p:cNvGrpSpPr>
              <a:grpSpLocks/>
            </p:cNvGrpSpPr>
            <p:nvPr userDrawn="1"/>
          </p:nvGrpSpPr>
          <p:grpSpPr bwMode="auto">
            <a:xfrm>
              <a:off x="1728" y="2230"/>
              <a:ext cx="4027" cy="2085"/>
              <a:chOff x="1728" y="2230"/>
              <a:chExt cx="4027" cy="2085"/>
            </a:xfrm>
          </p:grpSpPr>
          <p:sp>
            <p:nvSpPr>
              <p:cNvPr id="260102" name="Freeform 6"/>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fr-FR"/>
              </a:p>
            </p:txBody>
          </p:sp>
          <p:sp>
            <p:nvSpPr>
              <p:cNvPr id="260103" name="Freeform 7"/>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fr-FR"/>
              </a:p>
            </p:txBody>
          </p:sp>
          <p:sp>
            <p:nvSpPr>
              <p:cNvPr id="260104" name="Freeform 8"/>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fr-FR"/>
              </a:p>
            </p:txBody>
          </p:sp>
          <p:sp>
            <p:nvSpPr>
              <p:cNvPr id="1038"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0106" name="Freeform 10"/>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fr-FR"/>
              </a:p>
            </p:txBody>
          </p:sp>
        </p:grpSp>
        <p:sp>
          <p:nvSpPr>
            <p:cNvPr id="260107" name="Freeform 11"/>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fr-FR"/>
            </a:p>
          </p:txBody>
        </p:sp>
        <p:sp>
          <p:nvSpPr>
            <p:cNvPr id="1034" name="Freeform 12"/>
            <p:cNvSpPr>
              <a:spLocks/>
            </p:cNvSpPr>
            <p:nvPr/>
          </p:nvSpPr>
          <p:spPr bwMode="hidden">
            <a:xfrm>
              <a:off x="0" y="0"/>
              <a:ext cx="5758" cy="1776"/>
            </a:xfrm>
            <a:custGeom>
              <a:avLst/>
              <a:gdLst>
                <a:gd name="T0" fmla="*/ 0 w 5740"/>
                <a:gd name="T1" fmla="*/ 0 h 1906"/>
                <a:gd name="T2" fmla="*/ 0 w 5740"/>
                <a:gd name="T3" fmla="*/ 1776 h 1906"/>
                <a:gd name="T4" fmla="*/ 5758 w 5740"/>
                <a:gd name="T5" fmla="*/ 1776 h 1906"/>
                <a:gd name="T6" fmla="*/ 575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sp>
        <p:nvSpPr>
          <p:cNvPr id="260109" name="Rectangle 13"/>
          <p:cNvSpPr>
            <a:spLocks noGrp="1" noRot="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260110" name="Rectangle 14"/>
          <p:cNvSpPr>
            <a:spLocks noGrp="1" noChangeArrowheads="1"/>
          </p:cNvSpPr>
          <p:nvPr>
            <p:ph type="ftr" sz="quarter" idx="3"/>
          </p:nvPr>
        </p:nvSpPr>
        <p:spPr bwMode="auto">
          <a:xfrm>
            <a:off x="3124200" y="6248400"/>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atin typeface="Arial" charset="0"/>
              </a:defRPr>
            </a:lvl1pPr>
          </a:lstStyle>
          <a:p>
            <a:pPr>
              <a:defRPr/>
            </a:pPr>
            <a:endParaRPr lang="fr-FR"/>
          </a:p>
        </p:txBody>
      </p:sp>
      <p:sp>
        <p:nvSpPr>
          <p:cNvPr id="260111" name="Rectangle 15"/>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Tree>
  </p:cSld>
  <p:clrMap bg1="dk2" tx1="lt1" bg2="dk1" tx2="lt2" accent1="accent1" accent2="accent2" accent3="accent3" accent4="accent4" accent5="accent5" accent6="accent6" hlink="hlink" folHlink="folHlink"/>
  <p:sldLayoutIdLst>
    <p:sldLayoutId id="2147483723"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Lst>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orme libre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lgn="l" fontAlgn="auto">
              <a:spcBef>
                <a:spcPts val="0"/>
              </a:spcBef>
              <a:spcAft>
                <a:spcPts val="0"/>
              </a:spcAft>
              <a:defRPr/>
            </a:pPr>
            <a:endParaRPr lang="en-US">
              <a:solidFill>
                <a:prstClr val="black"/>
              </a:solidFill>
              <a:latin typeface="Constantia"/>
              <a:cs typeface="Arial" pitchFamily="34" charset="0"/>
            </a:endParaRPr>
          </a:p>
        </p:txBody>
      </p:sp>
      <p:sp>
        <p:nvSpPr>
          <p:cNvPr id="8" name="Forme libre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lgn="l" fontAlgn="auto">
              <a:spcBef>
                <a:spcPts val="0"/>
              </a:spcBef>
              <a:spcAft>
                <a:spcPts val="0"/>
              </a:spcAft>
              <a:defRPr/>
            </a:pPr>
            <a:endParaRPr lang="en-US">
              <a:solidFill>
                <a:prstClr val="black"/>
              </a:solidFill>
              <a:latin typeface="Constantia"/>
              <a:cs typeface="Arial" pitchFamily="34" charset="0"/>
            </a:endParaRPr>
          </a:p>
        </p:txBody>
      </p:sp>
      <p:sp>
        <p:nvSpPr>
          <p:cNvPr id="1028" name="Espace réservé du titre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fr-FR" smtClean="0"/>
              <a:t>Cliquez pour modifier le style du titre</a:t>
            </a:r>
            <a:endParaRPr lang="en-US" smtClean="0"/>
          </a:p>
        </p:txBody>
      </p:sp>
      <p:sp>
        <p:nvSpPr>
          <p:cNvPr id="1029" name="Espace réservé du texte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smtClean="0"/>
          </a:p>
        </p:txBody>
      </p:sp>
      <p:sp>
        <p:nvSpPr>
          <p:cNvPr id="10" name="Espace réservé de la date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539B5D14-6D99-4C4E-9734-10B2A608D1D8}" type="datetimeFigureOut">
              <a:rPr lang="fr-FR">
                <a:solidFill>
                  <a:srgbClr val="04617B">
                    <a:shade val="90000"/>
                  </a:srgbClr>
                </a:solidFill>
              </a:rPr>
              <a:pPr>
                <a:defRPr/>
              </a:pPr>
              <a:t>31/01/2024</a:t>
            </a:fld>
            <a:endParaRPr lang="fr-FR">
              <a:solidFill>
                <a:srgbClr val="04617B">
                  <a:shade val="90000"/>
                </a:srgbClr>
              </a:solidFill>
            </a:endParaRPr>
          </a:p>
        </p:txBody>
      </p:sp>
      <p:sp>
        <p:nvSpPr>
          <p:cNvPr id="22" name="Espace réservé du pied de page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endParaRPr lang="fr-FR">
              <a:solidFill>
                <a:srgbClr val="04617B">
                  <a:shade val="90000"/>
                </a:srgbClr>
              </a:solidFill>
            </a:endParaRPr>
          </a:p>
        </p:txBody>
      </p:sp>
      <p:sp>
        <p:nvSpPr>
          <p:cNvPr id="18" name="Espace réservé du numéro de diapositive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3FD6E069-9FC9-4800-A67E-0BABDC4EC737}" type="slidenum">
              <a:rPr lang="fr-FR">
                <a:solidFill>
                  <a:srgbClr val="04617B">
                    <a:shade val="90000"/>
                  </a:srgbClr>
                </a:solidFill>
              </a:rPr>
              <a:pPr>
                <a:defRPr/>
              </a:pPr>
              <a:t>‹N°›</a:t>
            </a:fld>
            <a:endParaRPr lang="fr-FR">
              <a:solidFill>
                <a:srgbClr val="04617B">
                  <a:shade val="90000"/>
                </a:srgbClr>
              </a:solidFill>
            </a:endParaRPr>
          </a:p>
        </p:txBody>
      </p:sp>
      <p:grpSp>
        <p:nvGrpSpPr>
          <p:cNvPr id="1033" name="Groupe 1"/>
          <p:cNvGrpSpPr>
            <a:grpSpLocks/>
          </p:cNvGrpSpPr>
          <p:nvPr/>
        </p:nvGrpSpPr>
        <p:grpSpPr bwMode="auto">
          <a:xfrm>
            <a:off x="-19050" y="203200"/>
            <a:ext cx="9180513" cy="647700"/>
            <a:chOff x="-19045" y="216550"/>
            <a:chExt cx="9180548" cy="649224"/>
          </a:xfrm>
        </p:grpSpPr>
        <p:sp>
          <p:nvSpPr>
            <p:cNvPr id="12" name="Forme libre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lgn="l" fontAlgn="auto">
                <a:spcBef>
                  <a:spcPts val="0"/>
                </a:spcBef>
                <a:spcAft>
                  <a:spcPts val="0"/>
                </a:spcAft>
                <a:defRPr/>
              </a:pPr>
              <a:endParaRPr lang="en-US">
                <a:solidFill>
                  <a:prstClr val="black"/>
                </a:solidFill>
                <a:latin typeface="Constantia"/>
                <a:cs typeface="Arial" pitchFamily="34" charset="0"/>
              </a:endParaRPr>
            </a:p>
          </p:txBody>
        </p:sp>
        <p:sp>
          <p:nvSpPr>
            <p:cNvPr id="13" name="Forme libre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lgn="l" fontAlgn="auto">
                <a:spcBef>
                  <a:spcPts val="0"/>
                </a:spcBef>
                <a:spcAft>
                  <a:spcPts val="0"/>
                </a:spcAft>
                <a:defRPr/>
              </a:pPr>
              <a:endParaRPr lang="en-US">
                <a:solidFill>
                  <a:prstClr val="black"/>
                </a:solidFill>
                <a:latin typeface="Constantia"/>
                <a:cs typeface="Arial" pitchFamily="34" charset="0"/>
              </a:endParaRPr>
            </a:p>
          </p:txBody>
        </p:sp>
      </p:grpSp>
    </p:spTree>
    <p:extLst>
      <p:ext uri="{BB962C8B-B14F-4D97-AF65-F5344CB8AC3E}">
        <p14:creationId xmlns:p14="http://schemas.microsoft.com/office/powerpoint/2010/main" val="3937156349"/>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1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a:spLocks noChangeArrowheads="1"/>
          </p:cNvSpPr>
          <p:nvPr/>
        </p:nvSpPr>
        <p:spPr bwMode="auto">
          <a:xfrm>
            <a:off x="2265363" y="190599"/>
            <a:ext cx="48783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onstantia" pitchFamily="18" charset="0"/>
                <a:cs typeface="Arial" pitchFamily="34" charset="0"/>
              </a:defRPr>
            </a:lvl1pPr>
            <a:lvl2pPr marL="742950" indent="-285750" eaLnBrk="0" hangingPunct="0">
              <a:defRPr>
                <a:solidFill>
                  <a:schemeClr val="tx1"/>
                </a:solidFill>
                <a:latin typeface="Constantia" pitchFamily="18" charset="0"/>
                <a:cs typeface="Arial" pitchFamily="34" charset="0"/>
              </a:defRPr>
            </a:lvl2pPr>
            <a:lvl3pPr marL="1143000" indent="-228600" eaLnBrk="0" hangingPunct="0">
              <a:defRPr>
                <a:solidFill>
                  <a:schemeClr val="tx1"/>
                </a:solidFill>
                <a:latin typeface="Constantia" pitchFamily="18" charset="0"/>
                <a:cs typeface="Arial" pitchFamily="34" charset="0"/>
              </a:defRPr>
            </a:lvl3pPr>
            <a:lvl4pPr marL="1600200" indent="-228600" eaLnBrk="0" hangingPunct="0">
              <a:defRPr>
                <a:solidFill>
                  <a:schemeClr val="tx1"/>
                </a:solidFill>
                <a:latin typeface="Constantia" pitchFamily="18" charset="0"/>
                <a:cs typeface="Arial" pitchFamily="34" charset="0"/>
              </a:defRPr>
            </a:lvl4pPr>
            <a:lvl5pPr marL="2057400" indent="-228600" eaLnBrk="0" hangingPunct="0">
              <a:defRPr>
                <a:solidFill>
                  <a:schemeClr val="tx1"/>
                </a:solidFill>
                <a:latin typeface="Constantia" pitchFamily="18" charset="0"/>
                <a:cs typeface="Arial" pitchFamily="34" charset="0"/>
              </a:defRPr>
            </a:lvl5pPr>
            <a:lvl6pPr marL="2514600" indent="-228600" eaLnBrk="0" fontAlgn="base" hangingPunct="0">
              <a:spcBef>
                <a:spcPct val="0"/>
              </a:spcBef>
              <a:spcAft>
                <a:spcPct val="0"/>
              </a:spcAft>
              <a:defRPr>
                <a:solidFill>
                  <a:schemeClr val="tx1"/>
                </a:solidFill>
                <a:latin typeface="Constantia" pitchFamily="18" charset="0"/>
                <a:cs typeface="Arial" pitchFamily="34" charset="0"/>
              </a:defRPr>
            </a:lvl6pPr>
            <a:lvl7pPr marL="2971800" indent="-228600" eaLnBrk="0" fontAlgn="base" hangingPunct="0">
              <a:spcBef>
                <a:spcPct val="0"/>
              </a:spcBef>
              <a:spcAft>
                <a:spcPct val="0"/>
              </a:spcAft>
              <a:defRPr>
                <a:solidFill>
                  <a:schemeClr val="tx1"/>
                </a:solidFill>
                <a:latin typeface="Constantia" pitchFamily="18" charset="0"/>
                <a:cs typeface="Arial" pitchFamily="34" charset="0"/>
              </a:defRPr>
            </a:lvl7pPr>
            <a:lvl8pPr marL="3429000" indent="-228600" eaLnBrk="0" fontAlgn="base" hangingPunct="0">
              <a:spcBef>
                <a:spcPct val="0"/>
              </a:spcBef>
              <a:spcAft>
                <a:spcPct val="0"/>
              </a:spcAft>
              <a:defRPr>
                <a:solidFill>
                  <a:schemeClr val="tx1"/>
                </a:solidFill>
                <a:latin typeface="Constantia" pitchFamily="18" charset="0"/>
                <a:cs typeface="Arial" pitchFamily="34" charset="0"/>
              </a:defRPr>
            </a:lvl8pPr>
            <a:lvl9pPr marL="3886200" indent="-228600" eaLnBrk="0" fontAlgn="base" hangingPunct="0">
              <a:spcBef>
                <a:spcPct val="0"/>
              </a:spcBef>
              <a:spcAft>
                <a:spcPct val="0"/>
              </a:spcAft>
              <a:defRPr>
                <a:solidFill>
                  <a:schemeClr val="tx1"/>
                </a:solidFill>
                <a:latin typeface="Constantia" pitchFamily="18" charset="0"/>
                <a:cs typeface="Arial" pitchFamily="34" charset="0"/>
              </a:defRPr>
            </a:lvl9pPr>
          </a:lstStyle>
          <a:p>
            <a:pPr rtl="1" eaLnBrk="1" hangingPunct="1"/>
            <a:r>
              <a:rPr lang="ar-DZ" sz="3600" b="1" dirty="0" smtClean="0">
                <a:solidFill>
                  <a:prstClr val="black"/>
                </a:solidFill>
                <a:latin typeface="Times New Roman" pitchFamily="18" charset="0"/>
                <a:cs typeface="Times New Roman" pitchFamily="18" charset="0"/>
              </a:rPr>
              <a:t>جامعة 8 ماي 1945 – </a:t>
            </a:r>
            <a:r>
              <a:rPr lang="ar-DZ" sz="3600" b="1" dirty="0" err="1" smtClean="0">
                <a:solidFill>
                  <a:prstClr val="black"/>
                </a:solidFill>
                <a:latin typeface="Times New Roman" pitchFamily="18" charset="0"/>
                <a:cs typeface="Times New Roman" pitchFamily="18" charset="0"/>
              </a:rPr>
              <a:t>ڨالمة</a:t>
            </a:r>
            <a:endParaRPr lang="ar-DZ" sz="3600" b="1" dirty="0" smtClean="0">
              <a:solidFill>
                <a:prstClr val="black"/>
              </a:solidFill>
              <a:latin typeface="Times New Roman" pitchFamily="18" charset="0"/>
              <a:cs typeface="Times New Roman" pitchFamily="18" charset="0"/>
            </a:endParaRPr>
          </a:p>
        </p:txBody>
      </p:sp>
      <p:sp>
        <p:nvSpPr>
          <p:cNvPr id="5" name="ZoneTexte 4"/>
          <p:cNvSpPr txBox="1">
            <a:spLocks noChangeArrowheads="1"/>
          </p:cNvSpPr>
          <p:nvPr/>
        </p:nvSpPr>
        <p:spPr bwMode="auto">
          <a:xfrm>
            <a:off x="2928938" y="2204864"/>
            <a:ext cx="32146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onstantia" pitchFamily="18" charset="0"/>
                <a:cs typeface="Arial" pitchFamily="34" charset="0"/>
              </a:defRPr>
            </a:lvl1pPr>
            <a:lvl2pPr marL="742950" indent="-285750" eaLnBrk="0" hangingPunct="0">
              <a:defRPr>
                <a:solidFill>
                  <a:schemeClr val="tx1"/>
                </a:solidFill>
                <a:latin typeface="Constantia" pitchFamily="18" charset="0"/>
                <a:cs typeface="Arial" pitchFamily="34" charset="0"/>
              </a:defRPr>
            </a:lvl2pPr>
            <a:lvl3pPr marL="1143000" indent="-228600" eaLnBrk="0" hangingPunct="0">
              <a:defRPr>
                <a:solidFill>
                  <a:schemeClr val="tx1"/>
                </a:solidFill>
                <a:latin typeface="Constantia" pitchFamily="18" charset="0"/>
                <a:cs typeface="Arial" pitchFamily="34" charset="0"/>
              </a:defRPr>
            </a:lvl3pPr>
            <a:lvl4pPr marL="1600200" indent="-228600" eaLnBrk="0" hangingPunct="0">
              <a:defRPr>
                <a:solidFill>
                  <a:schemeClr val="tx1"/>
                </a:solidFill>
                <a:latin typeface="Constantia" pitchFamily="18" charset="0"/>
                <a:cs typeface="Arial" pitchFamily="34" charset="0"/>
              </a:defRPr>
            </a:lvl4pPr>
            <a:lvl5pPr marL="2057400" indent="-228600" eaLnBrk="0" hangingPunct="0">
              <a:defRPr>
                <a:solidFill>
                  <a:schemeClr val="tx1"/>
                </a:solidFill>
                <a:latin typeface="Constantia" pitchFamily="18" charset="0"/>
                <a:cs typeface="Arial" pitchFamily="34" charset="0"/>
              </a:defRPr>
            </a:lvl5pPr>
            <a:lvl6pPr marL="2514600" indent="-228600" eaLnBrk="0" fontAlgn="base" hangingPunct="0">
              <a:spcBef>
                <a:spcPct val="0"/>
              </a:spcBef>
              <a:spcAft>
                <a:spcPct val="0"/>
              </a:spcAft>
              <a:defRPr>
                <a:solidFill>
                  <a:schemeClr val="tx1"/>
                </a:solidFill>
                <a:latin typeface="Constantia" pitchFamily="18" charset="0"/>
                <a:cs typeface="Arial" pitchFamily="34" charset="0"/>
              </a:defRPr>
            </a:lvl6pPr>
            <a:lvl7pPr marL="2971800" indent="-228600" eaLnBrk="0" fontAlgn="base" hangingPunct="0">
              <a:spcBef>
                <a:spcPct val="0"/>
              </a:spcBef>
              <a:spcAft>
                <a:spcPct val="0"/>
              </a:spcAft>
              <a:defRPr>
                <a:solidFill>
                  <a:schemeClr val="tx1"/>
                </a:solidFill>
                <a:latin typeface="Constantia" pitchFamily="18" charset="0"/>
                <a:cs typeface="Arial" pitchFamily="34" charset="0"/>
              </a:defRPr>
            </a:lvl7pPr>
            <a:lvl8pPr marL="3429000" indent="-228600" eaLnBrk="0" fontAlgn="base" hangingPunct="0">
              <a:spcBef>
                <a:spcPct val="0"/>
              </a:spcBef>
              <a:spcAft>
                <a:spcPct val="0"/>
              </a:spcAft>
              <a:defRPr>
                <a:solidFill>
                  <a:schemeClr val="tx1"/>
                </a:solidFill>
                <a:latin typeface="Constantia" pitchFamily="18" charset="0"/>
                <a:cs typeface="Arial" pitchFamily="34" charset="0"/>
              </a:defRPr>
            </a:lvl8pPr>
            <a:lvl9pPr marL="3886200" indent="-228600" eaLnBrk="0" fontAlgn="base" hangingPunct="0">
              <a:spcBef>
                <a:spcPct val="0"/>
              </a:spcBef>
              <a:spcAft>
                <a:spcPct val="0"/>
              </a:spcAft>
              <a:defRPr>
                <a:solidFill>
                  <a:schemeClr val="tx1"/>
                </a:solidFill>
                <a:latin typeface="Constantia" pitchFamily="18" charset="0"/>
                <a:cs typeface="Arial" pitchFamily="34" charset="0"/>
              </a:defRPr>
            </a:lvl9pPr>
          </a:lstStyle>
          <a:p>
            <a:pPr rtl="1" eaLnBrk="1" hangingPunct="1"/>
            <a:r>
              <a:rPr lang="ar-DZ" sz="3600" b="1" dirty="0" smtClean="0">
                <a:solidFill>
                  <a:prstClr val="black"/>
                </a:solidFill>
                <a:ea typeface="Majalla UI"/>
                <a:cs typeface="Majalla UI"/>
              </a:rPr>
              <a:t>قسم العلوم التجارية</a:t>
            </a:r>
            <a:endParaRPr lang="fr-FR" sz="3600" dirty="0" smtClean="0">
              <a:solidFill>
                <a:prstClr val="black"/>
              </a:solidFill>
              <a:latin typeface="Times New Roman" pitchFamily="18" charset="0"/>
              <a:cs typeface="Times New Roman" pitchFamily="18" charset="0"/>
            </a:endParaRPr>
          </a:p>
        </p:txBody>
      </p:sp>
      <p:sp>
        <p:nvSpPr>
          <p:cNvPr id="7" name="Rectangle 6"/>
          <p:cNvSpPr>
            <a:spLocks noChangeArrowheads="1"/>
          </p:cNvSpPr>
          <p:nvPr/>
        </p:nvSpPr>
        <p:spPr bwMode="auto">
          <a:xfrm>
            <a:off x="1496765" y="3497263"/>
            <a:ext cx="588354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rtl="1"/>
            <a:r>
              <a:rPr lang="ar-DZ" sz="3600" b="1" dirty="0" smtClean="0">
                <a:solidFill>
                  <a:prstClr val="black"/>
                </a:solidFill>
                <a:latin typeface="Times New Roman" pitchFamily="18" charset="0"/>
                <a:cs typeface="Times New Roman" pitchFamily="18" charset="0"/>
              </a:rPr>
              <a:t>السنة الثانية ليسانس : </a:t>
            </a:r>
            <a:r>
              <a:rPr lang="ar-DZ" sz="3600" b="1" dirty="0">
                <a:solidFill>
                  <a:prstClr val="black"/>
                </a:solidFill>
                <a:ea typeface="Majalla UI"/>
                <a:cs typeface="Majalla UI"/>
              </a:rPr>
              <a:t>علوم </a:t>
            </a:r>
            <a:r>
              <a:rPr lang="ar-DZ" sz="3600" b="1" dirty="0" smtClean="0">
                <a:solidFill>
                  <a:prstClr val="black"/>
                </a:solidFill>
                <a:ea typeface="Majalla UI"/>
                <a:cs typeface="Majalla UI"/>
              </a:rPr>
              <a:t>تجارية</a:t>
            </a:r>
            <a:endParaRPr lang="fr-FR" sz="3600" dirty="0">
              <a:solidFill>
                <a:prstClr val="black"/>
              </a:solidFill>
              <a:latin typeface="Times New Roman" pitchFamily="18" charset="0"/>
              <a:cs typeface="Times New Roman" pitchFamily="18" charset="0"/>
            </a:endParaRPr>
          </a:p>
        </p:txBody>
      </p:sp>
      <p:sp>
        <p:nvSpPr>
          <p:cNvPr id="12" name="Rectangle 11"/>
          <p:cNvSpPr>
            <a:spLocks noChangeArrowheads="1"/>
          </p:cNvSpPr>
          <p:nvPr/>
        </p:nvSpPr>
        <p:spPr bwMode="auto">
          <a:xfrm>
            <a:off x="1857375" y="5997575"/>
            <a:ext cx="53578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rtl="1"/>
            <a:r>
              <a:rPr lang="ar-DZ" sz="3600" b="1" dirty="0" smtClean="0">
                <a:solidFill>
                  <a:prstClr val="black"/>
                </a:solidFill>
                <a:latin typeface="Times New Roman" pitchFamily="18" charset="0"/>
                <a:cs typeface="Times New Roman" pitchFamily="18" charset="0"/>
              </a:rPr>
              <a:t>مسؤول المقياس : أ</a:t>
            </a:r>
            <a:r>
              <a:rPr lang="ar-DZ" sz="3600" b="1" smtClean="0">
                <a:solidFill>
                  <a:prstClr val="black"/>
                </a:solidFill>
                <a:latin typeface="Times New Roman" pitchFamily="18" charset="0"/>
                <a:cs typeface="Times New Roman" pitchFamily="18" charset="0"/>
              </a:rPr>
              <a:t>/ </a:t>
            </a:r>
            <a:r>
              <a:rPr lang="ar-DZ" sz="3600" b="1" smtClean="0">
                <a:solidFill>
                  <a:prstClr val="black"/>
                </a:solidFill>
                <a:latin typeface="Times New Roman" pitchFamily="18" charset="0"/>
                <a:cs typeface="Times New Roman" pitchFamily="18" charset="0"/>
              </a:rPr>
              <a:t>بنية محمد</a:t>
            </a:r>
            <a:endParaRPr lang="fr-FR" sz="3600" b="1" dirty="0" smtClean="0">
              <a:solidFill>
                <a:prstClr val="black"/>
              </a:solidFill>
              <a:latin typeface="Times New Roman" pitchFamily="18" charset="0"/>
              <a:cs typeface="Times New Roman" pitchFamily="18" charset="0"/>
            </a:endParaRPr>
          </a:p>
        </p:txBody>
      </p:sp>
      <p:pic>
        <p:nvPicPr>
          <p:cNvPr id="39937" name="Picture 1" descr="f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714500" cy="190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 descr="f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9500" y="0"/>
            <a:ext cx="1714500" cy="190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ZoneTexte 10"/>
          <p:cNvSpPr txBox="1">
            <a:spLocks noChangeArrowheads="1"/>
          </p:cNvSpPr>
          <p:nvPr/>
        </p:nvSpPr>
        <p:spPr bwMode="auto">
          <a:xfrm>
            <a:off x="1571625" y="932527"/>
            <a:ext cx="584676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onstantia" pitchFamily="18" charset="0"/>
                <a:cs typeface="Arial" pitchFamily="34" charset="0"/>
              </a:defRPr>
            </a:lvl1pPr>
            <a:lvl2pPr marL="742950" indent="-285750" eaLnBrk="0" hangingPunct="0">
              <a:defRPr>
                <a:solidFill>
                  <a:schemeClr val="tx1"/>
                </a:solidFill>
                <a:latin typeface="Constantia" pitchFamily="18" charset="0"/>
                <a:cs typeface="Arial" pitchFamily="34" charset="0"/>
              </a:defRPr>
            </a:lvl2pPr>
            <a:lvl3pPr marL="1143000" indent="-228600" eaLnBrk="0" hangingPunct="0">
              <a:defRPr>
                <a:solidFill>
                  <a:schemeClr val="tx1"/>
                </a:solidFill>
                <a:latin typeface="Constantia" pitchFamily="18" charset="0"/>
                <a:cs typeface="Arial" pitchFamily="34" charset="0"/>
              </a:defRPr>
            </a:lvl3pPr>
            <a:lvl4pPr marL="1600200" indent="-228600" eaLnBrk="0" hangingPunct="0">
              <a:defRPr>
                <a:solidFill>
                  <a:schemeClr val="tx1"/>
                </a:solidFill>
                <a:latin typeface="Constantia" pitchFamily="18" charset="0"/>
                <a:cs typeface="Arial" pitchFamily="34" charset="0"/>
              </a:defRPr>
            </a:lvl4pPr>
            <a:lvl5pPr marL="2057400" indent="-228600" eaLnBrk="0" hangingPunct="0">
              <a:defRPr>
                <a:solidFill>
                  <a:schemeClr val="tx1"/>
                </a:solidFill>
                <a:latin typeface="Constantia" pitchFamily="18" charset="0"/>
                <a:cs typeface="Arial" pitchFamily="34" charset="0"/>
              </a:defRPr>
            </a:lvl5pPr>
            <a:lvl6pPr marL="2514600" indent="-228600" eaLnBrk="0" fontAlgn="base" hangingPunct="0">
              <a:spcBef>
                <a:spcPct val="0"/>
              </a:spcBef>
              <a:spcAft>
                <a:spcPct val="0"/>
              </a:spcAft>
              <a:defRPr>
                <a:solidFill>
                  <a:schemeClr val="tx1"/>
                </a:solidFill>
                <a:latin typeface="Constantia" pitchFamily="18" charset="0"/>
                <a:cs typeface="Arial" pitchFamily="34" charset="0"/>
              </a:defRPr>
            </a:lvl6pPr>
            <a:lvl7pPr marL="2971800" indent="-228600" eaLnBrk="0" fontAlgn="base" hangingPunct="0">
              <a:spcBef>
                <a:spcPct val="0"/>
              </a:spcBef>
              <a:spcAft>
                <a:spcPct val="0"/>
              </a:spcAft>
              <a:defRPr>
                <a:solidFill>
                  <a:schemeClr val="tx1"/>
                </a:solidFill>
                <a:latin typeface="Constantia" pitchFamily="18" charset="0"/>
                <a:cs typeface="Arial" pitchFamily="34" charset="0"/>
              </a:defRPr>
            </a:lvl7pPr>
            <a:lvl8pPr marL="3429000" indent="-228600" eaLnBrk="0" fontAlgn="base" hangingPunct="0">
              <a:spcBef>
                <a:spcPct val="0"/>
              </a:spcBef>
              <a:spcAft>
                <a:spcPct val="0"/>
              </a:spcAft>
              <a:defRPr>
                <a:solidFill>
                  <a:schemeClr val="tx1"/>
                </a:solidFill>
                <a:latin typeface="Constantia" pitchFamily="18" charset="0"/>
                <a:cs typeface="Arial" pitchFamily="34" charset="0"/>
              </a:defRPr>
            </a:lvl8pPr>
            <a:lvl9pPr marL="3886200" indent="-228600" eaLnBrk="0" fontAlgn="base" hangingPunct="0">
              <a:spcBef>
                <a:spcPct val="0"/>
              </a:spcBef>
              <a:spcAft>
                <a:spcPct val="0"/>
              </a:spcAft>
              <a:defRPr>
                <a:solidFill>
                  <a:schemeClr val="tx1"/>
                </a:solidFill>
                <a:latin typeface="Constantia" pitchFamily="18" charset="0"/>
                <a:cs typeface="Arial" pitchFamily="34" charset="0"/>
              </a:defRPr>
            </a:lvl9pPr>
          </a:lstStyle>
          <a:p>
            <a:pPr rtl="1" eaLnBrk="1" hangingPunct="1"/>
            <a:r>
              <a:rPr lang="ar-DZ" sz="3600" b="1" dirty="0" smtClean="0">
                <a:solidFill>
                  <a:prstClr val="black"/>
                </a:solidFill>
                <a:latin typeface="Times New Roman" pitchFamily="18" charset="0"/>
                <a:cs typeface="Times New Roman" pitchFamily="18" charset="0"/>
              </a:rPr>
              <a:t>كلية العلوم الاقتصادية و</a:t>
            </a:r>
            <a:r>
              <a:rPr lang="fr-FR" sz="3600" b="1" dirty="0" smtClean="0">
                <a:solidFill>
                  <a:prstClr val="black"/>
                </a:solidFill>
                <a:latin typeface="Times New Roman" pitchFamily="18" charset="0"/>
                <a:cs typeface="Times New Roman" pitchFamily="18" charset="0"/>
              </a:rPr>
              <a:t> </a:t>
            </a:r>
            <a:r>
              <a:rPr lang="ar-DZ" sz="3600" b="1" dirty="0" smtClean="0">
                <a:solidFill>
                  <a:prstClr val="black"/>
                </a:solidFill>
                <a:latin typeface="Times New Roman" pitchFamily="18" charset="0"/>
                <a:cs typeface="Times New Roman" pitchFamily="18" charset="0"/>
              </a:rPr>
              <a:t> التجارية و علوم التسيير</a:t>
            </a:r>
            <a:endParaRPr lang="fr-FR" sz="3600" dirty="0" smtClean="0">
              <a:solidFill>
                <a:prstClr val="black"/>
              </a:solidFill>
              <a:latin typeface="Times New Roman" pitchFamily="18" charset="0"/>
              <a:cs typeface="Times New Roman" pitchFamily="18" charset="0"/>
            </a:endParaRPr>
          </a:p>
        </p:txBody>
      </p:sp>
      <p:sp>
        <p:nvSpPr>
          <p:cNvPr id="10" name="Rectangle 9"/>
          <p:cNvSpPr>
            <a:spLocks noChangeArrowheads="1"/>
          </p:cNvSpPr>
          <p:nvPr/>
        </p:nvSpPr>
        <p:spPr bwMode="auto">
          <a:xfrm>
            <a:off x="1331640" y="4497388"/>
            <a:ext cx="669674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ar-DZ" sz="3600" b="1" dirty="0" smtClean="0">
                <a:solidFill>
                  <a:srgbClr val="FF0000"/>
                </a:solidFill>
                <a:latin typeface="Constantia" pitchFamily="18" charset="0"/>
                <a:ea typeface="Majalla UI"/>
                <a:cs typeface="Majalla UI"/>
              </a:rPr>
              <a:t>” محاضرات مقياس : </a:t>
            </a:r>
            <a:r>
              <a:rPr lang="ar-DZ" sz="3600" b="1" dirty="0" smtClean="0">
                <a:solidFill>
                  <a:srgbClr val="FF0000"/>
                </a:solidFill>
                <a:latin typeface="Constantia" pitchFamily="18" charset="0"/>
                <a:ea typeface="Majalla UI"/>
                <a:cs typeface="Majalla UI"/>
              </a:rPr>
              <a:t>اساسيات بحوث العمليات</a:t>
            </a:r>
            <a:r>
              <a:rPr lang="ar-DZ" sz="3600" b="1" dirty="0" smtClean="0">
                <a:solidFill>
                  <a:srgbClr val="FF0000"/>
                </a:solidFill>
                <a:latin typeface="Constantia" pitchFamily="18" charset="0"/>
                <a:ea typeface="Majalla UI"/>
                <a:cs typeface="Majalla UI"/>
              </a:rPr>
              <a:t>”</a:t>
            </a:r>
            <a:endParaRPr lang="fr-FR" sz="3600" dirty="0" smtClean="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93491372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500" autoRev="1" fill="hold">
                                          <p:stCondLst>
                                            <p:cond delay="0"/>
                                          </p:stCondLst>
                                        </p:cTn>
                                        <p:tgtEl>
                                          <p:spTgt spid="4"/>
                                        </p:tgtEl>
                                        <p:attrNameLst>
                                          <p:attrName>ppt_w</p:attrName>
                                        </p:attrNameLst>
                                      </p:cBhvr>
                                    </p:anim>
                                    <p:anim by="(#ppt_w*0.50)" calcmode="lin" valueType="num">
                                      <p:cBhvr>
                                        <p:cTn id="8" dur="500" decel="50000" autoRev="1" fill="hold">
                                          <p:stCondLst>
                                            <p:cond delay="0"/>
                                          </p:stCondLst>
                                        </p:cTn>
                                        <p:tgtEl>
                                          <p:spTgt spid="4"/>
                                        </p:tgtEl>
                                        <p:attrNameLst>
                                          <p:attrName>ppt_x</p:attrName>
                                        </p:attrNameLst>
                                      </p:cBhvr>
                                    </p:anim>
                                    <p:anim from="(-#ppt_h/2)" to="(#ppt_y)" calcmode="lin" valueType="num">
                                      <p:cBhvr>
                                        <p:cTn id="9" dur="1000" fill="hold">
                                          <p:stCondLst>
                                            <p:cond delay="0"/>
                                          </p:stCondLst>
                                        </p:cTn>
                                        <p:tgtEl>
                                          <p:spTgt spid="4"/>
                                        </p:tgtEl>
                                        <p:attrNameLst>
                                          <p:attrName>ppt_y</p:attrName>
                                        </p:attrNameLst>
                                      </p:cBhvr>
                                    </p:anim>
                                    <p:animRot by="21600000">
                                      <p:cBhvr>
                                        <p:cTn id="10" dur="1000" fill="hold">
                                          <p:stCondLst>
                                            <p:cond delay="0"/>
                                          </p:stCondLst>
                                        </p:cTn>
                                        <p:tgtEl>
                                          <p:spTgt spid="4"/>
                                        </p:tgtEl>
                                        <p:attrNameLst>
                                          <p:attrName>r</p:attrName>
                                        </p:attrNameLst>
                                      </p:cBhvr>
                                    </p:animRot>
                                  </p:childTnLst>
                                </p:cTn>
                              </p:par>
                            </p:childTnLst>
                          </p:cTn>
                        </p:par>
                        <p:par>
                          <p:cTn id="11" fill="hold" nodeType="afterGroup">
                            <p:stCondLst>
                              <p:cond delay="2800"/>
                            </p:stCondLst>
                            <p:childTnLst>
                              <p:par>
                                <p:cTn id="12" presetID="20" presetClass="entr" presetSubtype="0"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edge">
                                      <p:cBhvr>
                                        <p:cTn id="14" dur="2000"/>
                                        <p:tgtEl>
                                          <p:spTgt spid="8"/>
                                        </p:tgtEl>
                                      </p:cBhvr>
                                    </p:animEffect>
                                  </p:childTnLst>
                                </p:cTn>
                              </p:par>
                            </p:childTnLst>
                          </p:cTn>
                        </p:par>
                        <p:par>
                          <p:cTn id="15" fill="hold" nodeType="afterGroup">
                            <p:stCondLst>
                              <p:cond delay="4800"/>
                            </p:stCondLst>
                            <p:childTnLst>
                              <p:par>
                                <p:cTn id="16" presetID="20" presetClass="entr" presetSubtype="0" fill="hold" nodeType="afterEffect">
                                  <p:stCondLst>
                                    <p:cond delay="0"/>
                                  </p:stCondLst>
                                  <p:childTnLst>
                                    <p:set>
                                      <p:cBhvr>
                                        <p:cTn id="17" dur="1" fill="hold">
                                          <p:stCondLst>
                                            <p:cond delay="0"/>
                                          </p:stCondLst>
                                        </p:cTn>
                                        <p:tgtEl>
                                          <p:spTgt spid="39937"/>
                                        </p:tgtEl>
                                        <p:attrNameLst>
                                          <p:attrName>style.visibility</p:attrName>
                                        </p:attrNameLst>
                                      </p:cBhvr>
                                      <p:to>
                                        <p:strVal val="visible"/>
                                      </p:to>
                                    </p:set>
                                    <p:animEffect transition="in" filter="wedge">
                                      <p:cBhvr>
                                        <p:cTn id="18" dur="2000"/>
                                        <p:tgtEl>
                                          <p:spTgt spid="39937"/>
                                        </p:tgtEl>
                                      </p:cBhvr>
                                    </p:animEffect>
                                  </p:childTnLst>
                                </p:cTn>
                              </p:par>
                            </p:childTnLst>
                          </p:cTn>
                        </p:par>
                        <p:par>
                          <p:cTn id="19" fill="hold" nodeType="afterGroup">
                            <p:stCondLst>
                              <p:cond delay="6800"/>
                            </p:stCondLst>
                            <p:childTnLst>
                              <p:par>
                                <p:cTn id="20" presetID="56" presetClass="entr" presetSubtype="0" fill="hold" grpId="0" nodeType="afterEffect">
                                  <p:stCondLst>
                                    <p:cond delay="0"/>
                                  </p:stCondLst>
                                  <p:iterate type="lt">
                                    <p:tmPct val="10000"/>
                                  </p:iterate>
                                  <p:childTnLst>
                                    <p:set>
                                      <p:cBhvr>
                                        <p:cTn id="21" dur="1" fill="hold">
                                          <p:stCondLst>
                                            <p:cond delay="0"/>
                                          </p:stCondLst>
                                        </p:cTn>
                                        <p:tgtEl>
                                          <p:spTgt spid="11"/>
                                        </p:tgtEl>
                                        <p:attrNameLst>
                                          <p:attrName>style.visibility</p:attrName>
                                        </p:attrNameLst>
                                      </p:cBhvr>
                                      <p:to>
                                        <p:strVal val="visible"/>
                                      </p:to>
                                    </p:set>
                                    <p:anim by="(-#ppt_w*2)" calcmode="lin" valueType="num">
                                      <p:cBhvr rctx="PPT">
                                        <p:cTn id="22" dur="500" autoRev="1" fill="hold">
                                          <p:stCondLst>
                                            <p:cond delay="0"/>
                                          </p:stCondLst>
                                        </p:cTn>
                                        <p:tgtEl>
                                          <p:spTgt spid="11"/>
                                        </p:tgtEl>
                                        <p:attrNameLst>
                                          <p:attrName>ppt_w</p:attrName>
                                        </p:attrNameLst>
                                      </p:cBhvr>
                                    </p:anim>
                                    <p:anim by="(#ppt_w*0.50)" calcmode="lin" valueType="num">
                                      <p:cBhvr>
                                        <p:cTn id="23" dur="500" decel="50000" autoRev="1" fill="hold">
                                          <p:stCondLst>
                                            <p:cond delay="0"/>
                                          </p:stCondLst>
                                        </p:cTn>
                                        <p:tgtEl>
                                          <p:spTgt spid="11"/>
                                        </p:tgtEl>
                                        <p:attrNameLst>
                                          <p:attrName>ppt_x</p:attrName>
                                        </p:attrNameLst>
                                      </p:cBhvr>
                                    </p:anim>
                                    <p:anim from="(-#ppt_h/2)" to="(#ppt_y)" calcmode="lin" valueType="num">
                                      <p:cBhvr>
                                        <p:cTn id="24" dur="1000" fill="hold">
                                          <p:stCondLst>
                                            <p:cond delay="0"/>
                                          </p:stCondLst>
                                        </p:cTn>
                                        <p:tgtEl>
                                          <p:spTgt spid="11"/>
                                        </p:tgtEl>
                                        <p:attrNameLst>
                                          <p:attrName>ppt_y</p:attrName>
                                        </p:attrNameLst>
                                      </p:cBhvr>
                                    </p:anim>
                                    <p:animRot by="21600000">
                                      <p:cBhvr>
                                        <p:cTn id="25" dur="1000" fill="hold">
                                          <p:stCondLst>
                                            <p:cond delay="0"/>
                                          </p:stCondLst>
                                        </p:cTn>
                                        <p:tgtEl>
                                          <p:spTgt spid="11"/>
                                        </p:tgtEl>
                                        <p:attrNameLst>
                                          <p:attrName>r</p:attrName>
                                        </p:attrNameLst>
                                      </p:cBhvr>
                                    </p:animRot>
                                  </p:childTnLst>
                                </p:cTn>
                              </p:par>
                            </p:childTnLst>
                          </p:cTn>
                        </p:par>
                        <p:par>
                          <p:cTn id="26" fill="hold" nodeType="afterGroup">
                            <p:stCondLst>
                              <p:cond delay="11800"/>
                            </p:stCondLst>
                            <p:childTnLst>
                              <p:par>
                                <p:cTn id="27" presetID="35" presetClass="entr" presetSubtype="0"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2000"/>
                                        <p:tgtEl>
                                          <p:spTgt spid="5"/>
                                        </p:tgtEl>
                                      </p:cBhvr>
                                    </p:animEffect>
                                    <p:anim calcmode="lin" valueType="num">
                                      <p:cBhvr>
                                        <p:cTn id="30" dur="2000" fill="hold"/>
                                        <p:tgtEl>
                                          <p:spTgt spid="5"/>
                                        </p:tgtEl>
                                        <p:attrNameLst>
                                          <p:attrName>style.rotation</p:attrName>
                                        </p:attrNameLst>
                                      </p:cBhvr>
                                      <p:tavLst>
                                        <p:tav tm="0">
                                          <p:val>
                                            <p:fltVal val="720"/>
                                          </p:val>
                                        </p:tav>
                                        <p:tav tm="100000">
                                          <p:val>
                                            <p:fltVal val="0"/>
                                          </p:val>
                                        </p:tav>
                                      </p:tavLst>
                                    </p:anim>
                                    <p:anim calcmode="lin" valueType="num">
                                      <p:cBhvr>
                                        <p:cTn id="31" dur="2000" fill="hold"/>
                                        <p:tgtEl>
                                          <p:spTgt spid="5"/>
                                        </p:tgtEl>
                                        <p:attrNameLst>
                                          <p:attrName>ppt_h</p:attrName>
                                        </p:attrNameLst>
                                      </p:cBhvr>
                                      <p:tavLst>
                                        <p:tav tm="0">
                                          <p:val>
                                            <p:fltVal val="0"/>
                                          </p:val>
                                        </p:tav>
                                        <p:tav tm="100000">
                                          <p:val>
                                            <p:strVal val="#ppt_h"/>
                                          </p:val>
                                        </p:tav>
                                      </p:tavLst>
                                    </p:anim>
                                    <p:anim calcmode="lin" valueType="num">
                                      <p:cBhvr>
                                        <p:cTn id="32" dur="2000" fill="hold"/>
                                        <p:tgtEl>
                                          <p:spTgt spid="5"/>
                                        </p:tgtEl>
                                        <p:attrNameLst>
                                          <p:attrName>ppt_w</p:attrName>
                                        </p:attrNameLst>
                                      </p:cBhvr>
                                      <p:tavLst>
                                        <p:tav tm="0">
                                          <p:val>
                                            <p:fltVal val="0"/>
                                          </p:val>
                                        </p:tav>
                                        <p:tav tm="100000">
                                          <p:val>
                                            <p:strVal val="#ppt_w"/>
                                          </p:val>
                                        </p:tav>
                                      </p:tavLst>
                                    </p:anim>
                                  </p:childTnLst>
                                </p:cTn>
                              </p:par>
                            </p:childTnLst>
                          </p:cTn>
                        </p:par>
                        <p:par>
                          <p:cTn id="33" fill="hold" nodeType="afterGroup">
                            <p:stCondLst>
                              <p:cond delay="13800"/>
                            </p:stCondLst>
                            <p:childTnLst>
                              <p:par>
                                <p:cTn id="34" presetID="40" presetClass="entr" presetSubtype="0" fill="hold" grpId="0" nodeType="afterEffect">
                                  <p:stCondLst>
                                    <p:cond delay="0"/>
                                  </p:stCondLst>
                                  <p:iterate type="lt">
                                    <p:tmPct val="10000"/>
                                  </p:iterate>
                                  <p:childTnLst>
                                    <p:set>
                                      <p:cBhvr>
                                        <p:cTn id="35" dur="1" fill="hold">
                                          <p:stCondLst>
                                            <p:cond delay="0"/>
                                          </p:stCondLst>
                                        </p:cTn>
                                        <p:tgtEl>
                                          <p:spTgt spid="7"/>
                                        </p:tgtEl>
                                        <p:attrNameLst>
                                          <p:attrName>style.visibility</p:attrName>
                                        </p:attrNameLst>
                                      </p:cBhvr>
                                      <p:to>
                                        <p:strVal val="visible"/>
                                      </p:to>
                                    </p:set>
                                    <p:animEffect transition="in" filter="fade">
                                      <p:cBhvr>
                                        <p:cTn id="36" dur="1000"/>
                                        <p:tgtEl>
                                          <p:spTgt spid="7"/>
                                        </p:tgtEl>
                                      </p:cBhvr>
                                    </p:animEffect>
                                    <p:anim calcmode="lin" valueType="num">
                                      <p:cBhvr>
                                        <p:cTn id="37" dur="1000" fill="hold"/>
                                        <p:tgtEl>
                                          <p:spTgt spid="7"/>
                                        </p:tgtEl>
                                        <p:attrNameLst>
                                          <p:attrName>ppt_x</p:attrName>
                                        </p:attrNameLst>
                                      </p:cBhvr>
                                      <p:tavLst>
                                        <p:tav tm="0">
                                          <p:val>
                                            <p:strVal val="#ppt_x-.1"/>
                                          </p:val>
                                        </p:tav>
                                        <p:tav tm="100000">
                                          <p:val>
                                            <p:strVal val="#ppt_x"/>
                                          </p:val>
                                        </p:tav>
                                      </p:tavLst>
                                    </p:anim>
                                    <p:anim calcmode="lin" valueType="num">
                                      <p:cBhvr>
                                        <p:cTn id="38" dur="1000" fill="hold"/>
                                        <p:tgtEl>
                                          <p:spTgt spid="7"/>
                                        </p:tgtEl>
                                        <p:attrNameLst>
                                          <p:attrName>ppt_y</p:attrName>
                                        </p:attrNameLst>
                                      </p:cBhvr>
                                      <p:tavLst>
                                        <p:tav tm="0">
                                          <p:val>
                                            <p:strVal val="#ppt_y"/>
                                          </p:val>
                                        </p:tav>
                                        <p:tav tm="100000">
                                          <p:val>
                                            <p:strVal val="#ppt_y"/>
                                          </p:val>
                                        </p:tav>
                                      </p:tavLst>
                                    </p:anim>
                                  </p:childTnLst>
                                </p:cTn>
                              </p:par>
                            </p:childTnLst>
                          </p:cTn>
                        </p:par>
                        <p:par>
                          <p:cTn id="39" fill="hold" nodeType="afterGroup">
                            <p:stCondLst>
                              <p:cond delay="17600"/>
                            </p:stCondLst>
                            <p:childTnLst>
                              <p:par>
                                <p:cTn id="40" presetID="26" presetClass="entr" presetSubtype="0"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down)">
                                      <p:cBhvr>
                                        <p:cTn id="42" dur="580">
                                          <p:stCondLst>
                                            <p:cond delay="0"/>
                                          </p:stCondLst>
                                        </p:cTn>
                                        <p:tgtEl>
                                          <p:spTgt spid="10"/>
                                        </p:tgtEl>
                                      </p:cBhvr>
                                    </p:animEffect>
                                    <p:anim calcmode="lin" valueType="num">
                                      <p:cBhvr>
                                        <p:cTn id="43"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48" dur="26">
                                          <p:stCondLst>
                                            <p:cond delay="650"/>
                                          </p:stCondLst>
                                        </p:cTn>
                                        <p:tgtEl>
                                          <p:spTgt spid="10"/>
                                        </p:tgtEl>
                                      </p:cBhvr>
                                      <p:to x="100000" y="60000"/>
                                    </p:animScale>
                                    <p:animScale>
                                      <p:cBhvr>
                                        <p:cTn id="49" dur="166" decel="50000">
                                          <p:stCondLst>
                                            <p:cond delay="676"/>
                                          </p:stCondLst>
                                        </p:cTn>
                                        <p:tgtEl>
                                          <p:spTgt spid="10"/>
                                        </p:tgtEl>
                                      </p:cBhvr>
                                      <p:to x="100000" y="100000"/>
                                    </p:animScale>
                                    <p:animScale>
                                      <p:cBhvr>
                                        <p:cTn id="50" dur="26">
                                          <p:stCondLst>
                                            <p:cond delay="1312"/>
                                          </p:stCondLst>
                                        </p:cTn>
                                        <p:tgtEl>
                                          <p:spTgt spid="10"/>
                                        </p:tgtEl>
                                      </p:cBhvr>
                                      <p:to x="100000" y="80000"/>
                                    </p:animScale>
                                    <p:animScale>
                                      <p:cBhvr>
                                        <p:cTn id="51" dur="166" decel="50000">
                                          <p:stCondLst>
                                            <p:cond delay="1338"/>
                                          </p:stCondLst>
                                        </p:cTn>
                                        <p:tgtEl>
                                          <p:spTgt spid="10"/>
                                        </p:tgtEl>
                                      </p:cBhvr>
                                      <p:to x="100000" y="100000"/>
                                    </p:animScale>
                                    <p:animScale>
                                      <p:cBhvr>
                                        <p:cTn id="52" dur="26">
                                          <p:stCondLst>
                                            <p:cond delay="1642"/>
                                          </p:stCondLst>
                                        </p:cTn>
                                        <p:tgtEl>
                                          <p:spTgt spid="10"/>
                                        </p:tgtEl>
                                      </p:cBhvr>
                                      <p:to x="100000" y="90000"/>
                                    </p:animScale>
                                    <p:animScale>
                                      <p:cBhvr>
                                        <p:cTn id="53" dur="166" decel="50000">
                                          <p:stCondLst>
                                            <p:cond delay="1668"/>
                                          </p:stCondLst>
                                        </p:cTn>
                                        <p:tgtEl>
                                          <p:spTgt spid="10"/>
                                        </p:tgtEl>
                                      </p:cBhvr>
                                      <p:to x="100000" y="100000"/>
                                    </p:animScale>
                                    <p:animScale>
                                      <p:cBhvr>
                                        <p:cTn id="54" dur="26">
                                          <p:stCondLst>
                                            <p:cond delay="1808"/>
                                          </p:stCondLst>
                                        </p:cTn>
                                        <p:tgtEl>
                                          <p:spTgt spid="10"/>
                                        </p:tgtEl>
                                      </p:cBhvr>
                                      <p:to x="100000" y="95000"/>
                                    </p:animScale>
                                    <p:animScale>
                                      <p:cBhvr>
                                        <p:cTn id="55" dur="166" decel="50000">
                                          <p:stCondLst>
                                            <p:cond delay="1834"/>
                                          </p:stCondLst>
                                        </p:cTn>
                                        <p:tgtEl>
                                          <p:spTgt spid="10"/>
                                        </p:tgtEl>
                                      </p:cBhvr>
                                      <p:to x="100000" y="100000"/>
                                    </p:animScale>
                                  </p:childTnLst>
                                </p:cTn>
                              </p:par>
                            </p:childTnLst>
                          </p:cTn>
                        </p:par>
                        <p:par>
                          <p:cTn id="56" fill="hold" nodeType="afterGroup">
                            <p:stCondLst>
                              <p:cond delay="19600"/>
                            </p:stCondLst>
                            <p:childTnLst>
                              <p:par>
                                <p:cTn id="57" presetID="56" presetClass="entr" presetSubtype="0" fill="hold" grpId="0" nodeType="afterEffect">
                                  <p:stCondLst>
                                    <p:cond delay="0"/>
                                  </p:stCondLst>
                                  <p:iterate type="lt">
                                    <p:tmPct val="10000"/>
                                  </p:iterate>
                                  <p:childTnLst>
                                    <p:set>
                                      <p:cBhvr>
                                        <p:cTn id="58" dur="1" fill="hold">
                                          <p:stCondLst>
                                            <p:cond delay="0"/>
                                          </p:stCondLst>
                                        </p:cTn>
                                        <p:tgtEl>
                                          <p:spTgt spid="12"/>
                                        </p:tgtEl>
                                        <p:attrNameLst>
                                          <p:attrName>style.visibility</p:attrName>
                                        </p:attrNameLst>
                                      </p:cBhvr>
                                      <p:to>
                                        <p:strVal val="visible"/>
                                      </p:to>
                                    </p:set>
                                    <p:anim by="(-#ppt_w*2)" calcmode="lin" valueType="num">
                                      <p:cBhvr rctx="PPT">
                                        <p:cTn id="59" dur="500" autoRev="1" fill="hold">
                                          <p:stCondLst>
                                            <p:cond delay="0"/>
                                          </p:stCondLst>
                                        </p:cTn>
                                        <p:tgtEl>
                                          <p:spTgt spid="12"/>
                                        </p:tgtEl>
                                        <p:attrNameLst>
                                          <p:attrName>ppt_w</p:attrName>
                                        </p:attrNameLst>
                                      </p:cBhvr>
                                    </p:anim>
                                    <p:anim by="(#ppt_w*0.50)" calcmode="lin" valueType="num">
                                      <p:cBhvr>
                                        <p:cTn id="60" dur="500" decel="50000" autoRev="1" fill="hold">
                                          <p:stCondLst>
                                            <p:cond delay="0"/>
                                          </p:stCondLst>
                                        </p:cTn>
                                        <p:tgtEl>
                                          <p:spTgt spid="12"/>
                                        </p:tgtEl>
                                        <p:attrNameLst>
                                          <p:attrName>ppt_x</p:attrName>
                                        </p:attrNameLst>
                                      </p:cBhvr>
                                    </p:anim>
                                    <p:anim from="(-#ppt_h/2)" to="(#ppt_y)" calcmode="lin" valueType="num">
                                      <p:cBhvr>
                                        <p:cTn id="61" dur="1000" fill="hold">
                                          <p:stCondLst>
                                            <p:cond delay="0"/>
                                          </p:stCondLst>
                                        </p:cTn>
                                        <p:tgtEl>
                                          <p:spTgt spid="12"/>
                                        </p:tgtEl>
                                        <p:attrNameLst>
                                          <p:attrName>ppt_y</p:attrName>
                                        </p:attrNameLst>
                                      </p:cBhvr>
                                    </p:anim>
                                    <p:animRot by="21600000">
                                      <p:cBhvr>
                                        <p:cTn id="62" dur="1000" fill="hold">
                                          <p:stCondLst>
                                            <p:cond delay="0"/>
                                          </p:stCondLst>
                                        </p:cTn>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12" grpId="0"/>
      <p:bldP spid="11"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27384"/>
            <a:ext cx="8712968" cy="1077218"/>
          </a:xfrm>
          <a:prstGeom prst="rect">
            <a:avLst/>
          </a:prstGeom>
        </p:spPr>
        <p:txBody>
          <a:bodyPr wrap="square">
            <a:spAutoFit/>
          </a:bodyPr>
          <a:lstStyle/>
          <a:p>
            <a:pPr algn="just" rtl="1"/>
            <a:r>
              <a:rPr lang="ar-DZ" sz="3200" b="1" dirty="0">
                <a:ea typeface="Calibri"/>
                <a:cs typeface="Times New Roman"/>
              </a:rPr>
              <a:t>ج -</a:t>
            </a:r>
            <a:r>
              <a:rPr lang="ar-DZ" sz="3200" dirty="0">
                <a:ea typeface="Calibri"/>
                <a:cs typeface="Times New Roman"/>
              </a:rPr>
              <a:t> على نفس المعلم نرسم المستقيم ∆ و هو المستقيم المحصل عليه عند وضع الدالة الاقتصادية في أدنى قيمة لها و هي : </a:t>
            </a:r>
            <a:r>
              <a:rPr lang="fr-FR" sz="3200" dirty="0">
                <a:latin typeface="Times New Roman"/>
                <a:ea typeface="Calibri"/>
              </a:rPr>
              <a:t>Z=0</a:t>
            </a:r>
            <a:r>
              <a:rPr lang="ar-DZ" sz="3200" dirty="0">
                <a:latin typeface="Times New Roman"/>
                <a:ea typeface="Calibri"/>
              </a:rPr>
              <a:t>  أي :</a:t>
            </a:r>
            <a:endParaRPr lang="fr-FR" sz="3200" dirty="0"/>
          </a:p>
        </p:txBody>
      </p:sp>
      <mc:AlternateContent xmlns:mc="http://schemas.openxmlformats.org/markup-compatibility/2006" xmlns:a14="http://schemas.microsoft.com/office/drawing/2010/main">
        <mc:Choice Requires="a14">
          <p:sp>
            <p:nvSpPr>
              <p:cNvPr id="3" name="Rectangle 2"/>
              <p:cNvSpPr/>
              <p:nvPr/>
            </p:nvSpPr>
            <p:spPr>
              <a:xfrm>
                <a:off x="2412081" y="1052736"/>
                <a:ext cx="4319837"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fr-FR" sz="3200">
                          <a:latin typeface="Cambria Math"/>
                          <a:ea typeface="Calibri"/>
                          <a:cs typeface="Times New Roman"/>
                        </a:rPr>
                        <m:t>Z</m:t>
                      </m:r>
                      <m:r>
                        <a:rPr lang="fr-FR" sz="3200">
                          <a:latin typeface="Cambria Math"/>
                          <a:ea typeface="Calibri"/>
                          <a:cs typeface="Times New Roman"/>
                        </a:rPr>
                        <m:t>=</m:t>
                      </m:r>
                      <m:r>
                        <a:rPr lang="fr-FR" sz="3200">
                          <a:latin typeface="Cambria Math"/>
                          <a:ea typeface="Calibri"/>
                          <a:cs typeface="Times New Roman"/>
                        </a:rPr>
                        <m:t>100</m:t>
                      </m:r>
                      <m:sSub>
                        <m:sSubPr>
                          <m:ctrlPr>
                            <a:rPr lang="fr-FR" sz="3200" i="1">
                              <a:effectLst/>
                              <a:latin typeface="Cambria Math"/>
                              <a:cs typeface="Times New Roman"/>
                            </a:rPr>
                          </m:ctrlPr>
                        </m:sSubPr>
                        <m:e>
                          <m:r>
                            <a:rPr lang="fr-FR" sz="3200" i="1">
                              <a:effectLst/>
                              <a:latin typeface="Cambria Math"/>
                              <a:ea typeface="Calibri"/>
                              <a:cs typeface="Times New Roman"/>
                            </a:rPr>
                            <m:t>𝑥</m:t>
                          </m:r>
                        </m:e>
                        <m:sub>
                          <m:r>
                            <a:rPr lang="fr-FR" sz="3200" i="1">
                              <a:effectLst/>
                              <a:latin typeface="Cambria Math"/>
                              <a:ea typeface="Calibri"/>
                              <a:cs typeface="Times New Roman"/>
                            </a:rPr>
                            <m:t>1</m:t>
                          </m:r>
                        </m:sub>
                      </m:sSub>
                      <m:r>
                        <a:rPr lang="fr-FR" sz="3200" i="1">
                          <a:effectLst/>
                          <a:latin typeface="Cambria Math"/>
                          <a:ea typeface="Calibri"/>
                          <a:cs typeface="Times New Roman"/>
                        </a:rPr>
                        <m:t>+ </m:t>
                      </m:r>
                      <m:r>
                        <a:rPr lang="fr-FR" sz="3200">
                          <a:effectLst/>
                          <a:latin typeface="Cambria Math"/>
                          <a:ea typeface="Calibri"/>
                          <a:cs typeface="Times New Roman"/>
                        </a:rPr>
                        <m:t>60</m:t>
                      </m:r>
                      <m:sSub>
                        <m:sSubPr>
                          <m:ctrlPr>
                            <a:rPr lang="fr-FR" sz="3200" i="1">
                              <a:effectLst/>
                              <a:latin typeface="Cambria Math"/>
                              <a:cs typeface="Times New Roman"/>
                            </a:rPr>
                          </m:ctrlPr>
                        </m:sSubPr>
                        <m:e>
                          <m:r>
                            <a:rPr lang="fr-FR" sz="3200" i="1">
                              <a:effectLst/>
                              <a:latin typeface="Cambria Math"/>
                              <a:ea typeface="Calibri"/>
                              <a:cs typeface="Times New Roman"/>
                            </a:rPr>
                            <m:t>𝑥</m:t>
                          </m:r>
                        </m:e>
                        <m:sub>
                          <m:r>
                            <a:rPr lang="fr-FR" sz="3200" i="1">
                              <a:effectLst/>
                              <a:latin typeface="Cambria Math"/>
                              <a:ea typeface="Calibri"/>
                              <a:cs typeface="Times New Roman"/>
                            </a:rPr>
                            <m:t>2</m:t>
                          </m:r>
                        </m:sub>
                      </m:sSub>
                      <m:r>
                        <a:rPr lang="fr-FR" sz="3200">
                          <a:effectLst/>
                          <a:latin typeface="Cambria Math"/>
                          <a:ea typeface="Calibri"/>
                          <a:cs typeface="Times New Roman"/>
                        </a:rPr>
                        <m:t>=</m:t>
                      </m:r>
                      <m:r>
                        <a:rPr lang="fr-FR" sz="3200">
                          <a:effectLst/>
                          <a:latin typeface="Cambria Math"/>
                          <a:ea typeface="Calibri"/>
                          <a:cs typeface="Times New Roman"/>
                        </a:rPr>
                        <m:t>0</m:t>
                      </m:r>
                    </m:oMath>
                  </m:oMathPara>
                </a14:m>
                <a:endParaRPr lang="fr-FR" sz="3200" dirty="0"/>
              </a:p>
            </p:txBody>
          </p:sp>
        </mc:Choice>
        <mc:Fallback xmlns="">
          <p:sp>
            <p:nvSpPr>
              <p:cNvPr id="3" name="Rectangle 2"/>
              <p:cNvSpPr>
                <a:spLocks noRot="1" noChangeAspect="1" noMove="1" noResize="1" noEditPoints="1" noAdjustHandles="1" noChangeArrowheads="1" noChangeShapeType="1" noTextEdit="1"/>
              </p:cNvSpPr>
              <p:nvPr/>
            </p:nvSpPr>
            <p:spPr>
              <a:xfrm>
                <a:off x="2412081" y="1052736"/>
                <a:ext cx="4319837" cy="584775"/>
              </a:xfrm>
              <a:prstGeom prst="rect">
                <a:avLst/>
              </a:prstGeom>
              <a:blipFill rotWithShape="1">
                <a:blip r:embed="rId2"/>
                <a:stretch>
                  <a:fillRect/>
                </a:stretch>
              </a:blipFill>
            </p:spPr>
            <p:txBody>
              <a:bodyPr/>
              <a:lstStyle/>
              <a:p>
                <a:r>
                  <a:rPr lang="fr-FR">
                    <a:noFill/>
                  </a:rPr>
                  <a:t> </a:t>
                </a:r>
              </a:p>
            </p:txBody>
          </p:sp>
        </mc:Fallback>
      </mc:AlternateContent>
      <p:sp>
        <p:nvSpPr>
          <p:cNvPr id="4" name="Rectangle 3"/>
          <p:cNvSpPr/>
          <p:nvPr/>
        </p:nvSpPr>
        <p:spPr>
          <a:xfrm>
            <a:off x="5025590" y="1556792"/>
            <a:ext cx="3938899" cy="584775"/>
          </a:xfrm>
          <a:prstGeom prst="rect">
            <a:avLst/>
          </a:prstGeom>
        </p:spPr>
        <p:txBody>
          <a:bodyPr wrap="none">
            <a:spAutoFit/>
          </a:bodyPr>
          <a:lstStyle/>
          <a:p>
            <a:r>
              <a:rPr lang="ar-DZ" sz="3200" smtClean="0">
                <a:ea typeface="Calibri"/>
                <a:cs typeface="Times New Roman"/>
              </a:rPr>
              <a:t>المستقيم ∆</a:t>
            </a:r>
            <a:r>
              <a:rPr lang="ar-DZ" sz="3200" i="1" smtClean="0">
                <a:ea typeface="Calibri"/>
                <a:cs typeface="Times New Roman"/>
              </a:rPr>
              <a:t> </a:t>
            </a:r>
            <a:r>
              <a:rPr lang="ar-DZ" sz="3200" dirty="0" smtClean="0">
                <a:ea typeface="Calibri"/>
                <a:cs typeface="Times New Roman"/>
              </a:rPr>
              <a:t>يمر </a:t>
            </a:r>
            <a:r>
              <a:rPr lang="ar-DZ" sz="3200" dirty="0">
                <a:ea typeface="Calibri"/>
                <a:cs typeface="Times New Roman"/>
              </a:rPr>
              <a:t>من النقطتين :</a:t>
            </a:r>
            <a:endParaRPr lang="fr-FR" sz="3200" dirty="0"/>
          </a:p>
        </p:txBody>
      </p:sp>
      <mc:AlternateContent xmlns:mc="http://schemas.openxmlformats.org/markup-compatibility/2006" xmlns:a14="http://schemas.microsoft.com/office/drawing/2010/main">
        <mc:Choice Requires="a14">
          <p:graphicFrame>
            <p:nvGraphicFramePr>
              <p:cNvPr id="5" name="Tableau 4"/>
              <p:cNvGraphicFramePr>
                <a:graphicFrameLocks noGrp="1"/>
              </p:cNvGraphicFramePr>
              <p:nvPr>
                <p:extLst>
                  <p:ext uri="{D42A27DB-BD31-4B8C-83A1-F6EECF244321}">
                    <p14:modId xmlns:p14="http://schemas.microsoft.com/office/powerpoint/2010/main" val="1148673907"/>
                  </p:ext>
                </p:extLst>
              </p:nvPr>
            </p:nvGraphicFramePr>
            <p:xfrm>
              <a:off x="2483768" y="2213574"/>
              <a:ext cx="4608512" cy="3087634"/>
            </p:xfrm>
            <a:graphic>
              <a:graphicData uri="http://schemas.openxmlformats.org/drawingml/2006/table">
                <a:tbl>
                  <a:tblPr rtl="1" firstRow="1" firstCol="1" bandRow="1">
                    <a:tableStyleId>{5C22544A-7EE6-4342-B048-85BDC9FD1C3A}</a:tableStyleId>
                  </a:tblPr>
                  <a:tblGrid>
                    <a:gridCol w="2093436"/>
                    <a:gridCol w="2515076"/>
                  </a:tblGrid>
                  <a:tr h="831919">
                    <a:tc gridSpan="2">
                      <a:txBody>
                        <a:bodyPr/>
                        <a:lstStyle/>
                        <a:p>
                          <a:pPr algn="ctr" rtl="0">
                            <a:lnSpc>
                              <a:spcPct val="150000"/>
                            </a:lnSpc>
                            <a:spcAft>
                              <a:spcPts val="0"/>
                            </a:spcAft>
                          </a:pPr>
                          <a14:m>
                            <m:oMathPara xmlns:m="http://schemas.openxmlformats.org/officeDocument/2006/math">
                              <m:oMathParaPr>
                                <m:jc m:val="center"/>
                              </m:oMathParaPr>
                              <m:oMath xmlns:m="http://schemas.openxmlformats.org/officeDocument/2006/math">
                                <m:r>
                                  <a:rPr lang="fr-FR" sz="2800">
                                    <a:effectLst/>
                                    <a:latin typeface="Cambria Math"/>
                                  </a:rPr>
                                  <m:t>100</m:t>
                                </m:r>
                                <m:sSub>
                                  <m:sSubPr>
                                    <m:ctrlPr>
                                      <a:rPr lang="fr-FR" sz="2800" i="1">
                                        <a:effectLst/>
                                        <a:latin typeface="Cambria Math"/>
                                      </a:rPr>
                                    </m:ctrlPr>
                                  </m:sSubPr>
                                  <m:e>
                                    <m:r>
                                      <a:rPr lang="fr-FR" sz="2800">
                                        <a:effectLst/>
                                        <a:latin typeface="Cambria Math"/>
                                      </a:rPr>
                                      <m:t>𝑥</m:t>
                                    </m:r>
                                  </m:e>
                                  <m:sub>
                                    <m:r>
                                      <a:rPr lang="fr-FR" sz="2800">
                                        <a:effectLst/>
                                        <a:latin typeface="Cambria Math"/>
                                      </a:rPr>
                                      <m:t>1</m:t>
                                    </m:r>
                                  </m:sub>
                                </m:sSub>
                                <m:r>
                                  <a:rPr lang="fr-FR" sz="2800">
                                    <a:effectLst/>
                                    <a:latin typeface="Cambria Math"/>
                                  </a:rPr>
                                  <m:t>+ </m:t>
                                </m:r>
                                <m:r>
                                  <a:rPr lang="fr-FR" sz="2800">
                                    <a:effectLst/>
                                    <a:latin typeface="Cambria Math"/>
                                  </a:rPr>
                                  <m:t>60</m:t>
                                </m:r>
                                <m:sSub>
                                  <m:sSubPr>
                                    <m:ctrlPr>
                                      <a:rPr lang="fr-FR" sz="2800" i="1">
                                        <a:effectLst/>
                                        <a:latin typeface="Cambria Math"/>
                                      </a:rPr>
                                    </m:ctrlPr>
                                  </m:sSubPr>
                                  <m:e>
                                    <m:r>
                                      <a:rPr lang="fr-FR" sz="2800">
                                        <a:effectLst/>
                                        <a:latin typeface="Cambria Math"/>
                                      </a:rPr>
                                      <m:t>𝑥</m:t>
                                    </m:r>
                                  </m:e>
                                  <m:sub>
                                    <m:r>
                                      <a:rPr lang="fr-FR" sz="2800">
                                        <a:effectLst/>
                                        <a:latin typeface="Cambria Math"/>
                                      </a:rPr>
                                      <m:t>2</m:t>
                                    </m:r>
                                  </m:sub>
                                </m:sSub>
                                <m:r>
                                  <a:rPr lang="fr-FR" sz="2800">
                                    <a:effectLst/>
                                    <a:latin typeface="Cambria Math"/>
                                  </a:rPr>
                                  <m:t>=</m:t>
                                </m:r>
                                <m:r>
                                  <a:rPr lang="fr-FR" sz="2800">
                                    <a:effectLst/>
                                    <a:latin typeface="Cambria Math"/>
                                  </a:rPr>
                                  <m:t>0</m:t>
                                </m:r>
                              </m:oMath>
                            </m:oMathPara>
                          </a14:m>
                          <a:endParaRPr lang="fr-FR" sz="2800" dirty="0">
                            <a:effectLst/>
                            <a:latin typeface="Times New Roman" pitchFamily="18" charset="0"/>
                            <a:cs typeface="Times New Roman" pitchFamily="18" charset="0"/>
                          </a:endParaRPr>
                        </a:p>
                      </a:txBody>
                      <a:tcPr marL="68580" marR="68580" marT="0" marB="0"/>
                    </a:tc>
                    <a:tc hMerge="1">
                      <a:txBody>
                        <a:bodyPr/>
                        <a:lstStyle/>
                        <a:p>
                          <a:endParaRPr lang="fr-FR"/>
                        </a:p>
                      </a:txBody>
                      <a:tcPr/>
                    </a:tc>
                  </a:tr>
                  <a:tr h="751905">
                    <a:tc>
                      <a:txBody>
                        <a:bodyPr/>
                        <a:lstStyle/>
                        <a:p>
                          <a:pPr algn="ctr" rtl="1">
                            <a:lnSpc>
                              <a:spcPct val="150000"/>
                            </a:lnSpc>
                            <a:spcAft>
                              <a:spcPts val="0"/>
                            </a:spcAft>
                          </a:pPr>
                          <a:r>
                            <a:rPr lang="fr-FR" sz="2800" dirty="0">
                              <a:effectLst/>
                              <a:latin typeface="Times New Roman" pitchFamily="18" charset="0"/>
                              <a:cs typeface="Times New Roman" pitchFamily="18" charset="0"/>
                            </a:rPr>
                            <a:t>x</a:t>
                          </a:r>
                          <a:r>
                            <a:rPr lang="fr-FR" sz="2800" baseline="-25000" dirty="0">
                              <a:effectLst/>
                              <a:latin typeface="Times New Roman" pitchFamily="18" charset="0"/>
                              <a:cs typeface="Times New Roman" pitchFamily="18" charset="0"/>
                            </a:rPr>
                            <a:t>2</a:t>
                          </a:r>
                          <a:endParaRPr lang="fr-FR" sz="2800" dirty="0">
                            <a:effectLst/>
                            <a:latin typeface="Times New Roman" pitchFamily="18" charset="0"/>
                            <a:cs typeface="Times New Roman" pitchFamily="18" charset="0"/>
                          </a:endParaRPr>
                        </a:p>
                      </a:txBody>
                      <a:tcPr marL="68580" marR="68580" marT="0" marB="0"/>
                    </a:tc>
                    <a:tc>
                      <a:txBody>
                        <a:bodyPr/>
                        <a:lstStyle/>
                        <a:p>
                          <a:pPr algn="ctr" rtl="1">
                            <a:lnSpc>
                              <a:spcPct val="150000"/>
                            </a:lnSpc>
                            <a:spcAft>
                              <a:spcPts val="0"/>
                            </a:spcAft>
                          </a:pPr>
                          <a:r>
                            <a:rPr lang="fr-FR" sz="2800" dirty="0">
                              <a:effectLst/>
                              <a:latin typeface="Times New Roman" pitchFamily="18" charset="0"/>
                              <a:cs typeface="Times New Roman" pitchFamily="18" charset="0"/>
                            </a:rPr>
                            <a:t>x</a:t>
                          </a:r>
                          <a:r>
                            <a:rPr lang="fr-FR" sz="2800" baseline="-25000" dirty="0">
                              <a:effectLst/>
                              <a:latin typeface="Times New Roman" pitchFamily="18" charset="0"/>
                              <a:cs typeface="Times New Roman" pitchFamily="18" charset="0"/>
                            </a:rPr>
                            <a:t>1</a:t>
                          </a:r>
                          <a:endParaRPr lang="fr-FR" sz="2800" dirty="0">
                            <a:effectLst/>
                            <a:latin typeface="Times New Roman" pitchFamily="18" charset="0"/>
                            <a:cs typeface="Times New Roman" pitchFamily="18" charset="0"/>
                          </a:endParaRPr>
                        </a:p>
                      </a:txBody>
                      <a:tcPr marL="68580" marR="68580" marT="0" marB="0"/>
                    </a:tc>
                  </a:tr>
                  <a:tr h="751905">
                    <a:tc>
                      <a:txBody>
                        <a:bodyPr/>
                        <a:lstStyle/>
                        <a:p>
                          <a:pPr algn="ctr" rtl="1">
                            <a:lnSpc>
                              <a:spcPct val="150000"/>
                            </a:lnSpc>
                            <a:spcAft>
                              <a:spcPts val="0"/>
                            </a:spcAft>
                          </a:pPr>
                          <a:r>
                            <a:rPr lang="fr-FR" sz="2800" dirty="0">
                              <a:effectLst/>
                              <a:latin typeface="Times New Roman" pitchFamily="18" charset="0"/>
                              <a:cs typeface="Times New Roman" pitchFamily="18" charset="0"/>
                            </a:rPr>
                            <a:t>-5</a:t>
                          </a:r>
                        </a:p>
                      </a:txBody>
                      <a:tcPr marL="68580" marR="68580" marT="0" marB="0"/>
                    </a:tc>
                    <a:tc>
                      <a:txBody>
                        <a:bodyPr/>
                        <a:lstStyle/>
                        <a:p>
                          <a:pPr algn="ctr" rtl="1">
                            <a:lnSpc>
                              <a:spcPct val="150000"/>
                            </a:lnSpc>
                            <a:spcAft>
                              <a:spcPts val="0"/>
                            </a:spcAft>
                          </a:pPr>
                          <a:r>
                            <a:rPr lang="ar-DZ" sz="2800" dirty="0">
                              <a:effectLst/>
                              <a:latin typeface="Times New Roman" pitchFamily="18" charset="0"/>
                              <a:cs typeface="Times New Roman" pitchFamily="18" charset="0"/>
                            </a:rPr>
                            <a:t>3</a:t>
                          </a:r>
                          <a:endParaRPr lang="fr-FR" sz="2800" dirty="0">
                            <a:effectLst/>
                            <a:latin typeface="Times New Roman" pitchFamily="18" charset="0"/>
                            <a:cs typeface="Times New Roman" pitchFamily="18" charset="0"/>
                          </a:endParaRPr>
                        </a:p>
                      </a:txBody>
                      <a:tcPr marL="68580" marR="68580" marT="0" marB="0"/>
                    </a:tc>
                  </a:tr>
                  <a:tr h="751905">
                    <a:tc>
                      <a:txBody>
                        <a:bodyPr/>
                        <a:lstStyle/>
                        <a:p>
                          <a:pPr algn="ctr" rtl="1">
                            <a:lnSpc>
                              <a:spcPct val="150000"/>
                            </a:lnSpc>
                            <a:spcAft>
                              <a:spcPts val="0"/>
                            </a:spcAft>
                          </a:pPr>
                          <a:r>
                            <a:rPr lang="ar-DZ" sz="2800" dirty="0" smtClean="0">
                              <a:effectLst/>
                              <a:latin typeface="Times New Roman" pitchFamily="18" charset="0"/>
                              <a:cs typeface="Times New Roman" pitchFamily="18" charset="0"/>
                            </a:rPr>
                            <a:t>5</a:t>
                          </a:r>
                          <a:endParaRPr lang="fr-FR" sz="2800" dirty="0">
                            <a:effectLst/>
                            <a:latin typeface="Times New Roman" pitchFamily="18" charset="0"/>
                            <a:cs typeface="Times New Roman" pitchFamily="18" charset="0"/>
                          </a:endParaRPr>
                        </a:p>
                      </a:txBody>
                      <a:tcPr marL="68580" marR="68580" marT="0" marB="0"/>
                    </a:tc>
                    <a:tc>
                      <a:txBody>
                        <a:bodyPr/>
                        <a:lstStyle/>
                        <a:p>
                          <a:pPr algn="ctr" rtl="0">
                            <a:lnSpc>
                              <a:spcPct val="150000"/>
                            </a:lnSpc>
                            <a:spcAft>
                              <a:spcPts val="0"/>
                            </a:spcAft>
                          </a:pPr>
                          <a:r>
                            <a:rPr lang="fr-FR" sz="2800" dirty="0">
                              <a:effectLst/>
                              <a:latin typeface="Times New Roman" pitchFamily="18" charset="0"/>
                              <a:cs typeface="Times New Roman" pitchFamily="18" charset="0"/>
                            </a:rPr>
                            <a:t>-3</a:t>
                          </a:r>
                        </a:p>
                      </a:txBody>
                      <a:tcPr marL="68580" marR="68580" marT="0" marB="0"/>
                    </a:tc>
                  </a:tr>
                </a:tbl>
              </a:graphicData>
            </a:graphic>
          </p:graphicFrame>
        </mc:Choice>
        <mc:Fallback xmlns="">
          <p:graphicFrame>
            <p:nvGraphicFramePr>
              <p:cNvPr id="5" name="Tableau 4"/>
              <p:cNvGraphicFramePr>
                <a:graphicFrameLocks noGrp="1"/>
              </p:cNvGraphicFramePr>
              <p:nvPr>
                <p:extLst>
                  <p:ext uri="{D42A27DB-BD31-4B8C-83A1-F6EECF244321}">
                    <p14:modId xmlns:p14="http://schemas.microsoft.com/office/powerpoint/2010/main" val="1148673907"/>
                  </p:ext>
                </p:extLst>
              </p:nvPr>
            </p:nvGraphicFramePr>
            <p:xfrm>
              <a:off x="2483768" y="2213574"/>
              <a:ext cx="4608512" cy="3087634"/>
            </p:xfrm>
            <a:graphic>
              <a:graphicData uri="http://schemas.openxmlformats.org/drawingml/2006/table">
                <a:tbl>
                  <a:tblPr rtl="1" firstRow="1" firstCol="1" bandRow="1">
                    <a:tableStyleId>{5C22544A-7EE6-4342-B048-85BDC9FD1C3A}</a:tableStyleId>
                  </a:tblPr>
                  <a:tblGrid>
                    <a:gridCol w="2093436"/>
                    <a:gridCol w="2515076"/>
                  </a:tblGrid>
                  <a:tr h="831919">
                    <a:tc gridSpan="2">
                      <a:txBody>
                        <a:bodyPr/>
                        <a:lstStyle/>
                        <a:p>
                          <a:endParaRPr lang="fr-FR"/>
                        </a:p>
                      </a:txBody>
                      <a:tcPr marL="68580" marR="68580" marT="0" marB="0">
                        <a:blipFill rotWithShape="0">
                          <a:blip r:embed="rId3"/>
                          <a:stretch>
                            <a:fillRect l="-132" t="-730" r="-528" b="-273723"/>
                          </a:stretch>
                        </a:blipFill>
                      </a:tcPr>
                    </a:tc>
                    <a:tc hMerge="1">
                      <a:txBody>
                        <a:bodyPr/>
                        <a:lstStyle/>
                        <a:p>
                          <a:endParaRPr lang="fr-FR"/>
                        </a:p>
                      </a:txBody>
                      <a:tcPr/>
                    </a:tc>
                  </a:tr>
                  <a:tr h="751905">
                    <a:tc>
                      <a:txBody>
                        <a:bodyPr/>
                        <a:lstStyle/>
                        <a:p>
                          <a:pPr algn="ctr" rtl="1">
                            <a:lnSpc>
                              <a:spcPct val="150000"/>
                            </a:lnSpc>
                            <a:spcAft>
                              <a:spcPts val="0"/>
                            </a:spcAft>
                          </a:pPr>
                          <a:r>
                            <a:rPr lang="fr-FR" sz="2800" dirty="0">
                              <a:effectLst/>
                              <a:latin typeface="Times New Roman" pitchFamily="18" charset="0"/>
                              <a:cs typeface="Times New Roman" pitchFamily="18" charset="0"/>
                            </a:rPr>
                            <a:t>x</a:t>
                          </a:r>
                          <a:r>
                            <a:rPr lang="fr-FR" sz="2800" baseline="-25000" dirty="0">
                              <a:effectLst/>
                              <a:latin typeface="Times New Roman" pitchFamily="18" charset="0"/>
                              <a:cs typeface="Times New Roman" pitchFamily="18" charset="0"/>
                            </a:rPr>
                            <a:t>2</a:t>
                          </a:r>
                          <a:endParaRPr lang="fr-FR" sz="2800" dirty="0">
                            <a:effectLst/>
                            <a:latin typeface="Times New Roman" pitchFamily="18" charset="0"/>
                            <a:cs typeface="Times New Roman" pitchFamily="18" charset="0"/>
                          </a:endParaRPr>
                        </a:p>
                      </a:txBody>
                      <a:tcPr marL="68580" marR="68580" marT="0" marB="0"/>
                    </a:tc>
                    <a:tc>
                      <a:txBody>
                        <a:bodyPr/>
                        <a:lstStyle/>
                        <a:p>
                          <a:pPr algn="ctr" rtl="1">
                            <a:lnSpc>
                              <a:spcPct val="150000"/>
                            </a:lnSpc>
                            <a:spcAft>
                              <a:spcPts val="0"/>
                            </a:spcAft>
                          </a:pPr>
                          <a:r>
                            <a:rPr lang="fr-FR" sz="2800" dirty="0">
                              <a:effectLst/>
                              <a:latin typeface="Times New Roman" pitchFamily="18" charset="0"/>
                              <a:cs typeface="Times New Roman" pitchFamily="18" charset="0"/>
                            </a:rPr>
                            <a:t>x</a:t>
                          </a:r>
                          <a:r>
                            <a:rPr lang="fr-FR" sz="2800" baseline="-25000" dirty="0">
                              <a:effectLst/>
                              <a:latin typeface="Times New Roman" pitchFamily="18" charset="0"/>
                              <a:cs typeface="Times New Roman" pitchFamily="18" charset="0"/>
                            </a:rPr>
                            <a:t>1</a:t>
                          </a:r>
                          <a:endParaRPr lang="fr-FR" sz="2800" dirty="0">
                            <a:effectLst/>
                            <a:latin typeface="Times New Roman" pitchFamily="18" charset="0"/>
                            <a:cs typeface="Times New Roman" pitchFamily="18" charset="0"/>
                          </a:endParaRPr>
                        </a:p>
                      </a:txBody>
                      <a:tcPr marL="68580" marR="68580" marT="0" marB="0"/>
                    </a:tc>
                  </a:tr>
                  <a:tr h="751905">
                    <a:tc>
                      <a:txBody>
                        <a:bodyPr/>
                        <a:lstStyle/>
                        <a:p>
                          <a:pPr algn="ctr" rtl="1">
                            <a:lnSpc>
                              <a:spcPct val="150000"/>
                            </a:lnSpc>
                            <a:spcAft>
                              <a:spcPts val="0"/>
                            </a:spcAft>
                          </a:pPr>
                          <a:r>
                            <a:rPr lang="fr-FR" sz="2800" dirty="0">
                              <a:effectLst/>
                              <a:latin typeface="Times New Roman" pitchFamily="18" charset="0"/>
                              <a:cs typeface="Times New Roman" pitchFamily="18" charset="0"/>
                            </a:rPr>
                            <a:t>-5</a:t>
                          </a:r>
                        </a:p>
                      </a:txBody>
                      <a:tcPr marL="68580" marR="68580" marT="0" marB="0"/>
                    </a:tc>
                    <a:tc>
                      <a:txBody>
                        <a:bodyPr/>
                        <a:lstStyle/>
                        <a:p>
                          <a:pPr algn="ctr" rtl="1">
                            <a:lnSpc>
                              <a:spcPct val="150000"/>
                            </a:lnSpc>
                            <a:spcAft>
                              <a:spcPts val="0"/>
                            </a:spcAft>
                          </a:pPr>
                          <a:r>
                            <a:rPr lang="ar-DZ" sz="2800" dirty="0">
                              <a:effectLst/>
                              <a:latin typeface="Times New Roman" pitchFamily="18" charset="0"/>
                              <a:cs typeface="Times New Roman" pitchFamily="18" charset="0"/>
                            </a:rPr>
                            <a:t>3</a:t>
                          </a:r>
                          <a:endParaRPr lang="fr-FR" sz="2800" dirty="0">
                            <a:effectLst/>
                            <a:latin typeface="Times New Roman" pitchFamily="18" charset="0"/>
                            <a:cs typeface="Times New Roman" pitchFamily="18" charset="0"/>
                          </a:endParaRPr>
                        </a:p>
                      </a:txBody>
                      <a:tcPr marL="68580" marR="68580" marT="0" marB="0"/>
                    </a:tc>
                  </a:tr>
                  <a:tr h="751905">
                    <a:tc>
                      <a:txBody>
                        <a:bodyPr/>
                        <a:lstStyle/>
                        <a:p>
                          <a:pPr algn="ctr" rtl="1">
                            <a:lnSpc>
                              <a:spcPct val="150000"/>
                            </a:lnSpc>
                            <a:spcAft>
                              <a:spcPts val="0"/>
                            </a:spcAft>
                          </a:pPr>
                          <a:r>
                            <a:rPr lang="ar-DZ" sz="2800" dirty="0" smtClean="0">
                              <a:effectLst/>
                              <a:latin typeface="Times New Roman" pitchFamily="18" charset="0"/>
                              <a:cs typeface="Times New Roman" pitchFamily="18" charset="0"/>
                            </a:rPr>
                            <a:t>5</a:t>
                          </a:r>
                          <a:endParaRPr lang="fr-FR" sz="2800" dirty="0">
                            <a:effectLst/>
                            <a:latin typeface="Times New Roman" pitchFamily="18" charset="0"/>
                            <a:cs typeface="Times New Roman" pitchFamily="18" charset="0"/>
                          </a:endParaRPr>
                        </a:p>
                      </a:txBody>
                      <a:tcPr marL="68580" marR="68580" marT="0" marB="0"/>
                    </a:tc>
                    <a:tc>
                      <a:txBody>
                        <a:bodyPr/>
                        <a:lstStyle/>
                        <a:p>
                          <a:pPr algn="ctr" rtl="0">
                            <a:lnSpc>
                              <a:spcPct val="150000"/>
                            </a:lnSpc>
                            <a:spcAft>
                              <a:spcPts val="0"/>
                            </a:spcAft>
                          </a:pPr>
                          <a:r>
                            <a:rPr lang="fr-FR" sz="2800" dirty="0">
                              <a:effectLst/>
                              <a:latin typeface="Times New Roman" pitchFamily="18" charset="0"/>
                              <a:cs typeface="Times New Roman" pitchFamily="18" charset="0"/>
                            </a:rPr>
                            <a:t>-3</a:t>
                          </a:r>
                        </a:p>
                      </a:txBody>
                      <a:tcPr marL="68580" marR="68580" marT="0" marB="0"/>
                    </a:tc>
                  </a:tr>
                </a:tbl>
              </a:graphicData>
            </a:graphic>
          </p:graphicFrame>
        </mc:Fallback>
      </mc:AlternateContent>
      <p:sp>
        <p:nvSpPr>
          <p:cNvPr id="6" name="Rectangle 5"/>
          <p:cNvSpPr/>
          <p:nvPr/>
        </p:nvSpPr>
        <p:spPr>
          <a:xfrm>
            <a:off x="72008" y="5315724"/>
            <a:ext cx="8964488" cy="1569660"/>
          </a:xfrm>
          <a:prstGeom prst="rect">
            <a:avLst/>
          </a:prstGeom>
        </p:spPr>
        <p:txBody>
          <a:bodyPr wrap="square">
            <a:spAutoFit/>
          </a:bodyPr>
          <a:lstStyle/>
          <a:p>
            <a:pPr algn="just" rtl="1">
              <a:spcAft>
                <a:spcPts val="0"/>
              </a:spcAft>
            </a:pPr>
            <a:r>
              <a:rPr lang="ar-DZ" sz="3200" dirty="0">
                <a:cs typeface="Times New Roman"/>
              </a:rPr>
              <a:t>و يكفي تحديد نقطة واحدة فقط لكونه يمر إلزاما بنقطة المبدأ.</a:t>
            </a:r>
            <a:endParaRPr lang="fr-FR" sz="3200" dirty="0"/>
          </a:p>
          <a:p>
            <a:pPr algn="just" rtl="1">
              <a:spcAft>
                <a:spcPts val="0"/>
              </a:spcAft>
            </a:pPr>
            <a:r>
              <a:rPr lang="ar-DZ" sz="3200" dirty="0">
                <a:cs typeface="Times New Roman"/>
              </a:rPr>
              <a:t>بعد رسم المستقيمات المولدة نشطب المناطق التي لا تحقق جميع القيود كما يظهر في الشكل الموالي :</a:t>
            </a:r>
            <a:endParaRPr lang="fr-FR" sz="3200" dirty="0">
              <a:effectLst/>
            </a:endParaRPr>
          </a:p>
        </p:txBody>
      </p:sp>
    </p:spTree>
    <p:extLst>
      <p:ext uri="{BB962C8B-B14F-4D97-AF65-F5344CB8AC3E}">
        <p14:creationId xmlns:p14="http://schemas.microsoft.com/office/powerpoint/2010/main" val="1676928504"/>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a:blip r:embed="rId2"/>
          <a:stretch>
            <a:fillRect/>
          </a:stretch>
        </p:blipFill>
        <p:spPr>
          <a:xfrm>
            <a:off x="1187624" y="116632"/>
            <a:ext cx="6552728" cy="4703018"/>
          </a:xfrm>
          <a:prstGeom prst="rect">
            <a:avLst/>
          </a:prstGeom>
        </p:spPr>
      </p:pic>
      <p:sp>
        <p:nvSpPr>
          <p:cNvPr id="3" name="Rectangle 2"/>
          <p:cNvSpPr/>
          <p:nvPr/>
        </p:nvSpPr>
        <p:spPr>
          <a:xfrm>
            <a:off x="144016" y="5099700"/>
            <a:ext cx="8820472" cy="1569660"/>
          </a:xfrm>
          <a:prstGeom prst="rect">
            <a:avLst/>
          </a:prstGeom>
        </p:spPr>
        <p:txBody>
          <a:bodyPr wrap="square">
            <a:spAutoFit/>
          </a:bodyPr>
          <a:lstStyle/>
          <a:p>
            <a:pPr indent="359410" algn="just" rtl="1">
              <a:spcAft>
                <a:spcPts val="0"/>
              </a:spcAft>
            </a:pPr>
            <a:r>
              <a:rPr lang="ar-DZ" sz="3200" dirty="0">
                <a:cs typeface="Times New Roman"/>
              </a:rPr>
              <a:t>من خلال الشكل نلاحظ أن أية نقطة توجد إلى يمين المستقيم (1) لا تحقق القيد، فلو أخذنا النقطة </a:t>
            </a:r>
            <a:r>
              <a:rPr lang="fr-FR" sz="3200" dirty="0">
                <a:latin typeface="Times New Roman"/>
              </a:rPr>
              <a:t>j</a:t>
            </a:r>
            <a:r>
              <a:rPr lang="ar-DZ" sz="3200" dirty="0">
                <a:cs typeface="Times New Roman"/>
              </a:rPr>
              <a:t> على سبيل المثال حيث : </a:t>
            </a:r>
            <a:r>
              <a:rPr lang="fr-FR" sz="3200" dirty="0">
                <a:latin typeface="Times New Roman"/>
              </a:rPr>
              <a:t>x</a:t>
            </a:r>
            <a:r>
              <a:rPr lang="fr-FR" sz="3200" baseline="-25000" dirty="0">
                <a:latin typeface="Times New Roman"/>
              </a:rPr>
              <a:t>1</a:t>
            </a:r>
            <a:r>
              <a:rPr lang="fr-FR" sz="3200" dirty="0">
                <a:latin typeface="Times New Roman"/>
              </a:rPr>
              <a:t>=4</a:t>
            </a:r>
            <a:r>
              <a:rPr lang="ar-DZ" sz="3200" dirty="0">
                <a:cs typeface="Times New Roman"/>
              </a:rPr>
              <a:t> و </a:t>
            </a:r>
            <a:r>
              <a:rPr lang="fr-FR" sz="3200" dirty="0">
                <a:latin typeface="Times New Roman"/>
              </a:rPr>
              <a:t>x</a:t>
            </a:r>
            <a:r>
              <a:rPr lang="fr-FR" sz="3200" baseline="-25000" dirty="0">
                <a:latin typeface="Times New Roman"/>
              </a:rPr>
              <a:t>2</a:t>
            </a:r>
            <a:r>
              <a:rPr lang="fr-FR" sz="3200" dirty="0">
                <a:latin typeface="Times New Roman"/>
              </a:rPr>
              <a:t>=16</a:t>
            </a:r>
            <a:r>
              <a:rPr lang="ar-DZ" sz="3200" dirty="0">
                <a:cs typeface="Times New Roman"/>
              </a:rPr>
              <a:t> لوجدنا أن :</a:t>
            </a:r>
            <a:endParaRPr lang="fr-FR" sz="3200" dirty="0">
              <a:effectLst/>
            </a:endParaRPr>
          </a:p>
        </p:txBody>
      </p:sp>
    </p:spTree>
    <p:extLst>
      <p:ext uri="{BB962C8B-B14F-4D97-AF65-F5344CB8AC3E}">
        <p14:creationId xmlns:p14="http://schemas.microsoft.com/office/powerpoint/2010/main" val="1244731239"/>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010640" y="44624"/>
                <a:ext cx="7122719"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sz="3200" i="1">
                          <a:latin typeface="Cambria Math"/>
                          <a:ea typeface="Calibri"/>
                          <a:cs typeface="Times New Roman"/>
                        </a:rPr>
                        <m:t>8</m:t>
                      </m:r>
                      <m:sSub>
                        <m:sSubPr>
                          <m:ctrlPr>
                            <a:rPr lang="fr-FR" sz="3200" i="1">
                              <a:effectLst/>
                              <a:latin typeface="Cambria Math"/>
                              <a:cs typeface="Times New Roman"/>
                            </a:rPr>
                          </m:ctrlPr>
                        </m:sSubPr>
                        <m:e>
                          <m:r>
                            <a:rPr lang="fr-FR" sz="3200" i="1">
                              <a:effectLst/>
                              <a:latin typeface="Cambria Math"/>
                              <a:ea typeface="Calibri"/>
                              <a:cs typeface="Times New Roman"/>
                            </a:rPr>
                            <m:t>𝑥</m:t>
                          </m:r>
                        </m:e>
                        <m:sub>
                          <m:r>
                            <a:rPr lang="fr-FR" sz="3200" i="1">
                              <a:effectLst/>
                              <a:latin typeface="Cambria Math"/>
                              <a:ea typeface="Calibri"/>
                              <a:cs typeface="Times New Roman"/>
                            </a:rPr>
                            <m:t>1</m:t>
                          </m:r>
                        </m:sub>
                      </m:sSub>
                      <m:r>
                        <a:rPr lang="fr-FR" sz="3200" i="1">
                          <a:effectLst/>
                          <a:latin typeface="Cambria Math"/>
                          <a:ea typeface="Calibri"/>
                          <a:cs typeface="Times New Roman"/>
                        </a:rPr>
                        <m:t>+</m:t>
                      </m:r>
                      <m:r>
                        <a:rPr lang="fr-FR" sz="3200" i="1">
                          <a:effectLst/>
                          <a:latin typeface="Cambria Math"/>
                          <a:ea typeface="Calibri"/>
                          <a:cs typeface="Times New Roman"/>
                        </a:rPr>
                        <m:t>2</m:t>
                      </m:r>
                      <m:sSub>
                        <m:sSubPr>
                          <m:ctrlPr>
                            <a:rPr lang="fr-FR" sz="3200" i="1">
                              <a:effectLst/>
                              <a:latin typeface="Cambria Math"/>
                              <a:cs typeface="Times New Roman"/>
                            </a:rPr>
                          </m:ctrlPr>
                        </m:sSubPr>
                        <m:e>
                          <m:r>
                            <a:rPr lang="fr-FR" sz="3200" i="1">
                              <a:effectLst/>
                              <a:latin typeface="Cambria Math"/>
                              <a:ea typeface="Calibri"/>
                              <a:cs typeface="Times New Roman"/>
                            </a:rPr>
                            <m:t>𝑥</m:t>
                          </m:r>
                        </m:e>
                        <m:sub>
                          <m:r>
                            <a:rPr lang="fr-FR" sz="3200" i="1">
                              <a:effectLst/>
                              <a:latin typeface="Cambria Math"/>
                              <a:ea typeface="Calibri"/>
                              <a:cs typeface="Times New Roman"/>
                            </a:rPr>
                            <m:t>2</m:t>
                          </m:r>
                        </m:sub>
                      </m:sSub>
                      <m:r>
                        <a:rPr lang="fr-FR" sz="3200" i="1">
                          <a:effectLst/>
                          <a:latin typeface="Cambria Math"/>
                          <a:ea typeface="Calibri"/>
                          <a:cs typeface="Times New Roman"/>
                        </a:rPr>
                        <m:t>=</m:t>
                      </m:r>
                      <m:r>
                        <a:rPr lang="fr-FR" sz="3200" i="1">
                          <a:effectLst/>
                          <a:latin typeface="Cambria Math"/>
                          <a:ea typeface="Calibri"/>
                          <a:cs typeface="Times New Roman"/>
                        </a:rPr>
                        <m:t>8</m:t>
                      </m:r>
                      <m:r>
                        <a:rPr lang="fr-FR" sz="3200" i="1">
                          <a:effectLst/>
                          <a:latin typeface="Cambria Math"/>
                          <a:ea typeface="Calibri"/>
                          <a:cs typeface="Times New Roman"/>
                        </a:rPr>
                        <m:t>×</m:t>
                      </m:r>
                      <m:r>
                        <a:rPr lang="fr-FR" sz="3200" i="1">
                          <a:effectLst/>
                          <a:latin typeface="Cambria Math"/>
                          <a:ea typeface="Calibri"/>
                          <a:cs typeface="Times New Roman"/>
                        </a:rPr>
                        <m:t>4</m:t>
                      </m:r>
                      <m:r>
                        <a:rPr lang="fr-FR" sz="3200" i="1">
                          <a:effectLst/>
                          <a:latin typeface="Cambria Math"/>
                          <a:ea typeface="Calibri"/>
                          <a:cs typeface="Times New Roman"/>
                        </a:rPr>
                        <m:t>+</m:t>
                      </m:r>
                      <m:r>
                        <a:rPr lang="fr-FR" sz="3200" i="1">
                          <a:effectLst/>
                          <a:latin typeface="Cambria Math"/>
                          <a:ea typeface="Calibri"/>
                          <a:cs typeface="Times New Roman"/>
                        </a:rPr>
                        <m:t>2</m:t>
                      </m:r>
                      <m:r>
                        <a:rPr lang="fr-FR" sz="3200" i="1">
                          <a:effectLst/>
                          <a:latin typeface="Cambria Math"/>
                          <a:ea typeface="Calibri"/>
                          <a:cs typeface="Times New Roman"/>
                        </a:rPr>
                        <m:t>×</m:t>
                      </m:r>
                      <m:r>
                        <a:rPr lang="fr-FR" sz="3200" i="1">
                          <a:effectLst/>
                          <a:latin typeface="Cambria Math"/>
                          <a:ea typeface="Calibri"/>
                          <a:cs typeface="Times New Roman"/>
                        </a:rPr>
                        <m:t>16</m:t>
                      </m:r>
                      <m:r>
                        <a:rPr lang="fr-FR" sz="3200" i="1">
                          <a:effectLst/>
                          <a:latin typeface="Cambria Math"/>
                          <a:ea typeface="Calibri"/>
                          <a:cs typeface="Times New Roman"/>
                        </a:rPr>
                        <m:t>=</m:t>
                      </m:r>
                      <m:r>
                        <a:rPr lang="fr-FR" sz="3200" i="1">
                          <a:effectLst/>
                          <a:latin typeface="Cambria Math"/>
                          <a:ea typeface="Calibri"/>
                          <a:cs typeface="Times New Roman"/>
                        </a:rPr>
                        <m:t>64</m:t>
                      </m:r>
                      <m:r>
                        <a:rPr lang="fr-FR" sz="3200" i="1">
                          <a:effectLst/>
                          <a:latin typeface="Cambria Math"/>
                          <a:ea typeface="Calibri"/>
                          <a:cs typeface="Times New Roman"/>
                        </a:rPr>
                        <m:t>&gt;</m:t>
                      </m:r>
                      <m:r>
                        <a:rPr lang="fr-FR" sz="3200" i="1">
                          <a:effectLst/>
                          <a:latin typeface="Cambria Math"/>
                          <a:ea typeface="Calibri"/>
                          <a:cs typeface="Times New Roman"/>
                        </a:rPr>
                        <m:t>40</m:t>
                      </m:r>
                    </m:oMath>
                  </m:oMathPara>
                </a14:m>
                <a:endParaRPr lang="fr-FR" sz="3200" dirty="0"/>
              </a:p>
            </p:txBody>
          </p:sp>
        </mc:Choice>
        <mc:Fallback xmlns="">
          <p:sp>
            <p:nvSpPr>
              <p:cNvPr id="2" name="Rectangle 1"/>
              <p:cNvSpPr>
                <a:spLocks noRot="1" noChangeAspect="1" noMove="1" noResize="1" noEditPoints="1" noAdjustHandles="1" noChangeArrowheads="1" noChangeShapeType="1" noTextEdit="1"/>
              </p:cNvSpPr>
              <p:nvPr/>
            </p:nvSpPr>
            <p:spPr>
              <a:xfrm>
                <a:off x="1010640" y="44624"/>
                <a:ext cx="7122719" cy="584775"/>
              </a:xfrm>
              <a:prstGeom prst="rect">
                <a:avLst/>
              </a:prstGeom>
              <a:blipFill rotWithShape="1">
                <a:blip r:embed="rId2"/>
                <a:stretch>
                  <a:fillRect/>
                </a:stretch>
              </a:blipFill>
            </p:spPr>
            <p:txBody>
              <a:bodyPr/>
              <a:lstStyle/>
              <a:p>
                <a:r>
                  <a:rPr lang="fr-FR">
                    <a:noFill/>
                  </a:rPr>
                  <a:t> </a:t>
                </a:r>
              </a:p>
            </p:txBody>
          </p:sp>
        </mc:Fallback>
      </mc:AlternateContent>
      <p:sp>
        <p:nvSpPr>
          <p:cNvPr id="3" name="Rectangle 2"/>
          <p:cNvSpPr/>
          <p:nvPr/>
        </p:nvSpPr>
        <p:spPr>
          <a:xfrm>
            <a:off x="107504" y="563196"/>
            <a:ext cx="8964488" cy="1569660"/>
          </a:xfrm>
          <a:prstGeom prst="rect">
            <a:avLst/>
          </a:prstGeom>
        </p:spPr>
        <p:txBody>
          <a:bodyPr wrap="square">
            <a:spAutoFit/>
          </a:bodyPr>
          <a:lstStyle/>
          <a:p>
            <a:pPr algn="just" rtl="1"/>
            <a:r>
              <a:rPr lang="ar-DZ" sz="3200" dirty="0">
                <a:ea typeface="Calibri"/>
                <a:cs typeface="Times New Roman"/>
              </a:rPr>
              <a:t>فالقيد إذن غير محقق على اليمين، لكن أية نقطة على يسار المستقيم (1) فهي تحقق القيد، فلو أخذنا النقطة </a:t>
            </a:r>
            <a:r>
              <a:rPr lang="fr-FR" sz="3200" dirty="0">
                <a:latin typeface="Times New Roman"/>
                <a:ea typeface="Calibri"/>
              </a:rPr>
              <a:t>k</a:t>
            </a:r>
            <a:r>
              <a:rPr lang="ar-DZ" sz="3200" dirty="0">
                <a:latin typeface="Times New Roman"/>
                <a:ea typeface="Calibri"/>
              </a:rPr>
              <a:t> على سبيل المثال حيث : </a:t>
            </a:r>
            <a:r>
              <a:rPr lang="fr-FR" sz="3200" dirty="0">
                <a:latin typeface="Times New Roman"/>
                <a:ea typeface="Calibri"/>
              </a:rPr>
              <a:t>x</a:t>
            </a:r>
            <a:r>
              <a:rPr lang="fr-FR" sz="3200" baseline="-25000" dirty="0">
                <a:latin typeface="Times New Roman"/>
                <a:ea typeface="Calibri"/>
              </a:rPr>
              <a:t>1</a:t>
            </a:r>
            <a:r>
              <a:rPr lang="fr-FR" sz="3200" dirty="0">
                <a:latin typeface="Times New Roman"/>
                <a:ea typeface="Calibri"/>
              </a:rPr>
              <a:t>=2</a:t>
            </a:r>
            <a:r>
              <a:rPr lang="ar-DZ" sz="3200" dirty="0">
                <a:latin typeface="Times New Roman"/>
                <a:ea typeface="Calibri"/>
              </a:rPr>
              <a:t> و </a:t>
            </a:r>
            <a:r>
              <a:rPr lang="fr-FR" sz="3200" dirty="0">
                <a:latin typeface="Times New Roman"/>
                <a:ea typeface="Calibri"/>
              </a:rPr>
              <a:t>x</a:t>
            </a:r>
            <a:r>
              <a:rPr lang="fr-FR" sz="3200" baseline="-25000" dirty="0">
                <a:latin typeface="Times New Roman"/>
                <a:ea typeface="Calibri"/>
              </a:rPr>
              <a:t>2</a:t>
            </a:r>
            <a:r>
              <a:rPr lang="fr-FR" sz="3200" dirty="0">
                <a:latin typeface="Times New Roman"/>
                <a:ea typeface="Calibri"/>
              </a:rPr>
              <a:t>=8</a:t>
            </a:r>
            <a:r>
              <a:rPr lang="ar-DZ" sz="3200" dirty="0">
                <a:latin typeface="Times New Roman"/>
                <a:ea typeface="Calibri"/>
              </a:rPr>
              <a:t> لوجدنا أن :</a:t>
            </a:r>
            <a:endParaRPr lang="fr-FR" sz="3200" dirty="0"/>
          </a:p>
        </p:txBody>
      </p:sp>
      <mc:AlternateContent xmlns:mc="http://schemas.openxmlformats.org/markup-compatibility/2006" xmlns:a14="http://schemas.microsoft.com/office/drawing/2010/main">
        <mc:Choice Requires="a14">
          <p:sp>
            <p:nvSpPr>
              <p:cNvPr id="4" name="Rectangle 3"/>
              <p:cNvSpPr/>
              <p:nvPr/>
            </p:nvSpPr>
            <p:spPr>
              <a:xfrm>
                <a:off x="1124453" y="2052137"/>
                <a:ext cx="6895093"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sz="3200" i="1">
                          <a:latin typeface="Cambria Math"/>
                          <a:ea typeface="Calibri"/>
                          <a:cs typeface="Times New Roman"/>
                        </a:rPr>
                        <m:t>8</m:t>
                      </m:r>
                      <m:sSub>
                        <m:sSubPr>
                          <m:ctrlPr>
                            <a:rPr lang="fr-FR" sz="3200" i="1">
                              <a:effectLst/>
                              <a:latin typeface="Cambria Math"/>
                              <a:cs typeface="Times New Roman"/>
                            </a:rPr>
                          </m:ctrlPr>
                        </m:sSubPr>
                        <m:e>
                          <m:r>
                            <a:rPr lang="fr-FR" sz="3200" i="1">
                              <a:effectLst/>
                              <a:latin typeface="Cambria Math"/>
                              <a:ea typeface="Calibri"/>
                              <a:cs typeface="Times New Roman"/>
                            </a:rPr>
                            <m:t>𝑥</m:t>
                          </m:r>
                        </m:e>
                        <m:sub>
                          <m:r>
                            <a:rPr lang="fr-FR" sz="3200" i="1">
                              <a:effectLst/>
                              <a:latin typeface="Cambria Math"/>
                              <a:ea typeface="Calibri"/>
                              <a:cs typeface="Times New Roman"/>
                            </a:rPr>
                            <m:t>1</m:t>
                          </m:r>
                        </m:sub>
                      </m:sSub>
                      <m:r>
                        <a:rPr lang="fr-FR" sz="3200" i="1">
                          <a:effectLst/>
                          <a:latin typeface="Cambria Math"/>
                          <a:ea typeface="Calibri"/>
                          <a:cs typeface="Times New Roman"/>
                        </a:rPr>
                        <m:t>+</m:t>
                      </m:r>
                      <m:r>
                        <a:rPr lang="fr-FR" sz="3200" i="1">
                          <a:effectLst/>
                          <a:latin typeface="Cambria Math"/>
                          <a:ea typeface="Calibri"/>
                          <a:cs typeface="Times New Roman"/>
                        </a:rPr>
                        <m:t>2</m:t>
                      </m:r>
                      <m:sSub>
                        <m:sSubPr>
                          <m:ctrlPr>
                            <a:rPr lang="fr-FR" sz="3200" i="1">
                              <a:effectLst/>
                              <a:latin typeface="Cambria Math"/>
                              <a:cs typeface="Times New Roman"/>
                            </a:rPr>
                          </m:ctrlPr>
                        </m:sSubPr>
                        <m:e>
                          <m:r>
                            <a:rPr lang="fr-FR" sz="3200" i="1">
                              <a:effectLst/>
                              <a:latin typeface="Cambria Math"/>
                              <a:ea typeface="Calibri"/>
                              <a:cs typeface="Times New Roman"/>
                            </a:rPr>
                            <m:t>𝑥</m:t>
                          </m:r>
                        </m:e>
                        <m:sub>
                          <m:r>
                            <a:rPr lang="fr-FR" sz="3200" i="1">
                              <a:effectLst/>
                              <a:latin typeface="Cambria Math"/>
                              <a:ea typeface="Calibri"/>
                              <a:cs typeface="Times New Roman"/>
                            </a:rPr>
                            <m:t>2</m:t>
                          </m:r>
                        </m:sub>
                      </m:sSub>
                      <m:r>
                        <a:rPr lang="fr-FR" sz="3200" i="1">
                          <a:effectLst/>
                          <a:latin typeface="Cambria Math"/>
                          <a:ea typeface="Calibri"/>
                          <a:cs typeface="Times New Roman"/>
                        </a:rPr>
                        <m:t>=</m:t>
                      </m:r>
                      <m:r>
                        <a:rPr lang="fr-FR" sz="3200" i="1">
                          <a:effectLst/>
                          <a:latin typeface="Cambria Math"/>
                          <a:ea typeface="Calibri"/>
                          <a:cs typeface="Times New Roman"/>
                        </a:rPr>
                        <m:t>8</m:t>
                      </m:r>
                      <m:r>
                        <a:rPr lang="fr-FR" sz="3200" i="1">
                          <a:effectLst/>
                          <a:latin typeface="Cambria Math"/>
                          <a:ea typeface="Calibri"/>
                          <a:cs typeface="Times New Roman"/>
                        </a:rPr>
                        <m:t>×</m:t>
                      </m:r>
                      <m:r>
                        <a:rPr lang="fr-FR" sz="3200" i="1">
                          <a:effectLst/>
                          <a:latin typeface="Cambria Math"/>
                          <a:ea typeface="Calibri"/>
                          <a:cs typeface="Times New Roman"/>
                        </a:rPr>
                        <m:t>2</m:t>
                      </m:r>
                      <m:r>
                        <a:rPr lang="fr-FR" sz="3200" i="1">
                          <a:effectLst/>
                          <a:latin typeface="Cambria Math"/>
                          <a:ea typeface="Calibri"/>
                          <a:cs typeface="Times New Roman"/>
                        </a:rPr>
                        <m:t>+</m:t>
                      </m:r>
                      <m:r>
                        <a:rPr lang="fr-FR" sz="3200" i="1">
                          <a:effectLst/>
                          <a:latin typeface="Cambria Math"/>
                          <a:ea typeface="Calibri"/>
                          <a:cs typeface="Times New Roman"/>
                        </a:rPr>
                        <m:t>2</m:t>
                      </m:r>
                      <m:r>
                        <a:rPr lang="fr-FR" sz="3200" i="1">
                          <a:effectLst/>
                          <a:latin typeface="Cambria Math"/>
                          <a:ea typeface="Calibri"/>
                          <a:cs typeface="Times New Roman"/>
                        </a:rPr>
                        <m:t>×</m:t>
                      </m:r>
                      <m:r>
                        <a:rPr lang="fr-FR" sz="3200" i="1">
                          <a:effectLst/>
                          <a:latin typeface="Cambria Math"/>
                          <a:ea typeface="Calibri"/>
                          <a:cs typeface="Times New Roman"/>
                        </a:rPr>
                        <m:t>8</m:t>
                      </m:r>
                      <m:r>
                        <a:rPr lang="fr-FR" sz="3200" i="1">
                          <a:effectLst/>
                          <a:latin typeface="Cambria Math"/>
                          <a:ea typeface="Calibri"/>
                          <a:cs typeface="Times New Roman"/>
                        </a:rPr>
                        <m:t>=</m:t>
                      </m:r>
                      <m:r>
                        <a:rPr lang="fr-FR" sz="3200" i="1">
                          <a:effectLst/>
                          <a:latin typeface="Cambria Math"/>
                          <a:ea typeface="Calibri"/>
                          <a:cs typeface="Times New Roman"/>
                        </a:rPr>
                        <m:t>32</m:t>
                      </m:r>
                      <m:r>
                        <a:rPr lang="fr-FR" sz="3200">
                          <a:effectLst/>
                          <a:latin typeface="Cambria Math"/>
                          <a:ea typeface="Times New Roman"/>
                          <a:cs typeface="Times New Roman"/>
                        </a:rPr>
                        <m:t>&lt;</m:t>
                      </m:r>
                      <m:r>
                        <a:rPr lang="fr-FR" sz="3200" i="1">
                          <a:effectLst/>
                          <a:latin typeface="Cambria Math"/>
                          <a:ea typeface="Calibri"/>
                          <a:cs typeface="Times New Roman"/>
                        </a:rPr>
                        <m:t>40</m:t>
                      </m:r>
                    </m:oMath>
                  </m:oMathPara>
                </a14:m>
                <a:endParaRPr lang="fr-FR" sz="3200" dirty="0">
                  <a:latin typeface="Traditional Arabic" pitchFamily="18" charset="-78"/>
                  <a:cs typeface="Traditional Arabic" pitchFamily="18" charset="-78"/>
                </a:endParaRPr>
              </a:p>
            </p:txBody>
          </p:sp>
        </mc:Choice>
        <mc:Fallback xmlns="">
          <p:sp>
            <p:nvSpPr>
              <p:cNvPr id="4" name="Rectangle 3"/>
              <p:cNvSpPr>
                <a:spLocks noRot="1" noChangeAspect="1" noMove="1" noResize="1" noEditPoints="1" noAdjustHandles="1" noChangeArrowheads="1" noChangeShapeType="1" noTextEdit="1"/>
              </p:cNvSpPr>
              <p:nvPr/>
            </p:nvSpPr>
            <p:spPr>
              <a:xfrm>
                <a:off x="1124453" y="2052137"/>
                <a:ext cx="6895093" cy="584775"/>
              </a:xfrm>
              <a:prstGeom prst="rect">
                <a:avLst/>
              </a:prstGeom>
              <a:blipFill rotWithShape="1">
                <a:blip r:embed="rId3"/>
                <a:stretch>
                  <a:fillRect/>
                </a:stretch>
              </a:blipFill>
            </p:spPr>
            <p:txBody>
              <a:bodyPr/>
              <a:lstStyle/>
              <a:p>
                <a:r>
                  <a:rPr lang="fr-FR">
                    <a:noFill/>
                  </a:rPr>
                  <a:t> </a:t>
                </a:r>
              </a:p>
            </p:txBody>
          </p:sp>
        </mc:Fallback>
      </mc:AlternateContent>
      <p:sp>
        <p:nvSpPr>
          <p:cNvPr id="5" name="Rectangle 4"/>
          <p:cNvSpPr/>
          <p:nvPr/>
        </p:nvSpPr>
        <p:spPr>
          <a:xfrm>
            <a:off x="107504" y="2781503"/>
            <a:ext cx="8928992" cy="4031873"/>
          </a:xfrm>
          <a:prstGeom prst="rect">
            <a:avLst/>
          </a:prstGeom>
        </p:spPr>
        <p:txBody>
          <a:bodyPr wrap="square">
            <a:spAutoFit/>
          </a:bodyPr>
          <a:lstStyle/>
          <a:p>
            <a:pPr indent="359410" algn="just" rtl="1">
              <a:spcAft>
                <a:spcPts val="0"/>
              </a:spcAft>
            </a:pPr>
            <a:r>
              <a:rPr lang="ar-DZ" sz="3200" dirty="0">
                <a:cs typeface="Times New Roman"/>
              </a:rPr>
              <a:t>فالقيد إذن محقق، و ظهر هناك </a:t>
            </a:r>
            <a:r>
              <a:rPr lang="ar-DZ" sz="3200" b="1" dirty="0">
                <a:solidFill>
                  <a:srgbClr val="FFC000"/>
                </a:solidFill>
                <a:cs typeface="Times New Roman"/>
              </a:rPr>
              <a:t>فرق في الطاقة بقيمة</a:t>
            </a:r>
            <a:r>
              <a:rPr lang="ar-DZ" sz="3200" dirty="0">
                <a:cs typeface="Times New Roman"/>
              </a:rPr>
              <a:t> 8 وحدات، و من جهة أخرى فإن أية نقطة على طول المستقيم (1) تحقق القيد بالتمام أي تحقق المساواة، و هي بذلك تستنفذ كل الطاقة المتاحة.</a:t>
            </a:r>
            <a:endParaRPr lang="fr-FR" sz="3200" dirty="0"/>
          </a:p>
          <a:p>
            <a:pPr indent="359410" algn="just" rtl="1">
              <a:spcAft>
                <a:spcPts val="0"/>
              </a:spcAft>
            </a:pPr>
            <a:r>
              <a:rPr lang="ar-DZ" sz="3200" dirty="0">
                <a:cs typeface="Times New Roman"/>
              </a:rPr>
              <a:t>بتطبيق نفس المبدأ نجد أن كل المناطق الموجودة على يمين المستقيمات (1)، (2) و (3) لا تحقق القيود، بينما كل المناطق التي هي على يسار كل مستقيم فهي تحقق القيد، و بمعنى آخر فإن أية نقطة على المستقيم (1) أو على يساره تحقق متراجحة القيد و أي نقطة على يمينه لا تحقق تلك </a:t>
            </a:r>
            <a:r>
              <a:rPr lang="ar-DZ" sz="3200" dirty="0" smtClean="0">
                <a:cs typeface="Times New Roman"/>
              </a:rPr>
              <a:t>المتراجحة</a:t>
            </a:r>
            <a:r>
              <a:rPr lang="ar-DZ" sz="3200" dirty="0">
                <a:cs typeface="Times New Roman"/>
              </a:rPr>
              <a:t>.</a:t>
            </a:r>
            <a:endParaRPr lang="fr-FR" sz="3200" dirty="0">
              <a:effectLst/>
            </a:endParaRPr>
          </a:p>
        </p:txBody>
      </p:sp>
    </p:spTree>
    <p:extLst>
      <p:ext uri="{BB962C8B-B14F-4D97-AF65-F5344CB8AC3E}">
        <p14:creationId xmlns:p14="http://schemas.microsoft.com/office/powerpoint/2010/main" val="3376888695"/>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175275"/>
            <a:ext cx="8892480" cy="6494085"/>
          </a:xfrm>
          <a:prstGeom prst="rect">
            <a:avLst/>
          </a:prstGeom>
        </p:spPr>
        <p:txBody>
          <a:bodyPr wrap="square">
            <a:spAutoFit/>
          </a:bodyPr>
          <a:lstStyle/>
          <a:p>
            <a:pPr indent="359410" algn="just" rtl="1">
              <a:spcAft>
                <a:spcPts val="0"/>
              </a:spcAft>
            </a:pPr>
            <a:r>
              <a:rPr lang="ar-DZ" sz="3200" dirty="0">
                <a:cs typeface="Times New Roman"/>
              </a:rPr>
              <a:t>و أية نقطة على المستقيم (2) أو على يساره تحقق متراجحة القيد و أي نقطة على يمينه لا تحقق تلك المتراجحة، و بالمثل فإن أية نقطة على المستقيم (3) أو على يساره تحقق متراجحة القيد و أي نقطة على يمينه لا تحقق تلك المتراجحة.</a:t>
            </a:r>
            <a:endParaRPr lang="fr-FR" sz="3200" dirty="0"/>
          </a:p>
          <a:p>
            <a:pPr indent="359410" algn="just" rtl="1">
              <a:spcAft>
                <a:spcPts val="0"/>
              </a:spcAft>
            </a:pPr>
            <a:r>
              <a:rPr lang="ar-DZ" sz="3200" dirty="0">
                <a:cs typeface="Times New Roman"/>
              </a:rPr>
              <a:t>كما أن قيد عدم السالبية يجعل كل المناطق التي هي أدنى من المحور الأفقي و كل المناطق التي هي إلى يسار المحور العمودي مرفوضة، و بالتالي فإنه لا توجد سوى منطقة واحدة هي التي تحقق جميع القيود آنيا (في نفس الوقت)، و تشمل جميع النقاط الموجودة داخل المنطقة </a:t>
            </a:r>
            <a:r>
              <a:rPr lang="fr-FR" sz="3200" dirty="0">
                <a:latin typeface="Times New Roman"/>
              </a:rPr>
              <a:t>OAEG</a:t>
            </a:r>
            <a:r>
              <a:rPr lang="ar-DZ" sz="3200" dirty="0">
                <a:cs typeface="Times New Roman"/>
              </a:rPr>
              <a:t> أي (المنطقة غير المشطبة) و تسمى هذه المنطقة </a:t>
            </a:r>
            <a:r>
              <a:rPr lang="ar-DZ" sz="3200" b="1" dirty="0">
                <a:solidFill>
                  <a:srgbClr val="FFC000"/>
                </a:solidFill>
                <a:cs typeface="Times New Roman"/>
              </a:rPr>
              <a:t>بمنطقة الحلول الممكنة </a:t>
            </a:r>
            <a:r>
              <a:rPr lang="ar-DZ" sz="3200" dirty="0">
                <a:cs typeface="Times New Roman"/>
              </a:rPr>
              <a:t>أو </a:t>
            </a:r>
            <a:r>
              <a:rPr lang="ar-DZ" sz="3200" b="1" dirty="0">
                <a:solidFill>
                  <a:srgbClr val="FFC000"/>
                </a:solidFill>
                <a:cs typeface="Times New Roman"/>
              </a:rPr>
              <a:t>منطقة الحلول المقبولة</a:t>
            </a:r>
            <a:r>
              <a:rPr lang="ar-DZ" sz="3200" dirty="0">
                <a:cs typeface="Times New Roman"/>
              </a:rPr>
              <a:t>.</a:t>
            </a:r>
            <a:endParaRPr lang="fr-FR" sz="3200" dirty="0"/>
          </a:p>
          <a:p>
            <a:pPr indent="359410" algn="just" rtl="1">
              <a:spcAft>
                <a:spcPts val="0"/>
              </a:spcAft>
            </a:pPr>
            <a:r>
              <a:rPr lang="ar-DZ" sz="3200" dirty="0">
                <a:cs typeface="Times New Roman"/>
              </a:rPr>
              <a:t>عند تحريك المستقيم ∆ إلى الأعلى نجد أن آخر نقطة يصلها في منطقة الحلول المقبولة هي النقطة </a:t>
            </a:r>
            <a:r>
              <a:rPr lang="fr-FR" sz="3200" dirty="0">
                <a:latin typeface="Times New Roman"/>
              </a:rPr>
              <a:t>E</a:t>
            </a:r>
            <a:r>
              <a:rPr lang="ar-DZ" sz="3200" dirty="0">
                <a:cs typeface="Times New Roman"/>
              </a:rPr>
              <a:t> و بالتالي تشكل لنا هذه النقطة الحل الأمثل للمسألة، و هي نقطة تقاطع المستقيمين (1) و (2</a:t>
            </a:r>
            <a:r>
              <a:rPr lang="ar-DZ" sz="3200" dirty="0" smtClean="0">
                <a:cs typeface="Times New Roman"/>
              </a:rPr>
              <a:t>).</a:t>
            </a:r>
            <a:endParaRPr lang="fr-FR" sz="3200" dirty="0">
              <a:effectLst/>
            </a:endParaRPr>
          </a:p>
        </p:txBody>
      </p:sp>
    </p:spTree>
    <p:extLst>
      <p:ext uri="{BB962C8B-B14F-4D97-AF65-F5344CB8AC3E}">
        <p14:creationId xmlns:p14="http://schemas.microsoft.com/office/powerpoint/2010/main" val="1627886007"/>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4016" y="-15195"/>
            <a:ext cx="8892480" cy="4524315"/>
          </a:xfrm>
          <a:prstGeom prst="rect">
            <a:avLst/>
          </a:prstGeom>
        </p:spPr>
        <p:txBody>
          <a:bodyPr wrap="square">
            <a:spAutoFit/>
          </a:bodyPr>
          <a:lstStyle/>
          <a:p>
            <a:pPr indent="359410" algn="just" rtl="1">
              <a:spcAft>
                <a:spcPts val="0"/>
              </a:spcAft>
            </a:pPr>
            <a:r>
              <a:rPr lang="ar-DZ" sz="3200" dirty="0">
                <a:cs typeface="Times New Roman"/>
              </a:rPr>
              <a:t>إذ نجد قيمة المتغيرتين و ذلك إما هندسيا بإنزال شاقول من هذه النقطة على المحور الأفقي فنجد قيمة </a:t>
            </a:r>
            <a:r>
              <a:rPr lang="fr-FR" sz="3200" dirty="0" smtClean="0">
                <a:latin typeface="Times New Roman"/>
              </a:rPr>
              <a:t>x</a:t>
            </a:r>
            <a:r>
              <a:rPr lang="fr-FR" sz="3200" baseline="-25000" dirty="0" smtClean="0">
                <a:latin typeface="Times New Roman"/>
              </a:rPr>
              <a:t>1</a:t>
            </a:r>
            <a:r>
              <a:rPr lang="ar-DZ" sz="3200" baseline="-25000" dirty="0" smtClean="0">
                <a:latin typeface="Times New Roman"/>
              </a:rPr>
              <a:t> </a:t>
            </a:r>
            <a:r>
              <a:rPr lang="ar-DZ" sz="3200" dirty="0" smtClean="0">
                <a:cs typeface="Times New Roman"/>
              </a:rPr>
              <a:t>و </a:t>
            </a:r>
            <a:r>
              <a:rPr lang="ar-DZ" sz="3200" dirty="0">
                <a:cs typeface="Times New Roman"/>
              </a:rPr>
              <a:t>إمداد مستقيم موازي للمحور الأفقي انطلاقا من النقطة </a:t>
            </a:r>
            <a:r>
              <a:rPr lang="fr-FR" sz="3200" dirty="0">
                <a:latin typeface="Times New Roman"/>
              </a:rPr>
              <a:t>E</a:t>
            </a:r>
            <a:r>
              <a:rPr lang="ar-DZ" sz="3200" dirty="0">
                <a:cs typeface="Times New Roman"/>
              </a:rPr>
              <a:t> فنجد قيمة </a:t>
            </a:r>
            <a:r>
              <a:rPr lang="fr-FR" sz="3200" dirty="0">
                <a:latin typeface="Times New Roman"/>
              </a:rPr>
              <a:t>x</a:t>
            </a:r>
            <a:r>
              <a:rPr lang="fr-FR" sz="3200" baseline="-25000" dirty="0">
                <a:latin typeface="Times New Roman"/>
              </a:rPr>
              <a:t>2</a:t>
            </a:r>
            <a:r>
              <a:rPr lang="ar-DZ" sz="3200" dirty="0">
                <a:cs typeface="Times New Roman"/>
              </a:rPr>
              <a:t> عند نقطة تقاطعه مع المحور العمودي، و إما أن نجد قيمة المتغيرتين بحل معادلتي المستقيمين حلا مشتركا كما يلي :</a:t>
            </a:r>
            <a:endParaRPr lang="fr-FR" sz="3200" dirty="0"/>
          </a:p>
          <a:p>
            <a:pPr indent="719455" algn="just" rtl="1">
              <a:spcAft>
                <a:spcPts val="0"/>
              </a:spcAft>
            </a:pPr>
            <a:r>
              <a:rPr lang="ar-DZ" sz="3200" dirty="0">
                <a:cs typeface="Times New Roman"/>
              </a:rPr>
              <a:t>المستقيم (1) : </a:t>
            </a:r>
            <a:r>
              <a:rPr lang="fr-FR" sz="3200" dirty="0">
                <a:latin typeface="Times New Roman"/>
              </a:rPr>
              <a:t>8x</a:t>
            </a:r>
            <a:r>
              <a:rPr lang="fr-FR" sz="3200" baseline="-25000" dirty="0">
                <a:latin typeface="Times New Roman"/>
              </a:rPr>
              <a:t>1</a:t>
            </a:r>
            <a:r>
              <a:rPr lang="fr-FR" sz="3200" dirty="0">
                <a:latin typeface="Times New Roman"/>
              </a:rPr>
              <a:t> + 2x</a:t>
            </a:r>
            <a:r>
              <a:rPr lang="fr-FR" sz="3200" baseline="-25000" dirty="0">
                <a:latin typeface="Times New Roman"/>
              </a:rPr>
              <a:t>2</a:t>
            </a:r>
            <a:r>
              <a:rPr lang="fr-FR" sz="3200" dirty="0">
                <a:latin typeface="Times New Roman"/>
              </a:rPr>
              <a:t>= 40</a:t>
            </a:r>
            <a:endParaRPr lang="fr-FR" sz="3200" dirty="0"/>
          </a:p>
          <a:p>
            <a:pPr indent="719455" algn="just" rtl="1">
              <a:spcAft>
                <a:spcPts val="0"/>
              </a:spcAft>
            </a:pPr>
            <a:r>
              <a:rPr lang="ar-DZ" sz="3200" dirty="0">
                <a:cs typeface="Times New Roman"/>
              </a:rPr>
              <a:t>المستقيم (2) : </a:t>
            </a:r>
            <a:r>
              <a:rPr lang="fr-FR" sz="3200" dirty="0">
                <a:latin typeface="Times New Roman"/>
              </a:rPr>
              <a:t>6x</a:t>
            </a:r>
            <a:r>
              <a:rPr lang="fr-FR" sz="3200" baseline="-25000" dirty="0">
                <a:latin typeface="Times New Roman"/>
              </a:rPr>
              <a:t>1</a:t>
            </a:r>
            <a:r>
              <a:rPr lang="fr-FR" sz="3200" dirty="0">
                <a:latin typeface="Times New Roman"/>
              </a:rPr>
              <a:t> + 9x</a:t>
            </a:r>
            <a:r>
              <a:rPr lang="fr-FR" sz="3200" baseline="-25000" dirty="0">
                <a:latin typeface="Times New Roman"/>
              </a:rPr>
              <a:t>2</a:t>
            </a:r>
            <a:r>
              <a:rPr lang="fr-FR" sz="3200" dirty="0">
                <a:latin typeface="Times New Roman"/>
              </a:rPr>
              <a:t>= 108</a:t>
            </a:r>
            <a:endParaRPr lang="fr-FR" sz="3200" dirty="0"/>
          </a:p>
          <a:p>
            <a:pPr algn="just" rtl="1">
              <a:spcAft>
                <a:spcPts val="0"/>
              </a:spcAft>
            </a:pPr>
            <a:r>
              <a:rPr lang="ar-DZ" sz="3200" dirty="0">
                <a:ea typeface="Times New Roman"/>
                <a:cs typeface="Times New Roman"/>
              </a:rPr>
              <a:t>بضرب معادلة </a:t>
            </a:r>
            <a:r>
              <a:rPr lang="ar-DZ" sz="3200" dirty="0">
                <a:cs typeface="Times New Roman"/>
              </a:rPr>
              <a:t>المستقيم (1)</a:t>
            </a:r>
            <a:r>
              <a:rPr lang="ar-DZ" sz="3200" dirty="0">
                <a:ea typeface="Times New Roman"/>
                <a:cs typeface="Times New Roman"/>
              </a:rPr>
              <a:t> في 3 و معادلة </a:t>
            </a:r>
            <a:r>
              <a:rPr lang="ar-DZ" sz="3200" dirty="0">
                <a:cs typeface="Times New Roman"/>
              </a:rPr>
              <a:t>المستقيم (2)</a:t>
            </a:r>
            <a:r>
              <a:rPr lang="ar-DZ" sz="3200" dirty="0">
                <a:ea typeface="Times New Roman"/>
                <a:cs typeface="Times New Roman"/>
              </a:rPr>
              <a:t> في </a:t>
            </a:r>
            <a:r>
              <a:rPr lang="fr-FR" sz="3200" dirty="0">
                <a:latin typeface="Times New Roman"/>
                <a:ea typeface="Times New Roman"/>
              </a:rPr>
              <a:t>-4)</a:t>
            </a:r>
            <a:r>
              <a:rPr lang="ar-DZ" sz="3200" dirty="0">
                <a:ea typeface="Times New Roman"/>
                <a:cs typeface="Times New Roman"/>
              </a:rPr>
              <a:t>) نجد :</a:t>
            </a:r>
            <a:endParaRPr lang="fr-FR" sz="3200" dirty="0">
              <a:effectLst/>
            </a:endParaRPr>
          </a:p>
        </p:txBody>
      </p:sp>
      <mc:AlternateContent xmlns:mc="http://schemas.openxmlformats.org/markup-compatibility/2006" xmlns:a14="http://schemas.microsoft.com/office/drawing/2010/main">
        <mc:Choice Requires="a14">
          <p:sp>
            <p:nvSpPr>
              <p:cNvPr id="3" name="Rectangle 2"/>
              <p:cNvSpPr/>
              <p:nvPr/>
            </p:nvSpPr>
            <p:spPr>
              <a:xfrm>
                <a:off x="2834666" y="4428401"/>
                <a:ext cx="3474669"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sz="3200" i="1">
                          <a:latin typeface="Cambria Math"/>
                          <a:ea typeface="Calibri"/>
                          <a:cs typeface="Times New Roman"/>
                        </a:rPr>
                        <m:t>24</m:t>
                      </m:r>
                      <m:sSub>
                        <m:sSubPr>
                          <m:ctrlPr>
                            <a:rPr lang="fr-FR" sz="3200" i="1">
                              <a:effectLst/>
                              <a:latin typeface="Cambria Math"/>
                              <a:cs typeface="Times New Roman"/>
                            </a:rPr>
                          </m:ctrlPr>
                        </m:sSubPr>
                        <m:e>
                          <m:r>
                            <a:rPr lang="fr-FR" sz="3200" i="1">
                              <a:effectLst/>
                              <a:latin typeface="Cambria Math"/>
                              <a:ea typeface="Calibri"/>
                              <a:cs typeface="Times New Roman"/>
                            </a:rPr>
                            <m:t>𝑥</m:t>
                          </m:r>
                        </m:e>
                        <m:sub>
                          <m:r>
                            <a:rPr lang="fr-FR" sz="3200" i="1">
                              <a:effectLst/>
                              <a:latin typeface="Cambria Math"/>
                              <a:ea typeface="Calibri"/>
                              <a:cs typeface="Times New Roman"/>
                            </a:rPr>
                            <m:t>1</m:t>
                          </m:r>
                        </m:sub>
                      </m:sSub>
                      <m:r>
                        <a:rPr lang="fr-FR" sz="3200" i="1">
                          <a:effectLst/>
                          <a:latin typeface="Cambria Math"/>
                          <a:ea typeface="Calibri"/>
                          <a:cs typeface="Times New Roman"/>
                        </a:rPr>
                        <m:t>+</m:t>
                      </m:r>
                      <m:r>
                        <a:rPr lang="fr-FR" sz="3200" i="1">
                          <a:effectLst/>
                          <a:latin typeface="Cambria Math"/>
                          <a:ea typeface="Calibri"/>
                          <a:cs typeface="Times New Roman"/>
                        </a:rPr>
                        <m:t>6</m:t>
                      </m:r>
                      <m:sSub>
                        <m:sSubPr>
                          <m:ctrlPr>
                            <a:rPr lang="fr-FR" sz="3200" i="1">
                              <a:effectLst/>
                              <a:latin typeface="Cambria Math"/>
                              <a:cs typeface="Times New Roman"/>
                            </a:rPr>
                          </m:ctrlPr>
                        </m:sSubPr>
                        <m:e>
                          <m:r>
                            <a:rPr lang="fr-FR" sz="3200" i="1">
                              <a:effectLst/>
                              <a:latin typeface="Cambria Math"/>
                              <a:ea typeface="Calibri"/>
                              <a:cs typeface="Times New Roman"/>
                            </a:rPr>
                            <m:t>𝑥</m:t>
                          </m:r>
                        </m:e>
                        <m:sub>
                          <m:r>
                            <a:rPr lang="fr-FR" sz="3200" i="1">
                              <a:effectLst/>
                              <a:latin typeface="Cambria Math"/>
                              <a:ea typeface="Calibri"/>
                              <a:cs typeface="Times New Roman"/>
                            </a:rPr>
                            <m:t>2</m:t>
                          </m:r>
                        </m:sub>
                      </m:sSub>
                      <m:r>
                        <a:rPr lang="fr-FR" sz="3200" i="1">
                          <a:effectLst/>
                          <a:latin typeface="Cambria Math"/>
                          <a:ea typeface="Calibri"/>
                          <a:cs typeface="Times New Roman"/>
                        </a:rPr>
                        <m:t>=</m:t>
                      </m:r>
                      <m:r>
                        <a:rPr lang="fr-FR" sz="3200" i="1">
                          <a:effectLst/>
                          <a:latin typeface="Cambria Math"/>
                          <a:ea typeface="Calibri"/>
                          <a:cs typeface="Times New Roman"/>
                        </a:rPr>
                        <m:t>120</m:t>
                      </m:r>
                    </m:oMath>
                  </m:oMathPara>
                </a14:m>
                <a:endParaRPr lang="fr-FR" sz="3200" dirty="0"/>
              </a:p>
            </p:txBody>
          </p:sp>
        </mc:Choice>
        <mc:Fallback xmlns="">
          <p:sp>
            <p:nvSpPr>
              <p:cNvPr id="3" name="Rectangle 2"/>
              <p:cNvSpPr>
                <a:spLocks noRot="1" noChangeAspect="1" noMove="1" noResize="1" noEditPoints="1" noAdjustHandles="1" noChangeArrowheads="1" noChangeShapeType="1" noTextEdit="1"/>
              </p:cNvSpPr>
              <p:nvPr/>
            </p:nvSpPr>
            <p:spPr>
              <a:xfrm>
                <a:off x="2834666" y="4428401"/>
                <a:ext cx="3474669" cy="584775"/>
              </a:xfrm>
              <a:prstGeom prst="rect">
                <a:avLst/>
              </a:prstGeom>
              <a:blipFill rotWithShape="1">
                <a:blip r:embed="rId2"/>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2414678" y="5076473"/>
                <a:ext cx="4314643"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sz="3200" i="1">
                          <a:latin typeface="Cambria Math"/>
                          <a:ea typeface="Calibri"/>
                          <a:cs typeface="Times New Roman"/>
                        </a:rPr>
                        <m:t>−</m:t>
                      </m:r>
                      <m:r>
                        <a:rPr lang="fr-FR" sz="3200" i="1">
                          <a:latin typeface="Cambria Math"/>
                          <a:ea typeface="Calibri"/>
                          <a:cs typeface="Times New Roman"/>
                        </a:rPr>
                        <m:t>24</m:t>
                      </m:r>
                      <m:sSub>
                        <m:sSubPr>
                          <m:ctrlPr>
                            <a:rPr lang="fr-FR" sz="3200" i="1">
                              <a:effectLst/>
                              <a:latin typeface="Cambria Math"/>
                              <a:cs typeface="Times New Roman"/>
                            </a:rPr>
                          </m:ctrlPr>
                        </m:sSubPr>
                        <m:e>
                          <m:r>
                            <a:rPr lang="fr-FR" sz="3200" i="1">
                              <a:effectLst/>
                              <a:latin typeface="Cambria Math"/>
                              <a:ea typeface="Calibri"/>
                              <a:cs typeface="Times New Roman"/>
                            </a:rPr>
                            <m:t>𝑥</m:t>
                          </m:r>
                        </m:e>
                        <m:sub>
                          <m:r>
                            <a:rPr lang="fr-FR" sz="3200" i="1">
                              <a:effectLst/>
                              <a:latin typeface="Cambria Math"/>
                              <a:ea typeface="Calibri"/>
                              <a:cs typeface="Times New Roman"/>
                            </a:rPr>
                            <m:t>1</m:t>
                          </m:r>
                        </m:sub>
                      </m:sSub>
                      <m:r>
                        <a:rPr lang="fr-FR" sz="3200" i="1">
                          <a:effectLst/>
                          <a:latin typeface="Cambria Math"/>
                          <a:ea typeface="Calibri"/>
                          <a:cs typeface="Times New Roman"/>
                        </a:rPr>
                        <m:t>−</m:t>
                      </m:r>
                      <m:r>
                        <a:rPr lang="fr-FR" sz="3200" i="1">
                          <a:effectLst/>
                          <a:latin typeface="Cambria Math"/>
                          <a:ea typeface="Calibri"/>
                          <a:cs typeface="Times New Roman"/>
                        </a:rPr>
                        <m:t>36</m:t>
                      </m:r>
                      <m:sSub>
                        <m:sSubPr>
                          <m:ctrlPr>
                            <a:rPr lang="fr-FR" sz="3200" i="1">
                              <a:effectLst/>
                              <a:latin typeface="Cambria Math"/>
                              <a:cs typeface="Times New Roman"/>
                            </a:rPr>
                          </m:ctrlPr>
                        </m:sSubPr>
                        <m:e>
                          <m:r>
                            <a:rPr lang="fr-FR" sz="3200" i="1">
                              <a:effectLst/>
                              <a:latin typeface="Cambria Math"/>
                              <a:ea typeface="Calibri"/>
                              <a:cs typeface="Times New Roman"/>
                            </a:rPr>
                            <m:t>𝑥</m:t>
                          </m:r>
                        </m:e>
                        <m:sub>
                          <m:r>
                            <a:rPr lang="fr-FR" sz="3200" i="1">
                              <a:effectLst/>
                              <a:latin typeface="Cambria Math"/>
                              <a:ea typeface="Calibri"/>
                              <a:cs typeface="Times New Roman"/>
                            </a:rPr>
                            <m:t>2</m:t>
                          </m:r>
                        </m:sub>
                      </m:sSub>
                      <m:r>
                        <a:rPr lang="fr-FR" sz="3200" i="1">
                          <a:effectLst/>
                          <a:latin typeface="Cambria Math"/>
                          <a:ea typeface="Calibri"/>
                          <a:cs typeface="Times New Roman"/>
                        </a:rPr>
                        <m:t>=−</m:t>
                      </m:r>
                      <m:r>
                        <a:rPr lang="fr-FR" sz="3200" i="1">
                          <a:effectLst/>
                          <a:latin typeface="Cambria Math"/>
                          <a:ea typeface="Calibri"/>
                          <a:cs typeface="Times New Roman"/>
                        </a:rPr>
                        <m:t>432</m:t>
                      </m:r>
                    </m:oMath>
                  </m:oMathPara>
                </a14:m>
                <a:endParaRPr lang="fr-FR" sz="3200" dirty="0"/>
              </a:p>
            </p:txBody>
          </p:sp>
        </mc:Choice>
        <mc:Fallback xmlns="">
          <p:sp>
            <p:nvSpPr>
              <p:cNvPr id="4" name="Rectangle 3"/>
              <p:cNvSpPr>
                <a:spLocks noRot="1" noChangeAspect="1" noMove="1" noResize="1" noEditPoints="1" noAdjustHandles="1" noChangeArrowheads="1" noChangeShapeType="1" noTextEdit="1"/>
              </p:cNvSpPr>
              <p:nvPr/>
            </p:nvSpPr>
            <p:spPr>
              <a:xfrm>
                <a:off x="2414678" y="5076473"/>
                <a:ext cx="4314643" cy="584775"/>
              </a:xfrm>
              <a:prstGeom prst="rect">
                <a:avLst/>
              </a:prstGeom>
              <a:blipFill rotWithShape="1">
                <a:blip r:embed="rId3"/>
                <a:stretch>
                  <a:fillRect/>
                </a:stretch>
              </a:blipFill>
            </p:spPr>
            <p:txBody>
              <a:bodyPr/>
              <a:lstStyle/>
              <a:p>
                <a:r>
                  <a:rPr lang="fr-FR">
                    <a:noFill/>
                  </a:rPr>
                  <a:t> </a:t>
                </a:r>
              </a:p>
            </p:txBody>
          </p:sp>
        </mc:Fallback>
      </mc:AlternateContent>
      <p:sp>
        <p:nvSpPr>
          <p:cNvPr id="5" name="Rectangle 4"/>
          <p:cNvSpPr/>
          <p:nvPr/>
        </p:nvSpPr>
        <p:spPr>
          <a:xfrm>
            <a:off x="2267744" y="5736158"/>
            <a:ext cx="6858000" cy="1077218"/>
          </a:xfrm>
          <a:prstGeom prst="rect">
            <a:avLst/>
          </a:prstGeom>
        </p:spPr>
        <p:txBody>
          <a:bodyPr wrap="square">
            <a:spAutoFit/>
          </a:bodyPr>
          <a:lstStyle/>
          <a:p>
            <a:pPr algn="just" rtl="1">
              <a:spcAft>
                <a:spcPts val="0"/>
              </a:spcAft>
            </a:pPr>
            <a:r>
              <a:rPr lang="ar-DZ" sz="3200" dirty="0">
                <a:cs typeface="Times New Roman"/>
              </a:rPr>
              <a:t>بجمع المعادلتين نجد : </a:t>
            </a:r>
            <a:r>
              <a:rPr lang="fr-FR" sz="3200" dirty="0">
                <a:latin typeface="Times New Roman"/>
              </a:rPr>
              <a:t>-30x</a:t>
            </a:r>
            <a:r>
              <a:rPr lang="fr-FR" sz="3200" baseline="-25000" dirty="0">
                <a:latin typeface="Times New Roman"/>
              </a:rPr>
              <a:t>2</a:t>
            </a:r>
            <a:r>
              <a:rPr lang="fr-FR" sz="3200" dirty="0">
                <a:latin typeface="Times New Roman"/>
              </a:rPr>
              <a:t>=-312</a:t>
            </a:r>
            <a:endParaRPr lang="fr-FR" sz="3200" dirty="0"/>
          </a:p>
          <a:p>
            <a:pPr algn="just" rtl="1"/>
            <a:r>
              <a:rPr lang="ar-DZ" sz="3200" dirty="0">
                <a:ea typeface="Calibri"/>
                <a:cs typeface="Times New Roman"/>
              </a:rPr>
              <a:t>و منه يكون : </a:t>
            </a:r>
            <a:endParaRPr lang="fr-FR" sz="3200" dirty="0"/>
          </a:p>
        </p:txBody>
      </p:sp>
    </p:spTree>
    <p:extLst>
      <p:ext uri="{BB962C8B-B14F-4D97-AF65-F5344CB8AC3E}">
        <p14:creationId xmlns:p14="http://schemas.microsoft.com/office/powerpoint/2010/main" val="2906542942"/>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2813634" y="-27384"/>
                <a:ext cx="3516732" cy="101752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fr-FR" sz="3200" i="1">
                              <a:latin typeface="Cambria Math"/>
                              <a:cs typeface="Times New Roman"/>
                            </a:rPr>
                          </m:ctrlPr>
                        </m:sSubPr>
                        <m:e>
                          <m:r>
                            <a:rPr lang="fr-FR" sz="3200" i="1">
                              <a:effectLst/>
                              <a:latin typeface="Cambria Math"/>
                              <a:ea typeface="Calibri"/>
                              <a:cs typeface="Times New Roman"/>
                            </a:rPr>
                            <m:t>𝑥</m:t>
                          </m:r>
                        </m:e>
                        <m:sub>
                          <m:r>
                            <a:rPr lang="fr-FR" sz="3200" i="1">
                              <a:effectLst/>
                              <a:latin typeface="Cambria Math"/>
                              <a:ea typeface="Calibri"/>
                              <a:cs typeface="Times New Roman"/>
                            </a:rPr>
                            <m:t>2</m:t>
                          </m:r>
                        </m:sub>
                      </m:sSub>
                      <m:r>
                        <a:rPr lang="fr-FR" sz="3200" i="1">
                          <a:effectLst/>
                          <a:latin typeface="Cambria Math"/>
                          <a:ea typeface="Calibri"/>
                          <a:cs typeface="Times New Roman"/>
                        </a:rPr>
                        <m:t>=</m:t>
                      </m:r>
                      <m:f>
                        <m:fPr>
                          <m:ctrlPr>
                            <a:rPr lang="fr-FR" sz="3200" i="1">
                              <a:effectLst/>
                              <a:latin typeface="Cambria Math"/>
                              <a:cs typeface="Times New Roman"/>
                            </a:rPr>
                          </m:ctrlPr>
                        </m:fPr>
                        <m:num>
                          <m:r>
                            <a:rPr lang="fr-FR" sz="3200" i="1">
                              <a:effectLst/>
                              <a:latin typeface="Cambria Math"/>
                              <a:ea typeface="Calibri"/>
                              <a:cs typeface="Times New Roman"/>
                            </a:rPr>
                            <m:t>−</m:t>
                          </m:r>
                          <m:r>
                            <a:rPr lang="fr-FR" sz="3200" i="1">
                              <a:effectLst/>
                              <a:latin typeface="Cambria Math"/>
                              <a:ea typeface="Calibri"/>
                              <a:cs typeface="Times New Roman"/>
                            </a:rPr>
                            <m:t>312</m:t>
                          </m:r>
                        </m:num>
                        <m:den>
                          <m:r>
                            <a:rPr lang="fr-FR" sz="3200" i="1">
                              <a:effectLst/>
                              <a:latin typeface="Cambria Math"/>
                              <a:ea typeface="Calibri"/>
                              <a:cs typeface="Times New Roman"/>
                            </a:rPr>
                            <m:t>−</m:t>
                          </m:r>
                          <m:r>
                            <a:rPr lang="fr-FR" sz="3200" i="1">
                              <a:effectLst/>
                              <a:latin typeface="Cambria Math"/>
                              <a:ea typeface="Calibri"/>
                              <a:cs typeface="Times New Roman"/>
                            </a:rPr>
                            <m:t>30</m:t>
                          </m:r>
                        </m:den>
                      </m:f>
                      <m:r>
                        <a:rPr lang="fr-FR" sz="3200" i="1">
                          <a:effectLst/>
                          <a:latin typeface="Cambria Math"/>
                          <a:ea typeface="Calibri"/>
                          <a:cs typeface="Times New Roman"/>
                        </a:rPr>
                        <m:t>=</m:t>
                      </m:r>
                      <m:r>
                        <a:rPr lang="fr-FR" sz="3200" i="1">
                          <a:effectLst/>
                          <a:latin typeface="Cambria Math"/>
                          <a:ea typeface="Calibri"/>
                          <a:cs typeface="Times New Roman"/>
                        </a:rPr>
                        <m:t>10</m:t>
                      </m:r>
                      <m:r>
                        <a:rPr lang="fr-FR" sz="3200" i="1">
                          <a:effectLst/>
                          <a:latin typeface="Cambria Math"/>
                          <a:ea typeface="Calibri"/>
                          <a:cs typeface="Times New Roman"/>
                        </a:rPr>
                        <m:t>,</m:t>
                      </m:r>
                      <m:r>
                        <a:rPr lang="fr-FR" sz="3200" i="1">
                          <a:effectLst/>
                          <a:latin typeface="Cambria Math"/>
                          <a:ea typeface="Calibri"/>
                          <a:cs typeface="Times New Roman"/>
                        </a:rPr>
                        <m:t>4</m:t>
                      </m:r>
                    </m:oMath>
                  </m:oMathPara>
                </a14:m>
                <a:endParaRPr lang="fr-FR" sz="3200" dirty="0"/>
              </a:p>
            </p:txBody>
          </p:sp>
        </mc:Choice>
        <mc:Fallback xmlns="">
          <p:sp>
            <p:nvSpPr>
              <p:cNvPr id="2" name="Rectangle 1"/>
              <p:cNvSpPr>
                <a:spLocks noRot="1" noChangeAspect="1" noMove="1" noResize="1" noEditPoints="1" noAdjustHandles="1" noChangeArrowheads="1" noChangeShapeType="1" noTextEdit="1"/>
              </p:cNvSpPr>
              <p:nvPr/>
            </p:nvSpPr>
            <p:spPr>
              <a:xfrm>
                <a:off x="2813634" y="-27384"/>
                <a:ext cx="3516732" cy="1017523"/>
              </a:xfrm>
              <a:prstGeom prst="rect">
                <a:avLst/>
              </a:prstGeom>
              <a:blipFill rotWithShape="1">
                <a:blip r:embed="rId2"/>
                <a:stretch>
                  <a:fillRect/>
                </a:stretch>
              </a:blipFill>
            </p:spPr>
            <p:txBody>
              <a:bodyPr/>
              <a:lstStyle/>
              <a:p>
                <a:r>
                  <a:rPr lang="fr-FR">
                    <a:noFill/>
                  </a:rPr>
                  <a:t> </a:t>
                </a:r>
              </a:p>
            </p:txBody>
          </p:sp>
        </mc:Fallback>
      </mc:AlternateContent>
      <p:sp>
        <p:nvSpPr>
          <p:cNvPr id="3" name="Rectangle 2"/>
          <p:cNvSpPr/>
          <p:nvPr/>
        </p:nvSpPr>
        <p:spPr>
          <a:xfrm>
            <a:off x="35496" y="980728"/>
            <a:ext cx="9001000" cy="2554545"/>
          </a:xfrm>
          <a:prstGeom prst="rect">
            <a:avLst/>
          </a:prstGeom>
        </p:spPr>
        <p:txBody>
          <a:bodyPr wrap="square">
            <a:spAutoFit/>
          </a:bodyPr>
          <a:lstStyle/>
          <a:p>
            <a:pPr algn="just" rtl="1">
              <a:spcAft>
                <a:spcPts val="0"/>
              </a:spcAft>
            </a:pPr>
            <a:r>
              <a:rPr lang="ar-DZ" sz="3200" dirty="0">
                <a:cs typeface="Times New Roman"/>
              </a:rPr>
              <a:t>بالتعويض في إحدى المعادلات نجد : </a:t>
            </a:r>
            <a:r>
              <a:rPr lang="fr-FR" sz="3200" dirty="0">
                <a:latin typeface="Times New Roman"/>
              </a:rPr>
              <a:t>x</a:t>
            </a:r>
            <a:r>
              <a:rPr lang="fr-FR" sz="3200" baseline="-25000" dirty="0">
                <a:latin typeface="Times New Roman"/>
              </a:rPr>
              <a:t>1</a:t>
            </a:r>
            <a:r>
              <a:rPr lang="fr-FR" sz="3200" dirty="0">
                <a:latin typeface="Times New Roman"/>
              </a:rPr>
              <a:t>=2,4</a:t>
            </a:r>
            <a:endParaRPr lang="fr-FR" sz="3200" dirty="0"/>
          </a:p>
          <a:p>
            <a:pPr algn="just" rtl="1">
              <a:spcAft>
                <a:spcPts val="0"/>
              </a:spcAft>
            </a:pPr>
            <a:r>
              <a:rPr lang="ar-DZ" sz="3200" dirty="0">
                <a:cs typeface="Times New Roman"/>
              </a:rPr>
              <a:t>و بالتالي فإن قيمتي المتغيرين الذين يحققان أعلى قيمة للدالة الاقتصادية هما :</a:t>
            </a:r>
            <a:endParaRPr lang="fr-FR" sz="3200" dirty="0"/>
          </a:p>
          <a:p>
            <a:pPr rtl="1">
              <a:spcAft>
                <a:spcPts val="0"/>
              </a:spcAft>
            </a:pPr>
            <a:r>
              <a:rPr lang="fr-FR" sz="3200" dirty="0">
                <a:latin typeface="Times New Roman"/>
              </a:rPr>
              <a:t>x</a:t>
            </a:r>
            <a:r>
              <a:rPr lang="fr-FR" sz="3200" baseline="-25000" dirty="0">
                <a:latin typeface="Times New Roman"/>
              </a:rPr>
              <a:t>1</a:t>
            </a:r>
            <a:r>
              <a:rPr lang="fr-FR" sz="3200" dirty="0">
                <a:latin typeface="Times New Roman"/>
              </a:rPr>
              <a:t>=2,4</a:t>
            </a:r>
            <a:r>
              <a:rPr lang="ar-DZ" sz="3200" dirty="0">
                <a:cs typeface="Times New Roman"/>
              </a:rPr>
              <a:t> و </a:t>
            </a:r>
            <a:r>
              <a:rPr lang="fr-FR" sz="3200" dirty="0">
                <a:latin typeface="Times New Roman"/>
              </a:rPr>
              <a:t>x</a:t>
            </a:r>
            <a:r>
              <a:rPr lang="fr-FR" sz="3200" baseline="-25000" dirty="0">
                <a:latin typeface="Times New Roman"/>
              </a:rPr>
              <a:t>2</a:t>
            </a:r>
            <a:r>
              <a:rPr lang="fr-FR" sz="3200" dirty="0">
                <a:latin typeface="Times New Roman"/>
              </a:rPr>
              <a:t>=10,4</a:t>
            </a:r>
            <a:endParaRPr lang="fr-FR" sz="3200" dirty="0"/>
          </a:p>
          <a:p>
            <a:pPr algn="just" rtl="1">
              <a:spcAft>
                <a:spcPts val="0"/>
              </a:spcAft>
            </a:pPr>
            <a:r>
              <a:rPr lang="ar-DZ" sz="3200" dirty="0">
                <a:cs typeface="Times New Roman"/>
              </a:rPr>
              <a:t>يمكن التحقق من أن هذه النتيجة تحقق جميع القيود :</a:t>
            </a:r>
            <a:endParaRPr lang="fr-FR" sz="3200" dirty="0">
              <a:effectLst/>
            </a:endParaRPr>
          </a:p>
        </p:txBody>
      </p:sp>
      <p:sp>
        <p:nvSpPr>
          <p:cNvPr id="5" name="Rectangle 4"/>
          <p:cNvSpPr/>
          <p:nvPr/>
        </p:nvSpPr>
        <p:spPr>
          <a:xfrm>
            <a:off x="7322564" y="3564305"/>
            <a:ext cx="1713932" cy="584775"/>
          </a:xfrm>
          <a:prstGeom prst="rect">
            <a:avLst/>
          </a:prstGeom>
        </p:spPr>
        <p:txBody>
          <a:bodyPr wrap="none">
            <a:spAutoFit/>
          </a:bodyPr>
          <a:lstStyle/>
          <a:p>
            <a:r>
              <a:rPr lang="ar-DZ" sz="3200" dirty="0">
                <a:ea typeface="Calibri"/>
                <a:cs typeface="Times New Roman"/>
              </a:rPr>
              <a:t>القيد الأول :</a:t>
            </a:r>
            <a:endParaRPr lang="fr-FR" sz="3200" dirty="0"/>
          </a:p>
        </p:txBody>
      </p:sp>
      <mc:AlternateContent xmlns:mc="http://schemas.openxmlformats.org/markup-compatibility/2006" xmlns:a14="http://schemas.microsoft.com/office/drawing/2010/main">
        <mc:Choice Requires="a14">
          <p:sp>
            <p:nvSpPr>
              <p:cNvPr id="6" name="Rectangle 5"/>
              <p:cNvSpPr/>
              <p:nvPr/>
            </p:nvSpPr>
            <p:spPr>
              <a:xfrm>
                <a:off x="2972376" y="3573016"/>
                <a:ext cx="4479944"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sz="3200" i="1">
                          <a:latin typeface="Cambria Math"/>
                          <a:ea typeface="Calibri"/>
                          <a:cs typeface="Times New Roman"/>
                        </a:rPr>
                        <m:t>8</m:t>
                      </m:r>
                      <m:r>
                        <a:rPr lang="fr-FR" sz="3200" i="1">
                          <a:latin typeface="Cambria Math"/>
                          <a:ea typeface="Calibri"/>
                          <a:cs typeface="Times New Roman"/>
                        </a:rPr>
                        <m:t>×</m:t>
                      </m:r>
                      <m:r>
                        <a:rPr lang="fr-FR" sz="3200" i="1">
                          <a:latin typeface="Cambria Math"/>
                          <a:ea typeface="Calibri"/>
                          <a:cs typeface="Times New Roman"/>
                        </a:rPr>
                        <m:t>2</m:t>
                      </m:r>
                      <m:r>
                        <a:rPr lang="fr-FR" sz="3200" i="1">
                          <a:latin typeface="Cambria Math"/>
                          <a:ea typeface="Calibri"/>
                          <a:cs typeface="Times New Roman"/>
                        </a:rPr>
                        <m:t>,</m:t>
                      </m:r>
                      <m:r>
                        <a:rPr lang="fr-FR" sz="3200" i="1">
                          <a:latin typeface="Cambria Math"/>
                          <a:ea typeface="Calibri"/>
                          <a:cs typeface="Times New Roman"/>
                        </a:rPr>
                        <m:t>4</m:t>
                      </m:r>
                      <m:r>
                        <a:rPr lang="fr-FR" sz="3200" i="1">
                          <a:latin typeface="Cambria Math"/>
                          <a:ea typeface="Calibri"/>
                          <a:cs typeface="Times New Roman"/>
                        </a:rPr>
                        <m:t>+</m:t>
                      </m:r>
                      <m:r>
                        <a:rPr lang="fr-FR" sz="3200" i="1">
                          <a:latin typeface="Cambria Math"/>
                          <a:ea typeface="Calibri"/>
                          <a:cs typeface="Times New Roman"/>
                        </a:rPr>
                        <m:t>2</m:t>
                      </m:r>
                      <m:r>
                        <a:rPr lang="fr-FR" sz="3200" i="1">
                          <a:latin typeface="Cambria Math"/>
                          <a:ea typeface="Calibri"/>
                          <a:cs typeface="Times New Roman"/>
                        </a:rPr>
                        <m:t>×</m:t>
                      </m:r>
                      <m:r>
                        <a:rPr lang="fr-FR" sz="3200" i="1">
                          <a:latin typeface="Cambria Math"/>
                          <a:ea typeface="Calibri"/>
                          <a:cs typeface="Times New Roman"/>
                        </a:rPr>
                        <m:t>10</m:t>
                      </m:r>
                      <m:r>
                        <a:rPr lang="fr-FR" sz="3200" i="1">
                          <a:latin typeface="Cambria Math"/>
                          <a:ea typeface="Calibri"/>
                          <a:cs typeface="Times New Roman"/>
                        </a:rPr>
                        <m:t>,</m:t>
                      </m:r>
                      <m:r>
                        <a:rPr lang="fr-FR" sz="3200" i="1">
                          <a:latin typeface="Cambria Math"/>
                          <a:ea typeface="Calibri"/>
                          <a:cs typeface="Times New Roman"/>
                        </a:rPr>
                        <m:t>4</m:t>
                      </m:r>
                      <m:r>
                        <a:rPr lang="fr-FR" sz="3200" i="1">
                          <a:latin typeface="Cambria Math"/>
                          <a:ea typeface="Calibri"/>
                          <a:cs typeface="Times New Roman"/>
                        </a:rPr>
                        <m:t>=</m:t>
                      </m:r>
                      <m:r>
                        <a:rPr lang="fr-FR" sz="3200" i="1">
                          <a:latin typeface="Cambria Math"/>
                          <a:ea typeface="Calibri"/>
                          <a:cs typeface="Times New Roman"/>
                        </a:rPr>
                        <m:t>40</m:t>
                      </m:r>
                    </m:oMath>
                  </m:oMathPara>
                </a14:m>
                <a:endParaRPr lang="fr-FR" sz="3200" dirty="0"/>
              </a:p>
            </p:txBody>
          </p:sp>
        </mc:Choice>
        <mc:Fallback xmlns="">
          <p:sp>
            <p:nvSpPr>
              <p:cNvPr id="6" name="Rectangle 5"/>
              <p:cNvSpPr>
                <a:spLocks noRot="1" noChangeAspect="1" noMove="1" noResize="1" noEditPoints="1" noAdjustHandles="1" noChangeArrowheads="1" noChangeShapeType="1" noTextEdit="1"/>
              </p:cNvSpPr>
              <p:nvPr/>
            </p:nvSpPr>
            <p:spPr>
              <a:xfrm>
                <a:off x="2972376" y="3573016"/>
                <a:ext cx="4479944" cy="584775"/>
              </a:xfrm>
              <a:prstGeom prst="rect">
                <a:avLst/>
              </a:prstGeom>
              <a:blipFill rotWithShape="1">
                <a:blip r:embed="rId3"/>
                <a:stretch>
                  <a:fillRect/>
                </a:stretch>
              </a:blipFill>
            </p:spPr>
            <p:txBody>
              <a:bodyPr/>
              <a:lstStyle/>
              <a:p>
                <a:r>
                  <a:rPr lang="fr-FR">
                    <a:noFill/>
                  </a:rPr>
                  <a:t> </a:t>
                </a:r>
              </a:p>
            </p:txBody>
          </p:sp>
        </mc:Fallback>
      </mc:AlternateContent>
      <p:sp>
        <p:nvSpPr>
          <p:cNvPr id="7" name="Rectangle 6"/>
          <p:cNvSpPr/>
          <p:nvPr/>
        </p:nvSpPr>
        <p:spPr>
          <a:xfrm>
            <a:off x="323528" y="3564305"/>
            <a:ext cx="2451313" cy="584775"/>
          </a:xfrm>
          <a:prstGeom prst="rect">
            <a:avLst/>
          </a:prstGeom>
        </p:spPr>
        <p:txBody>
          <a:bodyPr wrap="none">
            <a:spAutoFit/>
          </a:bodyPr>
          <a:lstStyle/>
          <a:p>
            <a:r>
              <a:rPr lang="ar-DZ" sz="3200" dirty="0">
                <a:ea typeface="Calibri"/>
                <a:cs typeface="Times New Roman"/>
              </a:rPr>
              <a:t> القيد محقق تماما.</a:t>
            </a:r>
            <a:endParaRPr lang="fr-FR" sz="3200" dirty="0"/>
          </a:p>
        </p:txBody>
      </p:sp>
      <p:sp>
        <p:nvSpPr>
          <p:cNvPr id="8" name="Rectangle 7"/>
          <p:cNvSpPr/>
          <p:nvPr/>
        </p:nvSpPr>
        <p:spPr>
          <a:xfrm>
            <a:off x="7205546" y="4077072"/>
            <a:ext cx="1830950" cy="584775"/>
          </a:xfrm>
          <a:prstGeom prst="rect">
            <a:avLst/>
          </a:prstGeom>
        </p:spPr>
        <p:txBody>
          <a:bodyPr wrap="none">
            <a:spAutoFit/>
          </a:bodyPr>
          <a:lstStyle/>
          <a:p>
            <a:r>
              <a:rPr lang="ar-DZ" sz="3200" dirty="0">
                <a:ea typeface="Calibri"/>
                <a:cs typeface="Times New Roman"/>
              </a:rPr>
              <a:t>القيد الثاني : </a:t>
            </a:r>
            <a:endParaRPr lang="fr-FR" sz="3200" dirty="0"/>
          </a:p>
        </p:txBody>
      </p:sp>
      <mc:AlternateContent xmlns:mc="http://schemas.openxmlformats.org/markup-compatibility/2006" xmlns:a14="http://schemas.microsoft.com/office/drawing/2010/main">
        <mc:Choice Requires="a14">
          <p:sp>
            <p:nvSpPr>
              <p:cNvPr id="9" name="Rectangle 8"/>
              <p:cNvSpPr/>
              <p:nvPr/>
            </p:nvSpPr>
            <p:spPr>
              <a:xfrm>
                <a:off x="2771800" y="4122953"/>
                <a:ext cx="4707571"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sz="3200" i="1">
                          <a:latin typeface="Cambria Math"/>
                          <a:ea typeface="Calibri"/>
                          <a:cs typeface="Times New Roman"/>
                        </a:rPr>
                        <m:t>6</m:t>
                      </m:r>
                      <m:r>
                        <a:rPr lang="fr-FR" sz="3200" i="1">
                          <a:latin typeface="Cambria Math"/>
                          <a:ea typeface="Calibri"/>
                          <a:cs typeface="Times New Roman"/>
                        </a:rPr>
                        <m:t>×</m:t>
                      </m:r>
                      <m:r>
                        <a:rPr lang="fr-FR" sz="3200" i="1">
                          <a:latin typeface="Cambria Math"/>
                          <a:ea typeface="Calibri"/>
                          <a:cs typeface="Times New Roman"/>
                        </a:rPr>
                        <m:t>2</m:t>
                      </m:r>
                      <m:r>
                        <a:rPr lang="fr-FR" sz="3200" i="1">
                          <a:latin typeface="Cambria Math"/>
                          <a:ea typeface="Calibri"/>
                          <a:cs typeface="Times New Roman"/>
                        </a:rPr>
                        <m:t>,</m:t>
                      </m:r>
                      <m:r>
                        <a:rPr lang="fr-FR" sz="3200" i="1">
                          <a:latin typeface="Cambria Math"/>
                          <a:ea typeface="Calibri"/>
                          <a:cs typeface="Times New Roman"/>
                        </a:rPr>
                        <m:t>4</m:t>
                      </m:r>
                      <m:r>
                        <a:rPr lang="fr-FR" sz="3200" i="1">
                          <a:latin typeface="Cambria Math"/>
                          <a:ea typeface="Calibri"/>
                          <a:cs typeface="Times New Roman"/>
                        </a:rPr>
                        <m:t>+</m:t>
                      </m:r>
                      <m:r>
                        <a:rPr lang="fr-FR" sz="3200" i="1">
                          <a:latin typeface="Cambria Math"/>
                          <a:ea typeface="Calibri"/>
                          <a:cs typeface="Times New Roman"/>
                        </a:rPr>
                        <m:t>9</m:t>
                      </m:r>
                      <m:r>
                        <a:rPr lang="fr-FR" sz="3200" i="1">
                          <a:latin typeface="Cambria Math"/>
                          <a:ea typeface="Calibri"/>
                          <a:cs typeface="Times New Roman"/>
                        </a:rPr>
                        <m:t>×</m:t>
                      </m:r>
                      <m:r>
                        <a:rPr lang="fr-FR" sz="3200" i="1">
                          <a:latin typeface="Cambria Math"/>
                          <a:ea typeface="Calibri"/>
                          <a:cs typeface="Times New Roman"/>
                        </a:rPr>
                        <m:t>10</m:t>
                      </m:r>
                      <m:r>
                        <a:rPr lang="fr-FR" sz="3200" i="1">
                          <a:latin typeface="Cambria Math"/>
                          <a:ea typeface="Calibri"/>
                          <a:cs typeface="Times New Roman"/>
                        </a:rPr>
                        <m:t>,</m:t>
                      </m:r>
                      <m:r>
                        <a:rPr lang="fr-FR" sz="3200" i="1">
                          <a:latin typeface="Cambria Math"/>
                          <a:ea typeface="Calibri"/>
                          <a:cs typeface="Times New Roman"/>
                        </a:rPr>
                        <m:t>4</m:t>
                      </m:r>
                      <m:r>
                        <a:rPr lang="fr-FR" sz="3200" i="1">
                          <a:latin typeface="Cambria Math"/>
                          <a:ea typeface="Calibri"/>
                          <a:cs typeface="Times New Roman"/>
                        </a:rPr>
                        <m:t>=</m:t>
                      </m:r>
                      <m:r>
                        <a:rPr lang="fr-FR" sz="3200" i="1">
                          <a:latin typeface="Cambria Math"/>
                          <a:ea typeface="Calibri"/>
                          <a:cs typeface="Times New Roman"/>
                        </a:rPr>
                        <m:t>108</m:t>
                      </m:r>
                    </m:oMath>
                  </m:oMathPara>
                </a14:m>
                <a:endParaRPr lang="fr-FR" sz="3200" dirty="0"/>
              </a:p>
            </p:txBody>
          </p:sp>
        </mc:Choice>
        <mc:Fallback xmlns="">
          <p:sp>
            <p:nvSpPr>
              <p:cNvPr id="9" name="Rectangle 8"/>
              <p:cNvSpPr>
                <a:spLocks noRot="1" noChangeAspect="1" noMove="1" noResize="1" noEditPoints="1" noAdjustHandles="1" noChangeArrowheads="1" noChangeShapeType="1" noTextEdit="1"/>
              </p:cNvSpPr>
              <p:nvPr/>
            </p:nvSpPr>
            <p:spPr>
              <a:xfrm>
                <a:off x="2771800" y="4122953"/>
                <a:ext cx="4707571" cy="584775"/>
              </a:xfrm>
              <a:prstGeom prst="rect">
                <a:avLst/>
              </a:prstGeom>
              <a:blipFill rotWithShape="1">
                <a:blip r:embed="rId4"/>
                <a:stretch>
                  <a:fillRect/>
                </a:stretch>
              </a:blipFill>
            </p:spPr>
            <p:txBody>
              <a:bodyPr/>
              <a:lstStyle/>
              <a:p>
                <a:r>
                  <a:rPr lang="fr-FR">
                    <a:noFill/>
                  </a:rPr>
                  <a:t> </a:t>
                </a:r>
              </a:p>
            </p:txBody>
          </p:sp>
        </mc:Fallback>
      </mc:AlternateContent>
      <p:sp>
        <p:nvSpPr>
          <p:cNvPr id="10" name="Rectangle 9"/>
          <p:cNvSpPr/>
          <p:nvPr/>
        </p:nvSpPr>
        <p:spPr>
          <a:xfrm>
            <a:off x="323528" y="4167665"/>
            <a:ext cx="2348721" cy="584775"/>
          </a:xfrm>
          <a:prstGeom prst="rect">
            <a:avLst/>
          </a:prstGeom>
        </p:spPr>
        <p:txBody>
          <a:bodyPr wrap="none">
            <a:spAutoFit/>
          </a:bodyPr>
          <a:lstStyle/>
          <a:p>
            <a:r>
              <a:rPr lang="ar-DZ" sz="3200" dirty="0" smtClean="0">
                <a:ea typeface="Calibri"/>
                <a:cs typeface="Times New Roman"/>
              </a:rPr>
              <a:t>القيد محقق تماما.</a:t>
            </a:r>
            <a:endParaRPr lang="fr-FR" sz="3200" dirty="0"/>
          </a:p>
        </p:txBody>
      </p:sp>
      <p:sp>
        <p:nvSpPr>
          <p:cNvPr id="4" name="Rectangle 3"/>
          <p:cNvSpPr/>
          <p:nvPr/>
        </p:nvSpPr>
        <p:spPr>
          <a:xfrm>
            <a:off x="7208625" y="4644425"/>
            <a:ext cx="1899879" cy="584775"/>
          </a:xfrm>
          <a:prstGeom prst="rect">
            <a:avLst/>
          </a:prstGeom>
        </p:spPr>
        <p:txBody>
          <a:bodyPr wrap="none">
            <a:spAutoFit/>
          </a:bodyPr>
          <a:lstStyle/>
          <a:p>
            <a:r>
              <a:rPr lang="ar-DZ" sz="3200" dirty="0"/>
              <a:t>القيد الثالث : </a:t>
            </a:r>
            <a:endParaRPr lang="fr-FR" sz="3200" dirty="0"/>
          </a:p>
        </p:txBody>
      </p:sp>
      <mc:AlternateContent xmlns:mc="http://schemas.openxmlformats.org/markup-compatibility/2006" xmlns:a14="http://schemas.microsoft.com/office/drawing/2010/main">
        <mc:Choice Requires="a14">
          <p:sp>
            <p:nvSpPr>
              <p:cNvPr id="11" name="Rectangle 10"/>
              <p:cNvSpPr/>
              <p:nvPr/>
            </p:nvSpPr>
            <p:spPr>
              <a:xfrm>
                <a:off x="1619672" y="4644425"/>
                <a:ext cx="5783571"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sz="3200" i="1">
                          <a:latin typeface="Cambria Math"/>
                          <a:ea typeface="Calibri"/>
                          <a:cs typeface="Times New Roman"/>
                        </a:rPr>
                        <m:t>8</m:t>
                      </m:r>
                      <m:r>
                        <a:rPr lang="fr-FR" sz="3200" i="1">
                          <a:latin typeface="Cambria Math"/>
                          <a:ea typeface="Calibri"/>
                          <a:cs typeface="Times New Roman"/>
                        </a:rPr>
                        <m:t>×</m:t>
                      </m:r>
                      <m:r>
                        <a:rPr lang="fr-FR" sz="3200" i="1">
                          <a:latin typeface="Cambria Math"/>
                          <a:ea typeface="Calibri"/>
                          <a:cs typeface="Times New Roman"/>
                        </a:rPr>
                        <m:t>2</m:t>
                      </m:r>
                      <m:r>
                        <a:rPr lang="fr-FR" sz="3200" i="1">
                          <a:latin typeface="Cambria Math"/>
                          <a:ea typeface="Calibri"/>
                          <a:cs typeface="Times New Roman"/>
                        </a:rPr>
                        <m:t>,</m:t>
                      </m:r>
                      <m:r>
                        <a:rPr lang="fr-FR" sz="3200" i="1">
                          <a:latin typeface="Cambria Math"/>
                          <a:ea typeface="Calibri"/>
                          <a:cs typeface="Times New Roman"/>
                        </a:rPr>
                        <m:t>4</m:t>
                      </m:r>
                      <m:r>
                        <a:rPr lang="fr-FR" sz="3200" i="1">
                          <a:latin typeface="Cambria Math"/>
                          <a:ea typeface="Calibri"/>
                          <a:cs typeface="Times New Roman"/>
                        </a:rPr>
                        <m:t>+</m:t>
                      </m:r>
                      <m:r>
                        <a:rPr lang="fr-FR" sz="3200" i="1">
                          <a:latin typeface="Cambria Math"/>
                          <a:ea typeface="Calibri"/>
                          <a:cs typeface="Times New Roman"/>
                        </a:rPr>
                        <m:t>6</m:t>
                      </m:r>
                      <m:r>
                        <a:rPr lang="fr-FR" sz="3200" i="1">
                          <a:latin typeface="Cambria Math"/>
                          <a:ea typeface="Calibri"/>
                          <a:cs typeface="Times New Roman"/>
                        </a:rPr>
                        <m:t>×</m:t>
                      </m:r>
                      <m:r>
                        <a:rPr lang="fr-FR" sz="3200" i="1">
                          <a:latin typeface="Cambria Math"/>
                          <a:ea typeface="Calibri"/>
                          <a:cs typeface="Times New Roman"/>
                        </a:rPr>
                        <m:t>10</m:t>
                      </m:r>
                      <m:r>
                        <a:rPr lang="fr-FR" sz="3200" i="1">
                          <a:latin typeface="Cambria Math"/>
                          <a:ea typeface="Calibri"/>
                          <a:cs typeface="Times New Roman"/>
                        </a:rPr>
                        <m:t>,</m:t>
                      </m:r>
                      <m:r>
                        <a:rPr lang="fr-FR" sz="3200" i="1">
                          <a:latin typeface="Cambria Math"/>
                          <a:ea typeface="Calibri"/>
                          <a:cs typeface="Times New Roman"/>
                        </a:rPr>
                        <m:t>4</m:t>
                      </m:r>
                      <m:r>
                        <a:rPr lang="fr-FR" sz="3200" i="1">
                          <a:latin typeface="Cambria Math"/>
                          <a:ea typeface="Calibri"/>
                          <a:cs typeface="Times New Roman"/>
                        </a:rPr>
                        <m:t>=</m:t>
                      </m:r>
                      <m:r>
                        <a:rPr lang="fr-FR" sz="3200" i="1">
                          <a:latin typeface="Cambria Math"/>
                          <a:ea typeface="Calibri"/>
                          <a:cs typeface="Times New Roman"/>
                        </a:rPr>
                        <m:t>81</m:t>
                      </m:r>
                      <m:r>
                        <a:rPr lang="fr-FR" sz="3200" i="1">
                          <a:latin typeface="Cambria Math"/>
                          <a:ea typeface="Calibri"/>
                          <a:cs typeface="Times New Roman"/>
                        </a:rPr>
                        <m:t>,</m:t>
                      </m:r>
                      <m:r>
                        <a:rPr lang="fr-FR" sz="3200" i="1">
                          <a:latin typeface="Cambria Math"/>
                          <a:ea typeface="Calibri"/>
                          <a:cs typeface="Times New Roman"/>
                        </a:rPr>
                        <m:t>6</m:t>
                      </m:r>
                      <m:r>
                        <a:rPr lang="fr-FR" sz="3200" i="1">
                          <a:latin typeface="Cambria Math"/>
                          <a:ea typeface="Calibri"/>
                          <a:cs typeface="Times New Roman"/>
                        </a:rPr>
                        <m:t>&lt;</m:t>
                      </m:r>
                      <m:r>
                        <a:rPr lang="fr-FR" sz="3200" i="1">
                          <a:latin typeface="Cambria Math"/>
                          <a:ea typeface="Calibri"/>
                          <a:cs typeface="Times New Roman"/>
                        </a:rPr>
                        <m:t>96</m:t>
                      </m:r>
                    </m:oMath>
                  </m:oMathPara>
                </a14:m>
                <a:endParaRPr lang="fr-FR" sz="3200" dirty="0"/>
              </a:p>
            </p:txBody>
          </p:sp>
        </mc:Choice>
        <mc:Fallback xmlns="">
          <p:sp>
            <p:nvSpPr>
              <p:cNvPr id="11" name="Rectangle 10"/>
              <p:cNvSpPr>
                <a:spLocks noRot="1" noChangeAspect="1" noMove="1" noResize="1" noEditPoints="1" noAdjustHandles="1" noChangeArrowheads="1" noChangeShapeType="1" noTextEdit="1"/>
              </p:cNvSpPr>
              <p:nvPr/>
            </p:nvSpPr>
            <p:spPr>
              <a:xfrm>
                <a:off x="1619672" y="4644425"/>
                <a:ext cx="5783571" cy="584775"/>
              </a:xfrm>
              <a:prstGeom prst="rect">
                <a:avLst/>
              </a:prstGeom>
              <a:blipFill rotWithShape="1">
                <a:blip r:embed="rId5"/>
                <a:stretch>
                  <a:fillRect/>
                </a:stretch>
              </a:blipFill>
            </p:spPr>
            <p:txBody>
              <a:bodyPr/>
              <a:lstStyle/>
              <a:p>
                <a:r>
                  <a:rPr lang="fr-FR">
                    <a:noFill/>
                  </a:rPr>
                  <a:t> </a:t>
                </a:r>
              </a:p>
            </p:txBody>
          </p:sp>
        </mc:Fallback>
      </mc:AlternateContent>
      <p:sp>
        <p:nvSpPr>
          <p:cNvPr id="13" name="Rectangle 12"/>
          <p:cNvSpPr/>
          <p:nvPr/>
        </p:nvSpPr>
        <p:spPr>
          <a:xfrm>
            <a:off x="72008" y="5243716"/>
            <a:ext cx="9036496" cy="1569660"/>
          </a:xfrm>
          <a:prstGeom prst="rect">
            <a:avLst/>
          </a:prstGeom>
        </p:spPr>
        <p:txBody>
          <a:bodyPr wrap="square">
            <a:spAutoFit/>
          </a:bodyPr>
          <a:lstStyle/>
          <a:p>
            <a:pPr algn="just" rtl="1">
              <a:spcAft>
                <a:spcPts val="0"/>
              </a:spcAft>
            </a:pPr>
            <a:r>
              <a:rPr lang="ar-DZ" sz="3200" dirty="0">
                <a:cs typeface="Times New Roman"/>
              </a:rPr>
              <a:t>القيد محقق تماما، و تبقى </a:t>
            </a:r>
            <a:r>
              <a:rPr lang="ar-DZ" sz="3200" dirty="0" smtClean="0">
                <a:cs typeface="Times New Roman"/>
              </a:rPr>
              <a:t>طاقة </a:t>
            </a:r>
            <a:r>
              <a:rPr lang="ar-DZ" sz="3200" dirty="0">
                <a:cs typeface="Times New Roman"/>
              </a:rPr>
              <a:t>غير مستعملة قيمتها </a:t>
            </a:r>
            <a:r>
              <a:rPr lang="fr-FR" sz="3200" dirty="0">
                <a:latin typeface="Times New Roman"/>
              </a:rPr>
              <a:t>14,4</a:t>
            </a:r>
            <a:r>
              <a:rPr lang="ar-DZ" sz="3200" dirty="0">
                <a:cs typeface="Times New Roman"/>
              </a:rPr>
              <a:t> ساعة عمل.</a:t>
            </a:r>
            <a:endParaRPr lang="fr-FR" sz="3200" dirty="0"/>
          </a:p>
          <a:p>
            <a:pPr indent="359410" algn="just" rtl="1">
              <a:spcAft>
                <a:spcPts val="0"/>
              </a:spcAft>
            </a:pPr>
            <a:r>
              <a:rPr lang="ar-DZ" sz="3200" dirty="0">
                <a:cs typeface="Times New Roman"/>
              </a:rPr>
              <a:t>و لمعرفة القيمة العظمى للدالة الاقتصادية يكفي أن نعوض القيمتين المحصل عليهما في هذه الدالة فنحصل على ما يلي :</a:t>
            </a:r>
            <a:endParaRPr lang="fr-FR" sz="3200" dirty="0">
              <a:effectLst/>
            </a:endParaRPr>
          </a:p>
        </p:txBody>
      </p:sp>
    </p:spTree>
    <p:extLst>
      <p:ext uri="{BB962C8B-B14F-4D97-AF65-F5344CB8AC3E}">
        <p14:creationId xmlns:p14="http://schemas.microsoft.com/office/powerpoint/2010/main" val="3224565286"/>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0" y="-27384"/>
                <a:ext cx="9144000" cy="58477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fr-FR" sz="3200">
                          <a:latin typeface="Cambria Math"/>
                          <a:ea typeface="Calibri"/>
                          <a:cs typeface="Times New Roman"/>
                        </a:rPr>
                        <m:t>Z</m:t>
                      </m:r>
                      <m:r>
                        <a:rPr lang="fr-FR" sz="3200">
                          <a:latin typeface="Cambria Math"/>
                          <a:ea typeface="Calibri"/>
                          <a:cs typeface="Times New Roman"/>
                        </a:rPr>
                        <m:t>=</m:t>
                      </m:r>
                      <m:r>
                        <a:rPr lang="fr-FR" sz="3200">
                          <a:latin typeface="Cambria Math"/>
                          <a:ea typeface="Calibri"/>
                          <a:cs typeface="Times New Roman"/>
                        </a:rPr>
                        <m:t>100</m:t>
                      </m:r>
                      <m:sSub>
                        <m:sSubPr>
                          <m:ctrlPr>
                            <a:rPr lang="fr-FR" sz="3200" i="1">
                              <a:effectLst/>
                              <a:latin typeface="Cambria Math"/>
                              <a:cs typeface="Times New Roman"/>
                            </a:rPr>
                          </m:ctrlPr>
                        </m:sSubPr>
                        <m:e>
                          <m:r>
                            <a:rPr lang="fr-FR" sz="3200" i="1">
                              <a:effectLst/>
                              <a:latin typeface="Cambria Math"/>
                              <a:ea typeface="Calibri"/>
                              <a:cs typeface="Times New Roman"/>
                            </a:rPr>
                            <m:t>𝑥</m:t>
                          </m:r>
                        </m:e>
                        <m:sub>
                          <m:r>
                            <a:rPr lang="fr-FR" sz="3200" i="1">
                              <a:effectLst/>
                              <a:latin typeface="Cambria Math"/>
                              <a:ea typeface="Calibri"/>
                              <a:cs typeface="Times New Roman"/>
                            </a:rPr>
                            <m:t>1</m:t>
                          </m:r>
                        </m:sub>
                      </m:sSub>
                      <m:r>
                        <a:rPr lang="fr-FR" sz="3200" i="1">
                          <a:effectLst/>
                          <a:latin typeface="Cambria Math"/>
                          <a:ea typeface="Calibri"/>
                          <a:cs typeface="Times New Roman"/>
                        </a:rPr>
                        <m:t>+ </m:t>
                      </m:r>
                      <m:r>
                        <a:rPr lang="fr-FR" sz="3200">
                          <a:effectLst/>
                          <a:latin typeface="Cambria Math"/>
                          <a:ea typeface="Calibri"/>
                          <a:cs typeface="Times New Roman"/>
                        </a:rPr>
                        <m:t>60</m:t>
                      </m:r>
                      <m:sSub>
                        <m:sSubPr>
                          <m:ctrlPr>
                            <a:rPr lang="fr-FR" sz="3200" i="1">
                              <a:effectLst/>
                              <a:latin typeface="Cambria Math"/>
                              <a:cs typeface="Times New Roman"/>
                            </a:rPr>
                          </m:ctrlPr>
                        </m:sSubPr>
                        <m:e>
                          <m:r>
                            <a:rPr lang="fr-FR" sz="3200" i="1">
                              <a:effectLst/>
                              <a:latin typeface="Cambria Math"/>
                              <a:ea typeface="Calibri"/>
                              <a:cs typeface="Times New Roman"/>
                            </a:rPr>
                            <m:t>𝑥</m:t>
                          </m:r>
                        </m:e>
                        <m:sub>
                          <m:r>
                            <a:rPr lang="fr-FR" sz="3200" i="1">
                              <a:effectLst/>
                              <a:latin typeface="Cambria Math"/>
                              <a:ea typeface="Calibri"/>
                              <a:cs typeface="Times New Roman"/>
                            </a:rPr>
                            <m:t>2</m:t>
                          </m:r>
                        </m:sub>
                      </m:sSub>
                      <m:r>
                        <a:rPr lang="fr-FR" sz="3200">
                          <a:effectLst/>
                          <a:latin typeface="Cambria Math"/>
                          <a:ea typeface="Calibri"/>
                          <a:cs typeface="Times New Roman"/>
                        </a:rPr>
                        <m:t>=</m:t>
                      </m:r>
                      <m:r>
                        <a:rPr lang="fr-FR" sz="3200" i="1">
                          <a:effectLst/>
                          <a:latin typeface="Cambria Math"/>
                          <a:ea typeface="Calibri"/>
                          <a:cs typeface="Times New Roman"/>
                        </a:rPr>
                        <m:t>100</m:t>
                      </m:r>
                      <m:r>
                        <a:rPr lang="fr-FR" sz="3200" i="1">
                          <a:effectLst/>
                          <a:latin typeface="Cambria Math"/>
                          <a:ea typeface="Calibri"/>
                          <a:cs typeface="Times New Roman"/>
                        </a:rPr>
                        <m:t>×</m:t>
                      </m:r>
                      <m:r>
                        <a:rPr lang="fr-FR" sz="3200" i="1">
                          <a:effectLst/>
                          <a:latin typeface="Cambria Math"/>
                          <a:ea typeface="Calibri"/>
                          <a:cs typeface="Times New Roman"/>
                        </a:rPr>
                        <m:t>2</m:t>
                      </m:r>
                      <m:r>
                        <a:rPr lang="fr-FR" sz="3200" i="1">
                          <a:effectLst/>
                          <a:latin typeface="Cambria Math"/>
                          <a:ea typeface="Calibri"/>
                          <a:cs typeface="Times New Roman"/>
                        </a:rPr>
                        <m:t>,</m:t>
                      </m:r>
                      <m:r>
                        <a:rPr lang="fr-FR" sz="3200" i="1">
                          <a:effectLst/>
                          <a:latin typeface="Cambria Math"/>
                          <a:ea typeface="Calibri"/>
                          <a:cs typeface="Times New Roman"/>
                        </a:rPr>
                        <m:t>4</m:t>
                      </m:r>
                      <m:r>
                        <a:rPr lang="fr-FR" sz="3200" i="1">
                          <a:effectLst/>
                          <a:latin typeface="Cambria Math"/>
                          <a:ea typeface="Calibri"/>
                          <a:cs typeface="Times New Roman"/>
                        </a:rPr>
                        <m:t>+</m:t>
                      </m:r>
                      <m:r>
                        <a:rPr lang="fr-FR" sz="3200" i="1">
                          <a:effectLst/>
                          <a:latin typeface="Cambria Math"/>
                          <a:ea typeface="Calibri"/>
                          <a:cs typeface="Times New Roman"/>
                        </a:rPr>
                        <m:t>60</m:t>
                      </m:r>
                      <m:r>
                        <a:rPr lang="fr-FR" sz="3200" i="1">
                          <a:effectLst/>
                          <a:latin typeface="Cambria Math"/>
                          <a:ea typeface="Calibri"/>
                          <a:cs typeface="Times New Roman"/>
                        </a:rPr>
                        <m:t>×</m:t>
                      </m:r>
                      <m:r>
                        <a:rPr lang="fr-FR" sz="3200" i="1">
                          <a:effectLst/>
                          <a:latin typeface="Cambria Math"/>
                          <a:ea typeface="Calibri"/>
                          <a:cs typeface="Times New Roman"/>
                        </a:rPr>
                        <m:t>10</m:t>
                      </m:r>
                      <m:r>
                        <a:rPr lang="fr-FR" sz="3200" i="1">
                          <a:effectLst/>
                          <a:latin typeface="Cambria Math"/>
                          <a:ea typeface="Calibri"/>
                          <a:cs typeface="Times New Roman"/>
                        </a:rPr>
                        <m:t>,</m:t>
                      </m:r>
                      <m:r>
                        <a:rPr lang="fr-FR" sz="3200" i="1">
                          <a:effectLst/>
                          <a:latin typeface="Cambria Math"/>
                          <a:ea typeface="Calibri"/>
                          <a:cs typeface="Times New Roman"/>
                        </a:rPr>
                        <m:t>4</m:t>
                      </m:r>
                      <m:r>
                        <a:rPr lang="fr-FR" sz="3200" i="1">
                          <a:effectLst/>
                          <a:latin typeface="Cambria Math"/>
                          <a:ea typeface="Calibri"/>
                          <a:cs typeface="Times New Roman"/>
                        </a:rPr>
                        <m:t>=</m:t>
                      </m:r>
                      <m:r>
                        <a:rPr lang="fr-FR" sz="3200">
                          <a:effectLst/>
                          <a:latin typeface="Cambria Math"/>
                          <a:ea typeface="Calibri"/>
                          <a:cs typeface="Times New Roman"/>
                        </a:rPr>
                        <m:t>864</m:t>
                      </m:r>
                    </m:oMath>
                  </m:oMathPara>
                </a14:m>
                <a:endParaRPr lang="fr-FR" sz="3200" dirty="0"/>
              </a:p>
            </p:txBody>
          </p:sp>
        </mc:Choice>
        <mc:Fallback xmlns="">
          <p:sp>
            <p:nvSpPr>
              <p:cNvPr id="2" name="Rectangle 1"/>
              <p:cNvSpPr>
                <a:spLocks noRot="1" noChangeAspect="1" noMove="1" noResize="1" noEditPoints="1" noAdjustHandles="1" noChangeArrowheads="1" noChangeShapeType="1" noTextEdit="1"/>
              </p:cNvSpPr>
              <p:nvPr/>
            </p:nvSpPr>
            <p:spPr>
              <a:xfrm>
                <a:off x="0" y="-27384"/>
                <a:ext cx="9144000" cy="584775"/>
              </a:xfrm>
              <a:prstGeom prst="rect">
                <a:avLst/>
              </a:prstGeom>
              <a:blipFill rotWithShape="1">
                <a:blip r:embed="rId2"/>
                <a:stretch>
                  <a:fillRect/>
                </a:stretch>
              </a:blipFill>
            </p:spPr>
            <p:txBody>
              <a:bodyPr/>
              <a:lstStyle/>
              <a:p>
                <a:r>
                  <a:rPr lang="fr-FR">
                    <a:noFill/>
                  </a:rPr>
                  <a:t> </a:t>
                </a:r>
              </a:p>
            </p:txBody>
          </p:sp>
        </mc:Fallback>
      </mc:AlternateContent>
      <p:sp>
        <p:nvSpPr>
          <p:cNvPr id="3" name="Rectangle 2"/>
          <p:cNvSpPr/>
          <p:nvPr/>
        </p:nvSpPr>
        <p:spPr>
          <a:xfrm>
            <a:off x="0" y="476672"/>
            <a:ext cx="9144000" cy="6494085"/>
          </a:xfrm>
          <a:prstGeom prst="rect">
            <a:avLst/>
          </a:prstGeom>
        </p:spPr>
        <p:txBody>
          <a:bodyPr wrap="square">
            <a:spAutoFit/>
          </a:bodyPr>
          <a:lstStyle/>
          <a:p>
            <a:pPr indent="359410" algn="just" rtl="1">
              <a:spcAft>
                <a:spcPts val="0"/>
              </a:spcAft>
            </a:pPr>
            <a:r>
              <a:rPr lang="ar-DZ" sz="3200" dirty="0">
                <a:cs typeface="Times New Roman"/>
              </a:rPr>
              <a:t>و هي أعلى قيمة للدالة الاقتصادية، و لا يمكن أن توجد أية قيم أخرى للمتغيرتين تعطيان أعلى من هذه القيمة للدالة الاقتصادية و تحقق في نفس الوقت جميع القيود.</a:t>
            </a:r>
            <a:endParaRPr lang="fr-FR" sz="3200" dirty="0"/>
          </a:p>
          <a:p>
            <a:pPr algn="just" rtl="1">
              <a:spcAft>
                <a:spcPts val="0"/>
              </a:spcAft>
            </a:pPr>
            <a:r>
              <a:rPr lang="ar-DZ" sz="3200" b="1" dirty="0">
                <a:solidFill>
                  <a:srgbClr val="FFC000"/>
                </a:solidFill>
                <a:cs typeface="Times New Roman"/>
              </a:rPr>
              <a:t>نتيجة :</a:t>
            </a:r>
            <a:r>
              <a:rPr lang="ar-DZ" sz="3200" dirty="0">
                <a:solidFill>
                  <a:srgbClr val="FFC000"/>
                </a:solidFill>
                <a:cs typeface="Times New Roman"/>
              </a:rPr>
              <a:t> </a:t>
            </a:r>
            <a:r>
              <a:rPr lang="ar-DZ" sz="3200" dirty="0">
                <a:cs typeface="Times New Roman"/>
              </a:rPr>
              <a:t>إذا وجد حل أمثل لبرنامج خطي ذي متغيرتين، فإن هذا الحل يوجد عند أحد رؤوس مضلع منطقة الحل الممكن.</a:t>
            </a:r>
            <a:endParaRPr lang="fr-FR" sz="3200" dirty="0"/>
          </a:p>
          <a:p>
            <a:pPr algn="just" rtl="1">
              <a:spcAft>
                <a:spcPts val="0"/>
              </a:spcAft>
            </a:pPr>
            <a:r>
              <a:rPr lang="ar-DZ" sz="3200" b="1" dirty="0">
                <a:solidFill>
                  <a:srgbClr val="FFC000"/>
                </a:solidFill>
                <a:cs typeface="Times New Roman"/>
              </a:rPr>
              <a:t>2 – حالة التدنية :</a:t>
            </a:r>
            <a:endParaRPr lang="fr-FR" sz="3200" dirty="0">
              <a:solidFill>
                <a:srgbClr val="FFC000"/>
              </a:solidFill>
            </a:endParaRPr>
          </a:p>
          <a:p>
            <a:pPr algn="just" rtl="1">
              <a:spcAft>
                <a:spcPts val="0"/>
              </a:spcAft>
            </a:pPr>
            <a:r>
              <a:rPr lang="ar-DZ" sz="3200" dirty="0">
                <a:cs typeface="Times New Roman"/>
              </a:rPr>
              <a:t>لحل برنامج التدنية بهذه الطريقة يتم اتباع الخطوات التالية  :</a:t>
            </a:r>
            <a:endParaRPr lang="fr-FR" sz="3200" dirty="0"/>
          </a:p>
          <a:p>
            <a:pPr indent="359410" algn="just" rtl="1">
              <a:spcAft>
                <a:spcPts val="0"/>
              </a:spcAft>
            </a:pPr>
            <a:r>
              <a:rPr lang="ar-DZ" sz="3200" b="1" dirty="0">
                <a:cs typeface="Times New Roman"/>
              </a:rPr>
              <a:t>أ -</a:t>
            </a:r>
            <a:r>
              <a:rPr lang="ar-DZ" sz="3200" dirty="0">
                <a:cs typeface="Times New Roman"/>
              </a:rPr>
              <a:t> تحول كل متراجحات القيود إلى معادلات.</a:t>
            </a:r>
            <a:endParaRPr lang="fr-FR" sz="3200" dirty="0"/>
          </a:p>
          <a:p>
            <a:pPr indent="359410" algn="just" rtl="1">
              <a:spcAft>
                <a:spcPts val="0"/>
              </a:spcAft>
            </a:pPr>
            <a:r>
              <a:rPr lang="ar-DZ" sz="3200" b="1" dirty="0">
                <a:cs typeface="Times New Roman"/>
              </a:rPr>
              <a:t>ب -</a:t>
            </a:r>
            <a:r>
              <a:rPr lang="ar-DZ" sz="3200" dirty="0">
                <a:cs typeface="Times New Roman"/>
              </a:rPr>
              <a:t> ترسم الخطوط المستقيمة لمعادلات الخطوة (أ) على معلم متعامد، تسمى المستقيمات المحصل عليها </a:t>
            </a:r>
            <a:r>
              <a:rPr lang="ar-DZ" sz="3200" b="1" dirty="0">
                <a:solidFill>
                  <a:srgbClr val="FFC000"/>
                </a:solidFill>
                <a:cs typeface="Times New Roman"/>
              </a:rPr>
              <a:t>بالمستقيمات المولدة</a:t>
            </a:r>
            <a:r>
              <a:rPr lang="ar-DZ" sz="3200" dirty="0">
                <a:cs typeface="Times New Roman"/>
              </a:rPr>
              <a:t>، و هي قد تشكل لنا على المعلم مضلع متعدد الرؤوس</a:t>
            </a:r>
            <a:r>
              <a:rPr lang="ar-DZ" sz="3200" dirty="0" smtClean="0">
                <a:cs typeface="Times New Roman"/>
              </a:rPr>
              <a:t>.</a:t>
            </a:r>
          </a:p>
          <a:p>
            <a:pPr lvl="0" indent="359410" algn="just" rtl="1">
              <a:spcAft>
                <a:spcPts val="0"/>
              </a:spcAft>
            </a:pPr>
            <a:r>
              <a:rPr lang="ar-DZ" sz="3200" b="1" dirty="0">
                <a:solidFill>
                  <a:srgbClr val="FFFFFF"/>
                </a:solidFill>
                <a:cs typeface="Times New Roman"/>
              </a:rPr>
              <a:t>ج -</a:t>
            </a:r>
            <a:r>
              <a:rPr lang="ar-DZ" sz="3200" dirty="0">
                <a:solidFill>
                  <a:srgbClr val="FFFFFF"/>
                </a:solidFill>
                <a:cs typeface="Times New Roman"/>
              </a:rPr>
              <a:t> نشطب المناطق التي لا تحقق القيود و هي توجد إلى </a:t>
            </a:r>
            <a:r>
              <a:rPr lang="ar-DZ" sz="3200" b="1" dirty="0">
                <a:solidFill>
                  <a:srgbClr val="FFC000"/>
                </a:solidFill>
                <a:cs typeface="Times New Roman"/>
              </a:rPr>
              <a:t>يسار</a:t>
            </a:r>
            <a:r>
              <a:rPr lang="ar-DZ" sz="3200" dirty="0">
                <a:solidFill>
                  <a:srgbClr val="FFFFFF"/>
                </a:solidFill>
                <a:cs typeface="Times New Roman"/>
              </a:rPr>
              <a:t> المستقيم في حالة كون القيد </a:t>
            </a:r>
            <a:r>
              <a:rPr lang="ar-DZ" sz="3200" b="1" dirty="0">
                <a:solidFill>
                  <a:srgbClr val="FFC000"/>
                </a:solidFill>
                <a:cs typeface="Times New Roman"/>
              </a:rPr>
              <a:t>أكبر من</a:t>
            </a:r>
            <a:r>
              <a:rPr lang="ar-DZ" sz="3200" dirty="0">
                <a:solidFill>
                  <a:srgbClr val="FFC000"/>
                </a:solidFill>
                <a:cs typeface="Times New Roman"/>
              </a:rPr>
              <a:t> </a:t>
            </a:r>
            <a:r>
              <a:rPr lang="ar-DZ" sz="3200" dirty="0">
                <a:solidFill>
                  <a:srgbClr val="FFFFFF"/>
                </a:solidFill>
                <a:cs typeface="Times New Roman"/>
              </a:rPr>
              <a:t>و إلى </a:t>
            </a:r>
            <a:r>
              <a:rPr lang="ar-DZ" sz="3200" b="1" dirty="0">
                <a:solidFill>
                  <a:srgbClr val="FFC000"/>
                </a:solidFill>
                <a:cs typeface="Times New Roman"/>
              </a:rPr>
              <a:t>يمينه</a:t>
            </a:r>
            <a:r>
              <a:rPr lang="ar-DZ" sz="3200" dirty="0">
                <a:solidFill>
                  <a:srgbClr val="FFFFFF"/>
                </a:solidFill>
                <a:cs typeface="Times New Roman"/>
              </a:rPr>
              <a:t> في حالة القيد </a:t>
            </a:r>
            <a:r>
              <a:rPr lang="ar-DZ" sz="3200" b="1" dirty="0">
                <a:solidFill>
                  <a:srgbClr val="FFC000"/>
                </a:solidFill>
                <a:cs typeface="Times New Roman"/>
              </a:rPr>
              <a:t>أقل من</a:t>
            </a:r>
            <a:r>
              <a:rPr lang="ar-DZ" sz="3200" dirty="0" smtClean="0">
                <a:solidFill>
                  <a:srgbClr val="FFFFFF"/>
                </a:solidFill>
                <a:cs typeface="Times New Roman"/>
              </a:rPr>
              <a:t>.</a:t>
            </a:r>
            <a:endParaRPr lang="fr-FR" sz="3200" dirty="0">
              <a:solidFill>
                <a:srgbClr val="FFFFFF"/>
              </a:solidFill>
            </a:endParaRPr>
          </a:p>
        </p:txBody>
      </p:sp>
    </p:spTree>
    <p:extLst>
      <p:ext uri="{BB962C8B-B14F-4D97-AF65-F5344CB8AC3E}">
        <p14:creationId xmlns:p14="http://schemas.microsoft.com/office/powerpoint/2010/main" val="1981740757"/>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8360" y="-27384"/>
            <a:ext cx="9036496" cy="6986528"/>
          </a:xfrm>
          <a:prstGeom prst="rect">
            <a:avLst/>
          </a:prstGeom>
        </p:spPr>
        <p:txBody>
          <a:bodyPr wrap="square">
            <a:spAutoFit/>
          </a:bodyPr>
          <a:lstStyle/>
          <a:p>
            <a:pPr indent="359410" algn="just" rtl="1">
              <a:spcAft>
                <a:spcPts val="0"/>
              </a:spcAft>
            </a:pPr>
            <a:r>
              <a:rPr lang="ar-DZ" sz="3200" b="1" dirty="0" smtClean="0">
                <a:cs typeface="Times New Roman"/>
              </a:rPr>
              <a:t>د </a:t>
            </a:r>
            <a:r>
              <a:rPr lang="ar-DZ" sz="3200" b="1" dirty="0">
                <a:cs typeface="Times New Roman"/>
              </a:rPr>
              <a:t>-</a:t>
            </a:r>
            <a:r>
              <a:rPr lang="ar-DZ" sz="3200" dirty="0">
                <a:cs typeface="Times New Roman"/>
              </a:rPr>
              <a:t> نحدد المنطقة التي تحقق جميع القيود و هي في الغالب توجد إلى يمين المستقيمات المولدة، و تسمى بمنطقة الحلول الممكنة أو حيز الإمكان.</a:t>
            </a:r>
            <a:endParaRPr lang="fr-FR" sz="3200" dirty="0"/>
          </a:p>
          <a:p>
            <a:pPr indent="359410" algn="just" rtl="1">
              <a:spcAft>
                <a:spcPts val="0"/>
              </a:spcAft>
            </a:pPr>
            <a:r>
              <a:rPr lang="ar-DZ" sz="3200" b="1" dirty="0">
                <a:cs typeface="Times New Roman"/>
              </a:rPr>
              <a:t>ه -</a:t>
            </a:r>
            <a:r>
              <a:rPr lang="ar-DZ" sz="3200" dirty="0">
                <a:cs typeface="Times New Roman"/>
              </a:rPr>
              <a:t> نجعل دالة الهدف معدومة أي نساويها إلى الصفر، و نرسم مستقيمها على نفس المعلم، يمر هذا المستقيم من نقطة البدء، نسمي هذا المستقيم </a:t>
            </a:r>
            <a:r>
              <a:rPr lang="ar-DZ" sz="3200" b="1" dirty="0">
                <a:cs typeface="Times New Roman"/>
              </a:rPr>
              <a:t>المستقيم </a:t>
            </a:r>
            <a:r>
              <a:rPr lang="ar-DZ" sz="3200" dirty="0">
                <a:cs typeface="Times New Roman"/>
              </a:rPr>
              <a:t>∆</a:t>
            </a:r>
            <a:r>
              <a:rPr lang="ar-DZ" sz="3200" b="1" dirty="0">
                <a:cs typeface="Times New Roman"/>
              </a:rPr>
              <a:t>.</a:t>
            </a:r>
            <a:endParaRPr lang="fr-FR" sz="3200" dirty="0"/>
          </a:p>
          <a:p>
            <a:pPr indent="359410" algn="just" rtl="1">
              <a:spcAft>
                <a:spcPts val="0"/>
              </a:spcAft>
            </a:pPr>
            <a:r>
              <a:rPr lang="ar-DZ" sz="3200" b="1" dirty="0">
                <a:cs typeface="Times New Roman"/>
              </a:rPr>
              <a:t>و -</a:t>
            </a:r>
            <a:r>
              <a:rPr lang="ar-DZ" sz="3200" dirty="0">
                <a:cs typeface="Times New Roman"/>
              </a:rPr>
              <a:t> نحرك المستقيم ∆ بصفة متوازية اتجاه رؤوس المنطقة التي تحقق القيود المحصل عليها من المستقيمات المولدة بموجب الخطوة (د)، و تكون النقطة التي تحقق أقل قيمة للدالة الاقتصادية (دالة الهدف) هي أول نقطة يصل إليها المستقيم ∆ عند تحريكه إلى أعلى بشكل مواز لأصله، و هي نقطة حاصلة من تقاطع عدة مستقيمات مولدة</a:t>
            </a:r>
            <a:r>
              <a:rPr lang="ar-DZ" sz="3200" dirty="0" smtClean="0">
                <a:cs typeface="Times New Roman"/>
              </a:rPr>
              <a:t>.</a:t>
            </a:r>
          </a:p>
          <a:p>
            <a:pPr lvl="0" indent="359410" algn="just" rtl="1">
              <a:spcAft>
                <a:spcPts val="0"/>
              </a:spcAft>
            </a:pPr>
            <a:r>
              <a:rPr lang="ar-DZ" sz="3200" b="1" dirty="0">
                <a:solidFill>
                  <a:srgbClr val="FFFFFF"/>
                </a:solidFill>
                <a:cs typeface="Times New Roman"/>
              </a:rPr>
              <a:t>ل -</a:t>
            </a:r>
            <a:r>
              <a:rPr lang="ar-DZ" sz="3200" dirty="0">
                <a:solidFill>
                  <a:srgbClr val="FFFFFF"/>
                </a:solidFill>
                <a:cs typeface="Times New Roman"/>
              </a:rPr>
              <a:t> نجد احداثيات هذه النقطة إما بالحل المشترك أو بالإسقاط الهندسي، فنحصل بذلك على قيمة المتغيرتين التين تدنيان الدالة الاقتصادية.</a:t>
            </a:r>
            <a:endParaRPr lang="fr-FR" sz="3200" dirty="0">
              <a:solidFill>
                <a:srgbClr val="FFFFFF"/>
              </a:solidFill>
            </a:endParaRPr>
          </a:p>
        </p:txBody>
      </p:sp>
    </p:spTree>
    <p:extLst>
      <p:ext uri="{BB962C8B-B14F-4D97-AF65-F5344CB8AC3E}">
        <p14:creationId xmlns:p14="http://schemas.microsoft.com/office/powerpoint/2010/main" val="2233399631"/>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144" y="-27384"/>
            <a:ext cx="9036496" cy="3539430"/>
          </a:xfrm>
          <a:prstGeom prst="rect">
            <a:avLst/>
          </a:prstGeom>
        </p:spPr>
        <p:txBody>
          <a:bodyPr wrap="square">
            <a:spAutoFit/>
          </a:bodyPr>
          <a:lstStyle/>
          <a:p>
            <a:pPr indent="359410" algn="just" rtl="1">
              <a:spcAft>
                <a:spcPts val="0"/>
              </a:spcAft>
            </a:pPr>
            <a:r>
              <a:rPr lang="ar-DZ" sz="3200" b="1" dirty="0" smtClean="0">
                <a:cs typeface="Times New Roman"/>
              </a:rPr>
              <a:t>م </a:t>
            </a:r>
            <a:r>
              <a:rPr lang="ar-DZ" sz="3200" b="1" dirty="0">
                <a:cs typeface="Times New Roman"/>
              </a:rPr>
              <a:t>-</a:t>
            </a:r>
            <a:r>
              <a:rPr lang="ar-DZ" sz="3200" dirty="0">
                <a:cs typeface="Times New Roman"/>
              </a:rPr>
              <a:t> نعوض قيم المتغيرات المحصل عليها في دالة الهدف فنحصل على القيمة الدنيا لها.</a:t>
            </a:r>
            <a:endParaRPr lang="fr-FR" sz="3200" dirty="0"/>
          </a:p>
          <a:p>
            <a:pPr algn="just" rtl="1">
              <a:spcAft>
                <a:spcPts val="0"/>
              </a:spcAft>
            </a:pPr>
            <a:r>
              <a:rPr lang="ar-DZ" sz="3200" b="1" dirty="0">
                <a:solidFill>
                  <a:srgbClr val="FFC000"/>
                </a:solidFill>
                <a:cs typeface="Times New Roman"/>
              </a:rPr>
              <a:t>ملاحظة :</a:t>
            </a:r>
            <a:r>
              <a:rPr lang="ar-DZ" sz="3200" dirty="0">
                <a:solidFill>
                  <a:srgbClr val="FFC000"/>
                </a:solidFill>
                <a:cs typeface="Times New Roman"/>
              </a:rPr>
              <a:t> </a:t>
            </a:r>
            <a:r>
              <a:rPr lang="ar-DZ" sz="3200" dirty="0">
                <a:cs typeface="Times New Roman"/>
              </a:rPr>
              <a:t>في حالة عدم التمكن من تحديد أول نقطة يصل إليها المستقيم ∆، بسبب عدم التمكن من تمييزها، نجد قيم المتغيرات عند النقاط المشتبه فيها ثم نعوضها في دالة الهدف، و نأخذ النقطة التي تعطي أقل قيمة للدالة الاقتصادية. </a:t>
            </a:r>
            <a:endParaRPr lang="fr-FR" sz="3200" dirty="0"/>
          </a:p>
          <a:p>
            <a:pPr algn="just" rtl="1">
              <a:spcAft>
                <a:spcPts val="0"/>
              </a:spcAft>
            </a:pPr>
            <a:r>
              <a:rPr lang="ar-DZ" sz="3200" b="1" dirty="0">
                <a:solidFill>
                  <a:srgbClr val="FFC000"/>
                </a:solidFill>
                <a:cs typeface="Times New Roman"/>
              </a:rPr>
              <a:t>مثال :</a:t>
            </a:r>
            <a:r>
              <a:rPr lang="ar-DZ" sz="3200" dirty="0">
                <a:solidFill>
                  <a:srgbClr val="FFC000"/>
                </a:solidFill>
                <a:cs typeface="Times New Roman"/>
              </a:rPr>
              <a:t> </a:t>
            </a:r>
            <a:r>
              <a:rPr lang="ar-DZ" sz="3200" dirty="0">
                <a:cs typeface="Times New Roman"/>
              </a:rPr>
              <a:t>أوجد حل أمثل للبرنامج التالي باستخدام الطريقة البيانية : </a:t>
            </a:r>
            <a:endParaRPr lang="fr-FR" sz="3200" dirty="0">
              <a:effectLst/>
            </a:endParaRPr>
          </a:p>
        </p:txBody>
      </p:sp>
      <mc:AlternateContent xmlns:mc="http://schemas.openxmlformats.org/markup-compatibility/2006" xmlns:a14="http://schemas.microsoft.com/office/drawing/2010/main">
        <mc:Choice Requires="a14">
          <p:sp>
            <p:nvSpPr>
              <p:cNvPr id="3" name="Rectangle 2"/>
              <p:cNvSpPr/>
              <p:nvPr/>
            </p:nvSpPr>
            <p:spPr>
              <a:xfrm>
                <a:off x="2346359" y="3420289"/>
                <a:ext cx="4451283"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fr-FR" sz="3200">
                          <a:latin typeface="Cambria Math"/>
                          <a:ea typeface="Calibri"/>
                          <a:cs typeface="Times New Roman"/>
                        </a:rPr>
                        <m:t>Min</m:t>
                      </m:r>
                      <m:r>
                        <a:rPr lang="fr-FR" sz="3200">
                          <a:latin typeface="Cambria Math"/>
                          <a:ea typeface="Calibri"/>
                          <a:cs typeface="Times New Roman"/>
                        </a:rPr>
                        <m:t>  :</m:t>
                      </m:r>
                      <m:r>
                        <m:rPr>
                          <m:sty m:val="p"/>
                        </m:rPr>
                        <a:rPr lang="fr-FR" sz="3200">
                          <a:latin typeface="Cambria Math"/>
                          <a:ea typeface="Calibri"/>
                          <a:cs typeface="Times New Roman"/>
                        </a:rPr>
                        <m:t>Z</m:t>
                      </m:r>
                      <m:r>
                        <a:rPr lang="fr-FR" sz="3200">
                          <a:latin typeface="Cambria Math"/>
                          <a:ea typeface="Calibri"/>
                          <a:cs typeface="Times New Roman"/>
                        </a:rPr>
                        <m:t>=</m:t>
                      </m:r>
                      <m:r>
                        <a:rPr lang="fr-FR" sz="3200">
                          <a:latin typeface="Cambria Math"/>
                          <a:ea typeface="Calibri"/>
                          <a:cs typeface="Times New Roman"/>
                        </a:rPr>
                        <m:t>10</m:t>
                      </m:r>
                      <m:sSub>
                        <m:sSubPr>
                          <m:ctrlPr>
                            <a:rPr lang="fr-FR" sz="3200" i="1">
                              <a:effectLst/>
                              <a:latin typeface="Cambria Math"/>
                              <a:cs typeface="Times New Roman"/>
                            </a:rPr>
                          </m:ctrlPr>
                        </m:sSubPr>
                        <m:e>
                          <m:r>
                            <a:rPr lang="fr-FR" sz="3200" i="1">
                              <a:effectLst/>
                              <a:latin typeface="Cambria Math"/>
                              <a:ea typeface="Calibri"/>
                              <a:cs typeface="Times New Roman"/>
                            </a:rPr>
                            <m:t>𝑥</m:t>
                          </m:r>
                        </m:e>
                        <m:sub>
                          <m:r>
                            <a:rPr lang="fr-FR" sz="3200" i="1">
                              <a:effectLst/>
                              <a:latin typeface="Cambria Math"/>
                              <a:ea typeface="Calibri"/>
                              <a:cs typeface="Times New Roman"/>
                            </a:rPr>
                            <m:t>1</m:t>
                          </m:r>
                        </m:sub>
                      </m:sSub>
                      <m:r>
                        <a:rPr lang="fr-FR" sz="3200" i="1">
                          <a:effectLst/>
                          <a:latin typeface="Cambria Math"/>
                          <a:ea typeface="Calibri"/>
                          <a:cs typeface="Times New Roman"/>
                        </a:rPr>
                        <m:t>+ </m:t>
                      </m:r>
                      <m:r>
                        <a:rPr lang="fr-FR" sz="3200">
                          <a:effectLst/>
                          <a:latin typeface="Cambria Math"/>
                          <a:ea typeface="Calibri"/>
                          <a:cs typeface="Times New Roman"/>
                        </a:rPr>
                        <m:t>30</m:t>
                      </m:r>
                      <m:sSub>
                        <m:sSubPr>
                          <m:ctrlPr>
                            <a:rPr lang="fr-FR" sz="3200" i="1">
                              <a:effectLst/>
                              <a:latin typeface="Cambria Math"/>
                              <a:cs typeface="Times New Roman"/>
                            </a:rPr>
                          </m:ctrlPr>
                        </m:sSubPr>
                        <m:e>
                          <m:r>
                            <a:rPr lang="fr-FR" sz="3200" i="1">
                              <a:effectLst/>
                              <a:latin typeface="Cambria Math"/>
                              <a:ea typeface="Calibri"/>
                              <a:cs typeface="Times New Roman"/>
                            </a:rPr>
                            <m:t>𝑥</m:t>
                          </m:r>
                        </m:e>
                        <m:sub>
                          <m:r>
                            <a:rPr lang="fr-FR" sz="3200" i="1">
                              <a:effectLst/>
                              <a:latin typeface="Cambria Math"/>
                              <a:ea typeface="Calibri"/>
                              <a:cs typeface="Times New Roman"/>
                            </a:rPr>
                            <m:t>2</m:t>
                          </m:r>
                        </m:sub>
                      </m:sSub>
                    </m:oMath>
                  </m:oMathPara>
                </a14:m>
                <a:endParaRPr lang="fr-FR" sz="3200" dirty="0"/>
              </a:p>
            </p:txBody>
          </p:sp>
        </mc:Choice>
        <mc:Fallback xmlns="">
          <p:sp>
            <p:nvSpPr>
              <p:cNvPr id="3" name="Rectangle 2"/>
              <p:cNvSpPr>
                <a:spLocks noRot="1" noChangeAspect="1" noMove="1" noResize="1" noEditPoints="1" noAdjustHandles="1" noChangeArrowheads="1" noChangeShapeType="1" noTextEdit="1"/>
              </p:cNvSpPr>
              <p:nvPr/>
            </p:nvSpPr>
            <p:spPr>
              <a:xfrm>
                <a:off x="2346359" y="3420289"/>
                <a:ext cx="4451283" cy="584775"/>
              </a:xfrm>
              <a:prstGeom prst="rect">
                <a:avLst/>
              </a:prstGeom>
              <a:blipFill rotWithShape="1">
                <a:blip r:embed="rId2"/>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2483768" y="4005064"/>
                <a:ext cx="3753656" cy="198701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type m:val="lin"/>
                          <m:ctrlPr>
                            <a:rPr lang="fr-FR" sz="3200" i="1">
                              <a:latin typeface="Cambria Math"/>
                              <a:cs typeface="Times New Roman"/>
                            </a:rPr>
                          </m:ctrlPr>
                        </m:fPr>
                        <m:num>
                          <m:r>
                            <a:rPr lang="fr-FR" sz="3200" i="1">
                              <a:effectLst/>
                              <a:latin typeface="Cambria Math"/>
                              <a:ea typeface="Calibri"/>
                              <a:cs typeface="Times New Roman"/>
                            </a:rPr>
                            <m:t>𝑠</m:t>
                          </m:r>
                        </m:num>
                        <m:den>
                          <m:r>
                            <a:rPr lang="fr-FR" sz="3200" i="1">
                              <a:effectLst/>
                              <a:latin typeface="Cambria Math"/>
                              <a:ea typeface="Calibri"/>
                              <a:cs typeface="Times New Roman"/>
                            </a:rPr>
                            <m:t>𝑐</m:t>
                          </m:r>
                        </m:den>
                      </m:f>
                      <m:d>
                        <m:dPr>
                          <m:begChr m:val="{"/>
                          <m:endChr m:val=""/>
                          <m:ctrlPr>
                            <a:rPr lang="fr-FR" sz="3200" i="1">
                              <a:effectLst/>
                              <a:latin typeface="Cambria Math"/>
                              <a:cs typeface="Times New Roman"/>
                            </a:rPr>
                          </m:ctrlPr>
                        </m:dPr>
                        <m:e>
                          <m:eqArr>
                            <m:eqArrPr>
                              <m:ctrlPr>
                                <a:rPr lang="fr-FR" sz="3200" i="1">
                                  <a:effectLst/>
                                  <a:latin typeface="Cambria Math"/>
                                  <a:cs typeface="Times New Roman"/>
                                </a:rPr>
                              </m:ctrlPr>
                            </m:eqArrPr>
                            <m:e>
                              <m:r>
                                <a:rPr lang="fr-FR" sz="3200" i="1">
                                  <a:effectLst/>
                                  <a:latin typeface="Cambria Math"/>
                                  <a:ea typeface="Calibri"/>
                                  <a:cs typeface="Times New Roman"/>
                                </a:rPr>
                                <m:t>3</m:t>
                              </m:r>
                              <m:sSub>
                                <m:sSubPr>
                                  <m:ctrlPr>
                                    <a:rPr lang="fr-FR" sz="3200" i="1">
                                      <a:effectLst/>
                                      <a:latin typeface="Cambria Math"/>
                                      <a:cs typeface="Times New Roman"/>
                                    </a:rPr>
                                  </m:ctrlPr>
                                </m:sSubPr>
                                <m:e>
                                  <m:r>
                                    <a:rPr lang="fr-FR" sz="3200" i="1">
                                      <a:effectLst/>
                                      <a:latin typeface="Cambria Math"/>
                                      <a:ea typeface="Calibri"/>
                                      <a:cs typeface="Times New Roman"/>
                                    </a:rPr>
                                    <m:t>𝑥</m:t>
                                  </m:r>
                                </m:e>
                                <m:sub>
                                  <m:r>
                                    <a:rPr lang="fr-FR" sz="3200" i="1">
                                      <a:effectLst/>
                                      <a:latin typeface="Cambria Math"/>
                                      <a:ea typeface="Calibri"/>
                                      <a:cs typeface="Times New Roman"/>
                                    </a:rPr>
                                    <m:t>1</m:t>
                                  </m:r>
                                </m:sub>
                              </m:sSub>
                              <m:r>
                                <a:rPr lang="fr-FR" sz="3200" i="1">
                                  <a:effectLst/>
                                  <a:latin typeface="Cambria Math"/>
                                  <a:ea typeface="Calibri"/>
                                  <a:cs typeface="Times New Roman"/>
                                </a:rPr>
                                <m:t>+</m:t>
                              </m:r>
                              <m:r>
                                <a:rPr lang="fr-FR" sz="3200" i="1">
                                  <a:effectLst/>
                                  <a:latin typeface="Cambria Math"/>
                                  <a:ea typeface="Calibri"/>
                                  <a:cs typeface="Times New Roman"/>
                                </a:rPr>
                                <m:t>2</m:t>
                              </m:r>
                              <m:sSub>
                                <m:sSubPr>
                                  <m:ctrlPr>
                                    <a:rPr lang="fr-FR" sz="3200" i="1">
                                      <a:effectLst/>
                                      <a:latin typeface="Cambria Math"/>
                                      <a:cs typeface="Times New Roman"/>
                                    </a:rPr>
                                  </m:ctrlPr>
                                </m:sSubPr>
                                <m:e>
                                  <m:r>
                                    <a:rPr lang="fr-FR" sz="3200" i="1">
                                      <a:effectLst/>
                                      <a:latin typeface="Cambria Math"/>
                                      <a:ea typeface="Calibri"/>
                                      <a:cs typeface="Times New Roman"/>
                                    </a:rPr>
                                    <m:t>𝑥</m:t>
                                  </m:r>
                                </m:e>
                                <m:sub>
                                  <m:r>
                                    <a:rPr lang="fr-FR" sz="3200" i="1">
                                      <a:effectLst/>
                                      <a:latin typeface="Cambria Math"/>
                                      <a:ea typeface="Calibri"/>
                                      <a:cs typeface="Times New Roman"/>
                                    </a:rPr>
                                    <m:t>2</m:t>
                                  </m:r>
                                </m:sub>
                              </m:sSub>
                              <m:r>
                                <a:rPr lang="fr-FR" sz="3200" i="1">
                                  <a:effectLst/>
                                  <a:latin typeface="Cambria Math"/>
                                  <a:ea typeface="Calibri"/>
                                  <a:cs typeface="Times New Roman"/>
                                </a:rPr>
                                <m:t>≥</m:t>
                              </m:r>
                              <m:r>
                                <a:rPr lang="fr-FR" sz="3200" i="1">
                                  <a:effectLst/>
                                  <a:latin typeface="Cambria Math"/>
                                  <a:ea typeface="Calibri"/>
                                  <a:cs typeface="Times New Roman"/>
                                </a:rPr>
                                <m:t>6</m:t>
                              </m:r>
                            </m:e>
                            <m:e>
                              <m:r>
                                <a:rPr lang="fr-FR" sz="3200" i="1">
                                  <a:effectLst/>
                                  <a:latin typeface="Cambria Math"/>
                                  <a:ea typeface="Calibri"/>
                                  <a:cs typeface="Times New Roman"/>
                                </a:rPr>
                                <m:t>6</m:t>
                              </m:r>
                              <m:sSub>
                                <m:sSubPr>
                                  <m:ctrlPr>
                                    <a:rPr lang="fr-FR" sz="3200" i="1">
                                      <a:effectLst/>
                                      <a:latin typeface="Cambria Math"/>
                                      <a:cs typeface="Times New Roman"/>
                                    </a:rPr>
                                  </m:ctrlPr>
                                </m:sSubPr>
                                <m:e>
                                  <m:r>
                                    <a:rPr lang="fr-FR" sz="3200" i="1">
                                      <a:effectLst/>
                                      <a:latin typeface="Cambria Math"/>
                                      <a:ea typeface="Calibri"/>
                                      <a:cs typeface="Times New Roman"/>
                                    </a:rPr>
                                    <m:t>𝑥</m:t>
                                  </m:r>
                                </m:e>
                                <m:sub>
                                  <m:r>
                                    <a:rPr lang="fr-FR" sz="3200" i="1">
                                      <a:effectLst/>
                                      <a:latin typeface="Cambria Math"/>
                                      <a:ea typeface="Calibri"/>
                                      <a:cs typeface="Times New Roman"/>
                                    </a:rPr>
                                    <m:t>1</m:t>
                                  </m:r>
                                </m:sub>
                              </m:sSub>
                              <m:r>
                                <a:rPr lang="fr-FR" sz="3200" i="1">
                                  <a:effectLst/>
                                  <a:latin typeface="Cambria Math"/>
                                  <a:ea typeface="Calibri"/>
                                  <a:cs typeface="Times New Roman"/>
                                </a:rPr>
                                <m:t>+</m:t>
                              </m:r>
                              <m:sSub>
                                <m:sSubPr>
                                  <m:ctrlPr>
                                    <a:rPr lang="fr-FR" sz="3200" i="1">
                                      <a:effectLst/>
                                      <a:latin typeface="Cambria Math"/>
                                      <a:cs typeface="Times New Roman"/>
                                    </a:rPr>
                                  </m:ctrlPr>
                                </m:sSubPr>
                                <m:e>
                                  <m:r>
                                    <a:rPr lang="fr-FR" sz="3200" i="1">
                                      <a:effectLst/>
                                      <a:latin typeface="Cambria Math"/>
                                      <a:ea typeface="Calibri"/>
                                      <a:cs typeface="Times New Roman"/>
                                    </a:rPr>
                                    <m:t>𝑥</m:t>
                                  </m:r>
                                </m:e>
                                <m:sub>
                                  <m:r>
                                    <a:rPr lang="fr-FR" sz="3200" i="1">
                                      <a:effectLst/>
                                      <a:latin typeface="Cambria Math"/>
                                      <a:ea typeface="Calibri"/>
                                      <a:cs typeface="Times New Roman"/>
                                    </a:rPr>
                                    <m:t>2</m:t>
                                  </m:r>
                                </m:sub>
                              </m:sSub>
                              <m:r>
                                <a:rPr lang="fr-FR" sz="3200" i="1">
                                  <a:effectLst/>
                                  <a:latin typeface="Cambria Math"/>
                                  <a:ea typeface="Calibri"/>
                                  <a:cs typeface="Times New Roman"/>
                                </a:rPr>
                                <m:t>≥</m:t>
                              </m:r>
                              <m:r>
                                <a:rPr lang="fr-FR" sz="3200" i="1">
                                  <a:effectLst/>
                                  <a:latin typeface="Cambria Math"/>
                                  <a:ea typeface="Calibri"/>
                                  <a:cs typeface="Times New Roman"/>
                                </a:rPr>
                                <m:t>6</m:t>
                              </m:r>
                            </m:e>
                            <m:e>
                              <m:sSub>
                                <m:sSubPr>
                                  <m:ctrlPr>
                                    <a:rPr lang="fr-FR" sz="3200" i="1">
                                      <a:effectLst/>
                                      <a:latin typeface="Cambria Math"/>
                                      <a:cs typeface="Times New Roman"/>
                                    </a:rPr>
                                  </m:ctrlPr>
                                </m:sSubPr>
                                <m:e>
                                  <m:r>
                                    <a:rPr lang="fr-FR" sz="3200" i="1">
                                      <a:effectLst/>
                                      <a:latin typeface="Cambria Math"/>
                                      <a:ea typeface="Calibri"/>
                                      <a:cs typeface="Times New Roman"/>
                                    </a:rPr>
                                    <m:t>𝑥</m:t>
                                  </m:r>
                                </m:e>
                                <m:sub>
                                  <m:r>
                                    <a:rPr lang="fr-FR" sz="3200" i="1">
                                      <a:effectLst/>
                                      <a:latin typeface="Cambria Math"/>
                                      <a:ea typeface="Calibri"/>
                                      <a:cs typeface="Times New Roman"/>
                                    </a:rPr>
                                    <m:t>2</m:t>
                                  </m:r>
                                </m:sub>
                              </m:sSub>
                              <m:r>
                                <a:rPr lang="fr-FR" sz="3200" i="1">
                                  <a:effectLst/>
                                  <a:latin typeface="Cambria Math"/>
                                  <a:ea typeface="Calibri"/>
                                  <a:cs typeface="Times New Roman"/>
                                </a:rPr>
                                <m:t>≥</m:t>
                              </m:r>
                              <m:r>
                                <a:rPr lang="fr-FR" sz="3200" i="1">
                                  <a:effectLst/>
                                  <a:latin typeface="Cambria Math"/>
                                  <a:ea typeface="Calibri"/>
                                  <a:cs typeface="Times New Roman"/>
                                </a:rPr>
                                <m:t>2</m:t>
                              </m:r>
                            </m:e>
                            <m:e>
                              <m:sSub>
                                <m:sSubPr>
                                  <m:ctrlPr>
                                    <a:rPr lang="fr-FR" sz="3200" i="1">
                                      <a:effectLst/>
                                      <a:latin typeface="Cambria Math"/>
                                      <a:ea typeface="Cambria Math"/>
                                      <a:cs typeface="Times New Roman"/>
                                    </a:rPr>
                                  </m:ctrlPr>
                                </m:sSubPr>
                                <m:e>
                                  <m:r>
                                    <a:rPr lang="fr-FR" sz="3200" i="1">
                                      <a:effectLst/>
                                      <a:latin typeface="Cambria Math"/>
                                      <a:ea typeface="Cambria Math"/>
                                      <a:cs typeface="Times New Roman"/>
                                    </a:rPr>
                                    <m:t>𝑥</m:t>
                                  </m:r>
                                </m:e>
                                <m:sub>
                                  <m:r>
                                    <a:rPr lang="fr-FR" sz="3200" i="1">
                                      <a:effectLst/>
                                      <a:latin typeface="Cambria Math"/>
                                      <a:ea typeface="Cambria Math"/>
                                      <a:cs typeface="Times New Roman"/>
                                    </a:rPr>
                                    <m:t>1</m:t>
                                  </m:r>
                                </m:sub>
                              </m:sSub>
                              <m:r>
                                <a:rPr lang="fr-FR" sz="3200" i="1">
                                  <a:effectLst/>
                                  <a:latin typeface="Cambria Math"/>
                                  <a:ea typeface="Cambria Math"/>
                                  <a:cs typeface="Times New Roman"/>
                                </a:rPr>
                                <m:t>≥</m:t>
                              </m:r>
                              <m:r>
                                <a:rPr lang="fr-FR" sz="3200" i="1">
                                  <a:effectLst/>
                                  <a:latin typeface="Cambria Math"/>
                                  <a:ea typeface="Cambria Math"/>
                                  <a:cs typeface="Times New Roman"/>
                                </a:rPr>
                                <m:t>0</m:t>
                              </m:r>
                              <m:r>
                                <a:rPr lang="fr-FR" sz="3200" i="1">
                                  <a:effectLst/>
                                  <a:latin typeface="Cambria Math"/>
                                  <a:ea typeface="Cambria Math"/>
                                  <a:cs typeface="Times New Roman"/>
                                </a:rPr>
                                <m:t>,</m:t>
                              </m:r>
                              <m:sSub>
                                <m:sSubPr>
                                  <m:ctrlPr>
                                    <a:rPr lang="fr-FR" sz="3200" i="1">
                                      <a:effectLst/>
                                      <a:latin typeface="Cambria Math"/>
                                      <a:ea typeface="Cambria Math"/>
                                      <a:cs typeface="Times New Roman"/>
                                    </a:rPr>
                                  </m:ctrlPr>
                                </m:sSubPr>
                                <m:e>
                                  <m:r>
                                    <a:rPr lang="fr-FR" sz="3200" i="1">
                                      <a:effectLst/>
                                      <a:latin typeface="Cambria Math"/>
                                      <a:ea typeface="Cambria Math"/>
                                      <a:cs typeface="Times New Roman"/>
                                    </a:rPr>
                                    <m:t>𝑥</m:t>
                                  </m:r>
                                </m:e>
                                <m:sub>
                                  <m:r>
                                    <a:rPr lang="fr-FR" sz="3200" i="1">
                                      <a:effectLst/>
                                      <a:latin typeface="Cambria Math"/>
                                      <a:ea typeface="Cambria Math"/>
                                      <a:cs typeface="Times New Roman"/>
                                    </a:rPr>
                                    <m:t>2</m:t>
                                  </m:r>
                                </m:sub>
                              </m:sSub>
                              <m:r>
                                <a:rPr lang="fr-FR" sz="3200" i="1">
                                  <a:effectLst/>
                                  <a:latin typeface="Cambria Math"/>
                                  <a:ea typeface="Cambria Math"/>
                                  <a:cs typeface="Times New Roman"/>
                                </a:rPr>
                                <m:t>≥</m:t>
                              </m:r>
                              <m:r>
                                <a:rPr lang="fr-FR" sz="3200" i="1">
                                  <a:effectLst/>
                                  <a:latin typeface="Cambria Math"/>
                                  <a:ea typeface="Cambria Math"/>
                                  <a:cs typeface="Times New Roman"/>
                                </a:rPr>
                                <m:t>0</m:t>
                              </m:r>
                            </m:e>
                          </m:eqArr>
                        </m:e>
                      </m:d>
                    </m:oMath>
                  </m:oMathPara>
                </a14:m>
                <a:endParaRPr lang="fr-FR" sz="3200" dirty="0"/>
              </a:p>
            </p:txBody>
          </p:sp>
        </mc:Choice>
        <mc:Fallback xmlns="">
          <p:sp>
            <p:nvSpPr>
              <p:cNvPr id="4" name="Rectangle 3"/>
              <p:cNvSpPr>
                <a:spLocks noRot="1" noChangeAspect="1" noMove="1" noResize="1" noEditPoints="1" noAdjustHandles="1" noChangeArrowheads="1" noChangeShapeType="1" noTextEdit="1"/>
              </p:cNvSpPr>
              <p:nvPr/>
            </p:nvSpPr>
            <p:spPr>
              <a:xfrm>
                <a:off x="2483768" y="4005064"/>
                <a:ext cx="3753656" cy="1987019"/>
              </a:xfrm>
              <a:prstGeom prst="rect">
                <a:avLst/>
              </a:prstGeom>
              <a:blipFill rotWithShape="1">
                <a:blip r:embed="rId3"/>
                <a:stretch>
                  <a:fillRect/>
                </a:stretch>
              </a:blipFill>
            </p:spPr>
            <p:txBody>
              <a:bodyPr/>
              <a:lstStyle/>
              <a:p>
                <a:r>
                  <a:rPr lang="fr-FR">
                    <a:noFill/>
                  </a:rPr>
                  <a:t> </a:t>
                </a:r>
              </a:p>
            </p:txBody>
          </p:sp>
        </mc:Fallback>
      </mc:AlternateContent>
      <p:sp>
        <p:nvSpPr>
          <p:cNvPr id="5" name="Rectangle 4"/>
          <p:cNvSpPr/>
          <p:nvPr/>
        </p:nvSpPr>
        <p:spPr>
          <a:xfrm>
            <a:off x="2286000" y="5561945"/>
            <a:ext cx="6858000" cy="1323439"/>
          </a:xfrm>
          <a:prstGeom prst="rect">
            <a:avLst/>
          </a:prstGeom>
        </p:spPr>
        <p:txBody>
          <a:bodyPr wrap="square">
            <a:spAutoFit/>
          </a:bodyPr>
          <a:lstStyle/>
          <a:p>
            <a:pPr algn="just" rtl="1">
              <a:lnSpc>
                <a:spcPct val="150000"/>
              </a:lnSpc>
              <a:spcAft>
                <a:spcPts val="0"/>
              </a:spcAft>
            </a:pPr>
            <a:r>
              <a:rPr lang="ar-DZ" sz="3200" b="1" dirty="0">
                <a:solidFill>
                  <a:srgbClr val="FFC000"/>
                </a:solidFill>
                <a:cs typeface="Times New Roman"/>
              </a:rPr>
              <a:t>الحل : </a:t>
            </a:r>
            <a:endParaRPr lang="fr-FR" sz="3200" dirty="0">
              <a:solidFill>
                <a:srgbClr val="FFC000"/>
              </a:solidFill>
            </a:endParaRPr>
          </a:p>
          <a:p>
            <a:pPr algn="just" rtl="1"/>
            <a:r>
              <a:rPr lang="ar-DZ" sz="3200" dirty="0">
                <a:ea typeface="Calibri"/>
                <a:cs typeface="Times New Roman"/>
              </a:rPr>
              <a:t>أ - المستقيمات المولدة المحصل عليها هي </a:t>
            </a:r>
            <a:r>
              <a:rPr lang="ar-DZ" sz="3200" dirty="0" smtClean="0">
                <a:ea typeface="Calibri"/>
                <a:cs typeface="Times New Roman"/>
              </a:rPr>
              <a:t>:</a:t>
            </a:r>
            <a:endParaRPr lang="fr-FR" sz="3200" dirty="0"/>
          </a:p>
        </p:txBody>
      </p:sp>
    </p:spTree>
    <p:extLst>
      <p:ext uri="{BB962C8B-B14F-4D97-AF65-F5344CB8AC3E}">
        <p14:creationId xmlns:p14="http://schemas.microsoft.com/office/powerpoint/2010/main" val="3624500752"/>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3094736" y="-27384"/>
                <a:ext cx="2954527" cy="149566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fr-FR" sz="3200" i="1">
                              <a:latin typeface="Cambria Math"/>
                              <a:cs typeface="Times New Roman"/>
                            </a:rPr>
                          </m:ctrlPr>
                        </m:dPr>
                        <m:e>
                          <m:eqArr>
                            <m:eqArrPr>
                              <m:ctrlPr>
                                <a:rPr lang="fr-FR" sz="3200" i="1">
                                  <a:effectLst/>
                                  <a:latin typeface="Cambria Math"/>
                                  <a:cs typeface="Times New Roman"/>
                                </a:rPr>
                              </m:ctrlPr>
                            </m:eqArrPr>
                            <m:e>
                              <m:r>
                                <a:rPr lang="fr-FR" sz="3200" i="1">
                                  <a:effectLst/>
                                  <a:latin typeface="Cambria Math"/>
                                  <a:ea typeface="Calibri"/>
                                  <a:cs typeface="Times New Roman"/>
                                </a:rPr>
                                <m:t>3</m:t>
                              </m:r>
                              <m:sSub>
                                <m:sSubPr>
                                  <m:ctrlPr>
                                    <a:rPr lang="fr-FR" sz="3200" i="1">
                                      <a:effectLst/>
                                      <a:latin typeface="Cambria Math"/>
                                      <a:cs typeface="Times New Roman"/>
                                    </a:rPr>
                                  </m:ctrlPr>
                                </m:sSubPr>
                                <m:e>
                                  <m:r>
                                    <a:rPr lang="fr-FR" sz="3200" i="1">
                                      <a:effectLst/>
                                      <a:latin typeface="Cambria Math"/>
                                      <a:ea typeface="Calibri"/>
                                      <a:cs typeface="Times New Roman"/>
                                    </a:rPr>
                                    <m:t>𝑥</m:t>
                                  </m:r>
                                </m:e>
                                <m:sub>
                                  <m:r>
                                    <a:rPr lang="fr-FR" sz="3200" i="1">
                                      <a:effectLst/>
                                      <a:latin typeface="Cambria Math"/>
                                      <a:ea typeface="Calibri"/>
                                      <a:cs typeface="Times New Roman"/>
                                    </a:rPr>
                                    <m:t>1</m:t>
                                  </m:r>
                                </m:sub>
                              </m:sSub>
                              <m:r>
                                <a:rPr lang="fr-FR" sz="3200" i="1">
                                  <a:effectLst/>
                                  <a:latin typeface="Cambria Math"/>
                                  <a:ea typeface="Calibri"/>
                                  <a:cs typeface="Times New Roman"/>
                                </a:rPr>
                                <m:t>+</m:t>
                              </m:r>
                              <m:r>
                                <a:rPr lang="fr-FR" sz="3200" i="1">
                                  <a:effectLst/>
                                  <a:latin typeface="Cambria Math"/>
                                  <a:ea typeface="Calibri"/>
                                  <a:cs typeface="Times New Roman"/>
                                </a:rPr>
                                <m:t>2</m:t>
                              </m:r>
                              <m:sSub>
                                <m:sSubPr>
                                  <m:ctrlPr>
                                    <a:rPr lang="fr-FR" sz="3200" i="1">
                                      <a:effectLst/>
                                      <a:latin typeface="Cambria Math"/>
                                      <a:cs typeface="Times New Roman"/>
                                    </a:rPr>
                                  </m:ctrlPr>
                                </m:sSubPr>
                                <m:e>
                                  <m:r>
                                    <a:rPr lang="fr-FR" sz="3200" i="1">
                                      <a:effectLst/>
                                      <a:latin typeface="Cambria Math"/>
                                      <a:ea typeface="Calibri"/>
                                      <a:cs typeface="Times New Roman"/>
                                    </a:rPr>
                                    <m:t>𝑥</m:t>
                                  </m:r>
                                </m:e>
                                <m:sub>
                                  <m:r>
                                    <a:rPr lang="fr-FR" sz="3200" i="1">
                                      <a:effectLst/>
                                      <a:latin typeface="Cambria Math"/>
                                      <a:ea typeface="Calibri"/>
                                      <a:cs typeface="Times New Roman"/>
                                    </a:rPr>
                                    <m:t>2</m:t>
                                  </m:r>
                                </m:sub>
                              </m:sSub>
                              <m:r>
                                <a:rPr lang="fr-FR" sz="3200" i="1">
                                  <a:effectLst/>
                                  <a:latin typeface="Cambria Math"/>
                                  <a:ea typeface="Calibri"/>
                                  <a:cs typeface="Times New Roman"/>
                                </a:rPr>
                                <m:t>=</m:t>
                              </m:r>
                              <m:r>
                                <a:rPr lang="fr-FR" sz="3200" i="1">
                                  <a:effectLst/>
                                  <a:latin typeface="Cambria Math"/>
                                  <a:ea typeface="Calibri"/>
                                  <a:cs typeface="Times New Roman"/>
                                </a:rPr>
                                <m:t>6</m:t>
                              </m:r>
                            </m:e>
                            <m:e>
                              <m:r>
                                <a:rPr lang="fr-FR" sz="3200" i="1">
                                  <a:effectLst/>
                                  <a:latin typeface="Cambria Math"/>
                                  <a:ea typeface="Calibri"/>
                                  <a:cs typeface="Times New Roman"/>
                                </a:rPr>
                                <m:t>6</m:t>
                              </m:r>
                              <m:sSub>
                                <m:sSubPr>
                                  <m:ctrlPr>
                                    <a:rPr lang="fr-FR" sz="3200" i="1">
                                      <a:effectLst/>
                                      <a:latin typeface="Cambria Math"/>
                                      <a:cs typeface="Times New Roman"/>
                                    </a:rPr>
                                  </m:ctrlPr>
                                </m:sSubPr>
                                <m:e>
                                  <m:r>
                                    <a:rPr lang="fr-FR" sz="3200" i="1">
                                      <a:effectLst/>
                                      <a:latin typeface="Cambria Math"/>
                                      <a:ea typeface="Calibri"/>
                                      <a:cs typeface="Times New Roman"/>
                                    </a:rPr>
                                    <m:t>𝑥</m:t>
                                  </m:r>
                                </m:e>
                                <m:sub>
                                  <m:r>
                                    <a:rPr lang="fr-FR" sz="3200" i="1">
                                      <a:effectLst/>
                                      <a:latin typeface="Cambria Math"/>
                                      <a:ea typeface="Calibri"/>
                                      <a:cs typeface="Times New Roman"/>
                                    </a:rPr>
                                    <m:t>1</m:t>
                                  </m:r>
                                </m:sub>
                              </m:sSub>
                              <m:r>
                                <a:rPr lang="fr-FR" sz="3200" i="1">
                                  <a:effectLst/>
                                  <a:latin typeface="Cambria Math"/>
                                  <a:ea typeface="Calibri"/>
                                  <a:cs typeface="Times New Roman"/>
                                </a:rPr>
                                <m:t>+</m:t>
                              </m:r>
                              <m:sSub>
                                <m:sSubPr>
                                  <m:ctrlPr>
                                    <a:rPr lang="fr-FR" sz="3200" i="1">
                                      <a:effectLst/>
                                      <a:latin typeface="Cambria Math"/>
                                      <a:cs typeface="Times New Roman"/>
                                    </a:rPr>
                                  </m:ctrlPr>
                                </m:sSubPr>
                                <m:e>
                                  <m:r>
                                    <a:rPr lang="fr-FR" sz="3200" i="1">
                                      <a:effectLst/>
                                      <a:latin typeface="Cambria Math"/>
                                      <a:ea typeface="Calibri"/>
                                      <a:cs typeface="Times New Roman"/>
                                    </a:rPr>
                                    <m:t>𝑥</m:t>
                                  </m:r>
                                </m:e>
                                <m:sub>
                                  <m:r>
                                    <a:rPr lang="fr-FR" sz="3200" i="1">
                                      <a:effectLst/>
                                      <a:latin typeface="Cambria Math"/>
                                      <a:ea typeface="Calibri"/>
                                      <a:cs typeface="Times New Roman"/>
                                    </a:rPr>
                                    <m:t>2</m:t>
                                  </m:r>
                                </m:sub>
                              </m:sSub>
                              <m:r>
                                <a:rPr lang="fr-FR" sz="3200" i="1">
                                  <a:effectLst/>
                                  <a:latin typeface="Cambria Math"/>
                                  <a:ea typeface="Calibri"/>
                                  <a:cs typeface="Times New Roman"/>
                                </a:rPr>
                                <m:t>=</m:t>
                              </m:r>
                              <m:r>
                                <a:rPr lang="fr-FR" sz="3200" i="1">
                                  <a:effectLst/>
                                  <a:latin typeface="Cambria Math"/>
                                  <a:ea typeface="Calibri"/>
                                  <a:cs typeface="Times New Roman"/>
                                </a:rPr>
                                <m:t>6</m:t>
                              </m:r>
                            </m:e>
                            <m:e>
                              <m:sSub>
                                <m:sSubPr>
                                  <m:ctrlPr>
                                    <a:rPr lang="fr-FR" sz="3200" i="1">
                                      <a:effectLst/>
                                      <a:latin typeface="Cambria Math"/>
                                      <a:cs typeface="Times New Roman"/>
                                    </a:rPr>
                                  </m:ctrlPr>
                                </m:sSubPr>
                                <m:e>
                                  <m:r>
                                    <a:rPr lang="fr-FR" sz="3200" i="1">
                                      <a:effectLst/>
                                      <a:latin typeface="Cambria Math"/>
                                      <a:ea typeface="Calibri"/>
                                      <a:cs typeface="Times New Roman"/>
                                    </a:rPr>
                                    <m:t>𝑥</m:t>
                                  </m:r>
                                </m:e>
                                <m:sub>
                                  <m:r>
                                    <a:rPr lang="fr-FR" sz="3200" i="1">
                                      <a:effectLst/>
                                      <a:latin typeface="Cambria Math"/>
                                      <a:ea typeface="Calibri"/>
                                      <a:cs typeface="Times New Roman"/>
                                    </a:rPr>
                                    <m:t>2</m:t>
                                  </m:r>
                                </m:sub>
                              </m:sSub>
                              <m:r>
                                <a:rPr lang="fr-FR" sz="3200" i="1">
                                  <a:effectLst/>
                                  <a:latin typeface="Cambria Math"/>
                                  <a:ea typeface="Calibri"/>
                                  <a:cs typeface="Times New Roman"/>
                                </a:rPr>
                                <m:t>=</m:t>
                              </m:r>
                              <m:r>
                                <a:rPr lang="fr-FR" sz="3200" i="1">
                                  <a:effectLst/>
                                  <a:latin typeface="Cambria Math"/>
                                  <a:ea typeface="Calibri"/>
                                  <a:cs typeface="Times New Roman"/>
                                </a:rPr>
                                <m:t>2</m:t>
                              </m:r>
                            </m:e>
                          </m:eqArr>
                        </m:e>
                      </m:d>
                    </m:oMath>
                  </m:oMathPara>
                </a14:m>
                <a:endParaRPr lang="fr-FR" sz="3200" dirty="0"/>
              </a:p>
            </p:txBody>
          </p:sp>
        </mc:Choice>
        <mc:Fallback xmlns="">
          <p:sp>
            <p:nvSpPr>
              <p:cNvPr id="2" name="Rectangle 1"/>
              <p:cNvSpPr>
                <a:spLocks noRot="1" noChangeAspect="1" noMove="1" noResize="1" noEditPoints="1" noAdjustHandles="1" noChangeArrowheads="1" noChangeShapeType="1" noTextEdit="1"/>
              </p:cNvSpPr>
              <p:nvPr/>
            </p:nvSpPr>
            <p:spPr>
              <a:xfrm>
                <a:off x="3094736" y="-27384"/>
                <a:ext cx="2954527" cy="1495666"/>
              </a:xfrm>
              <a:prstGeom prst="rect">
                <a:avLst/>
              </a:prstGeom>
              <a:blipFill rotWithShape="1">
                <a:blip r:embed="rId2"/>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graphicFrame>
            <p:nvGraphicFramePr>
              <p:cNvPr id="4" name="Tableau 3"/>
              <p:cNvGraphicFramePr>
                <a:graphicFrameLocks noGrp="1"/>
              </p:cNvGraphicFramePr>
              <p:nvPr>
                <p:extLst>
                  <p:ext uri="{D42A27DB-BD31-4B8C-83A1-F6EECF244321}">
                    <p14:modId xmlns:p14="http://schemas.microsoft.com/office/powerpoint/2010/main" val="1989342175"/>
                  </p:ext>
                </p:extLst>
              </p:nvPr>
            </p:nvGraphicFramePr>
            <p:xfrm>
              <a:off x="35497" y="1628800"/>
              <a:ext cx="2880319" cy="2743200"/>
            </p:xfrm>
            <a:graphic>
              <a:graphicData uri="http://schemas.openxmlformats.org/drawingml/2006/table">
                <a:tbl>
                  <a:tblPr rtl="1" firstRow="1" firstCol="1" bandRow="1">
                    <a:tableStyleId>{5C22544A-7EE6-4342-B048-85BDC9FD1C3A}</a:tableStyleId>
                  </a:tblPr>
                  <a:tblGrid>
                    <a:gridCol w="1677202"/>
                    <a:gridCol w="1203117"/>
                  </a:tblGrid>
                  <a:tr h="0">
                    <a:tc gridSpan="2">
                      <a:txBody>
                        <a:bodyPr/>
                        <a:lstStyle/>
                        <a:p>
                          <a:pPr algn="ctr" rtl="1">
                            <a:lnSpc>
                              <a:spcPct val="150000"/>
                            </a:lnSpc>
                            <a:spcAft>
                              <a:spcPts val="0"/>
                            </a:spcAft>
                          </a:pPr>
                          <a:r>
                            <a:rPr lang="ar-DZ" sz="2400" dirty="0">
                              <a:effectLst/>
                              <a:latin typeface="Times New Roman" pitchFamily="18" charset="0"/>
                              <a:cs typeface="Times New Roman" pitchFamily="18" charset="0"/>
                            </a:rPr>
                            <a:t>المستقيم الأول :</a:t>
                          </a:r>
                          <a:endParaRPr lang="fr-FR" sz="2400" dirty="0">
                            <a:effectLst/>
                            <a:latin typeface="Times New Roman" pitchFamily="18" charset="0"/>
                            <a:cs typeface="Times New Roman" pitchFamily="18" charset="0"/>
                          </a:endParaRPr>
                        </a:p>
                      </a:txBody>
                      <a:tcPr marL="68580" marR="68580" marT="0" marB="0"/>
                    </a:tc>
                    <a:tc hMerge="1">
                      <a:txBody>
                        <a:bodyPr/>
                        <a:lstStyle/>
                        <a:p>
                          <a:endParaRPr lang="fr-FR"/>
                        </a:p>
                      </a:txBody>
                      <a:tcPr/>
                    </a:tc>
                  </a:tr>
                  <a:tr h="0">
                    <a:tc gridSpan="2">
                      <a:txBody>
                        <a:bodyPr/>
                        <a:lstStyle/>
                        <a:p>
                          <a:pPr algn="ctr" rtl="0">
                            <a:lnSpc>
                              <a:spcPct val="150000"/>
                            </a:lnSpc>
                            <a:spcAft>
                              <a:spcPts val="0"/>
                            </a:spcAft>
                          </a:pPr>
                          <a14:m>
                            <m:oMathPara xmlns:m="http://schemas.openxmlformats.org/officeDocument/2006/math">
                              <m:oMathParaPr>
                                <m:jc m:val="centerGroup"/>
                              </m:oMathParaPr>
                              <m:oMath xmlns:m="http://schemas.openxmlformats.org/officeDocument/2006/math">
                                <m:r>
                                  <a:rPr lang="fr-FR" sz="2400">
                                    <a:effectLst/>
                                    <a:latin typeface="Cambria Math"/>
                                  </a:rPr>
                                  <m:t>3</m:t>
                                </m:r>
                                <m:sSub>
                                  <m:sSubPr>
                                    <m:ctrlPr>
                                      <a:rPr lang="fr-FR" sz="2400" i="1">
                                        <a:effectLst/>
                                        <a:latin typeface="Cambria Math"/>
                                      </a:rPr>
                                    </m:ctrlPr>
                                  </m:sSubPr>
                                  <m:e>
                                    <m:r>
                                      <a:rPr lang="fr-FR" sz="2400">
                                        <a:effectLst/>
                                        <a:latin typeface="Cambria Math"/>
                                      </a:rPr>
                                      <m:t>𝑥</m:t>
                                    </m:r>
                                  </m:e>
                                  <m:sub>
                                    <m:r>
                                      <a:rPr lang="fr-FR" sz="2400">
                                        <a:effectLst/>
                                        <a:latin typeface="Cambria Math"/>
                                      </a:rPr>
                                      <m:t>1</m:t>
                                    </m:r>
                                  </m:sub>
                                </m:sSub>
                                <m:r>
                                  <a:rPr lang="fr-FR" sz="2400">
                                    <a:effectLst/>
                                    <a:latin typeface="Cambria Math"/>
                                  </a:rPr>
                                  <m:t>+</m:t>
                                </m:r>
                                <m:r>
                                  <a:rPr lang="fr-FR" sz="2400">
                                    <a:effectLst/>
                                    <a:latin typeface="Cambria Math"/>
                                  </a:rPr>
                                  <m:t>2</m:t>
                                </m:r>
                                <m:sSub>
                                  <m:sSubPr>
                                    <m:ctrlPr>
                                      <a:rPr lang="fr-FR" sz="2400" i="1">
                                        <a:effectLst/>
                                        <a:latin typeface="Cambria Math"/>
                                      </a:rPr>
                                    </m:ctrlPr>
                                  </m:sSubPr>
                                  <m:e>
                                    <m:r>
                                      <a:rPr lang="fr-FR" sz="2400">
                                        <a:effectLst/>
                                        <a:latin typeface="Cambria Math"/>
                                      </a:rPr>
                                      <m:t>𝑥</m:t>
                                    </m:r>
                                  </m:e>
                                  <m:sub>
                                    <m:r>
                                      <a:rPr lang="fr-FR" sz="2400">
                                        <a:effectLst/>
                                        <a:latin typeface="Cambria Math"/>
                                      </a:rPr>
                                      <m:t>2</m:t>
                                    </m:r>
                                  </m:sub>
                                </m:sSub>
                                <m:r>
                                  <a:rPr lang="fr-FR" sz="2400">
                                    <a:effectLst/>
                                    <a:latin typeface="Cambria Math"/>
                                  </a:rPr>
                                  <m:t>=</m:t>
                                </m:r>
                                <m:r>
                                  <a:rPr lang="fr-FR" sz="2400">
                                    <a:effectLst/>
                                    <a:latin typeface="Cambria Math"/>
                                  </a:rPr>
                                  <m:t>6</m:t>
                                </m:r>
                              </m:oMath>
                            </m:oMathPara>
                          </a14:m>
                          <a:endParaRPr lang="fr-FR" sz="2400" dirty="0">
                            <a:effectLst/>
                            <a:latin typeface="Times New Roman" pitchFamily="18" charset="0"/>
                            <a:cs typeface="Times New Roman" pitchFamily="18" charset="0"/>
                          </a:endParaRPr>
                        </a:p>
                      </a:txBody>
                      <a:tcPr marL="68580" marR="68580" marT="0" marB="0"/>
                    </a:tc>
                    <a:tc hMerge="1">
                      <a:txBody>
                        <a:bodyPr/>
                        <a:lstStyle/>
                        <a:p>
                          <a:endParaRPr lang="fr-FR"/>
                        </a:p>
                      </a:txBody>
                      <a:tcPr/>
                    </a:tc>
                  </a:tr>
                  <a:tr h="0">
                    <a:tc>
                      <a:txBody>
                        <a:bodyPr/>
                        <a:lstStyle/>
                        <a:p>
                          <a:pPr algn="ctr" rtl="1">
                            <a:lnSpc>
                              <a:spcPct val="150000"/>
                            </a:lnSpc>
                            <a:spcAft>
                              <a:spcPts val="0"/>
                            </a:spcAft>
                          </a:pPr>
                          <a:r>
                            <a:rPr lang="fr-FR" sz="2400" dirty="0">
                              <a:effectLst/>
                              <a:latin typeface="Times New Roman" pitchFamily="18" charset="0"/>
                              <a:cs typeface="Times New Roman" pitchFamily="18" charset="0"/>
                            </a:rPr>
                            <a:t>x</a:t>
                          </a:r>
                          <a:r>
                            <a:rPr lang="fr-FR" sz="2400" baseline="-25000" dirty="0">
                              <a:effectLst/>
                              <a:latin typeface="Times New Roman" pitchFamily="18" charset="0"/>
                              <a:cs typeface="Times New Roman" pitchFamily="18" charset="0"/>
                            </a:rPr>
                            <a:t>2</a:t>
                          </a:r>
                          <a:endParaRPr lang="fr-FR" sz="2400" dirty="0">
                            <a:effectLst/>
                            <a:latin typeface="Times New Roman" pitchFamily="18" charset="0"/>
                            <a:cs typeface="Times New Roman" pitchFamily="18" charset="0"/>
                          </a:endParaRPr>
                        </a:p>
                      </a:txBody>
                      <a:tcPr marL="68580" marR="68580" marT="0" marB="0"/>
                    </a:tc>
                    <a:tc>
                      <a:txBody>
                        <a:bodyPr/>
                        <a:lstStyle/>
                        <a:p>
                          <a:pPr algn="ctr" rtl="1">
                            <a:lnSpc>
                              <a:spcPct val="150000"/>
                            </a:lnSpc>
                            <a:spcAft>
                              <a:spcPts val="0"/>
                            </a:spcAft>
                          </a:pPr>
                          <a:r>
                            <a:rPr lang="fr-FR" sz="2400" dirty="0">
                              <a:effectLst/>
                              <a:latin typeface="Times New Roman" pitchFamily="18" charset="0"/>
                              <a:cs typeface="Times New Roman" pitchFamily="18" charset="0"/>
                            </a:rPr>
                            <a:t>x</a:t>
                          </a:r>
                          <a:r>
                            <a:rPr lang="fr-FR" sz="2400" baseline="-25000" dirty="0">
                              <a:effectLst/>
                              <a:latin typeface="Times New Roman" pitchFamily="18" charset="0"/>
                              <a:cs typeface="Times New Roman" pitchFamily="18" charset="0"/>
                            </a:rPr>
                            <a:t>1</a:t>
                          </a:r>
                          <a:endParaRPr lang="fr-FR" sz="2400" dirty="0">
                            <a:effectLst/>
                            <a:latin typeface="Times New Roman" pitchFamily="18" charset="0"/>
                            <a:cs typeface="Times New Roman" pitchFamily="18" charset="0"/>
                          </a:endParaRPr>
                        </a:p>
                      </a:txBody>
                      <a:tcPr marL="68580" marR="68580" marT="0" marB="0"/>
                    </a:tc>
                  </a:tr>
                  <a:tr h="0">
                    <a:tc>
                      <a:txBody>
                        <a:bodyPr/>
                        <a:lstStyle/>
                        <a:p>
                          <a:pPr algn="ctr" rtl="1">
                            <a:lnSpc>
                              <a:spcPct val="150000"/>
                            </a:lnSpc>
                            <a:spcAft>
                              <a:spcPts val="0"/>
                            </a:spcAft>
                          </a:pPr>
                          <a:r>
                            <a:rPr lang="ar-DZ" sz="2400" dirty="0">
                              <a:effectLst/>
                              <a:latin typeface="Times New Roman" pitchFamily="18" charset="0"/>
                              <a:cs typeface="Times New Roman" pitchFamily="18" charset="0"/>
                            </a:rPr>
                            <a:t>3</a:t>
                          </a:r>
                          <a:endParaRPr lang="fr-FR" sz="2400" dirty="0">
                            <a:effectLst/>
                            <a:latin typeface="Times New Roman" pitchFamily="18" charset="0"/>
                            <a:cs typeface="Times New Roman" pitchFamily="18" charset="0"/>
                          </a:endParaRPr>
                        </a:p>
                      </a:txBody>
                      <a:tcPr marL="68580" marR="68580" marT="0" marB="0"/>
                    </a:tc>
                    <a:tc>
                      <a:txBody>
                        <a:bodyPr/>
                        <a:lstStyle/>
                        <a:p>
                          <a:pPr algn="ctr" rtl="1">
                            <a:lnSpc>
                              <a:spcPct val="150000"/>
                            </a:lnSpc>
                            <a:spcAft>
                              <a:spcPts val="0"/>
                            </a:spcAft>
                          </a:pPr>
                          <a:r>
                            <a:rPr lang="ar-DZ" sz="2400" dirty="0">
                              <a:effectLst/>
                              <a:latin typeface="Times New Roman" pitchFamily="18" charset="0"/>
                              <a:cs typeface="Times New Roman" pitchFamily="18" charset="0"/>
                            </a:rPr>
                            <a:t>0</a:t>
                          </a:r>
                          <a:endParaRPr lang="fr-FR" sz="2400" dirty="0">
                            <a:effectLst/>
                            <a:latin typeface="Times New Roman" pitchFamily="18" charset="0"/>
                            <a:cs typeface="Times New Roman" pitchFamily="18" charset="0"/>
                          </a:endParaRPr>
                        </a:p>
                      </a:txBody>
                      <a:tcPr marL="68580" marR="68580" marT="0" marB="0"/>
                    </a:tc>
                  </a:tr>
                  <a:tr h="0">
                    <a:tc>
                      <a:txBody>
                        <a:bodyPr/>
                        <a:lstStyle/>
                        <a:p>
                          <a:pPr algn="ctr" rtl="1">
                            <a:lnSpc>
                              <a:spcPct val="150000"/>
                            </a:lnSpc>
                            <a:spcAft>
                              <a:spcPts val="0"/>
                            </a:spcAft>
                          </a:pPr>
                          <a:r>
                            <a:rPr lang="ar-DZ" sz="2400" dirty="0">
                              <a:effectLst/>
                              <a:latin typeface="Times New Roman" pitchFamily="18" charset="0"/>
                              <a:cs typeface="Times New Roman" pitchFamily="18" charset="0"/>
                            </a:rPr>
                            <a:t>0</a:t>
                          </a:r>
                          <a:endParaRPr lang="fr-FR" sz="2400" dirty="0">
                            <a:effectLst/>
                            <a:latin typeface="Times New Roman" pitchFamily="18" charset="0"/>
                            <a:cs typeface="Times New Roman" pitchFamily="18" charset="0"/>
                          </a:endParaRPr>
                        </a:p>
                      </a:txBody>
                      <a:tcPr marL="68580" marR="68580" marT="0" marB="0"/>
                    </a:tc>
                    <a:tc>
                      <a:txBody>
                        <a:bodyPr/>
                        <a:lstStyle/>
                        <a:p>
                          <a:pPr algn="ctr" rtl="1">
                            <a:lnSpc>
                              <a:spcPct val="150000"/>
                            </a:lnSpc>
                            <a:spcAft>
                              <a:spcPts val="0"/>
                            </a:spcAft>
                          </a:pPr>
                          <a:r>
                            <a:rPr lang="ar-DZ" sz="2400" dirty="0">
                              <a:effectLst/>
                              <a:latin typeface="Times New Roman" pitchFamily="18" charset="0"/>
                              <a:cs typeface="Times New Roman" pitchFamily="18" charset="0"/>
                            </a:rPr>
                            <a:t>2</a:t>
                          </a:r>
                          <a:endParaRPr lang="fr-FR" sz="2400" dirty="0">
                            <a:effectLst/>
                            <a:latin typeface="Times New Roman" pitchFamily="18" charset="0"/>
                            <a:cs typeface="Times New Roman" pitchFamily="18" charset="0"/>
                          </a:endParaRPr>
                        </a:p>
                      </a:txBody>
                      <a:tcPr marL="68580" marR="68580" marT="0" marB="0"/>
                    </a:tc>
                  </a:tr>
                </a:tbl>
              </a:graphicData>
            </a:graphic>
          </p:graphicFrame>
        </mc:Choice>
        <mc:Fallback xmlns="">
          <p:graphicFrame>
            <p:nvGraphicFramePr>
              <p:cNvPr id="4" name="Tableau 3"/>
              <p:cNvGraphicFramePr>
                <a:graphicFrameLocks noGrp="1"/>
              </p:cNvGraphicFramePr>
              <p:nvPr>
                <p:extLst>
                  <p:ext uri="{D42A27DB-BD31-4B8C-83A1-F6EECF244321}">
                    <p14:modId xmlns:p14="http://schemas.microsoft.com/office/powerpoint/2010/main" val="1989342175"/>
                  </p:ext>
                </p:extLst>
              </p:nvPr>
            </p:nvGraphicFramePr>
            <p:xfrm>
              <a:off x="35497" y="1628800"/>
              <a:ext cx="2880319" cy="2743200"/>
            </p:xfrm>
            <a:graphic>
              <a:graphicData uri="http://schemas.openxmlformats.org/drawingml/2006/table">
                <a:tbl>
                  <a:tblPr rtl="1" firstRow="1" firstCol="1" bandRow="1">
                    <a:tableStyleId>{5C22544A-7EE6-4342-B048-85BDC9FD1C3A}</a:tableStyleId>
                  </a:tblPr>
                  <a:tblGrid>
                    <a:gridCol w="1677202"/>
                    <a:gridCol w="1203117"/>
                  </a:tblGrid>
                  <a:tr h="548640">
                    <a:tc gridSpan="2">
                      <a:txBody>
                        <a:bodyPr/>
                        <a:lstStyle/>
                        <a:p>
                          <a:pPr algn="ctr" rtl="1">
                            <a:lnSpc>
                              <a:spcPct val="150000"/>
                            </a:lnSpc>
                            <a:spcAft>
                              <a:spcPts val="0"/>
                            </a:spcAft>
                          </a:pPr>
                          <a:r>
                            <a:rPr lang="ar-DZ" sz="2400" dirty="0">
                              <a:effectLst/>
                              <a:latin typeface="Times New Roman" pitchFamily="18" charset="0"/>
                              <a:cs typeface="Times New Roman" pitchFamily="18" charset="0"/>
                            </a:rPr>
                            <a:t>المستقيم الأول :</a:t>
                          </a:r>
                          <a:endParaRPr lang="fr-FR" sz="2400" dirty="0">
                            <a:effectLst/>
                            <a:latin typeface="Times New Roman" pitchFamily="18" charset="0"/>
                            <a:cs typeface="Times New Roman" pitchFamily="18" charset="0"/>
                          </a:endParaRPr>
                        </a:p>
                      </a:txBody>
                      <a:tcPr marL="68580" marR="68580" marT="0" marB="0"/>
                    </a:tc>
                    <a:tc hMerge="1">
                      <a:txBody>
                        <a:bodyPr/>
                        <a:lstStyle/>
                        <a:p>
                          <a:endParaRPr lang="fr-FR"/>
                        </a:p>
                      </a:txBody>
                      <a:tcPr/>
                    </a:tc>
                  </a:tr>
                  <a:tr h="548640">
                    <a:tc gridSpan="2">
                      <a:txBody>
                        <a:bodyPr/>
                        <a:lstStyle/>
                        <a:p>
                          <a:endParaRPr lang="fr-FR"/>
                        </a:p>
                      </a:txBody>
                      <a:tcPr marL="68580" marR="68580" marT="0" marB="0">
                        <a:blipFill rotWithShape="0">
                          <a:blip r:embed="rId3"/>
                          <a:stretch>
                            <a:fillRect l="-211" t="-101111" r="-844" b="-323333"/>
                          </a:stretch>
                        </a:blipFill>
                      </a:tcPr>
                    </a:tc>
                    <a:tc hMerge="1">
                      <a:txBody>
                        <a:bodyPr/>
                        <a:lstStyle/>
                        <a:p>
                          <a:endParaRPr lang="fr-FR"/>
                        </a:p>
                      </a:txBody>
                      <a:tcPr/>
                    </a:tc>
                  </a:tr>
                  <a:tr h="548640">
                    <a:tc>
                      <a:txBody>
                        <a:bodyPr/>
                        <a:lstStyle/>
                        <a:p>
                          <a:pPr algn="ctr" rtl="1">
                            <a:lnSpc>
                              <a:spcPct val="150000"/>
                            </a:lnSpc>
                            <a:spcAft>
                              <a:spcPts val="0"/>
                            </a:spcAft>
                          </a:pPr>
                          <a:r>
                            <a:rPr lang="fr-FR" sz="2400" dirty="0">
                              <a:effectLst/>
                              <a:latin typeface="Times New Roman" pitchFamily="18" charset="0"/>
                              <a:cs typeface="Times New Roman" pitchFamily="18" charset="0"/>
                            </a:rPr>
                            <a:t>x</a:t>
                          </a:r>
                          <a:r>
                            <a:rPr lang="fr-FR" sz="2400" baseline="-25000" dirty="0">
                              <a:effectLst/>
                              <a:latin typeface="Times New Roman" pitchFamily="18" charset="0"/>
                              <a:cs typeface="Times New Roman" pitchFamily="18" charset="0"/>
                            </a:rPr>
                            <a:t>2</a:t>
                          </a:r>
                          <a:endParaRPr lang="fr-FR" sz="2400" dirty="0">
                            <a:effectLst/>
                            <a:latin typeface="Times New Roman" pitchFamily="18" charset="0"/>
                            <a:cs typeface="Times New Roman" pitchFamily="18" charset="0"/>
                          </a:endParaRPr>
                        </a:p>
                      </a:txBody>
                      <a:tcPr marL="68580" marR="68580" marT="0" marB="0"/>
                    </a:tc>
                    <a:tc>
                      <a:txBody>
                        <a:bodyPr/>
                        <a:lstStyle/>
                        <a:p>
                          <a:pPr algn="ctr" rtl="1">
                            <a:lnSpc>
                              <a:spcPct val="150000"/>
                            </a:lnSpc>
                            <a:spcAft>
                              <a:spcPts val="0"/>
                            </a:spcAft>
                          </a:pPr>
                          <a:r>
                            <a:rPr lang="fr-FR" sz="2400" dirty="0">
                              <a:effectLst/>
                              <a:latin typeface="Times New Roman" pitchFamily="18" charset="0"/>
                              <a:cs typeface="Times New Roman" pitchFamily="18" charset="0"/>
                            </a:rPr>
                            <a:t>x</a:t>
                          </a:r>
                          <a:r>
                            <a:rPr lang="fr-FR" sz="2400" baseline="-25000" dirty="0">
                              <a:effectLst/>
                              <a:latin typeface="Times New Roman" pitchFamily="18" charset="0"/>
                              <a:cs typeface="Times New Roman" pitchFamily="18" charset="0"/>
                            </a:rPr>
                            <a:t>1</a:t>
                          </a:r>
                          <a:endParaRPr lang="fr-FR" sz="2400" dirty="0">
                            <a:effectLst/>
                            <a:latin typeface="Times New Roman" pitchFamily="18" charset="0"/>
                            <a:cs typeface="Times New Roman" pitchFamily="18" charset="0"/>
                          </a:endParaRPr>
                        </a:p>
                      </a:txBody>
                      <a:tcPr marL="68580" marR="68580" marT="0" marB="0"/>
                    </a:tc>
                  </a:tr>
                  <a:tr h="548640">
                    <a:tc>
                      <a:txBody>
                        <a:bodyPr/>
                        <a:lstStyle/>
                        <a:p>
                          <a:pPr algn="ctr" rtl="1">
                            <a:lnSpc>
                              <a:spcPct val="150000"/>
                            </a:lnSpc>
                            <a:spcAft>
                              <a:spcPts val="0"/>
                            </a:spcAft>
                          </a:pPr>
                          <a:r>
                            <a:rPr lang="ar-DZ" sz="2400" dirty="0">
                              <a:effectLst/>
                              <a:latin typeface="Times New Roman" pitchFamily="18" charset="0"/>
                              <a:cs typeface="Times New Roman" pitchFamily="18" charset="0"/>
                            </a:rPr>
                            <a:t>3</a:t>
                          </a:r>
                          <a:endParaRPr lang="fr-FR" sz="2400" dirty="0">
                            <a:effectLst/>
                            <a:latin typeface="Times New Roman" pitchFamily="18" charset="0"/>
                            <a:cs typeface="Times New Roman" pitchFamily="18" charset="0"/>
                          </a:endParaRPr>
                        </a:p>
                      </a:txBody>
                      <a:tcPr marL="68580" marR="68580" marT="0" marB="0"/>
                    </a:tc>
                    <a:tc>
                      <a:txBody>
                        <a:bodyPr/>
                        <a:lstStyle/>
                        <a:p>
                          <a:pPr algn="ctr" rtl="1">
                            <a:lnSpc>
                              <a:spcPct val="150000"/>
                            </a:lnSpc>
                            <a:spcAft>
                              <a:spcPts val="0"/>
                            </a:spcAft>
                          </a:pPr>
                          <a:r>
                            <a:rPr lang="ar-DZ" sz="2400" dirty="0">
                              <a:effectLst/>
                              <a:latin typeface="Times New Roman" pitchFamily="18" charset="0"/>
                              <a:cs typeface="Times New Roman" pitchFamily="18" charset="0"/>
                            </a:rPr>
                            <a:t>0</a:t>
                          </a:r>
                          <a:endParaRPr lang="fr-FR" sz="2400" dirty="0">
                            <a:effectLst/>
                            <a:latin typeface="Times New Roman" pitchFamily="18" charset="0"/>
                            <a:cs typeface="Times New Roman" pitchFamily="18" charset="0"/>
                          </a:endParaRPr>
                        </a:p>
                      </a:txBody>
                      <a:tcPr marL="68580" marR="68580" marT="0" marB="0"/>
                    </a:tc>
                  </a:tr>
                  <a:tr h="548640">
                    <a:tc>
                      <a:txBody>
                        <a:bodyPr/>
                        <a:lstStyle/>
                        <a:p>
                          <a:pPr algn="ctr" rtl="1">
                            <a:lnSpc>
                              <a:spcPct val="150000"/>
                            </a:lnSpc>
                            <a:spcAft>
                              <a:spcPts val="0"/>
                            </a:spcAft>
                          </a:pPr>
                          <a:r>
                            <a:rPr lang="ar-DZ" sz="2400" dirty="0">
                              <a:effectLst/>
                              <a:latin typeface="Times New Roman" pitchFamily="18" charset="0"/>
                              <a:cs typeface="Times New Roman" pitchFamily="18" charset="0"/>
                            </a:rPr>
                            <a:t>0</a:t>
                          </a:r>
                          <a:endParaRPr lang="fr-FR" sz="2400" dirty="0">
                            <a:effectLst/>
                            <a:latin typeface="Times New Roman" pitchFamily="18" charset="0"/>
                            <a:cs typeface="Times New Roman" pitchFamily="18" charset="0"/>
                          </a:endParaRPr>
                        </a:p>
                      </a:txBody>
                      <a:tcPr marL="68580" marR="68580" marT="0" marB="0"/>
                    </a:tc>
                    <a:tc>
                      <a:txBody>
                        <a:bodyPr/>
                        <a:lstStyle/>
                        <a:p>
                          <a:pPr algn="ctr" rtl="1">
                            <a:lnSpc>
                              <a:spcPct val="150000"/>
                            </a:lnSpc>
                            <a:spcAft>
                              <a:spcPts val="0"/>
                            </a:spcAft>
                          </a:pPr>
                          <a:r>
                            <a:rPr lang="ar-DZ" sz="2400" dirty="0">
                              <a:effectLst/>
                              <a:latin typeface="Times New Roman" pitchFamily="18" charset="0"/>
                              <a:cs typeface="Times New Roman" pitchFamily="18" charset="0"/>
                            </a:rPr>
                            <a:t>2</a:t>
                          </a:r>
                          <a:endParaRPr lang="fr-FR" sz="2400" dirty="0">
                            <a:effectLst/>
                            <a:latin typeface="Times New Roman" pitchFamily="18" charset="0"/>
                            <a:cs typeface="Times New Roman" pitchFamily="18" charset="0"/>
                          </a:endParaRPr>
                        </a:p>
                      </a:txBody>
                      <a:tcPr marL="68580" marR="68580" marT="0" marB="0"/>
                    </a:tc>
                  </a:tr>
                </a:tbl>
              </a:graphicData>
            </a:graphic>
          </p:graphicFrame>
        </mc:Fallback>
      </mc:AlternateContent>
      <mc:AlternateContent xmlns:mc="http://schemas.openxmlformats.org/markup-compatibility/2006" xmlns:a14="http://schemas.microsoft.com/office/drawing/2010/main">
        <mc:Choice Requires="a14">
          <p:graphicFrame>
            <p:nvGraphicFramePr>
              <p:cNvPr id="5" name="Tableau 4"/>
              <p:cNvGraphicFramePr>
                <a:graphicFrameLocks noGrp="1"/>
              </p:cNvGraphicFramePr>
              <p:nvPr>
                <p:extLst>
                  <p:ext uri="{D42A27DB-BD31-4B8C-83A1-F6EECF244321}">
                    <p14:modId xmlns:p14="http://schemas.microsoft.com/office/powerpoint/2010/main" val="456054687"/>
                  </p:ext>
                </p:extLst>
              </p:nvPr>
            </p:nvGraphicFramePr>
            <p:xfrm>
              <a:off x="3042416" y="1628800"/>
              <a:ext cx="2880320" cy="2743200"/>
            </p:xfrm>
            <a:graphic>
              <a:graphicData uri="http://schemas.openxmlformats.org/drawingml/2006/table">
                <a:tbl>
                  <a:tblPr rtl="1" firstRow="1" firstCol="1" bandRow="1">
                    <a:tableStyleId>{5C22544A-7EE6-4342-B048-85BDC9FD1C3A}</a:tableStyleId>
                  </a:tblPr>
                  <a:tblGrid>
                    <a:gridCol w="1541705"/>
                    <a:gridCol w="1338615"/>
                  </a:tblGrid>
                  <a:tr h="498255">
                    <a:tc gridSpan="2">
                      <a:txBody>
                        <a:bodyPr/>
                        <a:lstStyle/>
                        <a:p>
                          <a:pPr algn="ctr" rtl="1">
                            <a:lnSpc>
                              <a:spcPct val="150000"/>
                            </a:lnSpc>
                            <a:spcAft>
                              <a:spcPts val="0"/>
                            </a:spcAft>
                          </a:pPr>
                          <a:r>
                            <a:rPr lang="ar-DZ" sz="2400" dirty="0">
                              <a:effectLst/>
                              <a:latin typeface="Times New Roman" pitchFamily="18" charset="0"/>
                              <a:cs typeface="Times New Roman" pitchFamily="18" charset="0"/>
                            </a:rPr>
                            <a:t>المستقيم الثاني :</a:t>
                          </a:r>
                          <a:endParaRPr lang="fr-FR" sz="2400" dirty="0">
                            <a:effectLst/>
                            <a:latin typeface="Times New Roman" pitchFamily="18" charset="0"/>
                            <a:cs typeface="Times New Roman" pitchFamily="18" charset="0"/>
                          </a:endParaRPr>
                        </a:p>
                      </a:txBody>
                      <a:tcPr marL="68580" marR="68580" marT="0" marB="0"/>
                    </a:tc>
                    <a:tc hMerge="1">
                      <a:txBody>
                        <a:bodyPr/>
                        <a:lstStyle/>
                        <a:p>
                          <a:endParaRPr lang="fr-FR"/>
                        </a:p>
                      </a:txBody>
                      <a:tcPr/>
                    </a:tc>
                  </a:tr>
                  <a:tr h="527261">
                    <a:tc gridSpan="2">
                      <a:txBody>
                        <a:bodyPr/>
                        <a:lstStyle/>
                        <a:p>
                          <a:pPr algn="ctr" rtl="0">
                            <a:lnSpc>
                              <a:spcPct val="150000"/>
                            </a:lnSpc>
                            <a:spcAft>
                              <a:spcPts val="0"/>
                            </a:spcAft>
                          </a:pPr>
                          <a14:m>
                            <m:oMathPara xmlns:m="http://schemas.openxmlformats.org/officeDocument/2006/math">
                              <m:oMathParaPr>
                                <m:jc m:val="centerGroup"/>
                              </m:oMathParaPr>
                              <m:oMath xmlns:m="http://schemas.openxmlformats.org/officeDocument/2006/math">
                                <m:r>
                                  <a:rPr lang="fr-FR" sz="2400">
                                    <a:effectLst/>
                                    <a:latin typeface="Cambria Math"/>
                                  </a:rPr>
                                  <m:t>6</m:t>
                                </m:r>
                                <m:sSub>
                                  <m:sSubPr>
                                    <m:ctrlPr>
                                      <a:rPr lang="fr-FR" sz="2400" i="1">
                                        <a:effectLst/>
                                        <a:latin typeface="Cambria Math"/>
                                      </a:rPr>
                                    </m:ctrlPr>
                                  </m:sSubPr>
                                  <m:e>
                                    <m:r>
                                      <a:rPr lang="fr-FR" sz="2400">
                                        <a:effectLst/>
                                        <a:latin typeface="Cambria Math"/>
                                      </a:rPr>
                                      <m:t>𝑥</m:t>
                                    </m:r>
                                  </m:e>
                                  <m:sub>
                                    <m:r>
                                      <a:rPr lang="fr-FR" sz="2400">
                                        <a:effectLst/>
                                        <a:latin typeface="Cambria Math"/>
                                      </a:rPr>
                                      <m:t>1</m:t>
                                    </m:r>
                                  </m:sub>
                                </m:sSub>
                                <m:r>
                                  <a:rPr lang="fr-FR" sz="2400">
                                    <a:effectLst/>
                                    <a:latin typeface="Cambria Math"/>
                                  </a:rPr>
                                  <m:t>+</m:t>
                                </m:r>
                                <m:sSub>
                                  <m:sSubPr>
                                    <m:ctrlPr>
                                      <a:rPr lang="fr-FR" sz="2400" i="1">
                                        <a:effectLst/>
                                        <a:latin typeface="Cambria Math"/>
                                      </a:rPr>
                                    </m:ctrlPr>
                                  </m:sSubPr>
                                  <m:e>
                                    <m:r>
                                      <a:rPr lang="fr-FR" sz="2400">
                                        <a:effectLst/>
                                        <a:latin typeface="Cambria Math"/>
                                      </a:rPr>
                                      <m:t>𝑥</m:t>
                                    </m:r>
                                  </m:e>
                                  <m:sub>
                                    <m:r>
                                      <a:rPr lang="fr-FR" sz="2400">
                                        <a:effectLst/>
                                        <a:latin typeface="Cambria Math"/>
                                      </a:rPr>
                                      <m:t>2</m:t>
                                    </m:r>
                                  </m:sub>
                                </m:sSub>
                                <m:r>
                                  <a:rPr lang="fr-FR" sz="2400">
                                    <a:effectLst/>
                                    <a:latin typeface="Cambria Math"/>
                                  </a:rPr>
                                  <m:t>=</m:t>
                                </m:r>
                                <m:r>
                                  <a:rPr lang="fr-FR" sz="2400">
                                    <a:effectLst/>
                                    <a:latin typeface="Cambria Math"/>
                                  </a:rPr>
                                  <m:t>6</m:t>
                                </m:r>
                              </m:oMath>
                            </m:oMathPara>
                          </a14:m>
                          <a:endParaRPr lang="fr-FR" sz="2400" dirty="0">
                            <a:effectLst/>
                            <a:latin typeface="Times New Roman" pitchFamily="18" charset="0"/>
                            <a:cs typeface="Times New Roman" pitchFamily="18" charset="0"/>
                          </a:endParaRPr>
                        </a:p>
                      </a:txBody>
                      <a:tcPr marL="68580" marR="68580" marT="0" marB="0"/>
                    </a:tc>
                    <a:tc hMerge="1">
                      <a:txBody>
                        <a:bodyPr/>
                        <a:lstStyle/>
                        <a:p>
                          <a:endParaRPr lang="fr-FR"/>
                        </a:p>
                      </a:txBody>
                      <a:tcPr/>
                    </a:tc>
                  </a:tr>
                  <a:tr h="498255">
                    <a:tc>
                      <a:txBody>
                        <a:bodyPr/>
                        <a:lstStyle/>
                        <a:p>
                          <a:pPr algn="ctr" rtl="1">
                            <a:lnSpc>
                              <a:spcPct val="150000"/>
                            </a:lnSpc>
                            <a:spcAft>
                              <a:spcPts val="0"/>
                            </a:spcAft>
                          </a:pPr>
                          <a:r>
                            <a:rPr lang="fr-FR" sz="2400" dirty="0">
                              <a:effectLst/>
                              <a:latin typeface="Times New Roman" pitchFamily="18" charset="0"/>
                              <a:cs typeface="Times New Roman" pitchFamily="18" charset="0"/>
                            </a:rPr>
                            <a:t>x</a:t>
                          </a:r>
                          <a:r>
                            <a:rPr lang="fr-FR" sz="2400" baseline="-25000" dirty="0">
                              <a:effectLst/>
                              <a:latin typeface="Times New Roman" pitchFamily="18" charset="0"/>
                              <a:cs typeface="Times New Roman" pitchFamily="18" charset="0"/>
                            </a:rPr>
                            <a:t>2</a:t>
                          </a:r>
                          <a:endParaRPr lang="fr-FR" sz="2400" dirty="0">
                            <a:effectLst/>
                            <a:latin typeface="Times New Roman" pitchFamily="18" charset="0"/>
                            <a:cs typeface="Times New Roman" pitchFamily="18" charset="0"/>
                          </a:endParaRPr>
                        </a:p>
                      </a:txBody>
                      <a:tcPr marL="68580" marR="68580" marT="0" marB="0"/>
                    </a:tc>
                    <a:tc>
                      <a:txBody>
                        <a:bodyPr/>
                        <a:lstStyle/>
                        <a:p>
                          <a:pPr algn="ctr" rtl="1">
                            <a:lnSpc>
                              <a:spcPct val="150000"/>
                            </a:lnSpc>
                            <a:spcAft>
                              <a:spcPts val="0"/>
                            </a:spcAft>
                          </a:pPr>
                          <a:r>
                            <a:rPr lang="fr-FR" sz="2400" dirty="0">
                              <a:effectLst/>
                              <a:latin typeface="Times New Roman" pitchFamily="18" charset="0"/>
                              <a:cs typeface="Times New Roman" pitchFamily="18" charset="0"/>
                            </a:rPr>
                            <a:t>x</a:t>
                          </a:r>
                          <a:r>
                            <a:rPr lang="fr-FR" sz="2400" baseline="-25000" dirty="0">
                              <a:effectLst/>
                              <a:latin typeface="Times New Roman" pitchFamily="18" charset="0"/>
                              <a:cs typeface="Times New Roman" pitchFamily="18" charset="0"/>
                            </a:rPr>
                            <a:t>1</a:t>
                          </a:r>
                          <a:endParaRPr lang="fr-FR" sz="2400" dirty="0">
                            <a:effectLst/>
                            <a:latin typeface="Times New Roman" pitchFamily="18" charset="0"/>
                            <a:cs typeface="Times New Roman" pitchFamily="18" charset="0"/>
                          </a:endParaRPr>
                        </a:p>
                      </a:txBody>
                      <a:tcPr marL="68580" marR="68580" marT="0" marB="0"/>
                    </a:tc>
                  </a:tr>
                  <a:tr h="498255">
                    <a:tc>
                      <a:txBody>
                        <a:bodyPr/>
                        <a:lstStyle/>
                        <a:p>
                          <a:pPr algn="ctr" rtl="1">
                            <a:lnSpc>
                              <a:spcPct val="150000"/>
                            </a:lnSpc>
                            <a:spcAft>
                              <a:spcPts val="0"/>
                            </a:spcAft>
                          </a:pPr>
                          <a:r>
                            <a:rPr lang="fr-FR" sz="2400" dirty="0">
                              <a:effectLst/>
                              <a:latin typeface="Times New Roman" pitchFamily="18" charset="0"/>
                              <a:cs typeface="Times New Roman" pitchFamily="18" charset="0"/>
                            </a:rPr>
                            <a:t>6</a:t>
                          </a:r>
                        </a:p>
                      </a:txBody>
                      <a:tcPr marL="68580" marR="68580" marT="0" marB="0"/>
                    </a:tc>
                    <a:tc>
                      <a:txBody>
                        <a:bodyPr/>
                        <a:lstStyle/>
                        <a:p>
                          <a:pPr algn="ctr" rtl="1">
                            <a:lnSpc>
                              <a:spcPct val="150000"/>
                            </a:lnSpc>
                            <a:spcAft>
                              <a:spcPts val="0"/>
                            </a:spcAft>
                          </a:pPr>
                          <a:r>
                            <a:rPr lang="ar-DZ" sz="2400">
                              <a:effectLst/>
                              <a:latin typeface="Times New Roman" pitchFamily="18" charset="0"/>
                              <a:cs typeface="Times New Roman" pitchFamily="18" charset="0"/>
                            </a:rPr>
                            <a:t>0</a:t>
                          </a:r>
                          <a:endParaRPr lang="fr-FR" sz="2400">
                            <a:effectLst/>
                            <a:latin typeface="Times New Roman" pitchFamily="18" charset="0"/>
                            <a:cs typeface="Times New Roman" pitchFamily="18" charset="0"/>
                          </a:endParaRPr>
                        </a:p>
                      </a:txBody>
                      <a:tcPr marL="68580" marR="68580" marT="0" marB="0"/>
                    </a:tc>
                  </a:tr>
                  <a:tr h="498255">
                    <a:tc>
                      <a:txBody>
                        <a:bodyPr/>
                        <a:lstStyle/>
                        <a:p>
                          <a:pPr algn="ctr" rtl="1">
                            <a:lnSpc>
                              <a:spcPct val="150000"/>
                            </a:lnSpc>
                            <a:spcAft>
                              <a:spcPts val="0"/>
                            </a:spcAft>
                          </a:pPr>
                          <a:r>
                            <a:rPr lang="ar-DZ" sz="2400" dirty="0">
                              <a:effectLst/>
                              <a:latin typeface="Times New Roman" pitchFamily="18" charset="0"/>
                              <a:cs typeface="Times New Roman" pitchFamily="18" charset="0"/>
                            </a:rPr>
                            <a:t>0</a:t>
                          </a:r>
                          <a:endParaRPr lang="fr-FR" sz="2400" dirty="0">
                            <a:effectLst/>
                            <a:latin typeface="Times New Roman" pitchFamily="18" charset="0"/>
                            <a:cs typeface="Times New Roman" pitchFamily="18" charset="0"/>
                          </a:endParaRPr>
                        </a:p>
                      </a:txBody>
                      <a:tcPr marL="68580" marR="68580" marT="0" marB="0"/>
                    </a:tc>
                    <a:tc>
                      <a:txBody>
                        <a:bodyPr/>
                        <a:lstStyle/>
                        <a:p>
                          <a:pPr algn="ctr" rtl="1">
                            <a:lnSpc>
                              <a:spcPct val="150000"/>
                            </a:lnSpc>
                            <a:spcAft>
                              <a:spcPts val="0"/>
                            </a:spcAft>
                          </a:pPr>
                          <a:r>
                            <a:rPr lang="ar-DZ" sz="2400" dirty="0">
                              <a:effectLst/>
                              <a:latin typeface="Times New Roman" pitchFamily="18" charset="0"/>
                              <a:cs typeface="Times New Roman" pitchFamily="18" charset="0"/>
                            </a:rPr>
                            <a:t>1</a:t>
                          </a:r>
                          <a:endParaRPr lang="fr-FR" sz="2400" dirty="0">
                            <a:effectLst/>
                            <a:latin typeface="Times New Roman" pitchFamily="18" charset="0"/>
                            <a:cs typeface="Times New Roman" pitchFamily="18" charset="0"/>
                          </a:endParaRPr>
                        </a:p>
                      </a:txBody>
                      <a:tcPr marL="68580" marR="68580" marT="0" marB="0"/>
                    </a:tc>
                  </a:tr>
                </a:tbl>
              </a:graphicData>
            </a:graphic>
          </p:graphicFrame>
        </mc:Choice>
        <mc:Fallback xmlns="">
          <p:graphicFrame>
            <p:nvGraphicFramePr>
              <p:cNvPr id="5" name="Tableau 4"/>
              <p:cNvGraphicFramePr>
                <a:graphicFrameLocks noGrp="1"/>
              </p:cNvGraphicFramePr>
              <p:nvPr>
                <p:extLst>
                  <p:ext uri="{D42A27DB-BD31-4B8C-83A1-F6EECF244321}">
                    <p14:modId xmlns:p14="http://schemas.microsoft.com/office/powerpoint/2010/main" val="456054687"/>
                  </p:ext>
                </p:extLst>
              </p:nvPr>
            </p:nvGraphicFramePr>
            <p:xfrm>
              <a:off x="3042416" y="1628800"/>
              <a:ext cx="2880320" cy="2743200"/>
            </p:xfrm>
            <a:graphic>
              <a:graphicData uri="http://schemas.openxmlformats.org/drawingml/2006/table">
                <a:tbl>
                  <a:tblPr rtl="1" firstRow="1" firstCol="1" bandRow="1">
                    <a:tableStyleId>{5C22544A-7EE6-4342-B048-85BDC9FD1C3A}</a:tableStyleId>
                  </a:tblPr>
                  <a:tblGrid>
                    <a:gridCol w="1541705"/>
                    <a:gridCol w="1338615"/>
                  </a:tblGrid>
                  <a:tr h="548640">
                    <a:tc gridSpan="2">
                      <a:txBody>
                        <a:bodyPr/>
                        <a:lstStyle/>
                        <a:p>
                          <a:pPr algn="ctr" rtl="1">
                            <a:lnSpc>
                              <a:spcPct val="150000"/>
                            </a:lnSpc>
                            <a:spcAft>
                              <a:spcPts val="0"/>
                            </a:spcAft>
                          </a:pPr>
                          <a:r>
                            <a:rPr lang="ar-DZ" sz="2400" dirty="0">
                              <a:effectLst/>
                              <a:latin typeface="Times New Roman" pitchFamily="18" charset="0"/>
                              <a:cs typeface="Times New Roman" pitchFamily="18" charset="0"/>
                            </a:rPr>
                            <a:t>المستقيم الثاني :</a:t>
                          </a:r>
                          <a:endParaRPr lang="fr-FR" sz="2400" dirty="0">
                            <a:effectLst/>
                            <a:latin typeface="Times New Roman" pitchFamily="18" charset="0"/>
                            <a:cs typeface="Times New Roman" pitchFamily="18" charset="0"/>
                          </a:endParaRPr>
                        </a:p>
                      </a:txBody>
                      <a:tcPr marL="68580" marR="68580" marT="0" marB="0"/>
                    </a:tc>
                    <a:tc hMerge="1">
                      <a:txBody>
                        <a:bodyPr/>
                        <a:lstStyle/>
                        <a:p>
                          <a:endParaRPr lang="fr-FR"/>
                        </a:p>
                      </a:txBody>
                      <a:tcPr/>
                    </a:tc>
                  </a:tr>
                  <a:tr h="548640">
                    <a:tc gridSpan="2">
                      <a:txBody>
                        <a:bodyPr/>
                        <a:lstStyle/>
                        <a:p>
                          <a:endParaRPr lang="fr-FR"/>
                        </a:p>
                      </a:txBody>
                      <a:tcPr marL="68580" marR="68580" marT="0" marB="0">
                        <a:blipFill rotWithShape="0">
                          <a:blip r:embed="rId4"/>
                          <a:stretch>
                            <a:fillRect l="-211" t="-101111" r="-846" b="-323333"/>
                          </a:stretch>
                        </a:blipFill>
                      </a:tcPr>
                    </a:tc>
                    <a:tc hMerge="1">
                      <a:txBody>
                        <a:bodyPr/>
                        <a:lstStyle/>
                        <a:p>
                          <a:endParaRPr lang="fr-FR"/>
                        </a:p>
                      </a:txBody>
                      <a:tcPr/>
                    </a:tc>
                  </a:tr>
                  <a:tr h="548640">
                    <a:tc>
                      <a:txBody>
                        <a:bodyPr/>
                        <a:lstStyle/>
                        <a:p>
                          <a:pPr algn="ctr" rtl="1">
                            <a:lnSpc>
                              <a:spcPct val="150000"/>
                            </a:lnSpc>
                            <a:spcAft>
                              <a:spcPts val="0"/>
                            </a:spcAft>
                          </a:pPr>
                          <a:r>
                            <a:rPr lang="fr-FR" sz="2400" dirty="0">
                              <a:effectLst/>
                              <a:latin typeface="Times New Roman" pitchFamily="18" charset="0"/>
                              <a:cs typeface="Times New Roman" pitchFamily="18" charset="0"/>
                            </a:rPr>
                            <a:t>x</a:t>
                          </a:r>
                          <a:r>
                            <a:rPr lang="fr-FR" sz="2400" baseline="-25000" dirty="0">
                              <a:effectLst/>
                              <a:latin typeface="Times New Roman" pitchFamily="18" charset="0"/>
                              <a:cs typeface="Times New Roman" pitchFamily="18" charset="0"/>
                            </a:rPr>
                            <a:t>2</a:t>
                          </a:r>
                          <a:endParaRPr lang="fr-FR" sz="2400" dirty="0">
                            <a:effectLst/>
                            <a:latin typeface="Times New Roman" pitchFamily="18" charset="0"/>
                            <a:cs typeface="Times New Roman" pitchFamily="18" charset="0"/>
                          </a:endParaRPr>
                        </a:p>
                      </a:txBody>
                      <a:tcPr marL="68580" marR="68580" marT="0" marB="0"/>
                    </a:tc>
                    <a:tc>
                      <a:txBody>
                        <a:bodyPr/>
                        <a:lstStyle/>
                        <a:p>
                          <a:pPr algn="ctr" rtl="1">
                            <a:lnSpc>
                              <a:spcPct val="150000"/>
                            </a:lnSpc>
                            <a:spcAft>
                              <a:spcPts val="0"/>
                            </a:spcAft>
                          </a:pPr>
                          <a:r>
                            <a:rPr lang="fr-FR" sz="2400" dirty="0">
                              <a:effectLst/>
                              <a:latin typeface="Times New Roman" pitchFamily="18" charset="0"/>
                              <a:cs typeface="Times New Roman" pitchFamily="18" charset="0"/>
                            </a:rPr>
                            <a:t>x</a:t>
                          </a:r>
                          <a:r>
                            <a:rPr lang="fr-FR" sz="2400" baseline="-25000" dirty="0">
                              <a:effectLst/>
                              <a:latin typeface="Times New Roman" pitchFamily="18" charset="0"/>
                              <a:cs typeface="Times New Roman" pitchFamily="18" charset="0"/>
                            </a:rPr>
                            <a:t>1</a:t>
                          </a:r>
                          <a:endParaRPr lang="fr-FR" sz="2400" dirty="0">
                            <a:effectLst/>
                            <a:latin typeface="Times New Roman" pitchFamily="18" charset="0"/>
                            <a:cs typeface="Times New Roman" pitchFamily="18" charset="0"/>
                          </a:endParaRPr>
                        </a:p>
                      </a:txBody>
                      <a:tcPr marL="68580" marR="68580" marT="0" marB="0"/>
                    </a:tc>
                  </a:tr>
                  <a:tr h="548640">
                    <a:tc>
                      <a:txBody>
                        <a:bodyPr/>
                        <a:lstStyle/>
                        <a:p>
                          <a:pPr algn="ctr" rtl="1">
                            <a:lnSpc>
                              <a:spcPct val="150000"/>
                            </a:lnSpc>
                            <a:spcAft>
                              <a:spcPts val="0"/>
                            </a:spcAft>
                          </a:pPr>
                          <a:r>
                            <a:rPr lang="fr-FR" sz="2400" dirty="0">
                              <a:effectLst/>
                              <a:latin typeface="Times New Roman" pitchFamily="18" charset="0"/>
                              <a:cs typeface="Times New Roman" pitchFamily="18" charset="0"/>
                            </a:rPr>
                            <a:t>6</a:t>
                          </a:r>
                        </a:p>
                      </a:txBody>
                      <a:tcPr marL="68580" marR="68580" marT="0" marB="0"/>
                    </a:tc>
                    <a:tc>
                      <a:txBody>
                        <a:bodyPr/>
                        <a:lstStyle/>
                        <a:p>
                          <a:pPr algn="ctr" rtl="1">
                            <a:lnSpc>
                              <a:spcPct val="150000"/>
                            </a:lnSpc>
                            <a:spcAft>
                              <a:spcPts val="0"/>
                            </a:spcAft>
                          </a:pPr>
                          <a:r>
                            <a:rPr lang="ar-DZ" sz="2400">
                              <a:effectLst/>
                              <a:latin typeface="Times New Roman" pitchFamily="18" charset="0"/>
                              <a:cs typeface="Times New Roman" pitchFamily="18" charset="0"/>
                            </a:rPr>
                            <a:t>0</a:t>
                          </a:r>
                          <a:endParaRPr lang="fr-FR" sz="2400">
                            <a:effectLst/>
                            <a:latin typeface="Times New Roman" pitchFamily="18" charset="0"/>
                            <a:cs typeface="Times New Roman" pitchFamily="18" charset="0"/>
                          </a:endParaRPr>
                        </a:p>
                      </a:txBody>
                      <a:tcPr marL="68580" marR="68580" marT="0" marB="0"/>
                    </a:tc>
                  </a:tr>
                  <a:tr h="548640">
                    <a:tc>
                      <a:txBody>
                        <a:bodyPr/>
                        <a:lstStyle/>
                        <a:p>
                          <a:pPr algn="ctr" rtl="1">
                            <a:lnSpc>
                              <a:spcPct val="150000"/>
                            </a:lnSpc>
                            <a:spcAft>
                              <a:spcPts val="0"/>
                            </a:spcAft>
                          </a:pPr>
                          <a:r>
                            <a:rPr lang="ar-DZ" sz="2400" dirty="0">
                              <a:effectLst/>
                              <a:latin typeface="Times New Roman" pitchFamily="18" charset="0"/>
                              <a:cs typeface="Times New Roman" pitchFamily="18" charset="0"/>
                            </a:rPr>
                            <a:t>0</a:t>
                          </a:r>
                          <a:endParaRPr lang="fr-FR" sz="2400" dirty="0">
                            <a:effectLst/>
                            <a:latin typeface="Times New Roman" pitchFamily="18" charset="0"/>
                            <a:cs typeface="Times New Roman" pitchFamily="18" charset="0"/>
                          </a:endParaRPr>
                        </a:p>
                      </a:txBody>
                      <a:tcPr marL="68580" marR="68580" marT="0" marB="0"/>
                    </a:tc>
                    <a:tc>
                      <a:txBody>
                        <a:bodyPr/>
                        <a:lstStyle/>
                        <a:p>
                          <a:pPr algn="ctr" rtl="1">
                            <a:lnSpc>
                              <a:spcPct val="150000"/>
                            </a:lnSpc>
                            <a:spcAft>
                              <a:spcPts val="0"/>
                            </a:spcAft>
                          </a:pPr>
                          <a:r>
                            <a:rPr lang="ar-DZ" sz="2400" dirty="0">
                              <a:effectLst/>
                              <a:latin typeface="Times New Roman" pitchFamily="18" charset="0"/>
                              <a:cs typeface="Times New Roman" pitchFamily="18" charset="0"/>
                            </a:rPr>
                            <a:t>1</a:t>
                          </a:r>
                          <a:endParaRPr lang="fr-FR" sz="2400" dirty="0">
                            <a:effectLst/>
                            <a:latin typeface="Times New Roman" pitchFamily="18" charset="0"/>
                            <a:cs typeface="Times New Roman" pitchFamily="18" charset="0"/>
                          </a:endParaRPr>
                        </a:p>
                      </a:txBody>
                      <a:tcPr marL="68580" marR="68580" marT="0" marB="0"/>
                    </a:tc>
                  </a:tr>
                </a:tbl>
              </a:graphicData>
            </a:graphic>
          </p:graphicFrame>
        </mc:Fallback>
      </mc:AlternateContent>
      <mc:AlternateContent xmlns:mc="http://schemas.openxmlformats.org/markup-compatibility/2006" xmlns:a14="http://schemas.microsoft.com/office/drawing/2010/main">
        <mc:Choice Requires="a14">
          <p:graphicFrame>
            <p:nvGraphicFramePr>
              <p:cNvPr id="6" name="Tableau 5"/>
              <p:cNvGraphicFramePr>
                <a:graphicFrameLocks noGrp="1"/>
              </p:cNvGraphicFramePr>
              <p:nvPr>
                <p:extLst>
                  <p:ext uri="{D42A27DB-BD31-4B8C-83A1-F6EECF244321}">
                    <p14:modId xmlns:p14="http://schemas.microsoft.com/office/powerpoint/2010/main" val="1706716348"/>
                  </p:ext>
                </p:extLst>
              </p:nvPr>
            </p:nvGraphicFramePr>
            <p:xfrm>
              <a:off x="6049262" y="1628800"/>
              <a:ext cx="2987233" cy="2743200"/>
            </p:xfrm>
            <a:graphic>
              <a:graphicData uri="http://schemas.openxmlformats.org/drawingml/2006/table">
                <a:tbl>
                  <a:tblPr rtl="1" firstRow="1" firstCol="1" bandRow="1">
                    <a:tableStyleId>{5C22544A-7EE6-4342-B048-85BDC9FD1C3A}</a:tableStyleId>
                  </a:tblPr>
                  <a:tblGrid>
                    <a:gridCol w="1178636"/>
                    <a:gridCol w="1808597"/>
                  </a:tblGrid>
                  <a:tr h="0">
                    <a:tc gridSpan="2">
                      <a:txBody>
                        <a:bodyPr/>
                        <a:lstStyle/>
                        <a:p>
                          <a:pPr algn="ctr" rtl="1">
                            <a:lnSpc>
                              <a:spcPct val="150000"/>
                            </a:lnSpc>
                            <a:spcAft>
                              <a:spcPts val="0"/>
                            </a:spcAft>
                          </a:pPr>
                          <a:r>
                            <a:rPr lang="ar-DZ" sz="2400" dirty="0">
                              <a:effectLst/>
                              <a:latin typeface="Times New Roman" pitchFamily="18" charset="0"/>
                              <a:cs typeface="Times New Roman" pitchFamily="18" charset="0"/>
                            </a:rPr>
                            <a:t>المستقيم ∆ :</a:t>
                          </a:r>
                          <a:endParaRPr lang="fr-FR" sz="2400" dirty="0">
                            <a:effectLst/>
                            <a:latin typeface="Times New Roman" pitchFamily="18" charset="0"/>
                            <a:cs typeface="Times New Roman" pitchFamily="18" charset="0"/>
                          </a:endParaRPr>
                        </a:p>
                      </a:txBody>
                      <a:tcPr marL="68580" marR="68580" marT="0" marB="0"/>
                    </a:tc>
                    <a:tc hMerge="1">
                      <a:txBody>
                        <a:bodyPr/>
                        <a:lstStyle/>
                        <a:p>
                          <a:endParaRPr lang="fr-FR"/>
                        </a:p>
                      </a:txBody>
                      <a:tcPr/>
                    </a:tc>
                  </a:tr>
                  <a:tr h="0">
                    <a:tc gridSpan="2">
                      <a:txBody>
                        <a:bodyPr/>
                        <a:lstStyle/>
                        <a:p>
                          <a:pPr algn="ctr" rtl="0">
                            <a:lnSpc>
                              <a:spcPct val="150000"/>
                            </a:lnSpc>
                            <a:spcAft>
                              <a:spcPts val="0"/>
                            </a:spcAft>
                          </a:pPr>
                          <a14:m>
                            <m:oMathPara xmlns:m="http://schemas.openxmlformats.org/officeDocument/2006/math">
                              <m:oMathParaPr>
                                <m:jc m:val="centerGroup"/>
                              </m:oMathParaPr>
                              <m:oMath xmlns:m="http://schemas.openxmlformats.org/officeDocument/2006/math">
                                <m:r>
                                  <m:rPr>
                                    <m:sty m:val="p"/>
                                  </m:rPr>
                                  <a:rPr lang="fr-FR" sz="2400">
                                    <a:effectLst/>
                                    <a:latin typeface="Cambria Math"/>
                                  </a:rPr>
                                  <m:t>Z</m:t>
                                </m:r>
                                <m:r>
                                  <a:rPr lang="fr-FR" sz="2400">
                                    <a:effectLst/>
                                    <a:latin typeface="Cambria Math"/>
                                  </a:rPr>
                                  <m:t>=</m:t>
                                </m:r>
                                <m:r>
                                  <a:rPr lang="fr-FR" sz="2400">
                                    <a:effectLst/>
                                    <a:latin typeface="Cambria Math"/>
                                  </a:rPr>
                                  <m:t>10</m:t>
                                </m:r>
                                <m:sSub>
                                  <m:sSubPr>
                                    <m:ctrlPr>
                                      <a:rPr lang="fr-FR" sz="2400" i="1">
                                        <a:effectLst/>
                                        <a:latin typeface="Cambria Math"/>
                                      </a:rPr>
                                    </m:ctrlPr>
                                  </m:sSubPr>
                                  <m:e>
                                    <m:r>
                                      <a:rPr lang="fr-FR" sz="2400">
                                        <a:effectLst/>
                                        <a:latin typeface="Cambria Math"/>
                                      </a:rPr>
                                      <m:t>𝑥</m:t>
                                    </m:r>
                                  </m:e>
                                  <m:sub>
                                    <m:r>
                                      <a:rPr lang="fr-FR" sz="2400">
                                        <a:effectLst/>
                                        <a:latin typeface="Cambria Math"/>
                                      </a:rPr>
                                      <m:t>1</m:t>
                                    </m:r>
                                  </m:sub>
                                </m:sSub>
                                <m:r>
                                  <a:rPr lang="fr-FR" sz="2400">
                                    <a:effectLst/>
                                    <a:latin typeface="Cambria Math"/>
                                  </a:rPr>
                                  <m:t>+ </m:t>
                                </m:r>
                                <m:r>
                                  <a:rPr lang="fr-FR" sz="2400">
                                    <a:effectLst/>
                                    <a:latin typeface="Cambria Math"/>
                                  </a:rPr>
                                  <m:t>30</m:t>
                                </m:r>
                                <m:sSub>
                                  <m:sSubPr>
                                    <m:ctrlPr>
                                      <a:rPr lang="fr-FR" sz="2400" i="1">
                                        <a:effectLst/>
                                        <a:latin typeface="Cambria Math"/>
                                      </a:rPr>
                                    </m:ctrlPr>
                                  </m:sSubPr>
                                  <m:e>
                                    <m:r>
                                      <a:rPr lang="fr-FR" sz="2400">
                                        <a:effectLst/>
                                        <a:latin typeface="Cambria Math"/>
                                      </a:rPr>
                                      <m:t>𝑥</m:t>
                                    </m:r>
                                  </m:e>
                                  <m:sub>
                                    <m:r>
                                      <a:rPr lang="fr-FR" sz="2400">
                                        <a:effectLst/>
                                        <a:latin typeface="Cambria Math"/>
                                      </a:rPr>
                                      <m:t>2</m:t>
                                    </m:r>
                                  </m:sub>
                                </m:sSub>
                                <m:r>
                                  <a:rPr lang="fr-FR" sz="2400">
                                    <a:effectLst/>
                                    <a:latin typeface="Cambria Math"/>
                                  </a:rPr>
                                  <m:t>=</m:t>
                                </m:r>
                                <m:r>
                                  <a:rPr lang="fr-FR" sz="2400">
                                    <a:effectLst/>
                                    <a:latin typeface="Cambria Math"/>
                                  </a:rPr>
                                  <m:t>0</m:t>
                                </m:r>
                              </m:oMath>
                            </m:oMathPara>
                          </a14:m>
                          <a:endParaRPr lang="fr-FR" sz="2400" dirty="0">
                            <a:effectLst/>
                            <a:latin typeface="Times New Roman" pitchFamily="18" charset="0"/>
                            <a:cs typeface="Times New Roman" pitchFamily="18" charset="0"/>
                          </a:endParaRPr>
                        </a:p>
                      </a:txBody>
                      <a:tcPr marL="68580" marR="68580" marT="0" marB="0"/>
                    </a:tc>
                    <a:tc hMerge="1">
                      <a:txBody>
                        <a:bodyPr/>
                        <a:lstStyle/>
                        <a:p>
                          <a:endParaRPr lang="fr-FR"/>
                        </a:p>
                      </a:txBody>
                      <a:tcPr/>
                    </a:tc>
                  </a:tr>
                  <a:tr h="0">
                    <a:tc>
                      <a:txBody>
                        <a:bodyPr/>
                        <a:lstStyle/>
                        <a:p>
                          <a:pPr algn="ctr" rtl="1">
                            <a:lnSpc>
                              <a:spcPct val="150000"/>
                            </a:lnSpc>
                            <a:spcAft>
                              <a:spcPts val="0"/>
                            </a:spcAft>
                          </a:pPr>
                          <a:r>
                            <a:rPr lang="fr-FR" sz="2400" dirty="0">
                              <a:effectLst/>
                              <a:latin typeface="Times New Roman" pitchFamily="18" charset="0"/>
                              <a:cs typeface="Times New Roman" pitchFamily="18" charset="0"/>
                            </a:rPr>
                            <a:t>x</a:t>
                          </a:r>
                          <a:r>
                            <a:rPr lang="fr-FR" sz="2400" baseline="-25000" dirty="0">
                              <a:effectLst/>
                              <a:latin typeface="Times New Roman" pitchFamily="18" charset="0"/>
                              <a:cs typeface="Times New Roman" pitchFamily="18" charset="0"/>
                            </a:rPr>
                            <a:t>2</a:t>
                          </a:r>
                          <a:endParaRPr lang="fr-FR" sz="2400" dirty="0">
                            <a:effectLst/>
                            <a:latin typeface="Times New Roman" pitchFamily="18" charset="0"/>
                            <a:cs typeface="Times New Roman" pitchFamily="18" charset="0"/>
                          </a:endParaRPr>
                        </a:p>
                      </a:txBody>
                      <a:tcPr marL="68580" marR="68580" marT="0" marB="0"/>
                    </a:tc>
                    <a:tc>
                      <a:txBody>
                        <a:bodyPr/>
                        <a:lstStyle/>
                        <a:p>
                          <a:pPr algn="ctr" rtl="1">
                            <a:lnSpc>
                              <a:spcPct val="150000"/>
                            </a:lnSpc>
                            <a:spcAft>
                              <a:spcPts val="0"/>
                            </a:spcAft>
                          </a:pPr>
                          <a:r>
                            <a:rPr lang="fr-FR" sz="2400">
                              <a:effectLst/>
                              <a:latin typeface="Times New Roman" pitchFamily="18" charset="0"/>
                              <a:cs typeface="Times New Roman" pitchFamily="18" charset="0"/>
                            </a:rPr>
                            <a:t>x</a:t>
                          </a:r>
                          <a:r>
                            <a:rPr lang="fr-FR" sz="2400" baseline="-25000">
                              <a:effectLst/>
                              <a:latin typeface="Times New Roman" pitchFamily="18" charset="0"/>
                              <a:cs typeface="Times New Roman" pitchFamily="18" charset="0"/>
                            </a:rPr>
                            <a:t>1</a:t>
                          </a:r>
                          <a:endParaRPr lang="fr-FR" sz="2400">
                            <a:effectLst/>
                            <a:latin typeface="Times New Roman" pitchFamily="18" charset="0"/>
                            <a:cs typeface="Times New Roman" pitchFamily="18" charset="0"/>
                          </a:endParaRPr>
                        </a:p>
                      </a:txBody>
                      <a:tcPr marL="68580" marR="68580" marT="0" marB="0"/>
                    </a:tc>
                  </a:tr>
                  <a:tr h="0">
                    <a:tc>
                      <a:txBody>
                        <a:bodyPr/>
                        <a:lstStyle/>
                        <a:p>
                          <a:pPr algn="ctr" rtl="1">
                            <a:lnSpc>
                              <a:spcPct val="150000"/>
                            </a:lnSpc>
                            <a:spcAft>
                              <a:spcPts val="0"/>
                            </a:spcAft>
                          </a:pPr>
                          <a:r>
                            <a:rPr lang="fr-FR" sz="2400" dirty="0">
                              <a:effectLst/>
                              <a:latin typeface="Times New Roman" pitchFamily="18" charset="0"/>
                              <a:cs typeface="Times New Roman" pitchFamily="18" charset="0"/>
                            </a:rPr>
                            <a:t>-1</a:t>
                          </a:r>
                        </a:p>
                      </a:txBody>
                      <a:tcPr marL="68580" marR="68580" marT="0" marB="0"/>
                    </a:tc>
                    <a:tc>
                      <a:txBody>
                        <a:bodyPr/>
                        <a:lstStyle/>
                        <a:p>
                          <a:pPr algn="ctr" rtl="1">
                            <a:lnSpc>
                              <a:spcPct val="150000"/>
                            </a:lnSpc>
                            <a:spcAft>
                              <a:spcPts val="0"/>
                            </a:spcAft>
                          </a:pPr>
                          <a:r>
                            <a:rPr lang="ar-DZ" sz="2400">
                              <a:effectLst/>
                              <a:latin typeface="Times New Roman" pitchFamily="18" charset="0"/>
                              <a:cs typeface="Times New Roman" pitchFamily="18" charset="0"/>
                            </a:rPr>
                            <a:t>3</a:t>
                          </a:r>
                          <a:endParaRPr lang="fr-FR" sz="2400">
                            <a:effectLst/>
                            <a:latin typeface="Times New Roman" pitchFamily="18" charset="0"/>
                            <a:cs typeface="Times New Roman" pitchFamily="18" charset="0"/>
                          </a:endParaRPr>
                        </a:p>
                      </a:txBody>
                      <a:tcPr marL="68580" marR="68580" marT="0" marB="0"/>
                    </a:tc>
                  </a:tr>
                  <a:tr h="0">
                    <a:tc>
                      <a:txBody>
                        <a:bodyPr/>
                        <a:lstStyle/>
                        <a:p>
                          <a:pPr algn="ctr" rtl="1">
                            <a:lnSpc>
                              <a:spcPct val="150000"/>
                            </a:lnSpc>
                            <a:spcAft>
                              <a:spcPts val="0"/>
                            </a:spcAft>
                          </a:pPr>
                          <a:r>
                            <a:rPr lang="fr-FR" sz="2400" dirty="0">
                              <a:effectLst/>
                              <a:latin typeface="Times New Roman" pitchFamily="18" charset="0"/>
                              <a:cs typeface="Times New Roman" pitchFamily="18" charset="0"/>
                            </a:rPr>
                            <a:t>1</a:t>
                          </a:r>
                        </a:p>
                      </a:txBody>
                      <a:tcPr marL="68580" marR="68580" marT="0" marB="0"/>
                    </a:tc>
                    <a:tc>
                      <a:txBody>
                        <a:bodyPr/>
                        <a:lstStyle/>
                        <a:p>
                          <a:pPr algn="ctr" rtl="0">
                            <a:lnSpc>
                              <a:spcPct val="150000"/>
                            </a:lnSpc>
                            <a:spcAft>
                              <a:spcPts val="0"/>
                            </a:spcAft>
                          </a:pPr>
                          <a:r>
                            <a:rPr lang="fr-FR" sz="2400" dirty="0">
                              <a:effectLst/>
                              <a:latin typeface="Times New Roman" pitchFamily="18" charset="0"/>
                              <a:cs typeface="Times New Roman" pitchFamily="18" charset="0"/>
                            </a:rPr>
                            <a:t>-3</a:t>
                          </a:r>
                        </a:p>
                      </a:txBody>
                      <a:tcPr marL="68580" marR="68580" marT="0" marB="0"/>
                    </a:tc>
                  </a:tr>
                </a:tbl>
              </a:graphicData>
            </a:graphic>
          </p:graphicFrame>
        </mc:Choice>
        <mc:Fallback xmlns="">
          <p:graphicFrame>
            <p:nvGraphicFramePr>
              <p:cNvPr id="6" name="Tableau 5"/>
              <p:cNvGraphicFramePr>
                <a:graphicFrameLocks noGrp="1"/>
              </p:cNvGraphicFramePr>
              <p:nvPr>
                <p:extLst>
                  <p:ext uri="{D42A27DB-BD31-4B8C-83A1-F6EECF244321}">
                    <p14:modId xmlns:p14="http://schemas.microsoft.com/office/powerpoint/2010/main" val="1706716348"/>
                  </p:ext>
                </p:extLst>
              </p:nvPr>
            </p:nvGraphicFramePr>
            <p:xfrm>
              <a:off x="6049262" y="1628800"/>
              <a:ext cx="2987233" cy="2743200"/>
            </p:xfrm>
            <a:graphic>
              <a:graphicData uri="http://schemas.openxmlformats.org/drawingml/2006/table">
                <a:tbl>
                  <a:tblPr rtl="1" firstRow="1" firstCol="1" bandRow="1">
                    <a:tableStyleId>{5C22544A-7EE6-4342-B048-85BDC9FD1C3A}</a:tableStyleId>
                  </a:tblPr>
                  <a:tblGrid>
                    <a:gridCol w="1178636"/>
                    <a:gridCol w="1808597"/>
                  </a:tblGrid>
                  <a:tr h="548640">
                    <a:tc gridSpan="2">
                      <a:txBody>
                        <a:bodyPr/>
                        <a:lstStyle/>
                        <a:p>
                          <a:pPr algn="ctr" rtl="1">
                            <a:lnSpc>
                              <a:spcPct val="150000"/>
                            </a:lnSpc>
                            <a:spcAft>
                              <a:spcPts val="0"/>
                            </a:spcAft>
                          </a:pPr>
                          <a:r>
                            <a:rPr lang="ar-DZ" sz="2400" dirty="0">
                              <a:effectLst/>
                              <a:latin typeface="Times New Roman" pitchFamily="18" charset="0"/>
                              <a:cs typeface="Times New Roman" pitchFamily="18" charset="0"/>
                            </a:rPr>
                            <a:t>المستقيم ∆ :</a:t>
                          </a:r>
                          <a:endParaRPr lang="fr-FR" sz="2400" dirty="0">
                            <a:effectLst/>
                            <a:latin typeface="Times New Roman" pitchFamily="18" charset="0"/>
                            <a:cs typeface="Times New Roman" pitchFamily="18" charset="0"/>
                          </a:endParaRPr>
                        </a:p>
                      </a:txBody>
                      <a:tcPr marL="68580" marR="68580" marT="0" marB="0"/>
                    </a:tc>
                    <a:tc hMerge="1">
                      <a:txBody>
                        <a:bodyPr/>
                        <a:lstStyle/>
                        <a:p>
                          <a:endParaRPr lang="fr-FR"/>
                        </a:p>
                      </a:txBody>
                      <a:tcPr/>
                    </a:tc>
                  </a:tr>
                  <a:tr h="548640">
                    <a:tc gridSpan="2">
                      <a:txBody>
                        <a:bodyPr/>
                        <a:lstStyle/>
                        <a:p>
                          <a:endParaRPr lang="fr-FR"/>
                        </a:p>
                      </a:txBody>
                      <a:tcPr marL="68580" marR="68580" marT="0" marB="0">
                        <a:blipFill rotWithShape="0">
                          <a:blip r:embed="rId5"/>
                          <a:stretch>
                            <a:fillRect l="-204" t="-101111" r="-815" b="-323333"/>
                          </a:stretch>
                        </a:blipFill>
                      </a:tcPr>
                    </a:tc>
                    <a:tc hMerge="1">
                      <a:txBody>
                        <a:bodyPr/>
                        <a:lstStyle/>
                        <a:p>
                          <a:endParaRPr lang="fr-FR"/>
                        </a:p>
                      </a:txBody>
                      <a:tcPr/>
                    </a:tc>
                  </a:tr>
                  <a:tr h="548640">
                    <a:tc>
                      <a:txBody>
                        <a:bodyPr/>
                        <a:lstStyle/>
                        <a:p>
                          <a:pPr algn="ctr" rtl="1">
                            <a:lnSpc>
                              <a:spcPct val="150000"/>
                            </a:lnSpc>
                            <a:spcAft>
                              <a:spcPts val="0"/>
                            </a:spcAft>
                          </a:pPr>
                          <a:r>
                            <a:rPr lang="fr-FR" sz="2400" dirty="0">
                              <a:effectLst/>
                              <a:latin typeface="Times New Roman" pitchFamily="18" charset="0"/>
                              <a:cs typeface="Times New Roman" pitchFamily="18" charset="0"/>
                            </a:rPr>
                            <a:t>x</a:t>
                          </a:r>
                          <a:r>
                            <a:rPr lang="fr-FR" sz="2400" baseline="-25000" dirty="0">
                              <a:effectLst/>
                              <a:latin typeface="Times New Roman" pitchFamily="18" charset="0"/>
                              <a:cs typeface="Times New Roman" pitchFamily="18" charset="0"/>
                            </a:rPr>
                            <a:t>2</a:t>
                          </a:r>
                          <a:endParaRPr lang="fr-FR" sz="2400" dirty="0">
                            <a:effectLst/>
                            <a:latin typeface="Times New Roman" pitchFamily="18" charset="0"/>
                            <a:cs typeface="Times New Roman" pitchFamily="18" charset="0"/>
                          </a:endParaRPr>
                        </a:p>
                      </a:txBody>
                      <a:tcPr marL="68580" marR="68580" marT="0" marB="0"/>
                    </a:tc>
                    <a:tc>
                      <a:txBody>
                        <a:bodyPr/>
                        <a:lstStyle/>
                        <a:p>
                          <a:pPr algn="ctr" rtl="1">
                            <a:lnSpc>
                              <a:spcPct val="150000"/>
                            </a:lnSpc>
                            <a:spcAft>
                              <a:spcPts val="0"/>
                            </a:spcAft>
                          </a:pPr>
                          <a:r>
                            <a:rPr lang="fr-FR" sz="2400">
                              <a:effectLst/>
                              <a:latin typeface="Times New Roman" pitchFamily="18" charset="0"/>
                              <a:cs typeface="Times New Roman" pitchFamily="18" charset="0"/>
                            </a:rPr>
                            <a:t>x</a:t>
                          </a:r>
                          <a:r>
                            <a:rPr lang="fr-FR" sz="2400" baseline="-25000">
                              <a:effectLst/>
                              <a:latin typeface="Times New Roman" pitchFamily="18" charset="0"/>
                              <a:cs typeface="Times New Roman" pitchFamily="18" charset="0"/>
                            </a:rPr>
                            <a:t>1</a:t>
                          </a:r>
                          <a:endParaRPr lang="fr-FR" sz="2400">
                            <a:effectLst/>
                            <a:latin typeface="Times New Roman" pitchFamily="18" charset="0"/>
                            <a:cs typeface="Times New Roman" pitchFamily="18" charset="0"/>
                          </a:endParaRPr>
                        </a:p>
                      </a:txBody>
                      <a:tcPr marL="68580" marR="68580" marT="0" marB="0"/>
                    </a:tc>
                  </a:tr>
                  <a:tr h="548640">
                    <a:tc>
                      <a:txBody>
                        <a:bodyPr/>
                        <a:lstStyle/>
                        <a:p>
                          <a:pPr algn="ctr" rtl="1">
                            <a:lnSpc>
                              <a:spcPct val="150000"/>
                            </a:lnSpc>
                            <a:spcAft>
                              <a:spcPts val="0"/>
                            </a:spcAft>
                          </a:pPr>
                          <a:r>
                            <a:rPr lang="fr-FR" sz="2400" dirty="0">
                              <a:effectLst/>
                              <a:latin typeface="Times New Roman" pitchFamily="18" charset="0"/>
                              <a:cs typeface="Times New Roman" pitchFamily="18" charset="0"/>
                            </a:rPr>
                            <a:t>-1</a:t>
                          </a:r>
                        </a:p>
                      </a:txBody>
                      <a:tcPr marL="68580" marR="68580" marT="0" marB="0"/>
                    </a:tc>
                    <a:tc>
                      <a:txBody>
                        <a:bodyPr/>
                        <a:lstStyle/>
                        <a:p>
                          <a:pPr algn="ctr" rtl="1">
                            <a:lnSpc>
                              <a:spcPct val="150000"/>
                            </a:lnSpc>
                            <a:spcAft>
                              <a:spcPts val="0"/>
                            </a:spcAft>
                          </a:pPr>
                          <a:r>
                            <a:rPr lang="ar-DZ" sz="2400">
                              <a:effectLst/>
                              <a:latin typeface="Times New Roman" pitchFamily="18" charset="0"/>
                              <a:cs typeface="Times New Roman" pitchFamily="18" charset="0"/>
                            </a:rPr>
                            <a:t>3</a:t>
                          </a:r>
                          <a:endParaRPr lang="fr-FR" sz="2400">
                            <a:effectLst/>
                            <a:latin typeface="Times New Roman" pitchFamily="18" charset="0"/>
                            <a:cs typeface="Times New Roman" pitchFamily="18" charset="0"/>
                          </a:endParaRPr>
                        </a:p>
                      </a:txBody>
                      <a:tcPr marL="68580" marR="68580" marT="0" marB="0"/>
                    </a:tc>
                  </a:tr>
                  <a:tr h="548640">
                    <a:tc>
                      <a:txBody>
                        <a:bodyPr/>
                        <a:lstStyle/>
                        <a:p>
                          <a:pPr algn="ctr" rtl="1">
                            <a:lnSpc>
                              <a:spcPct val="150000"/>
                            </a:lnSpc>
                            <a:spcAft>
                              <a:spcPts val="0"/>
                            </a:spcAft>
                          </a:pPr>
                          <a:r>
                            <a:rPr lang="fr-FR" sz="2400" dirty="0">
                              <a:effectLst/>
                              <a:latin typeface="Times New Roman" pitchFamily="18" charset="0"/>
                              <a:cs typeface="Times New Roman" pitchFamily="18" charset="0"/>
                            </a:rPr>
                            <a:t>1</a:t>
                          </a:r>
                        </a:p>
                      </a:txBody>
                      <a:tcPr marL="68580" marR="68580" marT="0" marB="0"/>
                    </a:tc>
                    <a:tc>
                      <a:txBody>
                        <a:bodyPr/>
                        <a:lstStyle/>
                        <a:p>
                          <a:pPr algn="ctr" rtl="0">
                            <a:lnSpc>
                              <a:spcPct val="150000"/>
                            </a:lnSpc>
                            <a:spcAft>
                              <a:spcPts val="0"/>
                            </a:spcAft>
                          </a:pPr>
                          <a:r>
                            <a:rPr lang="fr-FR" sz="2400" dirty="0">
                              <a:effectLst/>
                              <a:latin typeface="Times New Roman" pitchFamily="18" charset="0"/>
                              <a:cs typeface="Times New Roman" pitchFamily="18" charset="0"/>
                            </a:rPr>
                            <a:t>-3</a:t>
                          </a:r>
                        </a:p>
                      </a:txBody>
                      <a:tcPr marL="68580" marR="68580" marT="0" marB="0"/>
                    </a:tc>
                  </a:tr>
                </a:tbl>
              </a:graphicData>
            </a:graphic>
          </p:graphicFrame>
        </mc:Fallback>
      </mc:AlternateContent>
      <p:sp>
        <p:nvSpPr>
          <p:cNvPr id="7" name="Rectangle 6"/>
          <p:cNvSpPr/>
          <p:nvPr/>
        </p:nvSpPr>
        <p:spPr>
          <a:xfrm>
            <a:off x="0" y="4402847"/>
            <a:ext cx="9144000" cy="2554545"/>
          </a:xfrm>
          <a:prstGeom prst="rect">
            <a:avLst/>
          </a:prstGeom>
        </p:spPr>
        <p:txBody>
          <a:bodyPr wrap="square">
            <a:spAutoFit/>
          </a:bodyPr>
          <a:lstStyle/>
          <a:p>
            <a:pPr indent="360000" algn="just" rtl="1"/>
            <a:r>
              <a:rPr lang="ar-DZ" sz="3200" dirty="0">
                <a:ea typeface="Calibri"/>
                <a:cs typeface="Times New Roman"/>
              </a:rPr>
              <a:t>نقوم برسم هذه المستقيمات على معلم متعامد و نحدد منطقة الحل المقبول، و هي المنطقة غير المشطبة كما هو موضح في الشكل الموالي، فتكون أية نقطة على المستقيم (2) أو إلى يمينه غير المشطب تحقق جميع القيود، و أية نقطة على المستقيم (3) أو إلى أعلاه غير المشطب تحقق جميع </a:t>
            </a:r>
            <a:r>
              <a:rPr lang="ar-DZ" sz="3200" dirty="0" smtClean="0">
                <a:ea typeface="Calibri"/>
                <a:cs typeface="Times New Roman"/>
              </a:rPr>
              <a:t>القيود</a:t>
            </a:r>
            <a:r>
              <a:rPr lang="ar-DZ" sz="3200" dirty="0">
                <a:ea typeface="Calibri"/>
                <a:cs typeface="Times New Roman"/>
              </a:rPr>
              <a:t>.</a:t>
            </a:r>
            <a:endParaRPr lang="fr-FR" sz="3200" dirty="0"/>
          </a:p>
        </p:txBody>
      </p:sp>
    </p:spTree>
    <p:extLst>
      <p:ext uri="{BB962C8B-B14F-4D97-AF65-F5344CB8AC3E}">
        <p14:creationId xmlns:p14="http://schemas.microsoft.com/office/powerpoint/2010/main" val="1899584417"/>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0" y="0"/>
            <a:ext cx="9144000" cy="6858000"/>
          </a:xfrm>
          <a:prstGeom prst="rect">
            <a:avLst/>
          </a:prstGeom>
          <a:noFill/>
          <a:ln w="57150" cmpd="thinThick">
            <a:solidFill>
              <a:srgbClr val="FFCC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endParaRPr lang="fr-FR" altLang="fr-FR" sz="1800"/>
          </a:p>
        </p:txBody>
      </p:sp>
      <p:sp>
        <p:nvSpPr>
          <p:cNvPr id="6" name="ZoneTexte 5"/>
          <p:cNvSpPr txBox="1"/>
          <p:nvPr/>
        </p:nvSpPr>
        <p:spPr>
          <a:xfrm>
            <a:off x="2159732" y="188640"/>
            <a:ext cx="5292588" cy="1107996"/>
          </a:xfrm>
          <a:prstGeom prst="rect">
            <a:avLst/>
          </a:prstGeom>
          <a:noFill/>
        </p:spPr>
        <p:txBody>
          <a:bodyPr wrap="square" rtlCol="0">
            <a:spAutoFit/>
          </a:bodyPr>
          <a:lstStyle/>
          <a:p>
            <a:pPr algn="ctr" rtl="1" eaLnBrk="1" fontAlgn="auto" hangingPunct="1">
              <a:spcBef>
                <a:spcPts val="0"/>
              </a:spcBef>
              <a:spcAft>
                <a:spcPts val="0"/>
              </a:spcAft>
            </a:pPr>
            <a:r>
              <a:rPr lang="ar-DZ" sz="6600" b="1" dirty="0">
                <a:solidFill>
                  <a:srgbClr val="FF3300"/>
                </a:solidFill>
                <a:latin typeface="Times New Roman" panose="02020603050405020304" pitchFamily="18" charset="0"/>
                <a:cs typeface="Times New Roman" panose="02020603050405020304" pitchFamily="18" charset="0"/>
              </a:rPr>
              <a:t>الوحدة : </a:t>
            </a:r>
            <a:r>
              <a:rPr lang="ar-DZ" sz="6600" b="1" dirty="0" smtClean="0">
                <a:solidFill>
                  <a:srgbClr val="FF3300"/>
                </a:solidFill>
                <a:latin typeface="Times New Roman" panose="02020603050405020304" pitchFamily="18" charset="0"/>
                <a:cs typeface="Times New Roman" panose="02020603050405020304" pitchFamily="18" charset="0"/>
              </a:rPr>
              <a:t>المنهجية </a:t>
            </a:r>
            <a:endParaRPr lang="fr-FR" sz="6600" b="1" dirty="0">
              <a:solidFill>
                <a:srgbClr val="FF3300"/>
              </a:solidFill>
              <a:latin typeface="Times New Roman" pitchFamily="18" charset="0"/>
              <a:cs typeface="Times New Roman" pitchFamily="18" charset="0"/>
            </a:endParaRPr>
          </a:p>
        </p:txBody>
      </p:sp>
      <p:sp>
        <p:nvSpPr>
          <p:cNvPr id="8" name="ZoneTexte 7"/>
          <p:cNvSpPr txBox="1"/>
          <p:nvPr/>
        </p:nvSpPr>
        <p:spPr>
          <a:xfrm>
            <a:off x="2555776" y="1556792"/>
            <a:ext cx="3753121" cy="1107996"/>
          </a:xfrm>
          <a:prstGeom prst="rect">
            <a:avLst/>
          </a:prstGeom>
          <a:noFill/>
        </p:spPr>
        <p:txBody>
          <a:bodyPr wrap="square" rtlCol="0">
            <a:spAutoFit/>
          </a:bodyPr>
          <a:lstStyle/>
          <a:p>
            <a:pPr algn="ctr" rtl="1" eaLnBrk="1" fontAlgn="auto" hangingPunct="1">
              <a:spcBef>
                <a:spcPts val="0"/>
              </a:spcBef>
              <a:spcAft>
                <a:spcPts val="0"/>
              </a:spcAft>
            </a:pPr>
            <a:r>
              <a:rPr lang="ar-DZ" sz="6600" b="1" dirty="0">
                <a:solidFill>
                  <a:srgbClr val="FF0000"/>
                </a:solidFill>
                <a:latin typeface="Times New Roman" panose="02020603050405020304" pitchFamily="18" charset="0"/>
                <a:cs typeface="Times New Roman" panose="02020603050405020304" pitchFamily="18" charset="0"/>
              </a:rPr>
              <a:t>المعامل : 2 </a:t>
            </a:r>
            <a:endParaRPr lang="fr-FR" sz="6600" dirty="0">
              <a:solidFill>
                <a:srgbClr val="FF0000"/>
              </a:solidFill>
              <a:latin typeface="Times New Roman" pitchFamily="18" charset="0"/>
              <a:cs typeface="Times New Roman" pitchFamily="18" charset="0"/>
            </a:endParaRPr>
          </a:p>
        </p:txBody>
      </p:sp>
      <p:sp>
        <p:nvSpPr>
          <p:cNvPr id="9" name="ZoneTexte 8"/>
          <p:cNvSpPr txBox="1"/>
          <p:nvPr/>
        </p:nvSpPr>
        <p:spPr>
          <a:xfrm>
            <a:off x="2771800" y="2780928"/>
            <a:ext cx="3376867" cy="1107996"/>
          </a:xfrm>
          <a:prstGeom prst="rect">
            <a:avLst/>
          </a:prstGeom>
          <a:noFill/>
        </p:spPr>
        <p:txBody>
          <a:bodyPr wrap="square" rtlCol="0">
            <a:spAutoFit/>
          </a:bodyPr>
          <a:lstStyle/>
          <a:p>
            <a:pPr algn="ctr" rtl="1"/>
            <a:r>
              <a:rPr lang="ar-DZ" sz="6600" b="1" dirty="0" smtClean="0">
                <a:solidFill>
                  <a:srgbClr val="FF0000"/>
                </a:solidFill>
                <a:latin typeface="Times New Roman" panose="02020603050405020304" pitchFamily="18" charset="0"/>
                <a:cs typeface="Times New Roman" panose="02020603050405020304" pitchFamily="18" charset="0"/>
              </a:rPr>
              <a:t>الرصيد : </a:t>
            </a:r>
            <a:r>
              <a:rPr lang="fr-FR" sz="6600" b="1" dirty="0" smtClean="0">
                <a:solidFill>
                  <a:srgbClr val="FF0000"/>
                </a:solidFill>
                <a:latin typeface="Times New Roman" panose="02020603050405020304" pitchFamily="18" charset="0"/>
                <a:cs typeface="Times New Roman" panose="02020603050405020304" pitchFamily="18" charset="0"/>
              </a:rPr>
              <a:t>3</a:t>
            </a:r>
            <a:endParaRPr lang="fr-FR" sz="6600" dirty="0">
              <a:solidFill>
                <a:srgbClr val="FF0000"/>
              </a:solidFill>
              <a:latin typeface="Times New Roman" pitchFamily="18" charset="0"/>
              <a:cs typeface="Times New Roman" pitchFamily="18" charset="0"/>
            </a:endParaRPr>
          </a:p>
        </p:txBody>
      </p:sp>
      <p:sp>
        <p:nvSpPr>
          <p:cNvPr id="10" name="ZoneTexte 9"/>
          <p:cNvSpPr txBox="1"/>
          <p:nvPr/>
        </p:nvSpPr>
        <p:spPr>
          <a:xfrm>
            <a:off x="971600" y="4365104"/>
            <a:ext cx="7272808" cy="1107996"/>
          </a:xfrm>
          <a:prstGeom prst="rect">
            <a:avLst/>
          </a:prstGeom>
          <a:noFill/>
        </p:spPr>
        <p:txBody>
          <a:bodyPr wrap="square" rtlCol="0">
            <a:spAutoFit/>
          </a:bodyPr>
          <a:lstStyle/>
          <a:p>
            <a:pPr algn="ctr" rtl="1"/>
            <a:r>
              <a:rPr lang="ar-DZ" sz="6600" b="1" dirty="0" smtClean="0">
                <a:solidFill>
                  <a:srgbClr val="EBF010"/>
                </a:solidFill>
                <a:latin typeface="Times New Roman" panose="02020603050405020304" pitchFamily="18" charset="0"/>
                <a:cs typeface="Times New Roman" panose="02020603050405020304" pitchFamily="18" charset="0"/>
              </a:rPr>
              <a:t>الامتحان النهائي </a:t>
            </a:r>
            <a:r>
              <a:rPr lang="ar-DZ" sz="6600" b="1" dirty="0">
                <a:solidFill>
                  <a:srgbClr val="EBF010"/>
                </a:solidFill>
                <a:latin typeface="Times New Roman" panose="02020603050405020304" pitchFamily="18" charset="0"/>
                <a:cs typeface="Times New Roman" panose="02020603050405020304" pitchFamily="18" charset="0"/>
              </a:rPr>
              <a:t>: </a:t>
            </a:r>
            <a:r>
              <a:rPr lang="ar-DZ" sz="6600" b="1" dirty="0" smtClean="0">
                <a:solidFill>
                  <a:srgbClr val="EBF010"/>
                </a:solidFill>
                <a:latin typeface="Times New Roman" panose="02020603050405020304" pitchFamily="18" charset="0"/>
                <a:cs typeface="Times New Roman" panose="02020603050405020304" pitchFamily="18" charset="0"/>
              </a:rPr>
              <a:t>60 </a:t>
            </a:r>
            <a:r>
              <a:rPr lang="ar-DZ" sz="6600" b="1" dirty="0">
                <a:solidFill>
                  <a:srgbClr val="EBF010"/>
                </a:solidFill>
                <a:latin typeface="Times New Roman" panose="02020603050405020304" pitchFamily="18" charset="0"/>
                <a:cs typeface="Times New Roman" panose="02020603050405020304" pitchFamily="18" charset="0"/>
              </a:rPr>
              <a:t>%</a:t>
            </a:r>
            <a:endParaRPr lang="fr-FR" sz="6600" dirty="0">
              <a:solidFill>
                <a:srgbClr val="EBF010"/>
              </a:solidFill>
              <a:latin typeface="Times New Roman" pitchFamily="18" charset="0"/>
              <a:cs typeface="Times New Roman" pitchFamily="18" charset="0"/>
            </a:endParaRPr>
          </a:p>
        </p:txBody>
      </p:sp>
      <p:sp>
        <p:nvSpPr>
          <p:cNvPr id="11" name="ZoneTexte 10"/>
          <p:cNvSpPr txBox="1"/>
          <p:nvPr/>
        </p:nvSpPr>
        <p:spPr>
          <a:xfrm>
            <a:off x="899592" y="5589240"/>
            <a:ext cx="7357644" cy="1107996"/>
          </a:xfrm>
          <a:prstGeom prst="rect">
            <a:avLst/>
          </a:prstGeom>
          <a:noFill/>
        </p:spPr>
        <p:txBody>
          <a:bodyPr wrap="square" rtlCol="0">
            <a:spAutoFit/>
          </a:bodyPr>
          <a:lstStyle/>
          <a:p>
            <a:pPr algn="ctr" rtl="1"/>
            <a:r>
              <a:rPr lang="ar-DZ" sz="6600" b="1" dirty="0" smtClean="0">
                <a:solidFill>
                  <a:srgbClr val="EBF010"/>
                </a:solidFill>
                <a:latin typeface="Times New Roman" panose="02020603050405020304" pitchFamily="18" charset="0"/>
                <a:cs typeface="Times New Roman" panose="02020603050405020304" pitchFamily="18" charset="0"/>
              </a:rPr>
              <a:t>الأعمال الموجهة : 40 %</a:t>
            </a:r>
            <a:endParaRPr lang="fr-FR" sz="6600" dirty="0">
              <a:solidFill>
                <a:srgbClr val="EBF010"/>
              </a:solidFill>
              <a:latin typeface="Times New Roman" pitchFamily="18" charset="0"/>
              <a:cs typeface="Times New Roman" pitchFamily="18" charset="0"/>
            </a:endParaRPr>
          </a:p>
        </p:txBody>
      </p:sp>
    </p:spTree>
    <p:extLst>
      <p:ext uri="{BB962C8B-B14F-4D97-AF65-F5344CB8AC3E}">
        <p14:creationId xmlns:p14="http://schemas.microsoft.com/office/powerpoint/2010/main" val="2960449987"/>
      </p:ext>
    </p:extLst>
  </p:cSld>
  <p:clrMapOvr>
    <a:masterClrMapping/>
  </p:clrMapOvr>
  <p:transition spd="slow">
    <p:cover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style.rotation</p:attrName>
                                        </p:attrNameLst>
                                      </p:cBhvr>
                                      <p:tavLst>
                                        <p:tav tm="0">
                                          <p:val>
                                            <p:fltVal val="720"/>
                                          </p:val>
                                        </p:tav>
                                        <p:tav tm="100000">
                                          <p:val>
                                            <p:fltVal val="0"/>
                                          </p:val>
                                        </p:tav>
                                      </p:tavLst>
                                    </p:anim>
                                    <p:anim calcmode="lin" valueType="num">
                                      <p:cBhvr>
                                        <p:cTn id="9" dur="2000" fill="hold"/>
                                        <p:tgtEl>
                                          <p:spTgt spid="6"/>
                                        </p:tgtEl>
                                        <p:attrNameLst>
                                          <p:attrName>ppt_h</p:attrName>
                                        </p:attrNameLst>
                                      </p:cBhvr>
                                      <p:tavLst>
                                        <p:tav tm="0">
                                          <p:val>
                                            <p:fltVal val="0"/>
                                          </p:val>
                                        </p:tav>
                                        <p:tav tm="100000">
                                          <p:val>
                                            <p:strVal val="#ppt_h"/>
                                          </p:val>
                                        </p:tav>
                                      </p:tavLst>
                                    </p:anim>
                                    <p:anim calcmode="lin" valueType="num">
                                      <p:cBhvr>
                                        <p:cTn id="10" dur="2000" fill="hold"/>
                                        <p:tgtEl>
                                          <p:spTgt spid="6"/>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35" presetClass="entr" presetSubtype="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2000"/>
                                        <p:tgtEl>
                                          <p:spTgt spid="8"/>
                                        </p:tgtEl>
                                      </p:cBhvr>
                                    </p:animEffect>
                                    <p:anim calcmode="lin" valueType="num">
                                      <p:cBhvr>
                                        <p:cTn id="15" dur="2000" fill="hold"/>
                                        <p:tgtEl>
                                          <p:spTgt spid="8"/>
                                        </p:tgtEl>
                                        <p:attrNameLst>
                                          <p:attrName>style.rotation</p:attrName>
                                        </p:attrNameLst>
                                      </p:cBhvr>
                                      <p:tavLst>
                                        <p:tav tm="0">
                                          <p:val>
                                            <p:fltVal val="720"/>
                                          </p:val>
                                        </p:tav>
                                        <p:tav tm="100000">
                                          <p:val>
                                            <p:fltVal val="0"/>
                                          </p:val>
                                        </p:tav>
                                      </p:tavLst>
                                    </p:anim>
                                    <p:anim calcmode="lin" valueType="num">
                                      <p:cBhvr>
                                        <p:cTn id="16" dur="2000" fill="hold"/>
                                        <p:tgtEl>
                                          <p:spTgt spid="8"/>
                                        </p:tgtEl>
                                        <p:attrNameLst>
                                          <p:attrName>ppt_h</p:attrName>
                                        </p:attrNameLst>
                                      </p:cBhvr>
                                      <p:tavLst>
                                        <p:tav tm="0">
                                          <p:val>
                                            <p:fltVal val="0"/>
                                          </p:val>
                                        </p:tav>
                                        <p:tav tm="100000">
                                          <p:val>
                                            <p:strVal val="#ppt_h"/>
                                          </p:val>
                                        </p:tav>
                                      </p:tavLst>
                                    </p:anim>
                                    <p:anim calcmode="lin" valueType="num">
                                      <p:cBhvr>
                                        <p:cTn id="17" dur="2000" fill="hold"/>
                                        <p:tgtEl>
                                          <p:spTgt spid="8"/>
                                        </p:tgtEl>
                                        <p:attrNameLst>
                                          <p:attrName>ppt_w</p:attrName>
                                        </p:attrNameLst>
                                      </p:cBhvr>
                                      <p:tavLst>
                                        <p:tav tm="0">
                                          <p:val>
                                            <p:fltVal val="0"/>
                                          </p:val>
                                        </p:tav>
                                        <p:tav tm="100000">
                                          <p:val>
                                            <p:strVal val="#ppt_w"/>
                                          </p:val>
                                        </p:tav>
                                      </p:tavLst>
                                    </p:anim>
                                  </p:childTnLst>
                                </p:cTn>
                              </p:par>
                            </p:childTnLst>
                          </p:cTn>
                        </p:par>
                        <p:par>
                          <p:cTn id="18" fill="hold">
                            <p:stCondLst>
                              <p:cond delay="4000"/>
                            </p:stCondLst>
                            <p:childTnLst>
                              <p:par>
                                <p:cTn id="19" presetID="35" presetClass="entr" presetSubtype="0"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2000"/>
                                        <p:tgtEl>
                                          <p:spTgt spid="9"/>
                                        </p:tgtEl>
                                      </p:cBhvr>
                                    </p:animEffect>
                                    <p:anim calcmode="lin" valueType="num">
                                      <p:cBhvr>
                                        <p:cTn id="22" dur="2000" fill="hold"/>
                                        <p:tgtEl>
                                          <p:spTgt spid="9"/>
                                        </p:tgtEl>
                                        <p:attrNameLst>
                                          <p:attrName>style.rotation</p:attrName>
                                        </p:attrNameLst>
                                      </p:cBhvr>
                                      <p:tavLst>
                                        <p:tav tm="0">
                                          <p:val>
                                            <p:fltVal val="720"/>
                                          </p:val>
                                        </p:tav>
                                        <p:tav tm="100000">
                                          <p:val>
                                            <p:fltVal val="0"/>
                                          </p:val>
                                        </p:tav>
                                      </p:tavLst>
                                    </p:anim>
                                    <p:anim calcmode="lin" valueType="num">
                                      <p:cBhvr>
                                        <p:cTn id="23" dur="2000" fill="hold"/>
                                        <p:tgtEl>
                                          <p:spTgt spid="9"/>
                                        </p:tgtEl>
                                        <p:attrNameLst>
                                          <p:attrName>ppt_h</p:attrName>
                                        </p:attrNameLst>
                                      </p:cBhvr>
                                      <p:tavLst>
                                        <p:tav tm="0">
                                          <p:val>
                                            <p:fltVal val="0"/>
                                          </p:val>
                                        </p:tav>
                                        <p:tav tm="100000">
                                          <p:val>
                                            <p:strVal val="#ppt_h"/>
                                          </p:val>
                                        </p:tav>
                                      </p:tavLst>
                                    </p:anim>
                                    <p:anim calcmode="lin" valueType="num">
                                      <p:cBhvr>
                                        <p:cTn id="24" dur="2000" fill="hold"/>
                                        <p:tgtEl>
                                          <p:spTgt spid="9"/>
                                        </p:tgtEl>
                                        <p:attrNameLst>
                                          <p:attrName>ppt_w</p:attrName>
                                        </p:attrNameLst>
                                      </p:cBhvr>
                                      <p:tavLst>
                                        <p:tav tm="0">
                                          <p:val>
                                            <p:fltVal val="0"/>
                                          </p:val>
                                        </p:tav>
                                        <p:tav tm="100000">
                                          <p:val>
                                            <p:strVal val="#ppt_w"/>
                                          </p:val>
                                        </p:tav>
                                      </p:tavLst>
                                    </p:anim>
                                  </p:childTnLst>
                                </p:cTn>
                              </p:par>
                            </p:childTnLst>
                          </p:cTn>
                        </p:par>
                        <p:par>
                          <p:cTn id="25" fill="hold">
                            <p:stCondLst>
                              <p:cond delay="6000"/>
                            </p:stCondLst>
                            <p:childTnLst>
                              <p:par>
                                <p:cTn id="26" presetID="35"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2000"/>
                                        <p:tgtEl>
                                          <p:spTgt spid="10"/>
                                        </p:tgtEl>
                                      </p:cBhvr>
                                    </p:animEffect>
                                    <p:anim calcmode="lin" valueType="num">
                                      <p:cBhvr>
                                        <p:cTn id="29" dur="2000" fill="hold"/>
                                        <p:tgtEl>
                                          <p:spTgt spid="10"/>
                                        </p:tgtEl>
                                        <p:attrNameLst>
                                          <p:attrName>style.rotation</p:attrName>
                                        </p:attrNameLst>
                                      </p:cBhvr>
                                      <p:tavLst>
                                        <p:tav tm="0">
                                          <p:val>
                                            <p:fltVal val="720"/>
                                          </p:val>
                                        </p:tav>
                                        <p:tav tm="100000">
                                          <p:val>
                                            <p:fltVal val="0"/>
                                          </p:val>
                                        </p:tav>
                                      </p:tavLst>
                                    </p:anim>
                                    <p:anim calcmode="lin" valueType="num">
                                      <p:cBhvr>
                                        <p:cTn id="30" dur="2000" fill="hold"/>
                                        <p:tgtEl>
                                          <p:spTgt spid="10"/>
                                        </p:tgtEl>
                                        <p:attrNameLst>
                                          <p:attrName>ppt_h</p:attrName>
                                        </p:attrNameLst>
                                      </p:cBhvr>
                                      <p:tavLst>
                                        <p:tav tm="0">
                                          <p:val>
                                            <p:fltVal val="0"/>
                                          </p:val>
                                        </p:tav>
                                        <p:tav tm="100000">
                                          <p:val>
                                            <p:strVal val="#ppt_h"/>
                                          </p:val>
                                        </p:tav>
                                      </p:tavLst>
                                    </p:anim>
                                    <p:anim calcmode="lin" valueType="num">
                                      <p:cBhvr>
                                        <p:cTn id="31" dur="2000" fill="hold"/>
                                        <p:tgtEl>
                                          <p:spTgt spid="10"/>
                                        </p:tgtEl>
                                        <p:attrNameLst>
                                          <p:attrName>ppt_w</p:attrName>
                                        </p:attrNameLst>
                                      </p:cBhvr>
                                      <p:tavLst>
                                        <p:tav tm="0">
                                          <p:val>
                                            <p:fltVal val="0"/>
                                          </p:val>
                                        </p:tav>
                                        <p:tav tm="100000">
                                          <p:val>
                                            <p:strVal val="#ppt_w"/>
                                          </p:val>
                                        </p:tav>
                                      </p:tavLst>
                                    </p:anim>
                                  </p:childTnLst>
                                </p:cTn>
                              </p:par>
                            </p:childTnLst>
                          </p:cTn>
                        </p:par>
                        <p:par>
                          <p:cTn id="32" fill="hold">
                            <p:stCondLst>
                              <p:cond delay="8000"/>
                            </p:stCondLst>
                            <p:childTnLst>
                              <p:par>
                                <p:cTn id="33" presetID="35" presetClass="entr" presetSubtype="0"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2000"/>
                                        <p:tgtEl>
                                          <p:spTgt spid="11"/>
                                        </p:tgtEl>
                                      </p:cBhvr>
                                    </p:animEffect>
                                    <p:anim calcmode="lin" valueType="num">
                                      <p:cBhvr>
                                        <p:cTn id="36" dur="2000" fill="hold"/>
                                        <p:tgtEl>
                                          <p:spTgt spid="11"/>
                                        </p:tgtEl>
                                        <p:attrNameLst>
                                          <p:attrName>style.rotation</p:attrName>
                                        </p:attrNameLst>
                                      </p:cBhvr>
                                      <p:tavLst>
                                        <p:tav tm="0">
                                          <p:val>
                                            <p:fltVal val="720"/>
                                          </p:val>
                                        </p:tav>
                                        <p:tav tm="100000">
                                          <p:val>
                                            <p:fltVal val="0"/>
                                          </p:val>
                                        </p:tav>
                                      </p:tavLst>
                                    </p:anim>
                                    <p:anim calcmode="lin" valueType="num">
                                      <p:cBhvr>
                                        <p:cTn id="37" dur="2000" fill="hold"/>
                                        <p:tgtEl>
                                          <p:spTgt spid="11"/>
                                        </p:tgtEl>
                                        <p:attrNameLst>
                                          <p:attrName>ppt_h</p:attrName>
                                        </p:attrNameLst>
                                      </p:cBhvr>
                                      <p:tavLst>
                                        <p:tav tm="0">
                                          <p:val>
                                            <p:fltVal val="0"/>
                                          </p:val>
                                        </p:tav>
                                        <p:tav tm="100000">
                                          <p:val>
                                            <p:strVal val="#ppt_h"/>
                                          </p:val>
                                        </p:tav>
                                      </p:tavLst>
                                    </p:anim>
                                    <p:anim calcmode="lin" valueType="num">
                                      <p:cBhvr>
                                        <p:cTn id="38" dur="2000" fill="hold"/>
                                        <p:tgtEl>
                                          <p:spTgt spid="11"/>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44624"/>
            <a:ext cx="8964488" cy="6740307"/>
          </a:xfrm>
          <a:prstGeom prst="rect">
            <a:avLst/>
          </a:prstGeom>
        </p:spPr>
        <p:txBody>
          <a:bodyPr wrap="square">
            <a:spAutoFit/>
          </a:bodyPr>
          <a:lstStyle/>
          <a:p>
            <a:pPr algn="just" rtl="1"/>
            <a:r>
              <a:rPr lang="ar-DZ" sz="3200" dirty="0">
                <a:ea typeface="Calibri"/>
                <a:cs typeface="Times New Roman"/>
              </a:rPr>
              <a:t>غير أنه بالنسبة للمستقيم (2) فإنه لا توجد سوى نقطة واحدة فقط هي التي تحقق جميع القيود، و عليه  يكون الحل في أحد الرأسين إما </a:t>
            </a:r>
            <a:r>
              <a:rPr lang="fr-FR" sz="3200" dirty="0">
                <a:latin typeface="Times New Roman"/>
                <a:ea typeface="Calibri"/>
              </a:rPr>
              <a:t>A</a:t>
            </a:r>
            <a:r>
              <a:rPr lang="ar-DZ" sz="3200" dirty="0">
                <a:latin typeface="Times New Roman"/>
                <a:ea typeface="Calibri"/>
              </a:rPr>
              <a:t> أو </a:t>
            </a:r>
            <a:r>
              <a:rPr lang="fr-FR" sz="3200" dirty="0">
                <a:latin typeface="Times New Roman"/>
                <a:ea typeface="Calibri"/>
              </a:rPr>
              <a:t>B</a:t>
            </a:r>
            <a:r>
              <a:rPr lang="ar-DZ" sz="3200" dirty="0">
                <a:latin typeface="Times New Roman"/>
                <a:ea typeface="Calibri"/>
              </a:rPr>
              <a:t>، غير أنه عند تحريك المستقيم ∆ إلى أعلى نجد أن أول رأس يصل إليه في منطقة الحل المقبول هو </a:t>
            </a:r>
            <a:r>
              <a:rPr lang="fr-FR" sz="3200" dirty="0">
                <a:latin typeface="Times New Roman"/>
                <a:ea typeface="Calibri"/>
              </a:rPr>
              <a:t>A</a:t>
            </a:r>
            <a:r>
              <a:rPr lang="ar-DZ" sz="3200" dirty="0">
                <a:latin typeface="Times New Roman"/>
                <a:ea typeface="Calibri"/>
              </a:rPr>
              <a:t> و بالتالي فقيم المتغيرتين التين تحققان أدنى قيمة للدالة الاقتصادية هي نقطة التقاطع بين المستقيمات الثلاثة، و لإيجادها يكفي أن ننزل من هذه النقطة شاقولا على المحور الأفقي فنجد قيمة </a:t>
            </a:r>
            <a:r>
              <a:rPr lang="fr-FR" sz="3200" dirty="0">
                <a:latin typeface="Times New Roman"/>
                <a:ea typeface="Calibri"/>
              </a:rPr>
              <a:t> x</a:t>
            </a:r>
            <a:r>
              <a:rPr lang="fr-FR" sz="3200" baseline="-25000" dirty="0">
                <a:latin typeface="Times New Roman"/>
                <a:ea typeface="Calibri"/>
              </a:rPr>
              <a:t>1</a:t>
            </a:r>
            <a:r>
              <a:rPr lang="ar-DZ" sz="3200" dirty="0">
                <a:latin typeface="Times New Roman"/>
                <a:ea typeface="Calibri"/>
              </a:rPr>
              <a:t>المقابلة، و نمد خط موازي للمحور </a:t>
            </a:r>
            <a:r>
              <a:rPr lang="fr-FR" sz="3200" dirty="0">
                <a:latin typeface="Times New Roman"/>
                <a:ea typeface="Calibri"/>
              </a:rPr>
              <a:t>x</a:t>
            </a:r>
            <a:r>
              <a:rPr lang="fr-FR" sz="3200" baseline="-25000" dirty="0">
                <a:latin typeface="Times New Roman"/>
                <a:ea typeface="Calibri"/>
              </a:rPr>
              <a:t>1</a:t>
            </a:r>
            <a:r>
              <a:rPr lang="ar-DZ" sz="3200" dirty="0">
                <a:latin typeface="Times New Roman"/>
                <a:ea typeface="Calibri"/>
              </a:rPr>
              <a:t> فيتقاطع مع المحور العمودي عند نقطة تحدد قيمة </a:t>
            </a:r>
            <a:r>
              <a:rPr lang="fr-FR" sz="3200" dirty="0">
                <a:latin typeface="Times New Roman"/>
                <a:ea typeface="Calibri"/>
              </a:rPr>
              <a:t>x</a:t>
            </a:r>
            <a:r>
              <a:rPr lang="fr-FR" sz="3200" baseline="-25000" dirty="0">
                <a:latin typeface="Times New Roman"/>
                <a:ea typeface="Calibri"/>
              </a:rPr>
              <a:t>2</a:t>
            </a:r>
            <a:r>
              <a:rPr lang="ar-DZ" sz="3200" dirty="0">
                <a:latin typeface="Times New Roman"/>
                <a:ea typeface="Calibri"/>
              </a:rPr>
              <a:t>، أو أن نحل معادلات هذه المستقيمات حلا مشتركا، و عليه نجد القيمتين التاليتين </a:t>
            </a:r>
            <a:r>
              <a:rPr lang="ar-DZ" sz="3200" dirty="0" smtClean="0">
                <a:latin typeface="Times New Roman"/>
                <a:ea typeface="Calibri"/>
              </a:rPr>
              <a:t>:</a:t>
            </a:r>
          </a:p>
          <a:p>
            <a:pPr rtl="1">
              <a:lnSpc>
                <a:spcPct val="150000"/>
              </a:lnSpc>
              <a:spcAft>
                <a:spcPts val="0"/>
              </a:spcAft>
            </a:pPr>
            <a:r>
              <a:rPr lang="fr-FR" sz="3200" dirty="0">
                <a:latin typeface="Times New Roman"/>
              </a:rPr>
              <a:t>x</a:t>
            </a:r>
            <a:r>
              <a:rPr lang="fr-FR" sz="3200" baseline="-25000" dirty="0">
                <a:latin typeface="Times New Roman"/>
              </a:rPr>
              <a:t>1</a:t>
            </a:r>
            <a:r>
              <a:rPr lang="fr-FR" sz="3200" dirty="0">
                <a:latin typeface="Times New Roman"/>
              </a:rPr>
              <a:t>=2/3=0,67</a:t>
            </a:r>
            <a:r>
              <a:rPr lang="ar-DZ" sz="3200" dirty="0">
                <a:cs typeface="Times New Roman"/>
              </a:rPr>
              <a:t> و </a:t>
            </a:r>
            <a:r>
              <a:rPr lang="fr-FR" sz="3200" dirty="0">
                <a:latin typeface="Times New Roman"/>
              </a:rPr>
              <a:t>x</a:t>
            </a:r>
            <a:r>
              <a:rPr lang="fr-FR" sz="3200" baseline="-25000" dirty="0">
                <a:latin typeface="Times New Roman"/>
              </a:rPr>
              <a:t>2</a:t>
            </a:r>
            <a:r>
              <a:rPr lang="fr-FR" sz="3200" dirty="0">
                <a:latin typeface="Times New Roman"/>
              </a:rPr>
              <a:t>=2</a:t>
            </a:r>
            <a:endParaRPr lang="fr-FR" sz="3200" dirty="0"/>
          </a:p>
          <a:p>
            <a:pPr indent="360000" algn="just" rtl="1"/>
            <a:r>
              <a:rPr lang="ar-DZ" sz="3200" dirty="0">
                <a:ea typeface="Calibri"/>
                <a:cs typeface="Times New Roman"/>
              </a:rPr>
              <a:t>و هما قيمتان تجعلان الدالة الاقتصادية في أدنى قيمة لها، و في نفس الوقت تجعلان كل القيود محققة، حيث نجد القيمة العظمى للدالة الاقتصادية و هي :</a:t>
            </a:r>
            <a:endParaRPr lang="fr-FR" sz="3200" dirty="0"/>
          </a:p>
        </p:txBody>
      </p:sp>
    </p:spTree>
    <p:extLst>
      <p:ext uri="{BB962C8B-B14F-4D97-AF65-F5344CB8AC3E}">
        <p14:creationId xmlns:p14="http://schemas.microsoft.com/office/powerpoint/2010/main" val="2667712413"/>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251520" y="179929"/>
                <a:ext cx="8748464" cy="58477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fr-FR" sz="3200">
                          <a:latin typeface="Cambria Math"/>
                          <a:ea typeface="Calibri"/>
                          <a:cs typeface="Times New Roman"/>
                        </a:rPr>
                        <m:t>Z</m:t>
                      </m:r>
                      <m:r>
                        <a:rPr lang="fr-FR" sz="3200">
                          <a:latin typeface="Cambria Math"/>
                          <a:ea typeface="Calibri"/>
                          <a:cs typeface="Times New Roman"/>
                        </a:rPr>
                        <m:t>=</m:t>
                      </m:r>
                      <m:r>
                        <a:rPr lang="fr-FR" sz="3200">
                          <a:latin typeface="Cambria Math"/>
                          <a:ea typeface="Calibri"/>
                          <a:cs typeface="Times New Roman"/>
                        </a:rPr>
                        <m:t>10</m:t>
                      </m:r>
                      <m:sSub>
                        <m:sSubPr>
                          <m:ctrlPr>
                            <a:rPr lang="fr-FR" sz="3200" i="1">
                              <a:effectLst/>
                              <a:latin typeface="Cambria Math"/>
                              <a:cs typeface="Times New Roman"/>
                            </a:rPr>
                          </m:ctrlPr>
                        </m:sSubPr>
                        <m:e>
                          <m:r>
                            <a:rPr lang="fr-FR" sz="3200" i="1">
                              <a:effectLst/>
                              <a:latin typeface="Cambria Math"/>
                              <a:ea typeface="Calibri"/>
                              <a:cs typeface="Times New Roman"/>
                            </a:rPr>
                            <m:t>𝑥</m:t>
                          </m:r>
                        </m:e>
                        <m:sub>
                          <m:r>
                            <a:rPr lang="fr-FR" sz="3200" i="1">
                              <a:effectLst/>
                              <a:latin typeface="Cambria Math"/>
                              <a:ea typeface="Calibri"/>
                              <a:cs typeface="Times New Roman"/>
                            </a:rPr>
                            <m:t>1</m:t>
                          </m:r>
                        </m:sub>
                      </m:sSub>
                      <m:r>
                        <a:rPr lang="fr-FR" sz="3200" i="1">
                          <a:effectLst/>
                          <a:latin typeface="Cambria Math"/>
                          <a:ea typeface="Calibri"/>
                          <a:cs typeface="Times New Roman"/>
                        </a:rPr>
                        <m:t>+ </m:t>
                      </m:r>
                      <m:r>
                        <a:rPr lang="fr-FR" sz="3200">
                          <a:effectLst/>
                          <a:latin typeface="Cambria Math"/>
                          <a:ea typeface="Calibri"/>
                          <a:cs typeface="Times New Roman"/>
                        </a:rPr>
                        <m:t>30</m:t>
                      </m:r>
                      <m:sSub>
                        <m:sSubPr>
                          <m:ctrlPr>
                            <a:rPr lang="fr-FR" sz="3200" i="1">
                              <a:effectLst/>
                              <a:latin typeface="Cambria Math"/>
                              <a:cs typeface="Times New Roman"/>
                            </a:rPr>
                          </m:ctrlPr>
                        </m:sSubPr>
                        <m:e>
                          <m:r>
                            <a:rPr lang="fr-FR" sz="3200" i="1">
                              <a:effectLst/>
                              <a:latin typeface="Cambria Math"/>
                              <a:ea typeface="Calibri"/>
                              <a:cs typeface="Times New Roman"/>
                            </a:rPr>
                            <m:t>𝑥</m:t>
                          </m:r>
                        </m:e>
                        <m:sub>
                          <m:r>
                            <a:rPr lang="fr-FR" sz="3200" i="1">
                              <a:effectLst/>
                              <a:latin typeface="Cambria Math"/>
                              <a:ea typeface="Calibri"/>
                              <a:cs typeface="Times New Roman"/>
                            </a:rPr>
                            <m:t>2</m:t>
                          </m:r>
                        </m:sub>
                      </m:sSub>
                      <m:r>
                        <a:rPr lang="fr-FR" sz="3200" i="1">
                          <a:effectLst/>
                          <a:latin typeface="Cambria Math"/>
                          <a:ea typeface="Calibri"/>
                          <a:cs typeface="Times New Roman"/>
                        </a:rPr>
                        <m:t>=</m:t>
                      </m:r>
                      <m:r>
                        <a:rPr lang="fr-FR" sz="3200" i="1">
                          <a:effectLst/>
                          <a:latin typeface="Cambria Math"/>
                          <a:ea typeface="Calibri"/>
                          <a:cs typeface="Times New Roman"/>
                        </a:rPr>
                        <m:t>10</m:t>
                      </m:r>
                      <m:d>
                        <m:dPr>
                          <m:ctrlPr>
                            <a:rPr lang="fr-FR" sz="3200" i="1">
                              <a:effectLst/>
                              <a:latin typeface="Cambria Math"/>
                              <a:cs typeface="Times New Roman"/>
                            </a:rPr>
                          </m:ctrlPr>
                        </m:dPr>
                        <m:e>
                          <m:r>
                            <a:rPr lang="fr-FR" sz="3200" i="1">
                              <a:effectLst/>
                              <a:latin typeface="Cambria Math"/>
                              <a:ea typeface="Calibri"/>
                              <a:cs typeface="Times New Roman"/>
                            </a:rPr>
                            <m:t>0</m:t>
                          </m:r>
                          <m:r>
                            <a:rPr lang="fr-FR" sz="3200" i="1">
                              <a:effectLst/>
                              <a:latin typeface="Cambria Math"/>
                              <a:ea typeface="Calibri"/>
                              <a:cs typeface="Times New Roman"/>
                            </a:rPr>
                            <m:t>,</m:t>
                          </m:r>
                          <m:r>
                            <a:rPr lang="fr-FR" sz="3200" i="1">
                              <a:effectLst/>
                              <a:latin typeface="Cambria Math"/>
                              <a:ea typeface="Calibri"/>
                              <a:cs typeface="Times New Roman"/>
                            </a:rPr>
                            <m:t>67</m:t>
                          </m:r>
                        </m:e>
                      </m:d>
                      <m:r>
                        <a:rPr lang="fr-FR" sz="3200" i="1">
                          <a:effectLst/>
                          <a:latin typeface="Cambria Math"/>
                          <a:ea typeface="Calibri"/>
                          <a:cs typeface="Times New Roman"/>
                        </a:rPr>
                        <m:t>+</m:t>
                      </m:r>
                      <m:r>
                        <a:rPr lang="fr-FR" sz="3200" i="1">
                          <a:effectLst/>
                          <a:latin typeface="Cambria Math"/>
                          <a:ea typeface="Calibri"/>
                          <a:cs typeface="Times New Roman"/>
                        </a:rPr>
                        <m:t>30</m:t>
                      </m:r>
                      <m:d>
                        <m:dPr>
                          <m:ctrlPr>
                            <a:rPr lang="fr-FR" sz="3200" i="1">
                              <a:effectLst/>
                              <a:latin typeface="Cambria Math"/>
                              <a:cs typeface="Times New Roman"/>
                            </a:rPr>
                          </m:ctrlPr>
                        </m:dPr>
                        <m:e>
                          <m:r>
                            <a:rPr lang="fr-FR" sz="3200" i="1">
                              <a:effectLst/>
                              <a:latin typeface="Cambria Math"/>
                              <a:ea typeface="Calibri"/>
                              <a:cs typeface="Times New Roman"/>
                            </a:rPr>
                            <m:t>2</m:t>
                          </m:r>
                        </m:e>
                      </m:d>
                      <m:r>
                        <a:rPr lang="fr-FR" sz="3200" i="1">
                          <a:effectLst/>
                          <a:latin typeface="Cambria Math"/>
                          <a:ea typeface="Calibri"/>
                          <a:cs typeface="Times New Roman"/>
                        </a:rPr>
                        <m:t>=</m:t>
                      </m:r>
                      <m:r>
                        <a:rPr lang="fr-FR" sz="3200" i="1">
                          <a:effectLst/>
                          <a:latin typeface="Cambria Math"/>
                          <a:ea typeface="Calibri"/>
                          <a:cs typeface="Times New Roman"/>
                        </a:rPr>
                        <m:t>66</m:t>
                      </m:r>
                      <m:r>
                        <a:rPr lang="fr-FR" sz="3200" i="1">
                          <a:effectLst/>
                          <a:latin typeface="Cambria Math"/>
                          <a:ea typeface="Calibri"/>
                          <a:cs typeface="Times New Roman"/>
                        </a:rPr>
                        <m:t>,</m:t>
                      </m:r>
                      <m:r>
                        <a:rPr lang="fr-FR" sz="3200" i="1">
                          <a:effectLst/>
                          <a:latin typeface="Cambria Math"/>
                          <a:ea typeface="Calibri"/>
                          <a:cs typeface="Times New Roman"/>
                        </a:rPr>
                        <m:t>67</m:t>
                      </m:r>
                    </m:oMath>
                  </m:oMathPara>
                </a14:m>
                <a:endParaRPr lang="fr-FR" sz="3200" dirty="0"/>
              </a:p>
            </p:txBody>
          </p:sp>
        </mc:Choice>
        <mc:Fallback xmlns="">
          <p:sp>
            <p:nvSpPr>
              <p:cNvPr id="2" name="Rectangle 1"/>
              <p:cNvSpPr>
                <a:spLocks noRot="1" noChangeAspect="1" noMove="1" noResize="1" noEditPoints="1" noAdjustHandles="1" noChangeArrowheads="1" noChangeShapeType="1" noTextEdit="1"/>
              </p:cNvSpPr>
              <p:nvPr/>
            </p:nvSpPr>
            <p:spPr>
              <a:xfrm>
                <a:off x="251520" y="179929"/>
                <a:ext cx="8748464" cy="584775"/>
              </a:xfrm>
              <a:prstGeom prst="rect">
                <a:avLst/>
              </a:prstGeom>
              <a:blipFill rotWithShape="1">
                <a:blip r:embed="rId2"/>
                <a:stretch>
                  <a:fillRect/>
                </a:stretch>
              </a:blipFill>
            </p:spPr>
            <p:txBody>
              <a:bodyPr/>
              <a:lstStyle/>
              <a:p>
                <a:r>
                  <a:rPr lang="fr-FR">
                    <a:noFill/>
                  </a:rPr>
                  <a:t> </a:t>
                </a:r>
              </a:p>
            </p:txBody>
          </p:sp>
        </mc:Fallback>
      </mc:AlternateContent>
      <p:pic>
        <p:nvPicPr>
          <p:cNvPr id="3" name="Image 2"/>
          <p:cNvPicPr/>
          <p:nvPr/>
        </p:nvPicPr>
        <p:blipFill>
          <a:blip r:embed="rId3"/>
          <a:stretch>
            <a:fillRect/>
          </a:stretch>
        </p:blipFill>
        <p:spPr>
          <a:xfrm>
            <a:off x="899592" y="1268760"/>
            <a:ext cx="7344816" cy="4968551"/>
          </a:xfrm>
          <a:prstGeom prst="rect">
            <a:avLst/>
          </a:prstGeom>
        </p:spPr>
      </p:pic>
    </p:spTree>
    <p:extLst>
      <p:ext uri="{BB962C8B-B14F-4D97-AF65-F5344CB8AC3E}">
        <p14:creationId xmlns:p14="http://schemas.microsoft.com/office/powerpoint/2010/main" val="3946631911"/>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80040"/>
            <a:ext cx="8964488" cy="5509200"/>
          </a:xfrm>
          <a:prstGeom prst="rect">
            <a:avLst/>
          </a:prstGeom>
        </p:spPr>
        <p:txBody>
          <a:bodyPr wrap="square">
            <a:spAutoFit/>
          </a:bodyPr>
          <a:lstStyle/>
          <a:p>
            <a:pPr algn="just" rtl="1">
              <a:spcAft>
                <a:spcPts val="0"/>
              </a:spcAft>
            </a:pPr>
            <a:r>
              <a:rPr lang="ar-DZ" sz="3200" b="1" dirty="0">
                <a:solidFill>
                  <a:srgbClr val="FFC000"/>
                </a:solidFill>
                <a:cs typeface="Times New Roman"/>
              </a:rPr>
              <a:t>3 - حالات خاصة في الحل البياني :</a:t>
            </a:r>
            <a:endParaRPr lang="fr-FR" sz="3200" dirty="0">
              <a:solidFill>
                <a:srgbClr val="FFC000"/>
              </a:solidFill>
            </a:endParaRPr>
          </a:p>
          <a:p>
            <a:pPr algn="just" rtl="1">
              <a:spcAft>
                <a:spcPts val="0"/>
              </a:spcAft>
            </a:pPr>
            <a:r>
              <a:rPr lang="ar-DZ" sz="3200" dirty="0">
                <a:cs typeface="Times New Roman"/>
              </a:rPr>
              <a:t>يمكن أن نصادف عدة حالات خاصة أثناء إيجاد الحل بالطريقة البيانية منها ما يلي </a:t>
            </a:r>
            <a:r>
              <a:rPr lang="ar-DZ" sz="3200" dirty="0" smtClean="0">
                <a:cs typeface="Times New Roman"/>
              </a:rPr>
              <a:t>:</a:t>
            </a:r>
            <a:endParaRPr lang="fr-FR" sz="3200" dirty="0"/>
          </a:p>
          <a:p>
            <a:pPr algn="just" rtl="1">
              <a:spcAft>
                <a:spcPts val="0"/>
              </a:spcAft>
            </a:pPr>
            <a:r>
              <a:rPr lang="ar-DZ" sz="3200" b="1" dirty="0">
                <a:solidFill>
                  <a:srgbClr val="FFC000"/>
                </a:solidFill>
                <a:cs typeface="Times New Roman"/>
              </a:rPr>
              <a:t>3-1- تعدد الحلول :</a:t>
            </a:r>
            <a:endParaRPr lang="fr-FR" sz="3200" dirty="0">
              <a:solidFill>
                <a:srgbClr val="FFC000"/>
              </a:solidFill>
            </a:endParaRPr>
          </a:p>
          <a:p>
            <a:pPr indent="359410" algn="just" rtl="1">
              <a:spcAft>
                <a:spcPts val="0"/>
              </a:spcAft>
            </a:pPr>
            <a:r>
              <a:rPr lang="ar-DZ" sz="3200" dirty="0">
                <a:cs typeface="Times New Roman"/>
              </a:rPr>
              <a:t>يمكن أحيانا أن نصادف أكثر من حل واحد و هي الحالة المسماة بتعدد الحلول، و فيها نجد على الأقل أن رأسين من رؤوس مضلع حيز الإمكان يتماسان في آن واحد مع المستقيم ∆، بحيث يكون آخر رأسين يصلهما في حالة التعظيم أو أول رأسين يصلهما في حالة التدنية، كما يوضح ذلك المثال التالي :</a:t>
            </a:r>
            <a:endParaRPr lang="fr-FR" sz="3200" dirty="0"/>
          </a:p>
          <a:p>
            <a:pPr algn="just" rtl="1">
              <a:spcAft>
                <a:spcPts val="0"/>
              </a:spcAft>
            </a:pPr>
            <a:r>
              <a:rPr lang="ar-DZ" sz="3200" b="1" dirty="0">
                <a:solidFill>
                  <a:srgbClr val="FFC000"/>
                </a:solidFill>
                <a:cs typeface="Times New Roman"/>
              </a:rPr>
              <a:t>مثال :</a:t>
            </a:r>
            <a:endParaRPr lang="fr-FR" sz="3200" dirty="0">
              <a:solidFill>
                <a:srgbClr val="FFC000"/>
              </a:solidFill>
            </a:endParaRPr>
          </a:p>
          <a:p>
            <a:pPr algn="just" rtl="1">
              <a:spcAft>
                <a:spcPts val="0"/>
              </a:spcAft>
            </a:pPr>
            <a:r>
              <a:rPr lang="ar-DZ" sz="3200" dirty="0">
                <a:cs typeface="Times New Roman"/>
              </a:rPr>
              <a:t>أوجد الحل الأمثل للبرنامج الخطي التالي باستخدام الطريقة البيانية :</a:t>
            </a:r>
            <a:endParaRPr lang="fr-FR" sz="3200" dirty="0">
              <a:effectLst/>
            </a:endParaRPr>
          </a:p>
        </p:txBody>
      </p:sp>
      <mc:AlternateContent xmlns:mc="http://schemas.openxmlformats.org/markup-compatibility/2006" xmlns:a14="http://schemas.microsoft.com/office/drawing/2010/main">
        <mc:Choice Requires="a14">
          <p:sp>
            <p:nvSpPr>
              <p:cNvPr id="4" name="Rectangle 3"/>
              <p:cNvSpPr/>
              <p:nvPr/>
            </p:nvSpPr>
            <p:spPr>
              <a:xfrm>
                <a:off x="2545933" y="5805264"/>
                <a:ext cx="4052135"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fr-FR" sz="3200">
                          <a:latin typeface="Cambria Math"/>
                          <a:ea typeface="Calibri"/>
                          <a:cs typeface="Times New Roman"/>
                        </a:rPr>
                        <m:t>Max</m:t>
                      </m:r>
                      <m:r>
                        <a:rPr lang="fr-FR" sz="3200">
                          <a:latin typeface="Cambria Math"/>
                          <a:ea typeface="Calibri"/>
                          <a:cs typeface="Times New Roman"/>
                        </a:rPr>
                        <m:t>  :</m:t>
                      </m:r>
                      <m:r>
                        <m:rPr>
                          <m:sty m:val="p"/>
                        </m:rPr>
                        <a:rPr lang="fr-FR" sz="3200">
                          <a:latin typeface="Cambria Math"/>
                          <a:ea typeface="Calibri"/>
                          <a:cs typeface="Times New Roman"/>
                        </a:rPr>
                        <m:t>Z</m:t>
                      </m:r>
                      <m:r>
                        <a:rPr lang="fr-FR" sz="3200">
                          <a:latin typeface="Cambria Math"/>
                          <a:ea typeface="Calibri"/>
                          <a:cs typeface="Times New Roman"/>
                        </a:rPr>
                        <m:t>=</m:t>
                      </m:r>
                      <m:r>
                        <a:rPr lang="fr-FR" sz="3200">
                          <a:latin typeface="Cambria Math"/>
                          <a:ea typeface="Calibri"/>
                          <a:cs typeface="Times New Roman"/>
                        </a:rPr>
                        <m:t>2</m:t>
                      </m:r>
                      <m:sSub>
                        <m:sSubPr>
                          <m:ctrlPr>
                            <a:rPr lang="fr-FR" sz="3200" i="1">
                              <a:effectLst/>
                              <a:latin typeface="Cambria Math"/>
                              <a:cs typeface="Times New Roman"/>
                            </a:rPr>
                          </m:ctrlPr>
                        </m:sSubPr>
                        <m:e>
                          <m:r>
                            <a:rPr lang="fr-FR" sz="3200" i="1">
                              <a:effectLst/>
                              <a:latin typeface="Cambria Math"/>
                              <a:ea typeface="Calibri"/>
                              <a:cs typeface="Times New Roman"/>
                            </a:rPr>
                            <m:t>𝑥</m:t>
                          </m:r>
                        </m:e>
                        <m:sub>
                          <m:r>
                            <a:rPr lang="fr-FR" sz="3200" i="1">
                              <a:effectLst/>
                              <a:latin typeface="Cambria Math"/>
                              <a:ea typeface="Calibri"/>
                              <a:cs typeface="Times New Roman"/>
                            </a:rPr>
                            <m:t>1</m:t>
                          </m:r>
                        </m:sub>
                      </m:sSub>
                      <m:r>
                        <a:rPr lang="fr-FR" sz="3200" i="1">
                          <a:effectLst/>
                          <a:latin typeface="Cambria Math"/>
                          <a:ea typeface="Calibri"/>
                          <a:cs typeface="Times New Roman"/>
                        </a:rPr>
                        <m:t>+ </m:t>
                      </m:r>
                      <m:r>
                        <a:rPr lang="fr-FR" sz="3200">
                          <a:effectLst/>
                          <a:latin typeface="Cambria Math"/>
                          <a:ea typeface="Calibri"/>
                          <a:cs typeface="Times New Roman"/>
                        </a:rPr>
                        <m:t>4</m:t>
                      </m:r>
                      <m:sSub>
                        <m:sSubPr>
                          <m:ctrlPr>
                            <a:rPr lang="fr-FR" sz="3200" i="1">
                              <a:effectLst/>
                              <a:latin typeface="Cambria Math"/>
                              <a:cs typeface="Times New Roman"/>
                            </a:rPr>
                          </m:ctrlPr>
                        </m:sSubPr>
                        <m:e>
                          <m:r>
                            <a:rPr lang="fr-FR" sz="3200" i="1">
                              <a:effectLst/>
                              <a:latin typeface="Cambria Math"/>
                              <a:ea typeface="Calibri"/>
                              <a:cs typeface="Times New Roman"/>
                            </a:rPr>
                            <m:t>𝑥</m:t>
                          </m:r>
                        </m:e>
                        <m:sub>
                          <m:r>
                            <a:rPr lang="fr-FR" sz="3200" i="1">
                              <a:effectLst/>
                              <a:latin typeface="Cambria Math"/>
                              <a:ea typeface="Calibri"/>
                              <a:cs typeface="Times New Roman"/>
                            </a:rPr>
                            <m:t>2</m:t>
                          </m:r>
                        </m:sub>
                      </m:sSub>
                    </m:oMath>
                  </m:oMathPara>
                </a14:m>
                <a:endParaRPr lang="fr-FR" sz="3200" dirty="0"/>
              </a:p>
            </p:txBody>
          </p:sp>
        </mc:Choice>
        <mc:Fallback xmlns="">
          <p:sp>
            <p:nvSpPr>
              <p:cNvPr id="4" name="Rectangle 3"/>
              <p:cNvSpPr>
                <a:spLocks noRot="1" noChangeAspect="1" noMove="1" noResize="1" noEditPoints="1" noAdjustHandles="1" noChangeArrowheads="1" noChangeShapeType="1" noTextEdit="1"/>
              </p:cNvSpPr>
              <p:nvPr/>
            </p:nvSpPr>
            <p:spPr>
              <a:xfrm>
                <a:off x="2545933" y="5805264"/>
                <a:ext cx="4052135" cy="584775"/>
              </a:xfrm>
              <a:prstGeom prst="rect">
                <a:avLst/>
              </a:prstGeom>
              <a:blipFill rotWithShape="1">
                <a:blip r:embed="rId2"/>
                <a:stretch>
                  <a:fillRect/>
                </a:stretch>
              </a:blipFill>
            </p:spPr>
            <p:txBody>
              <a:bodyPr/>
              <a:lstStyle/>
              <a:p>
                <a:r>
                  <a:rPr lang="fr-FR">
                    <a:noFill/>
                  </a:rPr>
                  <a:t> </a:t>
                </a:r>
              </a:p>
            </p:txBody>
          </p:sp>
        </mc:Fallback>
      </mc:AlternateContent>
    </p:spTree>
    <p:extLst>
      <p:ext uri="{BB962C8B-B14F-4D97-AF65-F5344CB8AC3E}">
        <p14:creationId xmlns:p14="http://schemas.microsoft.com/office/powerpoint/2010/main" val="149202630"/>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ctangle 2"/>
              <p:cNvSpPr/>
              <p:nvPr/>
            </p:nvSpPr>
            <p:spPr>
              <a:xfrm>
                <a:off x="2581358" y="3617"/>
                <a:ext cx="3981283" cy="198522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type m:val="lin"/>
                          <m:ctrlPr>
                            <a:rPr lang="fr-FR" sz="3200" i="1">
                              <a:latin typeface="Cambria Math"/>
                              <a:cs typeface="Times New Roman"/>
                            </a:rPr>
                          </m:ctrlPr>
                        </m:fPr>
                        <m:num>
                          <m:r>
                            <a:rPr lang="fr-FR" sz="3200" i="1">
                              <a:effectLst/>
                              <a:latin typeface="Cambria Math"/>
                              <a:ea typeface="Calibri"/>
                              <a:cs typeface="Times New Roman"/>
                            </a:rPr>
                            <m:t>𝑠</m:t>
                          </m:r>
                        </m:num>
                        <m:den>
                          <m:r>
                            <a:rPr lang="fr-FR" sz="3200" i="1">
                              <a:effectLst/>
                              <a:latin typeface="Cambria Math"/>
                              <a:ea typeface="Calibri"/>
                              <a:cs typeface="Times New Roman"/>
                            </a:rPr>
                            <m:t>𝑐</m:t>
                          </m:r>
                        </m:den>
                      </m:f>
                      <m:d>
                        <m:dPr>
                          <m:begChr m:val="{"/>
                          <m:endChr m:val=""/>
                          <m:ctrlPr>
                            <a:rPr lang="fr-FR" sz="3200" i="1">
                              <a:effectLst/>
                              <a:latin typeface="Cambria Math"/>
                              <a:cs typeface="Times New Roman"/>
                            </a:rPr>
                          </m:ctrlPr>
                        </m:dPr>
                        <m:e>
                          <m:eqArr>
                            <m:eqArrPr>
                              <m:ctrlPr>
                                <a:rPr lang="fr-FR" sz="3200" i="1">
                                  <a:effectLst/>
                                  <a:latin typeface="Cambria Math"/>
                                  <a:cs typeface="Times New Roman"/>
                                </a:rPr>
                              </m:ctrlPr>
                            </m:eqArrPr>
                            <m:e>
                              <m:r>
                                <a:rPr lang="fr-FR" sz="3200" i="1">
                                  <a:effectLst/>
                                  <a:latin typeface="Cambria Math"/>
                                  <a:ea typeface="Calibri"/>
                                  <a:cs typeface="Times New Roman"/>
                                </a:rPr>
                                <m:t>4</m:t>
                              </m:r>
                              <m:sSub>
                                <m:sSubPr>
                                  <m:ctrlPr>
                                    <a:rPr lang="fr-FR" sz="3200" i="1">
                                      <a:effectLst/>
                                      <a:latin typeface="Cambria Math"/>
                                      <a:cs typeface="Times New Roman"/>
                                    </a:rPr>
                                  </m:ctrlPr>
                                </m:sSubPr>
                                <m:e>
                                  <m:r>
                                    <a:rPr lang="fr-FR" sz="3200" i="1">
                                      <a:effectLst/>
                                      <a:latin typeface="Cambria Math"/>
                                      <a:ea typeface="Calibri"/>
                                      <a:cs typeface="Times New Roman"/>
                                    </a:rPr>
                                    <m:t>𝑥</m:t>
                                  </m:r>
                                </m:e>
                                <m:sub>
                                  <m:r>
                                    <a:rPr lang="fr-FR" sz="3200" i="1">
                                      <a:effectLst/>
                                      <a:latin typeface="Cambria Math"/>
                                      <a:ea typeface="Calibri"/>
                                      <a:cs typeface="Times New Roman"/>
                                    </a:rPr>
                                    <m:t>1</m:t>
                                  </m:r>
                                </m:sub>
                              </m:sSub>
                              <m:r>
                                <a:rPr lang="fr-FR" sz="3200" i="1">
                                  <a:effectLst/>
                                  <a:latin typeface="Cambria Math"/>
                                  <a:ea typeface="Calibri"/>
                                  <a:cs typeface="Times New Roman"/>
                                </a:rPr>
                                <m:t>+</m:t>
                              </m:r>
                              <m:r>
                                <a:rPr lang="fr-FR" sz="3200" i="1">
                                  <a:effectLst/>
                                  <a:latin typeface="Cambria Math"/>
                                  <a:ea typeface="Calibri"/>
                                  <a:cs typeface="Times New Roman"/>
                                </a:rPr>
                                <m:t>8</m:t>
                              </m:r>
                              <m:sSub>
                                <m:sSubPr>
                                  <m:ctrlPr>
                                    <a:rPr lang="fr-FR" sz="3200" i="1">
                                      <a:effectLst/>
                                      <a:latin typeface="Cambria Math"/>
                                      <a:cs typeface="Times New Roman"/>
                                    </a:rPr>
                                  </m:ctrlPr>
                                </m:sSubPr>
                                <m:e>
                                  <m:r>
                                    <a:rPr lang="fr-FR" sz="3200" i="1">
                                      <a:effectLst/>
                                      <a:latin typeface="Cambria Math"/>
                                      <a:ea typeface="Calibri"/>
                                      <a:cs typeface="Times New Roman"/>
                                    </a:rPr>
                                    <m:t>𝑥</m:t>
                                  </m:r>
                                </m:e>
                                <m:sub>
                                  <m:r>
                                    <a:rPr lang="fr-FR" sz="3200" i="1">
                                      <a:effectLst/>
                                      <a:latin typeface="Cambria Math"/>
                                      <a:ea typeface="Calibri"/>
                                      <a:cs typeface="Times New Roman"/>
                                    </a:rPr>
                                    <m:t>2</m:t>
                                  </m:r>
                                </m:sub>
                              </m:sSub>
                              <m:r>
                                <a:rPr lang="fr-FR" sz="3200" i="1">
                                  <a:effectLst/>
                                  <a:latin typeface="Cambria Math"/>
                                  <a:ea typeface="Calibri"/>
                                  <a:cs typeface="Times New Roman"/>
                                </a:rPr>
                                <m:t>≤</m:t>
                              </m:r>
                              <m:r>
                                <a:rPr lang="fr-FR" sz="3200" i="1">
                                  <a:effectLst/>
                                  <a:latin typeface="Cambria Math"/>
                                  <a:ea typeface="Calibri"/>
                                  <a:cs typeface="Times New Roman"/>
                                </a:rPr>
                                <m:t>40</m:t>
                              </m:r>
                            </m:e>
                            <m:e>
                              <m:sSub>
                                <m:sSubPr>
                                  <m:ctrlPr>
                                    <a:rPr lang="fr-FR" sz="3200" i="1">
                                      <a:effectLst/>
                                      <a:latin typeface="Cambria Math"/>
                                      <a:cs typeface="Times New Roman"/>
                                    </a:rPr>
                                  </m:ctrlPr>
                                </m:sSubPr>
                                <m:e>
                                  <m:r>
                                    <a:rPr lang="fr-FR" sz="3200" i="1">
                                      <a:effectLst/>
                                      <a:latin typeface="Cambria Math"/>
                                      <a:ea typeface="Calibri"/>
                                      <a:cs typeface="Times New Roman"/>
                                    </a:rPr>
                                    <m:t>𝑥</m:t>
                                  </m:r>
                                </m:e>
                                <m:sub>
                                  <m:r>
                                    <a:rPr lang="fr-FR" sz="3200" i="1">
                                      <a:effectLst/>
                                      <a:latin typeface="Cambria Math"/>
                                      <a:ea typeface="Calibri"/>
                                      <a:cs typeface="Times New Roman"/>
                                    </a:rPr>
                                    <m:t>1</m:t>
                                  </m:r>
                                </m:sub>
                              </m:sSub>
                              <m:r>
                                <a:rPr lang="fr-FR" sz="3200" i="1">
                                  <a:effectLst/>
                                  <a:latin typeface="Cambria Math"/>
                                  <a:ea typeface="Calibri"/>
                                  <a:cs typeface="Times New Roman"/>
                                </a:rPr>
                                <m:t>≤</m:t>
                              </m:r>
                              <m:r>
                                <a:rPr lang="fr-FR" sz="3200" i="1">
                                  <a:effectLst/>
                                  <a:latin typeface="Cambria Math"/>
                                  <a:ea typeface="Calibri"/>
                                  <a:cs typeface="Times New Roman"/>
                                </a:rPr>
                                <m:t>6</m:t>
                              </m:r>
                            </m:e>
                            <m:e>
                              <m:sSub>
                                <m:sSubPr>
                                  <m:ctrlPr>
                                    <a:rPr lang="fr-FR" sz="3200" i="1">
                                      <a:effectLst/>
                                      <a:latin typeface="Cambria Math"/>
                                      <a:cs typeface="Times New Roman"/>
                                    </a:rPr>
                                  </m:ctrlPr>
                                </m:sSubPr>
                                <m:e>
                                  <m:r>
                                    <a:rPr lang="fr-FR" sz="3200" i="1">
                                      <a:effectLst/>
                                      <a:latin typeface="Cambria Math"/>
                                      <a:ea typeface="Calibri"/>
                                      <a:cs typeface="Times New Roman"/>
                                    </a:rPr>
                                    <m:t>𝑥</m:t>
                                  </m:r>
                                </m:e>
                                <m:sub>
                                  <m:r>
                                    <a:rPr lang="fr-FR" sz="3200" i="1">
                                      <a:effectLst/>
                                      <a:latin typeface="Cambria Math"/>
                                      <a:ea typeface="Calibri"/>
                                      <a:cs typeface="Times New Roman"/>
                                    </a:rPr>
                                    <m:t>2</m:t>
                                  </m:r>
                                </m:sub>
                              </m:sSub>
                              <m:r>
                                <a:rPr lang="fr-FR" sz="3200" i="1">
                                  <a:effectLst/>
                                  <a:latin typeface="Cambria Math"/>
                                  <a:ea typeface="Calibri"/>
                                  <a:cs typeface="Times New Roman"/>
                                </a:rPr>
                                <m:t>≤</m:t>
                              </m:r>
                              <m:r>
                                <a:rPr lang="fr-FR" sz="3200" i="1">
                                  <a:effectLst/>
                                  <a:latin typeface="Cambria Math"/>
                                  <a:ea typeface="Calibri"/>
                                  <a:cs typeface="Times New Roman"/>
                                </a:rPr>
                                <m:t>4</m:t>
                              </m:r>
                            </m:e>
                            <m:e>
                              <m:sSub>
                                <m:sSubPr>
                                  <m:ctrlPr>
                                    <a:rPr lang="fr-FR" sz="3200" i="1">
                                      <a:effectLst/>
                                      <a:latin typeface="Cambria Math"/>
                                      <a:ea typeface="Cambria Math"/>
                                      <a:cs typeface="Times New Roman"/>
                                    </a:rPr>
                                  </m:ctrlPr>
                                </m:sSubPr>
                                <m:e>
                                  <m:r>
                                    <a:rPr lang="fr-FR" sz="3200" i="1">
                                      <a:effectLst/>
                                      <a:latin typeface="Cambria Math"/>
                                      <a:ea typeface="Cambria Math"/>
                                      <a:cs typeface="Times New Roman"/>
                                    </a:rPr>
                                    <m:t>𝑥</m:t>
                                  </m:r>
                                </m:e>
                                <m:sub>
                                  <m:r>
                                    <a:rPr lang="fr-FR" sz="3200" i="1">
                                      <a:effectLst/>
                                      <a:latin typeface="Cambria Math"/>
                                      <a:ea typeface="Cambria Math"/>
                                      <a:cs typeface="Times New Roman"/>
                                    </a:rPr>
                                    <m:t>1</m:t>
                                  </m:r>
                                </m:sub>
                              </m:sSub>
                              <m:r>
                                <a:rPr lang="fr-FR" sz="3200" i="1">
                                  <a:effectLst/>
                                  <a:latin typeface="Cambria Math"/>
                                  <a:ea typeface="Cambria Math"/>
                                  <a:cs typeface="Times New Roman"/>
                                </a:rPr>
                                <m:t>≥</m:t>
                              </m:r>
                              <m:r>
                                <a:rPr lang="fr-FR" sz="3200" i="1">
                                  <a:effectLst/>
                                  <a:latin typeface="Cambria Math"/>
                                  <a:ea typeface="Cambria Math"/>
                                  <a:cs typeface="Times New Roman"/>
                                </a:rPr>
                                <m:t>0</m:t>
                              </m:r>
                              <m:r>
                                <a:rPr lang="fr-FR" sz="3200" i="1">
                                  <a:effectLst/>
                                  <a:latin typeface="Cambria Math"/>
                                  <a:ea typeface="Cambria Math"/>
                                  <a:cs typeface="Times New Roman"/>
                                </a:rPr>
                                <m:t>,</m:t>
                              </m:r>
                              <m:sSub>
                                <m:sSubPr>
                                  <m:ctrlPr>
                                    <a:rPr lang="fr-FR" sz="3200" i="1">
                                      <a:effectLst/>
                                      <a:latin typeface="Cambria Math"/>
                                      <a:ea typeface="Cambria Math"/>
                                      <a:cs typeface="Times New Roman"/>
                                    </a:rPr>
                                  </m:ctrlPr>
                                </m:sSubPr>
                                <m:e>
                                  <m:r>
                                    <a:rPr lang="fr-FR" sz="3200" i="1">
                                      <a:effectLst/>
                                      <a:latin typeface="Cambria Math"/>
                                      <a:ea typeface="Cambria Math"/>
                                      <a:cs typeface="Times New Roman"/>
                                    </a:rPr>
                                    <m:t>𝑥</m:t>
                                  </m:r>
                                </m:e>
                                <m:sub>
                                  <m:r>
                                    <a:rPr lang="fr-FR" sz="3200" i="1">
                                      <a:effectLst/>
                                      <a:latin typeface="Cambria Math"/>
                                      <a:ea typeface="Cambria Math"/>
                                      <a:cs typeface="Times New Roman"/>
                                    </a:rPr>
                                    <m:t>2</m:t>
                                  </m:r>
                                </m:sub>
                              </m:sSub>
                              <m:r>
                                <a:rPr lang="fr-FR" sz="3200" i="1">
                                  <a:effectLst/>
                                  <a:latin typeface="Cambria Math"/>
                                  <a:ea typeface="Cambria Math"/>
                                  <a:cs typeface="Times New Roman"/>
                                </a:rPr>
                                <m:t>≥</m:t>
                              </m:r>
                              <m:r>
                                <a:rPr lang="fr-FR" sz="3200" i="1">
                                  <a:effectLst/>
                                  <a:latin typeface="Cambria Math"/>
                                  <a:ea typeface="Cambria Math"/>
                                  <a:cs typeface="Times New Roman"/>
                                </a:rPr>
                                <m:t>0</m:t>
                              </m:r>
                            </m:e>
                          </m:eqArr>
                        </m:e>
                      </m:d>
                    </m:oMath>
                  </m:oMathPara>
                </a14:m>
                <a:endParaRPr lang="fr-FR" sz="3200" dirty="0"/>
              </a:p>
            </p:txBody>
          </p:sp>
        </mc:Choice>
        <mc:Fallback xmlns="">
          <p:sp>
            <p:nvSpPr>
              <p:cNvPr id="3" name="Rectangle 2"/>
              <p:cNvSpPr>
                <a:spLocks noRot="1" noChangeAspect="1" noMove="1" noResize="1" noEditPoints="1" noAdjustHandles="1" noChangeArrowheads="1" noChangeShapeType="1" noTextEdit="1"/>
              </p:cNvSpPr>
              <p:nvPr/>
            </p:nvSpPr>
            <p:spPr>
              <a:xfrm>
                <a:off x="2581358" y="3617"/>
                <a:ext cx="3981283" cy="1985223"/>
              </a:xfrm>
              <a:prstGeom prst="rect">
                <a:avLst/>
              </a:prstGeom>
              <a:blipFill rotWithShape="1">
                <a:blip r:embed="rId2"/>
                <a:stretch>
                  <a:fillRect/>
                </a:stretch>
              </a:blipFill>
            </p:spPr>
            <p:txBody>
              <a:bodyPr/>
              <a:lstStyle/>
              <a:p>
                <a:r>
                  <a:rPr lang="fr-FR">
                    <a:noFill/>
                  </a:rPr>
                  <a:t> </a:t>
                </a:r>
              </a:p>
            </p:txBody>
          </p:sp>
        </mc:Fallback>
      </mc:AlternateContent>
      <p:sp>
        <p:nvSpPr>
          <p:cNvPr id="4" name="Rectangle 3"/>
          <p:cNvSpPr/>
          <p:nvPr/>
        </p:nvSpPr>
        <p:spPr>
          <a:xfrm>
            <a:off x="4571811" y="1916832"/>
            <a:ext cx="4464685" cy="584775"/>
          </a:xfrm>
          <a:prstGeom prst="rect">
            <a:avLst/>
          </a:prstGeom>
        </p:spPr>
        <p:txBody>
          <a:bodyPr wrap="none">
            <a:spAutoFit/>
          </a:bodyPr>
          <a:lstStyle/>
          <a:p>
            <a:r>
              <a:rPr lang="ar-DZ" sz="3200" dirty="0">
                <a:ea typeface="Calibri"/>
                <a:cs typeface="Times New Roman"/>
              </a:rPr>
              <a:t>معادلات المستقيمات المولدة هي :</a:t>
            </a:r>
            <a:endParaRPr lang="fr-FR" sz="3200" dirty="0"/>
          </a:p>
        </p:txBody>
      </p:sp>
      <mc:AlternateContent xmlns:mc="http://schemas.openxmlformats.org/markup-compatibility/2006" xmlns:a14="http://schemas.microsoft.com/office/drawing/2010/main">
        <mc:Choice Requires="a14">
          <p:sp>
            <p:nvSpPr>
              <p:cNvPr id="5" name="Rectangle 4"/>
              <p:cNvSpPr/>
              <p:nvPr/>
            </p:nvSpPr>
            <p:spPr>
              <a:xfrm>
                <a:off x="2980924" y="2420888"/>
                <a:ext cx="3182153" cy="14938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fr-FR" sz="3200" i="1">
                              <a:latin typeface="Cambria Math"/>
                              <a:cs typeface="Times New Roman"/>
                            </a:rPr>
                          </m:ctrlPr>
                        </m:dPr>
                        <m:e>
                          <m:eqArr>
                            <m:eqArrPr>
                              <m:ctrlPr>
                                <a:rPr lang="fr-FR" sz="3200" i="1">
                                  <a:effectLst/>
                                  <a:latin typeface="Cambria Math"/>
                                  <a:cs typeface="Times New Roman"/>
                                </a:rPr>
                              </m:ctrlPr>
                            </m:eqArrPr>
                            <m:e>
                              <m:r>
                                <a:rPr lang="fr-FR" sz="3200" i="1">
                                  <a:effectLst/>
                                  <a:latin typeface="Cambria Math"/>
                                  <a:ea typeface="Calibri"/>
                                  <a:cs typeface="Times New Roman"/>
                                </a:rPr>
                                <m:t>4</m:t>
                              </m:r>
                              <m:sSub>
                                <m:sSubPr>
                                  <m:ctrlPr>
                                    <a:rPr lang="fr-FR" sz="3200" i="1">
                                      <a:effectLst/>
                                      <a:latin typeface="Cambria Math"/>
                                      <a:cs typeface="Times New Roman"/>
                                    </a:rPr>
                                  </m:ctrlPr>
                                </m:sSubPr>
                                <m:e>
                                  <m:r>
                                    <a:rPr lang="fr-FR" sz="3200" i="1">
                                      <a:effectLst/>
                                      <a:latin typeface="Cambria Math"/>
                                      <a:ea typeface="Calibri"/>
                                      <a:cs typeface="Times New Roman"/>
                                    </a:rPr>
                                    <m:t>𝑥</m:t>
                                  </m:r>
                                </m:e>
                                <m:sub>
                                  <m:r>
                                    <a:rPr lang="fr-FR" sz="3200" i="1">
                                      <a:effectLst/>
                                      <a:latin typeface="Cambria Math"/>
                                      <a:ea typeface="Calibri"/>
                                      <a:cs typeface="Times New Roman"/>
                                    </a:rPr>
                                    <m:t>1</m:t>
                                  </m:r>
                                </m:sub>
                              </m:sSub>
                              <m:r>
                                <a:rPr lang="fr-FR" sz="3200" i="1">
                                  <a:effectLst/>
                                  <a:latin typeface="Cambria Math"/>
                                  <a:ea typeface="Calibri"/>
                                  <a:cs typeface="Times New Roman"/>
                                </a:rPr>
                                <m:t>+</m:t>
                              </m:r>
                              <m:r>
                                <a:rPr lang="fr-FR" sz="3200" i="1">
                                  <a:effectLst/>
                                  <a:latin typeface="Cambria Math"/>
                                  <a:ea typeface="Calibri"/>
                                  <a:cs typeface="Times New Roman"/>
                                </a:rPr>
                                <m:t>8</m:t>
                              </m:r>
                              <m:sSub>
                                <m:sSubPr>
                                  <m:ctrlPr>
                                    <a:rPr lang="fr-FR" sz="3200" i="1">
                                      <a:effectLst/>
                                      <a:latin typeface="Cambria Math"/>
                                      <a:cs typeface="Times New Roman"/>
                                    </a:rPr>
                                  </m:ctrlPr>
                                </m:sSubPr>
                                <m:e>
                                  <m:r>
                                    <a:rPr lang="fr-FR" sz="3200" i="1">
                                      <a:effectLst/>
                                      <a:latin typeface="Cambria Math"/>
                                      <a:ea typeface="Calibri"/>
                                      <a:cs typeface="Times New Roman"/>
                                    </a:rPr>
                                    <m:t>𝑥</m:t>
                                  </m:r>
                                </m:e>
                                <m:sub>
                                  <m:r>
                                    <a:rPr lang="fr-FR" sz="3200" i="1">
                                      <a:effectLst/>
                                      <a:latin typeface="Cambria Math"/>
                                      <a:ea typeface="Calibri"/>
                                      <a:cs typeface="Times New Roman"/>
                                    </a:rPr>
                                    <m:t>2</m:t>
                                  </m:r>
                                </m:sub>
                              </m:sSub>
                              <m:r>
                                <a:rPr lang="fr-FR" sz="3200" i="1">
                                  <a:effectLst/>
                                  <a:latin typeface="Cambria Math"/>
                                  <a:ea typeface="Calibri"/>
                                  <a:cs typeface="Times New Roman"/>
                                </a:rPr>
                                <m:t>=</m:t>
                              </m:r>
                              <m:r>
                                <a:rPr lang="fr-FR" sz="3200" i="1">
                                  <a:effectLst/>
                                  <a:latin typeface="Cambria Math"/>
                                  <a:ea typeface="Calibri"/>
                                  <a:cs typeface="Times New Roman"/>
                                </a:rPr>
                                <m:t>40</m:t>
                              </m:r>
                            </m:e>
                            <m:e>
                              <m:sSub>
                                <m:sSubPr>
                                  <m:ctrlPr>
                                    <a:rPr lang="fr-FR" sz="3200" i="1">
                                      <a:effectLst/>
                                      <a:latin typeface="Cambria Math"/>
                                      <a:cs typeface="Times New Roman"/>
                                    </a:rPr>
                                  </m:ctrlPr>
                                </m:sSubPr>
                                <m:e>
                                  <m:r>
                                    <a:rPr lang="fr-FR" sz="3200" i="1">
                                      <a:effectLst/>
                                      <a:latin typeface="Cambria Math"/>
                                      <a:ea typeface="Calibri"/>
                                      <a:cs typeface="Times New Roman"/>
                                    </a:rPr>
                                    <m:t>𝑥</m:t>
                                  </m:r>
                                </m:e>
                                <m:sub>
                                  <m:r>
                                    <a:rPr lang="fr-FR" sz="3200" i="1">
                                      <a:effectLst/>
                                      <a:latin typeface="Cambria Math"/>
                                      <a:ea typeface="Calibri"/>
                                      <a:cs typeface="Times New Roman"/>
                                    </a:rPr>
                                    <m:t>1</m:t>
                                  </m:r>
                                </m:sub>
                              </m:sSub>
                              <m:r>
                                <a:rPr lang="fr-FR" sz="3200" i="1">
                                  <a:effectLst/>
                                  <a:latin typeface="Cambria Math"/>
                                  <a:ea typeface="Calibri"/>
                                  <a:cs typeface="Times New Roman"/>
                                </a:rPr>
                                <m:t>=</m:t>
                              </m:r>
                              <m:r>
                                <a:rPr lang="fr-FR" sz="3200" i="1">
                                  <a:effectLst/>
                                  <a:latin typeface="Cambria Math"/>
                                  <a:ea typeface="Calibri"/>
                                  <a:cs typeface="Times New Roman"/>
                                </a:rPr>
                                <m:t>6</m:t>
                              </m:r>
                            </m:e>
                            <m:e>
                              <m:sSub>
                                <m:sSubPr>
                                  <m:ctrlPr>
                                    <a:rPr lang="fr-FR" sz="3200" i="1">
                                      <a:effectLst/>
                                      <a:latin typeface="Cambria Math"/>
                                      <a:cs typeface="Times New Roman"/>
                                    </a:rPr>
                                  </m:ctrlPr>
                                </m:sSubPr>
                                <m:e>
                                  <m:r>
                                    <a:rPr lang="fr-FR" sz="3200" i="1">
                                      <a:effectLst/>
                                      <a:latin typeface="Cambria Math"/>
                                      <a:ea typeface="Calibri"/>
                                      <a:cs typeface="Times New Roman"/>
                                    </a:rPr>
                                    <m:t>𝑥</m:t>
                                  </m:r>
                                </m:e>
                                <m:sub>
                                  <m:r>
                                    <a:rPr lang="fr-FR" sz="3200" i="1">
                                      <a:effectLst/>
                                      <a:latin typeface="Cambria Math"/>
                                      <a:ea typeface="Calibri"/>
                                      <a:cs typeface="Times New Roman"/>
                                    </a:rPr>
                                    <m:t>2</m:t>
                                  </m:r>
                                </m:sub>
                              </m:sSub>
                              <m:r>
                                <a:rPr lang="fr-FR" sz="3200" i="1">
                                  <a:effectLst/>
                                  <a:latin typeface="Cambria Math"/>
                                  <a:ea typeface="Calibri"/>
                                  <a:cs typeface="Times New Roman"/>
                                </a:rPr>
                                <m:t>=</m:t>
                              </m:r>
                              <m:r>
                                <a:rPr lang="fr-FR" sz="3200" i="1">
                                  <a:effectLst/>
                                  <a:latin typeface="Cambria Math"/>
                                  <a:ea typeface="Calibri"/>
                                  <a:cs typeface="Times New Roman"/>
                                </a:rPr>
                                <m:t>4</m:t>
                              </m:r>
                            </m:e>
                          </m:eqArr>
                        </m:e>
                      </m:d>
                    </m:oMath>
                  </m:oMathPara>
                </a14:m>
                <a:endParaRPr lang="fr-FR" sz="3200" dirty="0"/>
              </a:p>
            </p:txBody>
          </p:sp>
        </mc:Choice>
        <mc:Fallback xmlns="">
          <p:sp>
            <p:nvSpPr>
              <p:cNvPr id="5" name="Rectangle 4"/>
              <p:cNvSpPr>
                <a:spLocks noRot="1" noChangeAspect="1" noMove="1" noResize="1" noEditPoints="1" noAdjustHandles="1" noChangeArrowheads="1" noChangeShapeType="1" noTextEdit="1"/>
              </p:cNvSpPr>
              <p:nvPr/>
            </p:nvSpPr>
            <p:spPr>
              <a:xfrm>
                <a:off x="2980924" y="2420888"/>
                <a:ext cx="3182153" cy="1493870"/>
              </a:xfrm>
              <a:prstGeom prst="rect">
                <a:avLst/>
              </a:prstGeom>
              <a:blipFill rotWithShape="1">
                <a:blip r:embed="rId3"/>
                <a:stretch>
                  <a:fillRect/>
                </a:stretch>
              </a:blipFill>
            </p:spPr>
            <p:txBody>
              <a:bodyPr/>
              <a:lstStyle/>
              <a:p>
                <a:r>
                  <a:rPr lang="fr-FR">
                    <a:noFill/>
                  </a:rPr>
                  <a:t> </a:t>
                </a:r>
              </a:p>
            </p:txBody>
          </p:sp>
        </mc:Fallback>
      </mc:AlternateContent>
      <p:sp>
        <p:nvSpPr>
          <p:cNvPr id="6" name="Rectangle 5"/>
          <p:cNvSpPr/>
          <p:nvPr/>
        </p:nvSpPr>
        <p:spPr>
          <a:xfrm>
            <a:off x="72008" y="3910404"/>
            <a:ext cx="9036496" cy="3046988"/>
          </a:xfrm>
          <a:prstGeom prst="rect">
            <a:avLst/>
          </a:prstGeom>
        </p:spPr>
        <p:txBody>
          <a:bodyPr wrap="square">
            <a:spAutoFit/>
          </a:bodyPr>
          <a:lstStyle/>
          <a:p>
            <a:pPr algn="just" rtl="1">
              <a:spcAft>
                <a:spcPts val="0"/>
              </a:spcAft>
            </a:pPr>
            <a:r>
              <a:rPr lang="ar-DZ" sz="3200" dirty="0">
                <a:cs typeface="Times New Roman"/>
              </a:rPr>
              <a:t>المستقيم الأول يرسم من خلال النقطتين التاليتين :</a:t>
            </a:r>
            <a:endParaRPr lang="fr-FR" sz="3200" dirty="0"/>
          </a:p>
          <a:p>
            <a:pPr indent="719455" algn="just" rtl="1">
              <a:spcAft>
                <a:spcPts val="0"/>
              </a:spcAft>
            </a:pPr>
            <a:r>
              <a:rPr lang="ar-DZ" sz="3200" dirty="0">
                <a:cs typeface="Times New Roman"/>
              </a:rPr>
              <a:t>الأولى : </a:t>
            </a:r>
            <a:r>
              <a:rPr lang="fr-FR" sz="3200" dirty="0">
                <a:latin typeface="Times New Roman"/>
              </a:rPr>
              <a:t>x</a:t>
            </a:r>
            <a:r>
              <a:rPr lang="fr-FR" sz="3200" baseline="-25000" dirty="0">
                <a:latin typeface="Times New Roman"/>
              </a:rPr>
              <a:t>1</a:t>
            </a:r>
            <a:r>
              <a:rPr lang="fr-FR" sz="3200" dirty="0">
                <a:latin typeface="Times New Roman"/>
              </a:rPr>
              <a:t>=0, x</a:t>
            </a:r>
            <a:r>
              <a:rPr lang="fr-FR" sz="3200" baseline="-25000" dirty="0">
                <a:latin typeface="Times New Roman"/>
              </a:rPr>
              <a:t>2</a:t>
            </a:r>
            <a:r>
              <a:rPr lang="fr-FR" sz="3200" dirty="0">
                <a:latin typeface="Times New Roman"/>
              </a:rPr>
              <a:t>=5</a:t>
            </a:r>
            <a:endParaRPr lang="fr-FR" sz="3200" dirty="0"/>
          </a:p>
          <a:p>
            <a:pPr indent="719455" algn="just" rtl="1">
              <a:spcAft>
                <a:spcPts val="0"/>
              </a:spcAft>
            </a:pPr>
            <a:r>
              <a:rPr lang="ar-DZ" sz="3200" dirty="0">
                <a:cs typeface="Times New Roman"/>
              </a:rPr>
              <a:t>الثانية : </a:t>
            </a:r>
            <a:r>
              <a:rPr lang="fr-FR" sz="3200" dirty="0">
                <a:latin typeface="Times New Roman"/>
              </a:rPr>
              <a:t>x</a:t>
            </a:r>
            <a:r>
              <a:rPr lang="fr-FR" sz="3200" baseline="-25000" dirty="0">
                <a:latin typeface="Times New Roman"/>
              </a:rPr>
              <a:t>1</a:t>
            </a:r>
            <a:r>
              <a:rPr lang="fr-FR" sz="3200" dirty="0">
                <a:latin typeface="Times New Roman"/>
              </a:rPr>
              <a:t>=10, x</a:t>
            </a:r>
            <a:r>
              <a:rPr lang="fr-FR" sz="3200" baseline="-25000" dirty="0">
                <a:latin typeface="Times New Roman"/>
              </a:rPr>
              <a:t>2</a:t>
            </a:r>
            <a:r>
              <a:rPr lang="fr-FR" sz="3200" dirty="0">
                <a:latin typeface="Times New Roman"/>
              </a:rPr>
              <a:t>=0</a:t>
            </a:r>
            <a:endParaRPr lang="fr-FR" sz="3200" dirty="0"/>
          </a:p>
          <a:p>
            <a:pPr algn="just" rtl="1"/>
            <a:r>
              <a:rPr lang="ar-DZ" sz="3200" dirty="0">
                <a:ea typeface="Calibri"/>
                <a:cs typeface="Times New Roman"/>
              </a:rPr>
              <a:t>يلاحظ من خلال الشكل الموالي أنه عند تحريك المستقيم ∆ إلى اليمين فإنه يلتقي مع رأسي منطقة الحل الممكن </a:t>
            </a:r>
            <a:r>
              <a:rPr lang="fr-FR" sz="3200" dirty="0">
                <a:latin typeface="Times New Roman"/>
                <a:ea typeface="Calibri"/>
              </a:rPr>
              <a:t>B</a:t>
            </a:r>
            <a:r>
              <a:rPr lang="ar-DZ" sz="3200" dirty="0">
                <a:latin typeface="Times New Roman"/>
                <a:ea typeface="Calibri"/>
              </a:rPr>
              <a:t> و </a:t>
            </a:r>
            <a:r>
              <a:rPr lang="fr-FR" sz="3200" dirty="0">
                <a:latin typeface="Times New Roman"/>
                <a:ea typeface="Calibri"/>
              </a:rPr>
              <a:t>C</a:t>
            </a:r>
            <a:r>
              <a:rPr lang="ar-DZ" sz="3200" dirty="0">
                <a:latin typeface="Times New Roman"/>
                <a:ea typeface="Calibri"/>
              </a:rPr>
              <a:t> في نفس الوقت، و بالتالي فإن كلا النقطتين تعطيان حلا أمثلا للدالة الاقتصادية.</a:t>
            </a:r>
            <a:endParaRPr lang="fr-FR" sz="3200" dirty="0"/>
          </a:p>
        </p:txBody>
      </p:sp>
    </p:spTree>
    <p:extLst>
      <p:ext uri="{BB962C8B-B14F-4D97-AF65-F5344CB8AC3E}">
        <p14:creationId xmlns:p14="http://schemas.microsoft.com/office/powerpoint/2010/main" val="407176138"/>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a:blip r:embed="rId2"/>
          <a:stretch>
            <a:fillRect/>
          </a:stretch>
        </p:blipFill>
        <p:spPr>
          <a:xfrm>
            <a:off x="1331641" y="116632"/>
            <a:ext cx="6552727" cy="4731275"/>
          </a:xfrm>
          <a:prstGeom prst="rect">
            <a:avLst/>
          </a:prstGeom>
        </p:spPr>
      </p:pic>
      <p:sp>
        <p:nvSpPr>
          <p:cNvPr id="3" name="Rectangle 2"/>
          <p:cNvSpPr/>
          <p:nvPr/>
        </p:nvSpPr>
        <p:spPr>
          <a:xfrm>
            <a:off x="2286000" y="4825316"/>
            <a:ext cx="6678488" cy="1569660"/>
          </a:xfrm>
          <a:prstGeom prst="rect">
            <a:avLst/>
          </a:prstGeom>
        </p:spPr>
        <p:txBody>
          <a:bodyPr wrap="square">
            <a:spAutoFit/>
          </a:bodyPr>
          <a:lstStyle/>
          <a:p>
            <a:pPr algn="just" rtl="1">
              <a:spcAft>
                <a:spcPts val="0"/>
              </a:spcAft>
            </a:pPr>
            <a:r>
              <a:rPr lang="ar-DZ" sz="3200" dirty="0">
                <a:cs typeface="Times New Roman"/>
              </a:rPr>
              <a:t>و يمكن التأكد من ذلك بالتعويض في هذه الدالة.</a:t>
            </a:r>
            <a:endParaRPr lang="fr-FR" sz="3200" dirty="0"/>
          </a:p>
          <a:p>
            <a:pPr algn="just" rtl="1">
              <a:spcAft>
                <a:spcPts val="0"/>
              </a:spcAft>
            </a:pPr>
            <a:r>
              <a:rPr lang="ar-DZ" sz="3200" dirty="0">
                <a:cs typeface="Times New Roman"/>
              </a:rPr>
              <a:t>النقطة </a:t>
            </a:r>
            <a:r>
              <a:rPr lang="fr-FR" sz="3200" dirty="0">
                <a:latin typeface="Times New Roman"/>
              </a:rPr>
              <a:t>B</a:t>
            </a:r>
            <a:r>
              <a:rPr lang="ar-DZ" sz="3200" dirty="0">
                <a:cs typeface="Times New Roman"/>
              </a:rPr>
              <a:t> تعطي : </a:t>
            </a:r>
            <a:r>
              <a:rPr lang="fr-FR" sz="3200" dirty="0">
                <a:latin typeface="Times New Roman"/>
              </a:rPr>
              <a:t>x</a:t>
            </a:r>
            <a:r>
              <a:rPr lang="fr-FR" sz="3200" baseline="-25000" dirty="0">
                <a:latin typeface="Times New Roman"/>
              </a:rPr>
              <a:t>1</a:t>
            </a:r>
            <a:r>
              <a:rPr lang="fr-FR" sz="3200" dirty="0">
                <a:latin typeface="Times New Roman"/>
              </a:rPr>
              <a:t>=2, </a:t>
            </a:r>
            <a:r>
              <a:rPr lang="fr-FR" sz="3200" dirty="0" smtClean="0">
                <a:latin typeface="Times New Roman"/>
              </a:rPr>
              <a:t>x</a:t>
            </a:r>
            <a:r>
              <a:rPr lang="fr-FR" sz="3200" baseline="-25000" dirty="0" smtClean="0">
                <a:latin typeface="Times New Roman"/>
              </a:rPr>
              <a:t>2</a:t>
            </a:r>
            <a:r>
              <a:rPr lang="fr-FR" sz="3200" dirty="0" smtClean="0">
                <a:latin typeface="Times New Roman"/>
              </a:rPr>
              <a:t>=4</a:t>
            </a:r>
            <a:endParaRPr lang="ar-DZ" sz="3200" dirty="0" smtClean="0">
              <a:latin typeface="Times New Roman"/>
            </a:endParaRPr>
          </a:p>
          <a:p>
            <a:pPr algn="just" rtl="1">
              <a:spcAft>
                <a:spcPts val="0"/>
              </a:spcAft>
            </a:pPr>
            <a:r>
              <a:rPr lang="ar-DZ" sz="3200" dirty="0">
                <a:ea typeface="Calibri"/>
                <a:cs typeface="Times New Roman"/>
              </a:rPr>
              <a:t>و قيمة دالة الهدف عندها هي :</a:t>
            </a:r>
            <a:endParaRPr lang="fr-FR" sz="3200" dirty="0">
              <a:effectLst/>
            </a:endParaRPr>
          </a:p>
        </p:txBody>
      </p:sp>
      <mc:AlternateContent xmlns:mc="http://schemas.openxmlformats.org/markup-compatibility/2006" xmlns:a14="http://schemas.microsoft.com/office/drawing/2010/main">
        <mc:Choice Requires="a14">
          <p:sp>
            <p:nvSpPr>
              <p:cNvPr id="4" name="Rectangle 3"/>
              <p:cNvSpPr/>
              <p:nvPr/>
            </p:nvSpPr>
            <p:spPr>
              <a:xfrm>
                <a:off x="35496" y="6300609"/>
                <a:ext cx="6479018"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fr-FR" sz="3200">
                          <a:latin typeface="Cambria Math"/>
                          <a:ea typeface="Calibri"/>
                          <a:cs typeface="Times New Roman"/>
                        </a:rPr>
                        <m:t>Z</m:t>
                      </m:r>
                      <m:r>
                        <a:rPr lang="fr-FR" sz="3200">
                          <a:latin typeface="Cambria Math"/>
                          <a:ea typeface="Calibri"/>
                          <a:cs typeface="Times New Roman"/>
                        </a:rPr>
                        <m:t>=</m:t>
                      </m:r>
                      <m:r>
                        <a:rPr lang="fr-FR" sz="3200">
                          <a:latin typeface="Cambria Math"/>
                          <a:ea typeface="Calibri"/>
                          <a:cs typeface="Times New Roman"/>
                        </a:rPr>
                        <m:t>2</m:t>
                      </m:r>
                      <m:sSub>
                        <m:sSubPr>
                          <m:ctrlPr>
                            <a:rPr lang="fr-FR" sz="3200" i="1">
                              <a:effectLst/>
                              <a:latin typeface="Cambria Math"/>
                              <a:cs typeface="Times New Roman"/>
                            </a:rPr>
                          </m:ctrlPr>
                        </m:sSubPr>
                        <m:e>
                          <m:r>
                            <a:rPr lang="fr-FR" sz="3200" i="1">
                              <a:effectLst/>
                              <a:latin typeface="Cambria Math"/>
                              <a:ea typeface="Calibri"/>
                              <a:cs typeface="Times New Roman"/>
                            </a:rPr>
                            <m:t>𝑥</m:t>
                          </m:r>
                        </m:e>
                        <m:sub>
                          <m:r>
                            <a:rPr lang="fr-FR" sz="3200" i="1">
                              <a:effectLst/>
                              <a:latin typeface="Cambria Math"/>
                              <a:ea typeface="Calibri"/>
                              <a:cs typeface="Times New Roman"/>
                            </a:rPr>
                            <m:t>1</m:t>
                          </m:r>
                        </m:sub>
                      </m:sSub>
                      <m:r>
                        <a:rPr lang="fr-FR" sz="3200" i="1">
                          <a:effectLst/>
                          <a:latin typeface="Cambria Math"/>
                          <a:ea typeface="Calibri"/>
                          <a:cs typeface="Times New Roman"/>
                        </a:rPr>
                        <m:t>+ </m:t>
                      </m:r>
                      <m:r>
                        <a:rPr lang="fr-FR" sz="3200">
                          <a:effectLst/>
                          <a:latin typeface="Cambria Math"/>
                          <a:ea typeface="Calibri"/>
                          <a:cs typeface="Times New Roman"/>
                        </a:rPr>
                        <m:t>4</m:t>
                      </m:r>
                      <m:sSub>
                        <m:sSubPr>
                          <m:ctrlPr>
                            <a:rPr lang="fr-FR" sz="3200" i="1">
                              <a:effectLst/>
                              <a:latin typeface="Cambria Math"/>
                              <a:cs typeface="Times New Roman"/>
                            </a:rPr>
                          </m:ctrlPr>
                        </m:sSubPr>
                        <m:e>
                          <m:r>
                            <a:rPr lang="fr-FR" sz="3200" i="1">
                              <a:effectLst/>
                              <a:latin typeface="Cambria Math"/>
                              <a:ea typeface="Calibri"/>
                              <a:cs typeface="Times New Roman"/>
                            </a:rPr>
                            <m:t>𝑥</m:t>
                          </m:r>
                        </m:e>
                        <m:sub>
                          <m:r>
                            <a:rPr lang="fr-FR" sz="3200" i="1">
                              <a:effectLst/>
                              <a:latin typeface="Cambria Math"/>
                              <a:ea typeface="Calibri"/>
                              <a:cs typeface="Times New Roman"/>
                            </a:rPr>
                            <m:t>2</m:t>
                          </m:r>
                        </m:sub>
                      </m:sSub>
                      <m:r>
                        <a:rPr lang="fr-FR" sz="3200" i="1">
                          <a:effectLst/>
                          <a:latin typeface="Cambria Math"/>
                          <a:ea typeface="Calibri"/>
                          <a:cs typeface="Times New Roman"/>
                        </a:rPr>
                        <m:t>=</m:t>
                      </m:r>
                      <m:r>
                        <a:rPr lang="fr-FR" sz="3200" i="1">
                          <a:effectLst/>
                          <a:latin typeface="Cambria Math"/>
                          <a:ea typeface="Calibri"/>
                          <a:cs typeface="Times New Roman"/>
                        </a:rPr>
                        <m:t>2</m:t>
                      </m:r>
                      <m:d>
                        <m:dPr>
                          <m:ctrlPr>
                            <a:rPr lang="fr-FR" sz="3200" i="1">
                              <a:effectLst/>
                              <a:latin typeface="Cambria Math"/>
                              <a:cs typeface="Times New Roman"/>
                            </a:rPr>
                          </m:ctrlPr>
                        </m:dPr>
                        <m:e>
                          <m:r>
                            <a:rPr lang="fr-FR" sz="3200" i="1">
                              <a:effectLst/>
                              <a:latin typeface="Cambria Math"/>
                              <a:ea typeface="Calibri"/>
                              <a:cs typeface="Times New Roman"/>
                            </a:rPr>
                            <m:t>2</m:t>
                          </m:r>
                        </m:e>
                      </m:d>
                      <m:r>
                        <a:rPr lang="fr-FR" sz="3200" i="1">
                          <a:effectLst/>
                          <a:latin typeface="Cambria Math"/>
                          <a:ea typeface="Calibri"/>
                          <a:cs typeface="Times New Roman"/>
                        </a:rPr>
                        <m:t>+</m:t>
                      </m:r>
                      <m:r>
                        <a:rPr lang="fr-FR" sz="3200" i="1">
                          <a:effectLst/>
                          <a:latin typeface="Cambria Math"/>
                          <a:ea typeface="Calibri"/>
                          <a:cs typeface="Times New Roman"/>
                        </a:rPr>
                        <m:t>4</m:t>
                      </m:r>
                      <m:d>
                        <m:dPr>
                          <m:ctrlPr>
                            <a:rPr lang="fr-FR" sz="3200" i="1">
                              <a:effectLst/>
                              <a:latin typeface="Cambria Math"/>
                              <a:cs typeface="Times New Roman"/>
                            </a:rPr>
                          </m:ctrlPr>
                        </m:dPr>
                        <m:e>
                          <m:r>
                            <a:rPr lang="fr-FR" sz="3200" i="1">
                              <a:effectLst/>
                              <a:latin typeface="Cambria Math"/>
                              <a:ea typeface="Calibri"/>
                              <a:cs typeface="Times New Roman"/>
                            </a:rPr>
                            <m:t>4</m:t>
                          </m:r>
                        </m:e>
                      </m:d>
                      <m:r>
                        <a:rPr lang="fr-FR" sz="3200" i="1">
                          <a:effectLst/>
                          <a:latin typeface="Cambria Math"/>
                          <a:ea typeface="Calibri"/>
                          <a:cs typeface="Times New Roman"/>
                        </a:rPr>
                        <m:t>=</m:t>
                      </m:r>
                      <m:r>
                        <a:rPr lang="fr-FR" sz="3200" i="1">
                          <a:effectLst/>
                          <a:latin typeface="Cambria Math"/>
                          <a:ea typeface="Calibri"/>
                          <a:cs typeface="Times New Roman"/>
                        </a:rPr>
                        <m:t>20</m:t>
                      </m:r>
                    </m:oMath>
                  </m:oMathPara>
                </a14:m>
                <a:endParaRPr lang="fr-FR" sz="3200" dirty="0"/>
              </a:p>
            </p:txBody>
          </p:sp>
        </mc:Choice>
        <mc:Fallback xmlns="">
          <p:sp>
            <p:nvSpPr>
              <p:cNvPr id="4" name="Rectangle 3"/>
              <p:cNvSpPr>
                <a:spLocks noRot="1" noChangeAspect="1" noMove="1" noResize="1" noEditPoints="1" noAdjustHandles="1" noChangeArrowheads="1" noChangeShapeType="1" noTextEdit="1"/>
              </p:cNvSpPr>
              <p:nvPr/>
            </p:nvSpPr>
            <p:spPr>
              <a:xfrm>
                <a:off x="35496" y="6300609"/>
                <a:ext cx="6479018" cy="584775"/>
              </a:xfrm>
              <a:prstGeom prst="rect">
                <a:avLst/>
              </a:prstGeom>
              <a:blipFill rotWithShape="1">
                <a:blip r:embed="rId3"/>
                <a:stretch>
                  <a:fillRect/>
                </a:stretch>
              </a:blipFill>
            </p:spPr>
            <p:txBody>
              <a:bodyPr/>
              <a:lstStyle/>
              <a:p>
                <a:r>
                  <a:rPr lang="fr-FR">
                    <a:noFill/>
                  </a:rPr>
                  <a:t> </a:t>
                </a:r>
              </a:p>
            </p:txBody>
          </p:sp>
        </mc:Fallback>
      </mc:AlternateContent>
    </p:spTree>
    <p:extLst>
      <p:ext uri="{BB962C8B-B14F-4D97-AF65-F5344CB8AC3E}">
        <p14:creationId xmlns:p14="http://schemas.microsoft.com/office/powerpoint/2010/main" val="3542563510"/>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98168" y="47526"/>
            <a:ext cx="5310336" cy="1077218"/>
          </a:xfrm>
          <a:prstGeom prst="rect">
            <a:avLst/>
          </a:prstGeom>
        </p:spPr>
        <p:txBody>
          <a:bodyPr wrap="square">
            <a:spAutoFit/>
          </a:bodyPr>
          <a:lstStyle/>
          <a:p>
            <a:pPr algn="just" rtl="1">
              <a:spcAft>
                <a:spcPts val="0"/>
              </a:spcAft>
            </a:pPr>
            <a:r>
              <a:rPr lang="ar-DZ" sz="3200" dirty="0">
                <a:cs typeface="Times New Roman"/>
              </a:rPr>
              <a:t>النقطة </a:t>
            </a:r>
            <a:r>
              <a:rPr lang="fr-FR" sz="3200" dirty="0">
                <a:latin typeface="Times New Roman"/>
              </a:rPr>
              <a:t>C</a:t>
            </a:r>
            <a:r>
              <a:rPr lang="ar-DZ" sz="3200" dirty="0">
                <a:cs typeface="Times New Roman"/>
              </a:rPr>
              <a:t> تعطي : </a:t>
            </a:r>
            <a:r>
              <a:rPr lang="fr-FR" sz="3200" dirty="0">
                <a:latin typeface="Times New Roman"/>
              </a:rPr>
              <a:t>x</a:t>
            </a:r>
            <a:r>
              <a:rPr lang="fr-FR" sz="3200" baseline="-25000" dirty="0">
                <a:latin typeface="Times New Roman"/>
              </a:rPr>
              <a:t>1</a:t>
            </a:r>
            <a:r>
              <a:rPr lang="fr-FR" sz="3200" dirty="0">
                <a:latin typeface="Times New Roman"/>
              </a:rPr>
              <a:t>=6, x</a:t>
            </a:r>
            <a:r>
              <a:rPr lang="fr-FR" sz="3200" baseline="-25000" dirty="0">
                <a:latin typeface="Times New Roman"/>
              </a:rPr>
              <a:t>2</a:t>
            </a:r>
            <a:r>
              <a:rPr lang="fr-FR" sz="3200" dirty="0">
                <a:latin typeface="Times New Roman"/>
              </a:rPr>
              <a:t>=2</a:t>
            </a:r>
            <a:endParaRPr lang="fr-FR" sz="3200" dirty="0"/>
          </a:p>
          <a:p>
            <a:pPr algn="just" rtl="1"/>
            <a:r>
              <a:rPr lang="ar-DZ" sz="3200" dirty="0">
                <a:ea typeface="Calibri"/>
                <a:cs typeface="Times New Roman"/>
              </a:rPr>
              <a:t>و قيمة دالة الهدف عندها هي :</a:t>
            </a:r>
            <a:endParaRPr lang="fr-FR" sz="3200" dirty="0"/>
          </a:p>
        </p:txBody>
      </p:sp>
      <mc:AlternateContent xmlns:mc="http://schemas.openxmlformats.org/markup-compatibility/2006" xmlns:a14="http://schemas.microsoft.com/office/drawing/2010/main">
        <mc:Choice Requires="a14">
          <p:sp>
            <p:nvSpPr>
              <p:cNvPr id="3" name="Rectangle 2"/>
              <p:cNvSpPr/>
              <p:nvPr/>
            </p:nvSpPr>
            <p:spPr>
              <a:xfrm>
                <a:off x="1261334" y="1124744"/>
                <a:ext cx="6479018"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fr-FR" sz="3200">
                          <a:latin typeface="Cambria Math"/>
                          <a:ea typeface="Calibri"/>
                          <a:cs typeface="Times New Roman"/>
                        </a:rPr>
                        <m:t>Z</m:t>
                      </m:r>
                      <m:r>
                        <a:rPr lang="fr-FR" sz="3200">
                          <a:latin typeface="Cambria Math"/>
                          <a:ea typeface="Calibri"/>
                          <a:cs typeface="Times New Roman"/>
                        </a:rPr>
                        <m:t>=</m:t>
                      </m:r>
                      <m:r>
                        <a:rPr lang="fr-FR" sz="3200">
                          <a:latin typeface="Cambria Math"/>
                          <a:ea typeface="Calibri"/>
                          <a:cs typeface="Times New Roman"/>
                        </a:rPr>
                        <m:t>2</m:t>
                      </m:r>
                      <m:sSub>
                        <m:sSubPr>
                          <m:ctrlPr>
                            <a:rPr lang="fr-FR" sz="3200" i="1">
                              <a:effectLst/>
                              <a:latin typeface="Cambria Math"/>
                              <a:cs typeface="Times New Roman"/>
                            </a:rPr>
                          </m:ctrlPr>
                        </m:sSubPr>
                        <m:e>
                          <m:r>
                            <a:rPr lang="fr-FR" sz="3200" i="1">
                              <a:effectLst/>
                              <a:latin typeface="Cambria Math"/>
                              <a:ea typeface="Calibri"/>
                              <a:cs typeface="Times New Roman"/>
                            </a:rPr>
                            <m:t>𝑥</m:t>
                          </m:r>
                        </m:e>
                        <m:sub>
                          <m:r>
                            <a:rPr lang="fr-FR" sz="3200" i="1">
                              <a:effectLst/>
                              <a:latin typeface="Cambria Math"/>
                              <a:ea typeface="Calibri"/>
                              <a:cs typeface="Times New Roman"/>
                            </a:rPr>
                            <m:t>1</m:t>
                          </m:r>
                        </m:sub>
                      </m:sSub>
                      <m:r>
                        <a:rPr lang="fr-FR" sz="3200" i="1">
                          <a:effectLst/>
                          <a:latin typeface="Cambria Math"/>
                          <a:ea typeface="Calibri"/>
                          <a:cs typeface="Times New Roman"/>
                        </a:rPr>
                        <m:t>+ </m:t>
                      </m:r>
                      <m:r>
                        <a:rPr lang="fr-FR" sz="3200">
                          <a:effectLst/>
                          <a:latin typeface="Cambria Math"/>
                          <a:ea typeface="Calibri"/>
                          <a:cs typeface="Times New Roman"/>
                        </a:rPr>
                        <m:t>4</m:t>
                      </m:r>
                      <m:sSub>
                        <m:sSubPr>
                          <m:ctrlPr>
                            <a:rPr lang="fr-FR" sz="3200" i="1">
                              <a:effectLst/>
                              <a:latin typeface="Cambria Math"/>
                              <a:cs typeface="Times New Roman"/>
                            </a:rPr>
                          </m:ctrlPr>
                        </m:sSubPr>
                        <m:e>
                          <m:r>
                            <a:rPr lang="fr-FR" sz="3200" i="1">
                              <a:effectLst/>
                              <a:latin typeface="Cambria Math"/>
                              <a:ea typeface="Calibri"/>
                              <a:cs typeface="Times New Roman"/>
                            </a:rPr>
                            <m:t>𝑥</m:t>
                          </m:r>
                        </m:e>
                        <m:sub>
                          <m:r>
                            <a:rPr lang="fr-FR" sz="3200" i="1">
                              <a:effectLst/>
                              <a:latin typeface="Cambria Math"/>
                              <a:ea typeface="Calibri"/>
                              <a:cs typeface="Times New Roman"/>
                            </a:rPr>
                            <m:t>2</m:t>
                          </m:r>
                        </m:sub>
                      </m:sSub>
                      <m:r>
                        <a:rPr lang="fr-FR" sz="3200" i="1">
                          <a:effectLst/>
                          <a:latin typeface="Cambria Math"/>
                          <a:ea typeface="Calibri"/>
                          <a:cs typeface="Times New Roman"/>
                        </a:rPr>
                        <m:t>=</m:t>
                      </m:r>
                      <m:r>
                        <a:rPr lang="fr-FR" sz="3200" i="1">
                          <a:effectLst/>
                          <a:latin typeface="Cambria Math"/>
                          <a:ea typeface="Calibri"/>
                          <a:cs typeface="Times New Roman"/>
                        </a:rPr>
                        <m:t>2</m:t>
                      </m:r>
                      <m:d>
                        <m:dPr>
                          <m:ctrlPr>
                            <a:rPr lang="fr-FR" sz="3200" i="1">
                              <a:effectLst/>
                              <a:latin typeface="Cambria Math"/>
                              <a:cs typeface="Times New Roman"/>
                            </a:rPr>
                          </m:ctrlPr>
                        </m:dPr>
                        <m:e>
                          <m:r>
                            <a:rPr lang="fr-FR" sz="3200" i="1">
                              <a:effectLst/>
                              <a:latin typeface="Cambria Math"/>
                              <a:ea typeface="Calibri"/>
                              <a:cs typeface="Times New Roman"/>
                            </a:rPr>
                            <m:t>6</m:t>
                          </m:r>
                        </m:e>
                      </m:d>
                      <m:r>
                        <a:rPr lang="fr-FR" sz="3200" i="1">
                          <a:effectLst/>
                          <a:latin typeface="Cambria Math"/>
                          <a:ea typeface="Calibri"/>
                          <a:cs typeface="Times New Roman"/>
                        </a:rPr>
                        <m:t>+</m:t>
                      </m:r>
                      <m:r>
                        <a:rPr lang="fr-FR" sz="3200" i="1">
                          <a:effectLst/>
                          <a:latin typeface="Cambria Math"/>
                          <a:ea typeface="Calibri"/>
                          <a:cs typeface="Times New Roman"/>
                        </a:rPr>
                        <m:t>4</m:t>
                      </m:r>
                      <m:d>
                        <m:dPr>
                          <m:ctrlPr>
                            <a:rPr lang="fr-FR" sz="3200" i="1">
                              <a:effectLst/>
                              <a:latin typeface="Cambria Math"/>
                              <a:cs typeface="Times New Roman"/>
                            </a:rPr>
                          </m:ctrlPr>
                        </m:dPr>
                        <m:e>
                          <m:r>
                            <a:rPr lang="fr-FR" sz="3200" i="1">
                              <a:effectLst/>
                              <a:latin typeface="Cambria Math"/>
                              <a:ea typeface="Calibri"/>
                              <a:cs typeface="Times New Roman"/>
                            </a:rPr>
                            <m:t>2</m:t>
                          </m:r>
                        </m:e>
                      </m:d>
                      <m:r>
                        <a:rPr lang="fr-FR" sz="3200" i="1">
                          <a:effectLst/>
                          <a:latin typeface="Cambria Math"/>
                          <a:ea typeface="Calibri"/>
                          <a:cs typeface="Times New Roman"/>
                        </a:rPr>
                        <m:t>=</m:t>
                      </m:r>
                      <m:r>
                        <a:rPr lang="fr-FR" sz="3200" i="1">
                          <a:effectLst/>
                          <a:latin typeface="Cambria Math"/>
                          <a:ea typeface="Calibri"/>
                          <a:cs typeface="Times New Roman"/>
                        </a:rPr>
                        <m:t>20</m:t>
                      </m:r>
                    </m:oMath>
                  </m:oMathPara>
                </a14:m>
                <a:endParaRPr lang="fr-FR" sz="3200" dirty="0"/>
              </a:p>
            </p:txBody>
          </p:sp>
        </mc:Choice>
        <mc:Fallback xmlns="">
          <p:sp>
            <p:nvSpPr>
              <p:cNvPr id="3" name="Rectangle 2"/>
              <p:cNvSpPr>
                <a:spLocks noRot="1" noChangeAspect="1" noMove="1" noResize="1" noEditPoints="1" noAdjustHandles="1" noChangeArrowheads="1" noChangeShapeType="1" noTextEdit="1"/>
              </p:cNvSpPr>
              <p:nvPr/>
            </p:nvSpPr>
            <p:spPr>
              <a:xfrm>
                <a:off x="1261334" y="1124744"/>
                <a:ext cx="6479018" cy="584775"/>
              </a:xfrm>
              <a:prstGeom prst="rect">
                <a:avLst/>
              </a:prstGeom>
              <a:blipFill rotWithShape="1">
                <a:blip r:embed="rId2"/>
                <a:stretch>
                  <a:fillRect/>
                </a:stretch>
              </a:blipFill>
            </p:spPr>
            <p:txBody>
              <a:bodyPr/>
              <a:lstStyle/>
              <a:p>
                <a:r>
                  <a:rPr lang="fr-FR">
                    <a:noFill/>
                  </a:rPr>
                  <a:t> </a:t>
                </a:r>
              </a:p>
            </p:txBody>
          </p:sp>
        </mc:Fallback>
      </mc:AlternateContent>
      <p:sp>
        <p:nvSpPr>
          <p:cNvPr id="4" name="Rectangle 3"/>
          <p:cNvSpPr/>
          <p:nvPr/>
        </p:nvSpPr>
        <p:spPr>
          <a:xfrm>
            <a:off x="107504" y="1666543"/>
            <a:ext cx="8928992" cy="2554545"/>
          </a:xfrm>
          <a:prstGeom prst="rect">
            <a:avLst/>
          </a:prstGeom>
        </p:spPr>
        <p:txBody>
          <a:bodyPr wrap="square">
            <a:spAutoFit/>
          </a:bodyPr>
          <a:lstStyle/>
          <a:p>
            <a:pPr algn="just" rtl="1">
              <a:spcAft>
                <a:spcPts val="0"/>
              </a:spcAft>
            </a:pPr>
            <a:r>
              <a:rPr lang="ar-DZ" sz="3200" dirty="0">
                <a:cs typeface="Times New Roman"/>
              </a:rPr>
              <a:t>و يلاحظ أن النقطتين أعطيتا نفس القيمة للدالة الاقتصادية.</a:t>
            </a:r>
            <a:endParaRPr lang="fr-FR" sz="3200" dirty="0"/>
          </a:p>
          <a:p>
            <a:pPr indent="360000" algn="just" rtl="1"/>
            <a:r>
              <a:rPr lang="ar-DZ" sz="3200" dirty="0">
                <a:ea typeface="Calibri"/>
                <a:cs typeface="Times New Roman"/>
              </a:rPr>
              <a:t>و الواقع أنه ليست هاتين النقطتين فقط تعطيان أكبر قيمة للدالة الاقتصادية، لكن أية نقطة أخرى موجودة على طول المستقيم </a:t>
            </a:r>
            <a:r>
              <a:rPr lang="fr-FR" sz="3200" dirty="0">
                <a:latin typeface="Times New Roman"/>
                <a:ea typeface="Calibri"/>
              </a:rPr>
              <a:t>BC</a:t>
            </a:r>
            <a:r>
              <a:rPr lang="ar-DZ" sz="3200" dirty="0">
                <a:latin typeface="Times New Roman"/>
                <a:ea typeface="Calibri"/>
              </a:rPr>
              <a:t>، فلو أخذنا النقطة </a:t>
            </a:r>
            <a:r>
              <a:rPr lang="fr-FR" sz="3200" dirty="0">
                <a:latin typeface="Times New Roman"/>
                <a:ea typeface="Calibri"/>
              </a:rPr>
              <a:t>E</a:t>
            </a:r>
            <a:r>
              <a:rPr lang="ar-DZ" sz="3200" dirty="0">
                <a:latin typeface="Times New Roman"/>
                <a:ea typeface="Calibri"/>
              </a:rPr>
              <a:t> على سبيل المثال حيث : </a:t>
            </a:r>
            <a:r>
              <a:rPr lang="fr-FR" sz="3200" dirty="0">
                <a:latin typeface="Times New Roman"/>
                <a:ea typeface="Calibri"/>
              </a:rPr>
              <a:t>x</a:t>
            </a:r>
            <a:r>
              <a:rPr lang="fr-FR" sz="3200" baseline="-25000" dirty="0">
                <a:latin typeface="Times New Roman"/>
                <a:ea typeface="Calibri"/>
              </a:rPr>
              <a:t>1</a:t>
            </a:r>
            <a:r>
              <a:rPr lang="fr-FR" sz="3200" dirty="0">
                <a:latin typeface="Times New Roman"/>
                <a:ea typeface="Calibri"/>
              </a:rPr>
              <a:t>=4, x</a:t>
            </a:r>
            <a:r>
              <a:rPr lang="fr-FR" sz="3200" baseline="-25000" dirty="0">
                <a:latin typeface="Times New Roman"/>
                <a:ea typeface="Calibri"/>
              </a:rPr>
              <a:t>2</a:t>
            </a:r>
            <a:r>
              <a:rPr lang="fr-FR" sz="3200" dirty="0">
                <a:latin typeface="Times New Roman"/>
                <a:ea typeface="Calibri"/>
              </a:rPr>
              <a:t>=3</a:t>
            </a:r>
            <a:r>
              <a:rPr lang="ar-DZ" sz="3200" dirty="0">
                <a:latin typeface="Times New Roman"/>
                <a:ea typeface="Calibri"/>
              </a:rPr>
              <a:t> فإن قيمة دالة الهدف هي :</a:t>
            </a:r>
            <a:endParaRPr lang="fr-FR" sz="3200" dirty="0"/>
          </a:p>
        </p:txBody>
      </p:sp>
      <mc:AlternateContent xmlns:mc="http://schemas.openxmlformats.org/markup-compatibility/2006" xmlns:a14="http://schemas.microsoft.com/office/drawing/2010/main">
        <mc:Choice Requires="a14">
          <p:sp>
            <p:nvSpPr>
              <p:cNvPr id="5" name="Rectangle 4"/>
              <p:cNvSpPr/>
              <p:nvPr/>
            </p:nvSpPr>
            <p:spPr>
              <a:xfrm>
                <a:off x="1333342" y="4428401"/>
                <a:ext cx="6479018"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fr-FR" sz="3200">
                          <a:latin typeface="Cambria Math"/>
                          <a:ea typeface="Calibri"/>
                          <a:cs typeface="Times New Roman"/>
                        </a:rPr>
                        <m:t>Z</m:t>
                      </m:r>
                      <m:r>
                        <a:rPr lang="fr-FR" sz="3200">
                          <a:latin typeface="Cambria Math"/>
                          <a:ea typeface="Calibri"/>
                          <a:cs typeface="Times New Roman"/>
                        </a:rPr>
                        <m:t>=</m:t>
                      </m:r>
                      <m:r>
                        <a:rPr lang="fr-FR" sz="3200">
                          <a:latin typeface="Cambria Math"/>
                          <a:ea typeface="Calibri"/>
                          <a:cs typeface="Times New Roman"/>
                        </a:rPr>
                        <m:t>2</m:t>
                      </m:r>
                      <m:sSub>
                        <m:sSubPr>
                          <m:ctrlPr>
                            <a:rPr lang="fr-FR" sz="3200" i="1">
                              <a:effectLst/>
                              <a:latin typeface="Cambria Math"/>
                              <a:cs typeface="Times New Roman"/>
                            </a:rPr>
                          </m:ctrlPr>
                        </m:sSubPr>
                        <m:e>
                          <m:r>
                            <a:rPr lang="fr-FR" sz="3200" i="1">
                              <a:effectLst/>
                              <a:latin typeface="Cambria Math"/>
                              <a:ea typeface="Calibri"/>
                              <a:cs typeface="Times New Roman"/>
                            </a:rPr>
                            <m:t>𝑥</m:t>
                          </m:r>
                        </m:e>
                        <m:sub>
                          <m:r>
                            <a:rPr lang="fr-FR" sz="3200" i="1">
                              <a:effectLst/>
                              <a:latin typeface="Cambria Math"/>
                              <a:ea typeface="Calibri"/>
                              <a:cs typeface="Times New Roman"/>
                            </a:rPr>
                            <m:t>1</m:t>
                          </m:r>
                        </m:sub>
                      </m:sSub>
                      <m:r>
                        <a:rPr lang="fr-FR" sz="3200" i="1">
                          <a:effectLst/>
                          <a:latin typeface="Cambria Math"/>
                          <a:ea typeface="Calibri"/>
                          <a:cs typeface="Times New Roman"/>
                        </a:rPr>
                        <m:t>+ </m:t>
                      </m:r>
                      <m:r>
                        <a:rPr lang="fr-FR" sz="3200">
                          <a:effectLst/>
                          <a:latin typeface="Cambria Math"/>
                          <a:ea typeface="Calibri"/>
                          <a:cs typeface="Times New Roman"/>
                        </a:rPr>
                        <m:t>4</m:t>
                      </m:r>
                      <m:sSub>
                        <m:sSubPr>
                          <m:ctrlPr>
                            <a:rPr lang="fr-FR" sz="3200" i="1">
                              <a:effectLst/>
                              <a:latin typeface="Cambria Math"/>
                              <a:cs typeface="Times New Roman"/>
                            </a:rPr>
                          </m:ctrlPr>
                        </m:sSubPr>
                        <m:e>
                          <m:r>
                            <a:rPr lang="fr-FR" sz="3200" i="1">
                              <a:effectLst/>
                              <a:latin typeface="Cambria Math"/>
                              <a:ea typeface="Calibri"/>
                              <a:cs typeface="Times New Roman"/>
                            </a:rPr>
                            <m:t>𝑥</m:t>
                          </m:r>
                        </m:e>
                        <m:sub>
                          <m:r>
                            <a:rPr lang="fr-FR" sz="3200" i="1">
                              <a:effectLst/>
                              <a:latin typeface="Cambria Math"/>
                              <a:ea typeface="Calibri"/>
                              <a:cs typeface="Times New Roman"/>
                            </a:rPr>
                            <m:t>2</m:t>
                          </m:r>
                        </m:sub>
                      </m:sSub>
                      <m:r>
                        <a:rPr lang="fr-FR" sz="3200" i="1">
                          <a:effectLst/>
                          <a:latin typeface="Cambria Math"/>
                          <a:ea typeface="Calibri"/>
                          <a:cs typeface="Times New Roman"/>
                        </a:rPr>
                        <m:t>=</m:t>
                      </m:r>
                      <m:r>
                        <a:rPr lang="fr-FR" sz="3200" i="1">
                          <a:effectLst/>
                          <a:latin typeface="Cambria Math"/>
                          <a:ea typeface="Calibri"/>
                          <a:cs typeface="Times New Roman"/>
                        </a:rPr>
                        <m:t>2</m:t>
                      </m:r>
                      <m:d>
                        <m:dPr>
                          <m:ctrlPr>
                            <a:rPr lang="fr-FR" sz="3200" i="1">
                              <a:effectLst/>
                              <a:latin typeface="Cambria Math"/>
                              <a:cs typeface="Times New Roman"/>
                            </a:rPr>
                          </m:ctrlPr>
                        </m:dPr>
                        <m:e>
                          <m:r>
                            <a:rPr lang="fr-FR" sz="3200" i="1">
                              <a:effectLst/>
                              <a:latin typeface="Cambria Math"/>
                              <a:ea typeface="Calibri"/>
                              <a:cs typeface="Times New Roman"/>
                            </a:rPr>
                            <m:t>4</m:t>
                          </m:r>
                        </m:e>
                      </m:d>
                      <m:r>
                        <a:rPr lang="fr-FR" sz="3200" i="1">
                          <a:effectLst/>
                          <a:latin typeface="Cambria Math"/>
                          <a:ea typeface="Calibri"/>
                          <a:cs typeface="Times New Roman"/>
                        </a:rPr>
                        <m:t>+</m:t>
                      </m:r>
                      <m:r>
                        <a:rPr lang="fr-FR" sz="3200" i="1">
                          <a:effectLst/>
                          <a:latin typeface="Cambria Math"/>
                          <a:ea typeface="Calibri"/>
                          <a:cs typeface="Times New Roman"/>
                        </a:rPr>
                        <m:t>4</m:t>
                      </m:r>
                      <m:d>
                        <m:dPr>
                          <m:ctrlPr>
                            <a:rPr lang="fr-FR" sz="3200" i="1">
                              <a:effectLst/>
                              <a:latin typeface="Cambria Math"/>
                              <a:cs typeface="Times New Roman"/>
                            </a:rPr>
                          </m:ctrlPr>
                        </m:dPr>
                        <m:e>
                          <m:r>
                            <a:rPr lang="fr-FR" sz="3200" i="1">
                              <a:effectLst/>
                              <a:latin typeface="Cambria Math"/>
                              <a:ea typeface="Calibri"/>
                              <a:cs typeface="Times New Roman"/>
                            </a:rPr>
                            <m:t>3</m:t>
                          </m:r>
                        </m:e>
                      </m:d>
                      <m:r>
                        <a:rPr lang="fr-FR" sz="3200" i="1">
                          <a:effectLst/>
                          <a:latin typeface="Cambria Math"/>
                          <a:ea typeface="Calibri"/>
                          <a:cs typeface="Times New Roman"/>
                        </a:rPr>
                        <m:t>=</m:t>
                      </m:r>
                      <m:r>
                        <a:rPr lang="fr-FR" sz="3200" i="1">
                          <a:effectLst/>
                          <a:latin typeface="Cambria Math"/>
                          <a:ea typeface="Calibri"/>
                          <a:cs typeface="Times New Roman"/>
                        </a:rPr>
                        <m:t>20</m:t>
                      </m:r>
                    </m:oMath>
                  </m:oMathPara>
                </a14:m>
                <a:endParaRPr lang="fr-FR" sz="3200" dirty="0"/>
              </a:p>
            </p:txBody>
          </p:sp>
        </mc:Choice>
        <mc:Fallback xmlns="">
          <p:sp>
            <p:nvSpPr>
              <p:cNvPr id="5" name="Rectangle 4"/>
              <p:cNvSpPr>
                <a:spLocks noRot="1" noChangeAspect="1" noMove="1" noResize="1" noEditPoints="1" noAdjustHandles="1" noChangeArrowheads="1" noChangeShapeType="1" noTextEdit="1"/>
              </p:cNvSpPr>
              <p:nvPr/>
            </p:nvSpPr>
            <p:spPr>
              <a:xfrm>
                <a:off x="1333342" y="4428401"/>
                <a:ext cx="6479018" cy="584775"/>
              </a:xfrm>
              <a:prstGeom prst="rect">
                <a:avLst/>
              </a:prstGeom>
              <a:blipFill rotWithShape="1">
                <a:blip r:embed="rId3"/>
                <a:stretch>
                  <a:fillRect/>
                </a:stretch>
              </a:blipFill>
            </p:spPr>
            <p:txBody>
              <a:bodyPr/>
              <a:lstStyle/>
              <a:p>
                <a:r>
                  <a:rPr lang="fr-FR">
                    <a:noFill/>
                  </a:rPr>
                  <a:t> </a:t>
                </a:r>
              </a:p>
            </p:txBody>
          </p:sp>
        </mc:Fallback>
      </mc:AlternateContent>
      <p:sp>
        <p:nvSpPr>
          <p:cNvPr id="6" name="Rectangle 5"/>
          <p:cNvSpPr/>
          <p:nvPr/>
        </p:nvSpPr>
        <p:spPr>
          <a:xfrm>
            <a:off x="0" y="5171708"/>
            <a:ext cx="9036496" cy="1569660"/>
          </a:xfrm>
          <a:prstGeom prst="rect">
            <a:avLst/>
          </a:prstGeom>
        </p:spPr>
        <p:txBody>
          <a:bodyPr wrap="square">
            <a:spAutoFit/>
          </a:bodyPr>
          <a:lstStyle/>
          <a:p>
            <a:pPr algn="just" rtl="1">
              <a:spcAft>
                <a:spcPts val="0"/>
              </a:spcAft>
            </a:pPr>
            <a:r>
              <a:rPr lang="ar-DZ" sz="3200" dirty="0">
                <a:cs typeface="Times New Roman"/>
              </a:rPr>
              <a:t>و هي نفس القيمة المحصل عليها عند رأسي منطقة الحل الممكن.</a:t>
            </a:r>
            <a:endParaRPr lang="fr-FR" sz="3200" dirty="0"/>
          </a:p>
          <a:p>
            <a:pPr indent="360000" algn="just" rtl="1">
              <a:spcAft>
                <a:spcPts val="0"/>
              </a:spcAft>
            </a:pPr>
            <a:r>
              <a:rPr lang="ar-DZ" sz="3200" dirty="0">
                <a:cs typeface="Times New Roman"/>
              </a:rPr>
              <a:t>تفيد هذه الحالة المسير في أنها توفر له المرونة في اتخاذ القرار لكونها تتيح له بدائل عديدة</a:t>
            </a:r>
            <a:r>
              <a:rPr lang="ar-DZ" sz="3200" dirty="0" smtClean="0">
                <a:cs typeface="Times New Roman"/>
              </a:rPr>
              <a:t>.</a:t>
            </a:r>
            <a:endParaRPr lang="fr-FR" sz="3200" dirty="0"/>
          </a:p>
        </p:txBody>
      </p:sp>
    </p:spTree>
    <p:extLst>
      <p:ext uri="{BB962C8B-B14F-4D97-AF65-F5344CB8AC3E}">
        <p14:creationId xmlns:p14="http://schemas.microsoft.com/office/powerpoint/2010/main" val="1351810188"/>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40434"/>
            <a:ext cx="8748464" cy="5016758"/>
          </a:xfrm>
          <a:prstGeom prst="rect">
            <a:avLst/>
          </a:prstGeom>
        </p:spPr>
        <p:txBody>
          <a:bodyPr wrap="square">
            <a:spAutoFit/>
          </a:bodyPr>
          <a:lstStyle/>
          <a:p>
            <a:pPr indent="359410" algn="just" rtl="1">
              <a:spcAft>
                <a:spcPts val="0"/>
              </a:spcAft>
            </a:pPr>
            <a:r>
              <a:rPr lang="ar-DZ" sz="3200" dirty="0">
                <a:cs typeface="Times New Roman"/>
              </a:rPr>
              <a:t>تصادف هذه الحالة عندما يكون المستقيم ∆ موازيا لأحد المستقيمات المولدة في سقف منطقة الحل الممكن في اتجاه اليمين في حالة التعظيم، أو في أرضية منطقة الحل الممكن في اتجاه اليسار في حالة التدنية، حيث يكون ميل هذا المستقيم و ميل المستقيم ∆ متساويان.</a:t>
            </a:r>
            <a:endParaRPr lang="fr-FR" sz="3200" dirty="0"/>
          </a:p>
          <a:p>
            <a:pPr algn="just" rtl="1">
              <a:spcAft>
                <a:spcPts val="0"/>
              </a:spcAft>
            </a:pPr>
            <a:r>
              <a:rPr lang="ar-DZ" sz="3200" b="1" dirty="0">
                <a:solidFill>
                  <a:srgbClr val="FFC000"/>
                </a:solidFill>
                <a:cs typeface="Times New Roman"/>
              </a:rPr>
              <a:t>3 -2- حالة حياد أحد القيود :</a:t>
            </a:r>
            <a:endParaRPr lang="fr-FR" sz="3200" dirty="0">
              <a:solidFill>
                <a:srgbClr val="FFC000"/>
              </a:solidFill>
            </a:endParaRPr>
          </a:p>
          <a:p>
            <a:pPr indent="359410" algn="just" rtl="1">
              <a:spcAft>
                <a:spcPts val="0"/>
              </a:spcAft>
            </a:pPr>
            <a:r>
              <a:rPr lang="ar-DZ" sz="3200" dirty="0">
                <a:cs typeface="Times New Roman"/>
              </a:rPr>
              <a:t>عند تعدد القيود فإنه يمكن أن نجد أحد مستقيمات هذه القيود لا يلمس منطقة الحل الممكن في أية نقطة، و حينها يكون هذا القيد حياديا تماما، حيث يمكن حذفه كلية من البرنامج دون أن يحدث ذلك أي تأثير على النظام، و تظهر هذه الحالة كما في الشكل الموالي :</a:t>
            </a:r>
            <a:endParaRPr lang="fr-FR" sz="3200" dirty="0">
              <a:effectLst/>
            </a:endParaRPr>
          </a:p>
        </p:txBody>
      </p:sp>
    </p:spTree>
    <p:extLst>
      <p:ext uri="{BB962C8B-B14F-4D97-AF65-F5344CB8AC3E}">
        <p14:creationId xmlns:p14="http://schemas.microsoft.com/office/powerpoint/2010/main" val="57686779"/>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a:blip r:embed="rId2"/>
          <a:stretch>
            <a:fillRect/>
          </a:stretch>
        </p:blipFill>
        <p:spPr>
          <a:xfrm>
            <a:off x="1331640" y="84118"/>
            <a:ext cx="6408712" cy="4497010"/>
          </a:xfrm>
          <a:prstGeom prst="rect">
            <a:avLst/>
          </a:prstGeom>
        </p:spPr>
      </p:pic>
      <p:sp>
        <p:nvSpPr>
          <p:cNvPr id="3" name="Rectangle 2"/>
          <p:cNvSpPr/>
          <p:nvPr/>
        </p:nvSpPr>
        <p:spPr>
          <a:xfrm>
            <a:off x="179512" y="4955684"/>
            <a:ext cx="8784976" cy="1569660"/>
          </a:xfrm>
          <a:prstGeom prst="rect">
            <a:avLst/>
          </a:prstGeom>
        </p:spPr>
        <p:txBody>
          <a:bodyPr wrap="square">
            <a:spAutoFit/>
          </a:bodyPr>
          <a:lstStyle/>
          <a:p>
            <a:pPr algn="just" rtl="1">
              <a:spcAft>
                <a:spcPts val="0"/>
              </a:spcAft>
            </a:pPr>
            <a:r>
              <a:rPr lang="ar-DZ" sz="3200" b="1" dirty="0">
                <a:solidFill>
                  <a:srgbClr val="FFC000"/>
                </a:solidFill>
                <a:cs typeface="Times New Roman"/>
              </a:rPr>
              <a:t>3 -3- حالة استحالة الحل :</a:t>
            </a:r>
            <a:endParaRPr lang="fr-FR" sz="3200" dirty="0">
              <a:solidFill>
                <a:srgbClr val="FFC000"/>
              </a:solidFill>
            </a:endParaRPr>
          </a:p>
          <a:p>
            <a:pPr indent="360000" algn="just" rtl="1">
              <a:spcAft>
                <a:spcPts val="0"/>
              </a:spcAft>
            </a:pPr>
            <a:r>
              <a:rPr lang="ar-DZ" sz="3200" dirty="0">
                <a:cs typeface="Times New Roman"/>
              </a:rPr>
              <a:t>هي الحالة التي تكون فيها القيود متناقضة، حيث لا تتحقق لنا أية منطقة للحل الأمثل، كما في المثال التالي :</a:t>
            </a:r>
            <a:endParaRPr lang="fr-FR" sz="3200" dirty="0">
              <a:effectLst/>
            </a:endParaRPr>
          </a:p>
        </p:txBody>
      </p:sp>
    </p:spTree>
    <p:extLst>
      <p:ext uri="{BB962C8B-B14F-4D97-AF65-F5344CB8AC3E}">
        <p14:creationId xmlns:p14="http://schemas.microsoft.com/office/powerpoint/2010/main" val="2009224124"/>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00392" y="35913"/>
            <a:ext cx="987771" cy="584775"/>
          </a:xfrm>
          <a:prstGeom prst="rect">
            <a:avLst/>
          </a:prstGeom>
        </p:spPr>
        <p:txBody>
          <a:bodyPr wrap="none">
            <a:spAutoFit/>
          </a:bodyPr>
          <a:lstStyle/>
          <a:p>
            <a:r>
              <a:rPr lang="ar-DZ" sz="3200" b="1" dirty="0">
                <a:solidFill>
                  <a:srgbClr val="FFC000"/>
                </a:solidFill>
                <a:ea typeface="Calibri"/>
                <a:cs typeface="Times New Roman"/>
              </a:rPr>
              <a:t>مثال :</a:t>
            </a:r>
            <a:endParaRPr lang="fr-FR" sz="3200" dirty="0">
              <a:solidFill>
                <a:srgbClr val="FFC000"/>
              </a:solidFill>
            </a:endParaRPr>
          </a:p>
        </p:txBody>
      </p:sp>
      <mc:AlternateContent xmlns:mc="http://schemas.openxmlformats.org/markup-compatibility/2006" xmlns:a14="http://schemas.microsoft.com/office/drawing/2010/main">
        <mc:Choice Requires="a14">
          <p:sp>
            <p:nvSpPr>
              <p:cNvPr id="3" name="Rectangle 2"/>
              <p:cNvSpPr/>
              <p:nvPr/>
            </p:nvSpPr>
            <p:spPr>
              <a:xfrm>
                <a:off x="2432120" y="476672"/>
                <a:ext cx="4279761"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fr-FR" sz="3200">
                          <a:latin typeface="Cambria Math"/>
                          <a:ea typeface="Calibri"/>
                          <a:cs typeface="Times New Roman"/>
                        </a:rPr>
                        <m:t>Max</m:t>
                      </m:r>
                      <m:r>
                        <a:rPr lang="fr-FR" sz="3200">
                          <a:latin typeface="Cambria Math"/>
                          <a:ea typeface="Calibri"/>
                          <a:cs typeface="Times New Roman"/>
                        </a:rPr>
                        <m:t>  :</m:t>
                      </m:r>
                      <m:r>
                        <m:rPr>
                          <m:sty m:val="p"/>
                        </m:rPr>
                        <a:rPr lang="fr-FR" sz="3200">
                          <a:latin typeface="Cambria Math"/>
                          <a:ea typeface="Calibri"/>
                          <a:cs typeface="Times New Roman"/>
                        </a:rPr>
                        <m:t>Z</m:t>
                      </m:r>
                      <m:r>
                        <a:rPr lang="fr-FR" sz="3200">
                          <a:latin typeface="Cambria Math"/>
                          <a:ea typeface="Calibri"/>
                          <a:cs typeface="Times New Roman"/>
                        </a:rPr>
                        <m:t>=</m:t>
                      </m:r>
                      <m:r>
                        <a:rPr lang="fr-FR" sz="3200">
                          <a:latin typeface="Cambria Math"/>
                          <a:ea typeface="Calibri"/>
                          <a:cs typeface="Times New Roman"/>
                        </a:rPr>
                        <m:t>20</m:t>
                      </m:r>
                      <m:sSub>
                        <m:sSubPr>
                          <m:ctrlPr>
                            <a:rPr lang="fr-FR" sz="3200" i="1">
                              <a:effectLst/>
                              <a:latin typeface="Cambria Math"/>
                              <a:cs typeface="Times New Roman"/>
                            </a:rPr>
                          </m:ctrlPr>
                        </m:sSubPr>
                        <m:e>
                          <m:r>
                            <a:rPr lang="fr-FR" sz="3200" i="1">
                              <a:effectLst/>
                              <a:latin typeface="Cambria Math"/>
                              <a:ea typeface="Calibri"/>
                              <a:cs typeface="Times New Roman"/>
                            </a:rPr>
                            <m:t>𝑥</m:t>
                          </m:r>
                        </m:e>
                        <m:sub>
                          <m:r>
                            <a:rPr lang="fr-FR" sz="3200" i="1">
                              <a:effectLst/>
                              <a:latin typeface="Cambria Math"/>
                              <a:ea typeface="Calibri"/>
                              <a:cs typeface="Times New Roman"/>
                            </a:rPr>
                            <m:t>1</m:t>
                          </m:r>
                        </m:sub>
                      </m:sSub>
                      <m:r>
                        <a:rPr lang="fr-FR" sz="3200" i="1">
                          <a:effectLst/>
                          <a:latin typeface="Cambria Math"/>
                          <a:ea typeface="Calibri"/>
                          <a:cs typeface="Times New Roman"/>
                        </a:rPr>
                        <m:t>+ </m:t>
                      </m:r>
                      <m:r>
                        <a:rPr lang="fr-FR" sz="3200">
                          <a:effectLst/>
                          <a:latin typeface="Cambria Math"/>
                          <a:ea typeface="Calibri"/>
                          <a:cs typeface="Times New Roman"/>
                        </a:rPr>
                        <m:t>4</m:t>
                      </m:r>
                      <m:sSub>
                        <m:sSubPr>
                          <m:ctrlPr>
                            <a:rPr lang="fr-FR" sz="3200" i="1">
                              <a:effectLst/>
                              <a:latin typeface="Cambria Math"/>
                              <a:cs typeface="Times New Roman"/>
                            </a:rPr>
                          </m:ctrlPr>
                        </m:sSubPr>
                        <m:e>
                          <m:r>
                            <a:rPr lang="fr-FR" sz="3200" i="1">
                              <a:effectLst/>
                              <a:latin typeface="Cambria Math"/>
                              <a:ea typeface="Calibri"/>
                              <a:cs typeface="Times New Roman"/>
                            </a:rPr>
                            <m:t>𝑥</m:t>
                          </m:r>
                        </m:e>
                        <m:sub>
                          <m:r>
                            <a:rPr lang="fr-FR" sz="3200" i="1">
                              <a:effectLst/>
                              <a:latin typeface="Cambria Math"/>
                              <a:ea typeface="Calibri"/>
                              <a:cs typeface="Times New Roman"/>
                            </a:rPr>
                            <m:t>2</m:t>
                          </m:r>
                        </m:sub>
                      </m:sSub>
                    </m:oMath>
                  </m:oMathPara>
                </a14:m>
                <a:endParaRPr lang="fr-FR" sz="3200" dirty="0"/>
              </a:p>
            </p:txBody>
          </p:sp>
        </mc:Choice>
        <mc:Fallback xmlns="">
          <p:sp>
            <p:nvSpPr>
              <p:cNvPr id="3" name="Rectangle 2"/>
              <p:cNvSpPr>
                <a:spLocks noRot="1" noChangeAspect="1" noMove="1" noResize="1" noEditPoints="1" noAdjustHandles="1" noChangeArrowheads="1" noChangeShapeType="1" noTextEdit="1"/>
              </p:cNvSpPr>
              <p:nvPr/>
            </p:nvSpPr>
            <p:spPr>
              <a:xfrm>
                <a:off x="2432120" y="476672"/>
                <a:ext cx="4279761" cy="584775"/>
              </a:xfrm>
              <a:prstGeom prst="rect">
                <a:avLst/>
              </a:prstGeom>
              <a:blipFill rotWithShape="1">
                <a:blip r:embed="rId2"/>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2632430" y="1052736"/>
                <a:ext cx="3879139" cy="149566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type m:val="lin"/>
                          <m:ctrlPr>
                            <a:rPr lang="fr-FR" sz="3200" i="1">
                              <a:latin typeface="Cambria Math"/>
                              <a:cs typeface="Times New Roman"/>
                            </a:rPr>
                          </m:ctrlPr>
                        </m:fPr>
                        <m:num>
                          <m:r>
                            <a:rPr lang="fr-FR" sz="3200" i="1">
                              <a:effectLst/>
                              <a:latin typeface="Cambria Math"/>
                              <a:ea typeface="Calibri"/>
                              <a:cs typeface="Times New Roman"/>
                            </a:rPr>
                            <m:t>𝑠</m:t>
                          </m:r>
                        </m:num>
                        <m:den>
                          <m:r>
                            <a:rPr lang="fr-FR" sz="3200" i="1">
                              <a:effectLst/>
                              <a:latin typeface="Cambria Math"/>
                              <a:ea typeface="Calibri"/>
                              <a:cs typeface="Times New Roman"/>
                            </a:rPr>
                            <m:t>𝑐</m:t>
                          </m:r>
                        </m:den>
                      </m:f>
                      <m:d>
                        <m:dPr>
                          <m:begChr m:val="{"/>
                          <m:endChr m:val=""/>
                          <m:ctrlPr>
                            <a:rPr lang="fr-FR" sz="3200" i="1">
                              <a:effectLst/>
                              <a:latin typeface="Cambria Math"/>
                              <a:cs typeface="Times New Roman"/>
                            </a:rPr>
                          </m:ctrlPr>
                        </m:dPr>
                        <m:e>
                          <m:eqArr>
                            <m:eqArrPr>
                              <m:ctrlPr>
                                <a:rPr lang="fr-FR" sz="3200" i="1">
                                  <a:effectLst/>
                                  <a:latin typeface="Cambria Math"/>
                                  <a:cs typeface="Times New Roman"/>
                                </a:rPr>
                              </m:ctrlPr>
                            </m:eqArrPr>
                            <m:e>
                              <m:r>
                                <a:rPr lang="fr-FR" sz="3200" i="1">
                                  <a:effectLst/>
                                  <a:latin typeface="Cambria Math"/>
                                  <a:ea typeface="Calibri"/>
                                  <a:cs typeface="Times New Roman"/>
                                </a:rPr>
                                <m:t>3</m:t>
                              </m:r>
                              <m:sSub>
                                <m:sSubPr>
                                  <m:ctrlPr>
                                    <a:rPr lang="fr-FR" sz="3200" i="1">
                                      <a:effectLst/>
                                      <a:latin typeface="Cambria Math"/>
                                      <a:cs typeface="Times New Roman"/>
                                    </a:rPr>
                                  </m:ctrlPr>
                                </m:sSubPr>
                                <m:e>
                                  <m:r>
                                    <a:rPr lang="fr-FR" sz="3200" i="1">
                                      <a:effectLst/>
                                      <a:latin typeface="Cambria Math"/>
                                      <a:ea typeface="Calibri"/>
                                      <a:cs typeface="Times New Roman"/>
                                    </a:rPr>
                                    <m:t>𝑥</m:t>
                                  </m:r>
                                </m:e>
                                <m:sub>
                                  <m:r>
                                    <a:rPr lang="fr-FR" sz="3200" i="1">
                                      <a:effectLst/>
                                      <a:latin typeface="Cambria Math"/>
                                      <a:ea typeface="Calibri"/>
                                      <a:cs typeface="Times New Roman"/>
                                    </a:rPr>
                                    <m:t>1</m:t>
                                  </m:r>
                                </m:sub>
                              </m:sSub>
                              <m:r>
                                <a:rPr lang="fr-FR" sz="3200" i="1">
                                  <a:effectLst/>
                                  <a:latin typeface="Cambria Math"/>
                                  <a:ea typeface="Calibri"/>
                                  <a:cs typeface="Times New Roman"/>
                                </a:rPr>
                                <m:t>+</m:t>
                              </m:r>
                              <m:r>
                                <a:rPr lang="fr-FR" sz="3200" i="1">
                                  <a:effectLst/>
                                  <a:latin typeface="Cambria Math"/>
                                  <a:ea typeface="Calibri"/>
                                  <a:cs typeface="Times New Roman"/>
                                </a:rPr>
                                <m:t>2</m:t>
                              </m:r>
                              <m:sSub>
                                <m:sSubPr>
                                  <m:ctrlPr>
                                    <a:rPr lang="fr-FR" sz="3200" i="1">
                                      <a:effectLst/>
                                      <a:latin typeface="Cambria Math"/>
                                      <a:cs typeface="Times New Roman"/>
                                    </a:rPr>
                                  </m:ctrlPr>
                                </m:sSubPr>
                                <m:e>
                                  <m:r>
                                    <a:rPr lang="fr-FR" sz="3200" i="1">
                                      <a:effectLst/>
                                      <a:latin typeface="Cambria Math"/>
                                      <a:ea typeface="Calibri"/>
                                      <a:cs typeface="Times New Roman"/>
                                    </a:rPr>
                                    <m:t>𝑥</m:t>
                                  </m:r>
                                </m:e>
                                <m:sub>
                                  <m:r>
                                    <a:rPr lang="fr-FR" sz="3200" i="1">
                                      <a:effectLst/>
                                      <a:latin typeface="Cambria Math"/>
                                      <a:ea typeface="Calibri"/>
                                      <a:cs typeface="Times New Roman"/>
                                    </a:rPr>
                                    <m:t>2</m:t>
                                  </m:r>
                                </m:sub>
                              </m:sSub>
                              <m:r>
                                <a:rPr lang="fr-FR" sz="3200" i="1">
                                  <a:effectLst/>
                                  <a:latin typeface="Cambria Math"/>
                                  <a:ea typeface="Calibri"/>
                                  <a:cs typeface="Times New Roman"/>
                                </a:rPr>
                                <m:t>≤</m:t>
                              </m:r>
                              <m:r>
                                <a:rPr lang="fr-FR" sz="3200" i="1">
                                  <a:effectLst/>
                                  <a:latin typeface="Cambria Math"/>
                                  <a:ea typeface="Calibri"/>
                                  <a:cs typeface="Times New Roman"/>
                                </a:rPr>
                                <m:t>10</m:t>
                              </m:r>
                            </m:e>
                            <m:e>
                              <m:r>
                                <a:rPr lang="fr-FR" sz="3200" i="1">
                                  <a:effectLst/>
                                  <a:latin typeface="Cambria Math"/>
                                  <a:ea typeface="Calibri"/>
                                  <a:cs typeface="Times New Roman"/>
                                </a:rPr>
                                <m:t>4</m:t>
                              </m:r>
                              <m:sSub>
                                <m:sSubPr>
                                  <m:ctrlPr>
                                    <a:rPr lang="fr-FR" sz="3200" i="1">
                                      <a:effectLst/>
                                      <a:latin typeface="Cambria Math"/>
                                      <a:cs typeface="Times New Roman"/>
                                    </a:rPr>
                                  </m:ctrlPr>
                                </m:sSubPr>
                                <m:e>
                                  <m:r>
                                    <a:rPr lang="fr-FR" sz="3200" i="1">
                                      <a:effectLst/>
                                      <a:latin typeface="Cambria Math"/>
                                      <a:ea typeface="Calibri"/>
                                      <a:cs typeface="Times New Roman"/>
                                    </a:rPr>
                                    <m:t>𝑥</m:t>
                                  </m:r>
                                </m:e>
                                <m:sub>
                                  <m:r>
                                    <a:rPr lang="fr-FR" sz="3200" i="1">
                                      <a:effectLst/>
                                      <a:latin typeface="Cambria Math"/>
                                      <a:ea typeface="Calibri"/>
                                      <a:cs typeface="Times New Roman"/>
                                    </a:rPr>
                                    <m:t>1</m:t>
                                  </m:r>
                                </m:sub>
                              </m:sSub>
                              <m:r>
                                <a:rPr lang="fr-FR" sz="3200" i="1">
                                  <a:effectLst/>
                                  <a:latin typeface="Cambria Math"/>
                                  <a:ea typeface="Calibri"/>
                                  <a:cs typeface="Times New Roman"/>
                                </a:rPr>
                                <m:t>+</m:t>
                              </m:r>
                              <m:r>
                                <a:rPr lang="fr-FR" sz="3200" i="1">
                                  <a:effectLst/>
                                  <a:latin typeface="Cambria Math"/>
                                  <a:ea typeface="Calibri"/>
                                  <a:cs typeface="Times New Roman"/>
                                </a:rPr>
                                <m:t>6</m:t>
                              </m:r>
                              <m:sSub>
                                <m:sSubPr>
                                  <m:ctrlPr>
                                    <a:rPr lang="fr-FR" sz="3200" i="1">
                                      <a:effectLst/>
                                      <a:latin typeface="Cambria Math"/>
                                      <a:cs typeface="Times New Roman"/>
                                    </a:rPr>
                                  </m:ctrlPr>
                                </m:sSubPr>
                                <m:e>
                                  <m:r>
                                    <a:rPr lang="fr-FR" sz="3200" i="1">
                                      <a:effectLst/>
                                      <a:latin typeface="Cambria Math"/>
                                      <a:ea typeface="Calibri"/>
                                      <a:cs typeface="Times New Roman"/>
                                    </a:rPr>
                                    <m:t>𝑥</m:t>
                                  </m:r>
                                </m:e>
                                <m:sub>
                                  <m:r>
                                    <a:rPr lang="fr-FR" sz="3200" i="1">
                                      <a:effectLst/>
                                      <a:latin typeface="Cambria Math"/>
                                      <a:ea typeface="Calibri"/>
                                      <a:cs typeface="Times New Roman"/>
                                    </a:rPr>
                                    <m:t>2</m:t>
                                  </m:r>
                                </m:sub>
                              </m:sSub>
                              <m:r>
                                <a:rPr lang="fr-FR" sz="3200" i="1">
                                  <a:effectLst/>
                                  <a:latin typeface="Cambria Math"/>
                                  <a:ea typeface="Calibri"/>
                                  <a:cs typeface="Times New Roman"/>
                                </a:rPr>
                                <m:t>≥</m:t>
                              </m:r>
                              <m:r>
                                <a:rPr lang="fr-FR" sz="3200" i="1">
                                  <a:effectLst/>
                                  <a:latin typeface="Cambria Math"/>
                                  <a:ea typeface="Calibri"/>
                                  <a:cs typeface="Times New Roman"/>
                                </a:rPr>
                                <m:t>20</m:t>
                              </m:r>
                            </m:e>
                            <m:e>
                              <m:sSub>
                                <m:sSubPr>
                                  <m:ctrlPr>
                                    <a:rPr lang="fr-FR" sz="3200" i="1">
                                      <a:effectLst/>
                                      <a:latin typeface="Cambria Math"/>
                                      <a:ea typeface="Cambria Math"/>
                                      <a:cs typeface="Times New Roman"/>
                                    </a:rPr>
                                  </m:ctrlPr>
                                </m:sSubPr>
                                <m:e>
                                  <m:r>
                                    <a:rPr lang="fr-FR" sz="3200" i="1">
                                      <a:effectLst/>
                                      <a:latin typeface="Cambria Math"/>
                                      <a:ea typeface="Cambria Math"/>
                                      <a:cs typeface="Times New Roman"/>
                                    </a:rPr>
                                    <m:t>𝑥</m:t>
                                  </m:r>
                                </m:e>
                                <m:sub>
                                  <m:r>
                                    <a:rPr lang="fr-FR" sz="3200" i="1">
                                      <a:effectLst/>
                                      <a:latin typeface="Cambria Math"/>
                                      <a:ea typeface="Cambria Math"/>
                                      <a:cs typeface="Times New Roman"/>
                                    </a:rPr>
                                    <m:t>1</m:t>
                                  </m:r>
                                </m:sub>
                              </m:sSub>
                              <m:r>
                                <a:rPr lang="fr-FR" sz="3200" i="1">
                                  <a:effectLst/>
                                  <a:latin typeface="Cambria Math"/>
                                  <a:ea typeface="Cambria Math"/>
                                  <a:cs typeface="Times New Roman"/>
                                </a:rPr>
                                <m:t>≥</m:t>
                              </m:r>
                              <m:r>
                                <a:rPr lang="fr-FR" sz="3200" i="1">
                                  <a:effectLst/>
                                  <a:latin typeface="Cambria Math"/>
                                  <a:ea typeface="Cambria Math"/>
                                  <a:cs typeface="Times New Roman"/>
                                </a:rPr>
                                <m:t>0</m:t>
                              </m:r>
                              <m:r>
                                <a:rPr lang="fr-FR" sz="3200" i="1">
                                  <a:effectLst/>
                                  <a:latin typeface="Cambria Math"/>
                                  <a:ea typeface="Cambria Math"/>
                                  <a:cs typeface="Times New Roman"/>
                                </a:rPr>
                                <m:t>,</m:t>
                              </m:r>
                              <m:sSub>
                                <m:sSubPr>
                                  <m:ctrlPr>
                                    <a:rPr lang="fr-FR" sz="3200" i="1">
                                      <a:effectLst/>
                                      <a:latin typeface="Cambria Math"/>
                                      <a:ea typeface="Cambria Math"/>
                                      <a:cs typeface="Times New Roman"/>
                                    </a:rPr>
                                  </m:ctrlPr>
                                </m:sSubPr>
                                <m:e>
                                  <m:r>
                                    <a:rPr lang="fr-FR" sz="3200" i="1">
                                      <a:effectLst/>
                                      <a:latin typeface="Cambria Math"/>
                                      <a:ea typeface="Cambria Math"/>
                                      <a:cs typeface="Times New Roman"/>
                                    </a:rPr>
                                    <m:t>𝑥</m:t>
                                  </m:r>
                                </m:e>
                                <m:sub>
                                  <m:r>
                                    <a:rPr lang="fr-FR" sz="3200" i="1">
                                      <a:effectLst/>
                                      <a:latin typeface="Cambria Math"/>
                                      <a:ea typeface="Cambria Math"/>
                                      <a:cs typeface="Times New Roman"/>
                                    </a:rPr>
                                    <m:t>2</m:t>
                                  </m:r>
                                </m:sub>
                              </m:sSub>
                              <m:r>
                                <a:rPr lang="fr-FR" sz="3200" i="1">
                                  <a:effectLst/>
                                  <a:latin typeface="Cambria Math"/>
                                  <a:ea typeface="Cambria Math"/>
                                  <a:cs typeface="Times New Roman"/>
                                </a:rPr>
                                <m:t>≥</m:t>
                              </m:r>
                              <m:r>
                                <a:rPr lang="fr-FR" sz="3200" i="1">
                                  <a:effectLst/>
                                  <a:latin typeface="Cambria Math"/>
                                  <a:ea typeface="Cambria Math"/>
                                  <a:cs typeface="Times New Roman"/>
                                </a:rPr>
                                <m:t>0</m:t>
                              </m:r>
                            </m:e>
                          </m:eqArr>
                        </m:e>
                      </m:d>
                    </m:oMath>
                  </m:oMathPara>
                </a14:m>
                <a:endParaRPr lang="fr-FR" sz="3200" dirty="0"/>
              </a:p>
            </p:txBody>
          </p:sp>
        </mc:Choice>
        <mc:Fallback xmlns="">
          <p:sp>
            <p:nvSpPr>
              <p:cNvPr id="4" name="Rectangle 3"/>
              <p:cNvSpPr>
                <a:spLocks noRot="1" noChangeAspect="1" noMove="1" noResize="1" noEditPoints="1" noAdjustHandles="1" noChangeArrowheads="1" noChangeShapeType="1" noTextEdit="1"/>
              </p:cNvSpPr>
              <p:nvPr/>
            </p:nvSpPr>
            <p:spPr>
              <a:xfrm>
                <a:off x="2632430" y="1052736"/>
                <a:ext cx="3879139" cy="1495666"/>
              </a:xfrm>
              <a:prstGeom prst="rect">
                <a:avLst/>
              </a:prstGeom>
              <a:blipFill rotWithShape="1">
                <a:blip r:embed="rId3"/>
                <a:stretch>
                  <a:fillRect/>
                </a:stretch>
              </a:blipFill>
            </p:spPr>
            <p:txBody>
              <a:bodyPr/>
              <a:lstStyle/>
              <a:p>
                <a:r>
                  <a:rPr lang="fr-FR">
                    <a:noFill/>
                  </a:rPr>
                  <a:t> </a:t>
                </a:r>
              </a:p>
            </p:txBody>
          </p:sp>
        </mc:Fallback>
      </mc:AlternateContent>
      <p:sp>
        <p:nvSpPr>
          <p:cNvPr id="5" name="Rectangle 4"/>
          <p:cNvSpPr/>
          <p:nvPr/>
        </p:nvSpPr>
        <p:spPr>
          <a:xfrm>
            <a:off x="107504" y="2637487"/>
            <a:ext cx="8964488" cy="4031873"/>
          </a:xfrm>
          <a:prstGeom prst="rect">
            <a:avLst/>
          </a:prstGeom>
        </p:spPr>
        <p:txBody>
          <a:bodyPr wrap="square">
            <a:spAutoFit/>
          </a:bodyPr>
          <a:lstStyle/>
          <a:p>
            <a:pPr algn="just" rtl="1">
              <a:spcAft>
                <a:spcPts val="0"/>
              </a:spcAft>
            </a:pPr>
            <a:r>
              <a:rPr lang="ar-DZ" sz="3200" b="1" dirty="0">
                <a:solidFill>
                  <a:srgbClr val="FFC000"/>
                </a:solidFill>
                <a:cs typeface="Times New Roman"/>
              </a:rPr>
              <a:t>3 - 4 - لا نهائية الدالة الاقتصادية :</a:t>
            </a:r>
            <a:endParaRPr lang="fr-FR" sz="3200" dirty="0">
              <a:solidFill>
                <a:srgbClr val="FFC000"/>
              </a:solidFill>
            </a:endParaRPr>
          </a:p>
          <a:p>
            <a:pPr indent="359410" algn="just" rtl="1">
              <a:spcAft>
                <a:spcPts val="0"/>
              </a:spcAft>
            </a:pPr>
            <a:r>
              <a:rPr lang="ar-DZ" sz="3200" dirty="0">
                <a:cs typeface="Times New Roman"/>
              </a:rPr>
              <a:t>في حالة التعظيم تكون غالبية القيود أقل أو تساوي مقدار ثابت، غير أنه في بعض الأحيان يكون هناك تناقض بين دالة الهدف و القيود، فتكون هذه الأخيرة كلها أكبر أو تساوي في حالة التعظيم، و هذا ما يجعل دالة الهدف تأخذ قيمة لا نهائية، و لا يمكن حينئذ تحديد حل نهائي و محدد للدالة.</a:t>
            </a:r>
            <a:endParaRPr lang="fr-FR" sz="3200" dirty="0"/>
          </a:p>
          <a:p>
            <a:pPr algn="just" rtl="1">
              <a:spcAft>
                <a:spcPts val="0"/>
              </a:spcAft>
            </a:pPr>
            <a:r>
              <a:rPr lang="ar-DZ" sz="3200" b="1" dirty="0">
                <a:solidFill>
                  <a:srgbClr val="FFC000"/>
                </a:solidFill>
                <a:cs typeface="Times New Roman"/>
              </a:rPr>
              <a:t>مثال :</a:t>
            </a:r>
            <a:endParaRPr lang="fr-FR" sz="3200" dirty="0">
              <a:solidFill>
                <a:srgbClr val="FFC000"/>
              </a:solidFill>
            </a:endParaRPr>
          </a:p>
          <a:p>
            <a:pPr algn="just" rtl="1">
              <a:spcAft>
                <a:spcPts val="0"/>
              </a:spcAft>
            </a:pPr>
            <a:r>
              <a:rPr lang="ar-DZ" sz="3200" dirty="0">
                <a:cs typeface="Times New Roman"/>
              </a:rPr>
              <a:t>حدد منطقة الحل الممكن للبرنامج الخطي التالي، ماذا تستنتج ؟</a:t>
            </a:r>
            <a:endParaRPr lang="fr-FR" sz="3200" dirty="0">
              <a:effectLst/>
            </a:endParaRPr>
          </a:p>
        </p:txBody>
      </p:sp>
    </p:spTree>
    <p:extLst>
      <p:ext uri="{BB962C8B-B14F-4D97-AF65-F5344CB8AC3E}">
        <p14:creationId xmlns:p14="http://schemas.microsoft.com/office/powerpoint/2010/main" val="4004549358"/>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2545933" y="395953"/>
                <a:ext cx="4052135"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fr-FR" sz="3200">
                          <a:latin typeface="Cambria Math"/>
                          <a:ea typeface="Calibri"/>
                          <a:cs typeface="Times New Roman"/>
                        </a:rPr>
                        <m:t>Max</m:t>
                      </m:r>
                      <m:r>
                        <a:rPr lang="fr-FR" sz="3200">
                          <a:latin typeface="Cambria Math"/>
                          <a:ea typeface="Calibri"/>
                          <a:cs typeface="Times New Roman"/>
                        </a:rPr>
                        <m:t>  :</m:t>
                      </m:r>
                      <m:r>
                        <m:rPr>
                          <m:sty m:val="p"/>
                        </m:rPr>
                        <a:rPr lang="fr-FR" sz="3200">
                          <a:latin typeface="Cambria Math"/>
                          <a:ea typeface="Calibri"/>
                          <a:cs typeface="Times New Roman"/>
                        </a:rPr>
                        <m:t>Z</m:t>
                      </m:r>
                      <m:r>
                        <a:rPr lang="fr-FR" sz="3200">
                          <a:latin typeface="Cambria Math"/>
                          <a:ea typeface="Calibri"/>
                          <a:cs typeface="Times New Roman"/>
                        </a:rPr>
                        <m:t>=</m:t>
                      </m:r>
                      <m:r>
                        <a:rPr lang="fr-FR" sz="3200">
                          <a:latin typeface="Cambria Math"/>
                          <a:ea typeface="Calibri"/>
                          <a:cs typeface="Times New Roman"/>
                        </a:rPr>
                        <m:t>2</m:t>
                      </m:r>
                      <m:sSub>
                        <m:sSubPr>
                          <m:ctrlPr>
                            <a:rPr lang="fr-FR" sz="3200" i="1">
                              <a:effectLst/>
                              <a:latin typeface="Cambria Math"/>
                              <a:cs typeface="Times New Roman"/>
                            </a:rPr>
                          </m:ctrlPr>
                        </m:sSubPr>
                        <m:e>
                          <m:r>
                            <a:rPr lang="fr-FR" sz="3200" i="1">
                              <a:effectLst/>
                              <a:latin typeface="Cambria Math"/>
                              <a:ea typeface="Calibri"/>
                              <a:cs typeface="Times New Roman"/>
                            </a:rPr>
                            <m:t>𝑥</m:t>
                          </m:r>
                        </m:e>
                        <m:sub>
                          <m:r>
                            <a:rPr lang="fr-FR" sz="3200" i="1">
                              <a:effectLst/>
                              <a:latin typeface="Cambria Math"/>
                              <a:ea typeface="Calibri"/>
                              <a:cs typeface="Times New Roman"/>
                            </a:rPr>
                            <m:t>1</m:t>
                          </m:r>
                        </m:sub>
                      </m:sSub>
                      <m:r>
                        <a:rPr lang="fr-FR" sz="3200" i="1">
                          <a:effectLst/>
                          <a:latin typeface="Cambria Math"/>
                          <a:ea typeface="Calibri"/>
                          <a:cs typeface="Times New Roman"/>
                        </a:rPr>
                        <m:t>+ </m:t>
                      </m:r>
                      <m:r>
                        <a:rPr lang="fr-FR" sz="3200">
                          <a:effectLst/>
                          <a:latin typeface="Cambria Math"/>
                          <a:ea typeface="Calibri"/>
                          <a:cs typeface="Times New Roman"/>
                        </a:rPr>
                        <m:t>4</m:t>
                      </m:r>
                      <m:sSub>
                        <m:sSubPr>
                          <m:ctrlPr>
                            <a:rPr lang="fr-FR" sz="3200" i="1">
                              <a:effectLst/>
                              <a:latin typeface="Cambria Math"/>
                              <a:cs typeface="Times New Roman"/>
                            </a:rPr>
                          </m:ctrlPr>
                        </m:sSubPr>
                        <m:e>
                          <m:r>
                            <a:rPr lang="fr-FR" sz="3200" i="1">
                              <a:effectLst/>
                              <a:latin typeface="Cambria Math"/>
                              <a:ea typeface="Calibri"/>
                              <a:cs typeface="Times New Roman"/>
                            </a:rPr>
                            <m:t>𝑥</m:t>
                          </m:r>
                        </m:e>
                        <m:sub>
                          <m:r>
                            <a:rPr lang="fr-FR" sz="3200" i="1">
                              <a:effectLst/>
                              <a:latin typeface="Cambria Math"/>
                              <a:ea typeface="Calibri"/>
                              <a:cs typeface="Times New Roman"/>
                            </a:rPr>
                            <m:t>2</m:t>
                          </m:r>
                        </m:sub>
                      </m:sSub>
                    </m:oMath>
                  </m:oMathPara>
                </a14:m>
                <a:endParaRPr lang="fr-FR" sz="3200" dirty="0"/>
              </a:p>
            </p:txBody>
          </p:sp>
        </mc:Choice>
        <mc:Fallback xmlns="">
          <p:sp>
            <p:nvSpPr>
              <p:cNvPr id="2" name="Rectangle 1"/>
              <p:cNvSpPr>
                <a:spLocks noRot="1" noChangeAspect="1" noMove="1" noResize="1" noEditPoints="1" noAdjustHandles="1" noChangeArrowheads="1" noChangeShapeType="1" noTextEdit="1"/>
              </p:cNvSpPr>
              <p:nvPr/>
            </p:nvSpPr>
            <p:spPr>
              <a:xfrm>
                <a:off x="2545933" y="395953"/>
                <a:ext cx="4052135" cy="584775"/>
              </a:xfrm>
              <a:prstGeom prst="rect">
                <a:avLst/>
              </a:prstGeom>
              <a:blipFill rotWithShape="1">
                <a:blip r:embed="rId2"/>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2581358" y="1299761"/>
                <a:ext cx="3981283" cy="198522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type m:val="lin"/>
                          <m:ctrlPr>
                            <a:rPr lang="fr-FR" sz="3200" i="1">
                              <a:latin typeface="Cambria Math"/>
                              <a:cs typeface="Times New Roman"/>
                            </a:rPr>
                          </m:ctrlPr>
                        </m:fPr>
                        <m:num>
                          <m:r>
                            <a:rPr lang="fr-FR" sz="3200" i="1">
                              <a:effectLst/>
                              <a:latin typeface="Cambria Math"/>
                              <a:ea typeface="Calibri"/>
                              <a:cs typeface="Times New Roman"/>
                            </a:rPr>
                            <m:t>𝑠</m:t>
                          </m:r>
                        </m:num>
                        <m:den>
                          <m:r>
                            <a:rPr lang="fr-FR" sz="3200" i="1">
                              <a:effectLst/>
                              <a:latin typeface="Cambria Math"/>
                              <a:ea typeface="Calibri"/>
                              <a:cs typeface="Times New Roman"/>
                            </a:rPr>
                            <m:t>𝑐</m:t>
                          </m:r>
                        </m:den>
                      </m:f>
                      <m:d>
                        <m:dPr>
                          <m:begChr m:val="{"/>
                          <m:endChr m:val=""/>
                          <m:ctrlPr>
                            <a:rPr lang="fr-FR" sz="3200" i="1">
                              <a:effectLst/>
                              <a:latin typeface="Cambria Math"/>
                              <a:cs typeface="Times New Roman"/>
                            </a:rPr>
                          </m:ctrlPr>
                        </m:dPr>
                        <m:e>
                          <m:eqArr>
                            <m:eqArrPr>
                              <m:ctrlPr>
                                <a:rPr lang="fr-FR" sz="3200" i="1">
                                  <a:effectLst/>
                                  <a:latin typeface="Cambria Math"/>
                                  <a:cs typeface="Times New Roman"/>
                                </a:rPr>
                              </m:ctrlPr>
                            </m:eqArrPr>
                            <m:e>
                              <m:r>
                                <a:rPr lang="fr-FR" sz="3200" i="1">
                                  <a:effectLst/>
                                  <a:latin typeface="Cambria Math"/>
                                  <a:ea typeface="Calibri"/>
                                  <a:cs typeface="Times New Roman"/>
                                </a:rPr>
                                <m:t>4</m:t>
                              </m:r>
                              <m:sSub>
                                <m:sSubPr>
                                  <m:ctrlPr>
                                    <a:rPr lang="fr-FR" sz="3200" i="1">
                                      <a:effectLst/>
                                      <a:latin typeface="Cambria Math"/>
                                      <a:cs typeface="Times New Roman"/>
                                    </a:rPr>
                                  </m:ctrlPr>
                                </m:sSubPr>
                                <m:e>
                                  <m:r>
                                    <a:rPr lang="fr-FR" sz="3200" i="1">
                                      <a:effectLst/>
                                      <a:latin typeface="Cambria Math"/>
                                      <a:ea typeface="Calibri"/>
                                      <a:cs typeface="Times New Roman"/>
                                    </a:rPr>
                                    <m:t>𝑥</m:t>
                                  </m:r>
                                </m:e>
                                <m:sub>
                                  <m:r>
                                    <a:rPr lang="fr-FR" sz="3200" i="1">
                                      <a:effectLst/>
                                      <a:latin typeface="Cambria Math"/>
                                      <a:ea typeface="Calibri"/>
                                      <a:cs typeface="Times New Roman"/>
                                    </a:rPr>
                                    <m:t>1</m:t>
                                  </m:r>
                                </m:sub>
                              </m:sSub>
                              <m:r>
                                <a:rPr lang="fr-FR" sz="3200" i="1">
                                  <a:effectLst/>
                                  <a:latin typeface="Cambria Math"/>
                                  <a:ea typeface="Calibri"/>
                                  <a:cs typeface="Times New Roman"/>
                                </a:rPr>
                                <m:t>+</m:t>
                              </m:r>
                              <m:r>
                                <a:rPr lang="fr-FR" sz="3200" i="1">
                                  <a:effectLst/>
                                  <a:latin typeface="Cambria Math"/>
                                  <a:ea typeface="Calibri"/>
                                  <a:cs typeface="Times New Roman"/>
                                </a:rPr>
                                <m:t>8</m:t>
                              </m:r>
                              <m:sSub>
                                <m:sSubPr>
                                  <m:ctrlPr>
                                    <a:rPr lang="fr-FR" sz="3200" i="1">
                                      <a:effectLst/>
                                      <a:latin typeface="Cambria Math"/>
                                      <a:cs typeface="Times New Roman"/>
                                    </a:rPr>
                                  </m:ctrlPr>
                                </m:sSubPr>
                                <m:e>
                                  <m:r>
                                    <a:rPr lang="fr-FR" sz="3200" i="1">
                                      <a:effectLst/>
                                      <a:latin typeface="Cambria Math"/>
                                      <a:ea typeface="Calibri"/>
                                      <a:cs typeface="Times New Roman"/>
                                    </a:rPr>
                                    <m:t>𝑥</m:t>
                                  </m:r>
                                </m:e>
                                <m:sub>
                                  <m:r>
                                    <a:rPr lang="fr-FR" sz="3200" i="1">
                                      <a:effectLst/>
                                      <a:latin typeface="Cambria Math"/>
                                      <a:ea typeface="Calibri"/>
                                      <a:cs typeface="Times New Roman"/>
                                    </a:rPr>
                                    <m:t>2</m:t>
                                  </m:r>
                                </m:sub>
                              </m:sSub>
                              <m:r>
                                <a:rPr lang="fr-FR" sz="3200" i="1">
                                  <a:effectLst/>
                                  <a:latin typeface="Cambria Math"/>
                                  <a:ea typeface="Calibri"/>
                                  <a:cs typeface="Times New Roman"/>
                                </a:rPr>
                                <m:t>≥</m:t>
                              </m:r>
                              <m:r>
                                <a:rPr lang="fr-FR" sz="3200" i="1">
                                  <a:effectLst/>
                                  <a:latin typeface="Cambria Math"/>
                                  <a:ea typeface="Calibri"/>
                                  <a:cs typeface="Times New Roman"/>
                                </a:rPr>
                                <m:t>40</m:t>
                              </m:r>
                            </m:e>
                            <m:e>
                              <m:sSub>
                                <m:sSubPr>
                                  <m:ctrlPr>
                                    <a:rPr lang="fr-FR" sz="3200" i="1">
                                      <a:effectLst/>
                                      <a:latin typeface="Cambria Math"/>
                                      <a:cs typeface="Times New Roman"/>
                                    </a:rPr>
                                  </m:ctrlPr>
                                </m:sSubPr>
                                <m:e>
                                  <m:r>
                                    <a:rPr lang="fr-FR" sz="3200" i="1">
                                      <a:effectLst/>
                                      <a:latin typeface="Cambria Math"/>
                                      <a:ea typeface="Calibri"/>
                                      <a:cs typeface="Times New Roman"/>
                                    </a:rPr>
                                    <m:t>𝑥</m:t>
                                  </m:r>
                                </m:e>
                                <m:sub>
                                  <m:r>
                                    <a:rPr lang="fr-FR" sz="3200" i="1">
                                      <a:effectLst/>
                                      <a:latin typeface="Cambria Math"/>
                                      <a:ea typeface="Calibri"/>
                                      <a:cs typeface="Times New Roman"/>
                                    </a:rPr>
                                    <m:t>1</m:t>
                                  </m:r>
                                </m:sub>
                              </m:sSub>
                              <m:r>
                                <a:rPr lang="fr-FR" sz="3200" i="1">
                                  <a:effectLst/>
                                  <a:latin typeface="Cambria Math"/>
                                  <a:ea typeface="Calibri"/>
                                  <a:cs typeface="Times New Roman"/>
                                </a:rPr>
                                <m:t>≥</m:t>
                              </m:r>
                              <m:r>
                                <a:rPr lang="fr-FR" sz="3200" i="1">
                                  <a:effectLst/>
                                  <a:latin typeface="Cambria Math"/>
                                  <a:ea typeface="Calibri"/>
                                  <a:cs typeface="Times New Roman"/>
                                </a:rPr>
                                <m:t>6</m:t>
                              </m:r>
                            </m:e>
                            <m:e>
                              <m:sSub>
                                <m:sSubPr>
                                  <m:ctrlPr>
                                    <a:rPr lang="fr-FR" sz="3200" i="1">
                                      <a:effectLst/>
                                      <a:latin typeface="Cambria Math"/>
                                      <a:cs typeface="Times New Roman"/>
                                    </a:rPr>
                                  </m:ctrlPr>
                                </m:sSubPr>
                                <m:e>
                                  <m:r>
                                    <a:rPr lang="fr-FR" sz="3200" i="1">
                                      <a:effectLst/>
                                      <a:latin typeface="Cambria Math"/>
                                      <a:ea typeface="Calibri"/>
                                      <a:cs typeface="Times New Roman"/>
                                    </a:rPr>
                                    <m:t>𝑥</m:t>
                                  </m:r>
                                </m:e>
                                <m:sub>
                                  <m:r>
                                    <a:rPr lang="fr-FR" sz="3200" i="1">
                                      <a:effectLst/>
                                      <a:latin typeface="Cambria Math"/>
                                      <a:ea typeface="Calibri"/>
                                      <a:cs typeface="Times New Roman"/>
                                    </a:rPr>
                                    <m:t>2</m:t>
                                  </m:r>
                                </m:sub>
                              </m:sSub>
                              <m:r>
                                <a:rPr lang="fr-FR" sz="3200" i="1">
                                  <a:effectLst/>
                                  <a:latin typeface="Cambria Math"/>
                                  <a:ea typeface="Calibri"/>
                                  <a:cs typeface="Times New Roman"/>
                                </a:rPr>
                                <m:t>≥</m:t>
                              </m:r>
                              <m:r>
                                <a:rPr lang="fr-FR" sz="3200" i="1">
                                  <a:effectLst/>
                                  <a:latin typeface="Cambria Math"/>
                                  <a:ea typeface="Calibri"/>
                                  <a:cs typeface="Times New Roman"/>
                                </a:rPr>
                                <m:t>4</m:t>
                              </m:r>
                            </m:e>
                            <m:e>
                              <m:sSub>
                                <m:sSubPr>
                                  <m:ctrlPr>
                                    <a:rPr lang="fr-FR" sz="3200" i="1">
                                      <a:effectLst/>
                                      <a:latin typeface="Cambria Math"/>
                                      <a:ea typeface="Cambria Math"/>
                                      <a:cs typeface="Times New Roman"/>
                                    </a:rPr>
                                  </m:ctrlPr>
                                </m:sSubPr>
                                <m:e>
                                  <m:r>
                                    <a:rPr lang="fr-FR" sz="3200" i="1">
                                      <a:effectLst/>
                                      <a:latin typeface="Cambria Math"/>
                                      <a:ea typeface="Cambria Math"/>
                                      <a:cs typeface="Times New Roman"/>
                                    </a:rPr>
                                    <m:t>𝑥</m:t>
                                  </m:r>
                                </m:e>
                                <m:sub>
                                  <m:r>
                                    <a:rPr lang="fr-FR" sz="3200" i="1">
                                      <a:effectLst/>
                                      <a:latin typeface="Cambria Math"/>
                                      <a:ea typeface="Cambria Math"/>
                                      <a:cs typeface="Times New Roman"/>
                                    </a:rPr>
                                    <m:t>1</m:t>
                                  </m:r>
                                </m:sub>
                              </m:sSub>
                              <m:r>
                                <a:rPr lang="fr-FR" sz="3200" i="1">
                                  <a:effectLst/>
                                  <a:latin typeface="Cambria Math"/>
                                  <a:ea typeface="Cambria Math"/>
                                  <a:cs typeface="Times New Roman"/>
                                </a:rPr>
                                <m:t>≥</m:t>
                              </m:r>
                              <m:r>
                                <a:rPr lang="fr-FR" sz="3200" i="1">
                                  <a:effectLst/>
                                  <a:latin typeface="Cambria Math"/>
                                  <a:ea typeface="Cambria Math"/>
                                  <a:cs typeface="Times New Roman"/>
                                </a:rPr>
                                <m:t>0</m:t>
                              </m:r>
                              <m:r>
                                <a:rPr lang="fr-FR" sz="3200" i="1">
                                  <a:effectLst/>
                                  <a:latin typeface="Cambria Math"/>
                                  <a:ea typeface="Cambria Math"/>
                                  <a:cs typeface="Times New Roman"/>
                                </a:rPr>
                                <m:t>,</m:t>
                              </m:r>
                              <m:sSub>
                                <m:sSubPr>
                                  <m:ctrlPr>
                                    <a:rPr lang="fr-FR" sz="3200" i="1">
                                      <a:effectLst/>
                                      <a:latin typeface="Cambria Math"/>
                                      <a:ea typeface="Cambria Math"/>
                                      <a:cs typeface="Times New Roman"/>
                                    </a:rPr>
                                  </m:ctrlPr>
                                </m:sSubPr>
                                <m:e>
                                  <m:r>
                                    <a:rPr lang="fr-FR" sz="3200" i="1">
                                      <a:effectLst/>
                                      <a:latin typeface="Cambria Math"/>
                                      <a:ea typeface="Cambria Math"/>
                                      <a:cs typeface="Times New Roman"/>
                                    </a:rPr>
                                    <m:t>𝑥</m:t>
                                  </m:r>
                                </m:e>
                                <m:sub>
                                  <m:r>
                                    <a:rPr lang="fr-FR" sz="3200" i="1">
                                      <a:effectLst/>
                                      <a:latin typeface="Cambria Math"/>
                                      <a:ea typeface="Cambria Math"/>
                                      <a:cs typeface="Times New Roman"/>
                                    </a:rPr>
                                    <m:t>2</m:t>
                                  </m:r>
                                </m:sub>
                              </m:sSub>
                              <m:r>
                                <a:rPr lang="fr-FR" sz="3200" i="1">
                                  <a:effectLst/>
                                  <a:latin typeface="Cambria Math"/>
                                  <a:ea typeface="Cambria Math"/>
                                  <a:cs typeface="Times New Roman"/>
                                </a:rPr>
                                <m:t>≥</m:t>
                              </m:r>
                              <m:r>
                                <a:rPr lang="fr-FR" sz="3200" i="1">
                                  <a:effectLst/>
                                  <a:latin typeface="Cambria Math"/>
                                  <a:ea typeface="Cambria Math"/>
                                  <a:cs typeface="Times New Roman"/>
                                </a:rPr>
                                <m:t>0</m:t>
                              </m:r>
                            </m:e>
                          </m:eqArr>
                        </m:e>
                      </m:d>
                    </m:oMath>
                  </m:oMathPara>
                </a14:m>
                <a:endParaRPr lang="fr-FR" sz="3200" dirty="0"/>
              </a:p>
            </p:txBody>
          </p:sp>
        </mc:Choice>
        <mc:Fallback xmlns="">
          <p:sp>
            <p:nvSpPr>
              <p:cNvPr id="3" name="Rectangle 2"/>
              <p:cNvSpPr>
                <a:spLocks noRot="1" noChangeAspect="1" noMove="1" noResize="1" noEditPoints="1" noAdjustHandles="1" noChangeArrowheads="1" noChangeShapeType="1" noTextEdit="1"/>
              </p:cNvSpPr>
              <p:nvPr/>
            </p:nvSpPr>
            <p:spPr>
              <a:xfrm>
                <a:off x="2581358" y="1299761"/>
                <a:ext cx="3981283" cy="1985223"/>
              </a:xfrm>
              <a:prstGeom prst="rect">
                <a:avLst/>
              </a:prstGeom>
              <a:blipFill rotWithShape="1">
                <a:blip r:embed="rId3"/>
                <a:stretch>
                  <a:fillRect/>
                </a:stretch>
              </a:blipFill>
            </p:spPr>
            <p:txBody>
              <a:bodyPr/>
              <a:lstStyle/>
              <a:p>
                <a:r>
                  <a:rPr lang="fr-FR">
                    <a:noFill/>
                  </a:rPr>
                  <a:t> </a:t>
                </a:r>
              </a:p>
            </p:txBody>
          </p:sp>
        </mc:Fallback>
      </mc:AlternateContent>
      <p:sp>
        <p:nvSpPr>
          <p:cNvPr id="4" name="Rectangle 3"/>
          <p:cNvSpPr/>
          <p:nvPr/>
        </p:nvSpPr>
        <p:spPr>
          <a:xfrm>
            <a:off x="35496" y="3587532"/>
            <a:ext cx="8964488" cy="1569660"/>
          </a:xfrm>
          <a:prstGeom prst="rect">
            <a:avLst/>
          </a:prstGeom>
        </p:spPr>
        <p:txBody>
          <a:bodyPr wrap="square">
            <a:spAutoFit/>
          </a:bodyPr>
          <a:lstStyle/>
          <a:p>
            <a:pPr indent="359410" algn="just" rtl="1">
              <a:spcAft>
                <a:spcPts val="0"/>
              </a:spcAft>
            </a:pPr>
            <a:r>
              <a:rPr lang="ar-DZ" sz="3200" dirty="0">
                <a:cs typeface="Times New Roman"/>
              </a:rPr>
              <a:t>باستعمال الطريقة البيانية، نلاحظ من خلال الشكل الموالي أنه توجد منطقة لا نهائية تحقق دالة الهدف، فأية قيمة في اتجاه السهم تحقق دالة الهدف، و بالتالي نقول أن دالة الهدف لا نهائية.</a:t>
            </a:r>
            <a:endParaRPr lang="fr-FR" sz="3200" dirty="0">
              <a:effectLst/>
            </a:endParaRPr>
          </a:p>
        </p:txBody>
      </p:sp>
    </p:spTree>
    <p:extLst>
      <p:ext uri="{BB962C8B-B14F-4D97-AF65-F5344CB8AC3E}">
        <p14:creationId xmlns:p14="http://schemas.microsoft.com/office/powerpoint/2010/main" val="722835973"/>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6372200" y="142852"/>
            <a:ext cx="2628956" cy="584775"/>
          </a:xfrm>
          <a:prstGeom prst="rect">
            <a:avLst/>
          </a:prstGeom>
          <a:noFill/>
        </p:spPr>
        <p:txBody>
          <a:bodyPr wrap="square" rtlCol="0">
            <a:spAutoFit/>
          </a:bodyPr>
          <a:lstStyle/>
          <a:p>
            <a:pPr algn="just" rtl="1"/>
            <a:r>
              <a:rPr lang="ar-DZ" sz="3200" b="1" dirty="0" smtClean="0">
                <a:solidFill>
                  <a:srgbClr val="FF0000"/>
                </a:solidFill>
                <a:latin typeface="Times New Roman" pitchFamily="18" charset="0"/>
                <a:cs typeface="Times New Roman" pitchFamily="18" charset="0"/>
              </a:rPr>
              <a:t>محتوى البرنامج :</a:t>
            </a:r>
          </a:p>
        </p:txBody>
      </p:sp>
      <p:sp>
        <p:nvSpPr>
          <p:cNvPr id="6" name="ZoneTexte 5"/>
          <p:cNvSpPr txBox="1"/>
          <p:nvPr/>
        </p:nvSpPr>
        <p:spPr>
          <a:xfrm>
            <a:off x="-32" y="1104414"/>
            <a:ext cx="8715404" cy="5016758"/>
          </a:xfrm>
          <a:prstGeom prst="rect">
            <a:avLst/>
          </a:prstGeom>
          <a:noFill/>
        </p:spPr>
        <p:txBody>
          <a:bodyPr wrap="square" rtlCol="0">
            <a:spAutoFit/>
          </a:bodyPr>
          <a:lstStyle/>
          <a:p>
            <a:pPr algn="just" rtl="1">
              <a:lnSpc>
                <a:spcPct val="200000"/>
              </a:lnSpc>
            </a:pPr>
            <a:r>
              <a:rPr lang="ar-DZ" sz="3200" b="1" dirty="0" smtClean="0">
                <a:solidFill>
                  <a:srgbClr val="FF0000"/>
                </a:solidFill>
                <a:latin typeface="Times New Roman" pitchFamily="18" charset="0"/>
                <a:cs typeface="Times New Roman" pitchFamily="18" charset="0"/>
              </a:rPr>
              <a:t>الفصل الأول :-</a:t>
            </a:r>
            <a:r>
              <a:rPr lang="ar-DZ" sz="3200" dirty="0" smtClean="0">
                <a:solidFill>
                  <a:srgbClr val="FF0000"/>
                </a:solidFill>
                <a:latin typeface="Times New Roman" pitchFamily="18" charset="0"/>
                <a:cs typeface="Times New Roman" pitchFamily="18" charset="0"/>
              </a:rPr>
              <a:t> </a:t>
            </a:r>
            <a:r>
              <a:rPr lang="ar-DZ" sz="3200" b="1" dirty="0" smtClean="0">
                <a:latin typeface="Times New Roman" pitchFamily="18" charset="0"/>
                <a:cs typeface="Times New Roman" pitchFamily="18" charset="0"/>
              </a:rPr>
              <a:t>البرمجة الخطية : مفهومها و تطبيقاتها.</a:t>
            </a:r>
          </a:p>
          <a:p>
            <a:pPr algn="just" rtl="1">
              <a:lnSpc>
                <a:spcPct val="200000"/>
              </a:lnSpc>
            </a:pPr>
            <a:r>
              <a:rPr lang="ar-DZ" sz="3200" b="1" dirty="0" smtClean="0">
                <a:solidFill>
                  <a:srgbClr val="FF0000"/>
                </a:solidFill>
                <a:latin typeface="Times New Roman" pitchFamily="18" charset="0"/>
                <a:cs typeface="Times New Roman" pitchFamily="18" charset="0"/>
              </a:rPr>
              <a:t>الفصل الثاني :- </a:t>
            </a:r>
            <a:r>
              <a:rPr lang="ar-DZ" sz="3200" b="1" dirty="0" smtClean="0">
                <a:ea typeface="Calibri"/>
                <a:cs typeface="Times New Roman"/>
              </a:rPr>
              <a:t>حل </a:t>
            </a:r>
            <a:r>
              <a:rPr lang="ar-DZ" sz="3200" b="1" dirty="0">
                <a:ea typeface="Calibri"/>
                <a:cs typeface="Times New Roman"/>
              </a:rPr>
              <a:t>البرنامج الخطي </a:t>
            </a:r>
            <a:r>
              <a:rPr lang="ar-DZ" sz="3200" b="1" dirty="0" smtClean="0">
                <a:ea typeface="Calibri"/>
                <a:cs typeface="Times New Roman"/>
              </a:rPr>
              <a:t>بيانيا</a:t>
            </a:r>
            <a:r>
              <a:rPr lang="ar-DZ" sz="3200" b="1" dirty="0" smtClean="0">
                <a:latin typeface="Times New Roman" pitchFamily="18" charset="0"/>
                <a:cs typeface="Times New Roman" pitchFamily="18" charset="0"/>
              </a:rPr>
              <a:t>.</a:t>
            </a:r>
          </a:p>
          <a:p>
            <a:pPr algn="just" rtl="1">
              <a:lnSpc>
                <a:spcPct val="200000"/>
              </a:lnSpc>
            </a:pPr>
            <a:r>
              <a:rPr lang="ar-DZ" sz="3200" b="1" dirty="0" smtClean="0">
                <a:solidFill>
                  <a:srgbClr val="FF0000"/>
                </a:solidFill>
                <a:latin typeface="Times New Roman" pitchFamily="18" charset="0"/>
                <a:cs typeface="Times New Roman" pitchFamily="18" charset="0"/>
              </a:rPr>
              <a:t>الفصل الثالث :- </a:t>
            </a:r>
            <a:r>
              <a:rPr lang="ar-DZ" sz="3200" b="1" dirty="0">
                <a:ea typeface="Calibri"/>
                <a:cs typeface="Times New Roman"/>
              </a:rPr>
              <a:t>حل البرنامج الخطي العام " طريقة السمبليكس </a:t>
            </a:r>
            <a:r>
              <a:rPr lang="ar-DZ" sz="3200" b="1" dirty="0" smtClean="0">
                <a:ea typeface="Calibri"/>
                <a:cs typeface="Times New Roman"/>
              </a:rPr>
              <a:t>"</a:t>
            </a:r>
            <a:r>
              <a:rPr lang="ar-DZ" sz="3200" b="1" dirty="0" smtClean="0">
                <a:latin typeface="Times New Roman" pitchFamily="18" charset="0"/>
                <a:cs typeface="Times New Roman" pitchFamily="18" charset="0"/>
              </a:rPr>
              <a:t>.</a:t>
            </a:r>
          </a:p>
          <a:p>
            <a:pPr algn="just" rtl="1">
              <a:lnSpc>
                <a:spcPct val="200000"/>
              </a:lnSpc>
            </a:pPr>
            <a:r>
              <a:rPr lang="ar-DZ" sz="3200" b="1" dirty="0">
                <a:solidFill>
                  <a:srgbClr val="FF0000"/>
                </a:solidFill>
                <a:latin typeface="Times New Roman" pitchFamily="18" charset="0"/>
                <a:cs typeface="Times New Roman" pitchFamily="18" charset="0"/>
              </a:rPr>
              <a:t>الفصل الرابع </a:t>
            </a:r>
            <a:r>
              <a:rPr lang="ar-DZ" sz="3200" b="1" dirty="0" smtClean="0">
                <a:solidFill>
                  <a:srgbClr val="FF0000"/>
                </a:solidFill>
                <a:latin typeface="Times New Roman" pitchFamily="18" charset="0"/>
                <a:cs typeface="Times New Roman" pitchFamily="18" charset="0"/>
              </a:rPr>
              <a:t>:- </a:t>
            </a:r>
            <a:r>
              <a:rPr lang="ar-DZ" sz="3200" b="1" dirty="0">
                <a:latin typeface="Times New Roman" pitchFamily="18" charset="0"/>
                <a:cs typeface="Times New Roman" pitchFamily="18" charset="0"/>
              </a:rPr>
              <a:t>الثنائية أو البرنامج </a:t>
            </a:r>
            <a:r>
              <a:rPr lang="ar-DZ" sz="3200" b="1" dirty="0" smtClean="0">
                <a:latin typeface="Times New Roman" pitchFamily="18" charset="0"/>
                <a:cs typeface="Times New Roman" pitchFamily="18" charset="0"/>
              </a:rPr>
              <a:t>المرافق.</a:t>
            </a:r>
            <a:endParaRPr lang="ar-DZ" sz="3200" b="1" dirty="0">
              <a:latin typeface="Times New Roman" pitchFamily="18" charset="0"/>
              <a:cs typeface="Times New Roman" pitchFamily="18" charset="0"/>
            </a:endParaRPr>
          </a:p>
          <a:p>
            <a:pPr algn="just" rtl="1">
              <a:lnSpc>
                <a:spcPct val="200000"/>
              </a:lnSpc>
            </a:pPr>
            <a:r>
              <a:rPr lang="ar-DZ" sz="3200" b="1" dirty="0" smtClean="0">
                <a:solidFill>
                  <a:srgbClr val="FF0000"/>
                </a:solidFill>
                <a:latin typeface="Times New Roman" pitchFamily="18" charset="0"/>
                <a:cs typeface="Times New Roman" pitchFamily="18" charset="0"/>
              </a:rPr>
              <a:t>الفصل الخامس :- </a:t>
            </a:r>
            <a:r>
              <a:rPr lang="ar-DZ" sz="3200" b="1" dirty="0" smtClean="0">
                <a:latin typeface="Times New Roman" pitchFamily="18" charset="0"/>
                <a:cs typeface="Times New Roman" pitchFamily="18" charset="0"/>
              </a:rPr>
              <a:t>النقل.</a:t>
            </a:r>
          </a:p>
        </p:txBody>
      </p:sp>
    </p:spTree>
    <p:extLst>
      <p:ext uri="{BB962C8B-B14F-4D97-AF65-F5344CB8AC3E}">
        <p14:creationId xmlns:p14="http://schemas.microsoft.com/office/powerpoint/2010/main" val="2317666943"/>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5659" name="Picture 75" descr="02"/>
          <p:cNvPicPr>
            <a:picLocks noChangeAspect="1" noChangeArrowheads="1" noCrop="1"/>
          </p:cNvPicPr>
          <p:nvPr/>
        </p:nvPicPr>
        <p:blipFill>
          <a:blip r:embed="rId3"/>
          <a:srcRect/>
          <a:stretch>
            <a:fillRect/>
          </a:stretch>
        </p:blipFill>
        <p:spPr bwMode="auto">
          <a:xfrm>
            <a:off x="395288" y="1320800"/>
            <a:ext cx="8353425" cy="4216400"/>
          </a:xfrm>
          <a:prstGeom prst="rect">
            <a:avLst/>
          </a:prstGeom>
          <a:noFill/>
        </p:spPr>
      </p:pic>
    </p:spTree>
    <p:extLst>
      <p:ext uri="{BB962C8B-B14F-4D97-AF65-F5344CB8AC3E}">
        <p14:creationId xmlns:p14="http://schemas.microsoft.com/office/powerpoint/2010/main" val="1087931175"/>
      </p:ext>
    </p:extLst>
  </p:cSld>
  <p:clrMapOvr>
    <a:masterClrMapping/>
  </p:clrMapOvr>
  <p:transition>
    <p:blinds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7504" y="103267"/>
            <a:ext cx="8964488" cy="6494085"/>
          </a:xfrm>
          <a:prstGeom prst="rect">
            <a:avLst/>
          </a:prstGeom>
        </p:spPr>
        <p:txBody>
          <a:bodyPr wrap="square">
            <a:spAutoFit/>
          </a:bodyPr>
          <a:lstStyle/>
          <a:p>
            <a:pPr algn="just" rtl="1">
              <a:spcAft>
                <a:spcPts val="0"/>
              </a:spcAft>
            </a:pPr>
            <a:r>
              <a:rPr lang="ar-DZ" sz="3200" b="1" dirty="0">
                <a:solidFill>
                  <a:srgbClr val="FFC000"/>
                </a:solidFill>
                <a:cs typeface="Times New Roman"/>
              </a:rPr>
              <a:t>الفصل الثاني : حل البرنامج الخطي بيانيا :</a:t>
            </a:r>
            <a:endParaRPr lang="fr-FR" sz="3200" dirty="0">
              <a:solidFill>
                <a:srgbClr val="FFC000"/>
              </a:solidFill>
            </a:endParaRPr>
          </a:p>
          <a:p>
            <a:pPr indent="359410" algn="just" rtl="1">
              <a:spcAft>
                <a:spcPts val="0"/>
              </a:spcAft>
            </a:pPr>
            <a:r>
              <a:rPr lang="ar-DZ" sz="3200" dirty="0">
                <a:cs typeface="Times New Roman"/>
              </a:rPr>
              <a:t>نعني بحل البرنامج الخطي إيجاد قيم المتغيرات التي تجعل دالة الهدف في أمثل قيمة لها، دون تجاوز حدود القيود، سواء كانت دالة الهدف في حالة تعظيم أو في حالة تدنية.</a:t>
            </a:r>
            <a:endParaRPr lang="fr-FR" sz="3200" dirty="0"/>
          </a:p>
          <a:p>
            <a:pPr algn="just" rtl="1">
              <a:spcAft>
                <a:spcPts val="0"/>
              </a:spcAft>
            </a:pPr>
            <a:r>
              <a:rPr lang="ar-DZ" sz="3200" b="1" dirty="0">
                <a:solidFill>
                  <a:srgbClr val="FFC000"/>
                </a:solidFill>
                <a:cs typeface="Times New Roman"/>
              </a:rPr>
              <a:t>الطريقة البيانية :</a:t>
            </a:r>
            <a:r>
              <a:rPr lang="ar-DZ" sz="3200" dirty="0">
                <a:solidFill>
                  <a:srgbClr val="FFC000"/>
                </a:solidFill>
                <a:cs typeface="Times New Roman"/>
              </a:rPr>
              <a:t> </a:t>
            </a:r>
            <a:r>
              <a:rPr lang="ar-DZ" sz="3200" dirty="0">
                <a:cs typeface="Times New Roman"/>
              </a:rPr>
              <a:t>و هي شائعة الاستخدام فقط في البرامج التي تحتوي على متغيرتين على الأكثر.</a:t>
            </a:r>
            <a:endParaRPr lang="fr-FR" sz="3200" dirty="0"/>
          </a:p>
          <a:p>
            <a:pPr algn="just" rtl="1">
              <a:spcAft>
                <a:spcPts val="0"/>
              </a:spcAft>
            </a:pPr>
            <a:r>
              <a:rPr lang="ar-DZ" sz="3200" b="1" dirty="0">
                <a:solidFill>
                  <a:srgbClr val="FFC000"/>
                </a:solidFill>
                <a:cs typeface="Times New Roman"/>
              </a:rPr>
              <a:t>طريقة السمبليكس أو طريقة الجداول :</a:t>
            </a:r>
            <a:r>
              <a:rPr lang="ar-DZ" sz="3200" dirty="0">
                <a:solidFill>
                  <a:srgbClr val="FFC000"/>
                </a:solidFill>
                <a:cs typeface="Times New Roman"/>
              </a:rPr>
              <a:t> </a:t>
            </a:r>
            <a:r>
              <a:rPr lang="ar-DZ" sz="3200" dirty="0">
                <a:cs typeface="Times New Roman"/>
              </a:rPr>
              <a:t>و هي طريقة عامة تستخدم مهما كان عدد متغيرات البرنامج.</a:t>
            </a:r>
            <a:endParaRPr lang="fr-FR" sz="3200" dirty="0"/>
          </a:p>
          <a:p>
            <a:pPr indent="359410" algn="just" rtl="1">
              <a:spcAft>
                <a:spcPts val="0"/>
              </a:spcAft>
            </a:pPr>
            <a:r>
              <a:rPr lang="ar-DZ" sz="3200" dirty="0">
                <a:cs typeface="Times New Roman"/>
              </a:rPr>
              <a:t>و سوف نتطرق في هذا الفصل إلى الطريقة البيانية، و نخصص الفصل الموالي لطريقة السمبليكس.</a:t>
            </a:r>
            <a:endParaRPr lang="fr-FR" sz="3200" dirty="0"/>
          </a:p>
          <a:p>
            <a:pPr indent="359410" algn="just" rtl="1">
              <a:spcAft>
                <a:spcPts val="0"/>
              </a:spcAft>
            </a:pPr>
            <a:r>
              <a:rPr lang="ar-DZ" sz="3200" dirty="0">
                <a:cs typeface="Times New Roman"/>
              </a:rPr>
              <a:t>الطريقة البيانية كما سبقت الإشارة إليه تستخدم فقط عندما يحتوي البرنامج على متغيرتين على الأكثر، و ذلك لصعوبة تصور المسألة على معلم يحتوي على أكثر من بعدين</a:t>
            </a:r>
            <a:r>
              <a:rPr lang="ar-DZ" sz="3200" dirty="0" smtClean="0">
                <a:cs typeface="Times New Roman"/>
              </a:rPr>
              <a:t>.</a:t>
            </a:r>
            <a:endParaRPr lang="fr-FR" sz="3200" dirty="0"/>
          </a:p>
        </p:txBody>
      </p:sp>
    </p:spTree>
    <p:extLst>
      <p:ext uri="{BB962C8B-B14F-4D97-AF65-F5344CB8AC3E}">
        <p14:creationId xmlns:p14="http://schemas.microsoft.com/office/powerpoint/2010/main" val="1454230065"/>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31259"/>
            <a:ext cx="8892480" cy="6494085"/>
          </a:xfrm>
          <a:prstGeom prst="rect">
            <a:avLst/>
          </a:prstGeom>
        </p:spPr>
        <p:txBody>
          <a:bodyPr wrap="square">
            <a:spAutoFit/>
          </a:bodyPr>
          <a:lstStyle/>
          <a:p>
            <a:pPr algn="just" rtl="1">
              <a:spcAft>
                <a:spcPts val="0"/>
              </a:spcAft>
            </a:pPr>
            <a:r>
              <a:rPr lang="ar-DZ" sz="3200" dirty="0">
                <a:cs typeface="Times New Roman"/>
              </a:rPr>
              <a:t>و يمكن استخدام الطريقة البيانية سواء في حالة التعظيم أو في حالة التدنية.</a:t>
            </a:r>
            <a:endParaRPr lang="fr-FR" sz="3200" dirty="0"/>
          </a:p>
          <a:p>
            <a:pPr algn="just" rtl="1">
              <a:spcAft>
                <a:spcPts val="0"/>
              </a:spcAft>
            </a:pPr>
            <a:r>
              <a:rPr lang="ar-DZ" sz="3200" b="1" dirty="0">
                <a:solidFill>
                  <a:srgbClr val="FFC000"/>
                </a:solidFill>
                <a:cs typeface="Times New Roman"/>
              </a:rPr>
              <a:t>1 – حالة التعظيم :</a:t>
            </a:r>
            <a:endParaRPr lang="fr-FR" sz="3200" dirty="0">
              <a:solidFill>
                <a:srgbClr val="FFC000"/>
              </a:solidFill>
            </a:endParaRPr>
          </a:p>
          <a:p>
            <a:pPr algn="just" rtl="1">
              <a:spcAft>
                <a:spcPts val="0"/>
              </a:spcAft>
            </a:pPr>
            <a:r>
              <a:rPr lang="ar-DZ" sz="3200" dirty="0">
                <a:cs typeface="Times New Roman"/>
              </a:rPr>
              <a:t>لحل برنامج التعظيم بهذه الطريقة يتم اتباع الخطوات التالية  :</a:t>
            </a:r>
            <a:endParaRPr lang="fr-FR" sz="3200" dirty="0"/>
          </a:p>
          <a:p>
            <a:pPr indent="359410" algn="just" rtl="1">
              <a:spcAft>
                <a:spcPts val="0"/>
              </a:spcAft>
            </a:pPr>
            <a:r>
              <a:rPr lang="ar-DZ" sz="3200" b="1" dirty="0">
                <a:cs typeface="Times New Roman"/>
              </a:rPr>
              <a:t>أ -</a:t>
            </a:r>
            <a:r>
              <a:rPr lang="ar-DZ" sz="3200" dirty="0">
                <a:cs typeface="Times New Roman"/>
              </a:rPr>
              <a:t> تحول كل متراجحات القيود إلى معادلات.</a:t>
            </a:r>
            <a:endParaRPr lang="fr-FR" sz="3200" dirty="0"/>
          </a:p>
          <a:p>
            <a:pPr indent="359410" algn="just" rtl="1">
              <a:spcAft>
                <a:spcPts val="0"/>
              </a:spcAft>
            </a:pPr>
            <a:r>
              <a:rPr lang="ar-DZ" sz="3200" b="1" dirty="0">
                <a:cs typeface="Times New Roman"/>
              </a:rPr>
              <a:t>ب -</a:t>
            </a:r>
            <a:r>
              <a:rPr lang="ar-DZ" sz="3200" dirty="0">
                <a:cs typeface="Times New Roman"/>
              </a:rPr>
              <a:t> ترسم الخطوط المستقيمة لمعادلات الخطوة (أ) على معلم متعامد، تسمى المستقيمات المحصل عليها </a:t>
            </a:r>
            <a:r>
              <a:rPr lang="ar-DZ" sz="3200" b="1" dirty="0">
                <a:solidFill>
                  <a:srgbClr val="FFC000"/>
                </a:solidFill>
                <a:cs typeface="Times New Roman"/>
              </a:rPr>
              <a:t>بالمستقيمات المولدة</a:t>
            </a:r>
            <a:r>
              <a:rPr lang="ar-DZ" sz="3200" dirty="0">
                <a:cs typeface="Times New Roman"/>
              </a:rPr>
              <a:t>، و هي قد تشكل لنا على المعلم مضلع متعدد الرؤوس.</a:t>
            </a:r>
            <a:endParaRPr lang="fr-FR" sz="3200" dirty="0"/>
          </a:p>
          <a:p>
            <a:pPr indent="359410" algn="just" rtl="1">
              <a:spcAft>
                <a:spcPts val="0"/>
              </a:spcAft>
            </a:pPr>
            <a:r>
              <a:rPr lang="ar-DZ" sz="3200" b="1" dirty="0">
                <a:cs typeface="Times New Roman"/>
              </a:rPr>
              <a:t>ج -</a:t>
            </a:r>
            <a:r>
              <a:rPr lang="ar-DZ" sz="3200" dirty="0">
                <a:cs typeface="Times New Roman"/>
              </a:rPr>
              <a:t> تشطب المناطق التي لا تحقق القيود و هي توجد إلى </a:t>
            </a:r>
            <a:r>
              <a:rPr lang="ar-DZ" sz="3200" b="1" dirty="0">
                <a:solidFill>
                  <a:srgbClr val="FFC000"/>
                </a:solidFill>
                <a:cs typeface="Times New Roman"/>
              </a:rPr>
              <a:t>يمين</a:t>
            </a:r>
            <a:r>
              <a:rPr lang="ar-DZ" sz="3200" dirty="0">
                <a:cs typeface="Times New Roman"/>
              </a:rPr>
              <a:t> المستقيم في حالة كون القيد </a:t>
            </a:r>
            <a:r>
              <a:rPr lang="ar-DZ" sz="3200" b="1" dirty="0">
                <a:solidFill>
                  <a:srgbClr val="FFC000"/>
                </a:solidFill>
                <a:cs typeface="Times New Roman"/>
              </a:rPr>
              <a:t>أقل من</a:t>
            </a:r>
            <a:r>
              <a:rPr lang="ar-DZ" sz="3200" dirty="0">
                <a:cs typeface="Times New Roman"/>
              </a:rPr>
              <a:t> و إلى </a:t>
            </a:r>
            <a:r>
              <a:rPr lang="ar-DZ" sz="3200" b="1" dirty="0">
                <a:solidFill>
                  <a:srgbClr val="FFC000"/>
                </a:solidFill>
                <a:cs typeface="Times New Roman"/>
              </a:rPr>
              <a:t>يساره</a:t>
            </a:r>
            <a:r>
              <a:rPr lang="ar-DZ" sz="3200" dirty="0">
                <a:cs typeface="Times New Roman"/>
              </a:rPr>
              <a:t> في حالة القيد </a:t>
            </a:r>
            <a:r>
              <a:rPr lang="ar-DZ" sz="3200" b="1" dirty="0">
                <a:solidFill>
                  <a:srgbClr val="FFC000"/>
                </a:solidFill>
                <a:cs typeface="Times New Roman"/>
              </a:rPr>
              <a:t>أكبر من</a:t>
            </a:r>
            <a:r>
              <a:rPr lang="ar-DZ" sz="3200" dirty="0">
                <a:cs typeface="Times New Roman"/>
              </a:rPr>
              <a:t>.</a:t>
            </a:r>
            <a:endParaRPr lang="fr-FR" sz="3200" dirty="0"/>
          </a:p>
          <a:p>
            <a:pPr indent="359410" algn="just" rtl="1">
              <a:spcAft>
                <a:spcPts val="0"/>
              </a:spcAft>
            </a:pPr>
            <a:r>
              <a:rPr lang="ar-DZ" sz="3200" b="1" dirty="0">
                <a:cs typeface="Times New Roman"/>
              </a:rPr>
              <a:t>د -</a:t>
            </a:r>
            <a:r>
              <a:rPr lang="ar-DZ" sz="3200" dirty="0">
                <a:cs typeface="Times New Roman"/>
              </a:rPr>
              <a:t> تحدد المنطقة التي تحقق جميع القيود و هي في الغالب تشكل مضلع متعدد الرؤوس</a:t>
            </a:r>
            <a:r>
              <a:rPr lang="ar-DZ" sz="3200" dirty="0" smtClean="0">
                <a:cs typeface="Times New Roman"/>
              </a:rPr>
              <a:t>.</a:t>
            </a:r>
            <a:endParaRPr lang="fr-FR" sz="3200" dirty="0"/>
          </a:p>
        </p:txBody>
      </p:sp>
    </p:spTree>
    <p:extLst>
      <p:ext uri="{BB962C8B-B14F-4D97-AF65-F5344CB8AC3E}">
        <p14:creationId xmlns:p14="http://schemas.microsoft.com/office/powerpoint/2010/main" val="3763440766"/>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4016" y="17318"/>
            <a:ext cx="8892480" cy="6986528"/>
          </a:xfrm>
          <a:prstGeom prst="rect">
            <a:avLst/>
          </a:prstGeom>
        </p:spPr>
        <p:txBody>
          <a:bodyPr wrap="square">
            <a:spAutoFit/>
          </a:bodyPr>
          <a:lstStyle/>
          <a:p>
            <a:pPr indent="359410" algn="just" rtl="1">
              <a:spcAft>
                <a:spcPts val="0"/>
              </a:spcAft>
            </a:pPr>
            <a:r>
              <a:rPr lang="ar-DZ" sz="3200" b="1" dirty="0">
                <a:cs typeface="Times New Roman"/>
              </a:rPr>
              <a:t>ه -</a:t>
            </a:r>
            <a:r>
              <a:rPr lang="ar-DZ" sz="3200" dirty="0">
                <a:cs typeface="Times New Roman"/>
              </a:rPr>
              <a:t> نجعل دالة الهدف معدومة أي نساويها إلى الصفر، و نرسم مستقيمها على نفس المعلم، يمر هذا المستقيم من نقطة البدء، نسمي هذا المستقيم </a:t>
            </a:r>
            <a:r>
              <a:rPr lang="ar-DZ" sz="3200" b="1" dirty="0" err="1">
                <a:solidFill>
                  <a:srgbClr val="FFC000"/>
                </a:solidFill>
                <a:cs typeface="Times New Roman"/>
              </a:rPr>
              <a:t>المستقيم</a:t>
            </a:r>
            <a:r>
              <a:rPr lang="ar-DZ" sz="3200" dirty="0">
                <a:solidFill>
                  <a:srgbClr val="FFC000"/>
                </a:solidFill>
                <a:cs typeface="Times New Roman"/>
              </a:rPr>
              <a:t> ∆</a:t>
            </a:r>
            <a:r>
              <a:rPr lang="ar-DZ" sz="3200" dirty="0">
                <a:cs typeface="Times New Roman"/>
              </a:rPr>
              <a:t>.</a:t>
            </a:r>
            <a:endParaRPr lang="fr-FR" sz="3200" dirty="0"/>
          </a:p>
          <a:p>
            <a:pPr indent="359410" algn="just" rtl="1">
              <a:spcAft>
                <a:spcPts val="0"/>
              </a:spcAft>
            </a:pPr>
            <a:r>
              <a:rPr lang="ar-DZ" sz="3200" b="1" dirty="0">
                <a:cs typeface="Times New Roman"/>
              </a:rPr>
              <a:t>و -</a:t>
            </a:r>
            <a:r>
              <a:rPr lang="ar-DZ" sz="3200" dirty="0">
                <a:cs typeface="Times New Roman"/>
              </a:rPr>
              <a:t> نحرك المستقيم ∆ بصفة </a:t>
            </a:r>
            <a:r>
              <a:rPr lang="ar-DZ" sz="3200" dirty="0" smtClean="0">
                <a:cs typeface="Times New Roman"/>
              </a:rPr>
              <a:t>متوازية </a:t>
            </a:r>
            <a:r>
              <a:rPr lang="ar-DZ" sz="3200" dirty="0">
                <a:cs typeface="Times New Roman"/>
              </a:rPr>
              <a:t>اتجاه رؤوس المضلع المحصل عليه من المستقيمات المولدة بموجب الخطوة (د)، و تكون النقطة التي تحقق أكبر قيمة للدالة الاقتصادية (دالة الهدف) هي آخر نقطة يصل إليها المستقيم ∆ عند سحبه إلى أعلى بشكل مواز لأصله، و هي نقطة حاصلة من تقاطع عدة مستقيمات مولدة.</a:t>
            </a:r>
            <a:endParaRPr lang="fr-FR" sz="3200" dirty="0"/>
          </a:p>
          <a:p>
            <a:pPr indent="359410" algn="just" rtl="1">
              <a:spcAft>
                <a:spcPts val="0"/>
              </a:spcAft>
            </a:pPr>
            <a:r>
              <a:rPr lang="ar-DZ" sz="3200" b="1" dirty="0">
                <a:cs typeface="Times New Roman"/>
              </a:rPr>
              <a:t>ل -</a:t>
            </a:r>
            <a:r>
              <a:rPr lang="ar-DZ" sz="3200" dirty="0">
                <a:cs typeface="Times New Roman"/>
              </a:rPr>
              <a:t> نجد قيم الأزواج المرتبة لهذه النقطة، و ذلك إما هندسيا بإنزال شاقول من هذه النقطة على المحور الأفقي فنحصل على قيمة المتغيرة الأولى، و نمد من هذه النقطة أيضا مستقيما موازيا للمحور الأفقي فيتقاطع مع المحور العمودي عند نقطة هي قيمة المتغيرة الثانية، أو جبريا بإيجاد الحل المشترك لمعادلات المستقيمات المتقاطعة فنحصل على قيمة المتغيرتين</a:t>
            </a:r>
            <a:r>
              <a:rPr lang="ar-DZ" sz="3200" dirty="0" smtClean="0">
                <a:cs typeface="Times New Roman"/>
              </a:rPr>
              <a:t>.</a:t>
            </a:r>
            <a:endParaRPr lang="fr-FR" sz="3200" dirty="0"/>
          </a:p>
        </p:txBody>
      </p:sp>
    </p:spTree>
    <p:extLst>
      <p:ext uri="{BB962C8B-B14F-4D97-AF65-F5344CB8AC3E}">
        <p14:creationId xmlns:p14="http://schemas.microsoft.com/office/powerpoint/2010/main" val="1735621442"/>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504" y="-27384"/>
            <a:ext cx="8892480" cy="6001643"/>
          </a:xfrm>
          <a:prstGeom prst="rect">
            <a:avLst/>
          </a:prstGeom>
        </p:spPr>
        <p:txBody>
          <a:bodyPr wrap="square">
            <a:spAutoFit/>
          </a:bodyPr>
          <a:lstStyle/>
          <a:p>
            <a:pPr indent="359410" algn="just" rtl="1">
              <a:spcAft>
                <a:spcPts val="0"/>
              </a:spcAft>
            </a:pPr>
            <a:r>
              <a:rPr lang="ar-DZ" sz="3200" b="1" dirty="0">
                <a:cs typeface="Times New Roman"/>
              </a:rPr>
              <a:t>م -</a:t>
            </a:r>
            <a:r>
              <a:rPr lang="ar-DZ" sz="3200" dirty="0">
                <a:cs typeface="Times New Roman"/>
              </a:rPr>
              <a:t> في حالة ما إذا لم نتمكن من تعيين هذه النقطة بدقة لوجود عدد من النقاط المتجاورة أو المتوازية التي يقترب منها المستقيم ∆، فإننا نجد الأزواج المرتبة لكل تلك النقاط و نعوضها في دالة الهدف، و نأخذ النقطة التي تعطي أكبر قيمة لها.</a:t>
            </a:r>
            <a:endParaRPr lang="fr-FR" sz="3200" dirty="0"/>
          </a:p>
          <a:p>
            <a:pPr indent="359410" algn="just" rtl="1">
              <a:spcAft>
                <a:spcPts val="0"/>
              </a:spcAft>
            </a:pPr>
            <a:r>
              <a:rPr lang="ar-DZ" sz="3200" b="1" dirty="0">
                <a:cs typeface="Times New Roman"/>
              </a:rPr>
              <a:t>ن -</a:t>
            </a:r>
            <a:r>
              <a:rPr lang="ar-DZ" sz="3200" dirty="0">
                <a:cs typeface="Times New Roman"/>
              </a:rPr>
              <a:t> نعوض قيمتي المتغيرتين المحصل عليهما في دالة الهدف، فنحصل على القيمة العظمى لهذه الدالة.</a:t>
            </a:r>
            <a:endParaRPr lang="fr-FR" sz="3200" dirty="0"/>
          </a:p>
          <a:p>
            <a:pPr algn="just" rtl="1">
              <a:spcAft>
                <a:spcPts val="0"/>
              </a:spcAft>
            </a:pPr>
            <a:r>
              <a:rPr lang="ar-DZ" sz="3200" b="1" dirty="0">
                <a:solidFill>
                  <a:srgbClr val="FFC000"/>
                </a:solidFill>
                <a:cs typeface="Times New Roman"/>
              </a:rPr>
              <a:t>ملاحظة : </a:t>
            </a:r>
            <a:endParaRPr lang="fr-FR" sz="3200" dirty="0">
              <a:solidFill>
                <a:srgbClr val="FFC000"/>
              </a:solidFill>
            </a:endParaRPr>
          </a:p>
          <a:p>
            <a:pPr indent="359410" algn="just" rtl="1">
              <a:spcAft>
                <a:spcPts val="0"/>
              </a:spcAft>
            </a:pPr>
            <a:r>
              <a:rPr lang="ar-DZ" sz="3200" dirty="0">
                <a:cs typeface="Times New Roman"/>
              </a:rPr>
              <a:t>في حالة عدم التمكن من تحديد آخر نقطة يصل إليها المستقيم ∆</a:t>
            </a:r>
            <a:r>
              <a:rPr lang="ar-DZ" sz="3200" b="1" dirty="0">
                <a:cs typeface="Times New Roman"/>
              </a:rPr>
              <a:t>، </a:t>
            </a:r>
            <a:r>
              <a:rPr lang="ar-DZ" sz="3200" dirty="0">
                <a:cs typeface="Times New Roman"/>
              </a:rPr>
              <a:t>بسبب عدم التمكن من تمييزها، نجد قيم المتغيرات عند النقاط المشتبه فيها ثم نعوضها في دالة الهدف، و </a:t>
            </a:r>
            <a:r>
              <a:rPr lang="ar-DZ" sz="3200" dirty="0" smtClean="0">
                <a:cs typeface="Times New Roman"/>
              </a:rPr>
              <a:t>نأـخذ </a:t>
            </a:r>
            <a:r>
              <a:rPr lang="ar-DZ" sz="3200" dirty="0">
                <a:cs typeface="Times New Roman"/>
              </a:rPr>
              <a:t>النقطة التي تعطي أعظم قيمة للدالة الاقتصادية.</a:t>
            </a:r>
            <a:endParaRPr lang="fr-FR" sz="3200" dirty="0"/>
          </a:p>
          <a:p>
            <a:pPr algn="just" rtl="1">
              <a:spcAft>
                <a:spcPts val="0"/>
              </a:spcAft>
            </a:pPr>
            <a:r>
              <a:rPr lang="ar-DZ" sz="3200" b="1" dirty="0">
                <a:solidFill>
                  <a:srgbClr val="FFC000"/>
                </a:solidFill>
                <a:cs typeface="Times New Roman"/>
              </a:rPr>
              <a:t>مثال :</a:t>
            </a:r>
            <a:r>
              <a:rPr lang="ar-DZ" sz="3200" dirty="0">
                <a:solidFill>
                  <a:srgbClr val="FFC000"/>
                </a:solidFill>
                <a:cs typeface="Times New Roman"/>
              </a:rPr>
              <a:t> </a:t>
            </a:r>
            <a:r>
              <a:rPr lang="ar-DZ" sz="3200" dirty="0">
                <a:cs typeface="Times New Roman"/>
              </a:rPr>
              <a:t>أوجد حل للبرنامج التالي باستخدام الطريقة البيانية :</a:t>
            </a:r>
            <a:endParaRPr lang="fr-FR" sz="3200" dirty="0">
              <a:effectLst/>
            </a:endParaRPr>
          </a:p>
        </p:txBody>
      </p:sp>
    </p:spTree>
    <p:extLst>
      <p:ext uri="{BB962C8B-B14F-4D97-AF65-F5344CB8AC3E}">
        <p14:creationId xmlns:p14="http://schemas.microsoft.com/office/powerpoint/2010/main" val="37221234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ctangle 2"/>
              <p:cNvSpPr/>
              <p:nvPr/>
            </p:nvSpPr>
            <p:spPr>
              <a:xfrm>
                <a:off x="2204493" y="116632"/>
                <a:ext cx="4735014"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fr-FR" sz="3200">
                          <a:latin typeface="Cambria Math"/>
                          <a:ea typeface="Calibri"/>
                          <a:cs typeface="Times New Roman"/>
                        </a:rPr>
                        <m:t>Max</m:t>
                      </m:r>
                      <m:r>
                        <a:rPr lang="fr-FR" sz="3200">
                          <a:latin typeface="Cambria Math"/>
                          <a:ea typeface="Calibri"/>
                          <a:cs typeface="Times New Roman"/>
                        </a:rPr>
                        <m:t>  :</m:t>
                      </m:r>
                      <m:r>
                        <m:rPr>
                          <m:sty m:val="p"/>
                        </m:rPr>
                        <a:rPr lang="fr-FR" sz="3200">
                          <a:latin typeface="Cambria Math"/>
                          <a:ea typeface="Calibri"/>
                          <a:cs typeface="Times New Roman"/>
                        </a:rPr>
                        <m:t>Z</m:t>
                      </m:r>
                      <m:r>
                        <a:rPr lang="fr-FR" sz="3200">
                          <a:latin typeface="Cambria Math"/>
                          <a:ea typeface="Calibri"/>
                          <a:cs typeface="Times New Roman"/>
                        </a:rPr>
                        <m:t>=</m:t>
                      </m:r>
                      <m:r>
                        <a:rPr lang="fr-FR" sz="3200">
                          <a:latin typeface="Cambria Math"/>
                          <a:ea typeface="Calibri"/>
                          <a:cs typeface="Times New Roman"/>
                        </a:rPr>
                        <m:t>100</m:t>
                      </m:r>
                      <m:sSub>
                        <m:sSubPr>
                          <m:ctrlPr>
                            <a:rPr lang="fr-FR" sz="3200" i="1">
                              <a:effectLst/>
                              <a:latin typeface="Cambria Math"/>
                              <a:cs typeface="Times New Roman"/>
                            </a:rPr>
                          </m:ctrlPr>
                        </m:sSubPr>
                        <m:e>
                          <m:r>
                            <a:rPr lang="fr-FR" sz="3200" i="1">
                              <a:effectLst/>
                              <a:latin typeface="Cambria Math"/>
                              <a:ea typeface="Calibri"/>
                              <a:cs typeface="Times New Roman"/>
                            </a:rPr>
                            <m:t>𝑥</m:t>
                          </m:r>
                        </m:e>
                        <m:sub>
                          <m:r>
                            <a:rPr lang="fr-FR" sz="3200" i="1">
                              <a:effectLst/>
                              <a:latin typeface="Cambria Math"/>
                              <a:ea typeface="Calibri"/>
                              <a:cs typeface="Times New Roman"/>
                            </a:rPr>
                            <m:t>1</m:t>
                          </m:r>
                        </m:sub>
                      </m:sSub>
                      <m:r>
                        <a:rPr lang="fr-FR" sz="3200" i="1">
                          <a:effectLst/>
                          <a:latin typeface="Cambria Math"/>
                          <a:ea typeface="Calibri"/>
                          <a:cs typeface="Times New Roman"/>
                        </a:rPr>
                        <m:t>+ </m:t>
                      </m:r>
                      <m:r>
                        <a:rPr lang="fr-FR" sz="3200">
                          <a:effectLst/>
                          <a:latin typeface="Cambria Math"/>
                          <a:ea typeface="Calibri"/>
                          <a:cs typeface="Times New Roman"/>
                        </a:rPr>
                        <m:t>60</m:t>
                      </m:r>
                      <m:sSub>
                        <m:sSubPr>
                          <m:ctrlPr>
                            <a:rPr lang="fr-FR" sz="3200" i="1">
                              <a:effectLst/>
                              <a:latin typeface="Cambria Math"/>
                              <a:cs typeface="Times New Roman"/>
                            </a:rPr>
                          </m:ctrlPr>
                        </m:sSubPr>
                        <m:e>
                          <m:r>
                            <a:rPr lang="fr-FR" sz="3200" i="1">
                              <a:effectLst/>
                              <a:latin typeface="Cambria Math"/>
                              <a:ea typeface="Calibri"/>
                              <a:cs typeface="Times New Roman"/>
                            </a:rPr>
                            <m:t>𝑥</m:t>
                          </m:r>
                        </m:e>
                        <m:sub>
                          <m:r>
                            <a:rPr lang="fr-FR" sz="3200" i="1">
                              <a:effectLst/>
                              <a:latin typeface="Cambria Math"/>
                              <a:ea typeface="Calibri"/>
                              <a:cs typeface="Times New Roman"/>
                            </a:rPr>
                            <m:t>2</m:t>
                          </m:r>
                        </m:sub>
                      </m:sSub>
                    </m:oMath>
                  </m:oMathPara>
                </a14:m>
                <a:endParaRPr lang="fr-FR" sz="3200" dirty="0"/>
              </a:p>
            </p:txBody>
          </p:sp>
        </mc:Choice>
        <mc:Fallback xmlns="">
          <p:sp>
            <p:nvSpPr>
              <p:cNvPr id="3" name="Rectangle 2"/>
              <p:cNvSpPr>
                <a:spLocks noRot="1" noChangeAspect="1" noMove="1" noResize="1" noEditPoints="1" noAdjustHandles="1" noChangeArrowheads="1" noChangeShapeType="1" noTextEdit="1"/>
              </p:cNvSpPr>
              <p:nvPr/>
            </p:nvSpPr>
            <p:spPr>
              <a:xfrm>
                <a:off x="2204493" y="116632"/>
                <a:ext cx="4735014" cy="584775"/>
              </a:xfrm>
              <a:prstGeom prst="rect">
                <a:avLst/>
              </a:prstGeom>
              <a:blipFill rotWithShape="1">
                <a:blip r:embed="rId2"/>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2339752" y="692696"/>
                <a:ext cx="4208909" cy="198701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type m:val="lin"/>
                          <m:ctrlPr>
                            <a:rPr lang="fr-FR" sz="3200" i="1">
                              <a:latin typeface="Cambria Math"/>
                              <a:cs typeface="Times New Roman"/>
                            </a:rPr>
                          </m:ctrlPr>
                        </m:fPr>
                        <m:num>
                          <m:r>
                            <a:rPr lang="fr-FR" sz="3200" i="1">
                              <a:effectLst/>
                              <a:latin typeface="Cambria Math"/>
                              <a:ea typeface="Calibri"/>
                              <a:cs typeface="Times New Roman"/>
                            </a:rPr>
                            <m:t>𝑠</m:t>
                          </m:r>
                        </m:num>
                        <m:den>
                          <m:r>
                            <a:rPr lang="fr-FR" sz="3200" i="1">
                              <a:effectLst/>
                              <a:latin typeface="Cambria Math"/>
                              <a:ea typeface="Calibri"/>
                              <a:cs typeface="Times New Roman"/>
                            </a:rPr>
                            <m:t>𝑐</m:t>
                          </m:r>
                        </m:den>
                      </m:f>
                      <m:d>
                        <m:dPr>
                          <m:begChr m:val="{"/>
                          <m:endChr m:val=""/>
                          <m:ctrlPr>
                            <a:rPr lang="fr-FR" sz="3200" i="1">
                              <a:effectLst/>
                              <a:latin typeface="Cambria Math"/>
                              <a:cs typeface="Times New Roman"/>
                            </a:rPr>
                          </m:ctrlPr>
                        </m:dPr>
                        <m:e>
                          <m:eqArr>
                            <m:eqArrPr>
                              <m:ctrlPr>
                                <a:rPr lang="fr-FR" sz="3200" i="1">
                                  <a:effectLst/>
                                  <a:latin typeface="Cambria Math"/>
                                  <a:cs typeface="Times New Roman"/>
                                </a:rPr>
                              </m:ctrlPr>
                            </m:eqArrPr>
                            <m:e>
                              <m:r>
                                <a:rPr lang="fr-FR" sz="3200" i="1">
                                  <a:effectLst/>
                                  <a:latin typeface="Cambria Math"/>
                                  <a:ea typeface="Calibri"/>
                                  <a:cs typeface="Times New Roman"/>
                                </a:rPr>
                                <m:t>8</m:t>
                              </m:r>
                              <m:sSub>
                                <m:sSubPr>
                                  <m:ctrlPr>
                                    <a:rPr lang="fr-FR" sz="3200" i="1">
                                      <a:effectLst/>
                                      <a:latin typeface="Cambria Math"/>
                                      <a:cs typeface="Times New Roman"/>
                                    </a:rPr>
                                  </m:ctrlPr>
                                </m:sSubPr>
                                <m:e>
                                  <m:r>
                                    <a:rPr lang="fr-FR" sz="3200" i="1">
                                      <a:effectLst/>
                                      <a:latin typeface="Cambria Math"/>
                                      <a:ea typeface="Calibri"/>
                                      <a:cs typeface="Times New Roman"/>
                                    </a:rPr>
                                    <m:t>𝑥</m:t>
                                  </m:r>
                                </m:e>
                                <m:sub>
                                  <m:r>
                                    <a:rPr lang="fr-FR" sz="3200" i="1">
                                      <a:effectLst/>
                                      <a:latin typeface="Cambria Math"/>
                                      <a:ea typeface="Calibri"/>
                                      <a:cs typeface="Times New Roman"/>
                                    </a:rPr>
                                    <m:t>1</m:t>
                                  </m:r>
                                </m:sub>
                              </m:sSub>
                              <m:r>
                                <a:rPr lang="fr-FR" sz="3200" i="1">
                                  <a:effectLst/>
                                  <a:latin typeface="Cambria Math"/>
                                  <a:ea typeface="Calibri"/>
                                  <a:cs typeface="Times New Roman"/>
                                </a:rPr>
                                <m:t>+</m:t>
                              </m:r>
                              <m:r>
                                <a:rPr lang="fr-FR" sz="3200" i="1">
                                  <a:effectLst/>
                                  <a:latin typeface="Cambria Math"/>
                                  <a:ea typeface="Calibri"/>
                                  <a:cs typeface="Times New Roman"/>
                                </a:rPr>
                                <m:t>2</m:t>
                              </m:r>
                              <m:sSub>
                                <m:sSubPr>
                                  <m:ctrlPr>
                                    <a:rPr lang="fr-FR" sz="3200" i="1">
                                      <a:effectLst/>
                                      <a:latin typeface="Cambria Math"/>
                                      <a:cs typeface="Times New Roman"/>
                                    </a:rPr>
                                  </m:ctrlPr>
                                </m:sSubPr>
                                <m:e>
                                  <m:r>
                                    <a:rPr lang="fr-FR" sz="3200" i="1">
                                      <a:effectLst/>
                                      <a:latin typeface="Cambria Math"/>
                                      <a:ea typeface="Calibri"/>
                                      <a:cs typeface="Times New Roman"/>
                                    </a:rPr>
                                    <m:t>𝑥</m:t>
                                  </m:r>
                                </m:e>
                                <m:sub>
                                  <m:r>
                                    <a:rPr lang="fr-FR" sz="3200" i="1">
                                      <a:effectLst/>
                                      <a:latin typeface="Cambria Math"/>
                                      <a:ea typeface="Calibri"/>
                                      <a:cs typeface="Times New Roman"/>
                                    </a:rPr>
                                    <m:t>2</m:t>
                                  </m:r>
                                </m:sub>
                              </m:sSub>
                              <m:r>
                                <a:rPr lang="fr-FR" sz="3200" i="1">
                                  <a:effectLst/>
                                  <a:latin typeface="Cambria Math"/>
                                  <a:ea typeface="Calibri"/>
                                  <a:cs typeface="Times New Roman"/>
                                </a:rPr>
                                <m:t>≤</m:t>
                              </m:r>
                              <m:r>
                                <a:rPr lang="fr-FR" sz="3200" i="1">
                                  <a:effectLst/>
                                  <a:latin typeface="Cambria Math"/>
                                  <a:ea typeface="Calibri"/>
                                  <a:cs typeface="Times New Roman"/>
                                </a:rPr>
                                <m:t>40</m:t>
                              </m:r>
                            </m:e>
                            <m:e>
                              <m:r>
                                <a:rPr lang="fr-FR" sz="3200" i="1">
                                  <a:effectLst/>
                                  <a:latin typeface="Cambria Math"/>
                                  <a:ea typeface="Calibri"/>
                                  <a:cs typeface="Times New Roman"/>
                                </a:rPr>
                                <m:t>6</m:t>
                              </m:r>
                              <m:sSub>
                                <m:sSubPr>
                                  <m:ctrlPr>
                                    <a:rPr lang="fr-FR" sz="3200" i="1">
                                      <a:effectLst/>
                                      <a:latin typeface="Cambria Math"/>
                                      <a:cs typeface="Times New Roman"/>
                                    </a:rPr>
                                  </m:ctrlPr>
                                </m:sSubPr>
                                <m:e>
                                  <m:r>
                                    <a:rPr lang="fr-FR" sz="3200" i="1">
                                      <a:effectLst/>
                                      <a:latin typeface="Cambria Math"/>
                                      <a:ea typeface="Calibri"/>
                                      <a:cs typeface="Times New Roman"/>
                                    </a:rPr>
                                    <m:t>𝑥</m:t>
                                  </m:r>
                                </m:e>
                                <m:sub>
                                  <m:r>
                                    <a:rPr lang="fr-FR" sz="3200" i="1">
                                      <a:effectLst/>
                                      <a:latin typeface="Cambria Math"/>
                                      <a:ea typeface="Calibri"/>
                                      <a:cs typeface="Times New Roman"/>
                                    </a:rPr>
                                    <m:t>1</m:t>
                                  </m:r>
                                </m:sub>
                              </m:sSub>
                              <m:r>
                                <a:rPr lang="fr-FR" sz="3200" i="1">
                                  <a:effectLst/>
                                  <a:latin typeface="Cambria Math"/>
                                  <a:ea typeface="Calibri"/>
                                  <a:cs typeface="Times New Roman"/>
                                </a:rPr>
                                <m:t>+</m:t>
                              </m:r>
                              <m:r>
                                <a:rPr lang="fr-FR" sz="3200" i="1">
                                  <a:effectLst/>
                                  <a:latin typeface="Cambria Math"/>
                                  <a:ea typeface="Calibri"/>
                                  <a:cs typeface="Times New Roman"/>
                                </a:rPr>
                                <m:t>9</m:t>
                              </m:r>
                              <m:sSub>
                                <m:sSubPr>
                                  <m:ctrlPr>
                                    <a:rPr lang="fr-FR" sz="3200" i="1">
                                      <a:effectLst/>
                                      <a:latin typeface="Cambria Math"/>
                                      <a:cs typeface="Times New Roman"/>
                                    </a:rPr>
                                  </m:ctrlPr>
                                </m:sSubPr>
                                <m:e>
                                  <m:r>
                                    <a:rPr lang="fr-FR" sz="3200" i="1">
                                      <a:effectLst/>
                                      <a:latin typeface="Cambria Math"/>
                                      <a:ea typeface="Calibri"/>
                                      <a:cs typeface="Times New Roman"/>
                                    </a:rPr>
                                    <m:t>𝑥</m:t>
                                  </m:r>
                                </m:e>
                                <m:sub>
                                  <m:r>
                                    <a:rPr lang="fr-FR" sz="3200" i="1">
                                      <a:effectLst/>
                                      <a:latin typeface="Cambria Math"/>
                                      <a:ea typeface="Calibri"/>
                                      <a:cs typeface="Times New Roman"/>
                                    </a:rPr>
                                    <m:t>2</m:t>
                                  </m:r>
                                </m:sub>
                              </m:sSub>
                              <m:r>
                                <a:rPr lang="fr-FR" sz="3200" i="1">
                                  <a:effectLst/>
                                  <a:latin typeface="Cambria Math"/>
                                  <a:ea typeface="Calibri"/>
                                  <a:cs typeface="Times New Roman"/>
                                </a:rPr>
                                <m:t>≤</m:t>
                              </m:r>
                              <m:r>
                                <a:rPr lang="fr-FR" sz="3200" i="1">
                                  <a:effectLst/>
                                  <a:latin typeface="Cambria Math"/>
                                  <a:ea typeface="Calibri"/>
                                  <a:cs typeface="Times New Roman"/>
                                </a:rPr>
                                <m:t>108</m:t>
                              </m:r>
                            </m:e>
                            <m:e>
                              <m:r>
                                <a:rPr lang="fr-FR" sz="3200" i="1">
                                  <a:effectLst/>
                                  <a:latin typeface="Cambria Math"/>
                                  <a:ea typeface="Calibri"/>
                                  <a:cs typeface="Times New Roman"/>
                                </a:rPr>
                                <m:t>8</m:t>
                              </m:r>
                              <m:sSub>
                                <m:sSubPr>
                                  <m:ctrlPr>
                                    <a:rPr lang="fr-FR" sz="3200" i="1">
                                      <a:effectLst/>
                                      <a:latin typeface="Cambria Math"/>
                                      <a:cs typeface="Times New Roman"/>
                                    </a:rPr>
                                  </m:ctrlPr>
                                </m:sSubPr>
                                <m:e>
                                  <m:r>
                                    <a:rPr lang="fr-FR" sz="3200" i="1">
                                      <a:effectLst/>
                                      <a:latin typeface="Cambria Math"/>
                                      <a:ea typeface="Calibri"/>
                                      <a:cs typeface="Times New Roman"/>
                                    </a:rPr>
                                    <m:t>𝑥</m:t>
                                  </m:r>
                                </m:e>
                                <m:sub>
                                  <m:r>
                                    <a:rPr lang="fr-FR" sz="3200" i="1">
                                      <a:effectLst/>
                                      <a:latin typeface="Cambria Math"/>
                                      <a:ea typeface="Calibri"/>
                                      <a:cs typeface="Times New Roman"/>
                                    </a:rPr>
                                    <m:t>1</m:t>
                                  </m:r>
                                </m:sub>
                              </m:sSub>
                              <m:r>
                                <a:rPr lang="fr-FR" sz="3200" i="1">
                                  <a:effectLst/>
                                  <a:latin typeface="Cambria Math"/>
                                  <a:ea typeface="Calibri"/>
                                  <a:cs typeface="Times New Roman"/>
                                </a:rPr>
                                <m:t>+</m:t>
                              </m:r>
                              <m:r>
                                <a:rPr lang="fr-FR" sz="3200" i="1">
                                  <a:effectLst/>
                                  <a:latin typeface="Cambria Math"/>
                                  <a:ea typeface="Calibri"/>
                                  <a:cs typeface="Times New Roman"/>
                                </a:rPr>
                                <m:t>6</m:t>
                              </m:r>
                              <m:sSub>
                                <m:sSubPr>
                                  <m:ctrlPr>
                                    <a:rPr lang="fr-FR" sz="3200" i="1">
                                      <a:effectLst/>
                                      <a:latin typeface="Cambria Math"/>
                                      <a:cs typeface="Times New Roman"/>
                                    </a:rPr>
                                  </m:ctrlPr>
                                </m:sSubPr>
                                <m:e>
                                  <m:r>
                                    <a:rPr lang="fr-FR" sz="3200" i="1">
                                      <a:effectLst/>
                                      <a:latin typeface="Cambria Math"/>
                                      <a:ea typeface="Calibri"/>
                                      <a:cs typeface="Times New Roman"/>
                                    </a:rPr>
                                    <m:t>𝑥</m:t>
                                  </m:r>
                                </m:e>
                                <m:sub>
                                  <m:r>
                                    <a:rPr lang="fr-FR" sz="3200" i="1">
                                      <a:effectLst/>
                                      <a:latin typeface="Cambria Math"/>
                                      <a:ea typeface="Calibri"/>
                                      <a:cs typeface="Times New Roman"/>
                                    </a:rPr>
                                    <m:t>2</m:t>
                                  </m:r>
                                </m:sub>
                              </m:sSub>
                              <m:r>
                                <a:rPr lang="fr-FR" sz="3200" i="1">
                                  <a:effectLst/>
                                  <a:latin typeface="Cambria Math"/>
                                  <a:ea typeface="Calibri"/>
                                  <a:cs typeface="Times New Roman"/>
                                </a:rPr>
                                <m:t>≤</m:t>
                              </m:r>
                              <m:r>
                                <a:rPr lang="fr-FR" sz="3200" i="1">
                                  <a:effectLst/>
                                  <a:latin typeface="Cambria Math"/>
                                  <a:ea typeface="Calibri"/>
                                  <a:cs typeface="Times New Roman"/>
                                </a:rPr>
                                <m:t>96</m:t>
                              </m:r>
                            </m:e>
                            <m:e>
                              <m:sSub>
                                <m:sSubPr>
                                  <m:ctrlPr>
                                    <a:rPr lang="fr-FR" sz="3200" i="1">
                                      <a:effectLst/>
                                      <a:latin typeface="Cambria Math"/>
                                      <a:ea typeface="Cambria Math"/>
                                      <a:cs typeface="Times New Roman"/>
                                    </a:rPr>
                                  </m:ctrlPr>
                                </m:sSubPr>
                                <m:e>
                                  <m:r>
                                    <a:rPr lang="fr-FR" sz="3200" i="1">
                                      <a:effectLst/>
                                      <a:latin typeface="Cambria Math"/>
                                      <a:ea typeface="Cambria Math"/>
                                      <a:cs typeface="Times New Roman"/>
                                    </a:rPr>
                                    <m:t>𝑥</m:t>
                                  </m:r>
                                </m:e>
                                <m:sub>
                                  <m:r>
                                    <a:rPr lang="fr-FR" sz="3200" i="1">
                                      <a:effectLst/>
                                      <a:latin typeface="Cambria Math"/>
                                      <a:ea typeface="Cambria Math"/>
                                      <a:cs typeface="Times New Roman"/>
                                    </a:rPr>
                                    <m:t>1</m:t>
                                  </m:r>
                                </m:sub>
                              </m:sSub>
                              <m:r>
                                <a:rPr lang="fr-FR" sz="3200" i="1">
                                  <a:effectLst/>
                                  <a:latin typeface="Cambria Math"/>
                                  <a:ea typeface="Cambria Math"/>
                                  <a:cs typeface="Times New Roman"/>
                                </a:rPr>
                                <m:t>≥</m:t>
                              </m:r>
                              <m:r>
                                <a:rPr lang="fr-FR" sz="3200" i="1">
                                  <a:effectLst/>
                                  <a:latin typeface="Cambria Math"/>
                                  <a:ea typeface="Cambria Math"/>
                                  <a:cs typeface="Times New Roman"/>
                                </a:rPr>
                                <m:t>0</m:t>
                              </m:r>
                              <m:r>
                                <a:rPr lang="fr-FR" sz="3200" i="1">
                                  <a:effectLst/>
                                  <a:latin typeface="Cambria Math"/>
                                  <a:ea typeface="Cambria Math"/>
                                  <a:cs typeface="Times New Roman"/>
                                </a:rPr>
                                <m:t>,</m:t>
                              </m:r>
                              <m:sSub>
                                <m:sSubPr>
                                  <m:ctrlPr>
                                    <a:rPr lang="fr-FR" sz="3200" i="1">
                                      <a:effectLst/>
                                      <a:latin typeface="Cambria Math"/>
                                      <a:ea typeface="Cambria Math"/>
                                      <a:cs typeface="Times New Roman"/>
                                    </a:rPr>
                                  </m:ctrlPr>
                                </m:sSubPr>
                                <m:e>
                                  <m:r>
                                    <a:rPr lang="fr-FR" sz="3200" i="1">
                                      <a:effectLst/>
                                      <a:latin typeface="Cambria Math"/>
                                      <a:ea typeface="Cambria Math"/>
                                      <a:cs typeface="Times New Roman"/>
                                    </a:rPr>
                                    <m:t>𝑥</m:t>
                                  </m:r>
                                </m:e>
                                <m:sub>
                                  <m:r>
                                    <a:rPr lang="fr-FR" sz="3200" i="1">
                                      <a:effectLst/>
                                      <a:latin typeface="Cambria Math"/>
                                      <a:ea typeface="Cambria Math"/>
                                      <a:cs typeface="Times New Roman"/>
                                    </a:rPr>
                                    <m:t>2</m:t>
                                  </m:r>
                                </m:sub>
                              </m:sSub>
                              <m:r>
                                <a:rPr lang="fr-FR" sz="3200" i="1">
                                  <a:effectLst/>
                                  <a:latin typeface="Cambria Math"/>
                                  <a:ea typeface="Cambria Math"/>
                                  <a:cs typeface="Times New Roman"/>
                                </a:rPr>
                                <m:t>≥</m:t>
                              </m:r>
                              <m:r>
                                <a:rPr lang="fr-FR" sz="3200" i="1">
                                  <a:effectLst/>
                                  <a:latin typeface="Cambria Math"/>
                                  <a:ea typeface="Cambria Math"/>
                                  <a:cs typeface="Times New Roman"/>
                                </a:rPr>
                                <m:t>0</m:t>
                              </m:r>
                            </m:e>
                          </m:eqArr>
                        </m:e>
                      </m:d>
                    </m:oMath>
                  </m:oMathPara>
                </a14:m>
                <a:endParaRPr lang="fr-FR" sz="3200" dirty="0"/>
              </a:p>
            </p:txBody>
          </p:sp>
        </mc:Choice>
        <mc:Fallback xmlns="">
          <p:sp>
            <p:nvSpPr>
              <p:cNvPr id="4" name="Rectangle 3"/>
              <p:cNvSpPr>
                <a:spLocks noRot="1" noChangeAspect="1" noMove="1" noResize="1" noEditPoints="1" noAdjustHandles="1" noChangeArrowheads="1" noChangeShapeType="1" noTextEdit="1"/>
              </p:cNvSpPr>
              <p:nvPr/>
            </p:nvSpPr>
            <p:spPr>
              <a:xfrm>
                <a:off x="2339752" y="692696"/>
                <a:ext cx="4208909" cy="1987019"/>
              </a:xfrm>
              <a:prstGeom prst="rect">
                <a:avLst/>
              </a:prstGeom>
              <a:blipFill rotWithShape="1">
                <a:blip r:embed="rId3"/>
                <a:stretch>
                  <a:fillRect/>
                </a:stretch>
              </a:blipFill>
            </p:spPr>
            <p:txBody>
              <a:bodyPr/>
              <a:lstStyle/>
              <a:p>
                <a:r>
                  <a:rPr lang="fr-FR">
                    <a:noFill/>
                  </a:rPr>
                  <a:t> </a:t>
                </a:r>
              </a:p>
            </p:txBody>
          </p:sp>
        </mc:Fallback>
      </mc:AlternateContent>
      <p:sp>
        <p:nvSpPr>
          <p:cNvPr id="5" name="Rectangle 4"/>
          <p:cNvSpPr/>
          <p:nvPr/>
        </p:nvSpPr>
        <p:spPr>
          <a:xfrm>
            <a:off x="144016" y="2759586"/>
            <a:ext cx="8892480" cy="1569660"/>
          </a:xfrm>
          <a:prstGeom prst="rect">
            <a:avLst/>
          </a:prstGeom>
        </p:spPr>
        <p:txBody>
          <a:bodyPr wrap="square">
            <a:spAutoFit/>
          </a:bodyPr>
          <a:lstStyle/>
          <a:p>
            <a:pPr algn="just" rtl="1">
              <a:spcAft>
                <a:spcPts val="0"/>
              </a:spcAft>
            </a:pPr>
            <a:r>
              <a:rPr lang="ar-DZ" sz="3200" dirty="0">
                <a:cs typeface="Times New Roman"/>
              </a:rPr>
              <a:t>إيجاد حل لهذا البرنامج نتبع الخطوات التالية :</a:t>
            </a:r>
            <a:endParaRPr lang="fr-FR" sz="3200" dirty="0"/>
          </a:p>
          <a:p>
            <a:pPr algn="just" rtl="1">
              <a:spcAft>
                <a:spcPts val="0"/>
              </a:spcAft>
            </a:pPr>
            <a:r>
              <a:rPr lang="ar-DZ" sz="3200" b="1" dirty="0">
                <a:cs typeface="Times New Roman"/>
              </a:rPr>
              <a:t>أ -</a:t>
            </a:r>
            <a:r>
              <a:rPr lang="ar-DZ" sz="3200" dirty="0">
                <a:cs typeface="Times New Roman"/>
              </a:rPr>
              <a:t> نستخرج المستقيمات المولدة و ذلك بتحويل </a:t>
            </a:r>
            <a:r>
              <a:rPr lang="ar-DZ" sz="3200" dirty="0" err="1">
                <a:cs typeface="Times New Roman"/>
              </a:rPr>
              <a:t>المتراججات</a:t>
            </a:r>
            <a:r>
              <a:rPr lang="ar-DZ" sz="3200" dirty="0">
                <a:cs typeface="Times New Roman"/>
              </a:rPr>
              <a:t> إلى معادلات كما يلي :</a:t>
            </a:r>
            <a:endParaRPr lang="fr-FR" sz="3200" dirty="0">
              <a:effectLst/>
            </a:endParaRPr>
          </a:p>
        </p:txBody>
      </p:sp>
      <mc:AlternateContent xmlns:mc="http://schemas.openxmlformats.org/markup-compatibility/2006" xmlns:a14="http://schemas.microsoft.com/office/drawing/2010/main">
        <mc:Choice Requires="a14">
          <p:sp>
            <p:nvSpPr>
              <p:cNvPr id="6" name="Rectangle 5"/>
              <p:cNvSpPr/>
              <p:nvPr/>
            </p:nvSpPr>
            <p:spPr>
              <a:xfrm>
                <a:off x="2867110" y="4165582"/>
                <a:ext cx="3409780" cy="149566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fr-FR" sz="3200" i="1">
                              <a:latin typeface="Cambria Math"/>
                              <a:cs typeface="Times New Roman"/>
                            </a:rPr>
                          </m:ctrlPr>
                        </m:dPr>
                        <m:e>
                          <m:eqArr>
                            <m:eqArrPr>
                              <m:ctrlPr>
                                <a:rPr lang="fr-FR" sz="3200" i="1">
                                  <a:effectLst/>
                                  <a:latin typeface="Cambria Math"/>
                                  <a:cs typeface="Times New Roman"/>
                                </a:rPr>
                              </m:ctrlPr>
                            </m:eqArrPr>
                            <m:e>
                              <m:r>
                                <a:rPr lang="fr-FR" sz="3200" i="1">
                                  <a:effectLst/>
                                  <a:latin typeface="Cambria Math"/>
                                  <a:ea typeface="Calibri"/>
                                  <a:cs typeface="Times New Roman"/>
                                </a:rPr>
                                <m:t>8</m:t>
                              </m:r>
                              <m:sSub>
                                <m:sSubPr>
                                  <m:ctrlPr>
                                    <a:rPr lang="fr-FR" sz="3200" i="1">
                                      <a:effectLst/>
                                      <a:latin typeface="Cambria Math"/>
                                      <a:cs typeface="Times New Roman"/>
                                    </a:rPr>
                                  </m:ctrlPr>
                                </m:sSubPr>
                                <m:e>
                                  <m:r>
                                    <a:rPr lang="fr-FR" sz="3200" i="1">
                                      <a:effectLst/>
                                      <a:latin typeface="Cambria Math"/>
                                      <a:ea typeface="Calibri"/>
                                      <a:cs typeface="Times New Roman"/>
                                    </a:rPr>
                                    <m:t>𝑥</m:t>
                                  </m:r>
                                </m:e>
                                <m:sub>
                                  <m:r>
                                    <a:rPr lang="fr-FR" sz="3200" i="1">
                                      <a:effectLst/>
                                      <a:latin typeface="Cambria Math"/>
                                      <a:ea typeface="Calibri"/>
                                      <a:cs typeface="Times New Roman"/>
                                    </a:rPr>
                                    <m:t>1</m:t>
                                  </m:r>
                                </m:sub>
                              </m:sSub>
                              <m:r>
                                <a:rPr lang="fr-FR" sz="3200" i="1">
                                  <a:effectLst/>
                                  <a:latin typeface="Cambria Math"/>
                                  <a:ea typeface="Calibri"/>
                                  <a:cs typeface="Times New Roman"/>
                                </a:rPr>
                                <m:t>+</m:t>
                              </m:r>
                              <m:r>
                                <a:rPr lang="fr-FR" sz="3200" i="1">
                                  <a:effectLst/>
                                  <a:latin typeface="Cambria Math"/>
                                  <a:ea typeface="Calibri"/>
                                  <a:cs typeface="Times New Roman"/>
                                </a:rPr>
                                <m:t>2</m:t>
                              </m:r>
                              <m:sSub>
                                <m:sSubPr>
                                  <m:ctrlPr>
                                    <a:rPr lang="fr-FR" sz="3200" i="1">
                                      <a:effectLst/>
                                      <a:latin typeface="Cambria Math"/>
                                      <a:cs typeface="Times New Roman"/>
                                    </a:rPr>
                                  </m:ctrlPr>
                                </m:sSubPr>
                                <m:e>
                                  <m:r>
                                    <a:rPr lang="fr-FR" sz="3200" i="1">
                                      <a:effectLst/>
                                      <a:latin typeface="Cambria Math"/>
                                      <a:ea typeface="Calibri"/>
                                      <a:cs typeface="Times New Roman"/>
                                    </a:rPr>
                                    <m:t>𝑥</m:t>
                                  </m:r>
                                </m:e>
                                <m:sub>
                                  <m:r>
                                    <a:rPr lang="fr-FR" sz="3200" i="1">
                                      <a:effectLst/>
                                      <a:latin typeface="Cambria Math"/>
                                      <a:ea typeface="Calibri"/>
                                      <a:cs typeface="Times New Roman"/>
                                    </a:rPr>
                                    <m:t>2</m:t>
                                  </m:r>
                                </m:sub>
                              </m:sSub>
                              <m:r>
                                <a:rPr lang="fr-FR" sz="3200" i="1">
                                  <a:effectLst/>
                                  <a:latin typeface="Cambria Math"/>
                                  <a:ea typeface="Calibri"/>
                                  <a:cs typeface="Times New Roman"/>
                                </a:rPr>
                                <m:t>=</m:t>
                              </m:r>
                              <m:r>
                                <a:rPr lang="fr-FR" sz="3200" i="1">
                                  <a:effectLst/>
                                  <a:latin typeface="Cambria Math"/>
                                  <a:ea typeface="Calibri"/>
                                  <a:cs typeface="Times New Roman"/>
                                </a:rPr>
                                <m:t>40</m:t>
                              </m:r>
                            </m:e>
                            <m:e>
                              <m:r>
                                <a:rPr lang="fr-FR" sz="3200" i="1">
                                  <a:effectLst/>
                                  <a:latin typeface="Cambria Math"/>
                                  <a:ea typeface="Calibri"/>
                                  <a:cs typeface="Times New Roman"/>
                                </a:rPr>
                                <m:t>6</m:t>
                              </m:r>
                              <m:sSub>
                                <m:sSubPr>
                                  <m:ctrlPr>
                                    <a:rPr lang="fr-FR" sz="3200" i="1">
                                      <a:effectLst/>
                                      <a:latin typeface="Cambria Math"/>
                                      <a:cs typeface="Times New Roman"/>
                                    </a:rPr>
                                  </m:ctrlPr>
                                </m:sSubPr>
                                <m:e>
                                  <m:r>
                                    <a:rPr lang="fr-FR" sz="3200" i="1">
                                      <a:effectLst/>
                                      <a:latin typeface="Cambria Math"/>
                                      <a:ea typeface="Calibri"/>
                                      <a:cs typeface="Times New Roman"/>
                                    </a:rPr>
                                    <m:t>𝑥</m:t>
                                  </m:r>
                                </m:e>
                                <m:sub>
                                  <m:r>
                                    <a:rPr lang="fr-FR" sz="3200" i="1">
                                      <a:effectLst/>
                                      <a:latin typeface="Cambria Math"/>
                                      <a:ea typeface="Calibri"/>
                                      <a:cs typeface="Times New Roman"/>
                                    </a:rPr>
                                    <m:t>1</m:t>
                                  </m:r>
                                </m:sub>
                              </m:sSub>
                              <m:r>
                                <a:rPr lang="fr-FR" sz="3200" i="1">
                                  <a:effectLst/>
                                  <a:latin typeface="Cambria Math"/>
                                  <a:ea typeface="Calibri"/>
                                  <a:cs typeface="Times New Roman"/>
                                </a:rPr>
                                <m:t>+</m:t>
                              </m:r>
                              <m:r>
                                <a:rPr lang="fr-FR" sz="3200" i="1">
                                  <a:effectLst/>
                                  <a:latin typeface="Cambria Math"/>
                                  <a:ea typeface="Calibri"/>
                                  <a:cs typeface="Times New Roman"/>
                                </a:rPr>
                                <m:t>9</m:t>
                              </m:r>
                              <m:sSub>
                                <m:sSubPr>
                                  <m:ctrlPr>
                                    <a:rPr lang="fr-FR" sz="3200" i="1">
                                      <a:effectLst/>
                                      <a:latin typeface="Cambria Math"/>
                                      <a:cs typeface="Times New Roman"/>
                                    </a:rPr>
                                  </m:ctrlPr>
                                </m:sSubPr>
                                <m:e>
                                  <m:r>
                                    <a:rPr lang="fr-FR" sz="3200" i="1">
                                      <a:effectLst/>
                                      <a:latin typeface="Cambria Math"/>
                                      <a:ea typeface="Calibri"/>
                                      <a:cs typeface="Times New Roman"/>
                                    </a:rPr>
                                    <m:t>𝑥</m:t>
                                  </m:r>
                                </m:e>
                                <m:sub>
                                  <m:r>
                                    <a:rPr lang="fr-FR" sz="3200" i="1">
                                      <a:effectLst/>
                                      <a:latin typeface="Cambria Math"/>
                                      <a:ea typeface="Calibri"/>
                                      <a:cs typeface="Times New Roman"/>
                                    </a:rPr>
                                    <m:t>2</m:t>
                                  </m:r>
                                </m:sub>
                              </m:sSub>
                              <m:r>
                                <a:rPr lang="fr-FR" sz="3200" i="1">
                                  <a:effectLst/>
                                  <a:latin typeface="Cambria Math"/>
                                  <a:ea typeface="Calibri"/>
                                  <a:cs typeface="Times New Roman"/>
                                </a:rPr>
                                <m:t>=</m:t>
                              </m:r>
                              <m:r>
                                <a:rPr lang="fr-FR" sz="3200" i="1">
                                  <a:effectLst/>
                                  <a:latin typeface="Cambria Math"/>
                                  <a:ea typeface="Calibri"/>
                                  <a:cs typeface="Times New Roman"/>
                                </a:rPr>
                                <m:t>108</m:t>
                              </m:r>
                            </m:e>
                            <m:e>
                              <m:r>
                                <a:rPr lang="fr-FR" sz="3200" i="1">
                                  <a:effectLst/>
                                  <a:latin typeface="Cambria Math"/>
                                  <a:ea typeface="Calibri"/>
                                  <a:cs typeface="Times New Roman"/>
                                </a:rPr>
                                <m:t>8</m:t>
                              </m:r>
                              <m:sSub>
                                <m:sSubPr>
                                  <m:ctrlPr>
                                    <a:rPr lang="fr-FR" sz="3200" i="1">
                                      <a:effectLst/>
                                      <a:latin typeface="Cambria Math"/>
                                      <a:cs typeface="Times New Roman"/>
                                    </a:rPr>
                                  </m:ctrlPr>
                                </m:sSubPr>
                                <m:e>
                                  <m:r>
                                    <a:rPr lang="fr-FR" sz="3200" i="1">
                                      <a:effectLst/>
                                      <a:latin typeface="Cambria Math"/>
                                      <a:ea typeface="Calibri"/>
                                      <a:cs typeface="Times New Roman"/>
                                    </a:rPr>
                                    <m:t>𝑥</m:t>
                                  </m:r>
                                </m:e>
                                <m:sub>
                                  <m:r>
                                    <a:rPr lang="fr-FR" sz="3200" i="1">
                                      <a:effectLst/>
                                      <a:latin typeface="Cambria Math"/>
                                      <a:ea typeface="Calibri"/>
                                      <a:cs typeface="Times New Roman"/>
                                    </a:rPr>
                                    <m:t>1</m:t>
                                  </m:r>
                                </m:sub>
                              </m:sSub>
                              <m:r>
                                <a:rPr lang="fr-FR" sz="3200" i="1">
                                  <a:effectLst/>
                                  <a:latin typeface="Cambria Math"/>
                                  <a:ea typeface="Calibri"/>
                                  <a:cs typeface="Times New Roman"/>
                                </a:rPr>
                                <m:t>+</m:t>
                              </m:r>
                              <m:r>
                                <a:rPr lang="fr-FR" sz="3200" i="1">
                                  <a:effectLst/>
                                  <a:latin typeface="Cambria Math"/>
                                  <a:ea typeface="Calibri"/>
                                  <a:cs typeface="Times New Roman"/>
                                </a:rPr>
                                <m:t>6</m:t>
                              </m:r>
                              <m:sSub>
                                <m:sSubPr>
                                  <m:ctrlPr>
                                    <a:rPr lang="fr-FR" sz="3200" i="1">
                                      <a:effectLst/>
                                      <a:latin typeface="Cambria Math"/>
                                      <a:cs typeface="Times New Roman"/>
                                    </a:rPr>
                                  </m:ctrlPr>
                                </m:sSubPr>
                                <m:e>
                                  <m:r>
                                    <a:rPr lang="fr-FR" sz="3200" i="1">
                                      <a:effectLst/>
                                      <a:latin typeface="Cambria Math"/>
                                      <a:ea typeface="Calibri"/>
                                      <a:cs typeface="Times New Roman"/>
                                    </a:rPr>
                                    <m:t>𝑥</m:t>
                                  </m:r>
                                </m:e>
                                <m:sub>
                                  <m:r>
                                    <a:rPr lang="fr-FR" sz="3200" i="1">
                                      <a:effectLst/>
                                      <a:latin typeface="Cambria Math"/>
                                      <a:ea typeface="Calibri"/>
                                      <a:cs typeface="Times New Roman"/>
                                    </a:rPr>
                                    <m:t>2</m:t>
                                  </m:r>
                                </m:sub>
                              </m:sSub>
                              <m:r>
                                <a:rPr lang="fr-FR" sz="3200" i="1">
                                  <a:effectLst/>
                                  <a:latin typeface="Cambria Math"/>
                                  <a:ea typeface="Calibri"/>
                                  <a:cs typeface="Times New Roman"/>
                                </a:rPr>
                                <m:t>=</m:t>
                              </m:r>
                              <m:r>
                                <a:rPr lang="fr-FR" sz="3200" i="1">
                                  <a:effectLst/>
                                  <a:latin typeface="Cambria Math"/>
                                  <a:ea typeface="Calibri"/>
                                  <a:cs typeface="Times New Roman"/>
                                </a:rPr>
                                <m:t>96</m:t>
                              </m:r>
                            </m:e>
                          </m:eqArr>
                        </m:e>
                      </m:d>
                    </m:oMath>
                  </m:oMathPara>
                </a14:m>
                <a:endParaRPr lang="fr-FR" sz="3200" dirty="0"/>
              </a:p>
            </p:txBody>
          </p:sp>
        </mc:Choice>
        <mc:Fallback xmlns="">
          <p:sp>
            <p:nvSpPr>
              <p:cNvPr id="6" name="Rectangle 5"/>
              <p:cNvSpPr>
                <a:spLocks noRot="1" noChangeAspect="1" noMove="1" noResize="1" noEditPoints="1" noAdjustHandles="1" noChangeArrowheads="1" noChangeShapeType="1" noTextEdit="1"/>
              </p:cNvSpPr>
              <p:nvPr/>
            </p:nvSpPr>
            <p:spPr>
              <a:xfrm>
                <a:off x="2867110" y="4165582"/>
                <a:ext cx="3409780" cy="1495666"/>
              </a:xfrm>
              <a:prstGeom prst="rect">
                <a:avLst/>
              </a:prstGeom>
              <a:blipFill rotWithShape="1">
                <a:blip r:embed="rId4"/>
                <a:stretch>
                  <a:fillRect/>
                </a:stretch>
              </a:blipFill>
            </p:spPr>
            <p:txBody>
              <a:bodyPr/>
              <a:lstStyle/>
              <a:p>
                <a:r>
                  <a:rPr lang="fr-FR">
                    <a:noFill/>
                  </a:rPr>
                  <a:t> </a:t>
                </a:r>
              </a:p>
            </p:txBody>
          </p:sp>
        </mc:Fallback>
      </mc:AlternateContent>
      <p:sp>
        <p:nvSpPr>
          <p:cNvPr id="8" name="Rectangle 7"/>
          <p:cNvSpPr/>
          <p:nvPr/>
        </p:nvSpPr>
        <p:spPr>
          <a:xfrm>
            <a:off x="-36512" y="5736158"/>
            <a:ext cx="9145016" cy="1077218"/>
          </a:xfrm>
          <a:prstGeom prst="rect">
            <a:avLst/>
          </a:prstGeom>
        </p:spPr>
        <p:txBody>
          <a:bodyPr wrap="square">
            <a:spAutoFit/>
          </a:bodyPr>
          <a:lstStyle/>
          <a:p>
            <a:pPr algn="just" rtl="1">
              <a:spcAft>
                <a:spcPts val="0"/>
              </a:spcAft>
            </a:pPr>
            <a:r>
              <a:rPr lang="ar-DZ" sz="3200" b="1" dirty="0">
                <a:cs typeface="Times New Roman"/>
              </a:rPr>
              <a:t>ب -</a:t>
            </a:r>
            <a:r>
              <a:rPr lang="ar-DZ" sz="3200" dirty="0">
                <a:cs typeface="Times New Roman"/>
              </a:rPr>
              <a:t> على معلم متعامد نرسم هذه المستقيمات، و يكفي لذلك أن نجد نقطتين يمر بهما كل مستقيم، ثم نصل بينهما لنحصل على الشكل أدناه :</a:t>
            </a:r>
            <a:endParaRPr lang="fr-FR" sz="3200" dirty="0">
              <a:effectLst/>
            </a:endParaRPr>
          </a:p>
        </p:txBody>
      </p:sp>
    </p:spTree>
    <p:extLst>
      <p:ext uri="{BB962C8B-B14F-4D97-AF65-F5344CB8AC3E}">
        <p14:creationId xmlns:p14="http://schemas.microsoft.com/office/powerpoint/2010/main" val="2330193947"/>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3" name="Tableau 2"/>
              <p:cNvGraphicFramePr>
                <a:graphicFrameLocks noGrp="1"/>
              </p:cNvGraphicFramePr>
              <p:nvPr>
                <p:extLst>
                  <p:ext uri="{D42A27DB-BD31-4B8C-83A1-F6EECF244321}">
                    <p14:modId xmlns:p14="http://schemas.microsoft.com/office/powerpoint/2010/main" val="3130745467"/>
                  </p:ext>
                </p:extLst>
              </p:nvPr>
            </p:nvGraphicFramePr>
            <p:xfrm>
              <a:off x="107503" y="72008"/>
              <a:ext cx="2736305" cy="3215609"/>
            </p:xfrm>
            <a:graphic>
              <a:graphicData uri="http://schemas.openxmlformats.org/drawingml/2006/table">
                <a:tbl>
                  <a:tblPr rtl="1" firstRow="1" firstCol="1" bandRow="1">
                    <a:tableStyleId>{5C22544A-7EE6-4342-B048-85BDC9FD1C3A}</a:tableStyleId>
                  </a:tblPr>
                  <a:tblGrid>
                    <a:gridCol w="1445169"/>
                    <a:gridCol w="1291136"/>
                  </a:tblGrid>
                  <a:tr h="603418">
                    <a:tc gridSpan="2">
                      <a:txBody>
                        <a:bodyPr/>
                        <a:lstStyle/>
                        <a:p>
                          <a:pPr algn="ctr" rtl="1">
                            <a:lnSpc>
                              <a:spcPct val="150000"/>
                            </a:lnSpc>
                            <a:spcAft>
                              <a:spcPts val="0"/>
                            </a:spcAft>
                          </a:pPr>
                          <a:r>
                            <a:rPr lang="ar-DZ" sz="2800" dirty="0">
                              <a:effectLst/>
                              <a:latin typeface="Times New Roman" pitchFamily="18" charset="0"/>
                              <a:cs typeface="Times New Roman" pitchFamily="18" charset="0"/>
                            </a:rPr>
                            <a:t>المستقيم </a:t>
                          </a:r>
                          <a:r>
                            <a:rPr lang="ar-DZ" sz="2800" dirty="0" smtClean="0">
                              <a:effectLst/>
                              <a:latin typeface="Times New Roman" pitchFamily="18" charset="0"/>
                              <a:cs typeface="Times New Roman" pitchFamily="18" charset="0"/>
                            </a:rPr>
                            <a:t>الثالث </a:t>
                          </a:r>
                          <a:r>
                            <a:rPr lang="ar-DZ" sz="2800" dirty="0">
                              <a:effectLst/>
                              <a:latin typeface="Times New Roman" pitchFamily="18" charset="0"/>
                              <a:cs typeface="Times New Roman" pitchFamily="18" charset="0"/>
                            </a:rPr>
                            <a:t>:</a:t>
                          </a:r>
                          <a:endParaRPr lang="fr-FR" sz="2800" dirty="0">
                            <a:effectLst/>
                            <a:latin typeface="Times New Roman" pitchFamily="18" charset="0"/>
                            <a:cs typeface="Times New Roman" pitchFamily="18" charset="0"/>
                          </a:endParaRPr>
                        </a:p>
                      </a:txBody>
                      <a:tcPr marL="68580" marR="68580" marT="0" marB="0"/>
                    </a:tc>
                    <a:tc hMerge="1">
                      <a:txBody>
                        <a:bodyPr/>
                        <a:lstStyle/>
                        <a:p>
                          <a:endParaRPr lang="fr-FR"/>
                        </a:p>
                      </a:txBody>
                      <a:tcPr/>
                    </a:tc>
                  </a:tr>
                  <a:tr h="655289">
                    <a:tc gridSpan="2">
                      <a:txBody>
                        <a:bodyPr/>
                        <a:lstStyle/>
                        <a:p>
                          <a:pPr algn="ctr" rtl="0">
                            <a:lnSpc>
                              <a:spcPct val="150000"/>
                            </a:lnSpc>
                            <a:spcAft>
                              <a:spcPts val="0"/>
                            </a:spcAft>
                          </a:pPr>
                          <a14:m>
                            <m:oMathPara xmlns:m="http://schemas.openxmlformats.org/officeDocument/2006/math">
                              <m:oMathParaPr>
                                <m:jc m:val="centerGroup"/>
                              </m:oMathParaPr>
                              <m:oMath xmlns:m="http://schemas.openxmlformats.org/officeDocument/2006/math">
                                <m:r>
                                  <a:rPr lang="fr-FR" sz="2800">
                                    <a:effectLst/>
                                    <a:latin typeface="Cambria Math"/>
                                  </a:rPr>
                                  <m:t>8</m:t>
                                </m:r>
                                <m:sSub>
                                  <m:sSubPr>
                                    <m:ctrlPr>
                                      <a:rPr lang="fr-FR" sz="2800" i="1">
                                        <a:effectLst/>
                                        <a:latin typeface="Cambria Math"/>
                                      </a:rPr>
                                    </m:ctrlPr>
                                  </m:sSubPr>
                                  <m:e>
                                    <m:r>
                                      <a:rPr lang="fr-FR" sz="2800">
                                        <a:effectLst/>
                                        <a:latin typeface="Cambria Math"/>
                                      </a:rPr>
                                      <m:t>𝑥</m:t>
                                    </m:r>
                                  </m:e>
                                  <m:sub>
                                    <m:r>
                                      <a:rPr lang="fr-FR" sz="2800">
                                        <a:effectLst/>
                                        <a:latin typeface="Cambria Math"/>
                                      </a:rPr>
                                      <m:t>1</m:t>
                                    </m:r>
                                  </m:sub>
                                </m:sSub>
                                <m:r>
                                  <a:rPr lang="fr-FR" sz="2800">
                                    <a:effectLst/>
                                    <a:latin typeface="Cambria Math"/>
                                  </a:rPr>
                                  <m:t>+</m:t>
                                </m:r>
                                <m:r>
                                  <a:rPr lang="fr-FR" sz="2800">
                                    <a:effectLst/>
                                    <a:latin typeface="Cambria Math"/>
                                  </a:rPr>
                                  <m:t>2</m:t>
                                </m:r>
                                <m:sSub>
                                  <m:sSubPr>
                                    <m:ctrlPr>
                                      <a:rPr lang="fr-FR" sz="2800" i="1">
                                        <a:effectLst/>
                                        <a:latin typeface="Cambria Math"/>
                                      </a:rPr>
                                    </m:ctrlPr>
                                  </m:sSubPr>
                                  <m:e>
                                    <m:r>
                                      <a:rPr lang="fr-FR" sz="2800">
                                        <a:effectLst/>
                                        <a:latin typeface="Cambria Math"/>
                                      </a:rPr>
                                      <m:t>𝑥</m:t>
                                    </m:r>
                                  </m:e>
                                  <m:sub>
                                    <m:r>
                                      <a:rPr lang="fr-FR" sz="2800">
                                        <a:effectLst/>
                                        <a:latin typeface="Cambria Math"/>
                                      </a:rPr>
                                      <m:t>2</m:t>
                                    </m:r>
                                  </m:sub>
                                </m:sSub>
                                <m:r>
                                  <a:rPr lang="fr-FR" sz="2800">
                                    <a:effectLst/>
                                    <a:latin typeface="Cambria Math"/>
                                  </a:rPr>
                                  <m:t>=</m:t>
                                </m:r>
                                <m:r>
                                  <a:rPr lang="fr-FR" sz="2800">
                                    <a:effectLst/>
                                    <a:latin typeface="Cambria Math"/>
                                  </a:rPr>
                                  <m:t>40</m:t>
                                </m:r>
                              </m:oMath>
                            </m:oMathPara>
                          </a14:m>
                          <a:endParaRPr lang="fr-FR" sz="2800" dirty="0">
                            <a:effectLst/>
                            <a:latin typeface="Times New Roman" pitchFamily="18" charset="0"/>
                            <a:cs typeface="Times New Roman" pitchFamily="18" charset="0"/>
                          </a:endParaRPr>
                        </a:p>
                      </a:txBody>
                      <a:tcPr marL="68580" marR="68580" marT="0" marB="0"/>
                    </a:tc>
                    <a:tc hMerge="1">
                      <a:txBody>
                        <a:bodyPr/>
                        <a:lstStyle/>
                        <a:p>
                          <a:endParaRPr lang="fr-FR"/>
                        </a:p>
                      </a:txBody>
                      <a:tcPr/>
                    </a:tc>
                  </a:tr>
                  <a:tr h="603418">
                    <a:tc>
                      <a:txBody>
                        <a:bodyPr/>
                        <a:lstStyle/>
                        <a:p>
                          <a:pPr algn="ctr" rtl="1">
                            <a:lnSpc>
                              <a:spcPct val="150000"/>
                            </a:lnSpc>
                            <a:spcAft>
                              <a:spcPts val="0"/>
                            </a:spcAft>
                          </a:pPr>
                          <a:r>
                            <a:rPr lang="fr-FR" sz="2800" dirty="0">
                              <a:effectLst/>
                              <a:latin typeface="Times New Roman" pitchFamily="18" charset="0"/>
                              <a:cs typeface="Times New Roman" pitchFamily="18" charset="0"/>
                            </a:rPr>
                            <a:t>x</a:t>
                          </a:r>
                          <a:r>
                            <a:rPr lang="fr-FR" sz="2800" baseline="-25000" dirty="0">
                              <a:effectLst/>
                              <a:latin typeface="Times New Roman" pitchFamily="18" charset="0"/>
                              <a:cs typeface="Times New Roman" pitchFamily="18" charset="0"/>
                            </a:rPr>
                            <a:t>2</a:t>
                          </a:r>
                          <a:endParaRPr lang="fr-FR" sz="2800" dirty="0">
                            <a:effectLst/>
                            <a:latin typeface="Times New Roman" pitchFamily="18" charset="0"/>
                            <a:cs typeface="Times New Roman" pitchFamily="18" charset="0"/>
                          </a:endParaRPr>
                        </a:p>
                      </a:txBody>
                      <a:tcPr marL="68580" marR="68580" marT="0" marB="0"/>
                    </a:tc>
                    <a:tc>
                      <a:txBody>
                        <a:bodyPr/>
                        <a:lstStyle/>
                        <a:p>
                          <a:pPr algn="ctr" rtl="1">
                            <a:lnSpc>
                              <a:spcPct val="150000"/>
                            </a:lnSpc>
                            <a:spcAft>
                              <a:spcPts val="0"/>
                            </a:spcAft>
                          </a:pPr>
                          <a:r>
                            <a:rPr lang="fr-FR" sz="2800" dirty="0">
                              <a:effectLst/>
                              <a:latin typeface="Times New Roman" pitchFamily="18" charset="0"/>
                              <a:cs typeface="Times New Roman" pitchFamily="18" charset="0"/>
                            </a:rPr>
                            <a:t>x</a:t>
                          </a:r>
                          <a:r>
                            <a:rPr lang="fr-FR" sz="2800" baseline="-25000" dirty="0">
                              <a:effectLst/>
                              <a:latin typeface="Times New Roman" pitchFamily="18" charset="0"/>
                              <a:cs typeface="Times New Roman" pitchFamily="18" charset="0"/>
                            </a:rPr>
                            <a:t>1</a:t>
                          </a:r>
                          <a:endParaRPr lang="fr-FR" sz="2800" dirty="0">
                            <a:effectLst/>
                            <a:latin typeface="Times New Roman" pitchFamily="18" charset="0"/>
                            <a:cs typeface="Times New Roman" pitchFamily="18" charset="0"/>
                          </a:endParaRPr>
                        </a:p>
                      </a:txBody>
                      <a:tcPr marL="68580" marR="68580" marT="0" marB="0"/>
                    </a:tc>
                  </a:tr>
                  <a:tr h="603418">
                    <a:tc>
                      <a:txBody>
                        <a:bodyPr/>
                        <a:lstStyle/>
                        <a:p>
                          <a:pPr algn="ctr" rtl="1">
                            <a:lnSpc>
                              <a:spcPct val="150000"/>
                            </a:lnSpc>
                            <a:spcAft>
                              <a:spcPts val="0"/>
                            </a:spcAft>
                          </a:pPr>
                          <a:r>
                            <a:rPr lang="ar-DZ" sz="2800" dirty="0">
                              <a:effectLst/>
                              <a:latin typeface="Times New Roman" pitchFamily="18" charset="0"/>
                              <a:cs typeface="Times New Roman" pitchFamily="18" charset="0"/>
                            </a:rPr>
                            <a:t>20</a:t>
                          </a:r>
                          <a:endParaRPr lang="fr-FR" sz="2800" dirty="0">
                            <a:effectLst/>
                            <a:latin typeface="Times New Roman" pitchFamily="18" charset="0"/>
                            <a:cs typeface="Times New Roman" pitchFamily="18" charset="0"/>
                          </a:endParaRPr>
                        </a:p>
                      </a:txBody>
                      <a:tcPr marL="68580" marR="68580" marT="0" marB="0"/>
                    </a:tc>
                    <a:tc>
                      <a:txBody>
                        <a:bodyPr/>
                        <a:lstStyle/>
                        <a:p>
                          <a:pPr algn="ctr" rtl="1">
                            <a:lnSpc>
                              <a:spcPct val="150000"/>
                            </a:lnSpc>
                            <a:spcAft>
                              <a:spcPts val="0"/>
                            </a:spcAft>
                          </a:pPr>
                          <a:r>
                            <a:rPr lang="ar-DZ" sz="2800">
                              <a:effectLst/>
                              <a:latin typeface="Times New Roman" pitchFamily="18" charset="0"/>
                              <a:cs typeface="Times New Roman" pitchFamily="18" charset="0"/>
                            </a:rPr>
                            <a:t>0</a:t>
                          </a:r>
                          <a:endParaRPr lang="fr-FR" sz="2800">
                            <a:effectLst/>
                            <a:latin typeface="Times New Roman" pitchFamily="18" charset="0"/>
                            <a:cs typeface="Times New Roman" pitchFamily="18" charset="0"/>
                          </a:endParaRPr>
                        </a:p>
                      </a:txBody>
                      <a:tcPr marL="68580" marR="68580" marT="0" marB="0"/>
                    </a:tc>
                  </a:tr>
                  <a:tr h="603418">
                    <a:tc>
                      <a:txBody>
                        <a:bodyPr/>
                        <a:lstStyle/>
                        <a:p>
                          <a:pPr algn="ctr" rtl="1">
                            <a:lnSpc>
                              <a:spcPct val="150000"/>
                            </a:lnSpc>
                            <a:spcAft>
                              <a:spcPts val="0"/>
                            </a:spcAft>
                          </a:pPr>
                          <a:r>
                            <a:rPr lang="ar-DZ" sz="2800" dirty="0">
                              <a:effectLst/>
                              <a:latin typeface="Times New Roman" pitchFamily="18" charset="0"/>
                              <a:cs typeface="Times New Roman" pitchFamily="18" charset="0"/>
                            </a:rPr>
                            <a:t>0</a:t>
                          </a:r>
                          <a:endParaRPr lang="fr-FR" sz="2800" dirty="0">
                            <a:effectLst/>
                            <a:latin typeface="Times New Roman" pitchFamily="18" charset="0"/>
                            <a:cs typeface="Times New Roman" pitchFamily="18" charset="0"/>
                          </a:endParaRPr>
                        </a:p>
                      </a:txBody>
                      <a:tcPr marL="68580" marR="68580" marT="0" marB="0"/>
                    </a:tc>
                    <a:tc>
                      <a:txBody>
                        <a:bodyPr/>
                        <a:lstStyle/>
                        <a:p>
                          <a:pPr algn="ctr" rtl="1">
                            <a:lnSpc>
                              <a:spcPct val="150000"/>
                            </a:lnSpc>
                            <a:spcAft>
                              <a:spcPts val="0"/>
                            </a:spcAft>
                          </a:pPr>
                          <a:r>
                            <a:rPr lang="ar-DZ" sz="2800" dirty="0">
                              <a:effectLst/>
                              <a:latin typeface="Times New Roman" pitchFamily="18" charset="0"/>
                              <a:cs typeface="Times New Roman" pitchFamily="18" charset="0"/>
                            </a:rPr>
                            <a:t>5</a:t>
                          </a:r>
                          <a:endParaRPr lang="fr-FR" sz="2800" dirty="0">
                            <a:effectLst/>
                            <a:latin typeface="Times New Roman" pitchFamily="18" charset="0"/>
                            <a:cs typeface="Times New Roman" pitchFamily="18" charset="0"/>
                          </a:endParaRPr>
                        </a:p>
                      </a:txBody>
                      <a:tcPr marL="68580" marR="68580" marT="0" marB="0"/>
                    </a:tc>
                  </a:tr>
                </a:tbl>
              </a:graphicData>
            </a:graphic>
          </p:graphicFrame>
        </mc:Choice>
        <mc:Fallback xmlns="">
          <p:graphicFrame>
            <p:nvGraphicFramePr>
              <p:cNvPr id="3" name="Tableau 2"/>
              <p:cNvGraphicFramePr>
                <a:graphicFrameLocks noGrp="1"/>
              </p:cNvGraphicFramePr>
              <p:nvPr>
                <p:extLst>
                  <p:ext uri="{D42A27DB-BD31-4B8C-83A1-F6EECF244321}">
                    <p14:modId xmlns:p14="http://schemas.microsoft.com/office/powerpoint/2010/main" val="3130745467"/>
                  </p:ext>
                </p:extLst>
              </p:nvPr>
            </p:nvGraphicFramePr>
            <p:xfrm>
              <a:off x="107503" y="72008"/>
              <a:ext cx="2736305" cy="3215609"/>
            </p:xfrm>
            <a:graphic>
              <a:graphicData uri="http://schemas.openxmlformats.org/drawingml/2006/table">
                <a:tbl>
                  <a:tblPr rtl="1" firstRow="1" firstCol="1" bandRow="1">
                    <a:tableStyleId>{5C22544A-7EE6-4342-B048-85BDC9FD1C3A}</a:tableStyleId>
                  </a:tblPr>
                  <a:tblGrid>
                    <a:gridCol w="1445169"/>
                    <a:gridCol w="1291136"/>
                  </a:tblGrid>
                  <a:tr h="640080">
                    <a:tc gridSpan="2">
                      <a:txBody>
                        <a:bodyPr/>
                        <a:lstStyle/>
                        <a:p>
                          <a:pPr algn="ctr" rtl="1">
                            <a:lnSpc>
                              <a:spcPct val="150000"/>
                            </a:lnSpc>
                            <a:spcAft>
                              <a:spcPts val="0"/>
                            </a:spcAft>
                          </a:pPr>
                          <a:r>
                            <a:rPr lang="ar-DZ" sz="2800" dirty="0">
                              <a:effectLst/>
                              <a:latin typeface="Times New Roman" pitchFamily="18" charset="0"/>
                              <a:cs typeface="Times New Roman" pitchFamily="18" charset="0"/>
                            </a:rPr>
                            <a:t>المستقيم </a:t>
                          </a:r>
                          <a:r>
                            <a:rPr lang="ar-DZ" sz="2800" dirty="0" smtClean="0">
                              <a:effectLst/>
                              <a:latin typeface="Times New Roman" pitchFamily="18" charset="0"/>
                              <a:cs typeface="Times New Roman" pitchFamily="18" charset="0"/>
                            </a:rPr>
                            <a:t>الثالث </a:t>
                          </a:r>
                          <a:r>
                            <a:rPr lang="ar-DZ" sz="2800" dirty="0">
                              <a:effectLst/>
                              <a:latin typeface="Times New Roman" pitchFamily="18" charset="0"/>
                              <a:cs typeface="Times New Roman" pitchFamily="18" charset="0"/>
                            </a:rPr>
                            <a:t>:</a:t>
                          </a:r>
                          <a:endParaRPr lang="fr-FR" sz="2800" dirty="0">
                            <a:effectLst/>
                            <a:latin typeface="Times New Roman" pitchFamily="18" charset="0"/>
                            <a:cs typeface="Times New Roman" pitchFamily="18" charset="0"/>
                          </a:endParaRPr>
                        </a:p>
                      </a:txBody>
                      <a:tcPr marL="68580" marR="68580" marT="0" marB="0"/>
                    </a:tc>
                    <a:tc hMerge="1">
                      <a:txBody>
                        <a:bodyPr/>
                        <a:lstStyle/>
                        <a:p>
                          <a:endParaRPr lang="fr-FR"/>
                        </a:p>
                      </a:txBody>
                      <a:tcPr/>
                    </a:tc>
                  </a:tr>
                  <a:tr h="655289">
                    <a:tc gridSpan="2">
                      <a:txBody>
                        <a:bodyPr/>
                        <a:lstStyle/>
                        <a:p>
                          <a:endParaRPr lang="fr-FR"/>
                        </a:p>
                      </a:txBody>
                      <a:tcPr marL="68580" marR="68580" marT="0" marB="0">
                        <a:blipFill rotWithShape="0">
                          <a:blip r:embed="rId2"/>
                          <a:stretch>
                            <a:fillRect l="-222" t="-98148" r="-889" b="-313889"/>
                          </a:stretch>
                        </a:blipFill>
                      </a:tcPr>
                    </a:tc>
                    <a:tc hMerge="1">
                      <a:txBody>
                        <a:bodyPr/>
                        <a:lstStyle/>
                        <a:p>
                          <a:endParaRPr lang="fr-FR"/>
                        </a:p>
                      </a:txBody>
                      <a:tcPr/>
                    </a:tc>
                  </a:tr>
                  <a:tr h="640080">
                    <a:tc>
                      <a:txBody>
                        <a:bodyPr/>
                        <a:lstStyle/>
                        <a:p>
                          <a:pPr algn="ctr" rtl="1">
                            <a:lnSpc>
                              <a:spcPct val="150000"/>
                            </a:lnSpc>
                            <a:spcAft>
                              <a:spcPts val="0"/>
                            </a:spcAft>
                          </a:pPr>
                          <a:r>
                            <a:rPr lang="fr-FR" sz="2800" dirty="0">
                              <a:effectLst/>
                              <a:latin typeface="Times New Roman" pitchFamily="18" charset="0"/>
                              <a:cs typeface="Times New Roman" pitchFamily="18" charset="0"/>
                            </a:rPr>
                            <a:t>x</a:t>
                          </a:r>
                          <a:r>
                            <a:rPr lang="fr-FR" sz="2800" baseline="-25000" dirty="0">
                              <a:effectLst/>
                              <a:latin typeface="Times New Roman" pitchFamily="18" charset="0"/>
                              <a:cs typeface="Times New Roman" pitchFamily="18" charset="0"/>
                            </a:rPr>
                            <a:t>2</a:t>
                          </a:r>
                          <a:endParaRPr lang="fr-FR" sz="2800" dirty="0">
                            <a:effectLst/>
                            <a:latin typeface="Times New Roman" pitchFamily="18" charset="0"/>
                            <a:cs typeface="Times New Roman" pitchFamily="18" charset="0"/>
                          </a:endParaRPr>
                        </a:p>
                      </a:txBody>
                      <a:tcPr marL="68580" marR="68580" marT="0" marB="0"/>
                    </a:tc>
                    <a:tc>
                      <a:txBody>
                        <a:bodyPr/>
                        <a:lstStyle/>
                        <a:p>
                          <a:pPr algn="ctr" rtl="1">
                            <a:lnSpc>
                              <a:spcPct val="150000"/>
                            </a:lnSpc>
                            <a:spcAft>
                              <a:spcPts val="0"/>
                            </a:spcAft>
                          </a:pPr>
                          <a:r>
                            <a:rPr lang="fr-FR" sz="2800" dirty="0">
                              <a:effectLst/>
                              <a:latin typeface="Times New Roman" pitchFamily="18" charset="0"/>
                              <a:cs typeface="Times New Roman" pitchFamily="18" charset="0"/>
                            </a:rPr>
                            <a:t>x</a:t>
                          </a:r>
                          <a:r>
                            <a:rPr lang="fr-FR" sz="2800" baseline="-25000" dirty="0">
                              <a:effectLst/>
                              <a:latin typeface="Times New Roman" pitchFamily="18" charset="0"/>
                              <a:cs typeface="Times New Roman" pitchFamily="18" charset="0"/>
                            </a:rPr>
                            <a:t>1</a:t>
                          </a:r>
                          <a:endParaRPr lang="fr-FR" sz="2800" dirty="0">
                            <a:effectLst/>
                            <a:latin typeface="Times New Roman" pitchFamily="18" charset="0"/>
                            <a:cs typeface="Times New Roman" pitchFamily="18" charset="0"/>
                          </a:endParaRPr>
                        </a:p>
                      </a:txBody>
                      <a:tcPr marL="68580" marR="68580" marT="0" marB="0"/>
                    </a:tc>
                  </a:tr>
                  <a:tr h="640080">
                    <a:tc>
                      <a:txBody>
                        <a:bodyPr/>
                        <a:lstStyle/>
                        <a:p>
                          <a:pPr algn="ctr" rtl="1">
                            <a:lnSpc>
                              <a:spcPct val="150000"/>
                            </a:lnSpc>
                            <a:spcAft>
                              <a:spcPts val="0"/>
                            </a:spcAft>
                          </a:pPr>
                          <a:r>
                            <a:rPr lang="ar-DZ" sz="2800" dirty="0">
                              <a:effectLst/>
                              <a:latin typeface="Times New Roman" pitchFamily="18" charset="0"/>
                              <a:cs typeface="Times New Roman" pitchFamily="18" charset="0"/>
                            </a:rPr>
                            <a:t>20</a:t>
                          </a:r>
                          <a:endParaRPr lang="fr-FR" sz="2800" dirty="0">
                            <a:effectLst/>
                            <a:latin typeface="Times New Roman" pitchFamily="18" charset="0"/>
                            <a:cs typeface="Times New Roman" pitchFamily="18" charset="0"/>
                          </a:endParaRPr>
                        </a:p>
                      </a:txBody>
                      <a:tcPr marL="68580" marR="68580" marT="0" marB="0"/>
                    </a:tc>
                    <a:tc>
                      <a:txBody>
                        <a:bodyPr/>
                        <a:lstStyle/>
                        <a:p>
                          <a:pPr algn="ctr" rtl="1">
                            <a:lnSpc>
                              <a:spcPct val="150000"/>
                            </a:lnSpc>
                            <a:spcAft>
                              <a:spcPts val="0"/>
                            </a:spcAft>
                          </a:pPr>
                          <a:r>
                            <a:rPr lang="ar-DZ" sz="2800">
                              <a:effectLst/>
                              <a:latin typeface="Times New Roman" pitchFamily="18" charset="0"/>
                              <a:cs typeface="Times New Roman" pitchFamily="18" charset="0"/>
                            </a:rPr>
                            <a:t>0</a:t>
                          </a:r>
                          <a:endParaRPr lang="fr-FR" sz="2800">
                            <a:effectLst/>
                            <a:latin typeface="Times New Roman" pitchFamily="18" charset="0"/>
                            <a:cs typeface="Times New Roman" pitchFamily="18" charset="0"/>
                          </a:endParaRPr>
                        </a:p>
                      </a:txBody>
                      <a:tcPr marL="68580" marR="68580" marT="0" marB="0"/>
                    </a:tc>
                  </a:tr>
                  <a:tr h="640080">
                    <a:tc>
                      <a:txBody>
                        <a:bodyPr/>
                        <a:lstStyle/>
                        <a:p>
                          <a:pPr algn="ctr" rtl="1">
                            <a:lnSpc>
                              <a:spcPct val="150000"/>
                            </a:lnSpc>
                            <a:spcAft>
                              <a:spcPts val="0"/>
                            </a:spcAft>
                          </a:pPr>
                          <a:r>
                            <a:rPr lang="ar-DZ" sz="2800" dirty="0">
                              <a:effectLst/>
                              <a:latin typeface="Times New Roman" pitchFamily="18" charset="0"/>
                              <a:cs typeface="Times New Roman" pitchFamily="18" charset="0"/>
                            </a:rPr>
                            <a:t>0</a:t>
                          </a:r>
                          <a:endParaRPr lang="fr-FR" sz="2800" dirty="0">
                            <a:effectLst/>
                            <a:latin typeface="Times New Roman" pitchFamily="18" charset="0"/>
                            <a:cs typeface="Times New Roman" pitchFamily="18" charset="0"/>
                          </a:endParaRPr>
                        </a:p>
                      </a:txBody>
                      <a:tcPr marL="68580" marR="68580" marT="0" marB="0"/>
                    </a:tc>
                    <a:tc>
                      <a:txBody>
                        <a:bodyPr/>
                        <a:lstStyle/>
                        <a:p>
                          <a:pPr algn="ctr" rtl="1">
                            <a:lnSpc>
                              <a:spcPct val="150000"/>
                            </a:lnSpc>
                            <a:spcAft>
                              <a:spcPts val="0"/>
                            </a:spcAft>
                          </a:pPr>
                          <a:r>
                            <a:rPr lang="ar-DZ" sz="2800" dirty="0">
                              <a:effectLst/>
                              <a:latin typeface="Times New Roman" pitchFamily="18" charset="0"/>
                              <a:cs typeface="Times New Roman" pitchFamily="18" charset="0"/>
                            </a:rPr>
                            <a:t>5</a:t>
                          </a:r>
                          <a:endParaRPr lang="fr-FR" sz="2800" dirty="0">
                            <a:effectLst/>
                            <a:latin typeface="Times New Roman" pitchFamily="18" charset="0"/>
                            <a:cs typeface="Times New Roman" pitchFamily="18" charset="0"/>
                          </a:endParaRPr>
                        </a:p>
                      </a:txBody>
                      <a:tcPr marL="68580" marR="68580" marT="0" marB="0"/>
                    </a:tc>
                  </a:tr>
                </a:tbl>
              </a:graphicData>
            </a:graphic>
          </p:graphicFrame>
        </mc:Fallback>
      </mc:AlternateContent>
      <mc:AlternateContent xmlns:mc="http://schemas.openxmlformats.org/markup-compatibility/2006" xmlns:a14="http://schemas.microsoft.com/office/drawing/2010/main">
        <mc:Choice Requires="a14">
          <p:graphicFrame>
            <p:nvGraphicFramePr>
              <p:cNvPr id="4" name="Tableau 3"/>
              <p:cNvGraphicFramePr>
                <a:graphicFrameLocks noGrp="1"/>
              </p:cNvGraphicFramePr>
              <p:nvPr>
                <p:extLst>
                  <p:ext uri="{D42A27DB-BD31-4B8C-83A1-F6EECF244321}">
                    <p14:modId xmlns:p14="http://schemas.microsoft.com/office/powerpoint/2010/main" val="3674521529"/>
                  </p:ext>
                </p:extLst>
              </p:nvPr>
            </p:nvGraphicFramePr>
            <p:xfrm>
              <a:off x="3131840" y="72009"/>
              <a:ext cx="2808312" cy="3230342"/>
            </p:xfrm>
            <a:graphic>
              <a:graphicData uri="http://schemas.openxmlformats.org/drawingml/2006/table">
                <a:tbl>
                  <a:tblPr rtl="1" firstRow="1" firstCol="1" bandRow="1">
                    <a:tableStyleId>{5C22544A-7EE6-4342-B048-85BDC9FD1C3A}</a:tableStyleId>
                  </a:tblPr>
                  <a:tblGrid>
                    <a:gridCol w="1503163"/>
                    <a:gridCol w="1305149"/>
                  </a:tblGrid>
                  <a:tr h="597786">
                    <a:tc gridSpan="2">
                      <a:txBody>
                        <a:bodyPr/>
                        <a:lstStyle/>
                        <a:p>
                          <a:pPr algn="ctr" rtl="1">
                            <a:lnSpc>
                              <a:spcPct val="150000"/>
                            </a:lnSpc>
                            <a:spcAft>
                              <a:spcPts val="0"/>
                            </a:spcAft>
                          </a:pPr>
                          <a:r>
                            <a:rPr lang="ar-DZ" sz="2800" dirty="0">
                              <a:effectLst/>
                              <a:latin typeface="Times New Roman" pitchFamily="18" charset="0"/>
                              <a:cs typeface="Times New Roman" pitchFamily="18" charset="0"/>
                            </a:rPr>
                            <a:t>المستقيم الثاني :</a:t>
                          </a:r>
                          <a:endParaRPr lang="fr-FR" sz="2800" dirty="0">
                            <a:effectLst/>
                            <a:latin typeface="Times New Roman" pitchFamily="18" charset="0"/>
                            <a:cs typeface="Times New Roman" pitchFamily="18" charset="0"/>
                          </a:endParaRPr>
                        </a:p>
                      </a:txBody>
                      <a:tcPr marL="68580" marR="68580" marT="0" marB="0"/>
                    </a:tc>
                    <a:tc hMerge="1">
                      <a:txBody>
                        <a:bodyPr/>
                        <a:lstStyle/>
                        <a:p>
                          <a:endParaRPr lang="fr-FR"/>
                        </a:p>
                      </a:txBody>
                      <a:tcPr/>
                    </a:tc>
                  </a:tr>
                  <a:tr h="670022">
                    <a:tc gridSpan="2">
                      <a:txBody>
                        <a:bodyPr/>
                        <a:lstStyle/>
                        <a:p>
                          <a:pPr algn="ctr" rtl="0">
                            <a:lnSpc>
                              <a:spcPct val="150000"/>
                            </a:lnSpc>
                            <a:spcAft>
                              <a:spcPts val="0"/>
                            </a:spcAft>
                          </a:pPr>
                          <a14:m>
                            <m:oMathPara xmlns:m="http://schemas.openxmlformats.org/officeDocument/2006/math">
                              <m:oMathParaPr>
                                <m:jc m:val="centerGroup"/>
                              </m:oMathParaPr>
                              <m:oMath xmlns:m="http://schemas.openxmlformats.org/officeDocument/2006/math">
                                <m:r>
                                  <a:rPr lang="fr-FR" sz="2800">
                                    <a:effectLst/>
                                    <a:latin typeface="Cambria Math"/>
                                  </a:rPr>
                                  <m:t>6</m:t>
                                </m:r>
                                <m:sSub>
                                  <m:sSubPr>
                                    <m:ctrlPr>
                                      <a:rPr lang="fr-FR" sz="2800" i="1">
                                        <a:effectLst/>
                                        <a:latin typeface="Cambria Math"/>
                                      </a:rPr>
                                    </m:ctrlPr>
                                  </m:sSubPr>
                                  <m:e>
                                    <m:r>
                                      <a:rPr lang="fr-FR" sz="2800">
                                        <a:effectLst/>
                                        <a:latin typeface="Cambria Math"/>
                                      </a:rPr>
                                      <m:t>𝑥</m:t>
                                    </m:r>
                                  </m:e>
                                  <m:sub>
                                    <m:r>
                                      <a:rPr lang="fr-FR" sz="2800">
                                        <a:effectLst/>
                                        <a:latin typeface="Cambria Math"/>
                                      </a:rPr>
                                      <m:t>1</m:t>
                                    </m:r>
                                  </m:sub>
                                </m:sSub>
                                <m:r>
                                  <a:rPr lang="fr-FR" sz="2800">
                                    <a:effectLst/>
                                    <a:latin typeface="Cambria Math"/>
                                  </a:rPr>
                                  <m:t>+</m:t>
                                </m:r>
                                <m:r>
                                  <a:rPr lang="fr-FR" sz="2800">
                                    <a:effectLst/>
                                    <a:latin typeface="Cambria Math"/>
                                  </a:rPr>
                                  <m:t>9</m:t>
                                </m:r>
                                <m:sSub>
                                  <m:sSubPr>
                                    <m:ctrlPr>
                                      <a:rPr lang="fr-FR" sz="2800" i="1">
                                        <a:effectLst/>
                                        <a:latin typeface="Cambria Math"/>
                                      </a:rPr>
                                    </m:ctrlPr>
                                  </m:sSubPr>
                                  <m:e>
                                    <m:r>
                                      <a:rPr lang="fr-FR" sz="2800">
                                        <a:effectLst/>
                                        <a:latin typeface="Cambria Math"/>
                                      </a:rPr>
                                      <m:t>𝑥</m:t>
                                    </m:r>
                                  </m:e>
                                  <m:sub>
                                    <m:r>
                                      <a:rPr lang="fr-FR" sz="2800">
                                        <a:effectLst/>
                                        <a:latin typeface="Cambria Math"/>
                                      </a:rPr>
                                      <m:t>2</m:t>
                                    </m:r>
                                  </m:sub>
                                </m:sSub>
                                <m:r>
                                  <a:rPr lang="fr-FR" sz="2800">
                                    <a:effectLst/>
                                    <a:latin typeface="Cambria Math"/>
                                  </a:rPr>
                                  <m:t>=</m:t>
                                </m:r>
                                <m:r>
                                  <a:rPr lang="fr-FR" sz="2800">
                                    <a:effectLst/>
                                    <a:latin typeface="Cambria Math"/>
                                  </a:rPr>
                                  <m:t>108</m:t>
                                </m:r>
                              </m:oMath>
                            </m:oMathPara>
                          </a14:m>
                          <a:endParaRPr lang="fr-FR" sz="2800" dirty="0">
                            <a:effectLst/>
                            <a:latin typeface="Times New Roman" pitchFamily="18" charset="0"/>
                            <a:cs typeface="Times New Roman" pitchFamily="18" charset="0"/>
                          </a:endParaRPr>
                        </a:p>
                      </a:txBody>
                      <a:tcPr marL="68580" marR="68580" marT="0" marB="0"/>
                    </a:tc>
                    <a:tc hMerge="1">
                      <a:txBody>
                        <a:bodyPr/>
                        <a:lstStyle/>
                        <a:p>
                          <a:endParaRPr lang="fr-FR"/>
                        </a:p>
                      </a:txBody>
                      <a:tcPr/>
                    </a:tc>
                  </a:tr>
                  <a:tr h="605579">
                    <a:tc>
                      <a:txBody>
                        <a:bodyPr/>
                        <a:lstStyle/>
                        <a:p>
                          <a:pPr algn="ctr" rtl="1">
                            <a:lnSpc>
                              <a:spcPct val="150000"/>
                            </a:lnSpc>
                            <a:spcAft>
                              <a:spcPts val="0"/>
                            </a:spcAft>
                          </a:pPr>
                          <a:r>
                            <a:rPr lang="fr-FR" sz="2800" dirty="0">
                              <a:effectLst/>
                              <a:latin typeface="Times New Roman" pitchFamily="18" charset="0"/>
                              <a:cs typeface="Times New Roman" pitchFamily="18" charset="0"/>
                            </a:rPr>
                            <a:t>x</a:t>
                          </a:r>
                          <a:r>
                            <a:rPr lang="fr-FR" sz="2800" baseline="-25000" dirty="0">
                              <a:effectLst/>
                              <a:latin typeface="Times New Roman" pitchFamily="18" charset="0"/>
                              <a:cs typeface="Times New Roman" pitchFamily="18" charset="0"/>
                            </a:rPr>
                            <a:t>2</a:t>
                          </a:r>
                          <a:endParaRPr lang="fr-FR" sz="2800" dirty="0">
                            <a:effectLst/>
                            <a:latin typeface="Times New Roman" pitchFamily="18" charset="0"/>
                            <a:cs typeface="Times New Roman" pitchFamily="18" charset="0"/>
                          </a:endParaRPr>
                        </a:p>
                      </a:txBody>
                      <a:tcPr marL="68580" marR="68580" marT="0" marB="0"/>
                    </a:tc>
                    <a:tc>
                      <a:txBody>
                        <a:bodyPr/>
                        <a:lstStyle/>
                        <a:p>
                          <a:pPr algn="ctr" rtl="1">
                            <a:lnSpc>
                              <a:spcPct val="150000"/>
                            </a:lnSpc>
                            <a:spcAft>
                              <a:spcPts val="0"/>
                            </a:spcAft>
                          </a:pPr>
                          <a:r>
                            <a:rPr lang="fr-FR" sz="2800">
                              <a:effectLst/>
                              <a:latin typeface="Times New Roman" pitchFamily="18" charset="0"/>
                              <a:cs typeface="Times New Roman" pitchFamily="18" charset="0"/>
                            </a:rPr>
                            <a:t>x</a:t>
                          </a:r>
                          <a:r>
                            <a:rPr lang="fr-FR" sz="2800" baseline="-25000">
                              <a:effectLst/>
                              <a:latin typeface="Times New Roman" pitchFamily="18" charset="0"/>
                              <a:cs typeface="Times New Roman" pitchFamily="18" charset="0"/>
                            </a:rPr>
                            <a:t>1</a:t>
                          </a:r>
                          <a:endParaRPr lang="fr-FR" sz="2800">
                            <a:effectLst/>
                            <a:latin typeface="Times New Roman" pitchFamily="18" charset="0"/>
                            <a:cs typeface="Times New Roman" pitchFamily="18" charset="0"/>
                          </a:endParaRPr>
                        </a:p>
                      </a:txBody>
                      <a:tcPr marL="68580" marR="68580" marT="0" marB="0"/>
                    </a:tc>
                  </a:tr>
                  <a:tr h="597786">
                    <a:tc>
                      <a:txBody>
                        <a:bodyPr/>
                        <a:lstStyle/>
                        <a:p>
                          <a:pPr algn="ctr" rtl="1">
                            <a:lnSpc>
                              <a:spcPct val="150000"/>
                            </a:lnSpc>
                            <a:spcAft>
                              <a:spcPts val="0"/>
                            </a:spcAft>
                          </a:pPr>
                          <a:r>
                            <a:rPr lang="ar-DZ" sz="2800" dirty="0">
                              <a:effectLst/>
                              <a:latin typeface="Times New Roman" pitchFamily="18" charset="0"/>
                              <a:cs typeface="Times New Roman" pitchFamily="18" charset="0"/>
                            </a:rPr>
                            <a:t>12</a:t>
                          </a:r>
                          <a:endParaRPr lang="fr-FR" sz="2800" dirty="0">
                            <a:effectLst/>
                            <a:latin typeface="Times New Roman" pitchFamily="18" charset="0"/>
                            <a:cs typeface="Times New Roman" pitchFamily="18" charset="0"/>
                          </a:endParaRPr>
                        </a:p>
                      </a:txBody>
                      <a:tcPr marL="68580" marR="68580" marT="0" marB="0"/>
                    </a:tc>
                    <a:tc>
                      <a:txBody>
                        <a:bodyPr/>
                        <a:lstStyle/>
                        <a:p>
                          <a:pPr algn="ctr" rtl="1">
                            <a:lnSpc>
                              <a:spcPct val="150000"/>
                            </a:lnSpc>
                            <a:spcAft>
                              <a:spcPts val="0"/>
                            </a:spcAft>
                          </a:pPr>
                          <a:r>
                            <a:rPr lang="ar-DZ" sz="2800" dirty="0">
                              <a:effectLst/>
                              <a:latin typeface="Times New Roman" pitchFamily="18" charset="0"/>
                              <a:cs typeface="Times New Roman" pitchFamily="18" charset="0"/>
                            </a:rPr>
                            <a:t>0</a:t>
                          </a:r>
                          <a:endParaRPr lang="fr-FR" sz="2800" dirty="0">
                            <a:effectLst/>
                            <a:latin typeface="Times New Roman" pitchFamily="18" charset="0"/>
                            <a:cs typeface="Times New Roman" pitchFamily="18" charset="0"/>
                          </a:endParaRPr>
                        </a:p>
                      </a:txBody>
                      <a:tcPr marL="68580" marR="68580" marT="0" marB="0"/>
                    </a:tc>
                  </a:tr>
                  <a:tr h="597786">
                    <a:tc>
                      <a:txBody>
                        <a:bodyPr/>
                        <a:lstStyle/>
                        <a:p>
                          <a:pPr algn="ctr" rtl="1">
                            <a:lnSpc>
                              <a:spcPct val="150000"/>
                            </a:lnSpc>
                            <a:spcAft>
                              <a:spcPts val="0"/>
                            </a:spcAft>
                          </a:pPr>
                          <a:r>
                            <a:rPr lang="ar-DZ" sz="2800" dirty="0">
                              <a:effectLst/>
                              <a:latin typeface="Times New Roman" pitchFamily="18" charset="0"/>
                              <a:cs typeface="Times New Roman" pitchFamily="18" charset="0"/>
                            </a:rPr>
                            <a:t>0</a:t>
                          </a:r>
                          <a:endParaRPr lang="fr-FR" sz="2800" dirty="0">
                            <a:effectLst/>
                            <a:latin typeface="Times New Roman" pitchFamily="18" charset="0"/>
                            <a:cs typeface="Times New Roman" pitchFamily="18" charset="0"/>
                          </a:endParaRPr>
                        </a:p>
                      </a:txBody>
                      <a:tcPr marL="68580" marR="68580" marT="0" marB="0"/>
                    </a:tc>
                    <a:tc>
                      <a:txBody>
                        <a:bodyPr/>
                        <a:lstStyle/>
                        <a:p>
                          <a:pPr algn="ctr" rtl="1">
                            <a:lnSpc>
                              <a:spcPct val="150000"/>
                            </a:lnSpc>
                            <a:spcAft>
                              <a:spcPts val="0"/>
                            </a:spcAft>
                          </a:pPr>
                          <a:r>
                            <a:rPr lang="ar-DZ" sz="2800" dirty="0">
                              <a:effectLst/>
                              <a:latin typeface="Times New Roman" pitchFamily="18" charset="0"/>
                              <a:cs typeface="Times New Roman" pitchFamily="18" charset="0"/>
                            </a:rPr>
                            <a:t>18</a:t>
                          </a:r>
                          <a:endParaRPr lang="fr-FR" sz="2800" dirty="0">
                            <a:effectLst/>
                            <a:latin typeface="Times New Roman" pitchFamily="18" charset="0"/>
                            <a:cs typeface="Times New Roman" pitchFamily="18" charset="0"/>
                          </a:endParaRPr>
                        </a:p>
                      </a:txBody>
                      <a:tcPr marL="68580" marR="68580" marT="0" marB="0"/>
                    </a:tc>
                  </a:tr>
                </a:tbl>
              </a:graphicData>
            </a:graphic>
          </p:graphicFrame>
        </mc:Choice>
        <mc:Fallback xmlns="">
          <p:graphicFrame>
            <p:nvGraphicFramePr>
              <p:cNvPr id="4" name="Tableau 3"/>
              <p:cNvGraphicFramePr>
                <a:graphicFrameLocks noGrp="1"/>
              </p:cNvGraphicFramePr>
              <p:nvPr>
                <p:extLst>
                  <p:ext uri="{D42A27DB-BD31-4B8C-83A1-F6EECF244321}">
                    <p14:modId xmlns:p14="http://schemas.microsoft.com/office/powerpoint/2010/main" val="3674521529"/>
                  </p:ext>
                </p:extLst>
              </p:nvPr>
            </p:nvGraphicFramePr>
            <p:xfrm>
              <a:off x="3131840" y="72009"/>
              <a:ext cx="2808312" cy="3230342"/>
            </p:xfrm>
            <a:graphic>
              <a:graphicData uri="http://schemas.openxmlformats.org/drawingml/2006/table">
                <a:tbl>
                  <a:tblPr rtl="1" firstRow="1" firstCol="1" bandRow="1">
                    <a:tableStyleId>{5C22544A-7EE6-4342-B048-85BDC9FD1C3A}</a:tableStyleId>
                  </a:tblPr>
                  <a:tblGrid>
                    <a:gridCol w="1503163"/>
                    <a:gridCol w="1305149"/>
                  </a:tblGrid>
                  <a:tr h="640080">
                    <a:tc gridSpan="2">
                      <a:txBody>
                        <a:bodyPr/>
                        <a:lstStyle/>
                        <a:p>
                          <a:pPr algn="ctr" rtl="1">
                            <a:lnSpc>
                              <a:spcPct val="150000"/>
                            </a:lnSpc>
                            <a:spcAft>
                              <a:spcPts val="0"/>
                            </a:spcAft>
                          </a:pPr>
                          <a:r>
                            <a:rPr lang="ar-DZ" sz="2800" dirty="0">
                              <a:effectLst/>
                              <a:latin typeface="Times New Roman" pitchFamily="18" charset="0"/>
                              <a:cs typeface="Times New Roman" pitchFamily="18" charset="0"/>
                            </a:rPr>
                            <a:t>المستقيم الثاني :</a:t>
                          </a:r>
                          <a:endParaRPr lang="fr-FR" sz="2800" dirty="0">
                            <a:effectLst/>
                            <a:latin typeface="Times New Roman" pitchFamily="18" charset="0"/>
                            <a:cs typeface="Times New Roman" pitchFamily="18" charset="0"/>
                          </a:endParaRPr>
                        </a:p>
                      </a:txBody>
                      <a:tcPr marL="68580" marR="68580" marT="0" marB="0"/>
                    </a:tc>
                    <a:tc hMerge="1">
                      <a:txBody>
                        <a:bodyPr/>
                        <a:lstStyle/>
                        <a:p>
                          <a:endParaRPr lang="fr-FR"/>
                        </a:p>
                      </a:txBody>
                      <a:tcPr/>
                    </a:tc>
                  </a:tr>
                  <a:tr h="670022">
                    <a:tc gridSpan="2">
                      <a:txBody>
                        <a:bodyPr/>
                        <a:lstStyle/>
                        <a:p>
                          <a:endParaRPr lang="fr-FR"/>
                        </a:p>
                      </a:txBody>
                      <a:tcPr marL="68580" marR="68580" marT="0" marB="0">
                        <a:blipFill rotWithShape="0">
                          <a:blip r:embed="rId3"/>
                          <a:stretch>
                            <a:fillRect l="-216" t="-96364" r="-866" b="-308182"/>
                          </a:stretch>
                        </a:blipFill>
                      </a:tcPr>
                    </a:tc>
                    <a:tc hMerge="1">
                      <a:txBody>
                        <a:bodyPr/>
                        <a:lstStyle/>
                        <a:p>
                          <a:endParaRPr lang="fr-FR"/>
                        </a:p>
                      </a:txBody>
                      <a:tcPr/>
                    </a:tc>
                  </a:tr>
                  <a:tr h="640080">
                    <a:tc>
                      <a:txBody>
                        <a:bodyPr/>
                        <a:lstStyle/>
                        <a:p>
                          <a:pPr algn="ctr" rtl="1">
                            <a:lnSpc>
                              <a:spcPct val="150000"/>
                            </a:lnSpc>
                            <a:spcAft>
                              <a:spcPts val="0"/>
                            </a:spcAft>
                          </a:pPr>
                          <a:r>
                            <a:rPr lang="fr-FR" sz="2800" dirty="0">
                              <a:effectLst/>
                              <a:latin typeface="Times New Roman" pitchFamily="18" charset="0"/>
                              <a:cs typeface="Times New Roman" pitchFamily="18" charset="0"/>
                            </a:rPr>
                            <a:t>x</a:t>
                          </a:r>
                          <a:r>
                            <a:rPr lang="fr-FR" sz="2800" baseline="-25000" dirty="0">
                              <a:effectLst/>
                              <a:latin typeface="Times New Roman" pitchFamily="18" charset="0"/>
                              <a:cs typeface="Times New Roman" pitchFamily="18" charset="0"/>
                            </a:rPr>
                            <a:t>2</a:t>
                          </a:r>
                          <a:endParaRPr lang="fr-FR" sz="2800" dirty="0">
                            <a:effectLst/>
                            <a:latin typeface="Times New Roman" pitchFamily="18" charset="0"/>
                            <a:cs typeface="Times New Roman" pitchFamily="18" charset="0"/>
                          </a:endParaRPr>
                        </a:p>
                      </a:txBody>
                      <a:tcPr marL="68580" marR="68580" marT="0" marB="0"/>
                    </a:tc>
                    <a:tc>
                      <a:txBody>
                        <a:bodyPr/>
                        <a:lstStyle/>
                        <a:p>
                          <a:pPr algn="ctr" rtl="1">
                            <a:lnSpc>
                              <a:spcPct val="150000"/>
                            </a:lnSpc>
                            <a:spcAft>
                              <a:spcPts val="0"/>
                            </a:spcAft>
                          </a:pPr>
                          <a:r>
                            <a:rPr lang="fr-FR" sz="2800">
                              <a:effectLst/>
                              <a:latin typeface="Times New Roman" pitchFamily="18" charset="0"/>
                              <a:cs typeface="Times New Roman" pitchFamily="18" charset="0"/>
                            </a:rPr>
                            <a:t>x</a:t>
                          </a:r>
                          <a:r>
                            <a:rPr lang="fr-FR" sz="2800" baseline="-25000">
                              <a:effectLst/>
                              <a:latin typeface="Times New Roman" pitchFamily="18" charset="0"/>
                              <a:cs typeface="Times New Roman" pitchFamily="18" charset="0"/>
                            </a:rPr>
                            <a:t>1</a:t>
                          </a:r>
                          <a:endParaRPr lang="fr-FR" sz="2800">
                            <a:effectLst/>
                            <a:latin typeface="Times New Roman" pitchFamily="18" charset="0"/>
                            <a:cs typeface="Times New Roman" pitchFamily="18" charset="0"/>
                          </a:endParaRPr>
                        </a:p>
                      </a:txBody>
                      <a:tcPr marL="68580" marR="68580" marT="0" marB="0"/>
                    </a:tc>
                  </a:tr>
                  <a:tr h="640080">
                    <a:tc>
                      <a:txBody>
                        <a:bodyPr/>
                        <a:lstStyle/>
                        <a:p>
                          <a:pPr algn="ctr" rtl="1">
                            <a:lnSpc>
                              <a:spcPct val="150000"/>
                            </a:lnSpc>
                            <a:spcAft>
                              <a:spcPts val="0"/>
                            </a:spcAft>
                          </a:pPr>
                          <a:r>
                            <a:rPr lang="ar-DZ" sz="2800" dirty="0">
                              <a:effectLst/>
                              <a:latin typeface="Times New Roman" pitchFamily="18" charset="0"/>
                              <a:cs typeface="Times New Roman" pitchFamily="18" charset="0"/>
                            </a:rPr>
                            <a:t>12</a:t>
                          </a:r>
                          <a:endParaRPr lang="fr-FR" sz="2800" dirty="0">
                            <a:effectLst/>
                            <a:latin typeface="Times New Roman" pitchFamily="18" charset="0"/>
                            <a:cs typeface="Times New Roman" pitchFamily="18" charset="0"/>
                          </a:endParaRPr>
                        </a:p>
                      </a:txBody>
                      <a:tcPr marL="68580" marR="68580" marT="0" marB="0"/>
                    </a:tc>
                    <a:tc>
                      <a:txBody>
                        <a:bodyPr/>
                        <a:lstStyle/>
                        <a:p>
                          <a:pPr algn="ctr" rtl="1">
                            <a:lnSpc>
                              <a:spcPct val="150000"/>
                            </a:lnSpc>
                            <a:spcAft>
                              <a:spcPts val="0"/>
                            </a:spcAft>
                          </a:pPr>
                          <a:r>
                            <a:rPr lang="ar-DZ" sz="2800" dirty="0">
                              <a:effectLst/>
                              <a:latin typeface="Times New Roman" pitchFamily="18" charset="0"/>
                              <a:cs typeface="Times New Roman" pitchFamily="18" charset="0"/>
                            </a:rPr>
                            <a:t>0</a:t>
                          </a:r>
                          <a:endParaRPr lang="fr-FR" sz="2800" dirty="0">
                            <a:effectLst/>
                            <a:latin typeface="Times New Roman" pitchFamily="18" charset="0"/>
                            <a:cs typeface="Times New Roman" pitchFamily="18" charset="0"/>
                          </a:endParaRPr>
                        </a:p>
                      </a:txBody>
                      <a:tcPr marL="68580" marR="68580" marT="0" marB="0"/>
                    </a:tc>
                  </a:tr>
                  <a:tr h="640080">
                    <a:tc>
                      <a:txBody>
                        <a:bodyPr/>
                        <a:lstStyle/>
                        <a:p>
                          <a:pPr algn="ctr" rtl="1">
                            <a:lnSpc>
                              <a:spcPct val="150000"/>
                            </a:lnSpc>
                            <a:spcAft>
                              <a:spcPts val="0"/>
                            </a:spcAft>
                          </a:pPr>
                          <a:r>
                            <a:rPr lang="ar-DZ" sz="2800" dirty="0">
                              <a:effectLst/>
                              <a:latin typeface="Times New Roman" pitchFamily="18" charset="0"/>
                              <a:cs typeface="Times New Roman" pitchFamily="18" charset="0"/>
                            </a:rPr>
                            <a:t>0</a:t>
                          </a:r>
                          <a:endParaRPr lang="fr-FR" sz="2800" dirty="0">
                            <a:effectLst/>
                            <a:latin typeface="Times New Roman" pitchFamily="18" charset="0"/>
                            <a:cs typeface="Times New Roman" pitchFamily="18" charset="0"/>
                          </a:endParaRPr>
                        </a:p>
                      </a:txBody>
                      <a:tcPr marL="68580" marR="68580" marT="0" marB="0"/>
                    </a:tc>
                    <a:tc>
                      <a:txBody>
                        <a:bodyPr/>
                        <a:lstStyle/>
                        <a:p>
                          <a:pPr algn="ctr" rtl="1">
                            <a:lnSpc>
                              <a:spcPct val="150000"/>
                            </a:lnSpc>
                            <a:spcAft>
                              <a:spcPts val="0"/>
                            </a:spcAft>
                          </a:pPr>
                          <a:r>
                            <a:rPr lang="ar-DZ" sz="2800" dirty="0">
                              <a:effectLst/>
                              <a:latin typeface="Times New Roman" pitchFamily="18" charset="0"/>
                              <a:cs typeface="Times New Roman" pitchFamily="18" charset="0"/>
                            </a:rPr>
                            <a:t>18</a:t>
                          </a:r>
                          <a:endParaRPr lang="fr-FR" sz="2800" dirty="0">
                            <a:effectLst/>
                            <a:latin typeface="Times New Roman" pitchFamily="18" charset="0"/>
                            <a:cs typeface="Times New Roman" pitchFamily="18" charset="0"/>
                          </a:endParaRPr>
                        </a:p>
                      </a:txBody>
                      <a:tcPr marL="68580" marR="68580" marT="0" marB="0"/>
                    </a:tc>
                  </a:tr>
                </a:tbl>
              </a:graphicData>
            </a:graphic>
          </p:graphicFrame>
        </mc:Fallback>
      </mc:AlternateContent>
      <mc:AlternateContent xmlns:mc="http://schemas.openxmlformats.org/markup-compatibility/2006" xmlns:a14="http://schemas.microsoft.com/office/drawing/2010/main">
        <mc:Choice Requires="a14">
          <p:graphicFrame>
            <p:nvGraphicFramePr>
              <p:cNvPr id="5" name="Tableau 4"/>
              <p:cNvGraphicFramePr>
                <a:graphicFrameLocks noGrp="1"/>
              </p:cNvGraphicFramePr>
              <p:nvPr>
                <p:extLst>
                  <p:ext uri="{D42A27DB-BD31-4B8C-83A1-F6EECF244321}">
                    <p14:modId xmlns:p14="http://schemas.microsoft.com/office/powerpoint/2010/main" val="449794747"/>
                  </p:ext>
                </p:extLst>
              </p:nvPr>
            </p:nvGraphicFramePr>
            <p:xfrm>
              <a:off x="6156176" y="72009"/>
              <a:ext cx="2843808" cy="3230342"/>
            </p:xfrm>
            <a:graphic>
              <a:graphicData uri="http://schemas.openxmlformats.org/drawingml/2006/table">
                <a:tbl>
                  <a:tblPr rtl="1" firstRow="1" firstCol="1" bandRow="1">
                    <a:tableStyleId>{5C22544A-7EE6-4342-B048-85BDC9FD1C3A}</a:tableStyleId>
                  </a:tblPr>
                  <a:tblGrid>
                    <a:gridCol w="1655942"/>
                    <a:gridCol w="1187866"/>
                  </a:tblGrid>
                  <a:tr h="597786">
                    <a:tc gridSpan="2">
                      <a:txBody>
                        <a:bodyPr/>
                        <a:lstStyle/>
                        <a:p>
                          <a:pPr algn="ctr" rtl="1">
                            <a:lnSpc>
                              <a:spcPct val="150000"/>
                            </a:lnSpc>
                            <a:spcAft>
                              <a:spcPts val="0"/>
                            </a:spcAft>
                          </a:pPr>
                          <a:r>
                            <a:rPr lang="ar-DZ" sz="2800" dirty="0">
                              <a:effectLst/>
                              <a:latin typeface="Times New Roman" pitchFamily="18" charset="0"/>
                              <a:cs typeface="Times New Roman" pitchFamily="18" charset="0"/>
                            </a:rPr>
                            <a:t>المستقيم </a:t>
                          </a:r>
                          <a:r>
                            <a:rPr lang="ar-DZ" sz="2800" dirty="0" smtClean="0">
                              <a:effectLst/>
                              <a:latin typeface="Times New Roman" pitchFamily="18" charset="0"/>
                              <a:cs typeface="Times New Roman" pitchFamily="18" charset="0"/>
                            </a:rPr>
                            <a:t>الأول </a:t>
                          </a:r>
                          <a:r>
                            <a:rPr lang="ar-DZ" sz="2800" dirty="0">
                              <a:effectLst/>
                              <a:latin typeface="Times New Roman" pitchFamily="18" charset="0"/>
                              <a:cs typeface="Times New Roman" pitchFamily="18" charset="0"/>
                            </a:rPr>
                            <a:t>:</a:t>
                          </a:r>
                          <a:endParaRPr lang="fr-FR" sz="2800" dirty="0">
                            <a:effectLst/>
                            <a:latin typeface="Times New Roman" pitchFamily="18" charset="0"/>
                            <a:cs typeface="Times New Roman" pitchFamily="18" charset="0"/>
                          </a:endParaRPr>
                        </a:p>
                      </a:txBody>
                      <a:tcPr marL="68580" marR="68580" marT="0" marB="0"/>
                    </a:tc>
                    <a:tc hMerge="1">
                      <a:txBody>
                        <a:bodyPr/>
                        <a:lstStyle/>
                        <a:p>
                          <a:endParaRPr lang="fr-FR"/>
                        </a:p>
                      </a:txBody>
                      <a:tcPr/>
                    </a:tc>
                  </a:tr>
                  <a:tr h="670022">
                    <a:tc gridSpan="2">
                      <a:txBody>
                        <a:bodyPr/>
                        <a:lstStyle/>
                        <a:p>
                          <a:pPr algn="ctr" rtl="0">
                            <a:lnSpc>
                              <a:spcPct val="150000"/>
                            </a:lnSpc>
                            <a:spcAft>
                              <a:spcPts val="0"/>
                            </a:spcAft>
                          </a:pPr>
                          <a14:m>
                            <m:oMathPara xmlns:m="http://schemas.openxmlformats.org/officeDocument/2006/math">
                              <m:oMathParaPr>
                                <m:jc m:val="centerGroup"/>
                              </m:oMathParaPr>
                              <m:oMath xmlns:m="http://schemas.openxmlformats.org/officeDocument/2006/math">
                                <m:r>
                                  <a:rPr lang="fr-FR" sz="2800">
                                    <a:effectLst/>
                                    <a:latin typeface="Cambria Math"/>
                                  </a:rPr>
                                  <m:t>8</m:t>
                                </m:r>
                                <m:sSub>
                                  <m:sSubPr>
                                    <m:ctrlPr>
                                      <a:rPr lang="fr-FR" sz="2800" i="1">
                                        <a:effectLst/>
                                        <a:latin typeface="Cambria Math"/>
                                      </a:rPr>
                                    </m:ctrlPr>
                                  </m:sSubPr>
                                  <m:e>
                                    <m:r>
                                      <a:rPr lang="fr-FR" sz="2800">
                                        <a:effectLst/>
                                        <a:latin typeface="Cambria Math"/>
                                      </a:rPr>
                                      <m:t>𝑥</m:t>
                                    </m:r>
                                  </m:e>
                                  <m:sub>
                                    <m:r>
                                      <a:rPr lang="fr-FR" sz="2800">
                                        <a:effectLst/>
                                        <a:latin typeface="Cambria Math"/>
                                      </a:rPr>
                                      <m:t>1</m:t>
                                    </m:r>
                                  </m:sub>
                                </m:sSub>
                                <m:r>
                                  <a:rPr lang="fr-FR" sz="2800">
                                    <a:effectLst/>
                                    <a:latin typeface="Cambria Math"/>
                                  </a:rPr>
                                  <m:t>+</m:t>
                                </m:r>
                                <m:r>
                                  <a:rPr lang="fr-FR" sz="2800">
                                    <a:effectLst/>
                                    <a:latin typeface="Cambria Math"/>
                                  </a:rPr>
                                  <m:t>6</m:t>
                                </m:r>
                                <m:sSub>
                                  <m:sSubPr>
                                    <m:ctrlPr>
                                      <a:rPr lang="fr-FR" sz="2800" i="1">
                                        <a:effectLst/>
                                        <a:latin typeface="Cambria Math"/>
                                      </a:rPr>
                                    </m:ctrlPr>
                                  </m:sSubPr>
                                  <m:e>
                                    <m:r>
                                      <a:rPr lang="fr-FR" sz="2800">
                                        <a:effectLst/>
                                        <a:latin typeface="Cambria Math"/>
                                      </a:rPr>
                                      <m:t>𝑥</m:t>
                                    </m:r>
                                  </m:e>
                                  <m:sub>
                                    <m:r>
                                      <a:rPr lang="fr-FR" sz="2800">
                                        <a:effectLst/>
                                        <a:latin typeface="Cambria Math"/>
                                      </a:rPr>
                                      <m:t>2</m:t>
                                    </m:r>
                                  </m:sub>
                                </m:sSub>
                                <m:r>
                                  <a:rPr lang="fr-FR" sz="2800">
                                    <a:effectLst/>
                                    <a:latin typeface="Cambria Math"/>
                                  </a:rPr>
                                  <m:t>=</m:t>
                                </m:r>
                                <m:r>
                                  <a:rPr lang="fr-FR" sz="2800">
                                    <a:effectLst/>
                                    <a:latin typeface="Cambria Math"/>
                                  </a:rPr>
                                  <m:t>96</m:t>
                                </m:r>
                              </m:oMath>
                            </m:oMathPara>
                          </a14:m>
                          <a:endParaRPr lang="fr-FR" sz="2800" dirty="0">
                            <a:effectLst/>
                            <a:latin typeface="Times New Roman" pitchFamily="18" charset="0"/>
                            <a:cs typeface="Times New Roman" pitchFamily="18" charset="0"/>
                          </a:endParaRPr>
                        </a:p>
                      </a:txBody>
                      <a:tcPr marL="68580" marR="68580" marT="0" marB="0"/>
                    </a:tc>
                    <a:tc hMerge="1">
                      <a:txBody>
                        <a:bodyPr/>
                        <a:lstStyle/>
                        <a:p>
                          <a:endParaRPr lang="fr-FR"/>
                        </a:p>
                      </a:txBody>
                      <a:tcPr/>
                    </a:tc>
                  </a:tr>
                  <a:tr h="605579">
                    <a:tc>
                      <a:txBody>
                        <a:bodyPr/>
                        <a:lstStyle/>
                        <a:p>
                          <a:pPr algn="ctr" rtl="1">
                            <a:lnSpc>
                              <a:spcPct val="150000"/>
                            </a:lnSpc>
                            <a:spcAft>
                              <a:spcPts val="0"/>
                            </a:spcAft>
                          </a:pPr>
                          <a:r>
                            <a:rPr lang="fr-FR" sz="2800" dirty="0">
                              <a:effectLst/>
                              <a:latin typeface="Times New Roman" pitchFamily="18" charset="0"/>
                              <a:cs typeface="Times New Roman" pitchFamily="18" charset="0"/>
                            </a:rPr>
                            <a:t>x</a:t>
                          </a:r>
                          <a:r>
                            <a:rPr lang="fr-FR" sz="2800" baseline="-25000" dirty="0">
                              <a:effectLst/>
                              <a:latin typeface="Times New Roman" pitchFamily="18" charset="0"/>
                              <a:cs typeface="Times New Roman" pitchFamily="18" charset="0"/>
                            </a:rPr>
                            <a:t>2</a:t>
                          </a:r>
                          <a:endParaRPr lang="fr-FR" sz="2800" dirty="0">
                            <a:effectLst/>
                            <a:latin typeface="Times New Roman" pitchFamily="18" charset="0"/>
                            <a:cs typeface="Times New Roman" pitchFamily="18" charset="0"/>
                          </a:endParaRPr>
                        </a:p>
                      </a:txBody>
                      <a:tcPr marL="68580" marR="68580" marT="0" marB="0"/>
                    </a:tc>
                    <a:tc>
                      <a:txBody>
                        <a:bodyPr/>
                        <a:lstStyle/>
                        <a:p>
                          <a:pPr algn="ctr" rtl="1">
                            <a:lnSpc>
                              <a:spcPct val="150000"/>
                            </a:lnSpc>
                            <a:spcAft>
                              <a:spcPts val="0"/>
                            </a:spcAft>
                          </a:pPr>
                          <a:r>
                            <a:rPr lang="fr-FR" sz="2800">
                              <a:effectLst/>
                              <a:latin typeface="Times New Roman" pitchFamily="18" charset="0"/>
                              <a:cs typeface="Times New Roman" pitchFamily="18" charset="0"/>
                            </a:rPr>
                            <a:t>x</a:t>
                          </a:r>
                          <a:r>
                            <a:rPr lang="fr-FR" sz="2800" baseline="-25000">
                              <a:effectLst/>
                              <a:latin typeface="Times New Roman" pitchFamily="18" charset="0"/>
                              <a:cs typeface="Times New Roman" pitchFamily="18" charset="0"/>
                            </a:rPr>
                            <a:t>1</a:t>
                          </a:r>
                          <a:endParaRPr lang="fr-FR" sz="2800">
                            <a:effectLst/>
                            <a:latin typeface="Times New Roman" pitchFamily="18" charset="0"/>
                            <a:cs typeface="Times New Roman" pitchFamily="18" charset="0"/>
                          </a:endParaRPr>
                        </a:p>
                      </a:txBody>
                      <a:tcPr marL="68580" marR="68580" marT="0" marB="0"/>
                    </a:tc>
                  </a:tr>
                  <a:tr h="597786">
                    <a:tc>
                      <a:txBody>
                        <a:bodyPr/>
                        <a:lstStyle/>
                        <a:p>
                          <a:pPr algn="ctr" rtl="1">
                            <a:lnSpc>
                              <a:spcPct val="150000"/>
                            </a:lnSpc>
                            <a:spcAft>
                              <a:spcPts val="0"/>
                            </a:spcAft>
                          </a:pPr>
                          <a:r>
                            <a:rPr lang="ar-DZ" sz="2800" dirty="0">
                              <a:effectLst/>
                              <a:latin typeface="Times New Roman" pitchFamily="18" charset="0"/>
                              <a:cs typeface="Times New Roman" pitchFamily="18" charset="0"/>
                            </a:rPr>
                            <a:t>16</a:t>
                          </a:r>
                          <a:endParaRPr lang="fr-FR" sz="2800" dirty="0">
                            <a:effectLst/>
                            <a:latin typeface="Times New Roman" pitchFamily="18" charset="0"/>
                            <a:cs typeface="Times New Roman" pitchFamily="18" charset="0"/>
                          </a:endParaRPr>
                        </a:p>
                      </a:txBody>
                      <a:tcPr marL="68580" marR="68580" marT="0" marB="0"/>
                    </a:tc>
                    <a:tc>
                      <a:txBody>
                        <a:bodyPr/>
                        <a:lstStyle/>
                        <a:p>
                          <a:pPr algn="ctr" rtl="1">
                            <a:lnSpc>
                              <a:spcPct val="150000"/>
                            </a:lnSpc>
                            <a:spcAft>
                              <a:spcPts val="0"/>
                            </a:spcAft>
                          </a:pPr>
                          <a:r>
                            <a:rPr lang="ar-DZ" sz="2800">
                              <a:effectLst/>
                              <a:latin typeface="Times New Roman" pitchFamily="18" charset="0"/>
                              <a:cs typeface="Times New Roman" pitchFamily="18" charset="0"/>
                            </a:rPr>
                            <a:t>0</a:t>
                          </a:r>
                          <a:endParaRPr lang="fr-FR" sz="2800">
                            <a:effectLst/>
                            <a:latin typeface="Times New Roman" pitchFamily="18" charset="0"/>
                            <a:cs typeface="Times New Roman" pitchFamily="18" charset="0"/>
                          </a:endParaRPr>
                        </a:p>
                      </a:txBody>
                      <a:tcPr marL="68580" marR="68580" marT="0" marB="0"/>
                    </a:tc>
                  </a:tr>
                  <a:tr h="597786">
                    <a:tc>
                      <a:txBody>
                        <a:bodyPr/>
                        <a:lstStyle/>
                        <a:p>
                          <a:pPr algn="ctr" rtl="1">
                            <a:lnSpc>
                              <a:spcPct val="150000"/>
                            </a:lnSpc>
                            <a:spcAft>
                              <a:spcPts val="0"/>
                            </a:spcAft>
                          </a:pPr>
                          <a:r>
                            <a:rPr lang="ar-DZ" sz="2800" dirty="0">
                              <a:effectLst/>
                              <a:latin typeface="Times New Roman" pitchFamily="18" charset="0"/>
                              <a:cs typeface="Times New Roman" pitchFamily="18" charset="0"/>
                            </a:rPr>
                            <a:t>0</a:t>
                          </a:r>
                          <a:endParaRPr lang="fr-FR" sz="2800" dirty="0">
                            <a:effectLst/>
                            <a:latin typeface="Times New Roman" pitchFamily="18" charset="0"/>
                            <a:cs typeface="Times New Roman" pitchFamily="18" charset="0"/>
                          </a:endParaRPr>
                        </a:p>
                      </a:txBody>
                      <a:tcPr marL="68580" marR="68580" marT="0" marB="0"/>
                    </a:tc>
                    <a:tc>
                      <a:txBody>
                        <a:bodyPr/>
                        <a:lstStyle/>
                        <a:p>
                          <a:pPr algn="ctr" rtl="1">
                            <a:lnSpc>
                              <a:spcPct val="150000"/>
                            </a:lnSpc>
                            <a:spcAft>
                              <a:spcPts val="0"/>
                            </a:spcAft>
                          </a:pPr>
                          <a:r>
                            <a:rPr lang="ar-DZ" sz="2800" dirty="0">
                              <a:effectLst/>
                              <a:latin typeface="Times New Roman" pitchFamily="18" charset="0"/>
                              <a:cs typeface="Times New Roman" pitchFamily="18" charset="0"/>
                            </a:rPr>
                            <a:t>12</a:t>
                          </a:r>
                          <a:endParaRPr lang="fr-FR" sz="2800" dirty="0">
                            <a:effectLst/>
                            <a:latin typeface="Times New Roman" pitchFamily="18" charset="0"/>
                            <a:cs typeface="Times New Roman" pitchFamily="18" charset="0"/>
                          </a:endParaRPr>
                        </a:p>
                      </a:txBody>
                      <a:tcPr marL="68580" marR="68580" marT="0" marB="0"/>
                    </a:tc>
                  </a:tr>
                </a:tbl>
              </a:graphicData>
            </a:graphic>
          </p:graphicFrame>
        </mc:Choice>
        <mc:Fallback xmlns="">
          <p:graphicFrame>
            <p:nvGraphicFramePr>
              <p:cNvPr id="5" name="Tableau 4"/>
              <p:cNvGraphicFramePr>
                <a:graphicFrameLocks noGrp="1"/>
              </p:cNvGraphicFramePr>
              <p:nvPr>
                <p:extLst>
                  <p:ext uri="{D42A27DB-BD31-4B8C-83A1-F6EECF244321}">
                    <p14:modId xmlns:p14="http://schemas.microsoft.com/office/powerpoint/2010/main" val="449794747"/>
                  </p:ext>
                </p:extLst>
              </p:nvPr>
            </p:nvGraphicFramePr>
            <p:xfrm>
              <a:off x="6156176" y="72009"/>
              <a:ext cx="2843808" cy="3230342"/>
            </p:xfrm>
            <a:graphic>
              <a:graphicData uri="http://schemas.openxmlformats.org/drawingml/2006/table">
                <a:tbl>
                  <a:tblPr rtl="1" firstRow="1" firstCol="1" bandRow="1">
                    <a:tableStyleId>{5C22544A-7EE6-4342-B048-85BDC9FD1C3A}</a:tableStyleId>
                  </a:tblPr>
                  <a:tblGrid>
                    <a:gridCol w="1655942"/>
                    <a:gridCol w="1187866"/>
                  </a:tblGrid>
                  <a:tr h="640080">
                    <a:tc gridSpan="2">
                      <a:txBody>
                        <a:bodyPr/>
                        <a:lstStyle/>
                        <a:p>
                          <a:pPr algn="ctr" rtl="1">
                            <a:lnSpc>
                              <a:spcPct val="150000"/>
                            </a:lnSpc>
                            <a:spcAft>
                              <a:spcPts val="0"/>
                            </a:spcAft>
                          </a:pPr>
                          <a:r>
                            <a:rPr lang="ar-DZ" sz="2800" dirty="0">
                              <a:effectLst/>
                              <a:latin typeface="Times New Roman" pitchFamily="18" charset="0"/>
                              <a:cs typeface="Times New Roman" pitchFamily="18" charset="0"/>
                            </a:rPr>
                            <a:t>المستقيم </a:t>
                          </a:r>
                          <a:r>
                            <a:rPr lang="ar-DZ" sz="2800" dirty="0" smtClean="0">
                              <a:effectLst/>
                              <a:latin typeface="Times New Roman" pitchFamily="18" charset="0"/>
                              <a:cs typeface="Times New Roman" pitchFamily="18" charset="0"/>
                            </a:rPr>
                            <a:t>الأول </a:t>
                          </a:r>
                          <a:r>
                            <a:rPr lang="ar-DZ" sz="2800" dirty="0">
                              <a:effectLst/>
                              <a:latin typeface="Times New Roman" pitchFamily="18" charset="0"/>
                              <a:cs typeface="Times New Roman" pitchFamily="18" charset="0"/>
                            </a:rPr>
                            <a:t>:</a:t>
                          </a:r>
                          <a:endParaRPr lang="fr-FR" sz="2800" dirty="0">
                            <a:effectLst/>
                            <a:latin typeface="Times New Roman" pitchFamily="18" charset="0"/>
                            <a:cs typeface="Times New Roman" pitchFamily="18" charset="0"/>
                          </a:endParaRPr>
                        </a:p>
                      </a:txBody>
                      <a:tcPr marL="68580" marR="68580" marT="0" marB="0"/>
                    </a:tc>
                    <a:tc hMerge="1">
                      <a:txBody>
                        <a:bodyPr/>
                        <a:lstStyle/>
                        <a:p>
                          <a:endParaRPr lang="fr-FR"/>
                        </a:p>
                      </a:txBody>
                      <a:tcPr/>
                    </a:tc>
                  </a:tr>
                  <a:tr h="670022">
                    <a:tc gridSpan="2">
                      <a:txBody>
                        <a:bodyPr/>
                        <a:lstStyle/>
                        <a:p>
                          <a:endParaRPr lang="fr-FR"/>
                        </a:p>
                      </a:txBody>
                      <a:tcPr marL="68580" marR="68580" marT="0" marB="0">
                        <a:blipFill rotWithShape="0">
                          <a:blip r:embed="rId4"/>
                          <a:stretch>
                            <a:fillRect l="-214" t="-96364" r="-855" b="-308182"/>
                          </a:stretch>
                        </a:blipFill>
                      </a:tcPr>
                    </a:tc>
                    <a:tc hMerge="1">
                      <a:txBody>
                        <a:bodyPr/>
                        <a:lstStyle/>
                        <a:p>
                          <a:endParaRPr lang="fr-FR"/>
                        </a:p>
                      </a:txBody>
                      <a:tcPr/>
                    </a:tc>
                  </a:tr>
                  <a:tr h="640080">
                    <a:tc>
                      <a:txBody>
                        <a:bodyPr/>
                        <a:lstStyle/>
                        <a:p>
                          <a:pPr algn="ctr" rtl="1">
                            <a:lnSpc>
                              <a:spcPct val="150000"/>
                            </a:lnSpc>
                            <a:spcAft>
                              <a:spcPts val="0"/>
                            </a:spcAft>
                          </a:pPr>
                          <a:r>
                            <a:rPr lang="fr-FR" sz="2800" dirty="0">
                              <a:effectLst/>
                              <a:latin typeface="Times New Roman" pitchFamily="18" charset="0"/>
                              <a:cs typeface="Times New Roman" pitchFamily="18" charset="0"/>
                            </a:rPr>
                            <a:t>x</a:t>
                          </a:r>
                          <a:r>
                            <a:rPr lang="fr-FR" sz="2800" baseline="-25000" dirty="0">
                              <a:effectLst/>
                              <a:latin typeface="Times New Roman" pitchFamily="18" charset="0"/>
                              <a:cs typeface="Times New Roman" pitchFamily="18" charset="0"/>
                            </a:rPr>
                            <a:t>2</a:t>
                          </a:r>
                          <a:endParaRPr lang="fr-FR" sz="2800" dirty="0">
                            <a:effectLst/>
                            <a:latin typeface="Times New Roman" pitchFamily="18" charset="0"/>
                            <a:cs typeface="Times New Roman" pitchFamily="18" charset="0"/>
                          </a:endParaRPr>
                        </a:p>
                      </a:txBody>
                      <a:tcPr marL="68580" marR="68580" marT="0" marB="0"/>
                    </a:tc>
                    <a:tc>
                      <a:txBody>
                        <a:bodyPr/>
                        <a:lstStyle/>
                        <a:p>
                          <a:pPr algn="ctr" rtl="1">
                            <a:lnSpc>
                              <a:spcPct val="150000"/>
                            </a:lnSpc>
                            <a:spcAft>
                              <a:spcPts val="0"/>
                            </a:spcAft>
                          </a:pPr>
                          <a:r>
                            <a:rPr lang="fr-FR" sz="2800">
                              <a:effectLst/>
                              <a:latin typeface="Times New Roman" pitchFamily="18" charset="0"/>
                              <a:cs typeface="Times New Roman" pitchFamily="18" charset="0"/>
                            </a:rPr>
                            <a:t>x</a:t>
                          </a:r>
                          <a:r>
                            <a:rPr lang="fr-FR" sz="2800" baseline="-25000">
                              <a:effectLst/>
                              <a:latin typeface="Times New Roman" pitchFamily="18" charset="0"/>
                              <a:cs typeface="Times New Roman" pitchFamily="18" charset="0"/>
                            </a:rPr>
                            <a:t>1</a:t>
                          </a:r>
                          <a:endParaRPr lang="fr-FR" sz="2800">
                            <a:effectLst/>
                            <a:latin typeface="Times New Roman" pitchFamily="18" charset="0"/>
                            <a:cs typeface="Times New Roman" pitchFamily="18" charset="0"/>
                          </a:endParaRPr>
                        </a:p>
                      </a:txBody>
                      <a:tcPr marL="68580" marR="68580" marT="0" marB="0"/>
                    </a:tc>
                  </a:tr>
                  <a:tr h="640080">
                    <a:tc>
                      <a:txBody>
                        <a:bodyPr/>
                        <a:lstStyle/>
                        <a:p>
                          <a:pPr algn="ctr" rtl="1">
                            <a:lnSpc>
                              <a:spcPct val="150000"/>
                            </a:lnSpc>
                            <a:spcAft>
                              <a:spcPts val="0"/>
                            </a:spcAft>
                          </a:pPr>
                          <a:r>
                            <a:rPr lang="ar-DZ" sz="2800" dirty="0">
                              <a:effectLst/>
                              <a:latin typeface="Times New Roman" pitchFamily="18" charset="0"/>
                              <a:cs typeface="Times New Roman" pitchFamily="18" charset="0"/>
                            </a:rPr>
                            <a:t>16</a:t>
                          </a:r>
                          <a:endParaRPr lang="fr-FR" sz="2800" dirty="0">
                            <a:effectLst/>
                            <a:latin typeface="Times New Roman" pitchFamily="18" charset="0"/>
                            <a:cs typeface="Times New Roman" pitchFamily="18" charset="0"/>
                          </a:endParaRPr>
                        </a:p>
                      </a:txBody>
                      <a:tcPr marL="68580" marR="68580" marT="0" marB="0"/>
                    </a:tc>
                    <a:tc>
                      <a:txBody>
                        <a:bodyPr/>
                        <a:lstStyle/>
                        <a:p>
                          <a:pPr algn="ctr" rtl="1">
                            <a:lnSpc>
                              <a:spcPct val="150000"/>
                            </a:lnSpc>
                            <a:spcAft>
                              <a:spcPts val="0"/>
                            </a:spcAft>
                          </a:pPr>
                          <a:r>
                            <a:rPr lang="ar-DZ" sz="2800">
                              <a:effectLst/>
                              <a:latin typeface="Times New Roman" pitchFamily="18" charset="0"/>
                              <a:cs typeface="Times New Roman" pitchFamily="18" charset="0"/>
                            </a:rPr>
                            <a:t>0</a:t>
                          </a:r>
                          <a:endParaRPr lang="fr-FR" sz="2800">
                            <a:effectLst/>
                            <a:latin typeface="Times New Roman" pitchFamily="18" charset="0"/>
                            <a:cs typeface="Times New Roman" pitchFamily="18" charset="0"/>
                          </a:endParaRPr>
                        </a:p>
                      </a:txBody>
                      <a:tcPr marL="68580" marR="68580" marT="0" marB="0"/>
                    </a:tc>
                  </a:tr>
                  <a:tr h="640080">
                    <a:tc>
                      <a:txBody>
                        <a:bodyPr/>
                        <a:lstStyle/>
                        <a:p>
                          <a:pPr algn="ctr" rtl="1">
                            <a:lnSpc>
                              <a:spcPct val="150000"/>
                            </a:lnSpc>
                            <a:spcAft>
                              <a:spcPts val="0"/>
                            </a:spcAft>
                          </a:pPr>
                          <a:r>
                            <a:rPr lang="ar-DZ" sz="2800" dirty="0">
                              <a:effectLst/>
                              <a:latin typeface="Times New Roman" pitchFamily="18" charset="0"/>
                              <a:cs typeface="Times New Roman" pitchFamily="18" charset="0"/>
                            </a:rPr>
                            <a:t>0</a:t>
                          </a:r>
                          <a:endParaRPr lang="fr-FR" sz="2800" dirty="0">
                            <a:effectLst/>
                            <a:latin typeface="Times New Roman" pitchFamily="18" charset="0"/>
                            <a:cs typeface="Times New Roman" pitchFamily="18" charset="0"/>
                          </a:endParaRPr>
                        </a:p>
                      </a:txBody>
                      <a:tcPr marL="68580" marR="68580" marT="0" marB="0"/>
                    </a:tc>
                    <a:tc>
                      <a:txBody>
                        <a:bodyPr/>
                        <a:lstStyle/>
                        <a:p>
                          <a:pPr algn="ctr" rtl="1">
                            <a:lnSpc>
                              <a:spcPct val="150000"/>
                            </a:lnSpc>
                            <a:spcAft>
                              <a:spcPts val="0"/>
                            </a:spcAft>
                          </a:pPr>
                          <a:r>
                            <a:rPr lang="ar-DZ" sz="2800" dirty="0">
                              <a:effectLst/>
                              <a:latin typeface="Times New Roman" pitchFamily="18" charset="0"/>
                              <a:cs typeface="Times New Roman" pitchFamily="18" charset="0"/>
                            </a:rPr>
                            <a:t>12</a:t>
                          </a:r>
                          <a:endParaRPr lang="fr-FR" sz="2800" dirty="0">
                            <a:effectLst/>
                            <a:latin typeface="Times New Roman" pitchFamily="18" charset="0"/>
                            <a:cs typeface="Times New Roman" pitchFamily="18" charset="0"/>
                          </a:endParaRPr>
                        </a:p>
                      </a:txBody>
                      <a:tcPr marL="68580" marR="68580" marT="0" marB="0"/>
                    </a:tc>
                  </a:tr>
                </a:tbl>
              </a:graphicData>
            </a:graphic>
          </p:graphicFrame>
        </mc:Fallback>
      </mc:AlternateContent>
      <p:pic>
        <p:nvPicPr>
          <p:cNvPr id="7" name="Image 6"/>
          <p:cNvPicPr/>
          <p:nvPr/>
        </p:nvPicPr>
        <p:blipFill>
          <a:blip r:embed="rId5"/>
          <a:stretch>
            <a:fillRect/>
          </a:stretch>
        </p:blipFill>
        <p:spPr>
          <a:xfrm>
            <a:off x="1907704" y="3284984"/>
            <a:ext cx="4968552" cy="3501008"/>
          </a:xfrm>
          <a:prstGeom prst="rect">
            <a:avLst/>
          </a:prstGeom>
        </p:spPr>
      </p:pic>
    </p:spTree>
    <p:extLst>
      <p:ext uri="{BB962C8B-B14F-4D97-AF65-F5344CB8AC3E}">
        <p14:creationId xmlns:p14="http://schemas.microsoft.com/office/powerpoint/2010/main" val="1446881624"/>
      </p:ext>
    </p:extLst>
  </p:cSld>
  <p:clrMapOvr>
    <a:masterClrMapping/>
  </p:clrMapOvr>
  <p:transition/>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Ruisseau">
  <a:themeElements>
    <a:clrScheme name="Ruisseau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Ruisseau">
      <a:majorFont>
        <a:latin typeface="Garamond"/>
        <a:ea typeface=""/>
        <a:cs typeface="Arial"/>
      </a:majorFont>
      <a:minorFont>
        <a:latin typeface="Garamon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FR" sz="1800" b="0" i="0" u="none" strike="noStrike" cap="none" normalizeH="0" baseline="0" smtClean="0">
            <a:ln>
              <a:noFill/>
            </a:ln>
            <a:solidFill>
              <a:schemeClr val="tx1"/>
            </a:solidFill>
            <a:effectLst/>
            <a:latin typeface="Garamond" pitchFamily="18"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FR" sz="1800" b="0" i="0" u="none" strike="noStrike" cap="none" normalizeH="0" baseline="0" smtClean="0">
            <a:ln>
              <a:noFill/>
            </a:ln>
            <a:solidFill>
              <a:schemeClr val="tx1"/>
            </a:solidFill>
            <a:effectLst/>
            <a:latin typeface="Garamond" pitchFamily="18" charset="0"/>
            <a:cs typeface="Arial" charset="0"/>
          </a:defRPr>
        </a:defPPr>
      </a:lstStyle>
    </a:lnDef>
  </a:objectDefaults>
  <a:extraClrSchemeLst>
    <a:extraClrScheme>
      <a:clrScheme name="Ruisseau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Ruisseau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Ruisseau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Ruisseau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Ruisseau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Ruisseau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Ruisseau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Ruisseau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Ruisseau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ébit">
  <a:themeElements>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Débit">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ébit">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Stream</Template>
  <TotalTime>4613</TotalTime>
  <Words>3118</Words>
  <Application>Microsoft Office PowerPoint</Application>
  <PresentationFormat>Affichage à l'écran (4:3)</PresentationFormat>
  <Paragraphs>204</Paragraphs>
  <Slides>30</Slides>
  <Notes>2</Notes>
  <HiddenSlides>0</HiddenSlides>
  <MMClips>0</MMClips>
  <ScaleCrop>false</ScaleCrop>
  <HeadingPairs>
    <vt:vector size="4" baseType="variant">
      <vt:variant>
        <vt:lpstr>Thème</vt:lpstr>
      </vt:variant>
      <vt:variant>
        <vt:i4>2</vt:i4>
      </vt:variant>
      <vt:variant>
        <vt:lpstr>Titres des diapositives</vt:lpstr>
      </vt:variant>
      <vt:variant>
        <vt:i4>30</vt:i4>
      </vt:variant>
    </vt:vector>
  </HeadingPairs>
  <TitlesOfParts>
    <vt:vector size="32" baseType="lpstr">
      <vt:lpstr>Ruisseau</vt:lpstr>
      <vt:lpstr>Débit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Gestion des ressources humaines</dc:title>
  <dc:creator>CHELGHAM</dc:creator>
  <cp:keywords>محاضرات- رياضيات المؤسسة</cp:keywords>
  <cp:lastModifiedBy>Dell</cp:lastModifiedBy>
  <cp:revision>240</cp:revision>
  <dcterms:created xsi:type="dcterms:W3CDTF">2005-11-04T17:37:27Z</dcterms:created>
  <dcterms:modified xsi:type="dcterms:W3CDTF">2024-01-31T17:58:16Z</dcterms:modified>
</cp:coreProperties>
</file>