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54"/>
  </p:notesMasterIdLst>
  <p:sldIdLst>
    <p:sldId id="344" r:id="rId3"/>
    <p:sldId id="345" r:id="rId4"/>
    <p:sldId id="350" r:id="rId5"/>
    <p:sldId id="369" r:id="rId6"/>
    <p:sldId id="373"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393" r:id="rId27"/>
    <p:sldId id="395" r:id="rId28"/>
    <p:sldId id="396" r:id="rId29"/>
    <p:sldId id="397" r:id="rId30"/>
    <p:sldId id="398" r:id="rId31"/>
    <p:sldId id="399" r:id="rId32"/>
    <p:sldId id="428" r:id="rId33"/>
    <p:sldId id="429" r:id="rId34"/>
    <p:sldId id="402" r:id="rId35"/>
    <p:sldId id="404" r:id="rId36"/>
    <p:sldId id="405" r:id="rId37"/>
    <p:sldId id="406" r:id="rId38"/>
    <p:sldId id="407" r:id="rId39"/>
    <p:sldId id="408" r:id="rId40"/>
    <p:sldId id="409" r:id="rId41"/>
    <p:sldId id="416" r:id="rId42"/>
    <p:sldId id="417" r:id="rId43"/>
    <p:sldId id="418" r:id="rId44"/>
    <p:sldId id="419" r:id="rId45"/>
    <p:sldId id="420" r:id="rId46"/>
    <p:sldId id="421" r:id="rId47"/>
    <p:sldId id="422" r:id="rId48"/>
    <p:sldId id="423" r:id="rId49"/>
    <p:sldId id="424" r:id="rId50"/>
    <p:sldId id="425" r:id="rId51"/>
    <p:sldId id="426" r:id="rId52"/>
    <p:sldId id="427"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image" Target="../media/image6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70.emf"/><Relationship Id="rId1" Type="http://schemas.openxmlformats.org/officeDocument/2006/relationships/image" Target="../media/image6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68.emf"/><Relationship Id="rId1" Type="http://schemas.openxmlformats.org/officeDocument/2006/relationships/image" Target="../media/image6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68.emf"/><Relationship Id="rId1" Type="http://schemas.openxmlformats.org/officeDocument/2006/relationships/image" Target="../media/image7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68.emf"/><Relationship Id="rId1" Type="http://schemas.openxmlformats.org/officeDocument/2006/relationships/image" Target="../media/image6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07C4CC-1721-4A25-AB3C-4916356E2D02}" type="datetimeFigureOut">
              <a:rPr lang="fr-FR" smtClean="0"/>
              <a:pPr/>
              <a:t>04/03/2024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23BFD0-4CC8-423A-A7E2-169C59EB20DC}" type="slidenum">
              <a:rPr lang="fr-FR" smtClean="0"/>
              <a:pPr/>
              <a:t>‹N°›</a:t>
            </a:fld>
            <a:endParaRPr lang="fr-FR"/>
          </a:p>
        </p:txBody>
      </p:sp>
    </p:spTree>
    <p:extLst>
      <p:ext uri="{BB962C8B-B14F-4D97-AF65-F5344CB8AC3E}">
        <p14:creationId xmlns:p14="http://schemas.microsoft.com/office/powerpoint/2010/main" val="381945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p:spPr>
        <p:txBody>
          <a:bodyPr/>
          <a:lstStyle/>
          <a:p>
            <a:pPr>
              <a:buFont typeface="Wingdings" pitchFamily="2" charset="2"/>
              <a:buNone/>
            </a:pPr>
            <a:fld id="{250980D1-1B6F-465C-BB4B-92CA9BB276DB}" type="slidenum">
              <a:rPr lang="fr-FR">
                <a:solidFill>
                  <a:prstClr val="white"/>
                </a:solidFill>
              </a:rPr>
              <a:pPr>
                <a:buFont typeface="Wingdings" pitchFamily="2" charset="2"/>
                <a:buNone/>
              </a:pPr>
              <a:t>1</a:t>
            </a:fld>
            <a:endParaRPr lang="fr-FR">
              <a:solidFill>
                <a:prstClr val="white"/>
              </a:solidFill>
            </a:endParaRPr>
          </a:p>
        </p:txBody>
      </p:sp>
      <p:sp>
        <p:nvSpPr>
          <p:cNvPr id="54275"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defTabSz="449263" fontAlgn="base">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019CDF8-AF20-4840-8E95-7C181FE57CF5}" type="slidenum">
              <a:rPr lang="fr-FR" sz="1200">
                <a:solidFill>
                  <a:srgbClr val="000000"/>
                </a:solidFill>
                <a:latin typeface="Times New Roman" pitchFamily="18" charset="0"/>
                <a:ea typeface="DejaVu Sans" charset="0"/>
                <a:cs typeface="DejaVu Sans" charset="0"/>
              </a:rPr>
              <a:pPr algn="r" defTabSz="449263" fontAlgn="base">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fr-FR" sz="1200">
              <a:solidFill>
                <a:srgbClr val="000000"/>
              </a:solidFill>
              <a:latin typeface="Times New Roman" pitchFamily="18" charset="0"/>
              <a:ea typeface="DejaVu Sans" charset="0"/>
              <a:cs typeface="DejaVu Sans" charset="0"/>
            </a:endParaRPr>
          </a:p>
        </p:txBody>
      </p:sp>
      <p:sp>
        <p:nvSpPr>
          <p:cNvPr id="5427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fr-FR" sz="2400">
              <a:solidFill>
                <a:prstClr val="white"/>
              </a:solidFill>
              <a:latin typeface="Times New Roman" pitchFamily="18" charset="0"/>
              <a:ea typeface="DejaVu Sans" charset="0"/>
              <a:cs typeface="DejaVu Sans" charset="0"/>
            </a:endParaRPr>
          </a:p>
        </p:txBody>
      </p:sp>
      <p:sp>
        <p:nvSpPr>
          <p:cNvPr id="54277" name="Rectangle 3"/>
          <p:cNvSpPr>
            <a:spLocks noGrp="1" noChangeArrowheads="1"/>
          </p:cNvSpPr>
          <p:nvPr>
            <p:ph type="body"/>
          </p:nvPr>
        </p:nvSpPr>
        <p:spPr>
          <a:xfrm>
            <a:off x="914400" y="4343400"/>
            <a:ext cx="5029200" cy="4114800"/>
          </a:xfrm>
          <a:noFill/>
          <a:ln/>
        </p:spPr>
        <p:txBody>
          <a:bodyPr wrap="none" anchor="ctr"/>
          <a:lstStyle/>
          <a:p>
            <a:endParaRPr lang="fr-F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p>
            <a:pPr>
              <a:buFont typeface="Wingdings" pitchFamily="2" charset="2"/>
              <a:buNone/>
            </a:pPr>
            <a:fld id="{6C05A685-F8A8-4E89-888E-2C9594CFB1A1}" type="slidenum">
              <a:rPr lang="fr-FR" smtClean="0">
                <a:latin typeface="Times New Roman" pitchFamily="18" charset="0"/>
              </a:rPr>
              <a:pPr>
                <a:buFont typeface="Wingdings" pitchFamily="2" charset="2"/>
                <a:buNone/>
              </a:pPr>
              <a:t>2</a:t>
            </a:fld>
            <a:endParaRPr lang="fr-FR" smtClean="0">
              <a:latin typeface="Times New Roman" pitchFamily="18" charset="0"/>
            </a:endParaRPr>
          </a:p>
        </p:txBody>
      </p:sp>
      <p:sp>
        <p:nvSpPr>
          <p:cNvPr id="58371"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EA51A7-BEFD-4E2E-8277-9EE43A183305}" type="slidenum">
              <a:rPr lang="fr-FR" sz="1200">
                <a:solidFill>
                  <a:srgbClr val="000000"/>
                </a:solidFill>
                <a:ea typeface="DejaVu Sans" charset="0"/>
                <a:cs typeface="DejaVu Sans"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fr-FR" sz="1200">
              <a:solidFill>
                <a:srgbClr val="000000"/>
              </a:solidFill>
              <a:ea typeface="DejaVu Sans" charset="0"/>
              <a:cs typeface="DejaVu Sans" charset="0"/>
            </a:endParaRPr>
          </a:p>
        </p:txBody>
      </p:sp>
      <p:sp>
        <p:nvSpPr>
          <p:cNvPr id="58372"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fr-FR">
              <a:ea typeface="DejaVu Sans" charset="0"/>
              <a:cs typeface="DejaVu Sans" charset="0"/>
            </a:endParaRPr>
          </a:p>
        </p:txBody>
      </p:sp>
      <p:sp>
        <p:nvSpPr>
          <p:cNvPr id="58373" name="Rectangle 3"/>
          <p:cNvSpPr>
            <a:spLocks noGrp="1" noChangeArrowheads="1"/>
          </p:cNvSpPr>
          <p:nvPr>
            <p:ph type="body"/>
          </p:nvPr>
        </p:nvSpPr>
        <p:spPr>
          <a:xfrm>
            <a:off x="914400" y="4343400"/>
            <a:ext cx="5029200" cy="4114800"/>
          </a:xfrm>
          <a:noFill/>
          <a:ln/>
        </p:spPr>
        <p:txBody>
          <a:bodyPr wrap="none" anchor="ctr"/>
          <a:lstStyle/>
          <a:p>
            <a:endParaRPr lang="fr-FR"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523BFD0-4CC8-423A-A7E2-169C59EB20DC}" type="slidenum">
              <a:rPr lang="fr-FR" smtClean="0"/>
              <a:pPr/>
              <a:t>35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823CFEB-6ABE-4533-8CEE-B8523B2941FE}" type="datetimeFigureOut">
              <a:rPr lang="fr-FR" smtClean="0"/>
              <a:pPr/>
              <a:t>04/03/2024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269089-CB49-4081-B4DC-EABD5D09C5C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23CFEB-6ABE-4533-8CEE-B8523B2941FE}" type="datetimeFigureOut">
              <a:rPr lang="fr-FR" smtClean="0"/>
              <a:pPr/>
              <a:t>04/03/2024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269089-CB49-4081-B4DC-EABD5D09C5C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23CFEB-6ABE-4533-8CEE-B8523B2941FE}" type="datetimeFigureOut">
              <a:rPr lang="fr-FR" smtClean="0"/>
              <a:pPr/>
              <a:t>04/03/2024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269089-CB49-4081-B4DC-EABD5D09C5C9}"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3" y="1604"/>
              <a:ext cx="448" cy="299"/>
              <a:chOff x="720" y="336"/>
              <a:chExt cx="624" cy="432"/>
            </a:xfrm>
          </p:grpSpPr>
          <p:sp>
            <p:nvSpPr>
              <p:cNvPr id="174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fr-FR"/>
              </a:p>
            </p:txBody>
          </p:sp>
          <p:sp>
            <p:nvSpPr>
              <p:cNvPr id="174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fr-FR"/>
              </a:p>
            </p:txBody>
          </p:sp>
        </p:grpSp>
        <p:grpSp>
          <p:nvGrpSpPr>
            <p:cNvPr id="4" name="Group 6"/>
            <p:cNvGrpSpPr>
              <a:grpSpLocks/>
            </p:cNvGrpSpPr>
            <p:nvPr/>
          </p:nvGrpSpPr>
          <p:grpSpPr bwMode="auto">
            <a:xfrm>
              <a:off x="261" y="1870"/>
              <a:ext cx="465" cy="299"/>
              <a:chOff x="912" y="2640"/>
              <a:chExt cx="672" cy="432"/>
            </a:xfrm>
          </p:grpSpPr>
          <p:sp>
            <p:nvSpPr>
              <p:cNvPr id="17415"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fr-FR"/>
              </a:p>
            </p:txBody>
          </p:sp>
          <p:sp>
            <p:nvSpPr>
              <p:cNvPr id="17416"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fr-FR"/>
              </a:p>
            </p:txBody>
          </p:sp>
        </p:grpSp>
        <p:sp>
          <p:nvSpPr>
            <p:cNvPr id="1741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fr-FR"/>
            </a:p>
          </p:txBody>
        </p:sp>
        <p:sp>
          <p:nvSpPr>
            <p:cNvPr id="1741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fr-FR"/>
            </a:p>
          </p:txBody>
        </p:sp>
        <p:sp>
          <p:nvSpPr>
            <p:cNvPr id="1741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fr-FR"/>
            </a:p>
          </p:txBody>
        </p:sp>
      </p:grpSp>
      <p:sp>
        <p:nvSpPr>
          <p:cNvPr id="17420" name="Rectangle 12"/>
          <p:cNvSpPr>
            <a:spLocks noGrp="1" noChangeArrowheads="1"/>
          </p:cNvSpPr>
          <p:nvPr>
            <p:ph type="ctrTitle"/>
          </p:nvPr>
        </p:nvSpPr>
        <p:spPr>
          <a:xfrm>
            <a:off x="990600" y="1828800"/>
            <a:ext cx="7772400" cy="1143000"/>
          </a:xfrm>
        </p:spPr>
        <p:txBody>
          <a:bodyPr/>
          <a:lstStyle>
            <a:lvl1pPr>
              <a:defRPr/>
            </a:lvl1pPr>
          </a:lstStyle>
          <a:p>
            <a:r>
              <a:rPr lang="en-GB"/>
              <a:t>Click to edit Master title style</a:t>
            </a:r>
          </a:p>
        </p:txBody>
      </p:sp>
      <p:sp>
        <p:nvSpPr>
          <p:cNvPr id="1742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17422"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fr-FR"/>
          </a:p>
        </p:txBody>
      </p:sp>
      <p:sp>
        <p:nvSpPr>
          <p:cNvPr id="17423"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r>
              <a:rPr lang="fr-FR"/>
              <a:t>Vision par ordinateur - Alain Boucher</a:t>
            </a:r>
          </a:p>
        </p:txBody>
      </p:sp>
      <p:sp>
        <p:nvSpPr>
          <p:cNvPr id="17424"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A2469D49-E7C0-4014-8596-93A8ACED719B}" type="slidenum">
              <a:rPr lang="fr-F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r>
              <a:rPr lang="fr-FR"/>
              <a:t>Vision par ordinateur - Alain Boucher</a:t>
            </a:r>
          </a:p>
        </p:txBody>
      </p:sp>
      <p:sp>
        <p:nvSpPr>
          <p:cNvPr id="6" name="Espace réservé du numéro de diapositive 5"/>
          <p:cNvSpPr>
            <a:spLocks noGrp="1"/>
          </p:cNvSpPr>
          <p:nvPr>
            <p:ph type="sldNum" sz="quarter" idx="12"/>
          </p:nvPr>
        </p:nvSpPr>
        <p:spPr/>
        <p:txBody>
          <a:bodyPr/>
          <a:lstStyle>
            <a:lvl1pPr>
              <a:defRPr/>
            </a:lvl1pPr>
          </a:lstStyle>
          <a:p>
            <a:fld id="{FC10D215-8708-4CEF-A13A-AFF1148FE5F5}" type="slidenum">
              <a:rPr lang="fr-F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r>
              <a:rPr lang="fr-FR"/>
              <a:t>Vision par ordinateur - Alain Boucher</a:t>
            </a:r>
          </a:p>
        </p:txBody>
      </p:sp>
      <p:sp>
        <p:nvSpPr>
          <p:cNvPr id="6" name="Espace réservé du numéro de diapositive 5"/>
          <p:cNvSpPr>
            <a:spLocks noGrp="1"/>
          </p:cNvSpPr>
          <p:nvPr>
            <p:ph type="sldNum" sz="quarter" idx="12"/>
          </p:nvPr>
        </p:nvSpPr>
        <p:spPr/>
        <p:txBody>
          <a:bodyPr/>
          <a:lstStyle>
            <a:lvl1pPr>
              <a:defRPr/>
            </a:lvl1pPr>
          </a:lstStyle>
          <a:p>
            <a:fld id="{6AF7E237-F7C2-49AC-81A6-7027C6DCAAB0}" type="slidenum">
              <a:rPr lang="fr-F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828800"/>
            <a:ext cx="4000500" cy="4303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2500" y="1828800"/>
            <a:ext cx="4000500" cy="4303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r>
              <a:rPr lang="fr-FR"/>
              <a:t>Vision par ordinateur - Alain Boucher</a:t>
            </a:r>
          </a:p>
        </p:txBody>
      </p:sp>
      <p:sp>
        <p:nvSpPr>
          <p:cNvPr id="7" name="Espace réservé du numéro de diapositive 6"/>
          <p:cNvSpPr>
            <a:spLocks noGrp="1"/>
          </p:cNvSpPr>
          <p:nvPr>
            <p:ph type="sldNum" sz="quarter" idx="12"/>
          </p:nvPr>
        </p:nvSpPr>
        <p:spPr/>
        <p:txBody>
          <a:bodyPr/>
          <a:lstStyle>
            <a:lvl1pPr>
              <a:defRPr/>
            </a:lvl1pPr>
          </a:lstStyle>
          <a:p>
            <a:fld id="{74C9BE2A-F904-4EA3-90C0-285C3294421C}" type="slidenum">
              <a:rPr lang="fr-F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r>
              <a:rPr lang="fr-FR"/>
              <a:t>Vision par ordinateur - Alain Boucher</a:t>
            </a:r>
          </a:p>
        </p:txBody>
      </p:sp>
      <p:sp>
        <p:nvSpPr>
          <p:cNvPr id="9" name="Espace réservé du numéro de diapositive 8"/>
          <p:cNvSpPr>
            <a:spLocks noGrp="1"/>
          </p:cNvSpPr>
          <p:nvPr>
            <p:ph type="sldNum" sz="quarter" idx="12"/>
          </p:nvPr>
        </p:nvSpPr>
        <p:spPr/>
        <p:txBody>
          <a:bodyPr/>
          <a:lstStyle>
            <a:lvl1pPr>
              <a:defRPr/>
            </a:lvl1pPr>
          </a:lstStyle>
          <a:p>
            <a:fld id="{1343C752-C5F7-4E77-B748-2E20168A974A}" type="slidenum">
              <a:rPr lang="fr-F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r>
              <a:rPr lang="fr-FR"/>
              <a:t>Vision par ordinateur - Alain Boucher</a:t>
            </a:r>
          </a:p>
        </p:txBody>
      </p:sp>
      <p:sp>
        <p:nvSpPr>
          <p:cNvPr id="5" name="Espace réservé du numéro de diapositive 4"/>
          <p:cNvSpPr>
            <a:spLocks noGrp="1"/>
          </p:cNvSpPr>
          <p:nvPr>
            <p:ph type="sldNum" sz="quarter" idx="12"/>
          </p:nvPr>
        </p:nvSpPr>
        <p:spPr/>
        <p:txBody>
          <a:bodyPr/>
          <a:lstStyle>
            <a:lvl1pPr>
              <a:defRPr/>
            </a:lvl1pPr>
          </a:lstStyle>
          <a:p>
            <a:fld id="{43E38331-4570-4325-9AD0-8FE8723A19C0}" type="slidenum">
              <a:rPr lang="fr-F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r>
              <a:rPr lang="fr-FR"/>
              <a:t>Vision par ordinateur - Alain Boucher</a:t>
            </a:r>
          </a:p>
        </p:txBody>
      </p:sp>
      <p:sp>
        <p:nvSpPr>
          <p:cNvPr id="4" name="Espace réservé du numéro de diapositive 3"/>
          <p:cNvSpPr>
            <a:spLocks noGrp="1"/>
          </p:cNvSpPr>
          <p:nvPr>
            <p:ph type="sldNum" sz="quarter" idx="12"/>
          </p:nvPr>
        </p:nvSpPr>
        <p:spPr/>
        <p:txBody>
          <a:bodyPr/>
          <a:lstStyle>
            <a:lvl1pPr>
              <a:defRPr/>
            </a:lvl1pPr>
          </a:lstStyle>
          <a:p>
            <a:fld id="{EC859562-5ED4-485E-A3C5-DBD4290AE7CE}" type="slidenum">
              <a:rPr lang="fr-F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r>
              <a:rPr lang="fr-FR"/>
              <a:t>Vision par ordinateur - Alain Boucher</a:t>
            </a:r>
          </a:p>
        </p:txBody>
      </p:sp>
      <p:sp>
        <p:nvSpPr>
          <p:cNvPr id="7" name="Espace réservé du numéro de diapositive 6"/>
          <p:cNvSpPr>
            <a:spLocks noGrp="1"/>
          </p:cNvSpPr>
          <p:nvPr>
            <p:ph type="sldNum" sz="quarter" idx="12"/>
          </p:nvPr>
        </p:nvSpPr>
        <p:spPr/>
        <p:txBody>
          <a:bodyPr/>
          <a:lstStyle>
            <a:lvl1pPr>
              <a:defRPr/>
            </a:lvl1pPr>
          </a:lstStyle>
          <a:p>
            <a:fld id="{3AFD9163-7755-4F1B-94FE-B453AE190EBD}"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23CFEB-6ABE-4533-8CEE-B8523B2941FE}" type="datetimeFigureOut">
              <a:rPr lang="fr-FR" smtClean="0"/>
              <a:pPr/>
              <a:t>04/03/2024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269089-CB49-4081-B4DC-EABD5D09C5C9}"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r>
              <a:rPr lang="fr-FR"/>
              <a:t>Vision par ordinateur - Alain Boucher</a:t>
            </a:r>
          </a:p>
        </p:txBody>
      </p:sp>
      <p:sp>
        <p:nvSpPr>
          <p:cNvPr id="7" name="Espace réservé du numéro de diapositive 6"/>
          <p:cNvSpPr>
            <a:spLocks noGrp="1"/>
          </p:cNvSpPr>
          <p:nvPr>
            <p:ph type="sldNum" sz="quarter" idx="12"/>
          </p:nvPr>
        </p:nvSpPr>
        <p:spPr/>
        <p:txBody>
          <a:bodyPr/>
          <a:lstStyle>
            <a:lvl1pPr>
              <a:defRPr/>
            </a:lvl1pPr>
          </a:lstStyle>
          <a:p>
            <a:fld id="{A5D13AE8-8F39-4FDF-8355-5D2FDB6F8EAD}" type="slidenum">
              <a:rPr lang="fr-F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r>
              <a:rPr lang="fr-FR"/>
              <a:t>Vision par ordinateur - Alain Boucher</a:t>
            </a:r>
          </a:p>
        </p:txBody>
      </p:sp>
      <p:sp>
        <p:nvSpPr>
          <p:cNvPr id="6" name="Espace réservé du numéro de diapositive 5"/>
          <p:cNvSpPr>
            <a:spLocks noGrp="1"/>
          </p:cNvSpPr>
          <p:nvPr>
            <p:ph type="sldNum" sz="quarter" idx="12"/>
          </p:nvPr>
        </p:nvSpPr>
        <p:spPr/>
        <p:txBody>
          <a:bodyPr/>
          <a:lstStyle>
            <a:lvl1pPr>
              <a:defRPr/>
            </a:lvl1pPr>
          </a:lstStyle>
          <a:p>
            <a:fld id="{9361F17D-5B43-46C7-9954-5AD0C0CFF55C}" type="slidenum">
              <a:rPr lang="fr-F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7675" y="304800"/>
            <a:ext cx="2062163" cy="582771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304800"/>
            <a:ext cx="6035675" cy="582771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r>
              <a:rPr lang="fr-FR"/>
              <a:t>Vision par ordinateur - Alain Boucher</a:t>
            </a:r>
          </a:p>
        </p:txBody>
      </p:sp>
      <p:sp>
        <p:nvSpPr>
          <p:cNvPr id="6" name="Espace réservé du numéro de diapositive 5"/>
          <p:cNvSpPr>
            <a:spLocks noGrp="1"/>
          </p:cNvSpPr>
          <p:nvPr>
            <p:ph type="sldNum" sz="quarter" idx="12"/>
          </p:nvPr>
        </p:nvSpPr>
        <p:spPr/>
        <p:txBody>
          <a:bodyPr/>
          <a:lstStyle>
            <a:lvl1pPr>
              <a:defRPr/>
            </a:lvl1pPr>
          </a:lstStyle>
          <a:p>
            <a:fld id="{52669113-B265-49E4-AB56-85CFFA17FD44}" type="slidenum">
              <a:rPr lang="fr-F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457200" y="6245225"/>
            <a:ext cx="2133600" cy="476250"/>
          </a:xfrm>
          <a:prstGeom prst="rect">
            <a:avLst/>
          </a:prstGeom>
        </p:spPr>
        <p:txBody>
          <a:bodyPr/>
          <a:lstStyle>
            <a:lvl1pPr>
              <a:defRPr/>
            </a:lvl1pPr>
          </a:lstStyle>
          <a:p>
            <a:endParaRPr lang="fr-CA"/>
          </a:p>
        </p:txBody>
      </p:sp>
      <p:sp>
        <p:nvSpPr>
          <p:cNvPr id="7" name="Espace réservé du pied de page 6"/>
          <p:cNvSpPr>
            <a:spLocks noGrp="1"/>
          </p:cNvSpPr>
          <p:nvPr>
            <p:ph type="ftr" sz="quarter" idx="11"/>
          </p:nvPr>
        </p:nvSpPr>
        <p:spPr>
          <a:xfrm>
            <a:off x="3124200" y="6245225"/>
            <a:ext cx="2895600" cy="476250"/>
          </a:xfrm>
          <a:prstGeom prst="rect">
            <a:avLst/>
          </a:prstGeom>
        </p:spPr>
        <p:txBody>
          <a:bodyPr/>
          <a:lstStyle>
            <a:lvl1pPr>
              <a:defRPr/>
            </a:lvl1pPr>
          </a:lstStyle>
          <a:p>
            <a:endParaRPr lang="fr-CA"/>
          </a:p>
        </p:txBody>
      </p:sp>
      <p:sp>
        <p:nvSpPr>
          <p:cNvPr id="8" name="Espace réservé du numéro de diapositive 7"/>
          <p:cNvSpPr>
            <a:spLocks noGrp="1"/>
          </p:cNvSpPr>
          <p:nvPr>
            <p:ph type="sldNum" sz="quarter" idx="12"/>
          </p:nvPr>
        </p:nvSpPr>
        <p:spPr>
          <a:xfrm>
            <a:off x="6553200" y="6245225"/>
            <a:ext cx="2133600" cy="476250"/>
          </a:xfrm>
        </p:spPr>
        <p:txBody>
          <a:bodyPr/>
          <a:lstStyle>
            <a:lvl1pPr>
              <a:defRPr/>
            </a:lvl1pPr>
          </a:lstStyle>
          <a:p>
            <a:fld id="{C830BE67-D036-409D-A911-CE3DE1F39058}" type="slidenum">
              <a:rPr lang="fr-CA"/>
              <a:pPr/>
              <a:t>‹N°›</a:t>
            </a:fld>
            <a:endParaRPr lang="fr-C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457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245225"/>
            <a:ext cx="2133600" cy="476250"/>
          </a:xfrm>
          <a:prstGeom prst="rect">
            <a:avLst/>
          </a:prstGeom>
        </p:spPr>
        <p:txBody>
          <a:bodyPr/>
          <a:lstStyle>
            <a:lvl1pPr>
              <a:defRPr/>
            </a:lvl1pPr>
          </a:lstStyle>
          <a:p>
            <a:endParaRPr lang="fr-CA"/>
          </a:p>
        </p:txBody>
      </p:sp>
      <p:sp>
        <p:nvSpPr>
          <p:cNvPr id="8" name="Espace réservé du pied de page 7"/>
          <p:cNvSpPr>
            <a:spLocks noGrp="1"/>
          </p:cNvSpPr>
          <p:nvPr>
            <p:ph type="ftr" sz="quarter" idx="11"/>
          </p:nvPr>
        </p:nvSpPr>
        <p:spPr>
          <a:xfrm>
            <a:off x="3124200" y="6245225"/>
            <a:ext cx="2895600" cy="476250"/>
          </a:xfrm>
          <a:prstGeom prst="rect">
            <a:avLst/>
          </a:prstGeom>
        </p:spPr>
        <p:txBody>
          <a:bodyPr/>
          <a:lstStyle>
            <a:lvl1pPr>
              <a:defRPr/>
            </a:lvl1pPr>
          </a:lstStyle>
          <a:p>
            <a:endParaRPr lang="fr-CA"/>
          </a:p>
        </p:txBody>
      </p:sp>
      <p:sp>
        <p:nvSpPr>
          <p:cNvPr id="9" name="Espace réservé du numéro de diapositive 8"/>
          <p:cNvSpPr>
            <a:spLocks noGrp="1"/>
          </p:cNvSpPr>
          <p:nvPr>
            <p:ph type="sldNum" sz="quarter" idx="12"/>
          </p:nvPr>
        </p:nvSpPr>
        <p:spPr>
          <a:xfrm>
            <a:off x="6553200" y="6245225"/>
            <a:ext cx="2133600" cy="476250"/>
          </a:xfrm>
        </p:spPr>
        <p:txBody>
          <a:bodyPr/>
          <a:lstStyle>
            <a:lvl1pPr>
              <a:defRPr/>
            </a:lvl1pPr>
          </a:lstStyle>
          <a:p>
            <a:fld id="{960487E9-0557-4AE4-AA44-5DFECFAD9C1A}" type="slidenum">
              <a:rPr lang="fr-CA"/>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823CFEB-6ABE-4533-8CEE-B8523B2941FE}" type="datetimeFigureOut">
              <a:rPr lang="fr-FR" smtClean="0"/>
              <a:pPr/>
              <a:t>04/03/2024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269089-CB49-4081-B4DC-EABD5D09C5C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823CFEB-6ABE-4533-8CEE-B8523B2941FE}" type="datetimeFigureOut">
              <a:rPr lang="fr-FR" smtClean="0"/>
              <a:pPr/>
              <a:t>04/03/2024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269089-CB49-4081-B4DC-EABD5D09C5C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823CFEB-6ABE-4533-8CEE-B8523B2941FE}" type="datetimeFigureOut">
              <a:rPr lang="fr-FR" smtClean="0"/>
              <a:pPr/>
              <a:t>04/03/2024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269089-CB49-4081-B4DC-EABD5D09C5C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823CFEB-6ABE-4533-8CEE-B8523B2941FE}" type="datetimeFigureOut">
              <a:rPr lang="fr-FR" smtClean="0"/>
              <a:pPr/>
              <a:t>04/03/2024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269089-CB49-4081-B4DC-EABD5D09C5C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23CFEB-6ABE-4533-8CEE-B8523B2941FE}" type="datetimeFigureOut">
              <a:rPr lang="fr-FR" smtClean="0"/>
              <a:pPr/>
              <a:t>04/03/2024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269089-CB49-4081-B4DC-EABD5D09C5C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823CFEB-6ABE-4533-8CEE-B8523B2941FE}" type="datetimeFigureOut">
              <a:rPr lang="fr-FR" smtClean="0"/>
              <a:pPr/>
              <a:t>04/03/2024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269089-CB49-4081-B4DC-EABD5D09C5C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823CFEB-6ABE-4533-8CEE-B8523B2941FE}" type="datetimeFigureOut">
              <a:rPr lang="fr-FR" smtClean="0"/>
              <a:pPr/>
              <a:t>04/03/2024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269089-CB49-4081-B4DC-EABD5D09C5C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3CFEB-6ABE-4533-8CEE-B8523B2941FE}" type="datetimeFigureOut">
              <a:rPr lang="fr-FR" smtClean="0"/>
              <a:pPr/>
              <a:t>04/03/2024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69089-CB49-4081-B4DC-EABD5D09C5C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4"/>
          <p:cNvGrpSpPr>
            <a:grpSpLocks/>
          </p:cNvGrpSpPr>
          <p:nvPr userDrawn="1"/>
        </p:nvGrpSpPr>
        <p:grpSpPr bwMode="auto">
          <a:xfrm>
            <a:off x="127000" y="533400"/>
            <a:ext cx="8542338" cy="1052513"/>
            <a:chOff x="80" y="336"/>
            <a:chExt cx="5381" cy="663"/>
          </a:xfrm>
        </p:grpSpPr>
        <p:sp>
          <p:nvSpPr>
            <p:cNvPr id="16386" name="Rectangle 2"/>
            <p:cNvSpPr>
              <a:spLocks noChangeArrowheads="1"/>
            </p:cNvSpPr>
            <p:nvPr/>
          </p:nvSpPr>
          <p:spPr bwMode="ltGray">
            <a:xfrm>
              <a:off x="263" y="404"/>
              <a:ext cx="276" cy="299"/>
            </a:xfrm>
            <a:prstGeom prst="rect">
              <a:avLst/>
            </a:prstGeom>
            <a:solidFill>
              <a:schemeClr val="accent2"/>
            </a:solidFill>
            <a:ln w="9525">
              <a:noFill/>
              <a:miter lim="800000"/>
              <a:headEnd/>
              <a:tailEnd/>
            </a:ln>
            <a:effectLst/>
          </p:spPr>
          <p:txBody>
            <a:bodyPr wrap="none" anchor="ctr"/>
            <a:lstStyle/>
            <a:p>
              <a:pPr algn="ctr"/>
              <a:endParaRPr kumimoji="1" lang="fr-FR"/>
            </a:p>
          </p:txBody>
        </p:sp>
        <p:sp>
          <p:nvSpPr>
            <p:cNvPr id="16387" name="Rectangle 3"/>
            <p:cNvSpPr>
              <a:spLocks noChangeArrowheads="1"/>
            </p:cNvSpPr>
            <p:nvPr/>
          </p:nvSpPr>
          <p:spPr bwMode="ltGray">
            <a:xfrm>
              <a:off x="504" y="404"/>
              <a:ext cx="207" cy="299"/>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fr-FR"/>
            </a:p>
          </p:txBody>
        </p:sp>
        <p:sp>
          <p:nvSpPr>
            <p:cNvPr id="16388" name="Rectangle 4"/>
            <p:cNvSpPr>
              <a:spLocks noChangeArrowheads="1"/>
            </p:cNvSpPr>
            <p:nvPr/>
          </p:nvSpPr>
          <p:spPr bwMode="ltGray">
            <a:xfrm>
              <a:off x="341" y="670"/>
              <a:ext cx="266" cy="299"/>
            </a:xfrm>
            <a:prstGeom prst="rect">
              <a:avLst/>
            </a:prstGeom>
            <a:solidFill>
              <a:schemeClr val="folHlink"/>
            </a:solidFill>
            <a:ln w="9525">
              <a:noFill/>
              <a:miter lim="800000"/>
              <a:headEnd/>
              <a:tailEnd/>
            </a:ln>
            <a:effectLst/>
          </p:spPr>
          <p:txBody>
            <a:bodyPr wrap="none" anchor="ctr"/>
            <a:lstStyle/>
            <a:p>
              <a:pPr algn="ctr"/>
              <a:endParaRPr kumimoji="1" lang="fr-FR"/>
            </a:p>
          </p:txBody>
        </p:sp>
        <p:sp>
          <p:nvSpPr>
            <p:cNvPr id="16389" name="Rectangle 5"/>
            <p:cNvSpPr>
              <a:spLocks noChangeArrowheads="1"/>
            </p:cNvSpPr>
            <p:nvPr/>
          </p:nvSpPr>
          <p:spPr bwMode="ltGray">
            <a:xfrm>
              <a:off x="574" y="670"/>
              <a:ext cx="232" cy="299"/>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fr-FR"/>
            </a:p>
          </p:txBody>
        </p:sp>
        <p:sp>
          <p:nvSpPr>
            <p:cNvPr id="16390" name="Rectangle 6"/>
            <p:cNvSpPr>
              <a:spLocks noChangeArrowheads="1"/>
            </p:cNvSpPr>
            <p:nvPr/>
          </p:nvSpPr>
          <p:spPr bwMode="ltGray">
            <a:xfrm>
              <a:off x="80" y="6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fr-FR"/>
            </a:p>
          </p:txBody>
        </p:sp>
        <p:sp>
          <p:nvSpPr>
            <p:cNvPr id="16391" name="Rectangle 7"/>
            <p:cNvSpPr>
              <a:spLocks noChangeArrowheads="1"/>
            </p:cNvSpPr>
            <p:nvPr/>
          </p:nvSpPr>
          <p:spPr bwMode="gray">
            <a:xfrm>
              <a:off x="480" y="336"/>
              <a:ext cx="20" cy="663"/>
            </a:xfrm>
            <a:prstGeom prst="rect">
              <a:avLst/>
            </a:prstGeom>
            <a:solidFill>
              <a:schemeClr val="bg2"/>
            </a:solidFill>
            <a:ln w="9525">
              <a:noFill/>
              <a:miter lim="800000"/>
              <a:headEnd/>
              <a:tailEnd/>
            </a:ln>
            <a:effectLst/>
          </p:spPr>
          <p:txBody>
            <a:bodyPr wrap="none" anchor="ctr"/>
            <a:lstStyle/>
            <a:p>
              <a:pPr algn="ctr"/>
              <a:endParaRPr kumimoji="1" lang="fr-FR"/>
            </a:p>
          </p:txBody>
        </p:sp>
        <p:sp>
          <p:nvSpPr>
            <p:cNvPr id="16392" name="Rectangle 8"/>
            <p:cNvSpPr>
              <a:spLocks noChangeArrowheads="1"/>
            </p:cNvSpPr>
            <p:nvPr/>
          </p:nvSpPr>
          <p:spPr bwMode="gray">
            <a:xfrm>
              <a:off x="279" y="834"/>
              <a:ext cx="5182" cy="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fr-FR"/>
            </a:p>
          </p:txBody>
        </p:sp>
      </p:grpSp>
      <p:sp>
        <p:nvSpPr>
          <p:cNvPr id="16393" name="Rectangle 9"/>
          <p:cNvSpPr>
            <a:spLocks noGrp="1" noChangeArrowheads="1"/>
          </p:cNvSpPr>
          <p:nvPr>
            <p:ph type="title"/>
          </p:nvPr>
        </p:nvSpPr>
        <p:spPr bwMode="auto">
          <a:xfrm>
            <a:off x="1143000" y="304800"/>
            <a:ext cx="7716838"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6394" name="Rectangle 10"/>
          <p:cNvSpPr>
            <a:spLocks noGrp="1" noChangeArrowheads="1"/>
          </p:cNvSpPr>
          <p:nvPr>
            <p:ph type="body" idx="1"/>
          </p:nvPr>
        </p:nvSpPr>
        <p:spPr bwMode="auto">
          <a:xfrm>
            <a:off x="609600" y="1828800"/>
            <a:ext cx="8153400" cy="430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395" name="Rectangle 11"/>
          <p:cNvSpPr>
            <a:spLocks noGrp="1" noChangeArrowheads="1"/>
          </p:cNvSpPr>
          <p:nvPr>
            <p:ph type="dt" sz="half" idx="2"/>
          </p:nvPr>
        </p:nvSpPr>
        <p:spPr bwMode="auto">
          <a:xfrm>
            <a:off x="571500" y="63373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fr-FR"/>
          </a:p>
        </p:txBody>
      </p:sp>
      <p:sp>
        <p:nvSpPr>
          <p:cNvPr id="16396" name="Rectangle 12"/>
          <p:cNvSpPr>
            <a:spLocks noGrp="1" noChangeArrowheads="1"/>
          </p:cNvSpPr>
          <p:nvPr>
            <p:ph type="ftr" sz="quarter" idx="3"/>
          </p:nvPr>
        </p:nvSpPr>
        <p:spPr bwMode="auto">
          <a:xfrm>
            <a:off x="2438400" y="6324600"/>
            <a:ext cx="4495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r>
              <a:rPr lang="fr-FR"/>
              <a:t>Vision par ordinateur - Alain Boucher</a:t>
            </a:r>
          </a:p>
        </p:txBody>
      </p:sp>
      <p:sp>
        <p:nvSpPr>
          <p:cNvPr id="16397" name="Rectangle 13"/>
          <p:cNvSpPr>
            <a:spLocks noGrp="1" noChangeArrowheads="1"/>
          </p:cNvSpPr>
          <p:nvPr>
            <p:ph type="sldNum" sz="quarter" idx="4"/>
          </p:nvPr>
        </p:nvSpPr>
        <p:spPr bwMode="auto">
          <a:xfrm>
            <a:off x="7010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EEE08693-FE40-456D-8198-9ADACFC34A8C}"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 id="2147483689" r:id="rId13"/>
  </p:sldLayoutIdLst>
  <p:hf hdr="0" dt="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ahoma" pitchFamily="34" charset="0"/>
        </a:defRPr>
      </a:lvl2pPr>
      <a:lvl3pPr algn="l" rtl="0" fontAlgn="base">
        <a:spcBef>
          <a:spcPct val="0"/>
        </a:spcBef>
        <a:spcAft>
          <a:spcPct val="0"/>
        </a:spcAft>
        <a:defRPr sz="3600">
          <a:solidFill>
            <a:schemeClr val="tx2"/>
          </a:solidFill>
          <a:latin typeface="Tahoma" pitchFamily="34" charset="0"/>
        </a:defRPr>
      </a:lvl3pPr>
      <a:lvl4pPr algn="l" rtl="0" fontAlgn="base">
        <a:spcBef>
          <a:spcPct val="0"/>
        </a:spcBef>
        <a:spcAft>
          <a:spcPct val="0"/>
        </a:spcAft>
        <a:defRPr sz="3600">
          <a:solidFill>
            <a:schemeClr val="tx2"/>
          </a:solidFill>
          <a:latin typeface="Tahoma" pitchFamily="34" charset="0"/>
        </a:defRPr>
      </a:lvl4pPr>
      <a:lvl5pPr algn="l" rtl="0" fontAlgn="base">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0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gif"/><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gi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8.xml"/><Relationship Id="rId6" Type="http://schemas.openxmlformats.org/officeDocument/2006/relationships/image" Target="../media/image28.jpeg"/><Relationship Id="rId5" Type="http://schemas.openxmlformats.org/officeDocument/2006/relationships/image" Target="../media/image25.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43.wmf"/><Relationship Id="rId18" Type="http://schemas.openxmlformats.org/officeDocument/2006/relationships/oleObject" Target="../embeddings/oleObject16.bin"/><Relationship Id="rId3" Type="http://schemas.openxmlformats.org/officeDocument/2006/relationships/image" Target="../media/image47.png"/><Relationship Id="rId7" Type="http://schemas.openxmlformats.org/officeDocument/2006/relationships/image" Target="../media/image40.wmf"/><Relationship Id="rId12" Type="http://schemas.openxmlformats.org/officeDocument/2006/relationships/oleObject" Target="../embeddings/oleObject13.bin"/><Relationship Id="rId17" Type="http://schemas.openxmlformats.org/officeDocument/2006/relationships/image" Target="../media/image45.wmf"/><Relationship Id="rId2" Type="http://schemas.openxmlformats.org/officeDocument/2006/relationships/slideLayout" Target="../slideLayouts/slideLayout18.xml"/><Relationship Id="rId16" Type="http://schemas.openxmlformats.org/officeDocument/2006/relationships/oleObject" Target="../embeddings/oleObject15.bin"/><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4.wmf"/><Relationship Id="rId10" Type="http://schemas.openxmlformats.org/officeDocument/2006/relationships/oleObject" Target="../embeddings/oleObject12.bin"/><Relationship Id="rId19" Type="http://schemas.openxmlformats.org/officeDocument/2006/relationships/image" Target="../media/image46.wmf"/><Relationship Id="rId4" Type="http://schemas.openxmlformats.org/officeDocument/2006/relationships/oleObject" Target="../embeddings/oleObject9.bin"/><Relationship Id="rId9" Type="http://schemas.openxmlformats.org/officeDocument/2006/relationships/image" Target="../media/image41.wmf"/><Relationship Id="rId1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53.jpeg"/><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49.wmf"/><Relationship Id="rId11" Type="http://schemas.openxmlformats.org/officeDocument/2006/relationships/image" Target="../media/image52.jpeg"/><Relationship Id="rId5" Type="http://schemas.openxmlformats.org/officeDocument/2006/relationships/oleObject" Target="../embeddings/oleObject18.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8.xml"/><Relationship Id="rId4" Type="http://schemas.openxmlformats.org/officeDocument/2006/relationships/image" Target="../media/image60.gi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62.png"/><Relationship Id="rId7"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3.xml"/><Relationship Id="rId1" Type="http://schemas.openxmlformats.org/officeDocument/2006/relationships/vmlDrawing" Target="../drawings/vmlDrawing5.vml"/><Relationship Id="rId6" Type="http://schemas.openxmlformats.org/officeDocument/2006/relationships/image" Target="../media/image68.emf"/><Relationship Id="rId5" Type="http://schemas.openxmlformats.org/officeDocument/2006/relationships/oleObject" Target="../embeddings/oleObject23.bin"/><Relationship Id="rId4" Type="http://schemas.openxmlformats.org/officeDocument/2006/relationships/image" Target="../media/image67.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3.xml"/><Relationship Id="rId7" Type="http://schemas.openxmlformats.org/officeDocument/2006/relationships/image" Target="../media/image70.emf"/><Relationship Id="rId2" Type="http://schemas.openxmlformats.org/officeDocument/2006/relationships/slideLayout" Target="../slideLayouts/slideLayout23.xml"/><Relationship Id="rId1" Type="http://schemas.openxmlformats.org/officeDocument/2006/relationships/vmlDrawing" Target="../drawings/vmlDrawing6.vml"/><Relationship Id="rId6" Type="http://schemas.openxmlformats.org/officeDocument/2006/relationships/oleObject" Target="../embeddings/oleObject26.bin"/><Relationship Id="rId5" Type="http://schemas.openxmlformats.org/officeDocument/2006/relationships/image" Target="../media/image68.emf"/><Relationship Id="rId4" Type="http://schemas.openxmlformats.org/officeDocument/2006/relationships/oleObject" Target="../embeddings/oleObject25.bin"/><Relationship Id="rId9" Type="http://schemas.openxmlformats.org/officeDocument/2006/relationships/image" Target="../media/image67.wmf"/></Relationships>
</file>

<file path=ppt/slides/_rels/slide36.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3.xml"/><Relationship Id="rId1" Type="http://schemas.openxmlformats.org/officeDocument/2006/relationships/vmlDrawing" Target="../drawings/vmlDrawing7.vml"/><Relationship Id="rId6" Type="http://schemas.openxmlformats.org/officeDocument/2006/relationships/image" Target="../media/image68.emf"/><Relationship Id="rId5" Type="http://schemas.openxmlformats.org/officeDocument/2006/relationships/oleObject" Target="../embeddings/oleObject29.bin"/><Relationship Id="rId4" Type="http://schemas.openxmlformats.org/officeDocument/2006/relationships/image" Target="../media/image69.emf"/></Relationships>
</file>

<file path=ppt/slides/_rels/slide37.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3.xml"/><Relationship Id="rId1" Type="http://schemas.openxmlformats.org/officeDocument/2006/relationships/vmlDrawing" Target="../drawings/vmlDrawing8.vml"/><Relationship Id="rId6" Type="http://schemas.openxmlformats.org/officeDocument/2006/relationships/image" Target="../media/image68.emf"/><Relationship Id="rId5" Type="http://schemas.openxmlformats.org/officeDocument/2006/relationships/oleObject" Target="../embeddings/oleObject32.bin"/><Relationship Id="rId4" Type="http://schemas.openxmlformats.org/officeDocument/2006/relationships/image" Target="../media/image70.e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4.xml"/><Relationship Id="rId1" Type="http://schemas.openxmlformats.org/officeDocument/2006/relationships/vmlDrawing" Target="../drawings/vmlDrawing9.vml"/><Relationship Id="rId6" Type="http://schemas.openxmlformats.org/officeDocument/2006/relationships/image" Target="../media/image68.emf"/><Relationship Id="rId5" Type="http://schemas.openxmlformats.org/officeDocument/2006/relationships/oleObject" Target="../embeddings/oleObject35.bin"/><Relationship Id="rId10" Type="http://schemas.openxmlformats.org/officeDocument/2006/relationships/image" Target="../media/image73.emf"/><Relationship Id="rId4" Type="http://schemas.openxmlformats.org/officeDocument/2006/relationships/image" Target="../media/image69.emf"/><Relationship Id="rId9" Type="http://schemas.openxmlformats.org/officeDocument/2006/relationships/oleObject" Target="../embeddings/oleObject38.bin"/></Relationships>
</file>

<file path=ppt/slides/_rels/slide39.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4.xml"/><Relationship Id="rId1" Type="http://schemas.openxmlformats.org/officeDocument/2006/relationships/vmlDrawing" Target="../drawings/vmlDrawing10.vml"/><Relationship Id="rId6" Type="http://schemas.openxmlformats.org/officeDocument/2006/relationships/image" Target="../media/image75.wmf"/><Relationship Id="rId5" Type="http://schemas.openxmlformats.org/officeDocument/2006/relationships/oleObject" Target="../embeddings/oleObject40.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42.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1.wmf"/><Relationship Id="rId3" Type="http://schemas.openxmlformats.org/officeDocument/2006/relationships/audio" Target="../media/audio1.wav"/><Relationship Id="rId7" Type="http://schemas.openxmlformats.org/officeDocument/2006/relationships/oleObject" Target="../embeddings/oleObject3.bin"/><Relationship Id="rId12"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6.bin"/><Relationship Id="rId5" Type="http://schemas.openxmlformats.org/officeDocument/2006/relationships/image" Target="../media/image9.wmf"/><Relationship Id="rId10"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oleObject" Target="../embeddings/oleObject5.bin"/><Relationship Id="rId1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785813" y="1355724"/>
            <a:ext cx="7772400" cy="2217291"/>
          </a:xfrm>
          <a:prstGeom prst="rect">
            <a:avLst/>
          </a:prstGeom>
          <a:noFill/>
          <a:ln w="9525">
            <a:noFill/>
            <a:round/>
            <a:headEnd/>
            <a:tailEnd/>
          </a:ln>
        </p:spPr>
        <p:txBody>
          <a:bodyPr lIns="90000" tIns="46800" rIns="90000" bIns="46800" anchor="b"/>
          <a:lstStyle/>
          <a:p>
            <a:pPr defTabSz="449263" fontAlgn="base">
              <a:spcBef>
                <a:spcPct val="0"/>
              </a:spcBef>
              <a:spcAft>
                <a:spcPct val="0"/>
              </a:spcAft>
              <a:buClr>
                <a:srgbClr val="575F6D"/>
              </a:buClr>
              <a:buSzPct val="100000"/>
              <a:buFont typeface="Century Schoolbook"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b="1" dirty="0">
                <a:solidFill>
                  <a:srgbClr val="575F6D"/>
                </a:solidFill>
              </a:rPr>
              <a:t>CHAPITRE </a:t>
            </a:r>
            <a:r>
              <a:rPr lang="fr-FR" sz="3000" b="1" dirty="0" smtClean="0">
                <a:solidFill>
                  <a:srgbClr val="575F6D"/>
                </a:solidFill>
              </a:rPr>
              <a:t>: </a:t>
            </a:r>
            <a:endParaRPr lang="fr-FR" sz="3000" b="1" dirty="0">
              <a:solidFill>
                <a:srgbClr val="575F6D"/>
              </a:solidFill>
            </a:endParaRPr>
          </a:p>
          <a:p>
            <a:pPr lvl="0" defTabSz="449263" fontAlgn="base">
              <a:spcBef>
                <a:spcPct val="0"/>
              </a:spcBef>
              <a:spcAft>
                <a:spcPct val="0"/>
              </a:spcAft>
              <a:buClr>
                <a:srgbClr val="575F6D"/>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b="1" dirty="0" smtClean="0">
                <a:solidFill>
                  <a:srgbClr val="575F6D"/>
                </a:solidFill>
              </a:rPr>
              <a:t>LES TECHNIQUES DE FILTRAGE EN IMAGERIE NUMÉRIQUE</a:t>
            </a:r>
          </a:p>
          <a:p>
            <a:pPr lvl="0" defTabSz="449263" fontAlgn="base">
              <a:spcBef>
                <a:spcPct val="0"/>
              </a:spcBef>
              <a:spcAft>
                <a:spcPct val="0"/>
              </a:spcAft>
              <a:buClr>
                <a:srgbClr val="575F6D"/>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b="1" i="1" dirty="0" smtClean="0">
                <a:solidFill>
                  <a:srgbClr val="FF0000"/>
                </a:solidFill>
              </a:rPr>
              <a:t>RAPPEL</a:t>
            </a:r>
            <a:endParaRPr lang="fr-FR" sz="2400" b="1" i="1" dirty="0">
              <a:solidFill>
                <a:srgbClr val="FF0000"/>
              </a:solidFill>
            </a:endParaRPr>
          </a:p>
        </p:txBody>
      </p:sp>
      <p:sp>
        <p:nvSpPr>
          <p:cNvPr id="8195" name="Text Box 2"/>
          <p:cNvSpPr txBox="1">
            <a:spLocks noChangeArrowheads="1"/>
          </p:cNvSpPr>
          <p:nvPr/>
        </p:nvSpPr>
        <p:spPr bwMode="auto">
          <a:xfrm>
            <a:off x="2357438" y="4429125"/>
            <a:ext cx="6400800" cy="1874838"/>
          </a:xfrm>
          <a:prstGeom prst="rect">
            <a:avLst/>
          </a:prstGeom>
          <a:noFill/>
          <a:ln w="9525">
            <a:noFill/>
            <a:round/>
            <a:headEnd/>
            <a:tailEnd/>
          </a:ln>
        </p:spPr>
        <p:txBody>
          <a:bodyPr/>
          <a:lstStyle/>
          <a:p>
            <a:pPr defTabSz="449263" fontAlgn="base">
              <a:spcBef>
                <a:spcPts val="600"/>
              </a:spcBef>
              <a:spcAft>
                <a:spcPct val="0"/>
              </a:spcAft>
              <a:buClr>
                <a:srgbClr val="FE8637"/>
              </a:buClr>
              <a:buSzPct val="7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800" b="1">
                <a:solidFill>
                  <a:srgbClr val="575F6D"/>
                </a:solidFill>
              </a:rPr>
              <a:t>D</a:t>
            </a:r>
            <a:r>
              <a:rPr lang="fr-FR" sz="2800" b="1" smtClean="0">
                <a:solidFill>
                  <a:srgbClr val="575F6D"/>
                </a:solidFill>
              </a:rPr>
              <a:t>r</a:t>
            </a:r>
            <a:r>
              <a:rPr lang="fr-FR" sz="2800" b="1">
                <a:solidFill>
                  <a:srgbClr val="575F6D"/>
                </a:solidFill>
              </a:rPr>
              <a:t>. </a:t>
            </a:r>
            <a:r>
              <a:rPr lang="fr-FR" sz="2800" b="1" dirty="0">
                <a:solidFill>
                  <a:srgbClr val="575F6D"/>
                </a:solidFill>
              </a:rPr>
              <a:t>HALLACI  S.</a:t>
            </a:r>
          </a:p>
          <a:p>
            <a:pPr defTabSz="449263" fontAlgn="base">
              <a:spcBef>
                <a:spcPts val="600"/>
              </a:spcBef>
              <a:spcAft>
                <a:spcPct val="0"/>
              </a:spcAft>
              <a:buClr>
                <a:srgbClr val="FE8637"/>
              </a:buClr>
              <a:buSzPct val="7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800" b="1" dirty="0">
                <a:solidFill>
                  <a:srgbClr val="575F6D"/>
                </a:solidFill>
                <a:latin typeface="Times New Roman" pitchFamily="18" charset="0"/>
                <a:cs typeface="Times New Roman" pitchFamily="18" charset="0"/>
              </a:rPr>
              <a:t>Département d’informatique</a:t>
            </a:r>
            <a:br>
              <a:rPr lang="fr-FR" sz="2800" b="1" dirty="0">
                <a:solidFill>
                  <a:srgbClr val="575F6D"/>
                </a:solidFill>
                <a:latin typeface="Times New Roman" pitchFamily="18" charset="0"/>
                <a:cs typeface="Times New Roman" pitchFamily="18" charset="0"/>
              </a:rPr>
            </a:br>
            <a:r>
              <a:rPr lang="fr-FR" sz="2800" b="1" dirty="0">
                <a:solidFill>
                  <a:srgbClr val="575F6D"/>
                </a:solidFill>
                <a:latin typeface="Times New Roman" pitchFamily="18" charset="0"/>
                <a:cs typeface="Times New Roman" pitchFamily="18" charset="0"/>
              </a:rPr>
              <a:t>Université Guelma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ChangeArrowheads="1"/>
          </p:cNvSpPr>
          <p:nvPr/>
        </p:nvSpPr>
        <p:spPr bwMode="auto">
          <a:xfrm>
            <a:off x="3810000" y="2133600"/>
            <a:ext cx="4953000" cy="4419600"/>
          </a:xfrm>
          <a:prstGeom prst="rect">
            <a:avLst/>
          </a:prstGeom>
          <a:solidFill>
            <a:schemeClr val="bg1"/>
          </a:solidFill>
          <a:ln w="9525">
            <a:solidFill>
              <a:schemeClr val="tx1"/>
            </a:solidFill>
            <a:miter lim="800000"/>
            <a:headEnd/>
            <a:tailEnd/>
          </a:ln>
          <a:effectLst/>
        </p:spPr>
        <p:txBody>
          <a:bodyPr wrap="none" anchor="ctr"/>
          <a:lstStyle/>
          <a:p>
            <a:endParaRPr lang="fr-FR"/>
          </a:p>
        </p:txBody>
      </p:sp>
      <p:sp>
        <p:nvSpPr>
          <p:cNvPr id="585731" name="Text Box 3"/>
          <p:cNvSpPr txBox="1">
            <a:spLocks noChangeArrowheads="1"/>
          </p:cNvSpPr>
          <p:nvPr/>
        </p:nvSpPr>
        <p:spPr bwMode="auto">
          <a:xfrm>
            <a:off x="1403350" y="609600"/>
            <a:ext cx="6369050" cy="584775"/>
          </a:xfrm>
          <a:prstGeom prst="rect">
            <a:avLst/>
          </a:prstGeom>
          <a:noFill/>
          <a:ln w="9525">
            <a:noFill/>
            <a:miter lim="800000"/>
            <a:headEnd/>
            <a:tailEnd/>
          </a:ln>
          <a:effectLst/>
        </p:spPr>
        <p:txBody>
          <a:bodyPr>
            <a:spAutoFit/>
          </a:bodyPr>
          <a:lstStyle/>
          <a:p>
            <a:pPr>
              <a:spcBef>
                <a:spcPct val="50000"/>
              </a:spcBef>
            </a:pPr>
            <a:r>
              <a:rPr lang="fr-FR" sz="3200" dirty="0" smtClean="0">
                <a:solidFill>
                  <a:srgbClr val="575F6D"/>
                </a:solidFill>
                <a:latin typeface="Century Schoolbook" pitchFamily="18" charset="0"/>
              </a:rPr>
              <a:t>Exemple - </a:t>
            </a:r>
            <a:r>
              <a:rPr lang="fr-CA" sz="3000" dirty="0" smtClean="0">
                <a:solidFill>
                  <a:srgbClr val="575F6D"/>
                </a:solidFill>
                <a:latin typeface="Century Schoolbook" pitchFamily="18" charset="0"/>
              </a:rPr>
              <a:t>Filtres non linéaires</a:t>
            </a:r>
            <a:endParaRPr lang="en-CA" sz="3000" dirty="0" smtClean="0">
              <a:solidFill>
                <a:srgbClr val="575F6D"/>
              </a:solidFill>
              <a:latin typeface="Century Schoolbook" pitchFamily="18" charset="0"/>
            </a:endParaRPr>
          </a:p>
        </p:txBody>
      </p:sp>
      <p:sp>
        <p:nvSpPr>
          <p:cNvPr id="585732" name="Text Box 4"/>
          <p:cNvSpPr txBox="1">
            <a:spLocks noChangeArrowheads="1"/>
          </p:cNvSpPr>
          <p:nvPr/>
        </p:nvSpPr>
        <p:spPr bwMode="auto">
          <a:xfrm>
            <a:off x="838200" y="1524000"/>
            <a:ext cx="5334000" cy="1552575"/>
          </a:xfrm>
          <a:prstGeom prst="rect">
            <a:avLst/>
          </a:prstGeom>
          <a:noFill/>
          <a:ln w="9525">
            <a:noFill/>
            <a:miter lim="800000"/>
            <a:headEnd/>
            <a:tailEnd/>
          </a:ln>
          <a:effectLst/>
        </p:spPr>
        <p:txBody>
          <a:bodyPr>
            <a:spAutoFit/>
          </a:bodyPr>
          <a:lstStyle/>
          <a:p>
            <a:pPr>
              <a:spcBef>
                <a:spcPct val="50000"/>
              </a:spcBef>
            </a:pPr>
            <a:r>
              <a:rPr lang="fr-CA" sz="2400">
                <a:latin typeface="Times New Roman" pitchFamily="18" charset="0"/>
              </a:rPr>
              <a:t> - Médian</a:t>
            </a:r>
          </a:p>
          <a:p>
            <a:pPr>
              <a:spcBef>
                <a:spcPct val="50000"/>
              </a:spcBef>
            </a:pPr>
            <a:r>
              <a:rPr lang="fr-CA" sz="2400">
                <a:latin typeface="Times New Roman" pitchFamily="18" charset="0"/>
              </a:rPr>
              <a:t> - Adaptatif</a:t>
            </a:r>
          </a:p>
          <a:p>
            <a:pPr>
              <a:spcBef>
                <a:spcPct val="50000"/>
              </a:spcBef>
            </a:pPr>
            <a:endParaRPr lang="en-CA" sz="2400">
              <a:latin typeface="Times New Roman" pitchFamily="18" charset="0"/>
            </a:endParaRPr>
          </a:p>
        </p:txBody>
      </p:sp>
      <p:sp>
        <p:nvSpPr>
          <p:cNvPr id="585733" name="Text Box 5"/>
          <p:cNvSpPr txBox="1">
            <a:spLocks noChangeArrowheads="1"/>
          </p:cNvSpPr>
          <p:nvPr/>
        </p:nvSpPr>
        <p:spPr bwMode="auto">
          <a:xfrm>
            <a:off x="304800" y="3048000"/>
            <a:ext cx="2895600" cy="1917700"/>
          </a:xfrm>
          <a:prstGeom prst="rect">
            <a:avLst/>
          </a:prstGeom>
          <a:noFill/>
          <a:ln w="9525">
            <a:noFill/>
            <a:miter lim="800000"/>
            <a:headEnd/>
            <a:tailEnd/>
          </a:ln>
          <a:effectLst/>
        </p:spPr>
        <p:txBody>
          <a:bodyPr>
            <a:spAutoFit/>
          </a:bodyPr>
          <a:lstStyle/>
          <a:p>
            <a:pPr>
              <a:spcBef>
                <a:spcPct val="50000"/>
              </a:spcBef>
            </a:pPr>
            <a:r>
              <a:rPr lang="fr-CA" sz="2400">
                <a:latin typeface="Times New Roman" pitchFamily="18" charset="0"/>
              </a:rPr>
              <a:t>La valeur du pixel central est remplacée par la moyenne de la sous-région avec la variance minimale</a:t>
            </a:r>
            <a:endParaRPr lang="en-CA" sz="2400">
              <a:latin typeface="Times New Roman" pitchFamily="18" charset="0"/>
            </a:endParaRPr>
          </a:p>
        </p:txBody>
      </p:sp>
      <p:pic>
        <p:nvPicPr>
          <p:cNvPr id="585734" name="Picture 6" descr="fip185"/>
          <p:cNvPicPr>
            <a:picLocks noChangeAspect="1" noChangeArrowheads="1"/>
          </p:cNvPicPr>
          <p:nvPr/>
        </p:nvPicPr>
        <p:blipFill>
          <a:blip r:embed="rId2"/>
          <a:srcRect/>
          <a:stretch>
            <a:fillRect/>
          </a:stretch>
        </p:blipFill>
        <p:spPr bwMode="auto">
          <a:xfrm>
            <a:off x="4267200" y="2743200"/>
            <a:ext cx="3962400" cy="28717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142976" y="274638"/>
            <a:ext cx="74676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 Filtre moyen (passe-bas) </a:t>
            </a:r>
          </a:p>
        </p:txBody>
      </p:sp>
      <p:sp>
        <p:nvSpPr>
          <p:cNvPr id="3" name="Rectangle 2"/>
          <p:cNvSpPr/>
          <p:nvPr/>
        </p:nvSpPr>
        <p:spPr>
          <a:xfrm>
            <a:off x="683568" y="1484784"/>
            <a:ext cx="8208912" cy="4247317"/>
          </a:xfrm>
          <a:prstGeom prst="rect">
            <a:avLst/>
          </a:prstGeom>
        </p:spPr>
        <p:txBody>
          <a:bodyPr wrap="square">
            <a:spAutoFit/>
          </a:bodyPr>
          <a:lstStyle/>
          <a:p>
            <a:r>
              <a:rPr lang="fr-FR" dirty="0" smtClean="0"/>
              <a:t>Le filtre </a:t>
            </a:r>
            <a:r>
              <a:rPr lang="fr-FR" b="1" dirty="0" smtClean="0"/>
              <a:t>moyen</a:t>
            </a:r>
            <a:r>
              <a:rPr lang="fr-FR" dirty="0" smtClean="0"/>
              <a:t> consiste à conformer un pixel avec son voisinage en le remplaçant par la </a:t>
            </a:r>
            <a:r>
              <a:rPr lang="fr-FR" b="1" dirty="0" smtClean="0"/>
              <a:t>moyenne des valeurs de son voisinage</a:t>
            </a:r>
            <a:r>
              <a:rPr lang="fr-FR" dirty="0" smtClean="0"/>
              <a:t>. </a:t>
            </a:r>
          </a:p>
          <a:p>
            <a:r>
              <a:rPr lang="fr-FR" dirty="0" smtClean="0"/>
              <a:t>Le </a:t>
            </a:r>
            <a:r>
              <a:rPr lang="fr-FR" dirty="0" err="1" smtClean="0"/>
              <a:t>moyennage</a:t>
            </a:r>
            <a:r>
              <a:rPr lang="fr-FR" dirty="0" smtClean="0"/>
              <a:t> sur un voisinage 3x3 :</a:t>
            </a:r>
          </a:p>
          <a:p>
            <a:endParaRPr lang="fr-FR" dirty="0" smtClean="0"/>
          </a:p>
          <a:p>
            <a:endParaRPr lang="fr-FR" dirty="0" smtClean="0"/>
          </a:p>
          <a:p>
            <a:endParaRPr lang="fr-FR" dirty="0" smtClean="0"/>
          </a:p>
          <a:p>
            <a:pPr>
              <a:buClr>
                <a:srgbClr val="CC6600"/>
              </a:buClr>
              <a:buFont typeface="Courier New" pitchFamily="49" charset="0"/>
              <a:buChar char="o"/>
            </a:pPr>
            <a:r>
              <a:rPr lang="fr-FR" dirty="0" smtClean="0"/>
              <a:t> Ainsi, pour notre pixel de tout à l'heure avec son voisinage :</a:t>
            </a:r>
          </a:p>
          <a:p>
            <a:pPr>
              <a:buClr>
                <a:srgbClr val="CC6600"/>
              </a:buClr>
              <a:buFont typeface="Courier New" pitchFamily="49" charset="0"/>
              <a:buChar char="o"/>
            </a:pPr>
            <a:r>
              <a:rPr lang="fr-FR" dirty="0" smtClean="0"/>
              <a:t>Nous allons remplacer « P</a:t>
            </a:r>
            <a:r>
              <a:rPr lang="fr-FR" sz="1200" dirty="0" smtClean="0"/>
              <a:t>4,4 </a:t>
            </a:r>
            <a:r>
              <a:rPr lang="fr-FR" dirty="0" smtClean="0"/>
              <a:t>= 255» par</a:t>
            </a:r>
          </a:p>
          <a:p>
            <a:pPr>
              <a:buClr>
                <a:srgbClr val="CC6600"/>
              </a:buClr>
              <a:buFont typeface="Courier New" pitchFamily="49" charset="0"/>
              <a:buChar char="o"/>
            </a:pPr>
            <a:endParaRPr lang="fr-FR" dirty="0" smtClean="0"/>
          </a:p>
          <a:p>
            <a:pPr>
              <a:buClr>
                <a:srgbClr val="CC6600"/>
              </a:buClr>
              <a:buFont typeface="Courier New" pitchFamily="49" charset="0"/>
              <a:buChar char="o"/>
            </a:pPr>
            <a:endParaRPr lang="fr-FR" dirty="0" smtClean="0"/>
          </a:p>
          <a:p>
            <a:pPr>
              <a:buClr>
                <a:srgbClr val="CC6600"/>
              </a:buClr>
              <a:buFont typeface="Courier New" pitchFamily="49" charset="0"/>
              <a:buChar char="o"/>
            </a:pPr>
            <a:r>
              <a:rPr lang="fr-FR" dirty="0" smtClean="0"/>
              <a:t>Vous voyez, un "</a:t>
            </a:r>
            <a:r>
              <a:rPr lang="fr-FR" b="1" dirty="0" smtClean="0"/>
              <a:t>122</a:t>
            </a:r>
            <a:r>
              <a:rPr lang="fr-FR" dirty="0" smtClean="0"/>
              <a:t>" au milieu de plein de "120", en niveaux de gris, franchement ça fait moins tâche qu'un 255. À </a:t>
            </a:r>
            <a:r>
              <a:rPr lang="fr-FR" i="1" dirty="0" smtClean="0"/>
              <a:t>2 niveaux de gris</a:t>
            </a:r>
            <a:r>
              <a:rPr lang="fr-FR" dirty="0" smtClean="0"/>
              <a:t> près, on ne voit pas la différence </a:t>
            </a:r>
            <a:r>
              <a:rPr lang="fr-FR" i="1" dirty="0" smtClean="0"/>
              <a:t>à moins d'y faire vraiment très attention, et encore !</a:t>
            </a:r>
          </a:p>
          <a:p>
            <a:pPr>
              <a:buClr>
                <a:srgbClr val="CC6600"/>
              </a:buClr>
              <a:buFont typeface="Courier New" pitchFamily="49" charset="0"/>
              <a:buChar char="o"/>
            </a:pPr>
            <a:endParaRPr lang="fr-FR" i="1" dirty="0" smtClean="0"/>
          </a:p>
          <a:p>
            <a:pPr>
              <a:buClr>
                <a:srgbClr val="CC6600"/>
              </a:buClr>
              <a:buFont typeface="Courier New" pitchFamily="49" charset="0"/>
              <a:buChar char="o"/>
            </a:pPr>
            <a:r>
              <a:rPr lang="fr-FR" i="1" dirty="0" smtClean="0"/>
              <a:t>Inconvénient: </a:t>
            </a:r>
            <a:r>
              <a:rPr lang="fr-FR" b="1" dirty="0" smtClean="0"/>
              <a:t>Génère du « flou » ==&gt; diminue le contraste</a:t>
            </a:r>
            <a:endParaRPr lang="fr-FR" i="1" dirty="0"/>
          </a:p>
        </p:txBody>
      </p:sp>
      <p:pic>
        <p:nvPicPr>
          <p:cNvPr id="4" name="Image 3" descr="\begin{matrix}120 &amp;&amp; 120 &amp;&amp; 0\\120 &amp;&amp; 255 &amp;&amp; 120\\120 &amp;&amp; 120 &amp;&amp; 120\end{matrix}"/>
          <p:cNvPicPr/>
          <p:nvPr/>
        </p:nvPicPr>
        <p:blipFill>
          <a:blip r:embed="rId2" cstate="print"/>
          <a:srcRect/>
          <a:stretch>
            <a:fillRect/>
          </a:stretch>
        </p:blipFill>
        <p:spPr bwMode="auto">
          <a:xfrm>
            <a:off x="7452320" y="3140199"/>
            <a:ext cx="1323975" cy="504825"/>
          </a:xfrm>
          <a:prstGeom prst="rect">
            <a:avLst/>
          </a:prstGeom>
          <a:noFill/>
          <a:ln w="9525">
            <a:noFill/>
            <a:miter lim="800000"/>
            <a:headEnd/>
            <a:tailEnd/>
          </a:ln>
        </p:spPr>
      </p:pic>
      <p:pic>
        <p:nvPicPr>
          <p:cNvPr id="58371" name="Picture 3"/>
          <p:cNvPicPr>
            <a:picLocks noChangeAspect="1" noChangeArrowheads="1"/>
          </p:cNvPicPr>
          <p:nvPr/>
        </p:nvPicPr>
        <p:blipFill>
          <a:blip r:embed="rId3" cstate="print"/>
          <a:srcRect/>
          <a:stretch>
            <a:fillRect/>
          </a:stretch>
        </p:blipFill>
        <p:spPr bwMode="auto">
          <a:xfrm>
            <a:off x="1979712" y="3811513"/>
            <a:ext cx="5267325" cy="409575"/>
          </a:xfrm>
          <a:prstGeom prst="rect">
            <a:avLst/>
          </a:prstGeom>
          <a:noFill/>
          <a:ln w="9525">
            <a:noFill/>
            <a:miter lim="800000"/>
            <a:headEnd/>
            <a:tailEnd/>
          </a:ln>
        </p:spPr>
      </p:pic>
      <p:pic>
        <p:nvPicPr>
          <p:cNvPr id="58372" name="Picture 4"/>
          <p:cNvPicPr>
            <a:picLocks noChangeAspect="1" noChangeArrowheads="1"/>
          </p:cNvPicPr>
          <p:nvPr/>
        </p:nvPicPr>
        <p:blipFill>
          <a:blip r:embed="rId4" cstate="print"/>
          <a:srcRect/>
          <a:stretch>
            <a:fillRect/>
          </a:stretch>
        </p:blipFill>
        <p:spPr bwMode="auto">
          <a:xfrm>
            <a:off x="3563888" y="2348880"/>
            <a:ext cx="193357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104928" y="274638"/>
            <a:ext cx="74676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 </a:t>
            </a:r>
            <a:r>
              <a:rPr lang="fr-FR" sz="3000" dirty="0" err="1" smtClean="0">
                <a:solidFill>
                  <a:srgbClr val="575F6D"/>
                </a:solidFill>
                <a:latin typeface="Century Schoolbook" pitchFamily="18" charset="0"/>
              </a:rPr>
              <a:t>moyeneur</a:t>
            </a:r>
            <a:r>
              <a:rPr lang="fr-FR" sz="3000" dirty="0" smtClean="0">
                <a:solidFill>
                  <a:srgbClr val="575F6D"/>
                </a:solidFill>
                <a:latin typeface="Century Schoolbook" pitchFamily="18" charset="0"/>
              </a:rPr>
              <a:t>  </a:t>
            </a:r>
          </a:p>
        </p:txBody>
      </p:sp>
      <p:sp>
        <p:nvSpPr>
          <p:cNvPr id="3" name="Rectangle 2"/>
          <p:cNvSpPr/>
          <p:nvPr/>
        </p:nvSpPr>
        <p:spPr>
          <a:xfrm>
            <a:off x="683568" y="1484784"/>
            <a:ext cx="8208912" cy="5078313"/>
          </a:xfrm>
          <a:prstGeom prst="rect">
            <a:avLst/>
          </a:prstGeom>
        </p:spPr>
        <p:txBody>
          <a:bodyPr wrap="square">
            <a:spAutoFit/>
          </a:bodyPr>
          <a:lstStyle/>
          <a:p>
            <a:r>
              <a:rPr lang="fr-FR" dirty="0" smtClean="0"/>
              <a:t>Exemple: Filtre 3 x 3</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 Le </a:t>
            </a:r>
            <a:r>
              <a:rPr lang="fr-FR" dirty="0" err="1" smtClean="0"/>
              <a:t>moyennage</a:t>
            </a:r>
            <a:r>
              <a:rPr lang="fr-FR" dirty="0" smtClean="0"/>
              <a:t> est un filtre passe-bas.</a:t>
            </a:r>
          </a:p>
          <a:p>
            <a:r>
              <a:rPr lang="fr-FR" dirty="0" smtClean="0"/>
              <a:t>+ Rend l'image floue, en particulier les contours.</a:t>
            </a:r>
          </a:p>
          <a:p>
            <a:r>
              <a:rPr lang="fr-FR" dirty="0" smtClean="0"/>
              <a:t>+ Élimine les dégradations locales de faibles dimensions. Valide lorsque les</a:t>
            </a:r>
          </a:p>
          <a:p>
            <a:r>
              <a:rPr lang="fr-FR" dirty="0" smtClean="0"/>
              <a:t>objets présents dans l'image sont de dimensions supérieures aux dégradations.</a:t>
            </a:r>
          </a:p>
        </p:txBody>
      </p:sp>
      <p:pic>
        <p:nvPicPr>
          <p:cNvPr id="59394" name="Picture 2"/>
          <p:cNvPicPr>
            <a:picLocks noChangeAspect="1" noChangeArrowheads="1"/>
          </p:cNvPicPr>
          <p:nvPr/>
        </p:nvPicPr>
        <p:blipFill>
          <a:blip r:embed="rId2" cstate="print"/>
          <a:srcRect/>
          <a:stretch>
            <a:fillRect/>
          </a:stretch>
        </p:blipFill>
        <p:spPr bwMode="auto">
          <a:xfrm>
            <a:off x="2267744" y="1916832"/>
            <a:ext cx="6811822"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071538" y="274638"/>
            <a:ext cx="8115328"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 Filtre Gaussien (passe-bas)</a:t>
            </a:r>
          </a:p>
        </p:txBody>
      </p:sp>
      <p:sp>
        <p:nvSpPr>
          <p:cNvPr id="3" name="Rectangle 2"/>
          <p:cNvSpPr/>
          <p:nvPr/>
        </p:nvSpPr>
        <p:spPr>
          <a:xfrm>
            <a:off x="683568" y="1484784"/>
            <a:ext cx="8208912" cy="1754326"/>
          </a:xfrm>
          <a:prstGeom prst="rect">
            <a:avLst/>
          </a:prstGeom>
        </p:spPr>
        <p:txBody>
          <a:bodyPr wrap="square">
            <a:spAutoFit/>
          </a:bodyPr>
          <a:lstStyle/>
          <a:p>
            <a:pPr>
              <a:buClr>
                <a:srgbClr val="FF9900"/>
              </a:buClr>
              <a:buFont typeface="Courier New" pitchFamily="49" charset="0"/>
              <a:buChar char="o"/>
            </a:pPr>
            <a:r>
              <a:rPr lang="fr-FR" dirty="0" smtClean="0"/>
              <a:t> Ces filtres ont pour principe le calcul de la moyenne pondérée des valeurs du voisinage, tout en donnant un poids plus fort pour les pixels qui sont plus proches du pixel central que pour ceux qui sont plus éloignés. Ce type de filtres a aussi pour effet d'atténuer les changements brusques d'intensité, mais d'une façon moins importante que les précédents. Un exemple de ses noyaux est donné par :</a:t>
            </a:r>
          </a:p>
        </p:txBody>
      </p:sp>
      <p:pic>
        <p:nvPicPr>
          <p:cNvPr id="67586" name="Image 24"/>
          <p:cNvPicPr>
            <a:picLocks noChangeAspect="1" noChangeArrowheads="1"/>
          </p:cNvPicPr>
          <p:nvPr/>
        </p:nvPicPr>
        <p:blipFill>
          <a:blip r:embed="rId2" cstate="print"/>
          <a:srcRect/>
          <a:stretch>
            <a:fillRect/>
          </a:stretch>
        </p:blipFill>
        <p:spPr bwMode="auto">
          <a:xfrm>
            <a:off x="3419872" y="3284984"/>
            <a:ext cx="2596984"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214414" y="274638"/>
            <a:ext cx="74676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 Filtre médian </a:t>
            </a:r>
          </a:p>
        </p:txBody>
      </p:sp>
      <p:sp>
        <p:nvSpPr>
          <p:cNvPr id="3" name="Rectangle 2"/>
          <p:cNvSpPr/>
          <p:nvPr/>
        </p:nvSpPr>
        <p:spPr>
          <a:xfrm>
            <a:off x="683568" y="1484784"/>
            <a:ext cx="8460432" cy="4801314"/>
          </a:xfrm>
          <a:prstGeom prst="rect">
            <a:avLst/>
          </a:prstGeom>
        </p:spPr>
        <p:txBody>
          <a:bodyPr wrap="square">
            <a:spAutoFit/>
          </a:bodyPr>
          <a:lstStyle/>
          <a:p>
            <a:pPr>
              <a:buClr>
                <a:srgbClr val="FF9900"/>
              </a:buClr>
              <a:buFont typeface="Courier New" pitchFamily="49" charset="0"/>
              <a:buChar char="o"/>
            </a:pPr>
            <a:r>
              <a:rPr lang="fr-FR" dirty="0" smtClean="0"/>
              <a:t> Les filtres de </a:t>
            </a:r>
            <a:r>
              <a:rPr lang="fr-FR" dirty="0" err="1" smtClean="0"/>
              <a:t>moyennage</a:t>
            </a:r>
            <a:r>
              <a:rPr lang="fr-FR" dirty="0" smtClean="0"/>
              <a:t> ont tendance à rendre l'image floue et donc à perdre de l'informations sur les contours caractérisés par des fortes variations d'intensité. Pour diminuer cet effet, on ne moyenne plus sur le voisinage mais on prend la valeur médiane sur ce voisinage. C'est le filtre médian.</a:t>
            </a:r>
          </a:p>
          <a:p>
            <a:pPr>
              <a:buClr>
                <a:srgbClr val="FF9900"/>
              </a:buClr>
              <a:buFont typeface="Courier New" pitchFamily="49" charset="0"/>
              <a:buChar char="o"/>
            </a:pPr>
            <a:r>
              <a:rPr lang="fr-FR" i="1" dirty="0" smtClean="0"/>
              <a:t> La médiane, c'est quoi ?</a:t>
            </a:r>
          </a:p>
          <a:p>
            <a:pPr>
              <a:buClr>
                <a:srgbClr val="FF9900"/>
              </a:buClr>
              <a:buFont typeface="Courier New" pitchFamily="49" charset="0"/>
              <a:buChar char="o"/>
            </a:pPr>
            <a:r>
              <a:rPr lang="fr-FR" dirty="0" smtClean="0"/>
              <a:t> La médiane, grossièrement c'est "la valeur du milieu".</a:t>
            </a:r>
            <a:br>
              <a:rPr lang="fr-FR" dirty="0" smtClean="0"/>
            </a:br>
            <a:r>
              <a:rPr lang="fr-FR" dirty="0" smtClean="0"/>
              <a:t>                </a:t>
            </a:r>
            <a:r>
              <a:rPr lang="fr-FR" i="1" dirty="0" smtClean="0"/>
              <a:t>Vous allez comprendre. </a:t>
            </a:r>
          </a:p>
          <a:p>
            <a:pPr>
              <a:buClr>
                <a:srgbClr val="FF9900"/>
              </a:buClr>
              <a:buFont typeface="Courier New" pitchFamily="49" charset="0"/>
              <a:buChar char="o"/>
            </a:pPr>
            <a:r>
              <a:rPr lang="fr-FR" dirty="0" smtClean="0"/>
              <a:t>Toujours avec notre même voisinage :</a:t>
            </a:r>
          </a:p>
          <a:p>
            <a:pPr>
              <a:buClr>
                <a:srgbClr val="FF9900"/>
              </a:buClr>
              <a:buFont typeface="Courier New" pitchFamily="49" charset="0"/>
              <a:buChar char="o"/>
            </a:pPr>
            <a:r>
              <a:rPr lang="fr-FR" dirty="0" smtClean="0"/>
              <a:t>On va prendre toutes les valeurs de ce voisinage et </a:t>
            </a:r>
            <a:r>
              <a:rPr lang="fr-FR" b="1" dirty="0" smtClean="0"/>
              <a:t>les classer</a:t>
            </a:r>
            <a:r>
              <a:rPr lang="fr-FR" dirty="0" smtClean="0"/>
              <a:t> (par ordre croissant ou décroissant, peu importe) :</a:t>
            </a:r>
          </a:p>
          <a:p>
            <a:pPr>
              <a:buClr>
                <a:srgbClr val="FF9900"/>
              </a:buClr>
              <a:buFont typeface="Courier New" pitchFamily="49" charset="0"/>
              <a:buChar char="o"/>
            </a:pPr>
            <a:endParaRPr lang="fr-FR" dirty="0" smtClean="0"/>
          </a:p>
          <a:p>
            <a:pPr>
              <a:buClr>
                <a:srgbClr val="FF9900"/>
              </a:buClr>
              <a:buFont typeface="Courier New" pitchFamily="49" charset="0"/>
              <a:buChar char="o"/>
            </a:pPr>
            <a:endParaRPr lang="fr-FR" dirty="0" smtClean="0"/>
          </a:p>
          <a:p>
            <a:pPr>
              <a:buClr>
                <a:srgbClr val="FF9900"/>
              </a:buClr>
              <a:buFont typeface="Courier New" pitchFamily="49" charset="0"/>
              <a:buChar char="o"/>
            </a:pPr>
            <a:endParaRPr lang="fr-FR" dirty="0" smtClean="0"/>
          </a:p>
          <a:p>
            <a:pPr>
              <a:buClr>
                <a:srgbClr val="FF9900"/>
              </a:buClr>
              <a:buFont typeface="Courier New" pitchFamily="49" charset="0"/>
              <a:buChar char="o"/>
            </a:pPr>
            <a:endParaRPr lang="fr-FR" dirty="0" smtClean="0"/>
          </a:p>
          <a:p>
            <a:pPr>
              <a:buClr>
                <a:srgbClr val="FF9900"/>
              </a:buClr>
              <a:buFont typeface="Courier New" pitchFamily="49" charset="0"/>
              <a:buChar char="o"/>
            </a:pPr>
            <a:r>
              <a:rPr lang="fr-FR" dirty="0" smtClean="0"/>
              <a:t> Le pixel P</a:t>
            </a:r>
            <a:r>
              <a:rPr lang="fr-FR" sz="1200" dirty="0" smtClean="0"/>
              <a:t>4,4 </a:t>
            </a:r>
            <a:r>
              <a:rPr lang="fr-FR" dirty="0" smtClean="0"/>
              <a:t>= 255 est maintenant remplacé par P</a:t>
            </a:r>
            <a:r>
              <a:rPr lang="fr-FR" sz="1200" dirty="0" smtClean="0"/>
              <a:t>4,4 </a:t>
            </a:r>
            <a:r>
              <a:rPr lang="fr-FR" sz="1200" b="1" dirty="0" err="1" smtClean="0"/>
              <a:t>méd</a:t>
            </a:r>
            <a:r>
              <a:rPr lang="fr-FR" sz="1200" dirty="0" smtClean="0"/>
              <a:t> </a:t>
            </a:r>
            <a:r>
              <a:rPr lang="fr-FR" dirty="0" smtClean="0"/>
              <a:t>= 120.</a:t>
            </a:r>
          </a:p>
          <a:p>
            <a:pPr>
              <a:buClr>
                <a:srgbClr val="FF9900"/>
              </a:buClr>
              <a:buFont typeface="Courier New" pitchFamily="49" charset="0"/>
              <a:buChar char="o"/>
            </a:pPr>
            <a:r>
              <a:rPr lang="fr-FR" i="1" dirty="0" smtClean="0"/>
              <a:t> C'est </a:t>
            </a:r>
            <a:r>
              <a:rPr lang="fr-FR" b="1" i="1" dirty="0" smtClean="0"/>
              <a:t>encore mieux qu'avec le filtre moyen</a:t>
            </a:r>
            <a:r>
              <a:rPr lang="fr-FR" i="1" dirty="0" smtClean="0"/>
              <a:t>. </a:t>
            </a:r>
          </a:p>
          <a:p>
            <a:pPr>
              <a:buClr>
                <a:srgbClr val="FF9900"/>
              </a:buClr>
              <a:buFont typeface="Courier New" pitchFamily="49" charset="0"/>
              <a:buChar char="o"/>
            </a:pPr>
            <a:r>
              <a:rPr lang="fr-FR" i="1" dirty="0" smtClean="0"/>
              <a:t> </a:t>
            </a:r>
            <a:r>
              <a:rPr lang="fr-FR" b="1" i="1" dirty="0" smtClean="0"/>
              <a:t>Inconvénient :</a:t>
            </a:r>
            <a:r>
              <a:rPr lang="fr-FR" dirty="0" smtClean="0"/>
              <a:t> A tendance a </a:t>
            </a:r>
            <a:r>
              <a:rPr lang="fr-FR" i="1" dirty="0" smtClean="0"/>
              <a:t>déplacer</a:t>
            </a:r>
            <a:r>
              <a:rPr lang="fr-FR" dirty="0" smtClean="0"/>
              <a:t> les frontières (rétrécir les convexités)</a:t>
            </a:r>
          </a:p>
        </p:txBody>
      </p:sp>
      <p:pic>
        <p:nvPicPr>
          <p:cNvPr id="7" name="Image 6" descr="\begin{matrix}120 &amp;&amp; 120 &amp;&amp; 0\\120 &amp;&amp; 255 &amp;&amp; 120\\120 &amp;&amp; 120 &amp;&amp; 120\end{matrix}"/>
          <p:cNvPicPr/>
          <p:nvPr/>
        </p:nvPicPr>
        <p:blipFill>
          <a:blip r:embed="rId2" cstate="print"/>
          <a:srcRect/>
          <a:stretch>
            <a:fillRect/>
          </a:stretch>
        </p:blipFill>
        <p:spPr bwMode="auto">
          <a:xfrm>
            <a:off x="5436096" y="3214686"/>
            <a:ext cx="1323975" cy="504825"/>
          </a:xfrm>
          <a:prstGeom prst="rect">
            <a:avLst/>
          </a:prstGeom>
          <a:noFill/>
          <a:ln w="9525">
            <a:noFill/>
            <a:miter lim="800000"/>
            <a:headEnd/>
            <a:tailEnd/>
          </a:ln>
        </p:spPr>
      </p:pic>
      <p:pic>
        <p:nvPicPr>
          <p:cNvPr id="60418" name="Picture 2"/>
          <p:cNvPicPr>
            <a:picLocks noChangeAspect="1" noChangeArrowheads="1"/>
          </p:cNvPicPr>
          <p:nvPr/>
        </p:nvPicPr>
        <p:blipFill>
          <a:blip r:embed="rId3" cstate="print"/>
          <a:srcRect/>
          <a:stretch>
            <a:fillRect/>
          </a:stretch>
        </p:blipFill>
        <p:spPr bwMode="auto">
          <a:xfrm>
            <a:off x="3059832" y="4701133"/>
            <a:ext cx="2743200"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176366" y="274638"/>
            <a:ext cx="74676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 Filtre médian </a:t>
            </a:r>
          </a:p>
        </p:txBody>
      </p:sp>
      <p:sp>
        <p:nvSpPr>
          <p:cNvPr id="3" name="Rectangle 2"/>
          <p:cNvSpPr/>
          <p:nvPr/>
        </p:nvSpPr>
        <p:spPr>
          <a:xfrm>
            <a:off x="683568" y="1484784"/>
            <a:ext cx="8208912" cy="2031325"/>
          </a:xfrm>
          <a:prstGeom prst="rect">
            <a:avLst/>
          </a:prstGeom>
        </p:spPr>
        <p:txBody>
          <a:bodyPr wrap="square">
            <a:spAutoFit/>
          </a:bodyPr>
          <a:lstStyle/>
          <a:p>
            <a:pPr>
              <a:buClr>
                <a:srgbClr val="FF9900"/>
              </a:buClr>
            </a:pPr>
            <a:r>
              <a:rPr lang="fr-FR" b="1" i="1" dirty="0" smtClean="0"/>
              <a:t>Caractéristiques </a:t>
            </a:r>
          </a:p>
          <a:p>
            <a:pPr>
              <a:buClr>
                <a:srgbClr val="FF9900"/>
              </a:buClr>
            </a:pPr>
            <a:endParaRPr lang="fr-FR" b="1" i="1" dirty="0" smtClean="0"/>
          </a:p>
          <a:p>
            <a:pPr>
              <a:buClr>
                <a:srgbClr val="FF9900"/>
              </a:buClr>
              <a:buFont typeface="Courier New" pitchFamily="49" charset="0"/>
              <a:buChar char="o"/>
            </a:pPr>
            <a:r>
              <a:rPr lang="fr-FR" dirty="0" smtClean="0"/>
              <a:t> Filtre non-linéaire.</a:t>
            </a:r>
          </a:p>
          <a:p>
            <a:pPr>
              <a:buClr>
                <a:srgbClr val="FF9900"/>
              </a:buClr>
              <a:buFont typeface="Courier New" pitchFamily="49" charset="0"/>
              <a:buChar char="o"/>
            </a:pPr>
            <a:r>
              <a:rPr lang="fr-FR" dirty="0" smtClean="0"/>
              <a:t> Élimine le bruit </a:t>
            </a:r>
            <a:r>
              <a:rPr lang="fr-FR" dirty="0" err="1" smtClean="0"/>
              <a:t>impulsionnel</a:t>
            </a:r>
            <a:r>
              <a:rPr lang="fr-FR" dirty="0" smtClean="0"/>
              <a:t>.</a:t>
            </a:r>
          </a:p>
          <a:p>
            <a:pPr>
              <a:buClr>
                <a:srgbClr val="FF9900"/>
              </a:buClr>
              <a:buFont typeface="Courier New" pitchFamily="49" charset="0"/>
              <a:buChar char="o"/>
            </a:pPr>
            <a:r>
              <a:rPr lang="fr-FR" dirty="0" smtClean="0"/>
              <a:t> Préserve l'information de contour et peut être appliqué itérativement.</a:t>
            </a:r>
          </a:p>
          <a:p>
            <a:pPr>
              <a:buClr>
                <a:srgbClr val="FF9900"/>
              </a:buClr>
              <a:buFont typeface="Courier New" pitchFamily="49" charset="0"/>
              <a:buChar char="o"/>
            </a:pPr>
            <a:r>
              <a:rPr lang="fr-FR" dirty="0" smtClean="0"/>
              <a:t> Élimine les contours très fins. Un voisinage adapté permet de limiter cet effet.</a:t>
            </a:r>
            <a:r>
              <a:rPr lang="fr-FR" i="1" dirty="0" smtClean="0"/>
              <a:t> </a:t>
            </a:r>
            <a:endParaRPr lang="fr-FR" dirty="0" smtClean="0"/>
          </a:p>
        </p:txBody>
      </p:sp>
      <p:pic>
        <p:nvPicPr>
          <p:cNvPr id="61442" name="Picture 2"/>
          <p:cNvPicPr>
            <a:picLocks noChangeAspect="1" noChangeArrowheads="1"/>
          </p:cNvPicPr>
          <p:nvPr/>
        </p:nvPicPr>
        <p:blipFill>
          <a:blip r:embed="rId2" cstate="print"/>
          <a:srcRect/>
          <a:stretch>
            <a:fillRect/>
          </a:stretch>
        </p:blipFill>
        <p:spPr bwMode="auto">
          <a:xfrm>
            <a:off x="2296938" y="3415748"/>
            <a:ext cx="6686550" cy="311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xfrm>
            <a:off x="1177953" y="215886"/>
            <a:ext cx="7466013" cy="1141412"/>
          </a:xfrm>
        </p:spPr>
        <p:txBody>
          <a:bodyPr/>
          <a:lstStyle/>
          <a:p>
            <a:r>
              <a:rPr lang="fr-CA" dirty="0"/>
              <a:t>Filtre adaptatif de </a:t>
            </a:r>
            <a:r>
              <a:rPr lang="fr-CA" dirty="0" err="1"/>
              <a:t>Nagao</a:t>
            </a:r>
            <a:endParaRPr lang="fr-CA" dirty="0"/>
          </a:p>
        </p:txBody>
      </p:sp>
      <p:sp>
        <p:nvSpPr>
          <p:cNvPr id="587779" name="Rectangle 3"/>
          <p:cNvSpPr>
            <a:spLocks noChangeArrowheads="1"/>
          </p:cNvSpPr>
          <p:nvPr/>
        </p:nvSpPr>
        <p:spPr bwMode="auto">
          <a:xfrm>
            <a:off x="1784350" y="1414463"/>
            <a:ext cx="5575300" cy="0"/>
          </a:xfrm>
          <a:prstGeom prst="rect">
            <a:avLst/>
          </a:prstGeom>
          <a:noFill/>
          <a:ln w="9525">
            <a:noFill/>
            <a:miter lim="800000"/>
            <a:headEnd/>
            <a:tailEnd/>
          </a:ln>
          <a:effectLst/>
        </p:spPr>
        <p:txBody>
          <a:bodyPr wrap="none">
            <a:spAutoFit/>
          </a:bodyPr>
          <a:lstStyle/>
          <a:p>
            <a:endParaRPr lang="fr-FR"/>
          </a:p>
        </p:txBody>
      </p:sp>
      <p:pic>
        <p:nvPicPr>
          <p:cNvPr id="587780" name="Picture 4" descr="NAGAO_schema"/>
          <p:cNvPicPr>
            <a:picLocks noChangeAspect="1" noChangeArrowheads="1"/>
          </p:cNvPicPr>
          <p:nvPr/>
        </p:nvPicPr>
        <p:blipFill>
          <a:blip r:embed="rId2"/>
          <a:srcRect/>
          <a:stretch>
            <a:fillRect/>
          </a:stretch>
        </p:blipFill>
        <p:spPr bwMode="auto">
          <a:xfrm>
            <a:off x="1906589" y="1445916"/>
            <a:ext cx="4451361" cy="3268968"/>
          </a:xfrm>
          <a:prstGeom prst="rect">
            <a:avLst/>
          </a:prstGeom>
          <a:noFill/>
        </p:spPr>
      </p:pic>
      <p:sp>
        <p:nvSpPr>
          <p:cNvPr id="587781" name="Text Box 5"/>
          <p:cNvSpPr txBox="1">
            <a:spLocks noChangeArrowheads="1"/>
          </p:cNvSpPr>
          <p:nvPr/>
        </p:nvSpPr>
        <p:spPr bwMode="auto">
          <a:xfrm>
            <a:off x="571472" y="4786322"/>
            <a:ext cx="8001056" cy="646331"/>
          </a:xfrm>
          <a:prstGeom prst="rect">
            <a:avLst/>
          </a:prstGeom>
          <a:noFill/>
          <a:ln w="9525">
            <a:noFill/>
            <a:miter lim="800000"/>
            <a:headEnd/>
            <a:tailEnd/>
          </a:ln>
          <a:effectLst/>
        </p:spPr>
        <p:txBody>
          <a:bodyPr wrap="square">
            <a:spAutoFit/>
          </a:bodyPr>
          <a:lstStyle/>
          <a:p>
            <a:pPr>
              <a:spcBef>
                <a:spcPct val="50000"/>
              </a:spcBef>
            </a:pPr>
            <a:r>
              <a:rPr lang="fr-CA" dirty="0" smtClean="0"/>
              <a:t>Principe: Remplace </a:t>
            </a:r>
            <a:r>
              <a:rPr lang="fr-CA" dirty="0"/>
              <a:t>le pixel central par la moyenne de l’opérateur avec la plus faible </a:t>
            </a:r>
            <a:r>
              <a:rPr lang="fr-CA" dirty="0" smtClean="0"/>
              <a:t>variance.</a:t>
            </a:r>
            <a:endParaRPr lang="fr-CA" dirty="0"/>
          </a:p>
        </p:txBody>
      </p:sp>
      <p:sp>
        <p:nvSpPr>
          <p:cNvPr id="6" name="Rectangle 5"/>
          <p:cNvSpPr/>
          <p:nvPr/>
        </p:nvSpPr>
        <p:spPr>
          <a:xfrm>
            <a:off x="642910" y="5657695"/>
            <a:ext cx="8072494" cy="1200329"/>
          </a:xfrm>
          <a:prstGeom prst="rect">
            <a:avLst/>
          </a:prstGeom>
        </p:spPr>
        <p:txBody>
          <a:bodyPr wrap="square">
            <a:spAutoFit/>
          </a:bodyPr>
          <a:lstStyle/>
          <a:p>
            <a:r>
              <a:rPr lang="fr-FR" dirty="0" smtClean="0"/>
              <a:t>Propriétés :</a:t>
            </a:r>
          </a:p>
          <a:p>
            <a:r>
              <a:rPr lang="fr-FR" dirty="0" smtClean="0"/>
              <a:t>- complexité plus grande qu’un filtre linéaire,</a:t>
            </a:r>
          </a:p>
          <a:p>
            <a:r>
              <a:rPr lang="fr-FR" dirty="0" smtClean="0"/>
              <a:t>- conserve la dynamique des luminances le long des contours,</a:t>
            </a:r>
          </a:p>
          <a:p>
            <a:r>
              <a:rPr lang="fr-FR" dirty="0" smtClean="0"/>
              <a:t>- respecte mieux les angles des formes.</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1042958" y="-24"/>
            <a:ext cx="7743884" cy="1476364"/>
          </a:xfrm>
        </p:spPr>
        <p:txBody>
          <a:bodyPr/>
          <a:lstStyle/>
          <a:p>
            <a:pPr defTabSz="762000"/>
            <a:r>
              <a:rPr lang="fr-CA" dirty="0"/>
              <a:t>Exemple: bruit dû au scannage des photos</a:t>
            </a:r>
          </a:p>
        </p:txBody>
      </p:sp>
      <p:pic>
        <p:nvPicPr>
          <p:cNvPr id="352259" name="Picture 3" descr="Nagao1"/>
          <p:cNvPicPr>
            <a:picLocks noChangeAspect="1" noChangeArrowheads="1"/>
          </p:cNvPicPr>
          <p:nvPr/>
        </p:nvPicPr>
        <p:blipFill>
          <a:blip r:embed="rId2"/>
          <a:srcRect/>
          <a:stretch>
            <a:fillRect/>
          </a:stretch>
        </p:blipFill>
        <p:spPr bwMode="auto">
          <a:xfrm>
            <a:off x="71406" y="2276475"/>
            <a:ext cx="4017368" cy="4017368"/>
          </a:xfrm>
          <a:prstGeom prst="rect">
            <a:avLst/>
          </a:prstGeom>
          <a:noFill/>
        </p:spPr>
      </p:pic>
      <p:pic>
        <p:nvPicPr>
          <p:cNvPr id="352260" name="Picture 4" descr="Nagao4"/>
          <p:cNvPicPr>
            <a:picLocks noChangeAspect="1" noChangeArrowheads="1"/>
          </p:cNvPicPr>
          <p:nvPr/>
        </p:nvPicPr>
        <p:blipFill>
          <a:blip r:embed="rId3"/>
          <a:srcRect/>
          <a:stretch>
            <a:fillRect/>
          </a:stretch>
        </p:blipFill>
        <p:spPr bwMode="auto">
          <a:xfrm>
            <a:off x="4643406" y="2276475"/>
            <a:ext cx="4463742" cy="379573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ChangeArrowheads="1"/>
          </p:cNvSpPr>
          <p:nvPr/>
        </p:nvSpPr>
        <p:spPr bwMode="auto">
          <a:xfrm>
            <a:off x="1485900" y="3208358"/>
            <a:ext cx="2171700" cy="0"/>
          </a:xfrm>
          <a:prstGeom prst="rect">
            <a:avLst/>
          </a:prstGeom>
          <a:noFill/>
          <a:ln w="9525">
            <a:noFill/>
            <a:miter lim="800000"/>
            <a:headEnd/>
            <a:tailEnd/>
          </a:ln>
          <a:effectLst/>
        </p:spPr>
        <p:txBody>
          <a:bodyPr wrap="none">
            <a:spAutoFit/>
          </a:bodyPr>
          <a:lstStyle/>
          <a:p>
            <a:endParaRPr lang="fr-FR"/>
          </a:p>
        </p:txBody>
      </p:sp>
      <p:pic>
        <p:nvPicPr>
          <p:cNvPr id="588803" name="Picture 3" descr="Nagao1"/>
          <p:cNvPicPr>
            <a:picLocks noChangeAspect="1" noChangeArrowheads="1"/>
          </p:cNvPicPr>
          <p:nvPr/>
        </p:nvPicPr>
        <p:blipFill>
          <a:blip r:embed="rId2"/>
          <a:srcRect/>
          <a:stretch>
            <a:fillRect/>
          </a:stretch>
        </p:blipFill>
        <p:spPr bwMode="auto">
          <a:xfrm>
            <a:off x="1547813" y="1411308"/>
            <a:ext cx="1714500" cy="1714500"/>
          </a:xfrm>
          <a:prstGeom prst="rect">
            <a:avLst/>
          </a:prstGeom>
          <a:noFill/>
        </p:spPr>
      </p:pic>
      <p:sp>
        <p:nvSpPr>
          <p:cNvPr id="588804" name="Rectangle 4"/>
          <p:cNvSpPr>
            <a:spLocks noChangeArrowheads="1"/>
          </p:cNvSpPr>
          <p:nvPr/>
        </p:nvSpPr>
        <p:spPr bwMode="auto">
          <a:xfrm>
            <a:off x="1485900" y="3208358"/>
            <a:ext cx="2057400" cy="0"/>
          </a:xfrm>
          <a:prstGeom prst="rect">
            <a:avLst/>
          </a:prstGeom>
          <a:noFill/>
          <a:ln w="9525">
            <a:noFill/>
            <a:miter lim="800000"/>
            <a:headEnd/>
            <a:tailEnd/>
          </a:ln>
          <a:effectLst/>
        </p:spPr>
        <p:txBody>
          <a:bodyPr wrap="none">
            <a:spAutoFit/>
          </a:bodyPr>
          <a:lstStyle/>
          <a:p>
            <a:endParaRPr lang="fr-FR"/>
          </a:p>
        </p:txBody>
      </p:sp>
      <p:pic>
        <p:nvPicPr>
          <p:cNvPr id="588805" name="Picture 5" descr="Nagao2"/>
          <p:cNvPicPr>
            <a:picLocks noChangeAspect="1" noChangeArrowheads="1"/>
          </p:cNvPicPr>
          <p:nvPr/>
        </p:nvPicPr>
        <p:blipFill>
          <a:blip r:embed="rId3"/>
          <a:srcRect/>
          <a:stretch>
            <a:fillRect/>
          </a:stretch>
        </p:blipFill>
        <p:spPr bwMode="auto">
          <a:xfrm>
            <a:off x="3708400" y="1411308"/>
            <a:ext cx="1733550" cy="1733550"/>
          </a:xfrm>
          <a:prstGeom prst="rect">
            <a:avLst/>
          </a:prstGeom>
          <a:noFill/>
        </p:spPr>
      </p:pic>
      <p:sp>
        <p:nvSpPr>
          <p:cNvPr id="588806" name="Rectangle 6"/>
          <p:cNvSpPr>
            <a:spLocks noChangeArrowheads="1"/>
          </p:cNvSpPr>
          <p:nvPr/>
        </p:nvSpPr>
        <p:spPr bwMode="auto">
          <a:xfrm>
            <a:off x="1485900" y="3208358"/>
            <a:ext cx="1943100" cy="0"/>
          </a:xfrm>
          <a:prstGeom prst="rect">
            <a:avLst/>
          </a:prstGeom>
          <a:noFill/>
          <a:ln w="9525">
            <a:noFill/>
            <a:miter lim="800000"/>
            <a:headEnd/>
            <a:tailEnd/>
          </a:ln>
          <a:effectLst/>
        </p:spPr>
        <p:txBody>
          <a:bodyPr wrap="none">
            <a:spAutoFit/>
          </a:bodyPr>
          <a:lstStyle/>
          <a:p>
            <a:endParaRPr lang="fr-FR"/>
          </a:p>
        </p:txBody>
      </p:sp>
      <p:pic>
        <p:nvPicPr>
          <p:cNvPr id="588807" name="Picture 7" descr="Nagao3"/>
          <p:cNvPicPr>
            <a:picLocks noChangeAspect="1" noChangeArrowheads="1"/>
          </p:cNvPicPr>
          <p:nvPr/>
        </p:nvPicPr>
        <p:blipFill>
          <a:blip r:embed="rId4"/>
          <a:srcRect/>
          <a:stretch>
            <a:fillRect/>
          </a:stretch>
        </p:blipFill>
        <p:spPr bwMode="auto">
          <a:xfrm>
            <a:off x="5795963" y="1411308"/>
            <a:ext cx="1714500" cy="1714500"/>
          </a:xfrm>
          <a:prstGeom prst="rect">
            <a:avLst/>
          </a:prstGeom>
          <a:noFill/>
        </p:spPr>
      </p:pic>
      <p:graphicFrame>
        <p:nvGraphicFramePr>
          <p:cNvPr id="588808" name="Group 8"/>
          <p:cNvGraphicFramePr>
            <a:graphicFrameLocks noGrp="1"/>
          </p:cNvGraphicFramePr>
          <p:nvPr/>
        </p:nvGraphicFramePr>
        <p:xfrm>
          <a:off x="1485900" y="3208358"/>
          <a:ext cx="6172200" cy="365760"/>
        </p:xfrm>
        <a:graphic>
          <a:graphicData uri="http://schemas.openxmlformats.org/drawingml/2006/table">
            <a:tbl>
              <a:tblPr/>
              <a:tblGrid>
                <a:gridCol w="2171700"/>
                <a:gridCol w="2057400"/>
                <a:gridCol w="1943100"/>
              </a:tblGrid>
              <a:tr h="228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9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Image originale</a:t>
                      </a:r>
                      <a:endParaRPr kumimoji="0" lang="fr-CA" sz="18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9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Image originale lissée par filtre gaussien</a:t>
                      </a:r>
                      <a:endParaRPr kumimoji="0" lang="fr-CA" sz="18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9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Image originale lissée par filtre adaptatif</a:t>
                      </a:r>
                      <a:endParaRPr kumimoji="0" lang="fr-CA" sz="18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88818" name="Rectangle 18"/>
          <p:cNvSpPr>
            <a:spLocks noChangeArrowheads="1"/>
          </p:cNvSpPr>
          <p:nvPr/>
        </p:nvSpPr>
        <p:spPr bwMode="auto">
          <a:xfrm>
            <a:off x="1485900" y="3308371"/>
            <a:ext cx="2171700" cy="0"/>
          </a:xfrm>
          <a:prstGeom prst="rect">
            <a:avLst/>
          </a:prstGeom>
          <a:noFill/>
          <a:ln w="9525">
            <a:noFill/>
            <a:miter lim="800000"/>
            <a:headEnd/>
            <a:tailEnd/>
          </a:ln>
          <a:effectLst/>
        </p:spPr>
        <p:txBody>
          <a:bodyPr wrap="none">
            <a:spAutoFit/>
          </a:bodyPr>
          <a:lstStyle/>
          <a:p>
            <a:endParaRPr lang="fr-FR"/>
          </a:p>
        </p:txBody>
      </p:sp>
      <p:pic>
        <p:nvPicPr>
          <p:cNvPr id="588819" name="Picture 19" descr="Nagao4"/>
          <p:cNvPicPr>
            <a:picLocks noChangeAspect="1" noChangeArrowheads="1"/>
          </p:cNvPicPr>
          <p:nvPr/>
        </p:nvPicPr>
        <p:blipFill>
          <a:blip r:embed="rId5"/>
          <a:srcRect/>
          <a:stretch>
            <a:fillRect/>
          </a:stretch>
        </p:blipFill>
        <p:spPr bwMode="auto">
          <a:xfrm>
            <a:off x="1476375" y="3714771"/>
            <a:ext cx="1781175" cy="1524000"/>
          </a:xfrm>
          <a:prstGeom prst="rect">
            <a:avLst/>
          </a:prstGeom>
          <a:noFill/>
        </p:spPr>
      </p:pic>
      <p:sp>
        <p:nvSpPr>
          <p:cNvPr id="588820" name="Rectangle 20"/>
          <p:cNvSpPr>
            <a:spLocks noChangeArrowheads="1"/>
          </p:cNvSpPr>
          <p:nvPr/>
        </p:nvSpPr>
        <p:spPr bwMode="auto">
          <a:xfrm>
            <a:off x="1485900" y="3308371"/>
            <a:ext cx="2057400" cy="0"/>
          </a:xfrm>
          <a:prstGeom prst="rect">
            <a:avLst/>
          </a:prstGeom>
          <a:noFill/>
          <a:ln w="9525">
            <a:noFill/>
            <a:miter lim="800000"/>
            <a:headEnd/>
            <a:tailEnd/>
          </a:ln>
          <a:effectLst/>
        </p:spPr>
        <p:txBody>
          <a:bodyPr wrap="none">
            <a:spAutoFit/>
          </a:bodyPr>
          <a:lstStyle/>
          <a:p>
            <a:endParaRPr lang="fr-FR"/>
          </a:p>
        </p:txBody>
      </p:sp>
      <p:pic>
        <p:nvPicPr>
          <p:cNvPr id="588821" name="Picture 21" descr="Nagao5"/>
          <p:cNvPicPr>
            <a:picLocks noChangeAspect="1" noChangeArrowheads="1"/>
          </p:cNvPicPr>
          <p:nvPr/>
        </p:nvPicPr>
        <p:blipFill>
          <a:blip r:embed="rId6"/>
          <a:srcRect/>
          <a:stretch>
            <a:fillRect/>
          </a:stretch>
        </p:blipFill>
        <p:spPr bwMode="auto">
          <a:xfrm>
            <a:off x="3708400" y="3714771"/>
            <a:ext cx="1790700" cy="1533525"/>
          </a:xfrm>
          <a:prstGeom prst="rect">
            <a:avLst/>
          </a:prstGeom>
          <a:noFill/>
        </p:spPr>
      </p:pic>
      <p:sp>
        <p:nvSpPr>
          <p:cNvPr id="588822" name="Rectangle 22"/>
          <p:cNvSpPr>
            <a:spLocks noChangeArrowheads="1"/>
          </p:cNvSpPr>
          <p:nvPr/>
        </p:nvSpPr>
        <p:spPr bwMode="auto">
          <a:xfrm>
            <a:off x="1485900" y="3308371"/>
            <a:ext cx="1943100" cy="0"/>
          </a:xfrm>
          <a:prstGeom prst="rect">
            <a:avLst/>
          </a:prstGeom>
          <a:noFill/>
          <a:ln w="9525">
            <a:noFill/>
            <a:miter lim="800000"/>
            <a:headEnd/>
            <a:tailEnd/>
          </a:ln>
          <a:effectLst/>
        </p:spPr>
        <p:txBody>
          <a:bodyPr wrap="none">
            <a:spAutoFit/>
          </a:bodyPr>
          <a:lstStyle/>
          <a:p>
            <a:endParaRPr lang="fr-FR"/>
          </a:p>
        </p:txBody>
      </p:sp>
      <p:pic>
        <p:nvPicPr>
          <p:cNvPr id="588823" name="Picture 23" descr="Nagao6"/>
          <p:cNvPicPr>
            <a:picLocks noChangeAspect="1" noChangeArrowheads="1"/>
          </p:cNvPicPr>
          <p:nvPr/>
        </p:nvPicPr>
        <p:blipFill>
          <a:blip r:embed="rId7"/>
          <a:srcRect/>
          <a:stretch>
            <a:fillRect/>
          </a:stretch>
        </p:blipFill>
        <p:spPr bwMode="auto">
          <a:xfrm>
            <a:off x="5724525" y="3787796"/>
            <a:ext cx="1781175" cy="1514475"/>
          </a:xfrm>
          <a:prstGeom prst="rect">
            <a:avLst/>
          </a:prstGeom>
          <a:noFill/>
        </p:spPr>
      </p:pic>
      <p:graphicFrame>
        <p:nvGraphicFramePr>
          <p:cNvPr id="588824" name="Group 24"/>
          <p:cNvGraphicFramePr>
            <a:graphicFrameLocks noGrp="1"/>
          </p:cNvGraphicFramePr>
          <p:nvPr/>
        </p:nvGraphicFramePr>
        <p:xfrm>
          <a:off x="1403350" y="5443558"/>
          <a:ext cx="6172200" cy="914400"/>
        </p:xfrm>
        <a:graphic>
          <a:graphicData uri="http://schemas.openxmlformats.org/drawingml/2006/table">
            <a:tbl>
              <a:tblPr/>
              <a:tblGrid>
                <a:gridCol w="2171700"/>
                <a:gridCol w="2057400"/>
                <a:gridCol w="1943100"/>
              </a:tblGrid>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9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L’histogramme de l’image montre que des valeurs aberrantes ont été introduites lors de la production de l’orthophotographie. Ces valeurs ont une distribution uniforme dans l’ensemble de l’échelle des niveaux de gris.</a:t>
                      </a:r>
                      <a:endParaRPr kumimoji="0" lang="fr-CA" sz="18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9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Le filtre gaussien 5x5 réduit significativement le bruit mais en même temps baisse l’amplitude des arêtes rendant l’image « floue ». Le filtre a été appliquée 2 fois pour comparer le résultat avec le filtre adaptatif.</a:t>
                      </a:r>
                      <a:endParaRPr kumimoji="0" lang="fr-CA" sz="18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9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Le filtre adaptatif des Nagao et Matsuyame après deux itérations. Le bruit est significativement réduit et le contraste entre les objets bien préservé.</a:t>
                      </a:r>
                      <a:endParaRPr kumimoji="0" lang="fr-CA" sz="18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ChangeArrowheads="1"/>
          </p:cNvSpPr>
          <p:nvPr/>
        </p:nvSpPr>
        <p:spPr bwMode="auto">
          <a:xfrm>
            <a:off x="1485900" y="2571750"/>
            <a:ext cx="2171700" cy="0"/>
          </a:xfrm>
          <a:prstGeom prst="rect">
            <a:avLst/>
          </a:prstGeom>
          <a:noFill/>
          <a:ln w="9525">
            <a:noFill/>
            <a:miter lim="800000"/>
            <a:headEnd/>
            <a:tailEnd/>
          </a:ln>
          <a:effectLst/>
        </p:spPr>
        <p:txBody>
          <a:bodyPr wrap="none">
            <a:spAutoFit/>
          </a:bodyPr>
          <a:lstStyle/>
          <a:p>
            <a:endParaRPr lang="fr-FR"/>
          </a:p>
        </p:txBody>
      </p:sp>
      <p:pic>
        <p:nvPicPr>
          <p:cNvPr id="589827" name="Picture 3" descr="Nagao7"/>
          <p:cNvPicPr>
            <a:picLocks noChangeAspect="1" noChangeArrowheads="1"/>
          </p:cNvPicPr>
          <p:nvPr/>
        </p:nvPicPr>
        <p:blipFill>
          <a:blip r:embed="rId2"/>
          <a:srcRect/>
          <a:stretch>
            <a:fillRect/>
          </a:stretch>
        </p:blipFill>
        <p:spPr bwMode="auto">
          <a:xfrm>
            <a:off x="395288" y="1628775"/>
            <a:ext cx="2519362" cy="2519363"/>
          </a:xfrm>
          <a:prstGeom prst="rect">
            <a:avLst/>
          </a:prstGeom>
          <a:noFill/>
        </p:spPr>
      </p:pic>
      <p:sp>
        <p:nvSpPr>
          <p:cNvPr id="589828" name="Rectangle 4"/>
          <p:cNvSpPr>
            <a:spLocks noChangeArrowheads="1"/>
          </p:cNvSpPr>
          <p:nvPr/>
        </p:nvSpPr>
        <p:spPr bwMode="auto">
          <a:xfrm>
            <a:off x="1485900" y="2571750"/>
            <a:ext cx="2057400" cy="0"/>
          </a:xfrm>
          <a:prstGeom prst="rect">
            <a:avLst/>
          </a:prstGeom>
          <a:noFill/>
          <a:ln w="9525">
            <a:noFill/>
            <a:miter lim="800000"/>
            <a:headEnd/>
            <a:tailEnd/>
          </a:ln>
          <a:effectLst/>
        </p:spPr>
        <p:txBody>
          <a:bodyPr wrap="none">
            <a:spAutoFit/>
          </a:bodyPr>
          <a:lstStyle/>
          <a:p>
            <a:endParaRPr lang="fr-FR"/>
          </a:p>
        </p:txBody>
      </p:sp>
      <p:pic>
        <p:nvPicPr>
          <p:cNvPr id="589829" name="Picture 5" descr="Nagao8"/>
          <p:cNvPicPr>
            <a:picLocks noChangeAspect="1" noChangeArrowheads="1"/>
          </p:cNvPicPr>
          <p:nvPr/>
        </p:nvPicPr>
        <p:blipFill>
          <a:blip r:embed="rId3"/>
          <a:srcRect/>
          <a:stretch>
            <a:fillRect/>
          </a:stretch>
        </p:blipFill>
        <p:spPr bwMode="auto">
          <a:xfrm>
            <a:off x="3132138" y="1628775"/>
            <a:ext cx="2520950" cy="2520950"/>
          </a:xfrm>
          <a:prstGeom prst="rect">
            <a:avLst/>
          </a:prstGeom>
          <a:noFill/>
        </p:spPr>
      </p:pic>
      <p:sp>
        <p:nvSpPr>
          <p:cNvPr id="589830" name="Rectangle 6"/>
          <p:cNvSpPr>
            <a:spLocks noChangeArrowheads="1"/>
          </p:cNvSpPr>
          <p:nvPr/>
        </p:nvSpPr>
        <p:spPr bwMode="auto">
          <a:xfrm>
            <a:off x="1485900" y="2571750"/>
            <a:ext cx="1943100" cy="0"/>
          </a:xfrm>
          <a:prstGeom prst="rect">
            <a:avLst/>
          </a:prstGeom>
          <a:noFill/>
          <a:ln w="9525">
            <a:noFill/>
            <a:miter lim="800000"/>
            <a:headEnd/>
            <a:tailEnd/>
          </a:ln>
          <a:effectLst/>
        </p:spPr>
        <p:txBody>
          <a:bodyPr wrap="none">
            <a:spAutoFit/>
          </a:bodyPr>
          <a:lstStyle/>
          <a:p>
            <a:endParaRPr lang="fr-FR"/>
          </a:p>
        </p:txBody>
      </p:sp>
      <p:pic>
        <p:nvPicPr>
          <p:cNvPr id="589831" name="Picture 7" descr="Nagao9"/>
          <p:cNvPicPr>
            <a:picLocks noChangeAspect="1" noChangeArrowheads="1"/>
          </p:cNvPicPr>
          <p:nvPr/>
        </p:nvPicPr>
        <p:blipFill>
          <a:blip r:embed="rId4"/>
          <a:srcRect/>
          <a:stretch>
            <a:fillRect/>
          </a:stretch>
        </p:blipFill>
        <p:spPr bwMode="auto">
          <a:xfrm>
            <a:off x="5795963" y="1628775"/>
            <a:ext cx="2520950" cy="2520950"/>
          </a:xfrm>
          <a:prstGeom prst="rect">
            <a:avLst/>
          </a:prstGeom>
          <a:noFill/>
        </p:spPr>
      </p:pic>
      <p:graphicFrame>
        <p:nvGraphicFramePr>
          <p:cNvPr id="589832" name="Group 8"/>
          <p:cNvGraphicFramePr>
            <a:graphicFrameLocks noGrp="1"/>
          </p:cNvGraphicFramePr>
          <p:nvPr/>
        </p:nvGraphicFramePr>
        <p:xfrm>
          <a:off x="539750" y="4292600"/>
          <a:ext cx="7704138" cy="287338"/>
        </p:xfrm>
        <a:graphic>
          <a:graphicData uri="http://schemas.openxmlformats.org/drawingml/2006/table">
            <a:tbl>
              <a:tblPr/>
              <a:tblGrid>
                <a:gridCol w="2711450"/>
                <a:gridCol w="2566988"/>
                <a:gridCol w="2425700"/>
              </a:tblGrid>
              <a:tr h="287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9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Détail (zoom 2X)</a:t>
                      </a:r>
                      <a:endParaRPr kumimoji="0" lang="fr-CA" sz="18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9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Détail (zoom 2X)</a:t>
                      </a:r>
                      <a:endParaRPr kumimoji="0" lang="fr-CA" sz="18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9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Détail (zoom 2X)</a:t>
                      </a:r>
                      <a:endParaRPr kumimoji="0" lang="fr-CA" sz="18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1033490" y="274638"/>
            <a:ext cx="74676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Dégradations / Restaurations</a:t>
            </a:r>
          </a:p>
        </p:txBody>
      </p:sp>
      <p:sp>
        <p:nvSpPr>
          <p:cNvPr id="12291" name="Text Box 2"/>
          <p:cNvSpPr txBox="1">
            <a:spLocks noChangeArrowheads="1"/>
          </p:cNvSpPr>
          <p:nvPr/>
        </p:nvSpPr>
        <p:spPr bwMode="auto">
          <a:xfrm>
            <a:off x="457200" y="1600200"/>
            <a:ext cx="7615238" cy="4873625"/>
          </a:xfrm>
          <a:prstGeom prst="rect">
            <a:avLst/>
          </a:prstGeom>
          <a:noFill/>
          <a:ln w="9525">
            <a:noFill/>
            <a:round/>
            <a:headEnd/>
            <a:tailEnd/>
          </a:ln>
        </p:spPr>
        <p:txBody>
          <a:bodyPr/>
          <a:lstStyle/>
          <a:p>
            <a:pPr marL="271463" indent="-271463" algn="just">
              <a:spcBef>
                <a:spcPts val="600"/>
              </a:spcBef>
              <a:buClr>
                <a:srgbClr val="FE8637"/>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2800" dirty="0" err="1">
                <a:solidFill>
                  <a:srgbClr val="000000"/>
                </a:solidFill>
                <a:latin typeface="Times New Roman" pitchFamily="18" charset="0"/>
                <a:cs typeface="Times New Roman" pitchFamily="18" charset="0"/>
              </a:rPr>
              <a:t>Déf</a:t>
            </a:r>
            <a:r>
              <a:rPr lang="fr-FR" sz="2800" dirty="0">
                <a:solidFill>
                  <a:srgbClr val="000000"/>
                </a:solidFill>
                <a:latin typeface="Times New Roman" pitchFamily="18" charset="0"/>
                <a:cs typeface="Times New Roman" pitchFamily="18" charset="0"/>
              </a:rPr>
              <a:t>.: </a:t>
            </a:r>
            <a:r>
              <a:rPr lang="fr-FR" sz="2600" dirty="0">
                <a:solidFill>
                  <a:srgbClr val="000000"/>
                </a:solidFill>
                <a:latin typeface="Times New Roman" pitchFamily="18" charset="0"/>
                <a:cs typeface="Times New Roman" pitchFamily="18" charset="0"/>
              </a:rPr>
              <a:t>Améliorer la qualité d’une </a:t>
            </a:r>
            <a:r>
              <a:rPr lang="fr-FR" sz="2600" dirty="0" smtClean="0">
                <a:solidFill>
                  <a:srgbClr val="000000"/>
                </a:solidFill>
                <a:latin typeface="Times New Roman" pitchFamily="18" charset="0"/>
                <a:cs typeface="Times New Roman" pitchFamily="18" charset="0"/>
              </a:rPr>
              <a:t>image Atténuer</a:t>
            </a:r>
            <a:r>
              <a:rPr lang="fr-FR" sz="2600" dirty="0">
                <a:solidFill>
                  <a:srgbClr val="000000"/>
                </a:solidFill>
                <a:latin typeface="Times New Roman" pitchFamily="18" charset="0"/>
                <a:cs typeface="Times New Roman" pitchFamily="18" charset="0"/>
              </a:rPr>
              <a:t>, </a:t>
            </a:r>
            <a:r>
              <a:rPr lang="fr-FR" sz="2600" dirty="0" smtClean="0">
                <a:solidFill>
                  <a:srgbClr val="000000"/>
                </a:solidFill>
                <a:latin typeface="Times New Roman" pitchFamily="18" charset="0"/>
                <a:cs typeface="Times New Roman" pitchFamily="18" charset="0"/>
              </a:rPr>
              <a:t>veut dire supprimer </a:t>
            </a:r>
            <a:r>
              <a:rPr lang="fr-FR" sz="2600" dirty="0">
                <a:solidFill>
                  <a:srgbClr val="000000"/>
                </a:solidFill>
                <a:latin typeface="Times New Roman" pitchFamily="18" charset="0"/>
                <a:cs typeface="Times New Roman" pitchFamily="18" charset="0"/>
              </a:rPr>
              <a:t>les </a:t>
            </a:r>
            <a:r>
              <a:rPr lang="fr-FR" sz="2600" dirty="0" smtClean="0">
                <a:solidFill>
                  <a:srgbClr val="000000"/>
                </a:solidFill>
                <a:latin typeface="Times New Roman" pitchFamily="18" charset="0"/>
                <a:cs typeface="Times New Roman" pitchFamily="18" charset="0"/>
              </a:rPr>
              <a:t>dégradations, ces dernières sont causés  par différentes sources et défaillances.</a:t>
            </a:r>
            <a:r>
              <a:rPr lang="fr-FR" sz="2800" dirty="0" smtClean="0">
                <a:solidFill>
                  <a:srgbClr val="000000"/>
                </a:solidFill>
                <a:latin typeface="Times New Roman" pitchFamily="18" charset="0"/>
                <a:cs typeface="Times New Roman" pitchFamily="18" charset="0"/>
              </a:rPr>
              <a:t> </a:t>
            </a:r>
            <a:endParaRPr lang="fr-FR" sz="2800" dirty="0">
              <a:solidFill>
                <a:srgbClr val="000000"/>
              </a:solidFill>
              <a:latin typeface="Times New Roman" pitchFamily="18" charset="0"/>
              <a:cs typeface="Times New Roman" pitchFamily="18" charset="0"/>
            </a:endParaRPr>
          </a:p>
          <a:p>
            <a:pPr marL="271463" indent="-271463" algn="just">
              <a:spcBef>
                <a:spcPts val="600"/>
              </a:spcBef>
              <a:buClr>
                <a:srgbClr val="FE8637"/>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2800" dirty="0" smtClean="0">
                <a:latin typeface="Times New Roman" pitchFamily="18" charset="0"/>
                <a:cs typeface="Times New Roman" pitchFamily="18" charset="0"/>
              </a:rPr>
              <a:t>Ces </a:t>
            </a:r>
            <a:r>
              <a:rPr lang="fr-FR" sz="2800" dirty="0">
                <a:latin typeface="Times New Roman" pitchFamily="18" charset="0"/>
                <a:cs typeface="Times New Roman" pitchFamily="18" charset="0"/>
              </a:rPr>
              <a:t>dégradations apparaissent :</a:t>
            </a:r>
          </a:p>
          <a:p>
            <a:pPr lvl="1"/>
            <a:r>
              <a:rPr lang="fr-FR" sz="2400" dirty="0">
                <a:latin typeface="Times New Roman" pitchFamily="18" charset="0"/>
                <a:cs typeface="Times New Roman" pitchFamily="18" charset="0"/>
              </a:rPr>
              <a:t>– au moment de l’acquisition</a:t>
            </a:r>
          </a:p>
          <a:p>
            <a:pPr lvl="1"/>
            <a:r>
              <a:rPr lang="fr-FR" sz="2400" dirty="0">
                <a:latin typeface="Times New Roman" pitchFamily="18" charset="0"/>
                <a:cs typeface="Times New Roman" pitchFamily="18" charset="0"/>
              </a:rPr>
              <a:t>– liées à la transmission</a:t>
            </a:r>
          </a:p>
          <a:p>
            <a:pPr lvl="1"/>
            <a:r>
              <a:rPr lang="fr-FR" sz="2400" dirty="0">
                <a:latin typeface="Times New Roman" pitchFamily="18" charset="0"/>
                <a:cs typeface="Times New Roman" pitchFamily="18" charset="0"/>
              </a:rPr>
              <a:t>– changement de format ou au stockage</a:t>
            </a:r>
          </a:p>
          <a:p>
            <a:pPr lvl="1"/>
            <a:r>
              <a:rPr lang="fr-FR" sz="2400" dirty="0">
                <a:latin typeface="Times New Roman" pitchFamily="18" charset="0"/>
                <a:cs typeface="Times New Roman" pitchFamily="18" charset="0"/>
              </a:rPr>
              <a:t>– vieillissement de film</a:t>
            </a:r>
            <a:r>
              <a:rPr lang="fr-FR" sz="2400" dirty="0" smtClean="0">
                <a:latin typeface="Times New Roman" pitchFamily="18" charset="0"/>
                <a:cs typeface="Times New Roman" pitchFamily="18" charset="0"/>
              </a:rPr>
              <a:t>….</a:t>
            </a:r>
            <a:endParaRPr lang="fr-FR" sz="2400" dirty="0" smtClean="0">
              <a:solidFill>
                <a:srgbClr val="000000"/>
              </a:solidFill>
              <a:latin typeface="Times New Roman" pitchFamily="18" charset="0"/>
              <a:cs typeface="Times New Roman" pitchFamily="18" charset="0"/>
            </a:endParaRPr>
          </a:p>
          <a:p>
            <a:pPr>
              <a:buFont typeface="Wingdings" pitchFamily="2" charset="2"/>
              <a:buChar char="ü"/>
            </a:pPr>
            <a:r>
              <a:rPr lang="fr-FR" sz="2800" u="sng" dirty="0" smtClean="0">
                <a:latin typeface="Times New Roman" pitchFamily="18" charset="0"/>
                <a:cs typeface="Times New Roman" pitchFamily="18" charset="0"/>
              </a:rPr>
              <a:t>Objectif </a:t>
            </a:r>
            <a:r>
              <a:rPr lang="fr-FR" sz="2800" dirty="0" smtClean="0">
                <a:latin typeface="Times New Roman" pitchFamily="18" charset="0"/>
                <a:cs typeface="Times New Roman" pitchFamily="18" charset="0"/>
              </a:rPr>
              <a:t>: Fidélité de l’image restaurée avec la scène qu’elle représente:</a:t>
            </a:r>
          </a:p>
          <a:p>
            <a:pPr>
              <a:buFont typeface="Wingdings" pitchFamily="2" charset="2"/>
              <a:buChar char="Ø"/>
            </a:pPr>
            <a:r>
              <a:rPr lang="fr-FR" sz="2600" dirty="0" smtClean="0">
                <a:latin typeface="Times New Roman" pitchFamily="18" charset="0"/>
                <a:cs typeface="Times New Roman" pitchFamily="18" charset="0"/>
              </a:rPr>
              <a:t> modéliser la dégradation</a:t>
            </a:r>
          </a:p>
          <a:p>
            <a:pPr>
              <a:buFont typeface="Wingdings" pitchFamily="2" charset="2"/>
              <a:buChar char="Ø"/>
            </a:pPr>
            <a:r>
              <a:rPr lang="fr-FR" sz="2600" dirty="0" smtClean="0">
                <a:latin typeface="Times New Roman" pitchFamily="18" charset="0"/>
                <a:cs typeface="Times New Roman" pitchFamily="18" charset="0"/>
              </a:rPr>
              <a:t> Connaître les sources de dégradations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071538" y="214290"/>
            <a:ext cx="74676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 Autres Filtres</a:t>
            </a:r>
          </a:p>
        </p:txBody>
      </p:sp>
      <p:sp>
        <p:nvSpPr>
          <p:cNvPr id="3" name="Rectangle 2"/>
          <p:cNvSpPr/>
          <p:nvPr/>
        </p:nvSpPr>
        <p:spPr>
          <a:xfrm>
            <a:off x="683568" y="1484784"/>
            <a:ext cx="8208912" cy="1200329"/>
          </a:xfrm>
          <a:prstGeom prst="rect">
            <a:avLst/>
          </a:prstGeom>
        </p:spPr>
        <p:txBody>
          <a:bodyPr wrap="square">
            <a:spAutoFit/>
          </a:bodyPr>
          <a:lstStyle/>
          <a:p>
            <a:pPr>
              <a:buClr>
                <a:srgbClr val="FF9900"/>
              </a:buClr>
            </a:pPr>
            <a:r>
              <a:rPr lang="fr-FR" b="1" i="1" dirty="0" smtClean="0"/>
              <a:t>Filtre de Robert de </a:t>
            </a:r>
            <a:r>
              <a:rPr lang="fr-FR" b="1" i="1" dirty="0" err="1" smtClean="0"/>
              <a:t>Sobel</a:t>
            </a:r>
            <a:r>
              <a:rPr lang="fr-FR" b="1" i="1" dirty="0" smtClean="0"/>
              <a:t> et de </a:t>
            </a:r>
            <a:r>
              <a:rPr lang="fr-FR" b="1" i="1" dirty="0" err="1" smtClean="0"/>
              <a:t>Prewitt</a:t>
            </a:r>
            <a:endParaRPr lang="fr-FR" b="1" i="1" dirty="0" smtClean="0"/>
          </a:p>
          <a:p>
            <a:pPr>
              <a:buClr>
                <a:srgbClr val="FF9900"/>
              </a:buClr>
              <a:buFont typeface="Courier New" pitchFamily="49" charset="0"/>
              <a:buChar char="o"/>
            </a:pPr>
            <a:r>
              <a:rPr lang="fr-FR" dirty="0" smtClean="0"/>
              <a:t> Ces filtres, qui portent tous le nom de leurs inventeurs, sont tous conçus dans le même but : détecter avec la plus grande précision les contours naturels "cachés" dans une image.</a:t>
            </a:r>
            <a:r>
              <a:rPr lang="fr-FR" i="1" dirty="0" smtClean="0"/>
              <a:t> </a:t>
            </a:r>
            <a:endParaRPr lang="fr-FR" dirty="0" smtClean="0"/>
          </a:p>
        </p:txBody>
      </p:sp>
      <p:pic>
        <p:nvPicPr>
          <p:cNvPr id="62467" name="Picture 3"/>
          <p:cNvPicPr>
            <a:picLocks noChangeAspect="1" noChangeArrowheads="1"/>
          </p:cNvPicPr>
          <p:nvPr/>
        </p:nvPicPr>
        <p:blipFill>
          <a:blip r:embed="rId2" cstate="print"/>
          <a:srcRect/>
          <a:stretch>
            <a:fillRect/>
          </a:stretch>
        </p:blipFill>
        <p:spPr bwMode="auto">
          <a:xfrm>
            <a:off x="2267744" y="2740868"/>
            <a:ext cx="3457575" cy="4000500"/>
          </a:xfrm>
          <a:prstGeom prst="rect">
            <a:avLst/>
          </a:prstGeom>
          <a:noFill/>
          <a:ln w="9525">
            <a:noFill/>
            <a:miter lim="800000"/>
            <a:headEnd/>
            <a:tailEnd/>
          </a:ln>
        </p:spPr>
      </p:pic>
      <p:sp>
        <p:nvSpPr>
          <p:cNvPr id="7" name="Rectangle 6"/>
          <p:cNvSpPr/>
          <p:nvPr/>
        </p:nvSpPr>
        <p:spPr>
          <a:xfrm>
            <a:off x="5724128" y="2876743"/>
            <a:ext cx="2949846" cy="1200329"/>
          </a:xfrm>
          <a:prstGeom prst="rect">
            <a:avLst/>
          </a:prstGeom>
        </p:spPr>
        <p:txBody>
          <a:bodyPr wrap="none">
            <a:spAutoFit/>
          </a:bodyPr>
          <a:lstStyle/>
          <a:p>
            <a:r>
              <a:rPr lang="fr-FR" dirty="0" err="1" smtClean="0"/>
              <a:t>W</a:t>
            </a:r>
            <a:r>
              <a:rPr lang="fr-FR" sz="1200" dirty="0" err="1" smtClean="0"/>
              <a:t>x</a:t>
            </a:r>
            <a:r>
              <a:rPr lang="fr-FR" dirty="0" smtClean="0"/>
              <a:t>= direction horizontale</a:t>
            </a:r>
          </a:p>
          <a:p>
            <a:r>
              <a:rPr lang="fr-FR" dirty="0" smtClean="0"/>
              <a:t>         ou Détection +45°  </a:t>
            </a:r>
          </a:p>
          <a:p>
            <a:r>
              <a:rPr lang="fr-FR" dirty="0" err="1" smtClean="0"/>
              <a:t>W</a:t>
            </a:r>
            <a:r>
              <a:rPr lang="fr-FR" sz="1400" dirty="0" err="1" smtClean="0"/>
              <a:t>y</a:t>
            </a:r>
            <a:r>
              <a:rPr lang="fr-FR" dirty="0" smtClean="0"/>
              <a:t>= direction verticale</a:t>
            </a:r>
          </a:p>
          <a:p>
            <a:r>
              <a:rPr lang="fr-FR" dirty="0" smtClean="0"/>
              <a:t>         ou Détection -45°</a:t>
            </a:r>
            <a:endParaRPr lang="fr-FR" dirty="0"/>
          </a:p>
        </p:txBody>
      </p:sp>
      <p:sp>
        <p:nvSpPr>
          <p:cNvPr id="8" name="Rectangle 7"/>
          <p:cNvSpPr/>
          <p:nvPr/>
        </p:nvSpPr>
        <p:spPr>
          <a:xfrm>
            <a:off x="5724128" y="4510861"/>
            <a:ext cx="2922595" cy="646331"/>
          </a:xfrm>
          <a:prstGeom prst="rect">
            <a:avLst/>
          </a:prstGeom>
        </p:spPr>
        <p:txBody>
          <a:bodyPr wrap="none">
            <a:spAutoFit/>
          </a:bodyPr>
          <a:lstStyle/>
          <a:p>
            <a:r>
              <a:rPr lang="fr-FR" dirty="0" err="1" smtClean="0"/>
              <a:t>W</a:t>
            </a:r>
            <a:r>
              <a:rPr lang="fr-FR" sz="1200" dirty="0" err="1" smtClean="0"/>
              <a:t>x</a:t>
            </a:r>
            <a:r>
              <a:rPr lang="fr-FR" dirty="0" smtClean="0"/>
              <a:t>= direction verticale</a:t>
            </a:r>
          </a:p>
          <a:p>
            <a:r>
              <a:rPr lang="fr-FR" dirty="0" err="1" smtClean="0"/>
              <a:t>W</a:t>
            </a:r>
            <a:r>
              <a:rPr lang="fr-FR" sz="1400" dirty="0" err="1" smtClean="0"/>
              <a:t>y</a:t>
            </a:r>
            <a:r>
              <a:rPr lang="fr-FR" dirty="0" smtClean="0"/>
              <a:t>= direction horizontale</a:t>
            </a:r>
          </a:p>
        </p:txBody>
      </p:sp>
      <p:sp>
        <p:nvSpPr>
          <p:cNvPr id="9" name="Rectangle 8"/>
          <p:cNvSpPr/>
          <p:nvPr/>
        </p:nvSpPr>
        <p:spPr>
          <a:xfrm>
            <a:off x="5876528" y="5879013"/>
            <a:ext cx="2922595" cy="646331"/>
          </a:xfrm>
          <a:prstGeom prst="rect">
            <a:avLst/>
          </a:prstGeom>
        </p:spPr>
        <p:txBody>
          <a:bodyPr wrap="none">
            <a:spAutoFit/>
          </a:bodyPr>
          <a:lstStyle/>
          <a:p>
            <a:r>
              <a:rPr lang="fr-FR" dirty="0" err="1" smtClean="0"/>
              <a:t>W</a:t>
            </a:r>
            <a:r>
              <a:rPr lang="fr-FR" sz="1200" dirty="0" err="1" smtClean="0"/>
              <a:t>x</a:t>
            </a:r>
            <a:r>
              <a:rPr lang="fr-FR" dirty="0" smtClean="0"/>
              <a:t>= direction verticale</a:t>
            </a:r>
          </a:p>
          <a:p>
            <a:r>
              <a:rPr lang="fr-FR" dirty="0" err="1" smtClean="0"/>
              <a:t>W</a:t>
            </a:r>
            <a:r>
              <a:rPr lang="fr-FR" sz="1400" dirty="0" err="1" smtClean="0"/>
              <a:t>y</a:t>
            </a:r>
            <a:r>
              <a:rPr lang="fr-FR" dirty="0" smtClean="0"/>
              <a:t>= direction horizontale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033490" y="214290"/>
            <a:ext cx="74676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–Exemple Filtre de Robert</a:t>
            </a:r>
          </a:p>
        </p:txBody>
      </p:sp>
      <p:pic>
        <p:nvPicPr>
          <p:cNvPr id="63491" name="Picture 3"/>
          <p:cNvPicPr>
            <a:picLocks noChangeAspect="1" noChangeArrowheads="1"/>
          </p:cNvPicPr>
          <p:nvPr/>
        </p:nvPicPr>
        <p:blipFill>
          <a:blip r:embed="rId2" cstate="print"/>
          <a:srcRect/>
          <a:stretch>
            <a:fillRect/>
          </a:stretch>
        </p:blipFill>
        <p:spPr bwMode="auto">
          <a:xfrm>
            <a:off x="2582280" y="6447588"/>
            <a:ext cx="5557868" cy="471025"/>
          </a:xfrm>
          <a:prstGeom prst="rect">
            <a:avLst/>
          </a:prstGeom>
          <a:noFill/>
          <a:ln w="9525">
            <a:noFill/>
            <a:miter lim="800000"/>
            <a:headEnd/>
            <a:tailEnd/>
          </a:ln>
        </p:spPr>
      </p:pic>
      <p:pic>
        <p:nvPicPr>
          <p:cNvPr id="63490" name="Picture 2"/>
          <p:cNvPicPr>
            <a:picLocks noChangeAspect="1" noChangeArrowheads="1"/>
          </p:cNvPicPr>
          <p:nvPr/>
        </p:nvPicPr>
        <p:blipFill>
          <a:blip r:embed="rId3" cstate="print"/>
          <a:srcRect/>
          <a:stretch>
            <a:fillRect/>
          </a:stretch>
        </p:blipFill>
        <p:spPr bwMode="auto">
          <a:xfrm>
            <a:off x="2627784" y="1426931"/>
            <a:ext cx="5472608" cy="5098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457200" y="274638"/>
            <a:ext cx="74676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 Exemple Filtre de </a:t>
            </a:r>
            <a:r>
              <a:rPr lang="fr-FR" sz="3000" dirty="0" err="1" smtClean="0">
                <a:solidFill>
                  <a:srgbClr val="575F6D"/>
                </a:solidFill>
                <a:latin typeface="Century Schoolbook" pitchFamily="18" charset="0"/>
              </a:rPr>
              <a:t>Sobel</a:t>
            </a:r>
            <a:endParaRPr lang="fr-FR" sz="3000" dirty="0" smtClean="0">
              <a:solidFill>
                <a:srgbClr val="575F6D"/>
              </a:solidFill>
              <a:latin typeface="Century Schoolbook" pitchFamily="18" charset="0"/>
            </a:endParaRPr>
          </a:p>
        </p:txBody>
      </p:sp>
      <p:pic>
        <p:nvPicPr>
          <p:cNvPr id="64516" name="Picture 4"/>
          <p:cNvPicPr>
            <a:picLocks noChangeAspect="1" noChangeArrowheads="1"/>
          </p:cNvPicPr>
          <p:nvPr/>
        </p:nvPicPr>
        <p:blipFill>
          <a:blip r:embed="rId2" cstate="print"/>
          <a:srcRect/>
          <a:stretch>
            <a:fillRect/>
          </a:stretch>
        </p:blipFill>
        <p:spPr bwMode="auto">
          <a:xfrm>
            <a:off x="2267744" y="1628800"/>
            <a:ext cx="6696744" cy="4470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2653286" y="1380524"/>
            <a:ext cx="5375098" cy="4929733"/>
          </a:xfrm>
          <a:prstGeom prst="rect">
            <a:avLst/>
          </a:prstGeom>
          <a:noFill/>
          <a:ln w="9525">
            <a:noFill/>
            <a:miter lim="800000"/>
            <a:headEnd/>
            <a:tailEnd/>
          </a:ln>
        </p:spPr>
      </p:pic>
      <p:sp>
        <p:nvSpPr>
          <p:cNvPr id="2" name="Text Box 1"/>
          <p:cNvSpPr txBox="1">
            <a:spLocks noChangeArrowheads="1"/>
          </p:cNvSpPr>
          <p:nvPr/>
        </p:nvSpPr>
        <p:spPr bwMode="auto">
          <a:xfrm>
            <a:off x="457200" y="274638"/>
            <a:ext cx="77152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 Exemple Filtre de </a:t>
            </a:r>
            <a:r>
              <a:rPr lang="fr-FR" sz="3000" dirty="0" err="1" smtClean="0">
                <a:solidFill>
                  <a:srgbClr val="575F6D"/>
                </a:solidFill>
                <a:latin typeface="Century Schoolbook" pitchFamily="18" charset="0"/>
              </a:rPr>
              <a:t>Prewitt</a:t>
            </a:r>
            <a:endParaRPr lang="fr-FR" sz="3000" dirty="0" smtClean="0">
              <a:solidFill>
                <a:srgbClr val="575F6D"/>
              </a:solidFill>
              <a:latin typeface="Century Schoolbook" pitchFamily="18" charset="0"/>
            </a:endParaRPr>
          </a:p>
        </p:txBody>
      </p:sp>
      <p:pic>
        <p:nvPicPr>
          <p:cNvPr id="65539" name="Picture 3"/>
          <p:cNvPicPr>
            <a:picLocks noChangeAspect="1" noChangeArrowheads="1"/>
          </p:cNvPicPr>
          <p:nvPr/>
        </p:nvPicPr>
        <p:blipFill>
          <a:blip r:embed="rId3" cstate="print"/>
          <a:srcRect/>
          <a:stretch>
            <a:fillRect/>
          </a:stretch>
        </p:blipFill>
        <p:spPr bwMode="auto">
          <a:xfrm>
            <a:off x="2641036" y="6348722"/>
            <a:ext cx="539781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457200" y="274638"/>
            <a:ext cx="77152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 Filtrage par le maximum </a:t>
            </a:r>
          </a:p>
        </p:txBody>
      </p:sp>
      <p:sp>
        <p:nvSpPr>
          <p:cNvPr id="3" name="Rectangle 2"/>
          <p:cNvSpPr/>
          <p:nvPr/>
        </p:nvSpPr>
        <p:spPr>
          <a:xfrm>
            <a:off x="1714480" y="1754865"/>
            <a:ext cx="7178000" cy="2031325"/>
          </a:xfrm>
          <a:prstGeom prst="rect">
            <a:avLst/>
          </a:prstGeom>
        </p:spPr>
        <p:txBody>
          <a:bodyPr wrap="square">
            <a:spAutoFit/>
          </a:bodyPr>
          <a:lstStyle/>
          <a:p>
            <a:pPr>
              <a:buClr>
                <a:srgbClr val="FF9900"/>
              </a:buClr>
              <a:buFont typeface="Courier New" pitchFamily="49" charset="0"/>
              <a:buChar char="o"/>
            </a:pPr>
            <a:r>
              <a:rPr lang="fr-FR" dirty="0" smtClean="0"/>
              <a:t> Filtre supprimant le bruit “poivre et sel” </a:t>
            </a:r>
          </a:p>
          <a:p>
            <a:pPr>
              <a:buClr>
                <a:srgbClr val="FF9900"/>
              </a:buClr>
              <a:buFont typeface="Courier New" pitchFamily="49" charset="0"/>
              <a:buChar char="o"/>
            </a:pPr>
            <a:r>
              <a:rPr lang="fr-FR" dirty="0" smtClean="0"/>
              <a:t>Pour chaque pixel (i, j) : </a:t>
            </a:r>
          </a:p>
          <a:p>
            <a:pPr lvl="1">
              <a:buClr>
                <a:srgbClr val="FF9900"/>
              </a:buClr>
              <a:buFont typeface="Arial" pitchFamily="34" charset="0"/>
              <a:buChar char="•"/>
            </a:pPr>
            <a:r>
              <a:rPr lang="fr-FR" dirty="0" smtClean="0"/>
              <a:t> Calculer les niveaux de gris minimum </a:t>
            </a:r>
            <a:r>
              <a:rPr lang="fr-FR" b="1" dirty="0" err="1" smtClean="0"/>
              <a:t>f</a:t>
            </a:r>
            <a:r>
              <a:rPr lang="fr-FR" i="1" dirty="0" err="1" smtClean="0"/>
              <a:t>min</a:t>
            </a:r>
            <a:r>
              <a:rPr lang="fr-FR" dirty="0" smtClean="0"/>
              <a:t> et maximum </a:t>
            </a:r>
            <a:r>
              <a:rPr lang="fr-FR" b="1" dirty="0" err="1" smtClean="0"/>
              <a:t>f</a:t>
            </a:r>
            <a:r>
              <a:rPr lang="fr-FR" i="1" dirty="0" err="1" smtClean="0"/>
              <a:t>max</a:t>
            </a:r>
            <a:r>
              <a:rPr lang="fr-FR" dirty="0" smtClean="0"/>
              <a:t> sur l’ensemble de ses voisins </a:t>
            </a:r>
          </a:p>
          <a:p>
            <a:pPr lvl="1">
              <a:buClr>
                <a:srgbClr val="FF9900"/>
              </a:buClr>
              <a:buFont typeface="Arial" pitchFamily="34" charset="0"/>
              <a:buChar char="•"/>
            </a:pPr>
            <a:r>
              <a:rPr lang="fr-FR" dirty="0" smtClean="0"/>
              <a:t> Si </a:t>
            </a:r>
            <a:r>
              <a:rPr lang="fr-FR" b="1" dirty="0" err="1" smtClean="0"/>
              <a:t>f</a:t>
            </a:r>
            <a:r>
              <a:rPr lang="fr-FR" i="1" dirty="0" err="1" smtClean="0"/>
              <a:t>min</a:t>
            </a:r>
            <a:r>
              <a:rPr lang="fr-FR" dirty="0" smtClean="0"/>
              <a:t> ≤ </a:t>
            </a:r>
            <a:r>
              <a:rPr lang="fr-FR" b="1" dirty="0" smtClean="0"/>
              <a:t>f</a:t>
            </a:r>
            <a:r>
              <a:rPr lang="fr-FR" dirty="0" smtClean="0"/>
              <a:t> (x, y) ≤ </a:t>
            </a:r>
            <a:r>
              <a:rPr lang="fr-FR" b="1" dirty="0" err="1" smtClean="0"/>
              <a:t>f</a:t>
            </a:r>
            <a:r>
              <a:rPr lang="fr-FR" i="1" dirty="0" err="1" smtClean="0"/>
              <a:t>max</a:t>
            </a:r>
            <a:r>
              <a:rPr lang="fr-FR" dirty="0" smtClean="0"/>
              <a:t>, f (x, y) reste inchangé </a:t>
            </a:r>
          </a:p>
          <a:p>
            <a:pPr lvl="1">
              <a:buClr>
                <a:srgbClr val="FF9900"/>
              </a:buClr>
              <a:buFont typeface="Arial" pitchFamily="34" charset="0"/>
              <a:buChar char="•"/>
            </a:pPr>
            <a:r>
              <a:rPr lang="fr-FR" dirty="0" smtClean="0"/>
              <a:t>Sinon </a:t>
            </a:r>
            <a:r>
              <a:rPr lang="fr-FR" b="1" dirty="0" smtClean="0"/>
              <a:t>f</a:t>
            </a:r>
            <a:r>
              <a:rPr lang="fr-FR" dirty="0" smtClean="0"/>
              <a:t>(x, y) = </a:t>
            </a:r>
            <a:r>
              <a:rPr lang="fr-FR" b="1" dirty="0" err="1" smtClean="0"/>
              <a:t>f</a:t>
            </a:r>
            <a:r>
              <a:rPr lang="fr-FR" i="1" dirty="0" err="1" smtClean="0"/>
              <a:t>max</a:t>
            </a:r>
            <a:r>
              <a:rPr lang="fr-FR" dirty="0" smtClean="0"/>
              <a:t> :</a:t>
            </a:r>
          </a:p>
          <a:p>
            <a:pPr>
              <a:buClr>
                <a:srgbClr val="FF9900"/>
              </a:buClr>
              <a:buFont typeface="Courier New" pitchFamily="49" charset="0"/>
              <a:buChar char="o"/>
            </a:pPr>
            <a:endParaRPr lang="fr-FR" dirty="0" smtClean="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071642" y="274638"/>
            <a:ext cx="77152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 Exemple Filtre de Kirsch[1971] </a:t>
            </a:r>
          </a:p>
        </p:txBody>
      </p:sp>
      <p:sp>
        <p:nvSpPr>
          <p:cNvPr id="3" name="Rectangle 2"/>
          <p:cNvSpPr/>
          <p:nvPr/>
        </p:nvSpPr>
        <p:spPr>
          <a:xfrm>
            <a:off x="683568" y="1484784"/>
            <a:ext cx="8208912" cy="1477328"/>
          </a:xfrm>
          <a:prstGeom prst="rect">
            <a:avLst/>
          </a:prstGeom>
        </p:spPr>
        <p:txBody>
          <a:bodyPr wrap="square">
            <a:spAutoFit/>
          </a:bodyPr>
          <a:lstStyle/>
          <a:p>
            <a:pPr>
              <a:buClr>
                <a:srgbClr val="FF9900"/>
              </a:buClr>
              <a:buFont typeface="Courier New" pitchFamily="49" charset="0"/>
              <a:buChar char="o"/>
            </a:pPr>
            <a:r>
              <a:rPr lang="fr-FR" dirty="0" smtClean="0"/>
              <a:t> Ce détecteur est un peu plus complexe que les précédents : il utilise huit noyaux de convolution lui permettant de détecter des contours en fonction de huit direction (Le facteur de normalisation de chacun des masques est 1/15 )                              :</a:t>
            </a:r>
          </a:p>
          <a:p>
            <a:pPr>
              <a:buClr>
                <a:srgbClr val="FF9900"/>
              </a:buClr>
              <a:buFont typeface="Courier New" pitchFamily="49" charset="0"/>
              <a:buChar char="o"/>
            </a:pPr>
            <a:endParaRPr lang="fr-FR" dirty="0" smtClean="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2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00166" y="2357430"/>
            <a:ext cx="1529356" cy="646021"/>
          </a:xfrm>
          <a:prstGeom prst="rect">
            <a:avLst/>
          </a:prstGeom>
          <a:noFill/>
        </p:spPr>
      </p:pic>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2"/>
          <p:cNvSpPr>
            <a:spLocks noChangeArrowheads="1"/>
          </p:cNvSpPr>
          <p:nvPr/>
        </p:nvSpPr>
        <p:spPr bwMode="auto">
          <a:xfrm>
            <a:off x="4926020" y="2609853"/>
            <a:ext cx="404812" cy="214313"/>
          </a:xfrm>
          <a:prstGeom prst="rect">
            <a:avLst/>
          </a:prstGeom>
          <a:noFill/>
          <a:ln w="9525">
            <a:noFill/>
            <a:miter lim="800000"/>
            <a:headEnd/>
            <a:tailEnd/>
          </a:ln>
          <a:effectLst/>
        </p:spPr>
        <p:txBody>
          <a:bodyPr wrap="none" anchor="ctr">
            <a:spAutoFit/>
          </a:bodyPr>
          <a:lstStyle/>
          <a:p>
            <a:r>
              <a:rPr lang="fr-CA" sz="800">
                <a:ea typeface="Times New Roman" pitchFamily="18" charset="0"/>
                <a:cs typeface="Arial" pitchFamily="34" charset="0"/>
              </a:rPr>
              <a:t>Est: </a:t>
            </a:r>
            <a:endParaRPr lang="fr-CA">
              <a:ea typeface="Times New Roman" pitchFamily="18" charset="0"/>
              <a:cs typeface="Arial" pitchFamily="34" charset="0"/>
            </a:endParaRPr>
          </a:p>
        </p:txBody>
      </p:sp>
      <p:graphicFrame>
        <p:nvGraphicFramePr>
          <p:cNvPr id="15" name="Object 3"/>
          <p:cNvGraphicFramePr>
            <a:graphicFrameLocks noChangeAspect="1"/>
          </p:cNvGraphicFramePr>
          <p:nvPr/>
        </p:nvGraphicFramePr>
        <p:xfrm>
          <a:off x="4926020" y="2824166"/>
          <a:ext cx="762000" cy="600075"/>
        </p:xfrm>
        <a:graphic>
          <a:graphicData uri="http://schemas.openxmlformats.org/presentationml/2006/ole">
            <mc:AlternateContent xmlns:mc="http://schemas.openxmlformats.org/markup-compatibility/2006">
              <mc:Choice xmlns:v="urn:schemas-microsoft-com:vml" Requires="v">
                <p:oleObj spid="_x0000_s198690" name="Equation" r:id="rId4" imgW="762000" imgH="596900" progId="Equation.3">
                  <p:embed/>
                </p:oleObj>
              </mc:Choice>
              <mc:Fallback>
                <p:oleObj name="Equation" r:id="rId4" imgW="762000" imgH="5969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6020" y="2824166"/>
                        <a:ext cx="76200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4"/>
          <p:cNvSpPr>
            <a:spLocks noChangeArrowheads="1"/>
          </p:cNvSpPr>
          <p:nvPr/>
        </p:nvSpPr>
        <p:spPr bwMode="auto">
          <a:xfrm>
            <a:off x="4926020" y="3424241"/>
            <a:ext cx="722312" cy="214312"/>
          </a:xfrm>
          <a:prstGeom prst="rect">
            <a:avLst/>
          </a:prstGeom>
          <a:noFill/>
          <a:ln w="9525">
            <a:noFill/>
            <a:miter lim="800000"/>
            <a:headEnd/>
            <a:tailEnd/>
          </a:ln>
          <a:effectLst/>
        </p:spPr>
        <p:txBody>
          <a:bodyPr wrap="none" anchor="ctr">
            <a:spAutoFit/>
          </a:bodyPr>
          <a:lstStyle/>
          <a:p>
            <a:r>
              <a:rPr lang="fr-CA" sz="800">
                <a:ea typeface="Times New Roman" pitchFamily="18" charset="0"/>
                <a:cs typeface="Arial" pitchFamily="34" charset="0"/>
              </a:rPr>
              <a:t>  Nord-Est:</a:t>
            </a:r>
            <a:endParaRPr lang="fr-CA">
              <a:ea typeface="Times New Roman" pitchFamily="18" charset="0"/>
              <a:cs typeface="Arial" pitchFamily="34" charset="0"/>
            </a:endParaRPr>
          </a:p>
        </p:txBody>
      </p:sp>
      <p:graphicFrame>
        <p:nvGraphicFramePr>
          <p:cNvPr id="17" name="Object 5"/>
          <p:cNvGraphicFramePr>
            <a:graphicFrameLocks noChangeAspect="1"/>
          </p:cNvGraphicFramePr>
          <p:nvPr/>
        </p:nvGraphicFramePr>
        <p:xfrm>
          <a:off x="4926020" y="3638553"/>
          <a:ext cx="847725" cy="600075"/>
        </p:xfrm>
        <a:graphic>
          <a:graphicData uri="http://schemas.openxmlformats.org/presentationml/2006/ole">
            <mc:AlternateContent xmlns:mc="http://schemas.openxmlformats.org/markup-compatibility/2006">
              <mc:Choice xmlns:v="urn:schemas-microsoft-com:vml" Requires="v">
                <p:oleObj spid="_x0000_s198691" name="Equation" r:id="rId6" imgW="850900" imgH="596900" progId="Equation.3">
                  <p:embed/>
                </p:oleObj>
              </mc:Choice>
              <mc:Fallback>
                <p:oleObj name="Equation" r:id="rId6" imgW="850900" imgH="5969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6020" y="3638553"/>
                        <a:ext cx="847725"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6"/>
          <p:cNvSpPr>
            <a:spLocks noChangeArrowheads="1"/>
          </p:cNvSpPr>
          <p:nvPr/>
        </p:nvSpPr>
        <p:spPr bwMode="auto">
          <a:xfrm>
            <a:off x="4926020" y="4238628"/>
            <a:ext cx="549275" cy="214313"/>
          </a:xfrm>
          <a:prstGeom prst="rect">
            <a:avLst/>
          </a:prstGeom>
          <a:noFill/>
          <a:ln w="9525">
            <a:noFill/>
            <a:miter lim="800000"/>
            <a:headEnd/>
            <a:tailEnd/>
          </a:ln>
          <a:effectLst/>
        </p:spPr>
        <p:txBody>
          <a:bodyPr wrap="none" anchor="ctr">
            <a:spAutoFit/>
          </a:bodyPr>
          <a:lstStyle/>
          <a:p>
            <a:r>
              <a:rPr lang="fr-CA" sz="800">
                <a:ea typeface="Times New Roman" pitchFamily="18" charset="0"/>
                <a:cs typeface="Arial" pitchFamily="34" charset="0"/>
              </a:rPr>
              <a:t> Nord : </a:t>
            </a:r>
            <a:endParaRPr lang="fr-CA">
              <a:ea typeface="Times New Roman" pitchFamily="18" charset="0"/>
              <a:cs typeface="Arial" pitchFamily="34" charset="0"/>
            </a:endParaRPr>
          </a:p>
        </p:txBody>
      </p:sp>
      <p:graphicFrame>
        <p:nvGraphicFramePr>
          <p:cNvPr id="19" name="Object 7"/>
          <p:cNvGraphicFramePr>
            <a:graphicFrameLocks noChangeAspect="1"/>
          </p:cNvGraphicFramePr>
          <p:nvPr/>
        </p:nvGraphicFramePr>
        <p:xfrm>
          <a:off x="4926020" y="4452941"/>
          <a:ext cx="847725" cy="600075"/>
        </p:xfrm>
        <a:graphic>
          <a:graphicData uri="http://schemas.openxmlformats.org/presentationml/2006/ole">
            <mc:AlternateContent xmlns:mc="http://schemas.openxmlformats.org/markup-compatibility/2006">
              <mc:Choice xmlns:v="urn:schemas-microsoft-com:vml" Requires="v">
                <p:oleObj spid="_x0000_s198692" name="Equation" r:id="rId8" imgW="850900" imgH="596900" progId="Equation.3">
                  <p:embed/>
                </p:oleObj>
              </mc:Choice>
              <mc:Fallback>
                <p:oleObj name="Equation" r:id="rId8" imgW="850900" imgH="5969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6020" y="4452941"/>
                        <a:ext cx="847725"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4926020" y="5053016"/>
            <a:ext cx="757237" cy="336550"/>
          </a:xfrm>
          <a:prstGeom prst="rect">
            <a:avLst/>
          </a:prstGeom>
          <a:noFill/>
          <a:ln w="9525">
            <a:noFill/>
            <a:miter lim="800000"/>
            <a:headEnd/>
            <a:tailEnd/>
          </a:ln>
          <a:effectLst/>
        </p:spPr>
        <p:txBody>
          <a:bodyPr wrap="none" anchor="ctr">
            <a:spAutoFit/>
          </a:bodyPr>
          <a:lstStyle/>
          <a:p>
            <a:r>
              <a:rPr lang="fr-CA" sz="800">
                <a:ea typeface="Times New Roman" pitchFamily="18" charset="0"/>
                <a:cs typeface="Arial" pitchFamily="34" charset="0"/>
              </a:rPr>
              <a:t> </a:t>
            </a:r>
            <a:endParaRPr lang="fr-CA" sz="1100">
              <a:ea typeface="Times New Roman" pitchFamily="18" charset="0"/>
              <a:cs typeface="Arial" pitchFamily="34" charset="0"/>
            </a:endParaRPr>
          </a:p>
          <a:p>
            <a:pPr eaLnBrk="0" hangingPunct="0"/>
            <a:r>
              <a:rPr lang="fr-CA" sz="800">
                <a:ea typeface="Times New Roman" pitchFamily="18" charset="0"/>
                <a:cs typeface="Arial" pitchFamily="34" charset="0"/>
              </a:rPr>
              <a:t>Nord-Ouest</a:t>
            </a:r>
            <a:endParaRPr lang="fr-CA">
              <a:ea typeface="Times New Roman" pitchFamily="18" charset="0"/>
              <a:cs typeface="Arial" pitchFamily="34" charset="0"/>
            </a:endParaRPr>
          </a:p>
        </p:txBody>
      </p:sp>
      <p:graphicFrame>
        <p:nvGraphicFramePr>
          <p:cNvPr id="21" name="Object 9"/>
          <p:cNvGraphicFramePr>
            <a:graphicFrameLocks noChangeAspect="1"/>
          </p:cNvGraphicFramePr>
          <p:nvPr/>
        </p:nvGraphicFramePr>
        <p:xfrm>
          <a:off x="4926020" y="5389566"/>
          <a:ext cx="847725" cy="600075"/>
        </p:xfrm>
        <a:graphic>
          <a:graphicData uri="http://schemas.openxmlformats.org/presentationml/2006/ole">
            <mc:AlternateContent xmlns:mc="http://schemas.openxmlformats.org/markup-compatibility/2006">
              <mc:Choice xmlns:v="urn:schemas-microsoft-com:vml" Requires="v">
                <p:oleObj spid="_x0000_s198693" name="Equation" r:id="rId10" imgW="850900" imgH="596900" progId="Equation.3">
                  <p:embed/>
                </p:oleObj>
              </mc:Choice>
              <mc:Fallback>
                <p:oleObj name="Equation" r:id="rId10" imgW="850900" imgH="5969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26020" y="5389566"/>
                        <a:ext cx="847725"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0"/>
          <p:cNvSpPr>
            <a:spLocks noChangeArrowheads="1"/>
          </p:cNvSpPr>
          <p:nvPr/>
        </p:nvSpPr>
        <p:spPr bwMode="auto">
          <a:xfrm>
            <a:off x="5929322" y="2686052"/>
            <a:ext cx="530225" cy="214312"/>
          </a:xfrm>
          <a:prstGeom prst="rect">
            <a:avLst/>
          </a:prstGeom>
          <a:noFill/>
          <a:ln w="9525">
            <a:noFill/>
            <a:miter lim="800000"/>
            <a:headEnd/>
            <a:tailEnd/>
          </a:ln>
          <a:effectLst/>
        </p:spPr>
        <p:txBody>
          <a:bodyPr wrap="none" anchor="ctr">
            <a:spAutoFit/>
          </a:bodyPr>
          <a:lstStyle/>
          <a:p>
            <a:r>
              <a:rPr lang="fr-CA" sz="800" dirty="0">
                <a:ea typeface="Times New Roman" pitchFamily="18" charset="0"/>
                <a:cs typeface="Arial" pitchFamily="34" charset="0"/>
              </a:rPr>
              <a:t> Ouest:</a:t>
            </a:r>
            <a:endParaRPr lang="fr-CA" dirty="0">
              <a:ea typeface="Times New Roman" pitchFamily="18" charset="0"/>
              <a:cs typeface="Arial" pitchFamily="34" charset="0"/>
            </a:endParaRPr>
          </a:p>
        </p:txBody>
      </p:sp>
      <p:graphicFrame>
        <p:nvGraphicFramePr>
          <p:cNvPr id="23" name="Object 11"/>
          <p:cNvGraphicFramePr>
            <a:graphicFrameLocks noChangeAspect="1"/>
          </p:cNvGraphicFramePr>
          <p:nvPr/>
        </p:nvGraphicFramePr>
        <p:xfrm>
          <a:off x="5929322" y="2900364"/>
          <a:ext cx="752475" cy="600075"/>
        </p:xfrm>
        <a:graphic>
          <a:graphicData uri="http://schemas.openxmlformats.org/presentationml/2006/ole">
            <mc:AlternateContent xmlns:mc="http://schemas.openxmlformats.org/markup-compatibility/2006">
              <mc:Choice xmlns:v="urn:schemas-microsoft-com:vml" Requires="v">
                <p:oleObj spid="_x0000_s198694" name="Equation" r:id="rId12" imgW="749300" imgH="596900" progId="Equation.3">
                  <p:embed/>
                </p:oleObj>
              </mc:Choice>
              <mc:Fallback>
                <p:oleObj name="Equation" r:id="rId12" imgW="749300" imgH="59690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29322" y="2900364"/>
                        <a:ext cx="752475"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2"/>
          <p:cNvSpPr>
            <a:spLocks noChangeArrowheads="1"/>
          </p:cNvSpPr>
          <p:nvPr/>
        </p:nvSpPr>
        <p:spPr bwMode="auto">
          <a:xfrm>
            <a:off x="5929322" y="3500439"/>
            <a:ext cx="815975" cy="214313"/>
          </a:xfrm>
          <a:prstGeom prst="rect">
            <a:avLst/>
          </a:prstGeom>
          <a:noFill/>
          <a:ln w="9525">
            <a:noFill/>
            <a:miter lim="800000"/>
            <a:headEnd/>
            <a:tailEnd/>
          </a:ln>
          <a:effectLst/>
        </p:spPr>
        <p:txBody>
          <a:bodyPr wrap="none" anchor="ctr">
            <a:spAutoFit/>
          </a:bodyPr>
          <a:lstStyle/>
          <a:p>
            <a:r>
              <a:rPr lang="fr-CA" sz="800">
                <a:ea typeface="Times New Roman" pitchFamily="18" charset="0"/>
                <a:cs typeface="Arial" pitchFamily="34" charset="0"/>
              </a:rPr>
              <a:t>  Sud-Ouest: </a:t>
            </a:r>
            <a:endParaRPr lang="fr-CA">
              <a:ea typeface="Times New Roman" pitchFamily="18" charset="0"/>
              <a:cs typeface="Arial" pitchFamily="34" charset="0"/>
            </a:endParaRPr>
          </a:p>
        </p:txBody>
      </p:sp>
      <p:graphicFrame>
        <p:nvGraphicFramePr>
          <p:cNvPr id="25" name="Object 13"/>
          <p:cNvGraphicFramePr>
            <a:graphicFrameLocks noChangeAspect="1"/>
          </p:cNvGraphicFramePr>
          <p:nvPr/>
        </p:nvGraphicFramePr>
        <p:xfrm>
          <a:off x="5929322" y="3714752"/>
          <a:ext cx="847725" cy="600075"/>
        </p:xfrm>
        <a:graphic>
          <a:graphicData uri="http://schemas.openxmlformats.org/presentationml/2006/ole">
            <mc:AlternateContent xmlns:mc="http://schemas.openxmlformats.org/markup-compatibility/2006">
              <mc:Choice xmlns:v="urn:schemas-microsoft-com:vml" Requires="v">
                <p:oleObj spid="_x0000_s198695" name="Equation" r:id="rId14" imgW="850900" imgH="596900" progId="Equation.3">
                  <p:embed/>
                </p:oleObj>
              </mc:Choice>
              <mc:Fallback>
                <p:oleObj name="Equation" r:id="rId14" imgW="850900" imgH="59690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29322" y="3714752"/>
                        <a:ext cx="847725"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14"/>
          <p:cNvSpPr>
            <a:spLocks noChangeArrowheads="1"/>
          </p:cNvSpPr>
          <p:nvPr/>
        </p:nvSpPr>
        <p:spPr bwMode="auto">
          <a:xfrm>
            <a:off x="5929322" y="4314827"/>
            <a:ext cx="457200" cy="214312"/>
          </a:xfrm>
          <a:prstGeom prst="rect">
            <a:avLst/>
          </a:prstGeom>
          <a:noFill/>
          <a:ln w="9525">
            <a:noFill/>
            <a:miter lim="800000"/>
            <a:headEnd/>
            <a:tailEnd/>
          </a:ln>
          <a:effectLst/>
        </p:spPr>
        <p:txBody>
          <a:bodyPr wrap="none" anchor="ctr">
            <a:spAutoFit/>
          </a:bodyPr>
          <a:lstStyle/>
          <a:p>
            <a:r>
              <a:rPr lang="fr-CA" sz="800">
                <a:ea typeface="Times New Roman" pitchFamily="18" charset="0"/>
                <a:cs typeface="Arial" pitchFamily="34" charset="0"/>
              </a:rPr>
              <a:t>  Sud:</a:t>
            </a:r>
            <a:endParaRPr lang="fr-CA">
              <a:ea typeface="Times New Roman" pitchFamily="18" charset="0"/>
              <a:cs typeface="Arial" pitchFamily="34" charset="0"/>
            </a:endParaRPr>
          </a:p>
        </p:txBody>
      </p:sp>
      <p:graphicFrame>
        <p:nvGraphicFramePr>
          <p:cNvPr id="27" name="Object 15"/>
          <p:cNvGraphicFramePr>
            <a:graphicFrameLocks noChangeAspect="1"/>
          </p:cNvGraphicFramePr>
          <p:nvPr/>
        </p:nvGraphicFramePr>
        <p:xfrm>
          <a:off x="5929322" y="4529139"/>
          <a:ext cx="838200" cy="600075"/>
        </p:xfrm>
        <a:graphic>
          <a:graphicData uri="http://schemas.openxmlformats.org/presentationml/2006/ole">
            <mc:AlternateContent xmlns:mc="http://schemas.openxmlformats.org/markup-compatibility/2006">
              <mc:Choice xmlns:v="urn:schemas-microsoft-com:vml" Requires="v">
                <p:oleObj spid="_x0000_s198696" name="Equation" r:id="rId16" imgW="838200" imgH="596900" progId="Equation.3">
                  <p:embed/>
                </p:oleObj>
              </mc:Choice>
              <mc:Fallback>
                <p:oleObj name="Equation" r:id="rId16" imgW="838200" imgH="59690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29322" y="4529139"/>
                        <a:ext cx="83820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16"/>
          <p:cNvSpPr>
            <a:spLocks noChangeArrowheads="1"/>
          </p:cNvSpPr>
          <p:nvPr/>
        </p:nvSpPr>
        <p:spPr bwMode="auto">
          <a:xfrm>
            <a:off x="5929322" y="5129214"/>
            <a:ext cx="630237" cy="214313"/>
          </a:xfrm>
          <a:prstGeom prst="rect">
            <a:avLst/>
          </a:prstGeom>
          <a:noFill/>
          <a:ln w="9525">
            <a:noFill/>
            <a:miter lim="800000"/>
            <a:headEnd/>
            <a:tailEnd/>
          </a:ln>
          <a:effectLst/>
        </p:spPr>
        <p:txBody>
          <a:bodyPr wrap="none" anchor="ctr">
            <a:spAutoFit/>
          </a:bodyPr>
          <a:lstStyle/>
          <a:p>
            <a:r>
              <a:rPr lang="fr-CA" sz="800">
                <a:ea typeface="Times New Roman" pitchFamily="18" charset="0"/>
                <a:cs typeface="Arial" pitchFamily="34" charset="0"/>
              </a:rPr>
              <a:t> Sud-Est:</a:t>
            </a:r>
            <a:endParaRPr lang="fr-CA">
              <a:ea typeface="Times New Roman" pitchFamily="18" charset="0"/>
              <a:cs typeface="Arial" pitchFamily="34" charset="0"/>
            </a:endParaRPr>
          </a:p>
        </p:txBody>
      </p:sp>
      <p:graphicFrame>
        <p:nvGraphicFramePr>
          <p:cNvPr id="29" name="Object 17"/>
          <p:cNvGraphicFramePr>
            <a:graphicFrameLocks noChangeAspect="1"/>
          </p:cNvGraphicFramePr>
          <p:nvPr/>
        </p:nvGraphicFramePr>
        <p:xfrm>
          <a:off x="5929322" y="5343527"/>
          <a:ext cx="771525" cy="542925"/>
        </p:xfrm>
        <a:graphic>
          <a:graphicData uri="http://schemas.openxmlformats.org/presentationml/2006/ole">
            <mc:AlternateContent xmlns:mc="http://schemas.openxmlformats.org/markup-compatibility/2006">
              <mc:Choice xmlns:v="urn:schemas-microsoft-com:vml" Requires="v">
                <p:oleObj spid="_x0000_s198697" name="Equation" r:id="rId18" imgW="774364" imgH="545863" progId="Equation.3">
                  <p:embed/>
                </p:oleObj>
              </mc:Choice>
              <mc:Fallback>
                <p:oleObj name="Equation" r:id="rId18" imgW="774364" imgH="545863" progId="Equation.3">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29322" y="5343527"/>
                        <a:ext cx="7715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ChangeArrowheads="1"/>
          </p:cNvSpPr>
          <p:nvPr/>
        </p:nvSpPr>
        <p:spPr bwMode="auto">
          <a:xfrm>
            <a:off x="731869" y="3644924"/>
            <a:ext cx="6759575" cy="0"/>
          </a:xfrm>
          <a:prstGeom prst="rect">
            <a:avLst/>
          </a:prstGeom>
          <a:noFill/>
          <a:ln w="9525">
            <a:noFill/>
            <a:miter lim="800000"/>
            <a:headEnd/>
            <a:tailEnd/>
          </a:ln>
          <a:effectLst/>
        </p:spPr>
        <p:txBody>
          <a:bodyPr wrap="none">
            <a:spAutoFit/>
          </a:bodyPr>
          <a:lstStyle/>
          <a:p>
            <a:endParaRPr lang="fr-FR"/>
          </a:p>
        </p:txBody>
      </p:sp>
      <p:graphicFrame>
        <p:nvGraphicFramePr>
          <p:cNvPr id="397315" name="Object 3"/>
          <p:cNvGraphicFramePr>
            <a:graphicFrameLocks noChangeAspect="1"/>
          </p:cNvGraphicFramePr>
          <p:nvPr/>
        </p:nvGraphicFramePr>
        <p:xfrm>
          <a:off x="314357" y="1595461"/>
          <a:ext cx="2138362" cy="1597025"/>
        </p:xfrm>
        <a:graphic>
          <a:graphicData uri="http://schemas.openxmlformats.org/presentationml/2006/ole">
            <mc:AlternateContent xmlns:mc="http://schemas.openxmlformats.org/markup-compatibility/2006">
              <mc:Choice xmlns:v="urn:schemas-microsoft-com:vml" Requires="v">
                <p:oleObj spid="_x0000_s199698" name="Equation" r:id="rId3" imgW="2133360" imgH="1600200" progId="Equation.3">
                  <p:embed/>
                </p:oleObj>
              </mc:Choice>
              <mc:Fallback>
                <p:oleObj name="Equation" r:id="rId3" imgW="2133360" imgH="1600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57" y="1595461"/>
                        <a:ext cx="2138362" cy="159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7316" name="Rectangle 4"/>
          <p:cNvSpPr>
            <a:spLocks noChangeArrowheads="1"/>
          </p:cNvSpPr>
          <p:nvPr/>
        </p:nvSpPr>
        <p:spPr bwMode="auto">
          <a:xfrm>
            <a:off x="731869" y="3598886"/>
            <a:ext cx="209550" cy="214313"/>
          </a:xfrm>
          <a:prstGeom prst="rect">
            <a:avLst/>
          </a:prstGeom>
          <a:noFill/>
          <a:ln w="9525">
            <a:noFill/>
            <a:miter lim="800000"/>
            <a:headEnd/>
            <a:tailEnd/>
          </a:ln>
          <a:effectLst/>
        </p:spPr>
        <p:txBody>
          <a:bodyPr wrap="none">
            <a:spAutoFit/>
          </a:bodyPr>
          <a:lstStyle/>
          <a:p>
            <a:r>
              <a:rPr lang="fr-CA" sz="800">
                <a:latin typeface="Times New Roman" pitchFamily="18" charset="0"/>
                <a:ea typeface="Times New Roman" pitchFamily="18" charset="0"/>
                <a:cs typeface="Arial" pitchFamily="34" charset="0"/>
              </a:rPr>
              <a:t> </a:t>
            </a:r>
            <a:endParaRPr lang="fr-CA">
              <a:ea typeface="Times New Roman" pitchFamily="18" charset="0"/>
              <a:cs typeface="Arial" pitchFamily="34" charset="0"/>
            </a:endParaRPr>
          </a:p>
        </p:txBody>
      </p:sp>
      <p:graphicFrame>
        <p:nvGraphicFramePr>
          <p:cNvPr id="397317" name="Object 5"/>
          <p:cNvGraphicFramePr>
            <a:graphicFrameLocks noChangeAspect="1"/>
          </p:cNvGraphicFramePr>
          <p:nvPr/>
        </p:nvGraphicFramePr>
        <p:xfrm>
          <a:off x="2546382" y="1595461"/>
          <a:ext cx="2057400" cy="1595438"/>
        </p:xfrm>
        <a:graphic>
          <a:graphicData uri="http://schemas.openxmlformats.org/presentationml/2006/ole">
            <mc:AlternateContent xmlns:mc="http://schemas.openxmlformats.org/markup-compatibility/2006">
              <mc:Choice xmlns:v="urn:schemas-microsoft-com:vml" Requires="v">
                <p:oleObj spid="_x0000_s199699" name="Equation" r:id="rId5" imgW="2057400" imgH="1600200" progId="Equation.3">
                  <p:embed/>
                </p:oleObj>
              </mc:Choice>
              <mc:Fallback>
                <p:oleObj name="Equation" r:id="rId5" imgW="2057400" imgH="1600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6382" y="1595461"/>
                        <a:ext cx="2057400" cy="159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7318" name="Rectangle 6"/>
          <p:cNvSpPr>
            <a:spLocks noChangeArrowheads="1"/>
          </p:cNvSpPr>
          <p:nvPr/>
        </p:nvSpPr>
        <p:spPr bwMode="auto">
          <a:xfrm>
            <a:off x="731869" y="3598886"/>
            <a:ext cx="209550" cy="214313"/>
          </a:xfrm>
          <a:prstGeom prst="rect">
            <a:avLst/>
          </a:prstGeom>
          <a:noFill/>
          <a:ln w="9525">
            <a:noFill/>
            <a:miter lim="800000"/>
            <a:headEnd/>
            <a:tailEnd/>
          </a:ln>
          <a:effectLst/>
        </p:spPr>
        <p:txBody>
          <a:bodyPr wrap="none">
            <a:spAutoFit/>
          </a:bodyPr>
          <a:lstStyle/>
          <a:p>
            <a:r>
              <a:rPr lang="fr-CA" sz="800">
                <a:latin typeface="Times New Roman" pitchFamily="18" charset="0"/>
                <a:ea typeface="Times New Roman" pitchFamily="18" charset="0"/>
                <a:cs typeface="Arial" pitchFamily="34" charset="0"/>
              </a:rPr>
              <a:t> </a:t>
            </a:r>
            <a:endParaRPr lang="fr-CA">
              <a:ea typeface="Times New Roman" pitchFamily="18" charset="0"/>
              <a:cs typeface="Arial" pitchFamily="34" charset="0"/>
            </a:endParaRPr>
          </a:p>
        </p:txBody>
      </p:sp>
      <p:graphicFrame>
        <p:nvGraphicFramePr>
          <p:cNvPr id="397319" name="Object 7"/>
          <p:cNvGraphicFramePr>
            <a:graphicFrameLocks noChangeAspect="1"/>
          </p:cNvGraphicFramePr>
          <p:nvPr/>
        </p:nvGraphicFramePr>
        <p:xfrm>
          <a:off x="4706969" y="1595461"/>
          <a:ext cx="2136775" cy="1595438"/>
        </p:xfrm>
        <a:graphic>
          <a:graphicData uri="http://schemas.openxmlformats.org/presentationml/2006/ole">
            <mc:AlternateContent xmlns:mc="http://schemas.openxmlformats.org/markup-compatibility/2006">
              <mc:Choice xmlns:v="urn:schemas-microsoft-com:vml" Requires="v">
                <p:oleObj spid="_x0000_s199700" name="Equation" r:id="rId7" imgW="2133360" imgH="1600200" progId="Equation.3">
                  <p:embed/>
                </p:oleObj>
              </mc:Choice>
              <mc:Fallback>
                <p:oleObj name="Equation" r:id="rId7" imgW="2133360" imgH="1600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6969" y="1595461"/>
                        <a:ext cx="2136775" cy="159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7320" name="Rectangle 8"/>
          <p:cNvSpPr>
            <a:spLocks noChangeArrowheads="1"/>
          </p:cNvSpPr>
          <p:nvPr/>
        </p:nvSpPr>
        <p:spPr bwMode="auto">
          <a:xfrm>
            <a:off x="731869" y="3644924"/>
            <a:ext cx="6759575" cy="0"/>
          </a:xfrm>
          <a:prstGeom prst="rect">
            <a:avLst/>
          </a:prstGeom>
          <a:noFill/>
          <a:ln w="9525">
            <a:noFill/>
            <a:miter lim="800000"/>
            <a:headEnd/>
            <a:tailEnd/>
          </a:ln>
          <a:effectLst/>
        </p:spPr>
        <p:txBody>
          <a:bodyPr wrap="none">
            <a:spAutoFit/>
          </a:bodyPr>
          <a:lstStyle/>
          <a:p>
            <a:endParaRPr lang="fr-FR"/>
          </a:p>
        </p:txBody>
      </p:sp>
      <p:graphicFrame>
        <p:nvGraphicFramePr>
          <p:cNvPr id="397321" name="Object 9"/>
          <p:cNvGraphicFramePr>
            <a:graphicFrameLocks noChangeAspect="1"/>
          </p:cNvGraphicFramePr>
          <p:nvPr/>
        </p:nvGraphicFramePr>
        <p:xfrm>
          <a:off x="6938994" y="1595461"/>
          <a:ext cx="2133600" cy="1595438"/>
        </p:xfrm>
        <a:graphic>
          <a:graphicData uri="http://schemas.openxmlformats.org/presentationml/2006/ole">
            <mc:AlternateContent xmlns:mc="http://schemas.openxmlformats.org/markup-compatibility/2006">
              <mc:Choice xmlns:v="urn:schemas-microsoft-com:vml" Requires="v">
                <p:oleObj spid="_x0000_s199701" name="Equation" r:id="rId9" imgW="2133360" imgH="1600200" progId="Equation.3">
                  <p:embed/>
                </p:oleObj>
              </mc:Choice>
              <mc:Fallback>
                <p:oleObj name="Equation" r:id="rId9" imgW="2133360" imgH="1600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8994" y="1595461"/>
                        <a:ext cx="2133600" cy="159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22" name="Group 10"/>
          <p:cNvGraphicFramePr>
            <a:graphicFrameLocks noGrp="1"/>
          </p:cNvGraphicFramePr>
          <p:nvPr/>
        </p:nvGraphicFramePr>
        <p:xfrm>
          <a:off x="746157" y="3322661"/>
          <a:ext cx="6759575" cy="274320"/>
        </p:xfrm>
        <a:graphic>
          <a:graphicData uri="http://schemas.openxmlformats.org/drawingml/2006/table">
            <a:tbl>
              <a:tblPr/>
              <a:tblGrid>
                <a:gridCol w="6759575"/>
              </a:tblGrid>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Le facteur de normalisation est 1/42.</a:t>
                      </a:r>
                      <a:endParaRPr kumimoji="0" lang="fr-CA" sz="12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endParaRP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97328" name="Picture 16" descr="irsline"/>
          <p:cNvPicPr>
            <a:picLocks noChangeAspect="1" noChangeArrowheads="1"/>
          </p:cNvPicPr>
          <p:nvPr/>
        </p:nvPicPr>
        <p:blipFill>
          <a:blip r:embed="rId11">
            <a:lum bright="20000"/>
          </a:blip>
          <a:srcRect/>
          <a:stretch>
            <a:fillRect/>
          </a:stretch>
        </p:blipFill>
        <p:spPr bwMode="auto">
          <a:xfrm>
            <a:off x="314357" y="3683024"/>
            <a:ext cx="4176712" cy="2616200"/>
          </a:xfrm>
          <a:prstGeom prst="rect">
            <a:avLst/>
          </a:prstGeom>
          <a:noFill/>
          <a:ln w="9525">
            <a:noFill/>
            <a:miter lim="800000"/>
            <a:headEnd/>
            <a:tailEnd/>
          </a:ln>
        </p:spPr>
      </p:pic>
      <p:pic>
        <p:nvPicPr>
          <p:cNvPr id="397329" name="Picture 17" descr="Irsdetlin"/>
          <p:cNvPicPr>
            <a:picLocks noChangeAspect="1" noChangeArrowheads="1"/>
          </p:cNvPicPr>
          <p:nvPr/>
        </p:nvPicPr>
        <p:blipFill>
          <a:blip r:embed="rId12"/>
          <a:srcRect/>
          <a:stretch>
            <a:fillRect/>
          </a:stretch>
        </p:blipFill>
        <p:spPr bwMode="auto">
          <a:xfrm>
            <a:off x="4562507" y="3683024"/>
            <a:ext cx="4157662" cy="2605087"/>
          </a:xfrm>
          <a:prstGeom prst="rect">
            <a:avLst/>
          </a:prstGeom>
          <a:noFill/>
          <a:ln w="9525">
            <a:noFill/>
            <a:miter lim="800000"/>
            <a:headEnd/>
            <a:tailEnd/>
          </a:ln>
        </p:spPr>
      </p:pic>
      <p:sp>
        <p:nvSpPr>
          <p:cNvPr id="397330" name="Text Box 18"/>
          <p:cNvSpPr txBox="1">
            <a:spLocks noChangeArrowheads="1"/>
          </p:cNvSpPr>
          <p:nvPr/>
        </p:nvSpPr>
        <p:spPr bwMode="auto">
          <a:xfrm>
            <a:off x="5067332" y="6491311"/>
            <a:ext cx="2519362" cy="366713"/>
          </a:xfrm>
          <a:prstGeom prst="rect">
            <a:avLst/>
          </a:prstGeom>
          <a:noFill/>
          <a:ln w="9525">
            <a:noFill/>
            <a:miter lim="800000"/>
            <a:headEnd/>
            <a:tailEnd/>
          </a:ln>
          <a:effectLst/>
        </p:spPr>
        <p:txBody>
          <a:bodyPr>
            <a:spAutoFit/>
          </a:bodyPr>
          <a:lstStyle/>
          <a:p>
            <a:pPr>
              <a:spcBef>
                <a:spcPct val="50000"/>
              </a:spcBef>
            </a:pPr>
            <a:r>
              <a:rPr lang="fr-CA"/>
              <a:t>Max des 4 filtres</a:t>
            </a:r>
          </a:p>
        </p:txBody>
      </p:sp>
      <p:sp>
        <p:nvSpPr>
          <p:cNvPr id="14" name="Text Box 1"/>
          <p:cNvSpPr txBox="1">
            <a:spLocks noChangeArrowheads="1"/>
          </p:cNvSpPr>
          <p:nvPr/>
        </p:nvSpPr>
        <p:spPr bwMode="auto">
          <a:xfrm>
            <a:off x="1071642" y="642918"/>
            <a:ext cx="7715200" cy="582594"/>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 Exemple Filtre de </a:t>
            </a:r>
            <a:r>
              <a:rPr lang="fr-FR" sz="3000" dirty="0" err="1" smtClean="0">
                <a:solidFill>
                  <a:srgbClr val="575F6D"/>
                </a:solidFill>
                <a:latin typeface="Century Schoolbook" pitchFamily="18" charset="0"/>
              </a:rPr>
              <a:t>Marr</a:t>
            </a:r>
            <a:endParaRPr lang="fr-FR" sz="3000" dirty="0" smtClean="0">
              <a:solidFill>
                <a:srgbClr val="575F6D"/>
              </a:solidFill>
              <a:latin typeface="Century Schoolbook"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p:cNvGrpSpPr/>
          <p:nvPr/>
        </p:nvGrpSpPr>
        <p:grpSpPr>
          <a:xfrm>
            <a:off x="2143108" y="3214686"/>
            <a:ext cx="5341746" cy="3643338"/>
            <a:chOff x="2373526" y="1857364"/>
            <a:chExt cx="6484754" cy="4143404"/>
          </a:xfrm>
        </p:grpSpPr>
        <p:pic>
          <p:nvPicPr>
            <p:cNvPr id="105474" name="Picture 2" descr="&#10;   &#10;    Exemple d'opérateurs Gradient boussole avec le masque de Robinson de niveau 3&#10;   &#10;  "/>
            <p:cNvPicPr>
              <a:picLocks noChangeAspect="1" noChangeArrowheads="1"/>
            </p:cNvPicPr>
            <p:nvPr/>
          </p:nvPicPr>
          <p:blipFill>
            <a:blip r:embed="rId2"/>
            <a:srcRect/>
            <a:stretch>
              <a:fillRect/>
            </a:stretch>
          </p:blipFill>
          <p:spPr bwMode="auto">
            <a:xfrm>
              <a:off x="2373526" y="1857364"/>
              <a:ext cx="6484754" cy="4143404"/>
            </a:xfrm>
            <a:prstGeom prst="rect">
              <a:avLst/>
            </a:prstGeom>
            <a:noFill/>
          </p:spPr>
        </p:pic>
        <p:sp>
          <p:nvSpPr>
            <p:cNvPr id="3" name="Rectangle 2"/>
            <p:cNvSpPr/>
            <p:nvPr/>
          </p:nvSpPr>
          <p:spPr bwMode="auto">
            <a:xfrm>
              <a:off x="3428992" y="2928934"/>
              <a:ext cx="428628" cy="3571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2400" b="0" i="0" u="none" strike="noStrike" cap="none" normalizeH="0" baseline="0" smtClean="0">
                <a:ln>
                  <a:noFill/>
                </a:ln>
                <a:solidFill>
                  <a:schemeClr val="bg1"/>
                </a:solidFill>
                <a:effectLst/>
                <a:latin typeface="Times New Roman" pitchFamily="16" charset="0"/>
              </a:endParaRPr>
            </a:p>
          </p:txBody>
        </p:sp>
      </p:grpSp>
      <p:sp>
        <p:nvSpPr>
          <p:cNvPr id="5" name="Text Box 1"/>
          <p:cNvSpPr txBox="1">
            <a:spLocks noChangeArrowheads="1"/>
          </p:cNvSpPr>
          <p:nvPr/>
        </p:nvSpPr>
        <p:spPr bwMode="auto">
          <a:xfrm>
            <a:off x="1028704" y="774704"/>
            <a:ext cx="8401080" cy="582594"/>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 Exemple Filtre de Robinson</a:t>
            </a:r>
          </a:p>
        </p:txBody>
      </p:sp>
      <p:sp>
        <p:nvSpPr>
          <p:cNvPr id="6" name="Rectangle 5"/>
          <p:cNvSpPr/>
          <p:nvPr/>
        </p:nvSpPr>
        <p:spPr>
          <a:xfrm>
            <a:off x="1643042" y="1357298"/>
            <a:ext cx="6500858" cy="646331"/>
          </a:xfrm>
          <a:prstGeom prst="rect">
            <a:avLst/>
          </a:prstGeom>
        </p:spPr>
        <p:txBody>
          <a:bodyPr wrap="square">
            <a:spAutoFit/>
          </a:bodyPr>
          <a:lstStyle/>
          <a:p>
            <a:r>
              <a:rPr lang="fr-FR" dirty="0" smtClean="0"/>
              <a:t>Le facteur de normalisation de chacun des masques est 1/3 ou 1/4 sa dépend du masque choisi :</a:t>
            </a:r>
            <a:endParaRPr lang="fr-FR" dirty="0"/>
          </a:p>
        </p:txBody>
      </p:sp>
      <p:pic>
        <p:nvPicPr>
          <p:cNvPr id="105477" name="Picture 5"/>
          <p:cNvPicPr>
            <a:picLocks noChangeAspect="1" noChangeArrowheads="1"/>
          </p:cNvPicPr>
          <p:nvPr/>
        </p:nvPicPr>
        <p:blipFill>
          <a:blip r:embed="rId3"/>
          <a:srcRect/>
          <a:stretch>
            <a:fillRect/>
          </a:stretch>
        </p:blipFill>
        <p:spPr bwMode="auto">
          <a:xfrm>
            <a:off x="5624087" y="1714488"/>
            <a:ext cx="3234193" cy="10001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104928" y="274638"/>
            <a:ext cx="74676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 Filtre de </a:t>
            </a:r>
            <a:r>
              <a:rPr lang="fr-FR" sz="3000" dirty="0" err="1" smtClean="0">
                <a:solidFill>
                  <a:srgbClr val="575F6D"/>
                </a:solidFill>
                <a:latin typeface="Century Schoolbook" pitchFamily="18" charset="0"/>
              </a:rPr>
              <a:t>Laplacien</a:t>
            </a:r>
            <a:endParaRPr lang="fr-FR" sz="3000" dirty="0" smtClean="0">
              <a:solidFill>
                <a:srgbClr val="575F6D"/>
              </a:solidFill>
              <a:latin typeface="Century Schoolbook" pitchFamily="18" charset="0"/>
            </a:endParaRPr>
          </a:p>
        </p:txBody>
      </p:sp>
      <p:sp>
        <p:nvSpPr>
          <p:cNvPr id="3" name="Rectangle 2"/>
          <p:cNvSpPr/>
          <p:nvPr/>
        </p:nvSpPr>
        <p:spPr>
          <a:xfrm>
            <a:off x="683568" y="1484784"/>
            <a:ext cx="8208912" cy="2862322"/>
          </a:xfrm>
          <a:prstGeom prst="rect">
            <a:avLst/>
          </a:prstGeom>
        </p:spPr>
        <p:txBody>
          <a:bodyPr wrap="square">
            <a:spAutoFit/>
          </a:bodyPr>
          <a:lstStyle/>
          <a:p>
            <a:pPr>
              <a:buClr>
                <a:srgbClr val="FF9900"/>
              </a:buClr>
              <a:buFont typeface="Courier New" pitchFamily="49" charset="0"/>
              <a:buChar char="o"/>
            </a:pPr>
            <a:r>
              <a:rPr lang="fr-FR" dirty="0" smtClean="0"/>
              <a:t> Le filtre </a:t>
            </a:r>
            <a:r>
              <a:rPr lang="fr-FR" dirty="0" err="1" smtClean="0"/>
              <a:t>Laplacien</a:t>
            </a:r>
            <a:r>
              <a:rPr lang="fr-FR" dirty="0" smtClean="0"/>
              <a:t> est un filtre de convolution particulier utilisé pour mettre en valeur les détails qui ont une variation rapide de luminosité.</a:t>
            </a:r>
          </a:p>
          <a:p>
            <a:pPr>
              <a:buClr>
                <a:srgbClr val="FF9900"/>
              </a:buClr>
              <a:buFont typeface="Courier New" pitchFamily="49" charset="0"/>
              <a:buChar char="o"/>
            </a:pPr>
            <a:r>
              <a:rPr lang="fr-FR" dirty="0" smtClean="0"/>
              <a:t> Il existe trois noyaux typiques de taille 3x3 qui peuvent remplir ce rôle :</a:t>
            </a:r>
          </a:p>
          <a:p>
            <a:pPr>
              <a:buClr>
                <a:srgbClr val="FF9900"/>
              </a:buClr>
              <a:buFont typeface="Courier New" pitchFamily="49" charset="0"/>
              <a:buChar char="o"/>
            </a:pPr>
            <a:endParaRPr lang="fr-FR" dirty="0" smtClean="0"/>
          </a:p>
          <a:p>
            <a:pPr>
              <a:buClr>
                <a:srgbClr val="FF9900"/>
              </a:buClr>
              <a:buFont typeface="Courier New" pitchFamily="49" charset="0"/>
              <a:buChar char="o"/>
            </a:pPr>
            <a:endParaRPr lang="fr-FR" dirty="0" smtClean="0"/>
          </a:p>
          <a:p>
            <a:pPr>
              <a:buClr>
                <a:srgbClr val="FF9900"/>
              </a:buClr>
              <a:buFont typeface="Courier New" pitchFamily="49" charset="0"/>
              <a:buChar char="o"/>
            </a:pPr>
            <a:endParaRPr lang="fr-FR" dirty="0" smtClean="0"/>
          </a:p>
          <a:p>
            <a:pPr>
              <a:buClr>
                <a:srgbClr val="FF9900"/>
              </a:buClr>
              <a:buFont typeface="Courier New" pitchFamily="49" charset="0"/>
              <a:buChar char="o"/>
            </a:pPr>
            <a:endParaRPr lang="fr-FR" dirty="0" smtClean="0"/>
          </a:p>
          <a:p>
            <a:pPr>
              <a:buClr>
                <a:srgbClr val="FF9900"/>
              </a:buClr>
              <a:buFont typeface="Courier New" pitchFamily="49" charset="0"/>
              <a:buChar char="o"/>
            </a:pPr>
            <a:endParaRPr lang="fr-FR" dirty="0" smtClean="0"/>
          </a:p>
          <a:p>
            <a:pPr>
              <a:buClr>
                <a:srgbClr val="FF9900"/>
              </a:buClr>
              <a:buFont typeface="Courier New" pitchFamily="49" charset="0"/>
              <a:buChar char="o"/>
            </a:pPr>
            <a:endParaRPr lang="fr-FR" dirty="0" smtClean="0"/>
          </a:p>
          <a:p>
            <a:pPr>
              <a:buClr>
                <a:srgbClr val="FF9900"/>
              </a:buClr>
              <a:buFont typeface="Courier New" pitchFamily="49" charset="0"/>
              <a:buChar char="o"/>
            </a:pPr>
            <a:r>
              <a:rPr lang="fr-FR" dirty="0" smtClean="0"/>
              <a:t>                         Exemple: </a:t>
            </a:r>
          </a:p>
        </p:txBody>
      </p:sp>
      <p:pic>
        <p:nvPicPr>
          <p:cNvPr id="66562" name="Picture 2"/>
          <p:cNvPicPr>
            <a:picLocks noChangeAspect="1" noChangeArrowheads="1"/>
          </p:cNvPicPr>
          <p:nvPr/>
        </p:nvPicPr>
        <p:blipFill>
          <a:blip r:embed="rId2" cstate="print"/>
          <a:srcRect/>
          <a:stretch>
            <a:fillRect/>
          </a:stretch>
        </p:blipFill>
        <p:spPr bwMode="auto">
          <a:xfrm>
            <a:off x="2386533" y="2375384"/>
            <a:ext cx="5857875" cy="1638300"/>
          </a:xfrm>
          <a:prstGeom prst="rect">
            <a:avLst/>
          </a:prstGeom>
          <a:noFill/>
          <a:ln w="9525">
            <a:noFill/>
            <a:miter lim="800000"/>
            <a:headEnd/>
            <a:tailEnd/>
          </a:ln>
        </p:spPr>
      </p:pic>
      <p:pic>
        <p:nvPicPr>
          <p:cNvPr id="66563" name="Picture 3"/>
          <p:cNvPicPr>
            <a:picLocks noChangeAspect="1" noChangeArrowheads="1"/>
          </p:cNvPicPr>
          <p:nvPr/>
        </p:nvPicPr>
        <p:blipFill>
          <a:blip r:embed="rId3" cstate="print"/>
          <a:srcRect/>
          <a:stretch>
            <a:fillRect/>
          </a:stretch>
        </p:blipFill>
        <p:spPr bwMode="auto">
          <a:xfrm>
            <a:off x="2411760" y="4449652"/>
            <a:ext cx="5807174" cy="23637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329592" y="71414"/>
            <a:ext cx="74676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 Filtre de </a:t>
            </a:r>
            <a:r>
              <a:rPr lang="fr-FR" sz="3000" dirty="0" err="1" smtClean="0">
                <a:solidFill>
                  <a:srgbClr val="575F6D"/>
                </a:solidFill>
                <a:latin typeface="Century Schoolbook" pitchFamily="18" charset="0"/>
              </a:rPr>
              <a:t>Laplacien</a:t>
            </a:r>
            <a:endParaRPr lang="fr-FR" sz="3000" dirty="0" smtClean="0">
              <a:solidFill>
                <a:srgbClr val="575F6D"/>
              </a:solidFill>
              <a:latin typeface="Century Schoolbook" pitchFamily="18" charset="0"/>
            </a:endParaRPr>
          </a:p>
        </p:txBody>
      </p:sp>
      <p:sp>
        <p:nvSpPr>
          <p:cNvPr id="3" name="Rectangle 2"/>
          <p:cNvSpPr/>
          <p:nvPr/>
        </p:nvSpPr>
        <p:spPr>
          <a:xfrm>
            <a:off x="836794" y="1398521"/>
            <a:ext cx="8208912" cy="3816429"/>
          </a:xfrm>
          <a:prstGeom prst="rect">
            <a:avLst/>
          </a:prstGeom>
        </p:spPr>
        <p:txBody>
          <a:bodyPr wrap="square">
            <a:spAutoFit/>
          </a:bodyPr>
          <a:lstStyle/>
          <a:p>
            <a:pPr>
              <a:buClr>
                <a:srgbClr val="FF9900"/>
              </a:buClr>
              <a:buFont typeface="Courier New" pitchFamily="49" charset="0"/>
              <a:buChar char="o"/>
            </a:pPr>
            <a:r>
              <a:rPr lang="fr-FR" dirty="0" smtClean="0"/>
              <a:t> Normalisé, non-normalisé ?</a:t>
            </a:r>
          </a:p>
          <a:p>
            <a:pPr>
              <a:buClr>
                <a:srgbClr val="FF9900"/>
              </a:buClr>
              <a:buFont typeface="Courier New" pitchFamily="49" charset="0"/>
              <a:buChar char="o"/>
            </a:pPr>
            <a:r>
              <a:rPr lang="fr-FR" sz="1400" dirty="0" smtClean="0"/>
              <a:t> Regardez le masque de plus près. La somme de ses coefficients est nulle !</a:t>
            </a:r>
          </a:p>
          <a:p>
            <a:pPr>
              <a:buClr>
                <a:srgbClr val="FF9900"/>
              </a:buClr>
              <a:buFont typeface="Courier New" pitchFamily="49" charset="0"/>
              <a:buChar char="o"/>
            </a:pPr>
            <a:r>
              <a:rPr lang="fr-FR" sz="1400" dirty="0" smtClean="0"/>
              <a:t> Il est donc impossible de le transformer pour que le filtre respecte la dynamique de l'image, vous êtes d'accord ?</a:t>
            </a:r>
          </a:p>
          <a:p>
            <a:pPr>
              <a:buClr>
                <a:srgbClr val="FF9900"/>
              </a:buClr>
              <a:buFont typeface="Courier New" pitchFamily="49" charset="0"/>
              <a:buChar char="o"/>
            </a:pPr>
            <a:r>
              <a:rPr lang="fr-FR" sz="1400" dirty="0" smtClean="0"/>
              <a:t> Le problème, c'est qu'avec un filtre comme celui-ci, l'image de résultat peut avoir des pixels « négatifs », et des pixels de valeur supérieure à 255.</a:t>
            </a:r>
            <a:br>
              <a:rPr lang="fr-FR" sz="1400" dirty="0" smtClean="0"/>
            </a:br>
            <a:r>
              <a:rPr lang="fr-FR" sz="1400" dirty="0" smtClean="0"/>
              <a:t>Dans le premier cas, l'image a été gardée « brute » : les pixels négatifs ont été remplacés par des zéros, et les pixels trop grands par 255. Au final, on obtient des contours dessinés en blanc sur noir. </a:t>
            </a:r>
            <a:br>
              <a:rPr lang="fr-FR" sz="1400" dirty="0" smtClean="0"/>
            </a:br>
            <a:r>
              <a:rPr lang="fr-FR" sz="1400" dirty="0" smtClean="0"/>
              <a:t>C'est pas mal ! Mais c'est quand même dommage de ne garder que la moitié des informations, vous ne trouvez pas ?</a:t>
            </a:r>
          </a:p>
          <a:p>
            <a:pPr>
              <a:buClr>
                <a:srgbClr val="FF9900"/>
              </a:buClr>
              <a:buFont typeface="Courier New" pitchFamily="49" charset="0"/>
              <a:buChar char="o"/>
            </a:pPr>
            <a:r>
              <a:rPr lang="fr-FR" sz="1400" dirty="0" smtClean="0"/>
              <a:t>C'est pourquoi on peut appliquer une </a:t>
            </a:r>
            <a:r>
              <a:rPr lang="fr-FR" sz="1400" b="1" dirty="0" smtClean="0"/>
              <a:t>normalisation</a:t>
            </a:r>
            <a:r>
              <a:rPr lang="fr-FR" sz="1400" dirty="0" smtClean="0"/>
              <a:t> au résultat du filtre, pour obtenir la seconde image. </a:t>
            </a:r>
            <a:br>
              <a:rPr lang="fr-FR" sz="1400" dirty="0" smtClean="0"/>
            </a:br>
            <a:r>
              <a:rPr lang="fr-FR" sz="1400" dirty="0" smtClean="0"/>
              <a:t>Vous vous souvenez ? C'est l'autre petit nom de l'étirement d'histogramme !  </a:t>
            </a:r>
          </a:p>
          <a:p>
            <a:pPr>
              <a:buClr>
                <a:srgbClr val="FF9900"/>
              </a:buClr>
              <a:buFont typeface="Courier New" pitchFamily="49" charset="0"/>
              <a:buChar char="o"/>
            </a:pPr>
            <a:r>
              <a:rPr lang="fr-FR" sz="1400" dirty="0" smtClean="0"/>
              <a:t>Oui, bon, d'accord, ici ce serait plutôt une « compression » d'histogramme, mais dans la pratique, c'est strictement la même chose : le but du jeu est de faire rentrer les valeurs des pixels de toute l'image entre 0 et 255.</a:t>
            </a:r>
          </a:p>
        </p:txBody>
      </p:sp>
      <p:pic>
        <p:nvPicPr>
          <p:cNvPr id="6" name="Image 5" descr="lena laplacien"/>
          <p:cNvPicPr/>
          <p:nvPr/>
        </p:nvPicPr>
        <p:blipFill>
          <a:blip r:embed="rId2" cstate="print"/>
          <a:srcRect/>
          <a:stretch>
            <a:fillRect/>
          </a:stretch>
        </p:blipFill>
        <p:spPr bwMode="auto">
          <a:xfrm>
            <a:off x="3213058" y="4865134"/>
            <a:ext cx="1875656" cy="1659632"/>
          </a:xfrm>
          <a:prstGeom prst="rect">
            <a:avLst/>
          </a:prstGeom>
          <a:noFill/>
          <a:ln w="9525">
            <a:noFill/>
            <a:miter lim="800000"/>
            <a:headEnd/>
            <a:tailEnd/>
          </a:ln>
        </p:spPr>
      </p:pic>
      <p:pic>
        <p:nvPicPr>
          <p:cNvPr id="7" name="Image 6" descr="lena laplacien normalisé"/>
          <p:cNvPicPr/>
          <p:nvPr/>
        </p:nvPicPr>
        <p:blipFill>
          <a:blip r:embed="rId3" cstate="print"/>
          <a:srcRect/>
          <a:stretch>
            <a:fillRect/>
          </a:stretch>
        </p:blipFill>
        <p:spPr bwMode="auto">
          <a:xfrm>
            <a:off x="5301290" y="4865134"/>
            <a:ext cx="1584176" cy="1659632"/>
          </a:xfrm>
          <a:prstGeom prst="rect">
            <a:avLst/>
          </a:prstGeom>
          <a:noFill/>
          <a:ln w="9525">
            <a:noFill/>
            <a:miter lim="800000"/>
            <a:headEnd/>
            <a:tailEnd/>
          </a:ln>
        </p:spPr>
      </p:pic>
      <p:sp>
        <p:nvSpPr>
          <p:cNvPr id="8" name="Rectangle 7"/>
          <p:cNvSpPr/>
          <p:nvPr/>
        </p:nvSpPr>
        <p:spPr>
          <a:xfrm>
            <a:off x="2492978" y="6577029"/>
            <a:ext cx="5832648" cy="307777"/>
          </a:xfrm>
          <a:prstGeom prst="rect">
            <a:avLst/>
          </a:prstGeom>
        </p:spPr>
        <p:txBody>
          <a:bodyPr wrap="square">
            <a:spAutoFit/>
          </a:bodyPr>
          <a:lstStyle/>
          <a:p>
            <a:r>
              <a:rPr lang="fr-FR" sz="1400" dirty="0" smtClean="0"/>
              <a:t>Filtre </a:t>
            </a:r>
            <a:r>
              <a:rPr lang="fr-FR" sz="1400" dirty="0" err="1" smtClean="0"/>
              <a:t>laplacien</a:t>
            </a:r>
            <a:r>
              <a:rPr lang="fr-FR" sz="1400" dirty="0" smtClean="0"/>
              <a:t>. À gauche : non-normalisé ; à droite : normalisé</a:t>
            </a:r>
            <a:endParaRPr lang="fr-FR" sz="1400" dirty="0"/>
          </a:p>
        </p:txBody>
      </p:sp>
      <p:pic>
        <p:nvPicPr>
          <p:cNvPr id="9" name="Image 8" descr="M_{Laplacien} = \left[ \begin{matrix}0\; &amp;amp; -1\; &amp;amp; 0\\-1\; &amp;amp; 4\; &amp;amp; -1\\0\; &amp;amp; -1\; &amp;amp; 0\end{matrix}\right]"/>
          <p:cNvPicPr/>
          <p:nvPr/>
        </p:nvPicPr>
        <p:blipFill>
          <a:blip r:embed="rId4" cstate="print"/>
          <a:srcRect/>
          <a:stretch>
            <a:fillRect/>
          </a:stretch>
        </p:blipFill>
        <p:spPr bwMode="auto">
          <a:xfrm>
            <a:off x="7029482" y="5295669"/>
            <a:ext cx="2114550"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1176366" y="274638"/>
            <a:ext cx="74676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Exemples de dégradations</a:t>
            </a:r>
          </a:p>
        </p:txBody>
      </p:sp>
      <p:pic>
        <p:nvPicPr>
          <p:cNvPr id="3074" name="Picture 2"/>
          <p:cNvPicPr>
            <a:picLocks noChangeAspect="1" noChangeArrowheads="1"/>
          </p:cNvPicPr>
          <p:nvPr/>
        </p:nvPicPr>
        <p:blipFill>
          <a:blip r:embed="rId2" cstate="print"/>
          <a:srcRect/>
          <a:stretch>
            <a:fillRect/>
          </a:stretch>
        </p:blipFill>
        <p:spPr bwMode="auto">
          <a:xfrm>
            <a:off x="2331791" y="1626295"/>
            <a:ext cx="6704705" cy="47550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071538" y="274638"/>
            <a:ext cx="74676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 Filtre </a:t>
            </a:r>
            <a:r>
              <a:rPr lang="fr-FR" sz="3000" dirty="0" err="1" smtClean="0">
                <a:solidFill>
                  <a:srgbClr val="575F6D"/>
                </a:solidFill>
                <a:latin typeface="Century Schoolbook" pitchFamily="18" charset="0"/>
              </a:rPr>
              <a:t>Laplacien</a:t>
            </a:r>
            <a:r>
              <a:rPr lang="fr-FR" sz="3000" dirty="0" smtClean="0">
                <a:solidFill>
                  <a:srgbClr val="575F6D"/>
                </a:solidFill>
                <a:latin typeface="Century Schoolbook" pitchFamily="18" charset="0"/>
              </a:rPr>
              <a:t> </a:t>
            </a:r>
            <a:r>
              <a:rPr lang="fr-FR" sz="3000" dirty="0" err="1" smtClean="0">
                <a:solidFill>
                  <a:srgbClr val="575F6D"/>
                </a:solidFill>
                <a:latin typeface="Century Schoolbook" pitchFamily="18" charset="0"/>
              </a:rPr>
              <a:t>Gussien</a:t>
            </a:r>
            <a:endParaRPr lang="fr-FR" sz="3000" dirty="0" smtClean="0">
              <a:solidFill>
                <a:srgbClr val="575F6D"/>
              </a:solidFill>
              <a:latin typeface="Century Schoolbook" pitchFamily="18" charset="0"/>
            </a:endParaRPr>
          </a:p>
        </p:txBody>
      </p:sp>
      <p:sp>
        <p:nvSpPr>
          <p:cNvPr id="3" name="Rectangle 2"/>
          <p:cNvSpPr/>
          <p:nvPr/>
        </p:nvSpPr>
        <p:spPr>
          <a:xfrm>
            <a:off x="683568" y="1746112"/>
            <a:ext cx="8208912" cy="1754326"/>
          </a:xfrm>
          <a:prstGeom prst="rect">
            <a:avLst/>
          </a:prstGeom>
        </p:spPr>
        <p:txBody>
          <a:bodyPr wrap="square">
            <a:spAutoFit/>
          </a:bodyPr>
          <a:lstStyle/>
          <a:p>
            <a:pPr>
              <a:buClr>
                <a:srgbClr val="FF9900"/>
              </a:buClr>
              <a:buFont typeface="Courier New" pitchFamily="49" charset="0"/>
              <a:buChar char="o"/>
            </a:pPr>
            <a:r>
              <a:rPr lang="fr-FR" dirty="0" smtClean="0"/>
              <a:t> En pratique, le </a:t>
            </a:r>
            <a:r>
              <a:rPr lang="fr-FR" dirty="0" err="1" smtClean="0"/>
              <a:t>Laplacien</a:t>
            </a:r>
            <a:r>
              <a:rPr lang="fr-FR" dirty="0" smtClean="0"/>
              <a:t> n’est pas souvent utilisé à lui seul pour la détection des contours, cause de sa sensibilité au bruit, il est généralement combiné avec le filtre de gauss pour donner le </a:t>
            </a:r>
            <a:r>
              <a:rPr lang="fr-FR" dirty="0" err="1" smtClean="0"/>
              <a:t>Laplacien</a:t>
            </a:r>
            <a:r>
              <a:rPr lang="fr-FR" dirty="0" smtClean="0"/>
              <a:t> </a:t>
            </a:r>
            <a:r>
              <a:rPr lang="fr-FR" dirty="0" err="1" smtClean="0"/>
              <a:t>Gussien</a:t>
            </a:r>
            <a:r>
              <a:rPr lang="fr-FR" dirty="0" smtClean="0"/>
              <a:t> (LOG </a:t>
            </a:r>
            <a:r>
              <a:rPr lang="fr-FR" dirty="0" err="1" smtClean="0"/>
              <a:t>Laplacian</a:t>
            </a:r>
            <a:r>
              <a:rPr lang="fr-FR" dirty="0" smtClean="0"/>
              <a:t> of </a:t>
            </a:r>
            <a:r>
              <a:rPr lang="fr-FR" dirty="0" err="1" smtClean="0"/>
              <a:t>Gaussian</a:t>
            </a:r>
            <a:r>
              <a:rPr lang="fr-FR" dirty="0" smtClean="0"/>
              <a:t>). Le LOG commence par appliquer un filtre de Gauss qui réduira le bruit, suivi par le </a:t>
            </a:r>
            <a:r>
              <a:rPr lang="fr-FR" dirty="0" err="1" smtClean="0"/>
              <a:t>Laplacien</a:t>
            </a:r>
            <a:r>
              <a:rPr lang="fr-FR" dirty="0" smtClean="0"/>
              <a:t>. Cette combinaison minimise la probabilité de détecter de faux contours.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fr-FR" dirty="0" smtClean="0"/>
              <a:t/>
            </a:r>
            <a:br>
              <a:rPr lang="fr-FR" dirty="0" smtClean="0"/>
            </a:br>
            <a:r>
              <a:rPr lang="fr-FR" dirty="0"/>
              <a:t/>
            </a:r>
            <a:br>
              <a:rPr lang="fr-FR" dirty="0"/>
            </a:br>
            <a:r>
              <a:rPr lang="fr-CA" dirty="0" smtClean="0"/>
              <a:t>Morphologie mathématique : </a:t>
            </a:r>
            <a:br>
              <a:rPr lang="fr-CA" dirty="0" smtClean="0"/>
            </a:br>
            <a:r>
              <a:rPr lang="fr-FR" dirty="0" smtClean="0"/>
              <a:t>Opérateurs morphologiques</a:t>
            </a:r>
            <a:endParaRPr lang="fr-FR" dirty="0"/>
          </a:p>
        </p:txBody>
      </p:sp>
      <p:sp>
        <p:nvSpPr>
          <p:cNvPr id="326659" name="Rectangle 3"/>
          <p:cNvSpPr>
            <a:spLocks noGrp="1" noChangeArrowheads="1"/>
          </p:cNvSpPr>
          <p:nvPr>
            <p:ph type="body" idx="1"/>
          </p:nvPr>
        </p:nvSpPr>
        <p:spPr>
          <a:xfrm>
            <a:off x="228600" y="1600200"/>
            <a:ext cx="8763000" cy="4876800"/>
          </a:xfrm>
        </p:spPr>
        <p:txBody>
          <a:bodyPr/>
          <a:lstStyle/>
          <a:p>
            <a:pPr>
              <a:lnSpc>
                <a:spcPct val="90000"/>
              </a:lnSpc>
            </a:pPr>
            <a:r>
              <a:rPr lang="fr-FR"/>
              <a:t>Très utilisés sur les images binaires (images de masques) mais aussi sur les images en niveaux de gris</a:t>
            </a:r>
          </a:p>
          <a:p>
            <a:pPr>
              <a:lnSpc>
                <a:spcPct val="90000"/>
              </a:lnSpc>
            </a:pPr>
            <a:r>
              <a:rPr lang="fr-FR"/>
              <a:t>Permettent de modifier la morphologie des objets</a:t>
            </a:r>
          </a:p>
          <a:p>
            <a:pPr lvl="1">
              <a:lnSpc>
                <a:spcPct val="90000"/>
              </a:lnSpc>
            </a:pPr>
            <a:r>
              <a:rPr lang="fr-FR"/>
              <a:t>Pour nettoyer le résultat de la segmentation</a:t>
            </a:r>
          </a:p>
          <a:p>
            <a:pPr lvl="2">
              <a:lnSpc>
                <a:spcPct val="90000"/>
              </a:lnSpc>
            </a:pPr>
            <a:r>
              <a:rPr lang="fr-FR"/>
              <a:t>Remplir les trous, éliminer le bruit</a:t>
            </a:r>
          </a:p>
          <a:p>
            <a:pPr lvl="1">
              <a:lnSpc>
                <a:spcPct val="90000"/>
              </a:lnSpc>
            </a:pPr>
            <a:r>
              <a:rPr lang="fr-FR"/>
              <a:t>Pour lisser le résultat de la segmentation</a:t>
            </a:r>
          </a:p>
          <a:p>
            <a:pPr>
              <a:lnSpc>
                <a:spcPct val="90000"/>
              </a:lnSpc>
            </a:pPr>
            <a:r>
              <a:rPr lang="fr-FR" i="1">
                <a:solidFill>
                  <a:schemeClr val="folHlink"/>
                </a:solidFill>
              </a:rPr>
              <a:t>Utilisé en post-segmentation.</a:t>
            </a:r>
          </a:p>
          <a:p>
            <a:pPr lvl="4">
              <a:lnSpc>
                <a:spcPct val="90000"/>
              </a:lnSpc>
            </a:pPr>
            <a:endParaRPr lang="fr-FR" sz="2000"/>
          </a:p>
          <a:p>
            <a:pPr>
              <a:lnSpc>
                <a:spcPct val="90000"/>
              </a:lnSpc>
            </a:pPr>
            <a:r>
              <a:rPr lang="fr-FR"/>
              <a:t>Caractérisés par</a:t>
            </a:r>
          </a:p>
          <a:p>
            <a:pPr lvl="1">
              <a:lnSpc>
                <a:spcPct val="90000"/>
              </a:lnSpc>
            </a:pPr>
            <a:r>
              <a:rPr lang="fr-FR"/>
              <a:t>un élément structurant</a:t>
            </a:r>
          </a:p>
          <a:p>
            <a:pPr lvl="1">
              <a:lnSpc>
                <a:spcPct val="90000"/>
              </a:lnSpc>
            </a:pPr>
            <a:r>
              <a:rPr lang="fr-FR"/>
              <a:t>des transformations</a:t>
            </a:r>
          </a:p>
          <a:p>
            <a:pPr lvl="2">
              <a:lnSpc>
                <a:spcPct val="90000"/>
              </a:lnSpc>
            </a:pPr>
            <a:r>
              <a:rPr lang="fr-FR"/>
              <a:t>erosion, dilatation,</a:t>
            </a:r>
          </a:p>
          <a:p>
            <a:pPr lvl="2">
              <a:lnSpc>
                <a:spcPct val="90000"/>
              </a:lnSpc>
            </a:pPr>
            <a:r>
              <a:rPr lang="fr-FR"/>
              <a:t>ouverture (érosion &amp; dilatation), fermeture (dilatation &amp; érosion)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fr-FR" dirty="0"/>
              <a:t>Opérateurs morphologiques</a:t>
            </a:r>
          </a:p>
        </p:txBody>
      </p:sp>
      <p:sp>
        <p:nvSpPr>
          <p:cNvPr id="327683" name="Rectangle 3"/>
          <p:cNvSpPr>
            <a:spLocks noGrp="1" noChangeArrowheads="1"/>
          </p:cNvSpPr>
          <p:nvPr>
            <p:ph type="body" idx="1"/>
          </p:nvPr>
        </p:nvSpPr>
        <p:spPr>
          <a:xfrm>
            <a:off x="609600" y="1500174"/>
            <a:ext cx="8153400" cy="4303713"/>
          </a:xfrm>
        </p:spPr>
        <p:txBody>
          <a:bodyPr/>
          <a:lstStyle/>
          <a:p>
            <a:r>
              <a:rPr lang="fr-FR" dirty="0"/>
              <a:t>L’</a:t>
            </a:r>
            <a:r>
              <a:rPr lang="fr-FR" dirty="0">
                <a:solidFill>
                  <a:schemeClr val="folHlink"/>
                </a:solidFill>
              </a:rPr>
              <a:t>élément structurant</a:t>
            </a:r>
            <a:r>
              <a:rPr lang="fr-FR" dirty="0"/>
              <a:t> “glisse” sur les bords (intérieurs, extérieurs) des objets et transforme sur son passage :</a:t>
            </a:r>
          </a:p>
          <a:p>
            <a:pPr lvl="1"/>
            <a:r>
              <a:rPr lang="fr-FR" dirty="0"/>
              <a:t>des pixels d’</a:t>
            </a:r>
            <a:r>
              <a:rPr lang="fr-FR" dirty="0">
                <a:solidFill>
                  <a:schemeClr val="hlink"/>
                </a:solidFill>
              </a:rPr>
              <a:t>objet</a:t>
            </a:r>
            <a:r>
              <a:rPr lang="fr-FR" dirty="0"/>
              <a:t> en pixels de </a:t>
            </a:r>
            <a:r>
              <a:rPr lang="fr-FR" dirty="0">
                <a:solidFill>
                  <a:schemeClr val="folHlink"/>
                </a:solidFill>
              </a:rPr>
              <a:t>fond</a:t>
            </a:r>
            <a:r>
              <a:rPr lang="fr-FR" dirty="0"/>
              <a:t> (érosion)</a:t>
            </a:r>
          </a:p>
          <a:p>
            <a:pPr lvl="1"/>
            <a:r>
              <a:rPr lang="fr-FR" dirty="0"/>
              <a:t>des pixels de </a:t>
            </a:r>
            <a:r>
              <a:rPr lang="fr-FR" dirty="0">
                <a:solidFill>
                  <a:schemeClr val="folHlink"/>
                </a:solidFill>
              </a:rPr>
              <a:t>fond</a:t>
            </a:r>
            <a:r>
              <a:rPr lang="fr-FR" dirty="0"/>
              <a:t> en pixels d’</a:t>
            </a:r>
            <a:r>
              <a:rPr lang="fr-FR" dirty="0">
                <a:solidFill>
                  <a:schemeClr val="hlink"/>
                </a:solidFill>
              </a:rPr>
              <a:t>objet</a:t>
            </a:r>
            <a:r>
              <a:rPr lang="fr-FR" dirty="0"/>
              <a:t> (dilatation)</a:t>
            </a:r>
          </a:p>
          <a:p>
            <a:r>
              <a:rPr lang="fr-FR" dirty="0" smtClean="0"/>
              <a:t>Exemple </a:t>
            </a:r>
            <a:r>
              <a:rPr lang="fr-FR" dirty="0"/>
              <a:t>d'éléments structurants :</a:t>
            </a:r>
          </a:p>
          <a:p>
            <a:endParaRPr lang="fr-FR" dirty="0"/>
          </a:p>
        </p:txBody>
      </p:sp>
      <p:graphicFrame>
        <p:nvGraphicFramePr>
          <p:cNvPr id="327724" name="Group 44"/>
          <p:cNvGraphicFramePr>
            <a:graphicFrameLocks noGrp="1"/>
          </p:cNvGraphicFramePr>
          <p:nvPr/>
        </p:nvGraphicFramePr>
        <p:xfrm>
          <a:off x="1142976" y="3500438"/>
          <a:ext cx="1162071" cy="1265238"/>
        </p:xfrm>
        <a:graphic>
          <a:graphicData uri="http://schemas.openxmlformats.org/drawingml/2006/table">
            <a:tbl>
              <a:tblPr/>
              <a:tblGrid>
                <a:gridCol w="387357"/>
                <a:gridCol w="387357"/>
                <a:gridCol w="387357"/>
              </a:tblGrid>
              <a:tr h="4217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dirty="0" smtClean="0">
                        <a:ln>
                          <a:noFill/>
                        </a:ln>
                        <a:solidFill>
                          <a:schemeClr val="tx1"/>
                        </a:solidFill>
                        <a:effectLst/>
                        <a:latin typeface="Tahoma" pitchFamily="34" charset="0"/>
                      </a:endParaRPr>
                    </a:p>
                  </a:txBody>
                  <a:tcPr horzOverflow="overflow">
                    <a:lnL cap="flat">
                      <a:noFill/>
                    </a:lnL>
                    <a:lnR w="12700" cap="flat" cmpd="sng" algn="ctr">
                      <a:solidFill>
                        <a:schemeClr val="tx1"/>
                      </a:solidFill>
                      <a:prstDash val="solid"/>
                      <a:miter lim="800000"/>
                      <a:headEnd type="none" w="med" len="med"/>
                      <a:tailEnd type="none" w="med" len="med"/>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cap="flat">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r>
              <a:tr h="4217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17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smtClean="0">
                        <a:ln>
                          <a:noFill/>
                        </a:ln>
                        <a:solidFill>
                          <a:schemeClr val="tx1"/>
                        </a:solidFill>
                        <a:effectLst/>
                        <a:latin typeface="Tahoma" pitchFamily="34" charset="0"/>
                      </a:endParaRPr>
                    </a:p>
                  </a:txBody>
                  <a:tcP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tr>
            </a:tbl>
          </a:graphicData>
        </a:graphic>
      </p:graphicFrame>
      <p:graphicFrame>
        <p:nvGraphicFramePr>
          <p:cNvPr id="327744" name="Group 64"/>
          <p:cNvGraphicFramePr>
            <a:graphicFrameLocks noGrp="1"/>
          </p:cNvGraphicFramePr>
          <p:nvPr/>
        </p:nvGraphicFramePr>
        <p:xfrm>
          <a:off x="2857488" y="3500438"/>
          <a:ext cx="1214445" cy="1188720"/>
        </p:xfrm>
        <a:graphic>
          <a:graphicData uri="http://schemas.openxmlformats.org/drawingml/2006/table">
            <a:tbl>
              <a:tblPr/>
              <a:tblGrid>
                <a:gridCol w="404815"/>
                <a:gridCol w="404815"/>
                <a:gridCol w="404815"/>
              </a:tblGrid>
              <a:tr h="3062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513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62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20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327745" name="Text Box 65"/>
          <p:cNvSpPr txBox="1">
            <a:spLocks noChangeArrowheads="1"/>
          </p:cNvSpPr>
          <p:nvPr/>
        </p:nvSpPr>
        <p:spPr bwMode="auto">
          <a:xfrm>
            <a:off x="785786" y="4714884"/>
            <a:ext cx="1828800" cy="366713"/>
          </a:xfrm>
          <a:prstGeom prst="rect">
            <a:avLst/>
          </a:prstGeom>
          <a:noFill/>
          <a:ln w="9525">
            <a:noFill/>
            <a:miter lim="800000"/>
            <a:headEnd/>
            <a:tailEnd/>
          </a:ln>
          <a:effectLst/>
        </p:spPr>
        <p:txBody>
          <a:bodyPr>
            <a:spAutoFit/>
          </a:bodyPr>
          <a:lstStyle/>
          <a:p>
            <a:pPr>
              <a:spcBef>
                <a:spcPct val="50000"/>
              </a:spcBef>
            </a:pPr>
            <a:r>
              <a:rPr lang="fr-FR" sz="1800" i="1" dirty="0"/>
              <a:t>Connexité-4</a:t>
            </a:r>
          </a:p>
        </p:txBody>
      </p:sp>
      <p:sp>
        <p:nvSpPr>
          <p:cNvPr id="327746" name="Text Box 66"/>
          <p:cNvSpPr txBox="1">
            <a:spLocks noChangeArrowheads="1"/>
          </p:cNvSpPr>
          <p:nvPr/>
        </p:nvSpPr>
        <p:spPr bwMode="auto">
          <a:xfrm>
            <a:off x="2643174" y="4714884"/>
            <a:ext cx="1828800" cy="366713"/>
          </a:xfrm>
          <a:prstGeom prst="rect">
            <a:avLst/>
          </a:prstGeom>
          <a:noFill/>
          <a:ln w="9525">
            <a:noFill/>
            <a:miter lim="800000"/>
            <a:headEnd/>
            <a:tailEnd/>
          </a:ln>
          <a:effectLst/>
        </p:spPr>
        <p:txBody>
          <a:bodyPr>
            <a:spAutoFit/>
          </a:bodyPr>
          <a:lstStyle/>
          <a:p>
            <a:pPr>
              <a:spcBef>
                <a:spcPct val="50000"/>
              </a:spcBef>
            </a:pPr>
            <a:r>
              <a:rPr lang="fr-FR" sz="1800" i="1" dirty="0"/>
              <a:t>Connexité-8</a:t>
            </a:r>
          </a:p>
        </p:txBody>
      </p:sp>
      <p:sp>
        <p:nvSpPr>
          <p:cNvPr id="327747" name="Text Box 67"/>
          <p:cNvSpPr txBox="1">
            <a:spLocks noChangeArrowheads="1"/>
          </p:cNvSpPr>
          <p:nvPr/>
        </p:nvSpPr>
        <p:spPr bwMode="auto">
          <a:xfrm>
            <a:off x="4857752" y="3798896"/>
            <a:ext cx="3276600" cy="915988"/>
          </a:xfrm>
          <a:prstGeom prst="rect">
            <a:avLst/>
          </a:prstGeom>
          <a:noFill/>
          <a:ln w="9525">
            <a:noFill/>
            <a:miter lim="800000"/>
            <a:headEnd/>
            <a:tailEnd/>
          </a:ln>
          <a:effectLst/>
        </p:spPr>
        <p:txBody>
          <a:bodyPr>
            <a:spAutoFit/>
          </a:bodyPr>
          <a:lstStyle/>
          <a:p>
            <a:pPr>
              <a:spcBef>
                <a:spcPct val="50000"/>
              </a:spcBef>
            </a:pPr>
            <a:r>
              <a:rPr lang="fr-FR" sz="1800" i="1" dirty="0">
                <a:solidFill>
                  <a:schemeClr val="folHlink"/>
                </a:solidFill>
              </a:rPr>
              <a:t>Il existe d'autres formes d'éléments structurants, pas forcément symétriques.</a:t>
            </a:r>
          </a:p>
        </p:txBody>
      </p:sp>
      <p:pic>
        <p:nvPicPr>
          <p:cNvPr id="20"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28728" y="5519826"/>
            <a:ext cx="964788" cy="1313184"/>
          </a:xfrm>
          <a:prstGeom prst="rect">
            <a:avLst/>
          </a:prstGeom>
          <a:noFill/>
        </p:spPr>
      </p:pic>
      <p:pic>
        <p:nvPicPr>
          <p:cNvPr id="21"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428860" y="5519826"/>
            <a:ext cx="964788" cy="1313183"/>
          </a:xfrm>
          <a:prstGeom prst="rect">
            <a:avLst/>
          </a:prstGeom>
          <a:noFill/>
        </p:spPr>
      </p:pic>
      <p:pic>
        <p:nvPicPr>
          <p:cNvPr id="22"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43836" y="5500702"/>
            <a:ext cx="949943" cy="1292977"/>
          </a:xfrm>
          <a:prstGeom prst="rect">
            <a:avLst/>
          </a:prstGeom>
          <a:noFill/>
        </p:spPr>
      </p:pic>
      <p:pic>
        <p:nvPicPr>
          <p:cNvPr id="23"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412465" y="5541288"/>
            <a:ext cx="981448" cy="1335860"/>
          </a:xfrm>
          <a:prstGeom prst="rect">
            <a:avLst/>
          </a:prstGeom>
          <a:noFill/>
        </p:spPr>
      </p:pic>
      <p:sp>
        <p:nvSpPr>
          <p:cNvPr id="24" name="Rectangle 23"/>
          <p:cNvSpPr/>
          <p:nvPr/>
        </p:nvSpPr>
        <p:spPr>
          <a:xfrm>
            <a:off x="428596" y="5500702"/>
            <a:ext cx="1128835" cy="369332"/>
          </a:xfrm>
          <a:prstGeom prst="rect">
            <a:avLst/>
          </a:prstGeom>
        </p:spPr>
        <p:txBody>
          <a:bodyPr wrap="none">
            <a:spAutoFit/>
          </a:bodyPr>
          <a:lstStyle/>
          <a:p>
            <a:r>
              <a:rPr lang="fr-CA" kern="0" dirty="0" smtClean="0"/>
              <a:t>Exemple:</a:t>
            </a:r>
            <a:endParaRPr lang="fr-FR" dirty="0"/>
          </a:p>
        </p:txBody>
      </p:sp>
      <p:graphicFrame>
        <p:nvGraphicFramePr>
          <p:cNvPr id="25" name="Object 3"/>
          <p:cNvGraphicFramePr>
            <a:graphicFrameLocks noChangeAspect="1"/>
          </p:cNvGraphicFramePr>
          <p:nvPr/>
        </p:nvGraphicFramePr>
        <p:xfrm>
          <a:off x="5929322" y="5247361"/>
          <a:ext cx="1467789" cy="1467787"/>
        </p:xfrm>
        <a:graphic>
          <a:graphicData uri="http://schemas.openxmlformats.org/presentationml/2006/ole">
            <mc:AlternateContent xmlns:mc="http://schemas.openxmlformats.org/markup-compatibility/2006">
              <mc:Choice xmlns:v="urn:schemas-microsoft-com:vml" Requires="v">
                <p:oleObj spid="_x0000_s207879" name="Equation" r:id="rId7" imgW="723600" imgH="672840" progId="Equation.3">
                  <p:embed/>
                </p:oleObj>
              </mc:Choice>
              <mc:Fallback>
                <p:oleObj name="Equation" r:id="rId7" imgW="723600" imgH="67284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9322" y="5247361"/>
                        <a:ext cx="1467789" cy="1467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 Box 4"/>
          <p:cNvSpPr txBox="1">
            <a:spLocks noChangeArrowheads="1"/>
          </p:cNvSpPr>
          <p:nvPr/>
        </p:nvSpPr>
        <p:spPr bwMode="auto">
          <a:xfrm>
            <a:off x="7500990" y="5786454"/>
            <a:ext cx="1714480" cy="369332"/>
          </a:xfrm>
          <a:prstGeom prst="rect">
            <a:avLst/>
          </a:prstGeom>
          <a:noFill/>
          <a:ln w="9525">
            <a:noFill/>
            <a:miter lim="800000"/>
            <a:headEnd/>
            <a:tailEnd/>
          </a:ln>
          <a:effectLst/>
        </p:spPr>
        <p:txBody>
          <a:bodyPr wrap="square">
            <a:spAutoFit/>
          </a:bodyPr>
          <a:lstStyle/>
          <a:p>
            <a:pPr>
              <a:spcBef>
                <a:spcPct val="50000"/>
              </a:spcBef>
            </a:pPr>
            <a:r>
              <a:rPr lang="fr-CA" dirty="0"/>
              <a:t>X = sans effet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57200" y="274638"/>
            <a:ext cx="8401080" cy="868346"/>
          </a:xfrm>
        </p:spPr>
        <p:txBody>
          <a:bodyPr/>
          <a:lstStyle/>
          <a:p>
            <a:r>
              <a:rPr lang="fr-CA" sz="4000" dirty="0"/>
              <a:t>Images binaires</a:t>
            </a:r>
            <a:r>
              <a:rPr lang="fr-CA" sz="4000" dirty="0" smtClean="0"/>
              <a:t>:</a:t>
            </a:r>
            <a:endParaRPr lang="fr-CA" sz="4000" dirty="0"/>
          </a:p>
        </p:txBody>
      </p:sp>
      <p:pic>
        <p:nvPicPr>
          <p:cNvPr id="436227" name="Picture 3"/>
          <p:cNvPicPr>
            <a:picLocks noGrp="1" noChangeAspect="1" noChangeArrowheads="1"/>
          </p:cNvPicPr>
          <p:nvPr>
            <p:ph idx="1"/>
          </p:nvPr>
        </p:nvPicPr>
        <p:blipFill>
          <a:blip r:embed="rId2"/>
          <a:srcRect/>
          <a:stretch>
            <a:fillRect/>
          </a:stretch>
        </p:blipFill>
        <p:spPr>
          <a:xfrm>
            <a:off x="2095526" y="1142984"/>
            <a:ext cx="6119812" cy="5057775"/>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1557374" y="-24"/>
            <a:ext cx="8229600" cy="1143000"/>
          </a:xfrm>
        </p:spPr>
        <p:txBody>
          <a:bodyPr/>
          <a:lstStyle/>
          <a:p>
            <a:r>
              <a:rPr lang="fr-CA" dirty="0"/>
              <a:t>Opérations: Érosion</a:t>
            </a:r>
          </a:p>
        </p:txBody>
      </p:sp>
      <p:graphicFrame>
        <p:nvGraphicFramePr>
          <p:cNvPr id="438275" name="Object 3"/>
          <p:cNvGraphicFramePr>
            <a:graphicFrameLocks noGrp="1" noChangeAspect="1"/>
          </p:cNvGraphicFramePr>
          <p:nvPr>
            <p:ph sz="half" idx="1"/>
          </p:nvPr>
        </p:nvGraphicFramePr>
        <p:xfrm>
          <a:off x="5153062" y="2368531"/>
          <a:ext cx="773112" cy="1106488"/>
        </p:xfrm>
        <a:graphic>
          <a:graphicData uri="http://schemas.openxmlformats.org/presentationml/2006/ole">
            <mc:AlternateContent xmlns:mc="http://schemas.openxmlformats.org/markup-compatibility/2006">
              <mc:Choice xmlns:v="urn:schemas-microsoft-com:vml" Requires="v">
                <p:oleObj spid="_x0000_s201742" name="Equation" r:id="rId3" imgW="469800" imgH="672840" progId="Equation.3">
                  <p:embed/>
                </p:oleObj>
              </mc:Choice>
              <mc:Fallback>
                <p:oleObj name="Equation" r:id="rId3" imgW="469800" imgH="6728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3062" y="2368531"/>
                        <a:ext cx="773112" cy="110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8276" name="Object 4"/>
          <p:cNvGraphicFramePr>
            <a:graphicFrameLocks noGrp="1" noChangeAspect="1"/>
          </p:cNvGraphicFramePr>
          <p:nvPr>
            <p:ph sz="quarter" idx="2"/>
          </p:nvPr>
        </p:nvGraphicFramePr>
        <p:xfrm>
          <a:off x="2359062" y="2009756"/>
          <a:ext cx="1914525" cy="2185988"/>
        </p:xfrm>
        <a:graphic>
          <a:graphicData uri="http://schemas.openxmlformats.org/presentationml/2006/ole">
            <mc:AlternateContent xmlns:mc="http://schemas.openxmlformats.org/markup-compatibility/2006">
              <mc:Choice xmlns:v="urn:schemas-microsoft-com:vml" Requires="v">
                <p:oleObj spid="_x0000_s201743" name="VISIO" r:id="rId5" imgW="5074560" imgH="5794560" progId="">
                  <p:embed/>
                </p:oleObj>
              </mc:Choice>
              <mc:Fallback>
                <p:oleObj name="VISIO" r:id="rId5" imgW="5074560" imgH="579456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9062" y="2009756"/>
                        <a:ext cx="1914525"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8277" name="Text Box 5"/>
          <p:cNvSpPr txBox="1">
            <a:spLocks noChangeArrowheads="1"/>
          </p:cNvSpPr>
          <p:nvPr/>
        </p:nvSpPr>
        <p:spPr bwMode="auto">
          <a:xfrm>
            <a:off x="4448212" y="1289031"/>
            <a:ext cx="2232025" cy="641350"/>
          </a:xfrm>
          <a:prstGeom prst="rect">
            <a:avLst/>
          </a:prstGeom>
          <a:noFill/>
          <a:ln w="9525">
            <a:noFill/>
            <a:miter lim="800000"/>
            <a:headEnd/>
            <a:tailEnd/>
          </a:ln>
          <a:effectLst/>
        </p:spPr>
        <p:txBody>
          <a:bodyPr>
            <a:spAutoFit/>
          </a:bodyPr>
          <a:lstStyle/>
          <a:p>
            <a:pPr>
              <a:spcBef>
                <a:spcPct val="50000"/>
              </a:spcBef>
            </a:pPr>
            <a:r>
              <a:rPr lang="fr-CA" dirty="0"/>
              <a:t>Élément structurant</a:t>
            </a:r>
          </a:p>
        </p:txBody>
      </p:sp>
      <p:sp>
        <p:nvSpPr>
          <p:cNvPr id="438278" name="Line 6"/>
          <p:cNvSpPr>
            <a:spLocks noChangeShapeType="1"/>
          </p:cNvSpPr>
          <p:nvPr/>
        </p:nvSpPr>
        <p:spPr bwMode="auto">
          <a:xfrm>
            <a:off x="4808574" y="3594081"/>
            <a:ext cx="1584325"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438292" name="Object 20"/>
          <p:cNvGraphicFramePr>
            <a:graphicFrameLocks noGrp="1" noChangeAspect="1"/>
          </p:cNvGraphicFramePr>
          <p:nvPr>
            <p:ph sz="quarter" idx="3"/>
          </p:nvPr>
        </p:nvGraphicFramePr>
        <p:xfrm>
          <a:off x="6824699" y="2009756"/>
          <a:ext cx="1916113" cy="2187575"/>
        </p:xfrm>
        <a:graphic>
          <a:graphicData uri="http://schemas.openxmlformats.org/presentationml/2006/ole">
            <mc:AlternateContent xmlns:mc="http://schemas.openxmlformats.org/markup-compatibility/2006">
              <mc:Choice xmlns:v="urn:schemas-microsoft-com:vml" Requires="v">
                <p:oleObj spid="_x0000_s201744" name="VISIO" r:id="rId7" imgW="5074560" imgH="5794560" progId="">
                  <p:embed/>
                </p:oleObj>
              </mc:Choice>
              <mc:Fallback>
                <p:oleObj name="VISIO" r:id="rId7" imgW="5074560" imgH="579456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4699" y="2009756"/>
                        <a:ext cx="1916113"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57" name="Rectangle 5"/>
          <p:cNvSpPr>
            <a:spLocks noChangeArrowheads="1"/>
          </p:cNvSpPr>
          <p:nvPr/>
        </p:nvSpPr>
        <p:spPr bwMode="auto">
          <a:xfrm>
            <a:off x="1857356" y="5286388"/>
            <a:ext cx="6638356"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objets de taille inférieure à celle de l’élément structurant vont disparaitre.</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-Des objets reliés entre eux vont être séparé.</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-L’existence d’un trou dans l’objet, il sera accentué.</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1628812" y="-24"/>
            <a:ext cx="8229600" cy="1143000"/>
          </a:xfrm>
        </p:spPr>
        <p:txBody>
          <a:bodyPr/>
          <a:lstStyle/>
          <a:p>
            <a:r>
              <a:rPr lang="fr-CA" dirty="0"/>
              <a:t>Opérations: Dilatation</a:t>
            </a:r>
          </a:p>
        </p:txBody>
      </p:sp>
      <p:graphicFrame>
        <p:nvGraphicFramePr>
          <p:cNvPr id="439300" name="Object 4"/>
          <p:cNvGraphicFramePr>
            <a:graphicFrameLocks noGrp="1" noChangeAspect="1"/>
          </p:cNvGraphicFramePr>
          <p:nvPr>
            <p:ph sz="quarter" idx="2"/>
          </p:nvPr>
        </p:nvGraphicFramePr>
        <p:xfrm>
          <a:off x="2430500" y="2081194"/>
          <a:ext cx="1914525" cy="2185988"/>
        </p:xfrm>
        <a:graphic>
          <a:graphicData uri="http://schemas.openxmlformats.org/presentationml/2006/ole">
            <mc:AlternateContent xmlns:mc="http://schemas.openxmlformats.org/markup-compatibility/2006">
              <mc:Choice xmlns:v="urn:schemas-microsoft-com:vml" Requires="v">
                <p:oleObj spid="_x0000_s202767" name="VISIO" r:id="rId4" imgW="5074560" imgH="5794560" progId="">
                  <p:embed/>
                </p:oleObj>
              </mc:Choice>
              <mc:Fallback>
                <p:oleObj name="VISIO" r:id="rId4" imgW="5074560" imgH="579456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500" y="2081194"/>
                        <a:ext cx="1914525"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9301" name="Text Box 5"/>
          <p:cNvSpPr txBox="1">
            <a:spLocks noChangeArrowheads="1"/>
          </p:cNvSpPr>
          <p:nvPr/>
        </p:nvSpPr>
        <p:spPr bwMode="auto">
          <a:xfrm>
            <a:off x="4519650" y="1360469"/>
            <a:ext cx="2232025" cy="641350"/>
          </a:xfrm>
          <a:prstGeom prst="rect">
            <a:avLst/>
          </a:prstGeom>
          <a:noFill/>
          <a:ln w="9525">
            <a:noFill/>
            <a:miter lim="800000"/>
            <a:headEnd/>
            <a:tailEnd/>
          </a:ln>
          <a:effectLst/>
        </p:spPr>
        <p:txBody>
          <a:bodyPr>
            <a:spAutoFit/>
          </a:bodyPr>
          <a:lstStyle/>
          <a:p>
            <a:pPr>
              <a:spcBef>
                <a:spcPct val="50000"/>
              </a:spcBef>
            </a:pPr>
            <a:r>
              <a:rPr lang="fr-CA"/>
              <a:t>Élément structurant</a:t>
            </a:r>
          </a:p>
        </p:txBody>
      </p:sp>
      <p:sp>
        <p:nvSpPr>
          <p:cNvPr id="439302" name="Line 6"/>
          <p:cNvSpPr>
            <a:spLocks noChangeShapeType="1"/>
          </p:cNvSpPr>
          <p:nvPr/>
        </p:nvSpPr>
        <p:spPr bwMode="auto">
          <a:xfrm>
            <a:off x="4880012" y="3665519"/>
            <a:ext cx="1584325"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439314" name="Object 18"/>
          <p:cNvGraphicFramePr>
            <a:graphicFrameLocks noGrp="1" noChangeAspect="1"/>
          </p:cNvGraphicFramePr>
          <p:nvPr>
            <p:ph sz="quarter" idx="3"/>
          </p:nvPr>
        </p:nvGraphicFramePr>
        <p:xfrm>
          <a:off x="6967575" y="2008169"/>
          <a:ext cx="1916112" cy="2187575"/>
        </p:xfrm>
        <a:graphic>
          <a:graphicData uri="http://schemas.openxmlformats.org/presentationml/2006/ole">
            <mc:AlternateContent xmlns:mc="http://schemas.openxmlformats.org/markup-compatibility/2006">
              <mc:Choice xmlns:v="urn:schemas-microsoft-com:vml" Requires="v">
                <p:oleObj spid="_x0000_s202768" name="VISIO" r:id="rId6" imgW="5074560" imgH="5794560" progId="">
                  <p:embed/>
                </p:oleObj>
              </mc:Choice>
              <mc:Fallback>
                <p:oleObj name="VISIO" r:id="rId6" imgW="5074560" imgH="579456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7575" y="2008169"/>
                        <a:ext cx="1916112"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1"/>
          <p:cNvSpPr>
            <a:spLocks noChangeArrowheads="1"/>
          </p:cNvSpPr>
          <p:nvPr/>
        </p:nvSpPr>
        <p:spPr bwMode="auto">
          <a:xfrm>
            <a:off x="1643042" y="5572140"/>
            <a:ext cx="7858179"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fr-FR" sz="1600" dirty="0" smtClean="0">
                <a:latin typeface="Times New Roman" pitchFamily="18" charset="0"/>
                <a:ea typeface="Calibri" pitchFamily="34" charset="0"/>
                <a:cs typeface="Times New Roman" pitchFamily="18" charset="0"/>
              </a:rPr>
              <a:t>-Tous les objets vont grossir d’une partie correspondant à la taille de l’élément structurant.</a:t>
            </a:r>
          </a:p>
          <a:p>
            <a:pPr marL="0" marR="0" lvl="0" indent="0" algn="justLow" defTabSz="914400" rtl="0" eaLnBrk="0" fontAlgn="base" latinLnBrk="0" hangingPunct="0">
              <a:lnSpc>
                <a:spcPct val="100000"/>
              </a:lnSpc>
              <a:spcBef>
                <a:spcPct val="0"/>
              </a:spcBef>
              <a:spcAft>
                <a:spcPct val="0"/>
              </a:spcAft>
              <a:buClrTx/>
              <a:buSzTx/>
              <a:buFontTx/>
              <a:buNone/>
              <a:tabLst/>
            </a:pPr>
            <a:r>
              <a:rPr lang="fr-FR" sz="1600" dirty="0" smtClean="0">
                <a:latin typeface="Times New Roman" pitchFamily="18" charset="0"/>
                <a:ea typeface="Calibri" pitchFamily="34" charset="0"/>
                <a:cs typeface="Times New Roman" pitchFamily="18" charset="0"/>
              </a:rPr>
              <a:t>-Si des objets sont situés à une distance moins grande que la taille de l’élément structurant, </a:t>
            </a:r>
          </a:p>
          <a:p>
            <a:pPr marL="0" marR="0" lvl="0" indent="0" algn="justLow" defTabSz="914400" rtl="0" eaLnBrk="0" fontAlgn="base" latinLnBrk="0" hangingPunct="0">
              <a:lnSpc>
                <a:spcPct val="100000"/>
              </a:lnSpc>
              <a:spcBef>
                <a:spcPct val="0"/>
              </a:spcBef>
              <a:spcAft>
                <a:spcPct val="0"/>
              </a:spcAft>
              <a:buClrTx/>
              <a:buSzTx/>
              <a:buFontTx/>
              <a:buNone/>
              <a:tabLst/>
            </a:pPr>
            <a:r>
              <a:rPr lang="fr-FR" sz="1600" dirty="0" smtClean="0">
                <a:latin typeface="Times New Roman" pitchFamily="18" charset="0"/>
                <a:ea typeface="Calibri" pitchFamily="34" charset="0"/>
                <a:cs typeface="Times New Roman" pitchFamily="18" charset="0"/>
              </a:rPr>
              <a:t>ils vont fusionner.</a:t>
            </a:r>
          </a:p>
          <a:p>
            <a:pPr marL="0" marR="0" lvl="0" indent="0" algn="justLow" defTabSz="914400" rtl="0" eaLnBrk="0" fontAlgn="base" latinLnBrk="0" hangingPunct="0">
              <a:lnSpc>
                <a:spcPct val="100000"/>
              </a:lnSpc>
              <a:spcBef>
                <a:spcPct val="0"/>
              </a:spcBef>
              <a:spcAft>
                <a:spcPct val="0"/>
              </a:spcAft>
              <a:buClrTx/>
              <a:buSzTx/>
              <a:buFontTx/>
              <a:buNone/>
              <a:tabLst/>
            </a:pPr>
            <a:r>
              <a:rPr lang="fr-FR" sz="1600" dirty="0" smtClean="0">
                <a:latin typeface="Times New Roman" pitchFamily="18" charset="0"/>
                <a:ea typeface="Calibri" pitchFamily="34" charset="0"/>
                <a:cs typeface="Times New Roman" pitchFamily="18" charset="0"/>
              </a:rPr>
              <a:t>-L’existence d’un trou dans l’objet, il sera comblés.</a:t>
            </a:r>
          </a:p>
        </p:txBody>
      </p:sp>
      <p:graphicFrame>
        <p:nvGraphicFramePr>
          <p:cNvPr id="202757" name="Object 5"/>
          <p:cNvGraphicFramePr>
            <a:graphicFrameLocks noChangeAspect="1"/>
          </p:cNvGraphicFramePr>
          <p:nvPr/>
        </p:nvGraphicFramePr>
        <p:xfrm>
          <a:off x="5153025" y="2368550"/>
          <a:ext cx="773113" cy="1106488"/>
        </p:xfrm>
        <a:graphic>
          <a:graphicData uri="http://schemas.openxmlformats.org/presentationml/2006/ole">
            <mc:AlternateContent xmlns:mc="http://schemas.openxmlformats.org/markup-compatibility/2006">
              <mc:Choice xmlns:v="urn:schemas-microsoft-com:vml" Requires="v">
                <p:oleObj spid="_x0000_s202769" name="Equation" r:id="rId8" imgW="469800" imgH="672840" progId="Equation.3">
                  <p:embed/>
                </p:oleObj>
              </mc:Choice>
              <mc:Fallback>
                <p:oleObj name="Equation" r:id="rId8" imgW="469800" imgH="67284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3025" y="2368550"/>
                        <a:ext cx="773113" cy="110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1628812" y="274638"/>
            <a:ext cx="8229600" cy="1143000"/>
          </a:xfrm>
        </p:spPr>
        <p:txBody>
          <a:bodyPr/>
          <a:lstStyle/>
          <a:p>
            <a:r>
              <a:rPr lang="fr-CA"/>
              <a:t>Opérations: Ouverture</a:t>
            </a:r>
          </a:p>
        </p:txBody>
      </p:sp>
      <p:graphicFrame>
        <p:nvGraphicFramePr>
          <p:cNvPr id="440323" name="Object 3"/>
          <p:cNvGraphicFramePr>
            <a:graphicFrameLocks noGrp="1" noChangeAspect="1"/>
          </p:cNvGraphicFramePr>
          <p:nvPr>
            <p:ph sz="half" idx="1"/>
          </p:nvPr>
        </p:nvGraphicFramePr>
        <p:xfrm>
          <a:off x="5238787" y="1412875"/>
          <a:ext cx="1514475" cy="1728788"/>
        </p:xfrm>
        <a:graphic>
          <a:graphicData uri="http://schemas.openxmlformats.org/presentationml/2006/ole">
            <mc:AlternateContent xmlns:mc="http://schemas.openxmlformats.org/markup-compatibility/2006">
              <mc:Choice xmlns:v="urn:schemas-microsoft-com:vml" Requires="v">
                <p:oleObj spid="_x0000_s203790" name="VISIO" r:id="rId3" imgW="5074560" imgH="5794560" progId="">
                  <p:embed/>
                </p:oleObj>
              </mc:Choice>
              <mc:Fallback>
                <p:oleObj name="VISIO" r:id="rId3" imgW="5074560" imgH="57945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87" y="1412875"/>
                        <a:ext cx="1514475"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24" name="Object 4"/>
          <p:cNvGraphicFramePr>
            <a:graphicFrameLocks noGrp="1" noChangeAspect="1"/>
          </p:cNvGraphicFramePr>
          <p:nvPr>
            <p:ph sz="quarter" idx="2"/>
          </p:nvPr>
        </p:nvGraphicFramePr>
        <p:xfrm>
          <a:off x="2071725" y="1412875"/>
          <a:ext cx="1514475" cy="1728788"/>
        </p:xfrm>
        <a:graphic>
          <a:graphicData uri="http://schemas.openxmlformats.org/presentationml/2006/ole">
            <mc:AlternateContent xmlns:mc="http://schemas.openxmlformats.org/markup-compatibility/2006">
              <mc:Choice xmlns:v="urn:schemas-microsoft-com:vml" Requires="v">
                <p:oleObj spid="_x0000_s203791" name="VISIO" r:id="rId5" imgW="5074560" imgH="5794560" progId="">
                  <p:embed/>
                </p:oleObj>
              </mc:Choice>
              <mc:Fallback>
                <p:oleObj name="VISIO" r:id="rId5" imgW="5074560" imgH="579456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725" y="1412875"/>
                        <a:ext cx="1514475"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25" name="Text Box 5"/>
          <p:cNvSpPr txBox="1">
            <a:spLocks noChangeArrowheads="1"/>
          </p:cNvSpPr>
          <p:nvPr/>
        </p:nvSpPr>
        <p:spPr bwMode="auto">
          <a:xfrm>
            <a:off x="3871950" y="1628775"/>
            <a:ext cx="1296987" cy="366713"/>
          </a:xfrm>
          <a:prstGeom prst="rect">
            <a:avLst/>
          </a:prstGeom>
          <a:noFill/>
          <a:ln w="9525">
            <a:noFill/>
            <a:miter lim="800000"/>
            <a:headEnd/>
            <a:tailEnd/>
          </a:ln>
          <a:effectLst/>
        </p:spPr>
        <p:txBody>
          <a:bodyPr>
            <a:spAutoFit/>
          </a:bodyPr>
          <a:lstStyle/>
          <a:p>
            <a:pPr>
              <a:spcBef>
                <a:spcPct val="50000"/>
              </a:spcBef>
            </a:pPr>
            <a:r>
              <a:rPr lang="fr-CA"/>
              <a:t>Érosion</a:t>
            </a:r>
          </a:p>
        </p:txBody>
      </p:sp>
      <p:sp>
        <p:nvSpPr>
          <p:cNvPr id="440326" name="Line 6"/>
          <p:cNvSpPr>
            <a:spLocks noChangeShapeType="1"/>
          </p:cNvSpPr>
          <p:nvPr/>
        </p:nvSpPr>
        <p:spPr bwMode="auto">
          <a:xfrm>
            <a:off x="3583025" y="2205038"/>
            <a:ext cx="1584325" cy="0"/>
          </a:xfrm>
          <a:prstGeom prst="line">
            <a:avLst/>
          </a:prstGeom>
          <a:noFill/>
          <a:ln w="9525">
            <a:solidFill>
              <a:schemeClr val="tx1"/>
            </a:solidFill>
            <a:round/>
            <a:headEnd/>
            <a:tailEnd type="triangle" w="med" len="med"/>
          </a:ln>
          <a:effectLst/>
        </p:spPr>
        <p:txBody>
          <a:bodyPr/>
          <a:lstStyle/>
          <a:p>
            <a:endParaRPr lang="fr-FR"/>
          </a:p>
        </p:txBody>
      </p:sp>
      <p:graphicFrame>
        <p:nvGraphicFramePr>
          <p:cNvPr id="440331" name="Object 11"/>
          <p:cNvGraphicFramePr>
            <a:graphicFrameLocks noGrp="1" noChangeAspect="1"/>
          </p:cNvGraphicFramePr>
          <p:nvPr>
            <p:ph sz="quarter" idx="3"/>
          </p:nvPr>
        </p:nvGraphicFramePr>
        <p:xfrm>
          <a:off x="5238787" y="4437063"/>
          <a:ext cx="1576388" cy="1800225"/>
        </p:xfrm>
        <a:graphic>
          <a:graphicData uri="http://schemas.openxmlformats.org/presentationml/2006/ole">
            <mc:AlternateContent xmlns:mc="http://schemas.openxmlformats.org/markup-compatibility/2006">
              <mc:Choice xmlns:v="urn:schemas-microsoft-com:vml" Requires="v">
                <p:oleObj spid="_x0000_s203792" name="VISIO" r:id="rId7" imgW="5074560" imgH="5794560" progId="">
                  <p:embed/>
                </p:oleObj>
              </mc:Choice>
              <mc:Fallback>
                <p:oleObj name="VISIO" r:id="rId7" imgW="5074560" imgH="579456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8787" y="4437063"/>
                        <a:ext cx="157638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32" name="Line 12"/>
          <p:cNvSpPr>
            <a:spLocks noChangeShapeType="1"/>
          </p:cNvSpPr>
          <p:nvPr/>
        </p:nvSpPr>
        <p:spPr bwMode="auto">
          <a:xfrm>
            <a:off x="6030950" y="3213100"/>
            <a:ext cx="0" cy="1152525"/>
          </a:xfrm>
          <a:prstGeom prst="line">
            <a:avLst/>
          </a:prstGeom>
          <a:noFill/>
          <a:ln w="9525">
            <a:solidFill>
              <a:schemeClr val="tx1"/>
            </a:solidFill>
            <a:round/>
            <a:headEnd/>
            <a:tailEnd type="triangle" w="med" len="med"/>
          </a:ln>
          <a:effectLst/>
        </p:spPr>
        <p:txBody>
          <a:bodyPr/>
          <a:lstStyle/>
          <a:p>
            <a:endParaRPr lang="fr-FR"/>
          </a:p>
        </p:txBody>
      </p:sp>
      <p:sp>
        <p:nvSpPr>
          <p:cNvPr id="440333" name="Text Box 13"/>
          <p:cNvSpPr txBox="1">
            <a:spLocks noChangeArrowheads="1"/>
          </p:cNvSpPr>
          <p:nvPr/>
        </p:nvSpPr>
        <p:spPr bwMode="auto">
          <a:xfrm>
            <a:off x="6319875" y="3500438"/>
            <a:ext cx="1296987" cy="366712"/>
          </a:xfrm>
          <a:prstGeom prst="rect">
            <a:avLst/>
          </a:prstGeom>
          <a:noFill/>
          <a:ln w="9525">
            <a:noFill/>
            <a:miter lim="800000"/>
            <a:headEnd/>
            <a:tailEnd/>
          </a:ln>
          <a:effectLst/>
        </p:spPr>
        <p:txBody>
          <a:bodyPr>
            <a:spAutoFit/>
          </a:bodyPr>
          <a:lstStyle/>
          <a:p>
            <a:pPr>
              <a:spcBef>
                <a:spcPct val="50000"/>
              </a:spcBef>
            </a:pPr>
            <a:r>
              <a:rPr lang="fr-CA"/>
              <a:t>Dilatation</a:t>
            </a:r>
          </a:p>
        </p:txBody>
      </p:sp>
      <p:sp>
        <p:nvSpPr>
          <p:cNvPr id="440334" name="Text Box 14"/>
          <p:cNvSpPr txBox="1">
            <a:spLocks noChangeArrowheads="1"/>
          </p:cNvSpPr>
          <p:nvPr/>
        </p:nvSpPr>
        <p:spPr bwMode="auto">
          <a:xfrm>
            <a:off x="1495462" y="4652963"/>
            <a:ext cx="2016125" cy="366712"/>
          </a:xfrm>
          <a:prstGeom prst="rect">
            <a:avLst/>
          </a:prstGeom>
          <a:noFill/>
          <a:ln w="9525">
            <a:noFill/>
            <a:miter lim="800000"/>
            <a:headEnd/>
            <a:tailEnd/>
          </a:ln>
          <a:effectLst/>
        </p:spPr>
        <p:txBody>
          <a:bodyPr>
            <a:spAutoFit/>
          </a:bodyPr>
          <a:lstStyle/>
          <a:p>
            <a:pPr>
              <a:spcBef>
                <a:spcPct val="50000"/>
              </a:spcBef>
            </a:pPr>
            <a:r>
              <a:rPr lang="fr-CA"/>
              <a:t>N x Érosion</a:t>
            </a:r>
          </a:p>
        </p:txBody>
      </p:sp>
      <p:cxnSp>
        <p:nvCxnSpPr>
          <p:cNvPr id="440335" name="AutoShape 15"/>
          <p:cNvCxnSpPr>
            <a:cxnSpLocks noChangeShapeType="1"/>
          </p:cNvCxnSpPr>
          <p:nvPr/>
        </p:nvCxnSpPr>
        <p:spPr bwMode="auto">
          <a:xfrm rot="5400000">
            <a:off x="2286831" y="4941094"/>
            <a:ext cx="647700" cy="503238"/>
          </a:xfrm>
          <a:prstGeom prst="bentConnector3">
            <a:avLst>
              <a:gd name="adj1" fmla="val 50000"/>
            </a:avLst>
          </a:prstGeom>
          <a:noFill/>
          <a:ln w="9525">
            <a:solidFill>
              <a:schemeClr val="tx1"/>
            </a:solidFill>
            <a:miter lim="800000"/>
            <a:headEnd/>
            <a:tailEnd type="triangle" w="med" len="med"/>
          </a:ln>
          <a:effectLst/>
        </p:spPr>
      </p:cxnSp>
      <p:sp>
        <p:nvSpPr>
          <p:cNvPr id="440336" name="Text Box 16"/>
          <p:cNvSpPr txBox="1">
            <a:spLocks noChangeArrowheads="1"/>
          </p:cNvSpPr>
          <p:nvPr/>
        </p:nvSpPr>
        <p:spPr bwMode="auto">
          <a:xfrm>
            <a:off x="2287625" y="5589588"/>
            <a:ext cx="1943100" cy="366712"/>
          </a:xfrm>
          <a:prstGeom prst="rect">
            <a:avLst/>
          </a:prstGeom>
          <a:noFill/>
          <a:ln w="9525">
            <a:noFill/>
            <a:miter lim="800000"/>
            <a:headEnd/>
            <a:tailEnd/>
          </a:ln>
          <a:effectLst/>
        </p:spPr>
        <p:txBody>
          <a:bodyPr>
            <a:spAutoFit/>
          </a:bodyPr>
          <a:lstStyle/>
          <a:p>
            <a:pPr>
              <a:spcBef>
                <a:spcPct val="50000"/>
              </a:spcBef>
            </a:pPr>
            <a:r>
              <a:rPr lang="fr-CA"/>
              <a:t>N x Dilatation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1628812" y="274638"/>
            <a:ext cx="8229600" cy="1143000"/>
          </a:xfrm>
        </p:spPr>
        <p:txBody>
          <a:bodyPr/>
          <a:lstStyle/>
          <a:p>
            <a:r>
              <a:rPr lang="fr-CA"/>
              <a:t>Opérations: Fermeture</a:t>
            </a:r>
          </a:p>
        </p:txBody>
      </p:sp>
      <p:graphicFrame>
        <p:nvGraphicFramePr>
          <p:cNvPr id="441347" name="Object 3"/>
          <p:cNvGraphicFramePr>
            <a:graphicFrameLocks noGrp="1" noChangeAspect="1"/>
          </p:cNvGraphicFramePr>
          <p:nvPr>
            <p:ph sz="half" idx="1"/>
          </p:nvPr>
        </p:nvGraphicFramePr>
        <p:xfrm>
          <a:off x="5238787" y="1341438"/>
          <a:ext cx="1639888" cy="1871662"/>
        </p:xfrm>
        <a:graphic>
          <a:graphicData uri="http://schemas.openxmlformats.org/presentationml/2006/ole">
            <mc:AlternateContent xmlns:mc="http://schemas.openxmlformats.org/markup-compatibility/2006">
              <mc:Choice xmlns:v="urn:schemas-microsoft-com:vml" Requires="v">
                <p:oleObj spid="_x0000_s204814" name="VISIO" r:id="rId3" imgW="5074560" imgH="5794560" progId="">
                  <p:embed/>
                </p:oleObj>
              </mc:Choice>
              <mc:Fallback>
                <p:oleObj name="VISIO" r:id="rId3" imgW="5074560" imgH="57945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87" y="1341438"/>
                        <a:ext cx="1639888"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1348" name="Object 4"/>
          <p:cNvGraphicFramePr>
            <a:graphicFrameLocks noGrp="1" noChangeAspect="1"/>
          </p:cNvGraphicFramePr>
          <p:nvPr>
            <p:ph sz="quarter" idx="2"/>
          </p:nvPr>
        </p:nvGraphicFramePr>
        <p:xfrm>
          <a:off x="2071725" y="1412875"/>
          <a:ext cx="1514475" cy="1728788"/>
        </p:xfrm>
        <a:graphic>
          <a:graphicData uri="http://schemas.openxmlformats.org/presentationml/2006/ole">
            <mc:AlternateContent xmlns:mc="http://schemas.openxmlformats.org/markup-compatibility/2006">
              <mc:Choice xmlns:v="urn:schemas-microsoft-com:vml" Requires="v">
                <p:oleObj spid="_x0000_s204815" name="VISIO" r:id="rId5" imgW="5074560" imgH="5794560" progId="">
                  <p:embed/>
                </p:oleObj>
              </mc:Choice>
              <mc:Fallback>
                <p:oleObj name="VISIO" r:id="rId5" imgW="5074560" imgH="579456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725" y="1412875"/>
                        <a:ext cx="1514475"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1349" name="Text Box 5"/>
          <p:cNvSpPr txBox="1">
            <a:spLocks noChangeArrowheads="1"/>
          </p:cNvSpPr>
          <p:nvPr/>
        </p:nvSpPr>
        <p:spPr bwMode="auto">
          <a:xfrm>
            <a:off x="3871950" y="1628775"/>
            <a:ext cx="1296987" cy="366713"/>
          </a:xfrm>
          <a:prstGeom prst="rect">
            <a:avLst/>
          </a:prstGeom>
          <a:noFill/>
          <a:ln w="9525">
            <a:noFill/>
            <a:miter lim="800000"/>
            <a:headEnd/>
            <a:tailEnd/>
          </a:ln>
          <a:effectLst/>
        </p:spPr>
        <p:txBody>
          <a:bodyPr>
            <a:spAutoFit/>
          </a:bodyPr>
          <a:lstStyle/>
          <a:p>
            <a:pPr>
              <a:spcBef>
                <a:spcPct val="50000"/>
              </a:spcBef>
            </a:pPr>
            <a:r>
              <a:rPr lang="fr-CA"/>
              <a:t>Dilatation</a:t>
            </a:r>
          </a:p>
        </p:txBody>
      </p:sp>
      <p:sp>
        <p:nvSpPr>
          <p:cNvPr id="441350" name="Line 6"/>
          <p:cNvSpPr>
            <a:spLocks noChangeShapeType="1"/>
          </p:cNvSpPr>
          <p:nvPr/>
        </p:nvSpPr>
        <p:spPr bwMode="auto">
          <a:xfrm>
            <a:off x="3583025" y="2205038"/>
            <a:ext cx="1584325" cy="0"/>
          </a:xfrm>
          <a:prstGeom prst="line">
            <a:avLst/>
          </a:prstGeom>
          <a:noFill/>
          <a:ln w="9525">
            <a:solidFill>
              <a:schemeClr val="tx1"/>
            </a:solidFill>
            <a:round/>
            <a:headEnd/>
            <a:tailEnd type="triangle" w="med" len="med"/>
          </a:ln>
          <a:effectLst/>
        </p:spPr>
        <p:txBody>
          <a:bodyPr/>
          <a:lstStyle/>
          <a:p>
            <a:endParaRPr lang="fr-FR"/>
          </a:p>
        </p:txBody>
      </p:sp>
      <p:sp>
        <p:nvSpPr>
          <p:cNvPr id="441355" name="Line 11"/>
          <p:cNvSpPr>
            <a:spLocks noChangeShapeType="1"/>
          </p:cNvSpPr>
          <p:nvPr/>
        </p:nvSpPr>
        <p:spPr bwMode="auto">
          <a:xfrm>
            <a:off x="6030950" y="3213100"/>
            <a:ext cx="0" cy="1152525"/>
          </a:xfrm>
          <a:prstGeom prst="line">
            <a:avLst/>
          </a:prstGeom>
          <a:noFill/>
          <a:ln w="9525">
            <a:solidFill>
              <a:schemeClr val="tx1"/>
            </a:solidFill>
            <a:round/>
            <a:headEnd/>
            <a:tailEnd type="triangle" w="med" len="med"/>
          </a:ln>
          <a:effectLst/>
        </p:spPr>
        <p:txBody>
          <a:bodyPr/>
          <a:lstStyle/>
          <a:p>
            <a:endParaRPr lang="fr-FR"/>
          </a:p>
        </p:txBody>
      </p:sp>
      <p:sp>
        <p:nvSpPr>
          <p:cNvPr id="441356" name="Text Box 12"/>
          <p:cNvSpPr txBox="1">
            <a:spLocks noChangeArrowheads="1"/>
          </p:cNvSpPr>
          <p:nvPr/>
        </p:nvSpPr>
        <p:spPr bwMode="auto">
          <a:xfrm>
            <a:off x="6319875" y="3500438"/>
            <a:ext cx="1296987" cy="366712"/>
          </a:xfrm>
          <a:prstGeom prst="rect">
            <a:avLst/>
          </a:prstGeom>
          <a:noFill/>
          <a:ln w="9525">
            <a:noFill/>
            <a:miter lim="800000"/>
            <a:headEnd/>
            <a:tailEnd/>
          </a:ln>
          <a:effectLst/>
        </p:spPr>
        <p:txBody>
          <a:bodyPr>
            <a:spAutoFit/>
          </a:bodyPr>
          <a:lstStyle/>
          <a:p>
            <a:pPr>
              <a:spcBef>
                <a:spcPct val="50000"/>
              </a:spcBef>
            </a:pPr>
            <a:r>
              <a:rPr lang="fr-CA"/>
              <a:t>Érosion</a:t>
            </a:r>
          </a:p>
        </p:txBody>
      </p:sp>
      <p:sp>
        <p:nvSpPr>
          <p:cNvPr id="441357" name="Text Box 13"/>
          <p:cNvSpPr txBox="1">
            <a:spLocks noChangeArrowheads="1"/>
          </p:cNvSpPr>
          <p:nvPr/>
        </p:nvSpPr>
        <p:spPr bwMode="auto">
          <a:xfrm>
            <a:off x="1495462" y="4652963"/>
            <a:ext cx="2016125" cy="366712"/>
          </a:xfrm>
          <a:prstGeom prst="rect">
            <a:avLst/>
          </a:prstGeom>
          <a:noFill/>
          <a:ln w="9525">
            <a:noFill/>
            <a:miter lim="800000"/>
            <a:headEnd/>
            <a:tailEnd/>
          </a:ln>
          <a:effectLst/>
        </p:spPr>
        <p:txBody>
          <a:bodyPr>
            <a:spAutoFit/>
          </a:bodyPr>
          <a:lstStyle/>
          <a:p>
            <a:pPr>
              <a:spcBef>
                <a:spcPct val="50000"/>
              </a:spcBef>
            </a:pPr>
            <a:r>
              <a:rPr lang="fr-CA"/>
              <a:t>N x Dilatation</a:t>
            </a:r>
          </a:p>
        </p:txBody>
      </p:sp>
      <p:cxnSp>
        <p:nvCxnSpPr>
          <p:cNvPr id="441358" name="AutoShape 14"/>
          <p:cNvCxnSpPr>
            <a:cxnSpLocks noChangeShapeType="1"/>
          </p:cNvCxnSpPr>
          <p:nvPr/>
        </p:nvCxnSpPr>
        <p:spPr bwMode="auto">
          <a:xfrm rot="5400000">
            <a:off x="2502731" y="4941094"/>
            <a:ext cx="647700" cy="503238"/>
          </a:xfrm>
          <a:prstGeom prst="bentConnector3">
            <a:avLst>
              <a:gd name="adj1" fmla="val 50000"/>
            </a:avLst>
          </a:prstGeom>
          <a:noFill/>
          <a:ln w="9525">
            <a:solidFill>
              <a:schemeClr val="tx1"/>
            </a:solidFill>
            <a:miter lim="800000"/>
            <a:headEnd/>
            <a:tailEnd type="triangle" w="med" len="med"/>
          </a:ln>
          <a:effectLst/>
        </p:spPr>
      </p:cxnSp>
      <p:sp>
        <p:nvSpPr>
          <p:cNvPr id="441359" name="Text Box 15"/>
          <p:cNvSpPr txBox="1">
            <a:spLocks noChangeArrowheads="1"/>
          </p:cNvSpPr>
          <p:nvPr/>
        </p:nvSpPr>
        <p:spPr bwMode="auto">
          <a:xfrm>
            <a:off x="2287625" y="5589588"/>
            <a:ext cx="1943100" cy="366712"/>
          </a:xfrm>
          <a:prstGeom prst="rect">
            <a:avLst/>
          </a:prstGeom>
          <a:noFill/>
          <a:ln w="9525">
            <a:noFill/>
            <a:miter lim="800000"/>
            <a:headEnd/>
            <a:tailEnd/>
          </a:ln>
          <a:effectLst/>
        </p:spPr>
        <p:txBody>
          <a:bodyPr>
            <a:spAutoFit/>
          </a:bodyPr>
          <a:lstStyle/>
          <a:p>
            <a:pPr>
              <a:spcBef>
                <a:spcPct val="50000"/>
              </a:spcBef>
            </a:pPr>
            <a:r>
              <a:rPr lang="fr-CA"/>
              <a:t>N x Érosion</a:t>
            </a:r>
          </a:p>
        </p:txBody>
      </p:sp>
      <p:graphicFrame>
        <p:nvGraphicFramePr>
          <p:cNvPr id="441360" name="Object 16"/>
          <p:cNvGraphicFramePr>
            <a:graphicFrameLocks noGrp="1" noChangeAspect="1"/>
          </p:cNvGraphicFramePr>
          <p:nvPr>
            <p:ph sz="quarter" idx="3"/>
          </p:nvPr>
        </p:nvGraphicFramePr>
        <p:xfrm>
          <a:off x="5238787" y="4365625"/>
          <a:ext cx="1639888" cy="1871663"/>
        </p:xfrm>
        <a:graphic>
          <a:graphicData uri="http://schemas.openxmlformats.org/presentationml/2006/ole">
            <mc:AlternateContent xmlns:mc="http://schemas.openxmlformats.org/markup-compatibility/2006">
              <mc:Choice xmlns:v="urn:schemas-microsoft-com:vml" Requires="v">
                <p:oleObj spid="_x0000_s204816" name="VISIO" r:id="rId7" imgW="5074560" imgH="5794560" progId="">
                  <p:embed/>
                </p:oleObj>
              </mc:Choice>
              <mc:Fallback>
                <p:oleObj name="VISIO" r:id="rId7" imgW="5074560" imgH="579456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8787" y="4365625"/>
                        <a:ext cx="1639888"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sz="quarter"/>
          </p:nvPr>
        </p:nvSpPr>
        <p:spPr>
          <a:xfrm>
            <a:off x="1557374" y="214290"/>
            <a:ext cx="8229600" cy="1143000"/>
          </a:xfrm>
        </p:spPr>
        <p:txBody>
          <a:bodyPr/>
          <a:lstStyle/>
          <a:p>
            <a:r>
              <a:rPr lang="fr-CA"/>
              <a:t>Opérations: Délimitation</a:t>
            </a:r>
          </a:p>
        </p:txBody>
      </p:sp>
      <p:graphicFrame>
        <p:nvGraphicFramePr>
          <p:cNvPr id="442371" name="Object 3"/>
          <p:cNvGraphicFramePr>
            <a:graphicFrameLocks noGrp="1" noChangeAspect="1"/>
          </p:cNvGraphicFramePr>
          <p:nvPr>
            <p:ph sz="quarter" idx="1"/>
          </p:nvPr>
        </p:nvGraphicFramePr>
        <p:xfrm>
          <a:off x="5240374" y="1281090"/>
          <a:ext cx="1914525" cy="2185987"/>
        </p:xfrm>
        <a:graphic>
          <a:graphicData uri="http://schemas.openxmlformats.org/presentationml/2006/ole">
            <mc:AlternateContent xmlns:mc="http://schemas.openxmlformats.org/markup-compatibility/2006">
              <mc:Choice xmlns:v="urn:schemas-microsoft-com:vml" Requires="v">
                <p:oleObj spid="_x0000_s205846" name="VISIO" r:id="rId3" imgW="5074560" imgH="5794560" progId="">
                  <p:embed/>
                </p:oleObj>
              </mc:Choice>
              <mc:Fallback>
                <p:oleObj name="VISIO" r:id="rId3" imgW="5074560" imgH="57945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0374" y="1281090"/>
                        <a:ext cx="1914525" cy="21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2372" name="Object 4"/>
          <p:cNvGraphicFramePr>
            <a:graphicFrameLocks noGrp="1" noChangeAspect="1"/>
          </p:cNvGraphicFramePr>
          <p:nvPr>
            <p:ph sz="quarter" idx="2"/>
          </p:nvPr>
        </p:nvGraphicFramePr>
        <p:xfrm>
          <a:off x="1568487" y="1281090"/>
          <a:ext cx="1914525" cy="2185987"/>
        </p:xfrm>
        <a:graphic>
          <a:graphicData uri="http://schemas.openxmlformats.org/presentationml/2006/ole">
            <mc:AlternateContent xmlns:mc="http://schemas.openxmlformats.org/markup-compatibility/2006">
              <mc:Choice xmlns:v="urn:schemas-microsoft-com:vml" Requires="v">
                <p:oleObj spid="_x0000_s205847" name="VISIO" r:id="rId5" imgW="5074560" imgH="5794560" progId="">
                  <p:embed/>
                </p:oleObj>
              </mc:Choice>
              <mc:Fallback>
                <p:oleObj name="VISIO" r:id="rId5" imgW="5074560" imgH="579456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8487" y="1281090"/>
                        <a:ext cx="1914525" cy="21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2373" name="Object 5"/>
          <p:cNvGraphicFramePr>
            <a:graphicFrameLocks noGrp="1" noChangeAspect="1"/>
          </p:cNvGraphicFramePr>
          <p:nvPr>
            <p:ph sz="quarter" idx="3"/>
          </p:nvPr>
        </p:nvGraphicFramePr>
        <p:xfrm>
          <a:off x="1639924" y="3873477"/>
          <a:ext cx="1916113" cy="2187575"/>
        </p:xfrm>
        <a:graphic>
          <a:graphicData uri="http://schemas.openxmlformats.org/presentationml/2006/ole">
            <mc:AlternateContent xmlns:mc="http://schemas.openxmlformats.org/markup-compatibility/2006">
              <mc:Choice xmlns:v="urn:schemas-microsoft-com:vml" Requires="v">
                <p:oleObj spid="_x0000_s205848" name="VISIO" r:id="rId7" imgW="5074560" imgH="5794560" progId="">
                  <p:embed/>
                </p:oleObj>
              </mc:Choice>
              <mc:Fallback>
                <p:oleObj name="VISIO" r:id="rId7" imgW="5074560" imgH="579456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9924" y="3873477"/>
                        <a:ext cx="1916113"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2374" name="Text Box 6"/>
          <p:cNvSpPr txBox="1">
            <a:spLocks noChangeArrowheads="1"/>
          </p:cNvSpPr>
          <p:nvPr/>
        </p:nvSpPr>
        <p:spPr bwMode="auto">
          <a:xfrm>
            <a:off x="3800512" y="1568427"/>
            <a:ext cx="1296987" cy="366713"/>
          </a:xfrm>
          <a:prstGeom prst="rect">
            <a:avLst/>
          </a:prstGeom>
          <a:noFill/>
          <a:ln w="9525">
            <a:noFill/>
            <a:miter lim="800000"/>
            <a:headEnd/>
            <a:tailEnd/>
          </a:ln>
          <a:effectLst/>
        </p:spPr>
        <p:txBody>
          <a:bodyPr>
            <a:spAutoFit/>
          </a:bodyPr>
          <a:lstStyle/>
          <a:p>
            <a:pPr>
              <a:spcBef>
                <a:spcPct val="50000"/>
              </a:spcBef>
            </a:pPr>
            <a:r>
              <a:rPr lang="fr-CA"/>
              <a:t>Érosion</a:t>
            </a:r>
          </a:p>
        </p:txBody>
      </p:sp>
      <p:sp>
        <p:nvSpPr>
          <p:cNvPr id="442375" name="Line 7"/>
          <p:cNvSpPr>
            <a:spLocks noChangeShapeType="1"/>
          </p:cNvSpPr>
          <p:nvPr/>
        </p:nvSpPr>
        <p:spPr bwMode="auto">
          <a:xfrm>
            <a:off x="3511587" y="2144690"/>
            <a:ext cx="1584325" cy="0"/>
          </a:xfrm>
          <a:prstGeom prst="line">
            <a:avLst/>
          </a:prstGeom>
          <a:noFill/>
          <a:ln w="9525">
            <a:solidFill>
              <a:schemeClr val="tx1"/>
            </a:solidFill>
            <a:round/>
            <a:headEnd/>
            <a:tailEnd type="triangle" w="med" len="med"/>
          </a:ln>
          <a:effectLst/>
        </p:spPr>
        <p:txBody>
          <a:bodyPr/>
          <a:lstStyle/>
          <a:p>
            <a:endParaRPr lang="fr-FR"/>
          </a:p>
        </p:txBody>
      </p:sp>
      <p:sp>
        <p:nvSpPr>
          <p:cNvPr id="442380" name="Text Box 12"/>
          <p:cNvSpPr txBox="1">
            <a:spLocks noChangeArrowheads="1"/>
          </p:cNvSpPr>
          <p:nvPr/>
        </p:nvSpPr>
        <p:spPr bwMode="auto">
          <a:xfrm>
            <a:off x="3584612" y="4448152"/>
            <a:ext cx="792162" cy="823913"/>
          </a:xfrm>
          <a:prstGeom prst="rect">
            <a:avLst/>
          </a:prstGeom>
          <a:noFill/>
          <a:ln w="9525">
            <a:noFill/>
            <a:miter lim="800000"/>
            <a:headEnd/>
            <a:tailEnd/>
          </a:ln>
          <a:effectLst/>
        </p:spPr>
        <p:txBody>
          <a:bodyPr>
            <a:spAutoFit/>
          </a:bodyPr>
          <a:lstStyle/>
          <a:p>
            <a:pPr>
              <a:spcBef>
                <a:spcPct val="50000"/>
              </a:spcBef>
            </a:pPr>
            <a:r>
              <a:rPr lang="fr-CA" sz="4800"/>
              <a:t>-</a:t>
            </a:r>
          </a:p>
        </p:txBody>
      </p:sp>
      <p:graphicFrame>
        <p:nvGraphicFramePr>
          <p:cNvPr id="442381" name="Object 13"/>
          <p:cNvGraphicFramePr>
            <a:graphicFrameLocks noGrp="1" noChangeAspect="1"/>
          </p:cNvGraphicFramePr>
          <p:nvPr>
            <p:ph sz="quarter" idx="4"/>
          </p:nvPr>
        </p:nvGraphicFramePr>
        <p:xfrm>
          <a:off x="4016412" y="3873477"/>
          <a:ext cx="1916112" cy="2187575"/>
        </p:xfrm>
        <a:graphic>
          <a:graphicData uri="http://schemas.openxmlformats.org/presentationml/2006/ole">
            <mc:AlternateContent xmlns:mc="http://schemas.openxmlformats.org/markup-compatibility/2006">
              <mc:Choice xmlns:v="urn:schemas-microsoft-com:vml" Requires="v">
                <p:oleObj spid="_x0000_s205849" name="VISIO" r:id="rId8" imgW="5074560" imgH="5794560" progId="">
                  <p:embed/>
                </p:oleObj>
              </mc:Choice>
              <mc:Fallback>
                <p:oleObj name="VISIO" r:id="rId8" imgW="5074560" imgH="579456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412" y="3873477"/>
                        <a:ext cx="1916112"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2382" name="Text Box 14"/>
          <p:cNvSpPr txBox="1">
            <a:spLocks noChangeArrowheads="1"/>
          </p:cNvSpPr>
          <p:nvPr/>
        </p:nvSpPr>
        <p:spPr bwMode="auto">
          <a:xfrm>
            <a:off x="6032537" y="4521177"/>
            <a:ext cx="792162" cy="823913"/>
          </a:xfrm>
          <a:prstGeom prst="rect">
            <a:avLst/>
          </a:prstGeom>
          <a:noFill/>
          <a:ln w="9525">
            <a:noFill/>
            <a:miter lim="800000"/>
            <a:headEnd/>
            <a:tailEnd/>
          </a:ln>
          <a:effectLst/>
        </p:spPr>
        <p:txBody>
          <a:bodyPr>
            <a:spAutoFit/>
          </a:bodyPr>
          <a:lstStyle/>
          <a:p>
            <a:pPr>
              <a:spcBef>
                <a:spcPct val="50000"/>
              </a:spcBef>
            </a:pPr>
            <a:r>
              <a:rPr lang="fr-CA" sz="4800"/>
              <a:t>=</a:t>
            </a:r>
          </a:p>
        </p:txBody>
      </p:sp>
      <p:graphicFrame>
        <p:nvGraphicFramePr>
          <p:cNvPr id="442383" name="Object 15"/>
          <p:cNvGraphicFramePr>
            <a:graphicFrameLocks noChangeAspect="1"/>
          </p:cNvGraphicFramePr>
          <p:nvPr/>
        </p:nvGraphicFramePr>
        <p:xfrm>
          <a:off x="6680237" y="3873477"/>
          <a:ext cx="1892300" cy="2160588"/>
        </p:xfrm>
        <a:graphic>
          <a:graphicData uri="http://schemas.openxmlformats.org/presentationml/2006/ole">
            <mc:AlternateContent xmlns:mc="http://schemas.openxmlformats.org/markup-compatibility/2006">
              <mc:Choice xmlns:v="urn:schemas-microsoft-com:vml" Requires="v">
                <p:oleObj spid="_x0000_s205850" name="VISIO" r:id="rId9" imgW="5074560" imgH="5794560" progId="">
                  <p:embed/>
                </p:oleObj>
              </mc:Choice>
              <mc:Fallback>
                <p:oleObj name="VISIO" r:id="rId9" imgW="5074560" imgH="5794560" progId="">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80237" y="3873477"/>
                        <a:ext cx="1892300"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sz="quarter"/>
          </p:nvPr>
        </p:nvSpPr>
        <p:spPr>
          <a:xfrm>
            <a:off x="1700250" y="274638"/>
            <a:ext cx="8229600" cy="1143000"/>
          </a:xfrm>
        </p:spPr>
        <p:txBody>
          <a:bodyPr/>
          <a:lstStyle/>
          <a:p>
            <a:r>
              <a:rPr lang="fr-CA" dirty="0"/>
              <a:t>Opérations: Squelettisation</a:t>
            </a:r>
          </a:p>
        </p:txBody>
      </p:sp>
      <p:graphicFrame>
        <p:nvGraphicFramePr>
          <p:cNvPr id="443395" name="Object 3"/>
          <p:cNvGraphicFramePr>
            <a:graphicFrameLocks noGrp="1" noChangeAspect="1"/>
          </p:cNvGraphicFramePr>
          <p:nvPr>
            <p:ph sz="quarter" idx="1"/>
          </p:nvPr>
        </p:nvGraphicFramePr>
        <p:xfrm>
          <a:off x="2070138" y="2708275"/>
          <a:ext cx="673100" cy="673100"/>
        </p:xfrm>
        <a:graphic>
          <a:graphicData uri="http://schemas.openxmlformats.org/presentationml/2006/ole">
            <mc:AlternateContent xmlns:mc="http://schemas.openxmlformats.org/markup-compatibility/2006">
              <mc:Choice xmlns:v="urn:schemas-microsoft-com:vml" Requires="v">
                <p:oleObj spid="_x0000_s206866" name="Equation" r:id="rId3" imgW="672840" imgH="672840" progId="Equation.3">
                  <p:embed/>
                </p:oleObj>
              </mc:Choice>
              <mc:Fallback>
                <p:oleObj name="Equation" r:id="rId3" imgW="672840" imgH="6728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138" y="2708275"/>
                        <a:ext cx="6731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3396" name="Object 4"/>
          <p:cNvGraphicFramePr>
            <a:graphicFrameLocks noGrp="1" noChangeAspect="1"/>
          </p:cNvGraphicFramePr>
          <p:nvPr>
            <p:ph sz="quarter" idx="2"/>
          </p:nvPr>
        </p:nvGraphicFramePr>
        <p:xfrm>
          <a:off x="3078200" y="2708275"/>
          <a:ext cx="723900" cy="673100"/>
        </p:xfrm>
        <a:graphic>
          <a:graphicData uri="http://schemas.openxmlformats.org/presentationml/2006/ole">
            <mc:AlternateContent xmlns:mc="http://schemas.openxmlformats.org/markup-compatibility/2006">
              <mc:Choice xmlns:v="urn:schemas-microsoft-com:vml" Requires="v">
                <p:oleObj spid="_x0000_s206867" name="Equation" r:id="rId5" imgW="723600" imgH="672840" progId="Equation.3">
                  <p:embed/>
                </p:oleObj>
              </mc:Choice>
              <mc:Fallback>
                <p:oleObj name="Equation" r:id="rId5" imgW="723600" imgH="6728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8200" y="2708275"/>
                        <a:ext cx="7239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3397" name="Object 5"/>
          <p:cNvGraphicFramePr>
            <a:graphicFrameLocks noGrp="1" noChangeAspect="1"/>
          </p:cNvGraphicFramePr>
          <p:nvPr>
            <p:ph sz="quarter" idx="3"/>
          </p:nvPr>
        </p:nvGraphicFramePr>
        <p:xfrm>
          <a:off x="4302163" y="2708275"/>
          <a:ext cx="673100" cy="673100"/>
        </p:xfrm>
        <a:graphic>
          <a:graphicData uri="http://schemas.openxmlformats.org/presentationml/2006/ole">
            <mc:AlternateContent xmlns:mc="http://schemas.openxmlformats.org/markup-compatibility/2006">
              <mc:Choice xmlns:v="urn:schemas-microsoft-com:vml" Requires="v">
                <p:oleObj spid="_x0000_s206868" name="Equation" r:id="rId7" imgW="672840" imgH="672840" progId="Equation.3">
                  <p:embed/>
                </p:oleObj>
              </mc:Choice>
              <mc:Fallback>
                <p:oleObj name="Equation" r:id="rId7" imgW="672840" imgH="6728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2163" y="2708275"/>
                        <a:ext cx="6731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3398" name="Text Box 6"/>
          <p:cNvSpPr txBox="1">
            <a:spLocks noChangeArrowheads="1"/>
          </p:cNvSpPr>
          <p:nvPr/>
        </p:nvSpPr>
        <p:spPr bwMode="auto">
          <a:xfrm>
            <a:off x="1782800" y="1557338"/>
            <a:ext cx="7416800" cy="641350"/>
          </a:xfrm>
          <a:prstGeom prst="rect">
            <a:avLst/>
          </a:prstGeom>
          <a:noFill/>
          <a:ln w="9525">
            <a:noFill/>
            <a:miter lim="800000"/>
            <a:headEnd/>
            <a:tailEnd/>
          </a:ln>
          <a:effectLst/>
        </p:spPr>
        <p:txBody>
          <a:bodyPr>
            <a:spAutoFit/>
          </a:bodyPr>
          <a:lstStyle/>
          <a:p>
            <a:pPr>
              <a:spcBef>
                <a:spcPct val="50000"/>
              </a:spcBef>
            </a:pPr>
            <a:r>
              <a:rPr lang="fr-CA" dirty="0"/>
              <a:t>Processus itératif avec érosion selon des éléments structurants directionnels </a:t>
            </a:r>
            <a:r>
              <a:rPr lang="fr-CA" dirty="0" smtClean="0"/>
              <a:t>(Parker </a:t>
            </a:r>
            <a:r>
              <a:rPr lang="fr-CA" dirty="0"/>
              <a:t>1997)</a:t>
            </a:r>
          </a:p>
        </p:txBody>
      </p:sp>
      <p:graphicFrame>
        <p:nvGraphicFramePr>
          <p:cNvPr id="443399" name="Object 7"/>
          <p:cNvGraphicFramePr>
            <a:graphicFrameLocks noGrp="1" noChangeAspect="1"/>
          </p:cNvGraphicFramePr>
          <p:nvPr>
            <p:ph sz="quarter" idx="4"/>
          </p:nvPr>
        </p:nvGraphicFramePr>
        <p:xfrm>
          <a:off x="5599150" y="2732088"/>
          <a:ext cx="673100" cy="625475"/>
        </p:xfrm>
        <a:graphic>
          <a:graphicData uri="http://schemas.openxmlformats.org/presentationml/2006/ole">
            <mc:AlternateContent xmlns:mc="http://schemas.openxmlformats.org/markup-compatibility/2006">
              <mc:Choice xmlns:v="urn:schemas-microsoft-com:vml" Requires="v">
                <p:oleObj spid="_x0000_s206869" name="Equation" r:id="rId9" imgW="723600" imgH="672840" progId="Equation.3">
                  <p:embed/>
                </p:oleObj>
              </mc:Choice>
              <mc:Fallback>
                <p:oleObj name="Equation" r:id="rId9" imgW="723600" imgH="6728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9150" y="2732088"/>
                        <a:ext cx="673100"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3400" name="Line 8"/>
          <p:cNvSpPr>
            <a:spLocks noChangeShapeType="1"/>
          </p:cNvSpPr>
          <p:nvPr/>
        </p:nvSpPr>
        <p:spPr bwMode="auto">
          <a:xfrm>
            <a:off x="1711363" y="3644900"/>
            <a:ext cx="863600" cy="0"/>
          </a:xfrm>
          <a:prstGeom prst="line">
            <a:avLst/>
          </a:prstGeom>
          <a:noFill/>
          <a:ln w="9525">
            <a:solidFill>
              <a:schemeClr val="tx1"/>
            </a:solidFill>
            <a:round/>
            <a:headEnd/>
            <a:tailEnd type="triangle" w="med" len="med"/>
          </a:ln>
          <a:effectLst/>
        </p:spPr>
        <p:txBody>
          <a:bodyPr/>
          <a:lstStyle/>
          <a:p>
            <a:endParaRPr lang="fr-FR"/>
          </a:p>
        </p:txBody>
      </p:sp>
      <p:sp>
        <p:nvSpPr>
          <p:cNvPr id="443401" name="Line 9"/>
          <p:cNvSpPr>
            <a:spLocks noChangeShapeType="1"/>
          </p:cNvSpPr>
          <p:nvPr/>
        </p:nvSpPr>
        <p:spPr bwMode="auto">
          <a:xfrm>
            <a:off x="2070138" y="3860800"/>
            <a:ext cx="0" cy="792163"/>
          </a:xfrm>
          <a:prstGeom prst="line">
            <a:avLst/>
          </a:prstGeom>
          <a:noFill/>
          <a:ln w="9525">
            <a:solidFill>
              <a:schemeClr val="tx1"/>
            </a:solidFill>
            <a:round/>
            <a:headEnd/>
            <a:tailEnd type="triangle" w="med" len="med"/>
          </a:ln>
          <a:effectLst/>
        </p:spPr>
        <p:txBody>
          <a:bodyPr/>
          <a:lstStyle/>
          <a:p>
            <a:endParaRPr lang="fr-FR"/>
          </a:p>
        </p:txBody>
      </p:sp>
      <p:sp>
        <p:nvSpPr>
          <p:cNvPr id="443402" name="Line 10"/>
          <p:cNvSpPr>
            <a:spLocks noChangeShapeType="1"/>
          </p:cNvSpPr>
          <p:nvPr/>
        </p:nvSpPr>
        <p:spPr bwMode="auto">
          <a:xfrm flipV="1">
            <a:off x="3222663" y="3644900"/>
            <a:ext cx="0" cy="792163"/>
          </a:xfrm>
          <a:prstGeom prst="line">
            <a:avLst/>
          </a:prstGeom>
          <a:noFill/>
          <a:ln w="9525">
            <a:solidFill>
              <a:schemeClr val="tx1"/>
            </a:solidFill>
            <a:round/>
            <a:headEnd/>
            <a:tailEnd type="triangle" w="med" len="med"/>
          </a:ln>
          <a:effectLst/>
        </p:spPr>
        <p:txBody>
          <a:bodyPr/>
          <a:lstStyle/>
          <a:p>
            <a:endParaRPr lang="fr-FR"/>
          </a:p>
        </p:txBody>
      </p:sp>
      <p:sp>
        <p:nvSpPr>
          <p:cNvPr id="443403" name="Line 11"/>
          <p:cNvSpPr>
            <a:spLocks noChangeShapeType="1"/>
          </p:cNvSpPr>
          <p:nvPr/>
        </p:nvSpPr>
        <p:spPr bwMode="auto">
          <a:xfrm>
            <a:off x="2935325" y="4652963"/>
            <a:ext cx="863600" cy="0"/>
          </a:xfrm>
          <a:prstGeom prst="line">
            <a:avLst/>
          </a:prstGeom>
          <a:noFill/>
          <a:ln w="9525">
            <a:solidFill>
              <a:schemeClr val="tx1"/>
            </a:solidFill>
            <a:round/>
            <a:headEnd/>
            <a:tailEnd type="triangle" w="med" len="med"/>
          </a:ln>
          <a:effectLst/>
        </p:spPr>
        <p:txBody>
          <a:bodyPr/>
          <a:lstStyle/>
          <a:p>
            <a:endParaRPr lang="fr-FR"/>
          </a:p>
        </p:txBody>
      </p:sp>
      <p:sp>
        <p:nvSpPr>
          <p:cNvPr id="443404" name="Line 12"/>
          <p:cNvSpPr>
            <a:spLocks noChangeShapeType="1"/>
          </p:cNvSpPr>
          <p:nvPr/>
        </p:nvSpPr>
        <p:spPr bwMode="auto">
          <a:xfrm flipH="1">
            <a:off x="4302163" y="3716338"/>
            <a:ext cx="792162" cy="0"/>
          </a:xfrm>
          <a:prstGeom prst="line">
            <a:avLst/>
          </a:prstGeom>
          <a:noFill/>
          <a:ln w="9525">
            <a:solidFill>
              <a:schemeClr val="tx1"/>
            </a:solidFill>
            <a:round/>
            <a:headEnd/>
            <a:tailEnd type="triangle" w="med" len="med"/>
          </a:ln>
          <a:effectLst/>
        </p:spPr>
        <p:txBody>
          <a:bodyPr/>
          <a:lstStyle/>
          <a:p>
            <a:endParaRPr lang="fr-FR"/>
          </a:p>
        </p:txBody>
      </p:sp>
      <p:sp>
        <p:nvSpPr>
          <p:cNvPr id="443405" name="Line 13"/>
          <p:cNvSpPr>
            <a:spLocks noChangeShapeType="1"/>
          </p:cNvSpPr>
          <p:nvPr/>
        </p:nvSpPr>
        <p:spPr bwMode="auto">
          <a:xfrm flipV="1">
            <a:off x="4662525" y="3860800"/>
            <a:ext cx="0" cy="792163"/>
          </a:xfrm>
          <a:prstGeom prst="line">
            <a:avLst/>
          </a:prstGeom>
          <a:noFill/>
          <a:ln w="9525">
            <a:solidFill>
              <a:schemeClr val="tx1"/>
            </a:solidFill>
            <a:round/>
            <a:headEnd/>
            <a:tailEnd type="triangle" w="med" len="med"/>
          </a:ln>
          <a:effectLst/>
        </p:spPr>
        <p:txBody>
          <a:bodyPr/>
          <a:lstStyle/>
          <a:p>
            <a:endParaRPr lang="fr-FR"/>
          </a:p>
        </p:txBody>
      </p:sp>
      <p:sp>
        <p:nvSpPr>
          <p:cNvPr id="443406" name="Line 14"/>
          <p:cNvSpPr>
            <a:spLocks noChangeShapeType="1"/>
          </p:cNvSpPr>
          <p:nvPr/>
        </p:nvSpPr>
        <p:spPr bwMode="auto">
          <a:xfrm>
            <a:off x="5886488" y="3644900"/>
            <a:ext cx="0" cy="720725"/>
          </a:xfrm>
          <a:prstGeom prst="line">
            <a:avLst/>
          </a:prstGeom>
          <a:noFill/>
          <a:ln w="9525">
            <a:solidFill>
              <a:schemeClr val="tx1"/>
            </a:solidFill>
            <a:round/>
            <a:headEnd/>
            <a:tailEnd type="triangle" w="med" len="med"/>
          </a:ln>
          <a:effectLst/>
        </p:spPr>
        <p:txBody>
          <a:bodyPr/>
          <a:lstStyle/>
          <a:p>
            <a:endParaRPr lang="fr-FR"/>
          </a:p>
        </p:txBody>
      </p:sp>
      <p:sp>
        <p:nvSpPr>
          <p:cNvPr id="443407" name="Line 15"/>
          <p:cNvSpPr>
            <a:spLocks noChangeShapeType="1"/>
          </p:cNvSpPr>
          <p:nvPr/>
        </p:nvSpPr>
        <p:spPr bwMode="auto">
          <a:xfrm flipH="1">
            <a:off x="5527713" y="4581525"/>
            <a:ext cx="792162" cy="0"/>
          </a:xfrm>
          <a:prstGeom prst="line">
            <a:avLst/>
          </a:prstGeom>
          <a:noFill/>
          <a:ln w="9525">
            <a:solidFill>
              <a:schemeClr val="tx1"/>
            </a:solidFill>
            <a:round/>
            <a:headEnd/>
            <a:tailEnd type="triangle" w="med" len="med"/>
          </a:ln>
          <a:effectLst/>
        </p:spPr>
        <p:txBody>
          <a:bodyPr/>
          <a:lstStyle/>
          <a:p>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481536" y="2714628"/>
            <a:ext cx="2602632"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b="1" dirty="0" smtClean="0">
                <a:solidFill>
                  <a:srgbClr val="575F6D"/>
                </a:solidFill>
              </a:rPr>
              <a:t>FILTRAGE</a:t>
            </a:r>
            <a:endParaRPr lang="fr-FR" sz="3000" dirty="0" smtClean="0">
              <a:solidFill>
                <a:srgbClr val="575F6D"/>
              </a:solidFill>
              <a:latin typeface="Century Schoolbook" pitchFamily="18" charset="0"/>
            </a:endParaRPr>
          </a:p>
        </p:txBody>
      </p:sp>
      <p:pic>
        <p:nvPicPr>
          <p:cNvPr id="10241" name="Picture 1"/>
          <p:cNvPicPr>
            <a:picLocks noChangeAspect="1" noChangeArrowheads="1"/>
          </p:cNvPicPr>
          <p:nvPr/>
        </p:nvPicPr>
        <p:blipFill>
          <a:blip r:embed="rId2" cstate="print"/>
          <a:srcRect/>
          <a:stretch>
            <a:fillRect/>
          </a:stretch>
        </p:blipFill>
        <p:spPr bwMode="auto">
          <a:xfrm>
            <a:off x="1979712" y="1424928"/>
            <a:ext cx="1718320" cy="1718320"/>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a:stretch>
            <a:fillRect/>
          </a:stretch>
        </p:blipFill>
        <p:spPr bwMode="auto">
          <a:xfrm>
            <a:off x="4139952" y="1414486"/>
            <a:ext cx="1800200" cy="180020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3059832" y="4005064"/>
            <a:ext cx="1934344" cy="1934344"/>
          </a:xfrm>
          <a:prstGeom prst="rect">
            <a:avLst/>
          </a:prstGeom>
          <a:noFill/>
          <a:ln w="9525">
            <a:noFill/>
            <a:miter lim="800000"/>
            <a:headEnd/>
            <a:tailEnd/>
          </a:ln>
        </p:spPr>
      </p:pic>
      <p:pic>
        <p:nvPicPr>
          <p:cNvPr id="10244" name="Picture 4"/>
          <p:cNvPicPr>
            <a:picLocks noChangeAspect="1" noChangeArrowheads="1"/>
          </p:cNvPicPr>
          <p:nvPr/>
        </p:nvPicPr>
        <p:blipFill>
          <a:blip r:embed="rId5" cstate="print"/>
          <a:srcRect/>
          <a:stretch>
            <a:fillRect/>
          </a:stretch>
        </p:blipFill>
        <p:spPr bwMode="auto">
          <a:xfrm>
            <a:off x="6454080" y="3861048"/>
            <a:ext cx="2006352" cy="2006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1066800" y="304800"/>
            <a:ext cx="8077200" cy="914400"/>
          </a:xfrm>
        </p:spPr>
        <p:txBody>
          <a:bodyPr/>
          <a:lstStyle/>
          <a:p>
            <a:r>
              <a:rPr lang="fr-FR"/>
              <a:t>Etiquetages de composantes connexes</a:t>
            </a:r>
          </a:p>
        </p:txBody>
      </p:sp>
      <p:sp>
        <p:nvSpPr>
          <p:cNvPr id="307203" name="Rectangle 3"/>
          <p:cNvSpPr>
            <a:spLocks noGrp="1" noChangeArrowheads="1"/>
          </p:cNvSpPr>
          <p:nvPr>
            <p:ph type="body" idx="1"/>
          </p:nvPr>
        </p:nvSpPr>
        <p:spPr>
          <a:xfrm>
            <a:off x="609600" y="1676400"/>
            <a:ext cx="8153400" cy="4456113"/>
          </a:xfrm>
        </p:spPr>
        <p:txBody>
          <a:bodyPr/>
          <a:lstStyle/>
          <a:p>
            <a:r>
              <a:rPr lang="fr-FR" sz="2000"/>
              <a:t>Composante connexe = ensemble de pixels connexes (voisins) appartenant à une même entité.</a:t>
            </a:r>
          </a:p>
          <a:p>
            <a:r>
              <a:rPr lang="fr-FR" sz="2000"/>
              <a:t>Une image segmentée n'est qu'une succession de pixels.</a:t>
            </a:r>
          </a:p>
          <a:p>
            <a:pPr lvl="1"/>
            <a:r>
              <a:rPr lang="fr-FR" sz="1800"/>
              <a:t>On désire donner une valeur commune pour les pixels d'une région ou d'un contour.</a:t>
            </a:r>
          </a:p>
          <a:p>
            <a:pPr lvl="1"/>
            <a:r>
              <a:rPr lang="fr-FR" sz="1800"/>
              <a:t>On désire avoir une valeur différente pour chaque région/contour.</a:t>
            </a:r>
          </a:p>
          <a:p>
            <a:r>
              <a:rPr lang="fr-FR" sz="2000" i="1">
                <a:solidFill>
                  <a:schemeClr val="folHlink"/>
                </a:solidFill>
              </a:rPr>
              <a:t>Utilisé en post-segmentation.</a:t>
            </a:r>
          </a:p>
        </p:txBody>
      </p:sp>
      <p:pic>
        <p:nvPicPr>
          <p:cNvPr id="307204" name="Picture 4"/>
          <p:cNvPicPr>
            <a:picLocks noChangeAspect="1" noChangeArrowheads="1"/>
          </p:cNvPicPr>
          <p:nvPr/>
        </p:nvPicPr>
        <p:blipFill>
          <a:blip r:embed="rId2"/>
          <a:srcRect/>
          <a:stretch>
            <a:fillRect/>
          </a:stretch>
        </p:blipFill>
        <p:spPr bwMode="auto">
          <a:xfrm>
            <a:off x="1449388" y="4102100"/>
            <a:ext cx="2990850" cy="2371725"/>
          </a:xfrm>
          <a:prstGeom prst="rect">
            <a:avLst/>
          </a:prstGeom>
          <a:noFill/>
          <a:ln w="9525">
            <a:noFill/>
            <a:miter lim="800000"/>
            <a:headEnd/>
            <a:tailEnd/>
          </a:ln>
          <a:effectLst/>
        </p:spPr>
      </p:pic>
      <p:pic>
        <p:nvPicPr>
          <p:cNvPr id="307205" name="Picture 5"/>
          <p:cNvPicPr>
            <a:picLocks noChangeAspect="1" noChangeArrowheads="1"/>
          </p:cNvPicPr>
          <p:nvPr/>
        </p:nvPicPr>
        <p:blipFill>
          <a:blip r:embed="rId3"/>
          <a:srcRect l="4854" t="1042" b="1340"/>
          <a:stretch>
            <a:fillRect/>
          </a:stretch>
        </p:blipFill>
        <p:spPr bwMode="auto">
          <a:xfrm>
            <a:off x="4800600" y="4102100"/>
            <a:ext cx="2963863" cy="2362200"/>
          </a:xfrm>
          <a:prstGeom prst="rect">
            <a:avLst/>
          </a:prstGeom>
          <a:noFill/>
          <a:ln w="9525">
            <a:solidFill>
              <a:schemeClr val="tx1"/>
            </a:solid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1143000" y="304800"/>
            <a:ext cx="8001000" cy="914400"/>
          </a:xfrm>
        </p:spPr>
        <p:txBody>
          <a:bodyPr/>
          <a:lstStyle/>
          <a:p>
            <a:r>
              <a:rPr lang="fr-FR"/>
              <a:t>Etiquetages de composantes connexes</a:t>
            </a:r>
          </a:p>
        </p:txBody>
      </p:sp>
      <p:graphicFrame>
        <p:nvGraphicFramePr>
          <p:cNvPr id="542883" name="Group 163"/>
          <p:cNvGraphicFramePr>
            <a:graphicFrameLocks noGrp="1"/>
          </p:cNvGraphicFramePr>
          <p:nvPr/>
        </p:nvGraphicFramePr>
        <p:xfrm>
          <a:off x="4648200" y="1981200"/>
          <a:ext cx="3886200" cy="3657600"/>
        </p:xfrm>
        <a:graphic>
          <a:graphicData uri="http://schemas.openxmlformats.org/drawingml/2006/table">
            <a:tbl>
              <a:tblPr/>
              <a:tblGrid>
                <a:gridCol w="388938"/>
                <a:gridCol w="388937"/>
                <a:gridCol w="387350"/>
                <a:gridCol w="388938"/>
                <a:gridCol w="388937"/>
                <a:gridCol w="388938"/>
                <a:gridCol w="388937"/>
                <a:gridCol w="387350"/>
                <a:gridCol w="388938"/>
                <a:gridCol w="388937"/>
              </a:tblGrid>
              <a:tr h="2714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bl>
          </a:graphicData>
        </a:graphic>
      </p:graphicFrame>
      <p:graphicFrame>
        <p:nvGraphicFramePr>
          <p:cNvPr id="542878" name="Group 158"/>
          <p:cNvGraphicFramePr>
            <a:graphicFrameLocks noGrp="1"/>
          </p:cNvGraphicFramePr>
          <p:nvPr/>
        </p:nvGraphicFramePr>
        <p:xfrm>
          <a:off x="609600" y="2209800"/>
          <a:ext cx="381000" cy="670560"/>
        </p:xfrm>
        <a:graphic>
          <a:graphicData uri="http://schemas.openxmlformats.org/drawingml/2006/table">
            <a:tbl>
              <a:tblPr/>
              <a:tblGrid>
                <a:gridCol w="381000"/>
              </a:tblGrid>
              <a:tr h="254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6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6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42879" name="Text Box 159"/>
          <p:cNvSpPr txBox="1">
            <a:spLocks noChangeArrowheads="1"/>
          </p:cNvSpPr>
          <p:nvPr/>
        </p:nvSpPr>
        <p:spPr bwMode="auto">
          <a:xfrm>
            <a:off x="1003300" y="2146300"/>
            <a:ext cx="2667000" cy="701675"/>
          </a:xfrm>
          <a:prstGeom prst="rect">
            <a:avLst/>
          </a:prstGeom>
          <a:noFill/>
          <a:ln w="9525">
            <a:noFill/>
            <a:miter lim="800000"/>
            <a:headEnd/>
            <a:tailEnd/>
          </a:ln>
          <a:effectLst/>
        </p:spPr>
        <p:txBody>
          <a:bodyPr>
            <a:spAutoFit/>
          </a:bodyPr>
          <a:lstStyle/>
          <a:p>
            <a:r>
              <a:rPr lang="en-US" sz="2000" i="1">
                <a:solidFill>
                  <a:schemeClr val="folHlink"/>
                </a:solidFill>
                <a:sym typeface="Symbol" pitchFamily="18" charset="2"/>
              </a:rPr>
              <a:t> </a:t>
            </a:r>
            <a:r>
              <a:rPr lang="en-US" sz="2000" i="1">
                <a:solidFill>
                  <a:schemeClr val="folHlink"/>
                </a:solidFill>
              </a:rPr>
              <a:t>Fond</a:t>
            </a:r>
          </a:p>
          <a:p>
            <a:r>
              <a:rPr lang="en-US" sz="2000" i="1">
                <a:solidFill>
                  <a:schemeClr val="folHlink"/>
                </a:solidFill>
                <a:sym typeface="Symbol" pitchFamily="18" charset="2"/>
              </a:rPr>
              <a:t> </a:t>
            </a:r>
            <a:r>
              <a:rPr lang="en-US" sz="2000" i="1">
                <a:solidFill>
                  <a:schemeClr val="folHlink"/>
                </a:solidFill>
              </a:rPr>
              <a:t>Objets segmentés</a:t>
            </a:r>
            <a:endParaRPr lang="fr-FR" sz="2000" i="1">
              <a:solidFill>
                <a:schemeClr val="folHlink"/>
              </a:solidFill>
            </a:endParaRPr>
          </a:p>
        </p:txBody>
      </p:sp>
      <p:sp>
        <p:nvSpPr>
          <p:cNvPr id="542881" name="Rectangle 161"/>
          <p:cNvSpPr>
            <a:spLocks noChangeArrowheads="1"/>
          </p:cNvSpPr>
          <p:nvPr/>
        </p:nvSpPr>
        <p:spPr bwMode="auto">
          <a:xfrm>
            <a:off x="304800" y="3276600"/>
            <a:ext cx="4343400" cy="31242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Char char="n"/>
            </a:pPr>
            <a:r>
              <a:rPr lang="en-US" sz="2000"/>
              <a:t>Nous allons effectuer un parcours de l’image pour affecter un numéro unique (étiquette) pour chaque région.</a:t>
            </a:r>
          </a:p>
          <a:p>
            <a:pPr marL="2057400" lvl="4" indent="-228600">
              <a:spcBef>
                <a:spcPct val="20000"/>
              </a:spcBef>
              <a:buClr>
                <a:schemeClr val="folHlink"/>
              </a:buClr>
              <a:buSzPct val="60000"/>
              <a:buFont typeface="Wingdings" pitchFamily="2" charset="2"/>
              <a:buChar char="n"/>
            </a:pPr>
            <a:endParaRPr lang="en-US" sz="2000"/>
          </a:p>
          <a:p>
            <a:pPr marL="342900" indent="-342900">
              <a:spcBef>
                <a:spcPct val="20000"/>
              </a:spcBef>
              <a:buClr>
                <a:schemeClr val="folHlink"/>
              </a:buClr>
              <a:buSzPct val="60000"/>
              <a:buFont typeface="Wingdings" pitchFamily="2" charset="2"/>
              <a:buChar char="n"/>
            </a:pPr>
            <a:r>
              <a:rPr lang="en-US" sz="2000"/>
              <a:t>Tous les pixels d’une même région doivent avoir le même numéro (étiquette).</a:t>
            </a:r>
          </a:p>
          <a:p>
            <a:pPr marL="342900" indent="-342900">
              <a:spcBef>
                <a:spcPct val="20000"/>
              </a:spcBef>
              <a:buClr>
                <a:schemeClr val="folHlink"/>
              </a:buClr>
              <a:buSzPct val="60000"/>
              <a:buFont typeface="Wingdings" pitchFamily="2" charset="2"/>
              <a:buChar char="n"/>
            </a:pPr>
            <a:endParaRPr lang="fr-FR"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1143000" y="304800"/>
            <a:ext cx="8001000" cy="914400"/>
          </a:xfrm>
        </p:spPr>
        <p:txBody>
          <a:bodyPr/>
          <a:lstStyle/>
          <a:p>
            <a:r>
              <a:rPr lang="fr-FR"/>
              <a:t>Etiquetages de composantes connexes</a:t>
            </a:r>
          </a:p>
        </p:txBody>
      </p:sp>
      <p:graphicFrame>
        <p:nvGraphicFramePr>
          <p:cNvPr id="544962" name="Group 194"/>
          <p:cNvGraphicFramePr>
            <a:graphicFrameLocks noGrp="1"/>
          </p:cNvGraphicFramePr>
          <p:nvPr/>
        </p:nvGraphicFramePr>
        <p:xfrm>
          <a:off x="4648200" y="1981200"/>
          <a:ext cx="3886200" cy="3657600"/>
        </p:xfrm>
        <a:graphic>
          <a:graphicData uri="http://schemas.openxmlformats.org/drawingml/2006/table">
            <a:tbl>
              <a:tblPr/>
              <a:tblGrid>
                <a:gridCol w="388938"/>
                <a:gridCol w="388937"/>
                <a:gridCol w="387350"/>
                <a:gridCol w="388938"/>
                <a:gridCol w="388937"/>
                <a:gridCol w="388938"/>
                <a:gridCol w="388937"/>
                <a:gridCol w="387350"/>
                <a:gridCol w="388938"/>
                <a:gridCol w="388937"/>
              </a:tblGrid>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1</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bl>
          </a:graphicData>
        </a:graphic>
      </p:graphicFrame>
      <p:sp>
        <p:nvSpPr>
          <p:cNvPr id="544903" name="Rectangle 135"/>
          <p:cNvSpPr>
            <a:spLocks noChangeArrowheads="1"/>
          </p:cNvSpPr>
          <p:nvPr/>
        </p:nvSpPr>
        <p:spPr bwMode="auto">
          <a:xfrm>
            <a:off x="304800" y="1828800"/>
            <a:ext cx="4191000" cy="26670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None/>
            </a:pPr>
            <a:r>
              <a:rPr lang="en-US" sz="2000" b="1">
                <a:solidFill>
                  <a:schemeClr val="hlink"/>
                </a:solidFill>
              </a:rPr>
              <a:t>Premier parcours de l’image</a:t>
            </a:r>
          </a:p>
          <a:p>
            <a:pPr marL="342900" indent="-342900">
              <a:spcBef>
                <a:spcPct val="20000"/>
              </a:spcBef>
              <a:buClr>
                <a:schemeClr val="folHlink"/>
              </a:buClr>
              <a:buSzPct val="60000"/>
              <a:buFont typeface="Wingdings" pitchFamily="2" charset="2"/>
              <a:buChar char="n"/>
            </a:pPr>
            <a:r>
              <a:rPr lang="en-US" sz="2000"/>
              <a:t>Pour chaque pixel d’une région, on lui affecte </a:t>
            </a:r>
          </a:p>
          <a:p>
            <a:pPr marL="742950" lvl="1" indent="-285750">
              <a:spcBef>
                <a:spcPct val="20000"/>
              </a:spcBef>
              <a:buClr>
                <a:schemeClr val="folHlink"/>
              </a:buClr>
              <a:buSzPct val="60000"/>
              <a:buFont typeface="Wingdings" pitchFamily="2" charset="2"/>
              <a:buChar char="n"/>
            </a:pPr>
            <a:r>
              <a:rPr lang="en-US" sz="2000"/>
              <a:t>soit la plus petite étiquette parmi ses voisins </a:t>
            </a:r>
            <a:r>
              <a:rPr lang="en-US" sz="2000">
                <a:solidFill>
                  <a:schemeClr val="folHlink"/>
                </a:solidFill>
              </a:rPr>
              <a:t>haut</a:t>
            </a:r>
            <a:r>
              <a:rPr lang="en-US" sz="2000"/>
              <a:t> et </a:t>
            </a:r>
            <a:r>
              <a:rPr lang="en-US" sz="2000">
                <a:solidFill>
                  <a:schemeClr val="folHlink"/>
                </a:solidFill>
              </a:rPr>
              <a:t>gauche</a:t>
            </a:r>
            <a:r>
              <a:rPr lang="en-US" sz="2000"/>
              <a:t> </a:t>
            </a:r>
          </a:p>
          <a:p>
            <a:pPr marL="742950" lvl="1" indent="-285750">
              <a:spcBef>
                <a:spcPct val="20000"/>
              </a:spcBef>
              <a:buClr>
                <a:schemeClr val="folHlink"/>
              </a:buClr>
              <a:buSzPct val="60000"/>
              <a:buFont typeface="Wingdings" pitchFamily="2" charset="2"/>
              <a:buChar char="n"/>
            </a:pPr>
            <a:r>
              <a:rPr lang="en-US" sz="2000"/>
              <a:t>soit une nouvelle étiquette.</a:t>
            </a:r>
            <a:endParaRPr lang="fr-FR" sz="2000"/>
          </a:p>
        </p:txBody>
      </p:sp>
      <p:sp>
        <p:nvSpPr>
          <p:cNvPr id="544904" name="Text Box 136"/>
          <p:cNvSpPr txBox="1">
            <a:spLocks noChangeArrowheads="1"/>
          </p:cNvSpPr>
          <p:nvPr/>
        </p:nvSpPr>
        <p:spPr bwMode="auto">
          <a:xfrm>
            <a:off x="990600" y="4679950"/>
            <a:ext cx="12954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Parcours</a:t>
            </a:r>
            <a:endParaRPr lang="fr-FR" sz="2000">
              <a:solidFill>
                <a:schemeClr val="folHlink"/>
              </a:solidFill>
            </a:endParaRPr>
          </a:p>
        </p:txBody>
      </p:sp>
      <p:sp>
        <p:nvSpPr>
          <p:cNvPr id="544905" name="Line 137"/>
          <p:cNvSpPr>
            <a:spLocks noChangeShapeType="1"/>
          </p:cNvSpPr>
          <p:nvPr/>
        </p:nvSpPr>
        <p:spPr bwMode="auto">
          <a:xfrm>
            <a:off x="2514600" y="4679950"/>
            <a:ext cx="533400" cy="0"/>
          </a:xfrm>
          <a:prstGeom prst="line">
            <a:avLst/>
          </a:prstGeom>
          <a:noFill/>
          <a:ln w="28575">
            <a:solidFill>
              <a:schemeClr val="folHlink"/>
            </a:solidFill>
            <a:miter lim="800000"/>
            <a:headEnd/>
            <a:tailEnd type="stealth" w="lg" len="med"/>
          </a:ln>
          <a:effectLst/>
        </p:spPr>
        <p:txBody>
          <a:bodyPr wrap="none"/>
          <a:lstStyle/>
          <a:p>
            <a:endParaRPr lang="fr-FR"/>
          </a:p>
        </p:txBody>
      </p:sp>
      <p:sp>
        <p:nvSpPr>
          <p:cNvPr id="544906" name="Line 138"/>
          <p:cNvSpPr>
            <a:spLocks noChangeShapeType="1"/>
          </p:cNvSpPr>
          <p:nvPr/>
        </p:nvSpPr>
        <p:spPr bwMode="auto">
          <a:xfrm>
            <a:off x="2743200" y="4756150"/>
            <a:ext cx="0" cy="457200"/>
          </a:xfrm>
          <a:prstGeom prst="line">
            <a:avLst/>
          </a:prstGeom>
          <a:noFill/>
          <a:ln w="28575">
            <a:solidFill>
              <a:schemeClr val="folHlink"/>
            </a:solidFill>
            <a:miter lim="800000"/>
            <a:headEnd/>
            <a:tailEnd type="stealth" w="lg" len="med"/>
          </a:ln>
          <a:effectLst/>
        </p:spPr>
        <p:txBody>
          <a:bodyPr wrap="none"/>
          <a:lstStyle/>
          <a:p>
            <a:endParaRPr lang="fr-FR"/>
          </a:p>
        </p:txBody>
      </p:sp>
      <p:sp>
        <p:nvSpPr>
          <p:cNvPr id="544907" name="Text Box 139"/>
          <p:cNvSpPr txBox="1">
            <a:spLocks noChangeArrowheads="1"/>
          </p:cNvSpPr>
          <p:nvPr/>
        </p:nvSpPr>
        <p:spPr bwMode="auto">
          <a:xfrm>
            <a:off x="1003300" y="5670550"/>
            <a:ext cx="13716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Voisinage</a:t>
            </a:r>
            <a:endParaRPr lang="fr-FR" sz="2000">
              <a:solidFill>
                <a:schemeClr val="folHlink"/>
              </a:solidFill>
            </a:endParaRPr>
          </a:p>
        </p:txBody>
      </p:sp>
      <p:graphicFrame>
        <p:nvGraphicFramePr>
          <p:cNvPr id="544946" name="Group 178"/>
          <p:cNvGraphicFramePr>
            <a:graphicFrameLocks noGrp="1"/>
          </p:cNvGraphicFramePr>
          <p:nvPr/>
        </p:nvGraphicFramePr>
        <p:xfrm>
          <a:off x="2463800" y="5518150"/>
          <a:ext cx="685800" cy="731520"/>
        </p:xfrm>
        <a:graphic>
          <a:graphicData uri="http://schemas.openxmlformats.org/drawingml/2006/table">
            <a:tbl>
              <a:tblPr/>
              <a:tblGrid>
                <a:gridCol w="342900"/>
                <a:gridCol w="342900"/>
              </a:tblGrid>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folHlink"/>
                        </a:solidFill>
                        <a:effectLst/>
                        <a:latin typeface="Tahoma" pitchFamily="34" charset="0"/>
                      </a:endParaRPr>
                    </a:p>
                  </a:txBody>
                  <a:tcPr horzOverflow="overflow">
                    <a:lnL cap="flat">
                      <a:noFill/>
                    </a:lnL>
                    <a:lnR w="12700" cap="flat" cmpd="sng" algn="ctr">
                      <a:solidFill>
                        <a:schemeClr val="tx1"/>
                      </a:solidFill>
                      <a:prstDash val="solid"/>
                      <a:miter lim="800000"/>
                      <a:headEnd type="none" w="med" len="med"/>
                      <a:tailEnd type="none" w="med" len="med"/>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1143000" y="304800"/>
            <a:ext cx="8001000" cy="914400"/>
          </a:xfrm>
        </p:spPr>
        <p:txBody>
          <a:bodyPr/>
          <a:lstStyle/>
          <a:p>
            <a:r>
              <a:rPr lang="fr-FR"/>
              <a:t>Etiquetages de composantes connexes</a:t>
            </a:r>
          </a:p>
        </p:txBody>
      </p:sp>
      <p:graphicFrame>
        <p:nvGraphicFramePr>
          <p:cNvPr id="545948" name="Group 156"/>
          <p:cNvGraphicFramePr>
            <a:graphicFrameLocks noGrp="1"/>
          </p:cNvGraphicFramePr>
          <p:nvPr/>
        </p:nvGraphicFramePr>
        <p:xfrm>
          <a:off x="4648200" y="1981200"/>
          <a:ext cx="3886200" cy="3657600"/>
        </p:xfrm>
        <a:graphic>
          <a:graphicData uri="http://schemas.openxmlformats.org/drawingml/2006/table">
            <a:tbl>
              <a:tblPr/>
              <a:tblGrid>
                <a:gridCol w="388938"/>
                <a:gridCol w="388937"/>
                <a:gridCol w="387350"/>
                <a:gridCol w="388938"/>
                <a:gridCol w="388937"/>
                <a:gridCol w="388938"/>
                <a:gridCol w="388937"/>
                <a:gridCol w="387350"/>
                <a:gridCol w="388938"/>
                <a:gridCol w="388937"/>
              </a:tblGrid>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1</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1</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bl>
          </a:graphicData>
        </a:graphic>
      </p:graphicFrame>
      <p:sp>
        <p:nvSpPr>
          <p:cNvPr id="545926" name="Rectangle 134"/>
          <p:cNvSpPr>
            <a:spLocks noChangeArrowheads="1"/>
          </p:cNvSpPr>
          <p:nvPr/>
        </p:nvSpPr>
        <p:spPr bwMode="auto">
          <a:xfrm>
            <a:off x="304800" y="1828800"/>
            <a:ext cx="4191000" cy="26670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None/>
            </a:pPr>
            <a:r>
              <a:rPr lang="en-US" sz="2000" b="1">
                <a:solidFill>
                  <a:schemeClr val="hlink"/>
                </a:solidFill>
              </a:rPr>
              <a:t>Premier parcours de l’image</a:t>
            </a:r>
          </a:p>
          <a:p>
            <a:pPr marL="342900" indent="-342900">
              <a:spcBef>
                <a:spcPct val="20000"/>
              </a:spcBef>
              <a:buClr>
                <a:schemeClr val="folHlink"/>
              </a:buClr>
              <a:buSzPct val="60000"/>
              <a:buFont typeface="Wingdings" pitchFamily="2" charset="2"/>
              <a:buChar char="n"/>
            </a:pPr>
            <a:r>
              <a:rPr lang="en-US" sz="2000"/>
              <a:t>Pour chaque pixel d’une région, on lui affecte </a:t>
            </a:r>
          </a:p>
          <a:p>
            <a:pPr marL="742950" lvl="1" indent="-285750">
              <a:spcBef>
                <a:spcPct val="20000"/>
              </a:spcBef>
              <a:buClr>
                <a:schemeClr val="folHlink"/>
              </a:buClr>
              <a:buSzPct val="60000"/>
              <a:buFont typeface="Wingdings" pitchFamily="2" charset="2"/>
              <a:buChar char="n"/>
            </a:pPr>
            <a:r>
              <a:rPr lang="en-US" sz="2000"/>
              <a:t>soit la plus petite étiquette parmi ses voisins </a:t>
            </a:r>
            <a:r>
              <a:rPr lang="en-US" sz="2000">
                <a:solidFill>
                  <a:schemeClr val="folHlink"/>
                </a:solidFill>
              </a:rPr>
              <a:t>haut</a:t>
            </a:r>
            <a:r>
              <a:rPr lang="en-US" sz="2000"/>
              <a:t> et </a:t>
            </a:r>
            <a:r>
              <a:rPr lang="en-US" sz="2000">
                <a:solidFill>
                  <a:schemeClr val="folHlink"/>
                </a:solidFill>
              </a:rPr>
              <a:t>gauche</a:t>
            </a:r>
            <a:r>
              <a:rPr lang="en-US" sz="2000"/>
              <a:t> </a:t>
            </a:r>
          </a:p>
          <a:p>
            <a:pPr marL="742950" lvl="1" indent="-285750">
              <a:spcBef>
                <a:spcPct val="20000"/>
              </a:spcBef>
              <a:buClr>
                <a:schemeClr val="folHlink"/>
              </a:buClr>
              <a:buSzPct val="60000"/>
              <a:buFont typeface="Wingdings" pitchFamily="2" charset="2"/>
              <a:buChar char="n"/>
            </a:pPr>
            <a:r>
              <a:rPr lang="en-US" sz="2000"/>
              <a:t>soit une nouvelle étiquette.</a:t>
            </a:r>
            <a:endParaRPr lang="fr-FR" sz="2000"/>
          </a:p>
        </p:txBody>
      </p:sp>
      <p:sp>
        <p:nvSpPr>
          <p:cNvPr id="545927" name="Text Box 135"/>
          <p:cNvSpPr txBox="1">
            <a:spLocks noChangeArrowheads="1"/>
          </p:cNvSpPr>
          <p:nvPr/>
        </p:nvSpPr>
        <p:spPr bwMode="auto">
          <a:xfrm>
            <a:off x="990600" y="4679950"/>
            <a:ext cx="12954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Parcours</a:t>
            </a:r>
            <a:endParaRPr lang="fr-FR" sz="2000">
              <a:solidFill>
                <a:schemeClr val="folHlink"/>
              </a:solidFill>
            </a:endParaRPr>
          </a:p>
        </p:txBody>
      </p:sp>
      <p:sp>
        <p:nvSpPr>
          <p:cNvPr id="545928" name="Line 136"/>
          <p:cNvSpPr>
            <a:spLocks noChangeShapeType="1"/>
          </p:cNvSpPr>
          <p:nvPr/>
        </p:nvSpPr>
        <p:spPr bwMode="auto">
          <a:xfrm>
            <a:off x="2514600" y="4679950"/>
            <a:ext cx="533400" cy="0"/>
          </a:xfrm>
          <a:prstGeom prst="line">
            <a:avLst/>
          </a:prstGeom>
          <a:noFill/>
          <a:ln w="28575">
            <a:solidFill>
              <a:schemeClr val="folHlink"/>
            </a:solidFill>
            <a:miter lim="800000"/>
            <a:headEnd/>
            <a:tailEnd type="stealth" w="lg" len="med"/>
          </a:ln>
          <a:effectLst/>
        </p:spPr>
        <p:txBody>
          <a:bodyPr wrap="none"/>
          <a:lstStyle/>
          <a:p>
            <a:endParaRPr lang="fr-FR"/>
          </a:p>
        </p:txBody>
      </p:sp>
      <p:sp>
        <p:nvSpPr>
          <p:cNvPr id="545929" name="Line 137"/>
          <p:cNvSpPr>
            <a:spLocks noChangeShapeType="1"/>
          </p:cNvSpPr>
          <p:nvPr/>
        </p:nvSpPr>
        <p:spPr bwMode="auto">
          <a:xfrm>
            <a:off x="2743200" y="4756150"/>
            <a:ext cx="0" cy="457200"/>
          </a:xfrm>
          <a:prstGeom prst="line">
            <a:avLst/>
          </a:prstGeom>
          <a:noFill/>
          <a:ln w="28575">
            <a:solidFill>
              <a:schemeClr val="folHlink"/>
            </a:solidFill>
            <a:miter lim="800000"/>
            <a:headEnd/>
            <a:tailEnd type="stealth" w="lg" len="med"/>
          </a:ln>
          <a:effectLst/>
        </p:spPr>
        <p:txBody>
          <a:bodyPr wrap="none"/>
          <a:lstStyle/>
          <a:p>
            <a:endParaRPr lang="fr-FR"/>
          </a:p>
        </p:txBody>
      </p:sp>
      <p:sp>
        <p:nvSpPr>
          <p:cNvPr id="545930" name="Text Box 138"/>
          <p:cNvSpPr txBox="1">
            <a:spLocks noChangeArrowheads="1"/>
          </p:cNvSpPr>
          <p:nvPr/>
        </p:nvSpPr>
        <p:spPr bwMode="auto">
          <a:xfrm>
            <a:off x="1003300" y="5670550"/>
            <a:ext cx="13716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Voisinage</a:t>
            </a:r>
            <a:endParaRPr lang="fr-FR" sz="2000">
              <a:solidFill>
                <a:schemeClr val="folHlink"/>
              </a:solidFill>
            </a:endParaRPr>
          </a:p>
        </p:txBody>
      </p:sp>
      <p:graphicFrame>
        <p:nvGraphicFramePr>
          <p:cNvPr id="545931" name="Group 139"/>
          <p:cNvGraphicFramePr>
            <a:graphicFrameLocks noGrp="1"/>
          </p:cNvGraphicFramePr>
          <p:nvPr/>
        </p:nvGraphicFramePr>
        <p:xfrm>
          <a:off x="2463800" y="5518150"/>
          <a:ext cx="685800" cy="731520"/>
        </p:xfrm>
        <a:graphic>
          <a:graphicData uri="http://schemas.openxmlformats.org/drawingml/2006/table">
            <a:tbl>
              <a:tblPr/>
              <a:tblGrid>
                <a:gridCol w="342900"/>
                <a:gridCol w="342900"/>
              </a:tblGrid>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folHlink"/>
                        </a:solidFill>
                        <a:effectLst/>
                        <a:latin typeface="Tahoma" pitchFamily="34" charset="0"/>
                      </a:endParaRPr>
                    </a:p>
                  </a:txBody>
                  <a:tcPr horzOverflow="overflow">
                    <a:lnL cap="flat">
                      <a:noFill/>
                    </a:lnL>
                    <a:lnR w="12700" cap="flat" cmpd="sng" algn="ctr">
                      <a:solidFill>
                        <a:schemeClr val="tx1"/>
                      </a:solidFill>
                      <a:prstDash val="solid"/>
                      <a:miter lim="800000"/>
                      <a:headEnd type="none" w="med" len="med"/>
                      <a:tailEnd type="none" w="med" len="med"/>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1143000" y="304800"/>
            <a:ext cx="8001000" cy="914400"/>
          </a:xfrm>
        </p:spPr>
        <p:txBody>
          <a:bodyPr/>
          <a:lstStyle/>
          <a:p>
            <a:r>
              <a:rPr lang="fr-FR"/>
              <a:t>Etiquetages de composantes connexes</a:t>
            </a:r>
          </a:p>
        </p:txBody>
      </p:sp>
      <p:graphicFrame>
        <p:nvGraphicFramePr>
          <p:cNvPr id="546978" name="Group 162"/>
          <p:cNvGraphicFramePr>
            <a:graphicFrameLocks noGrp="1"/>
          </p:cNvGraphicFramePr>
          <p:nvPr/>
        </p:nvGraphicFramePr>
        <p:xfrm>
          <a:off x="4648200" y="1981200"/>
          <a:ext cx="3886200" cy="3657600"/>
        </p:xfrm>
        <a:graphic>
          <a:graphicData uri="http://schemas.openxmlformats.org/drawingml/2006/table">
            <a:tbl>
              <a:tblPr/>
              <a:tblGrid>
                <a:gridCol w="388938"/>
                <a:gridCol w="388937"/>
                <a:gridCol w="387350"/>
                <a:gridCol w="388938"/>
                <a:gridCol w="388937"/>
                <a:gridCol w="388938"/>
                <a:gridCol w="388937"/>
                <a:gridCol w="387350"/>
                <a:gridCol w="388938"/>
                <a:gridCol w="388937"/>
              </a:tblGrid>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2</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bl>
          </a:graphicData>
        </a:graphic>
      </p:graphicFrame>
      <p:sp>
        <p:nvSpPr>
          <p:cNvPr id="546950" name="Rectangle 134"/>
          <p:cNvSpPr>
            <a:spLocks noChangeArrowheads="1"/>
          </p:cNvSpPr>
          <p:nvPr/>
        </p:nvSpPr>
        <p:spPr bwMode="auto">
          <a:xfrm>
            <a:off x="304800" y="1828800"/>
            <a:ext cx="4191000" cy="26670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None/>
            </a:pPr>
            <a:r>
              <a:rPr lang="en-US" sz="2000" b="1">
                <a:solidFill>
                  <a:schemeClr val="hlink"/>
                </a:solidFill>
              </a:rPr>
              <a:t>Premier parcours de l’image</a:t>
            </a:r>
          </a:p>
          <a:p>
            <a:pPr marL="342900" indent="-342900">
              <a:spcBef>
                <a:spcPct val="20000"/>
              </a:spcBef>
              <a:buClr>
                <a:schemeClr val="folHlink"/>
              </a:buClr>
              <a:buSzPct val="60000"/>
              <a:buFont typeface="Wingdings" pitchFamily="2" charset="2"/>
              <a:buChar char="n"/>
            </a:pPr>
            <a:r>
              <a:rPr lang="en-US" sz="2000"/>
              <a:t>Pour chaque pixel d’une région, on lui affecte </a:t>
            </a:r>
          </a:p>
          <a:p>
            <a:pPr marL="742950" lvl="1" indent="-285750">
              <a:spcBef>
                <a:spcPct val="20000"/>
              </a:spcBef>
              <a:buClr>
                <a:schemeClr val="folHlink"/>
              </a:buClr>
              <a:buSzPct val="60000"/>
              <a:buFont typeface="Wingdings" pitchFamily="2" charset="2"/>
              <a:buChar char="n"/>
            </a:pPr>
            <a:r>
              <a:rPr lang="en-US" sz="2000"/>
              <a:t>soit la plus petite étiquette parmi ses voisins </a:t>
            </a:r>
            <a:r>
              <a:rPr lang="en-US" sz="2000">
                <a:solidFill>
                  <a:schemeClr val="folHlink"/>
                </a:solidFill>
              </a:rPr>
              <a:t>haut</a:t>
            </a:r>
            <a:r>
              <a:rPr lang="en-US" sz="2000"/>
              <a:t> et </a:t>
            </a:r>
            <a:r>
              <a:rPr lang="en-US" sz="2000">
                <a:solidFill>
                  <a:schemeClr val="folHlink"/>
                </a:solidFill>
              </a:rPr>
              <a:t>gauche</a:t>
            </a:r>
            <a:r>
              <a:rPr lang="en-US" sz="2000"/>
              <a:t> </a:t>
            </a:r>
          </a:p>
          <a:p>
            <a:pPr marL="742950" lvl="1" indent="-285750">
              <a:spcBef>
                <a:spcPct val="20000"/>
              </a:spcBef>
              <a:buClr>
                <a:schemeClr val="folHlink"/>
              </a:buClr>
              <a:buSzPct val="60000"/>
              <a:buFont typeface="Wingdings" pitchFamily="2" charset="2"/>
              <a:buChar char="n"/>
            </a:pPr>
            <a:r>
              <a:rPr lang="en-US" sz="2000"/>
              <a:t>soit une nouvelle étiquette.</a:t>
            </a:r>
            <a:endParaRPr lang="fr-FR" sz="2000"/>
          </a:p>
        </p:txBody>
      </p:sp>
      <p:sp>
        <p:nvSpPr>
          <p:cNvPr id="546951" name="Text Box 135"/>
          <p:cNvSpPr txBox="1">
            <a:spLocks noChangeArrowheads="1"/>
          </p:cNvSpPr>
          <p:nvPr/>
        </p:nvSpPr>
        <p:spPr bwMode="auto">
          <a:xfrm>
            <a:off x="990600" y="4679950"/>
            <a:ext cx="12954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Parcours</a:t>
            </a:r>
            <a:endParaRPr lang="fr-FR" sz="2000">
              <a:solidFill>
                <a:schemeClr val="folHlink"/>
              </a:solidFill>
            </a:endParaRPr>
          </a:p>
        </p:txBody>
      </p:sp>
      <p:sp>
        <p:nvSpPr>
          <p:cNvPr id="546952" name="Line 136"/>
          <p:cNvSpPr>
            <a:spLocks noChangeShapeType="1"/>
          </p:cNvSpPr>
          <p:nvPr/>
        </p:nvSpPr>
        <p:spPr bwMode="auto">
          <a:xfrm>
            <a:off x="2514600" y="4679950"/>
            <a:ext cx="533400" cy="0"/>
          </a:xfrm>
          <a:prstGeom prst="line">
            <a:avLst/>
          </a:prstGeom>
          <a:noFill/>
          <a:ln w="28575">
            <a:solidFill>
              <a:schemeClr val="folHlink"/>
            </a:solidFill>
            <a:miter lim="800000"/>
            <a:headEnd/>
            <a:tailEnd type="stealth" w="lg" len="med"/>
          </a:ln>
          <a:effectLst/>
        </p:spPr>
        <p:txBody>
          <a:bodyPr wrap="none"/>
          <a:lstStyle/>
          <a:p>
            <a:endParaRPr lang="fr-FR"/>
          </a:p>
        </p:txBody>
      </p:sp>
      <p:sp>
        <p:nvSpPr>
          <p:cNvPr id="546953" name="Line 137"/>
          <p:cNvSpPr>
            <a:spLocks noChangeShapeType="1"/>
          </p:cNvSpPr>
          <p:nvPr/>
        </p:nvSpPr>
        <p:spPr bwMode="auto">
          <a:xfrm>
            <a:off x="2743200" y="4756150"/>
            <a:ext cx="0" cy="457200"/>
          </a:xfrm>
          <a:prstGeom prst="line">
            <a:avLst/>
          </a:prstGeom>
          <a:noFill/>
          <a:ln w="28575">
            <a:solidFill>
              <a:schemeClr val="folHlink"/>
            </a:solidFill>
            <a:miter lim="800000"/>
            <a:headEnd/>
            <a:tailEnd type="stealth" w="lg" len="med"/>
          </a:ln>
          <a:effectLst/>
        </p:spPr>
        <p:txBody>
          <a:bodyPr wrap="none"/>
          <a:lstStyle/>
          <a:p>
            <a:endParaRPr lang="fr-FR"/>
          </a:p>
        </p:txBody>
      </p:sp>
      <p:sp>
        <p:nvSpPr>
          <p:cNvPr id="546954" name="Text Box 138"/>
          <p:cNvSpPr txBox="1">
            <a:spLocks noChangeArrowheads="1"/>
          </p:cNvSpPr>
          <p:nvPr/>
        </p:nvSpPr>
        <p:spPr bwMode="auto">
          <a:xfrm>
            <a:off x="1003300" y="5670550"/>
            <a:ext cx="13716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Voisinage</a:t>
            </a:r>
            <a:endParaRPr lang="fr-FR" sz="2000">
              <a:solidFill>
                <a:schemeClr val="folHlink"/>
              </a:solidFill>
            </a:endParaRPr>
          </a:p>
        </p:txBody>
      </p:sp>
      <p:graphicFrame>
        <p:nvGraphicFramePr>
          <p:cNvPr id="546955" name="Group 139"/>
          <p:cNvGraphicFramePr>
            <a:graphicFrameLocks noGrp="1"/>
          </p:cNvGraphicFramePr>
          <p:nvPr/>
        </p:nvGraphicFramePr>
        <p:xfrm>
          <a:off x="2463800" y="5518150"/>
          <a:ext cx="685800" cy="731520"/>
        </p:xfrm>
        <a:graphic>
          <a:graphicData uri="http://schemas.openxmlformats.org/drawingml/2006/table">
            <a:tbl>
              <a:tblPr/>
              <a:tblGrid>
                <a:gridCol w="342900"/>
                <a:gridCol w="342900"/>
              </a:tblGrid>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folHlink"/>
                        </a:solidFill>
                        <a:effectLst/>
                        <a:latin typeface="Tahoma" pitchFamily="34" charset="0"/>
                      </a:endParaRPr>
                    </a:p>
                  </a:txBody>
                  <a:tcPr horzOverflow="overflow">
                    <a:lnL cap="flat">
                      <a:noFill/>
                    </a:lnL>
                    <a:lnR w="12700" cap="flat" cmpd="sng" algn="ctr">
                      <a:solidFill>
                        <a:schemeClr val="tx1"/>
                      </a:solidFill>
                      <a:prstDash val="solid"/>
                      <a:miter lim="800000"/>
                      <a:headEnd type="none" w="med" len="med"/>
                      <a:tailEnd type="none" w="med" len="med"/>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143000" y="304800"/>
            <a:ext cx="8001000" cy="914400"/>
          </a:xfrm>
        </p:spPr>
        <p:txBody>
          <a:bodyPr/>
          <a:lstStyle/>
          <a:p>
            <a:r>
              <a:rPr lang="fr-FR"/>
              <a:t>Etiquetages de composantes connexes</a:t>
            </a:r>
          </a:p>
        </p:txBody>
      </p:sp>
      <p:graphicFrame>
        <p:nvGraphicFramePr>
          <p:cNvPr id="547996" name="Group 156"/>
          <p:cNvGraphicFramePr>
            <a:graphicFrameLocks noGrp="1"/>
          </p:cNvGraphicFramePr>
          <p:nvPr/>
        </p:nvGraphicFramePr>
        <p:xfrm>
          <a:off x="4648200" y="1981200"/>
          <a:ext cx="3886200" cy="3657600"/>
        </p:xfrm>
        <a:graphic>
          <a:graphicData uri="http://schemas.openxmlformats.org/drawingml/2006/table">
            <a:tbl>
              <a:tblPr/>
              <a:tblGrid>
                <a:gridCol w="388938"/>
                <a:gridCol w="388937"/>
                <a:gridCol w="387350"/>
                <a:gridCol w="388938"/>
                <a:gridCol w="388937"/>
                <a:gridCol w="388938"/>
                <a:gridCol w="388937"/>
                <a:gridCol w="387350"/>
                <a:gridCol w="388938"/>
                <a:gridCol w="388937"/>
              </a:tblGrid>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3</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bl>
          </a:graphicData>
        </a:graphic>
      </p:graphicFrame>
      <p:sp>
        <p:nvSpPr>
          <p:cNvPr id="547976" name="Rectangle 136"/>
          <p:cNvSpPr>
            <a:spLocks noChangeArrowheads="1"/>
          </p:cNvSpPr>
          <p:nvPr/>
        </p:nvSpPr>
        <p:spPr bwMode="auto">
          <a:xfrm>
            <a:off x="304800" y="1828800"/>
            <a:ext cx="4191000" cy="26670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None/>
            </a:pPr>
            <a:r>
              <a:rPr lang="en-US" sz="2000" b="1">
                <a:solidFill>
                  <a:schemeClr val="hlink"/>
                </a:solidFill>
              </a:rPr>
              <a:t>Premier parcours de l’image</a:t>
            </a:r>
          </a:p>
          <a:p>
            <a:pPr marL="342900" indent="-342900">
              <a:spcBef>
                <a:spcPct val="20000"/>
              </a:spcBef>
              <a:buClr>
                <a:schemeClr val="folHlink"/>
              </a:buClr>
              <a:buSzPct val="60000"/>
              <a:buFont typeface="Wingdings" pitchFamily="2" charset="2"/>
              <a:buChar char="n"/>
            </a:pPr>
            <a:r>
              <a:rPr lang="en-US" sz="2000"/>
              <a:t>Pour chaque pixel d’une région, on lui affecte </a:t>
            </a:r>
          </a:p>
          <a:p>
            <a:pPr marL="742950" lvl="1" indent="-285750">
              <a:spcBef>
                <a:spcPct val="20000"/>
              </a:spcBef>
              <a:buClr>
                <a:schemeClr val="folHlink"/>
              </a:buClr>
              <a:buSzPct val="60000"/>
              <a:buFont typeface="Wingdings" pitchFamily="2" charset="2"/>
              <a:buChar char="n"/>
            </a:pPr>
            <a:r>
              <a:rPr lang="en-US" sz="2000"/>
              <a:t>soit la plus petite étiquette parmi ses voisins </a:t>
            </a:r>
            <a:r>
              <a:rPr lang="en-US" sz="2000">
                <a:solidFill>
                  <a:schemeClr val="folHlink"/>
                </a:solidFill>
              </a:rPr>
              <a:t>haut</a:t>
            </a:r>
            <a:r>
              <a:rPr lang="en-US" sz="2000"/>
              <a:t> et </a:t>
            </a:r>
            <a:r>
              <a:rPr lang="en-US" sz="2000">
                <a:solidFill>
                  <a:schemeClr val="folHlink"/>
                </a:solidFill>
              </a:rPr>
              <a:t>gauche</a:t>
            </a:r>
            <a:r>
              <a:rPr lang="en-US" sz="2000"/>
              <a:t> </a:t>
            </a:r>
          </a:p>
          <a:p>
            <a:pPr marL="742950" lvl="1" indent="-285750">
              <a:spcBef>
                <a:spcPct val="20000"/>
              </a:spcBef>
              <a:buClr>
                <a:schemeClr val="folHlink"/>
              </a:buClr>
              <a:buSzPct val="60000"/>
              <a:buFont typeface="Wingdings" pitchFamily="2" charset="2"/>
              <a:buChar char="n"/>
            </a:pPr>
            <a:r>
              <a:rPr lang="en-US" sz="2000"/>
              <a:t>soit une nouvelle étiquette.</a:t>
            </a:r>
            <a:endParaRPr lang="fr-FR" sz="2000"/>
          </a:p>
        </p:txBody>
      </p:sp>
      <p:sp>
        <p:nvSpPr>
          <p:cNvPr id="547977" name="Text Box 137"/>
          <p:cNvSpPr txBox="1">
            <a:spLocks noChangeArrowheads="1"/>
          </p:cNvSpPr>
          <p:nvPr/>
        </p:nvSpPr>
        <p:spPr bwMode="auto">
          <a:xfrm>
            <a:off x="990600" y="4679950"/>
            <a:ext cx="12954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Parcours</a:t>
            </a:r>
            <a:endParaRPr lang="fr-FR" sz="2000">
              <a:solidFill>
                <a:schemeClr val="folHlink"/>
              </a:solidFill>
            </a:endParaRPr>
          </a:p>
        </p:txBody>
      </p:sp>
      <p:sp>
        <p:nvSpPr>
          <p:cNvPr id="547978" name="Line 138"/>
          <p:cNvSpPr>
            <a:spLocks noChangeShapeType="1"/>
          </p:cNvSpPr>
          <p:nvPr/>
        </p:nvSpPr>
        <p:spPr bwMode="auto">
          <a:xfrm>
            <a:off x="2514600" y="4679950"/>
            <a:ext cx="533400" cy="0"/>
          </a:xfrm>
          <a:prstGeom prst="line">
            <a:avLst/>
          </a:prstGeom>
          <a:noFill/>
          <a:ln w="28575">
            <a:solidFill>
              <a:schemeClr val="folHlink"/>
            </a:solidFill>
            <a:miter lim="800000"/>
            <a:headEnd/>
            <a:tailEnd type="stealth" w="lg" len="med"/>
          </a:ln>
          <a:effectLst/>
        </p:spPr>
        <p:txBody>
          <a:bodyPr wrap="none"/>
          <a:lstStyle/>
          <a:p>
            <a:endParaRPr lang="fr-FR"/>
          </a:p>
        </p:txBody>
      </p:sp>
      <p:sp>
        <p:nvSpPr>
          <p:cNvPr id="547979" name="Line 139"/>
          <p:cNvSpPr>
            <a:spLocks noChangeShapeType="1"/>
          </p:cNvSpPr>
          <p:nvPr/>
        </p:nvSpPr>
        <p:spPr bwMode="auto">
          <a:xfrm>
            <a:off x="2743200" y="4756150"/>
            <a:ext cx="0" cy="457200"/>
          </a:xfrm>
          <a:prstGeom prst="line">
            <a:avLst/>
          </a:prstGeom>
          <a:noFill/>
          <a:ln w="28575">
            <a:solidFill>
              <a:schemeClr val="folHlink"/>
            </a:solidFill>
            <a:miter lim="800000"/>
            <a:headEnd/>
            <a:tailEnd type="stealth" w="lg" len="med"/>
          </a:ln>
          <a:effectLst/>
        </p:spPr>
        <p:txBody>
          <a:bodyPr wrap="none"/>
          <a:lstStyle/>
          <a:p>
            <a:endParaRPr lang="fr-FR"/>
          </a:p>
        </p:txBody>
      </p:sp>
      <p:sp>
        <p:nvSpPr>
          <p:cNvPr id="547980" name="Text Box 140"/>
          <p:cNvSpPr txBox="1">
            <a:spLocks noChangeArrowheads="1"/>
          </p:cNvSpPr>
          <p:nvPr/>
        </p:nvSpPr>
        <p:spPr bwMode="auto">
          <a:xfrm>
            <a:off x="1003300" y="5670550"/>
            <a:ext cx="13716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Voisinage</a:t>
            </a:r>
            <a:endParaRPr lang="fr-FR" sz="2000">
              <a:solidFill>
                <a:schemeClr val="folHlink"/>
              </a:solidFill>
            </a:endParaRPr>
          </a:p>
        </p:txBody>
      </p:sp>
      <p:graphicFrame>
        <p:nvGraphicFramePr>
          <p:cNvPr id="547981" name="Group 141"/>
          <p:cNvGraphicFramePr>
            <a:graphicFrameLocks noGrp="1"/>
          </p:cNvGraphicFramePr>
          <p:nvPr/>
        </p:nvGraphicFramePr>
        <p:xfrm>
          <a:off x="2463800" y="5518150"/>
          <a:ext cx="685800" cy="731520"/>
        </p:xfrm>
        <a:graphic>
          <a:graphicData uri="http://schemas.openxmlformats.org/drawingml/2006/table">
            <a:tbl>
              <a:tblPr/>
              <a:tblGrid>
                <a:gridCol w="342900"/>
                <a:gridCol w="342900"/>
              </a:tblGrid>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folHlink"/>
                        </a:solidFill>
                        <a:effectLst/>
                        <a:latin typeface="Tahoma" pitchFamily="34" charset="0"/>
                      </a:endParaRPr>
                    </a:p>
                  </a:txBody>
                  <a:tcPr horzOverflow="overflow">
                    <a:lnL cap="flat">
                      <a:noFill/>
                    </a:lnL>
                    <a:lnR w="12700" cap="flat" cmpd="sng" algn="ctr">
                      <a:solidFill>
                        <a:schemeClr val="tx1"/>
                      </a:solidFill>
                      <a:prstDash val="solid"/>
                      <a:miter lim="800000"/>
                      <a:headEnd type="none" w="med" len="med"/>
                      <a:tailEnd type="none" w="med" len="med"/>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1143000" y="304800"/>
            <a:ext cx="8001000" cy="914400"/>
          </a:xfrm>
        </p:spPr>
        <p:txBody>
          <a:bodyPr/>
          <a:lstStyle/>
          <a:p>
            <a:r>
              <a:rPr lang="fr-FR"/>
              <a:t>Etiquetages de composantes connexes</a:t>
            </a:r>
          </a:p>
        </p:txBody>
      </p:sp>
      <p:graphicFrame>
        <p:nvGraphicFramePr>
          <p:cNvPr id="549020" name="Group 156"/>
          <p:cNvGraphicFramePr>
            <a:graphicFrameLocks noGrp="1"/>
          </p:cNvGraphicFramePr>
          <p:nvPr/>
        </p:nvGraphicFramePr>
        <p:xfrm>
          <a:off x="4648200" y="1981200"/>
          <a:ext cx="3886200" cy="3657600"/>
        </p:xfrm>
        <a:graphic>
          <a:graphicData uri="http://schemas.openxmlformats.org/drawingml/2006/table">
            <a:tbl>
              <a:tblPr/>
              <a:tblGrid>
                <a:gridCol w="388938"/>
                <a:gridCol w="388937"/>
                <a:gridCol w="387350"/>
                <a:gridCol w="388938"/>
                <a:gridCol w="388937"/>
                <a:gridCol w="388938"/>
                <a:gridCol w="388937"/>
                <a:gridCol w="387350"/>
                <a:gridCol w="388938"/>
                <a:gridCol w="388937"/>
              </a:tblGrid>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2</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3</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2</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bl>
          </a:graphicData>
        </a:graphic>
      </p:graphicFrame>
      <p:sp>
        <p:nvSpPr>
          <p:cNvPr id="549000" name="Rectangle 136"/>
          <p:cNvSpPr>
            <a:spLocks noChangeArrowheads="1"/>
          </p:cNvSpPr>
          <p:nvPr/>
        </p:nvSpPr>
        <p:spPr bwMode="auto">
          <a:xfrm>
            <a:off x="304800" y="1828800"/>
            <a:ext cx="4191000" cy="26670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None/>
            </a:pPr>
            <a:r>
              <a:rPr lang="en-US" sz="2000" b="1">
                <a:solidFill>
                  <a:schemeClr val="hlink"/>
                </a:solidFill>
              </a:rPr>
              <a:t>Premier parcours de l’image</a:t>
            </a:r>
          </a:p>
          <a:p>
            <a:pPr marL="342900" indent="-342900">
              <a:spcBef>
                <a:spcPct val="20000"/>
              </a:spcBef>
              <a:buClr>
                <a:schemeClr val="folHlink"/>
              </a:buClr>
              <a:buSzPct val="60000"/>
              <a:buFont typeface="Wingdings" pitchFamily="2" charset="2"/>
              <a:buChar char="n"/>
            </a:pPr>
            <a:r>
              <a:rPr lang="en-US" sz="2000"/>
              <a:t>Pour chaque pixel d’une région, on lui affecte </a:t>
            </a:r>
          </a:p>
          <a:p>
            <a:pPr marL="742950" lvl="1" indent="-285750">
              <a:spcBef>
                <a:spcPct val="20000"/>
              </a:spcBef>
              <a:buClr>
                <a:schemeClr val="folHlink"/>
              </a:buClr>
              <a:buSzPct val="60000"/>
              <a:buFont typeface="Wingdings" pitchFamily="2" charset="2"/>
              <a:buChar char="n"/>
            </a:pPr>
            <a:r>
              <a:rPr lang="en-US" sz="2000"/>
              <a:t>soit la plus petite étiquette parmi ses voisins </a:t>
            </a:r>
            <a:r>
              <a:rPr lang="en-US" sz="2000">
                <a:solidFill>
                  <a:schemeClr val="folHlink"/>
                </a:solidFill>
              </a:rPr>
              <a:t>haut</a:t>
            </a:r>
            <a:r>
              <a:rPr lang="en-US" sz="2000"/>
              <a:t> et </a:t>
            </a:r>
            <a:r>
              <a:rPr lang="en-US" sz="2000">
                <a:solidFill>
                  <a:schemeClr val="folHlink"/>
                </a:solidFill>
              </a:rPr>
              <a:t>gauche</a:t>
            </a:r>
            <a:r>
              <a:rPr lang="en-US" sz="2000"/>
              <a:t> </a:t>
            </a:r>
          </a:p>
          <a:p>
            <a:pPr marL="742950" lvl="1" indent="-285750">
              <a:spcBef>
                <a:spcPct val="20000"/>
              </a:spcBef>
              <a:buClr>
                <a:schemeClr val="folHlink"/>
              </a:buClr>
              <a:buSzPct val="60000"/>
              <a:buFont typeface="Wingdings" pitchFamily="2" charset="2"/>
              <a:buChar char="n"/>
            </a:pPr>
            <a:r>
              <a:rPr lang="en-US" sz="2000"/>
              <a:t>soit une nouvelle étiquette.</a:t>
            </a:r>
            <a:endParaRPr lang="fr-FR" sz="2000"/>
          </a:p>
        </p:txBody>
      </p:sp>
      <p:sp>
        <p:nvSpPr>
          <p:cNvPr id="549001" name="Text Box 137"/>
          <p:cNvSpPr txBox="1">
            <a:spLocks noChangeArrowheads="1"/>
          </p:cNvSpPr>
          <p:nvPr/>
        </p:nvSpPr>
        <p:spPr bwMode="auto">
          <a:xfrm>
            <a:off x="990600" y="4679950"/>
            <a:ext cx="12954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Parcours</a:t>
            </a:r>
            <a:endParaRPr lang="fr-FR" sz="2000">
              <a:solidFill>
                <a:schemeClr val="folHlink"/>
              </a:solidFill>
            </a:endParaRPr>
          </a:p>
        </p:txBody>
      </p:sp>
      <p:sp>
        <p:nvSpPr>
          <p:cNvPr id="549002" name="Line 138"/>
          <p:cNvSpPr>
            <a:spLocks noChangeShapeType="1"/>
          </p:cNvSpPr>
          <p:nvPr/>
        </p:nvSpPr>
        <p:spPr bwMode="auto">
          <a:xfrm>
            <a:off x="2514600" y="4679950"/>
            <a:ext cx="533400" cy="0"/>
          </a:xfrm>
          <a:prstGeom prst="line">
            <a:avLst/>
          </a:prstGeom>
          <a:noFill/>
          <a:ln w="28575">
            <a:solidFill>
              <a:schemeClr val="folHlink"/>
            </a:solidFill>
            <a:miter lim="800000"/>
            <a:headEnd/>
            <a:tailEnd type="stealth" w="lg" len="med"/>
          </a:ln>
          <a:effectLst/>
        </p:spPr>
        <p:txBody>
          <a:bodyPr wrap="none"/>
          <a:lstStyle/>
          <a:p>
            <a:endParaRPr lang="fr-FR"/>
          </a:p>
        </p:txBody>
      </p:sp>
      <p:sp>
        <p:nvSpPr>
          <p:cNvPr id="549003" name="Line 139"/>
          <p:cNvSpPr>
            <a:spLocks noChangeShapeType="1"/>
          </p:cNvSpPr>
          <p:nvPr/>
        </p:nvSpPr>
        <p:spPr bwMode="auto">
          <a:xfrm>
            <a:off x="2743200" y="4756150"/>
            <a:ext cx="0" cy="457200"/>
          </a:xfrm>
          <a:prstGeom prst="line">
            <a:avLst/>
          </a:prstGeom>
          <a:noFill/>
          <a:ln w="28575">
            <a:solidFill>
              <a:schemeClr val="folHlink"/>
            </a:solidFill>
            <a:miter lim="800000"/>
            <a:headEnd/>
            <a:tailEnd type="stealth" w="lg" len="med"/>
          </a:ln>
          <a:effectLst/>
        </p:spPr>
        <p:txBody>
          <a:bodyPr wrap="none"/>
          <a:lstStyle/>
          <a:p>
            <a:endParaRPr lang="fr-FR"/>
          </a:p>
        </p:txBody>
      </p:sp>
      <p:sp>
        <p:nvSpPr>
          <p:cNvPr id="549004" name="Text Box 140"/>
          <p:cNvSpPr txBox="1">
            <a:spLocks noChangeArrowheads="1"/>
          </p:cNvSpPr>
          <p:nvPr/>
        </p:nvSpPr>
        <p:spPr bwMode="auto">
          <a:xfrm>
            <a:off x="1003300" y="5670550"/>
            <a:ext cx="13716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Voisinage</a:t>
            </a:r>
            <a:endParaRPr lang="fr-FR" sz="2000">
              <a:solidFill>
                <a:schemeClr val="folHlink"/>
              </a:solidFill>
            </a:endParaRPr>
          </a:p>
        </p:txBody>
      </p:sp>
      <p:graphicFrame>
        <p:nvGraphicFramePr>
          <p:cNvPr id="549005" name="Group 141"/>
          <p:cNvGraphicFramePr>
            <a:graphicFrameLocks noGrp="1"/>
          </p:cNvGraphicFramePr>
          <p:nvPr/>
        </p:nvGraphicFramePr>
        <p:xfrm>
          <a:off x="2463800" y="5518150"/>
          <a:ext cx="685800" cy="731520"/>
        </p:xfrm>
        <a:graphic>
          <a:graphicData uri="http://schemas.openxmlformats.org/drawingml/2006/table">
            <a:tbl>
              <a:tblPr/>
              <a:tblGrid>
                <a:gridCol w="342900"/>
                <a:gridCol w="342900"/>
              </a:tblGrid>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folHlink"/>
                        </a:solidFill>
                        <a:effectLst/>
                        <a:latin typeface="Tahoma" pitchFamily="34" charset="0"/>
                      </a:endParaRPr>
                    </a:p>
                  </a:txBody>
                  <a:tcPr horzOverflow="overflow">
                    <a:lnL cap="flat">
                      <a:noFill/>
                    </a:lnL>
                    <a:lnR w="12700" cap="flat" cmpd="sng" algn="ctr">
                      <a:solidFill>
                        <a:schemeClr val="tx1"/>
                      </a:solidFill>
                      <a:prstDash val="solid"/>
                      <a:miter lim="800000"/>
                      <a:headEnd type="none" w="med" len="med"/>
                      <a:tailEnd type="none" w="med" len="med"/>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1143000" y="304800"/>
            <a:ext cx="8001000" cy="914400"/>
          </a:xfrm>
        </p:spPr>
        <p:txBody>
          <a:bodyPr/>
          <a:lstStyle/>
          <a:p>
            <a:r>
              <a:rPr lang="fr-FR"/>
              <a:t>Etiquetages de composantes connexes</a:t>
            </a:r>
          </a:p>
        </p:txBody>
      </p:sp>
      <p:graphicFrame>
        <p:nvGraphicFramePr>
          <p:cNvPr id="550044" name="Group 156"/>
          <p:cNvGraphicFramePr>
            <a:graphicFrameLocks noGrp="1"/>
          </p:cNvGraphicFramePr>
          <p:nvPr/>
        </p:nvGraphicFramePr>
        <p:xfrm>
          <a:off x="4648200" y="1981200"/>
          <a:ext cx="3886200" cy="3657600"/>
        </p:xfrm>
        <a:graphic>
          <a:graphicData uri="http://schemas.openxmlformats.org/drawingml/2006/table">
            <a:tbl>
              <a:tblPr/>
              <a:tblGrid>
                <a:gridCol w="388938"/>
                <a:gridCol w="388937"/>
                <a:gridCol w="387350"/>
                <a:gridCol w="388938"/>
                <a:gridCol w="388937"/>
                <a:gridCol w="388938"/>
                <a:gridCol w="388937"/>
                <a:gridCol w="387350"/>
                <a:gridCol w="388938"/>
                <a:gridCol w="388937"/>
              </a:tblGrid>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3</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4</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3</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6</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bl>
          </a:graphicData>
        </a:graphic>
      </p:graphicFrame>
      <p:sp>
        <p:nvSpPr>
          <p:cNvPr id="550024" name="Rectangle 136"/>
          <p:cNvSpPr>
            <a:spLocks noChangeArrowheads="1"/>
          </p:cNvSpPr>
          <p:nvPr/>
        </p:nvSpPr>
        <p:spPr bwMode="auto">
          <a:xfrm>
            <a:off x="304800" y="1828800"/>
            <a:ext cx="4191000" cy="26670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None/>
            </a:pPr>
            <a:r>
              <a:rPr lang="en-US" sz="2000" b="1">
                <a:solidFill>
                  <a:schemeClr val="hlink"/>
                </a:solidFill>
              </a:rPr>
              <a:t>Premier parcours de l’image</a:t>
            </a:r>
          </a:p>
          <a:p>
            <a:pPr marL="342900" indent="-342900">
              <a:spcBef>
                <a:spcPct val="20000"/>
              </a:spcBef>
              <a:buClr>
                <a:schemeClr val="folHlink"/>
              </a:buClr>
              <a:buSzPct val="60000"/>
              <a:buFont typeface="Wingdings" pitchFamily="2" charset="2"/>
              <a:buChar char="n"/>
            </a:pPr>
            <a:r>
              <a:rPr lang="en-US" sz="2000"/>
              <a:t>Pour chaque pixel d’une région, on lui affecte </a:t>
            </a:r>
          </a:p>
          <a:p>
            <a:pPr marL="742950" lvl="1" indent="-285750">
              <a:spcBef>
                <a:spcPct val="20000"/>
              </a:spcBef>
              <a:buClr>
                <a:schemeClr val="folHlink"/>
              </a:buClr>
              <a:buSzPct val="60000"/>
              <a:buFont typeface="Wingdings" pitchFamily="2" charset="2"/>
              <a:buChar char="n"/>
            </a:pPr>
            <a:r>
              <a:rPr lang="en-US" sz="2000"/>
              <a:t>soit la plus petite étiquette parmi ses voisins </a:t>
            </a:r>
            <a:r>
              <a:rPr lang="en-US" sz="2000">
                <a:solidFill>
                  <a:schemeClr val="folHlink"/>
                </a:solidFill>
              </a:rPr>
              <a:t>haut</a:t>
            </a:r>
            <a:r>
              <a:rPr lang="en-US" sz="2000"/>
              <a:t> et </a:t>
            </a:r>
            <a:r>
              <a:rPr lang="en-US" sz="2000">
                <a:solidFill>
                  <a:schemeClr val="folHlink"/>
                </a:solidFill>
              </a:rPr>
              <a:t>gauche</a:t>
            </a:r>
            <a:r>
              <a:rPr lang="en-US" sz="2000"/>
              <a:t> </a:t>
            </a:r>
          </a:p>
          <a:p>
            <a:pPr marL="742950" lvl="1" indent="-285750">
              <a:spcBef>
                <a:spcPct val="20000"/>
              </a:spcBef>
              <a:buClr>
                <a:schemeClr val="folHlink"/>
              </a:buClr>
              <a:buSzPct val="60000"/>
              <a:buFont typeface="Wingdings" pitchFamily="2" charset="2"/>
              <a:buChar char="n"/>
            </a:pPr>
            <a:r>
              <a:rPr lang="en-US" sz="2000"/>
              <a:t>soit une nouvelle étiquette.</a:t>
            </a:r>
            <a:endParaRPr lang="fr-FR" sz="2000"/>
          </a:p>
        </p:txBody>
      </p:sp>
      <p:sp>
        <p:nvSpPr>
          <p:cNvPr id="550025" name="Text Box 137"/>
          <p:cNvSpPr txBox="1">
            <a:spLocks noChangeArrowheads="1"/>
          </p:cNvSpPr>
          <p:nvPr/>
        </p:nvSpPr>
        <p:spPr bwMode="auto">
          <a:xfrm>
            <a:off x="990600" y="4679950"/>
            <a:ext cx="12954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Parcours</a:t>
            </a:r>
            <a:endParaRPr lang="fr-FR" sz="2000">
              <a:solidFill>
                <a:schemeClr val="folHlink"/>
              </a:solidFill>
            </a:endParaRPr>
          </a:p>
        </p:txBody>
      </p:sp>
      <p:sp>
        <p:nvSpPr>
          <p:cNvPr id="550026" name="Line 138"/>
          <p:cNvSpPr>
            <a:spLocks noChangeShapeType="1"/>
          </p:cNvSpPr>
          <p:nvPr/>
        </p:nvSpPr>
        <p:spPr bwMode="auto">
          <a:xfrm>
            <a:off x="2514600" y="4679950"/>
            <a:ext cx="533400" cy="0"/>
          </a:xfrm>
          <a:prstGeom prst="line">
            <a:avLst/>
          </a:prstGeom>
          <a:noFill/>
          <a:ln w="28575">
            <a:solidFill>
              <a:schemeClr val="folHlink"/>
            </a:solidFill>
            <a:miter lim="800000"/>
            <a:headEnd/>
            <a:tailEnd type="stealth" w="lg" len="med"/>
          </a:ln>
          <a:effectLst/>
        </p:spPr>
        <p:txBody>
          <a:bodyPr wrap="none"/>
          <a:lstStyle/>
          <a:p>
            <a:endParaRPr lang="fr-FR"/>
          </a:p>
        </p:txBody>
      </p:sp>
      <p:sp>
        <p:nvSpPr>
          <p:cNvPr id="550027" name="Line 139"/>
          <p:cNvSpPr>
            <a:spLocks noChangeShapeType="1"/>
          </p:cNvSpPr>
          <p:nvPr/>
        </p:nvSpPr>
        <p:spPr bwMode="auto">
          <a:xfrm>
            <a:off x="2743200" y="4756150"/>
            <a:ext cx="0" cy="457200"/>
          </a:xfrm>
          <a:prstGeom prst="line">
            <a:avLst/>
          </a:prstGeom>
          <a:noFill/>
          <a:ln w="28575">
            <a:solidFill>
              <a:schemeClr val="folHlink"/>
            </a:solidFill>
            <a:miter lim="800000"/>
            <a:headEnd/>
            <a:tailEnd type="stealth" w="lg" len="med"/>
          </a:ln>
          <a:effectLst/>
        </p:spPr>
        <p:txBody>
          <a:bodyPr wrap="none"/>
          <a:lstStyle/>
          <a:p>
            <a:endParaRPr lang="fr-FR"/>
          </a:p>
        </p:txBody>
      </p:sp>
      <p:sp>
        <p:nvSpPr>
          <p:cNvPr id="550028" name="Text Box 140"/>
          <p:cNvSpPr txBox="1">
            <a:spLocks noChangeArrowheads="1"/>
          </p:cNvSpPr>
          <p:nvPr/>
        </p:nvSpPr>
        <p:spPr bwMode="auto">
          <a:xfrm>
            <a:off x="1003300" y="5670550"/>
            <a:ext cx="13716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Voisinage</a:t>
            </a:r>
            <a:endParaRPr lang="fr-FR" sz="2000">
              <a:solidFill>
                <a:schemeClr val="folHlink"/>
              </a:solidFill>
            </a:endParaRPr>
          </a:p>
        </p:txBody>
      </p:sp>
      <p:graphicFrame>
        <p:nvGraphicFramePr>
          <p:cNvPr id="550029" name="Group 141"/>
          <p:cNvGraphicFramePr>
            <a:graphicFrameLocks noGrp="1"/>
          </p:cNvGraphicFramePr>
          <p:nvPr/>
        </p:nvGraphicFramePr>
        <p:xfrm>
          <a:off x="2463800" y="5518150"/>
          <a:ext cx="685800" cy="731520"/>
        </p:xfrm>
        <a:graphic>
          <a:graphicData uri="http://schemas.openxmlformats.org/drawingml/2006/table">
            <a:tbl>
              <a:tblPr/>
              <a:tblGrid>
                <a:gridCol w="342900"/>
                <a:gridCol w="342900"/>
              </a:tblGrid>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0" i="0" u="none" strike="noStrike" cap="none" normalizeH="0" baseline="0" smtClean="0">
                        <a:ln>
                          <a:noFill/>
                        </a:ln>
                        <a:solidFill>
                          <a:schemeClr val="folHlink"/>
                        </a:solidFill>
                        <a:effectLst/>
                        <a:latin typeface="Tahoma" pitchFamily="34" charset="0"/>
                      </a:endParaRPr>
                    </a:p>
                  </a:txBody>
                  <a:tcPr horzOverflow="overflow">
                    <a:lnL cap="flat">
                      <a:noFill/>
                    </a:lnL>
                    <a:lnR w="12700" cap="flat" cmpd="sng" algn="ctr">
                      <a:solidFill>
                        <a:schemeClr val="tx1"/>
                      </a:solidFill>
                      <a:prstDash val="solid"/>
                      <a:miter lim="800000"/>
                      <a:headEnd type="none" w="med" len="med"/>
                      <a:tailEnd type="none" w="med" len="med"/>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1143000" y="304800"/>
            <a:ext cx="8001000" cy="914400"/>
          </a:xfrm>
        </p:spPr>
        <p:txBody>
          <a:bodyPr/>
          <a:lstStyle/>
          <a:p>
            <a:r>
              <a:rPr lang="fr-FR"/>
              <a:t>Etiquetages de composantes connexes</a:t>
            </a:r>
          </a:p>
        </p:txBody>
      </p:sp>
      <p:graphicFrame>
        <p:nvGraphicFramePr>
          <p:cNvPr id="551073" name="Group 161"/>
          <p:cNvGraphicFramePr>
            <a:graphicFrameLocks noGrp="1"/>
          </p:cNvGraphicFramePr>
          <p:nvPr/>
        </p:nvGraphicFramePr>
        <p:xfrm>
          <a:off x="4648200" y="1981200"/>
          <a:ext cx="3886200" cy="3657600"/>
        </p:xfrm>
        <a:graphic>
          <a:graphicData uri="http://schemas.openxmlformats.org/drawingml/2006/table">
            <a:tbl>
              <a:tblPr/>
              <a:tblGrid>
                <a:gridCol w="388938"/>
                <a:gridCol w="388937"/>
                <a:gridCol w="387350"/>
                <a:gridCol w="388938"/>
                <a:gridCol w="388937"/>
                <a:gridCol w="388938"/>
                <a:gridCol w="388937"/>
                <a:gridCol w="387350"/>
                <a:gridCol w="388938"/>
                <a:gridCol w="388937"/>
              </a:tblGrid>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3</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4</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3</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6</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5</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bl>
          </a:graphicData>
        </a:graphic>
      </p:graphicFrame>
      <p:sp>
        <p:nvSpPr>
          <p:cNvPr id="551048" name="Rectangle 136"/>
          <p:cNvSpPr>
            <a:spLocks noChangeArrowheads="1"/>
          </p:cNvSpPr>
          <p:nvPr/>
        </p:nvSpPr>
        <p:spPr bwMode="auto">
          <a:xfrm>
            <a:off x="304800" y="1828800"/>
            <a:ext cx="4191000" cy="26670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None/>
            </a:pPr>
            <a:r>
              <a:rPr lang="en-US" sz="2000" b="1">
                <a:solidFill>
                  <a:schemeClr val="hlink"/>
                </a:solidFill>
              </a:rPr>
              <a:t>Deuxième parcours de l’image</a:t>
            </a:r>
          </a:p>
          <a:p>
            <a:pPr marL="342900" indent="-342900">
              <a:spcBef>
                <a:spcPct val="20000"/>
              </a:spcBef>
              <a:buClr>
                <a:schemeClr val="folHlink"/>
              </a:buClr>
              <a:buSzPct val="60000"/>
              <a:buFont typeface="Wingdings" pitchFamily="2" charset="2"/>
              <a:buChar char="n"/>
            </a:pPr>
            <a:r>
              <a:rPr lang="en-US" sz="2000"/>
              <a:t>Pour chaque pixel d’une région, on lui affecte </a:t>
            </a:r>
          </a:p>
          <a:p>
            <a:pPr marL="742950" lvl="1" indent="-285750">
              <a:spcBef>
                <a:spcPct val="20000"/>
              </a:spcBef>
              <a:buClr>
                <a:schemeClr val="folHlink"/>
              </a:buClr>
              <a:buSzPct val="60000"/>
              <a:buFont typeface="Wingdings" pitchFamily="2" charset="2"/>
              <a:buChar char="n"/>
            </a:pPr>
            <a:r>
              <a:rPr lang="en-US" sz="2000"/>
              <a:t>la plus petite étiquette parmi </a:t>
            </a:r>
            <a:r>
              <a:rPr lang="en-US" sz="2000">
                <a:solidFill>
                  <a:schemeClr val="folHlink"/>
                </a:solidFill>
              </a:rPr>
              <a:t>la sienne</a:t>
            </a:r>
            <a:r>
              <a:rPr lang="en-US" sz="2000"/>
              <a:t> et celles ses voisins </a:t>
            </a:r>
            <a:r>
              <a:rPr lang="en-US" sz="2000">
                <a:solidFill>
                  <a:schemeClr val="folHlink"/>
                </a:solidFill>
              </a:rPr>
              <a:t>bas</a:t>
            </a:r>
            <a:r>
              <a:rPr lang="en-US" sz="2000"/>
              <a:t> et </a:t>
            </a:r>
            <a:r>
              <a:rPr lang="en-US" sz="2000">
                <a:solidFill>
                  <a:schemeClr val="folHlink"/>
                </a:solidFill>
              </a:rPr>
              <a:t>droite</a:t>
            </a:r>
            <a:r>
              <a:rPr lang="en-US" sz="2000"/>
              <a:t> </a:t>
            </a:r>
          </a:p>
        </p:txBody>
      </p:sp>
      <p:sp>
        <p:nvSpPr>
          <p:cNvPr id="551049" name="Text Box 137"/>
          <p:cNvSpPr txBox="1">
            <a:spLocks noChangeArrowheads="1"/>
          </p:cNvSpPr>
          <p:nvPr/>
        </p:nvSpPr>
        <p:spPr bwMode="auto">
          <a:xfrm>
            <a:off x="990600" y="4679950"/>
            <a:ext cx="12954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Parcours</a:t>
            </a:r>
            <a:endParaRPr lang="fr-FR" sz="2000">
              <a:solidFill>
                <a:schemeClr val="folHlink"/>
              </a:solidFill>
            </a:endParaRPr>
          </a:p>
        </p:txBody>
      </p:sp>
      <p:sp>
        <p:nvSpPr>
          <p:cNvPr id="551050" name="Line 138"/>
          <p:cNvSpPr>
            <a:spLocks noChangeShapeType="1"/>
          </p:cNvSpPr>
          <p:nvPr/>
        </p:nvSpPr>
        <p:spPr bwMode="auto">
          <a:xfrm>
            <a:off x="2438400" y="5029200"/>
            <a:ext cx="533400" cy="0"/>
          </a:xfrm>
          <a:prstGeom prst="line">
            <a:avLst/>
          </a:prstGeom>
          <a:noFill/>
          <a:ln w="28575">
            <a:solidFill>
              <a:schemeClr val="folHlink"/>
            </a:solidFill>
            <a:miter lim="800000"/>
            <a:headEnd type="stealth" w="lg" len="med"/>
            <a:tailEnd type="none" w="lg" len="med"/>
          </a:ln>
          <a:effectLst/>
        </p:spPr>
        <p:txBody>
          <a:bodyPr wrap="none"/>
          <a:lstStyle/>
          <a:p>
            <a:endParaRPr lang="fr-FR"/>
          </a:p>
        </p:txBody>
      </p:sp>
      <p:sp>
        <p:nvSpPr>
          <p:cNvPr id="551051" name="Line 139"/>
          <p:cNvSpPr>
            <a:spLocks noChangeShapeType="1"/>
          </p:cNvSpPr>
          <p:nvPr/>
        </p:nvSpPr>
        <p:spPr bwMode="auto">
          <a:xfrm>
            <a:off x="2743200" y="4495800"/>
            <a:ext cx="0" cy="457200"/>
          </a:xfrm>
          <a:prstGeom prst="line">
            <a:avLst/>
          </a:prstGeom>
          <a:noFill/>
          <a:ln w="28575">
            <a:solidFill>
              <a:schemeClr val="folHlink"/>
            </a:solidFill>
            <a:miter lim="800000"/>
            <a:headEnd type="stealth" w="lg" len="med"/>
            <a:tailEnd type="none" w="lg" len="med"/>
          </a:ln>
          <a:effectLst/>
        </p:spPr>
        <p:txBody>
          <a:bodyPr wrap="none"/>
          <a:lstStyle/>
          <a:p>
            <a:endParaRPr lang="fr-FR"/>
          </a:p>
        </p:txBody>
      </p:sp>
      <p:sp>
        <p:nvSpPr>
          <p:cNvPr id="551052" name="Text Box 140"/>
          <p:cNvSpPr txBox="1">
            <a:spLocks noChangeArrowheads="1"/>
          </p:cNvSpPr>
          <p:nvPr/>
        </p:nvSpPr>
        <p:spPr bwMode="auto">
          <a:xfrm>
            <a:off x="1003300" y="5670550"/>
            <a:ext cx="13716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Voisinage</a:t>
            </a:r>
            <a:endParaRPr lang="fr-FR" sz="2000">
              <a:solidFill>
                <a:schemeClr val="folHlink"/>
              </a:solidFill>
            </a:endParaRPr>
          </a:p>
        </p:txBody>
      </p:sp>
      <p:graphicFrame>
        <p:nvGraphicFramePr>
          <p:cNvPr id="551071" name="Group 159"/>
          <p:cNvGraphicFramePr>
            <a:graphicFrameLocks noGrp="1"/>
          </p:cNvGraphicFramePr>
          <p:nvPr/>
        </p:nvGraphicFramePr>
        <p:xfrm>
          <a:off x="2463800" y="5518150"/>
          <a:ext cx="685800" cy="731520"/>
        </p:xfrm>
        <a:graphic>
          <a:graphicData uri="http://schemas.openxmlformats.org/drawingml/2006/table">
            <a:tbl>
              <a:tblPr/>
              <a:tblGrid>
                <a:gridCol w="342900"/>
                <a:gridCol w="342900"/>
              </a:tblGrid>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X</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1143000" y="304800"/>
            <a:ext cx="8001000" cy="914400"/>
          </a:xfrm>
        </p:spPr>
        <p:txBody>
          <a:bodyPr/>
          <a:lstStyle/>
          <a:p>
            <a:r>
              <a:rPr lang="fr-FR"/>
              <a:t>Etiquetages de composantes connexes</a:t>
            </a:r>
          </a:p>
        </p:txBody>
      </p:sp>
      <p:graphicFrame>
        <p:nvGraphicFramePr>
          <p:cNvPr id="552094" name="Group 158"/>
          <p:cNvGraphicFramePr>
            <a:graphicFrameLocks noGrp="1"/>
          </p:cNvGraphicFramePr>
          <p:nvPr/>
        </p:nvGraphicFramePr>
        <p:xfrm>
          <a:off x="4648200" y="1981200"/>
          <a:ext cx="3886200" cy="3657600"/>
        </p:xfrm>
        <a:graphic>
          <a:graphicData uri="http://schemas.openxmlformats.org/drawingml/2006/table">
            <a:tbl>
              <a:tblPr/>
              <a:tblGrid>
                <a:gridCol w="388938"/>
                <a:gridCol w="388937"/>
                <a:gridCol w="387350"/>
                <a:gridCol w="388938"/>
                <a:gridCol w="388937"/>
                <a:gridCol w="388938"/>
                <a:gridCol w="388937"/>
                <a:gridCol w="387350"/>
                <a:gridCol w="388938"/>
                <a:gridCol w="388937"/>
              </a:tblGrid>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3</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4</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3</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2</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2</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bl>
          </a:graphicData>
        </a:graphic>
      </p:graphicFrame>
      <p:sp>
        <p:nvSpPr>
          <p:cNvPr id="552072" name="Rectangle 136"/>
          <p:cNvSpPr>
            <a:spLocks noChangeArrowheads="1"/>
          </p:cNvSpPr>
          <p:nvPr/>
        </p:nvSpPr>
        <p:spPr bwMode="auto">
          <a:xfrm>
            <a:off x="304800" y="1828800"/>
            <a:ext cx="4191000" cy="26670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None/>
            </a:pPr>
            <a:r>
              <a:rPr lang="en-US" sz="2000" b="1">
                <a:solidFill>
                  <a:schemeClr val="hlink"/>
                </a:solidFill>
              </a:rPr>
              <a:t>Deuxième parcours de l’image</a:t>
            </a:r>
          </a:p>
          <a:p>
            <a:pPr marL="342900" indent="-342900">
              <a:spcBef>
                <a:spcPct val="20000"/>
              </a:spcBef>
              <a:buClr>
                <a:schemeClr val="folHlink"/>
              </a:buClr>
              <a:buSzPct val="60000"/>
              <a:buFont typeface="Wingdings" pitchFamily="2" charset="2"/>
              <a:buChar char="n"/>
            </a:pPr>
            <a:r>
              <a:rPr lang="en-US" sz="2000"/>
              <a:t>Pour chaque pixel d’une région, on lui affecte </a:t>
            </a:r>
          </a:p>
          <a:p>
            <a:pPr marL="742950" lvl="1" indent="-285750">
              <a:spcBef>
                <a:spcPct val="20000"/>
              </a:spcBef>
              <a:buClr>
                <a:schemeClr val="folHlink"/>
              </a:buClr>
              <a:buSzPct val="60000"/>
              <a:buFont typeface="Wingdings" pitchFamily="2" charset="2"/>
              <a:buChar char="n"/>
            </a:pPr>
            <a:r>
              <a:rPr lang="en-US" sz="2000"/>
              <a:t>la plus petite étiquette parmi </a:t>
            </a:r>
            <a:r>
              <a:rPr lang="en-US" sz="2000">
                <a:solidFill>
                  <a:schemeClr val="folHlink"/>
                </a:solidFill>
              </a:rPr>
              <a:t>la sienne</a:t>
            </a:r>
            <a:r>
              <a:rPr lang="en-US" sz="2000"/>
              <a:t> et celles ses voisins </a:t>
            </a:r>
            <a:r>
              <a:rPr lang="en-US" sz="2000">
                <a:solidFill>
                  <a:schemeClr val="folHlink"/>
                </a:solidFill>
              </a:rPr>
              <a:t>bas</a:t>
            </a:r>
            <a:r>
              <a:rPr lang="en-US" sz="2000"/>
              <a:t> et </a:t>
            </a:r>
            <a:r>
              <a:rPr lang="en-US" sz="2000">
                <a:solidFill>
                  <a:schemeClr val="folHlink"/>
                </a:solidFill>
              </a:rPr>
              <a:t>droite</a:t>
            </a:r>
            <a:r>
              <a:rPr lang="en-US" sz="2000"/>
              <a:t> </a:t>
            </a:r>
          </a:p>
        </p:txBody>
      </p:sp>
      <p:sp>
        <p:nvSpPr>
          <p:cNvPr id="552073" name="Text Box 137"/>
          <p:cNvSpPr txBox="1">
            <a:spLocks noChangeArrowheads="1"/>
          </p:cNvSpPr>
          <p:nvPr/>
        </p:nvSpPr>
        <p:spPr bwMode="auto">
          <a:xfrm>
            <a:off x="990600" y="4679950"/>
            <a:ext cx="12954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Parcours</a:t>
            </a:r>
            <a:endParaRPr lang="fr-FR" sz="2000">
              <a:solidFill>
                <a:schemeClr val="folHlink"/>
              </a:solidFill>
            </a:endParaRPr>
          </a:p>
        </p:txBody>
      </p:sp>
      <p:sp>
        <p:nvSpPr>
          <p:cNvPr id="552074" name="Line 138"/>
          <p:cNvSpPr>
            <a:spLocks noChangeShapeType="1"/>
          </p:cNvSpPr>
          <p:nvPr/>
        </p:nvSpPr>
        <p:spPr bwMode="auto">
          <a:xfrm>
            <a:off x="2438400" y="5029200"/>
            <a:ext cx="533400" cy="0"/>
          </a:xfrm>
          <a:prstGeom prst="line">
            <a:avLst/>
          </a:prstGeom>
          <a:noFill/>
          <a:ln w="28575">
            <a:solidFill>
              <a:schemeClr val="folHlink"/>
            </a:solidFill>
            <a:miter lim="800000"/>
            <a:headEnd type="stealth" w="lg" len="med"/>
            <a:tailEnd type="none" w="lg" len="med"/>
          </a:ln>
          <a:effectLst/>
        </p:spPr>
        <p:txBody>
          <a:bodyPr wrap="none"/>
          <a:lstStyle/>
          <a:p>
            <a:endParaRPr lang="fr-FR"/>
          </a:p>
        </p:txBody>
      </p:sp>
      <p:sp>
        <p:nvSpPr>
          <p:cNvPr id="552075" name="Line 139"/>
          <p:cNvSpPr>
            <a:spLocks noChangeShapeType="1"/>
          </p:cNvSpPr>
          <p:nvPr/>
        </p:nvSpPr>
        <p:spPr bwMode="auto">
          <a:xfrm>
            <a:off x="2743200" y="4495800"/>
            <a:ext cx="0" cy="457200"/>
          </a:xfrm>
          <a:prstGeom prst="line">
            <a:avLst/>
          </a:prstGeom>
          <a:noFill/>
          <a:ln w="28575">
            <a:solidFill>
              <a:schemeClr val="folHlink"/>
            </a:solidFill>
            <a:miter lim="800000"/>
            <a:headEnd type="stealth" w="lg" len="med"/>
            <a:tailEnd type="none" w="lg" len="med"/>
          </a:ln>
          <a:effectLst/>
        </p:spPr>
        <p:txBody>
          <a:bodyPr wrap="none"/>
          <a:lstStyle/>
          <a:p>
            <a:endParaRPr lang="fr-FR"/>
          </a:p>
        </p:txBody>
      </p:sp>
      <p:sp>
        <p:nvSpPr>
          <p:cNvPr id="552076" name="Text Box 140"/>
          <p:cNvSpPr txBox="1">
            <a:spLocks noChangeArrowheads="1"/>
          </p:cNvSpPr>
          <p:nvPr/>
        </p:nvSpPr>
        <p:spPr bwMode="auto">
          <a:xfrm>
            <a:off x="1003300" y="5670550"/>
            <a:ext cx="13716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Voisinage</a:t>
            </a:r>
            <a:endParaRPr lang="fr-FR" sz="2000">
              <a:solidFill>
                <a:schemeClr val="folHlink"/>
              </a:solidFill>
            </a:endParaRPr>
          </a:p>
        </p:txBody>
      </p:sp>
      <p:graphicFrame>
        <p:nvGraphicFramePr>
          <p:cNvPr id="552077" name="Group 141"/>
          <p:cNvGraphicFramePr>
            <a:graphicFrameLocks noGrp="1"/>
          </p:cNvGraphicFramePr>
          <p:nvPr/>
        </p:nvGraphicFramePr>
        <p:xfrm>
          <a:off x="2463800" y="5518150"/>
          <a:ext cx="685800" cy="731520"/>
        </p:xfrm>
        <a:graphic>
          <a:graphicData uri="http://schemas.openxmlformats.org/drawingml/2006/table">
            <a:tbl>
              <a:tblPr/>
              <a:tblGrid>
                <a:gridCol w="342900"/>
                <a:gridCol w="342900"/>
              </a:tblGrid>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X</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247804" y="274638"/>
            <a:ext cx="74676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a:t>
            </a:r>
          </a:p>
        </p:txBody>
      </p:sp>
      <p:sp>
        <p:nvSpPr>
          <p:cNvPr id="3" name="Rectangle 2"/>
          <p:cNvSpPr/>
          <p:nvPr/>
        </p:nvSpPr>
        <p:spPr>
          <a:xfrm>
            <a:off x="683568" y="1700808"/>
            <a:ext cx="8208912" cy="1554272"/>
          </a:xfrm>
          <a:prstGeom prst="rect">
            <a:avLst/>
          </a:prstGeom>
        </p:spPr>
        <p:txBody>
          <a:bodyPr wrap="square">
            <a:spAutoFit/>
          </a:bodyPr>
          <a:lstStyle/>
          <a:p>
            <a:pPr marL="271463" lvl="0" indent="-271463" algn="just">
              <a:spcBef>
                <a:spcPts val="600"/>
              </a:spcBef>
              <a:buClr>
                <a:srgbClr val="FE8637"/>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dirty="0" smtClean="0">
                <a:latin typeface="Times New Roman" pitchFamily="18" charset="0"/>
                <a:cs typeface="Times New Roman" pitchFamily="18" charset="0"/>
              </a:rPr>
              <a:t>Dans le filtrage local, chaque pixel de la nouvelle image est calculé en prenant en compte seulement un </a:t>
            </a:r>
            <a:r>
              <a:rPr lang="fr-FR" b="1" i="1" dirty="0" smtClean="0">
                <a:latin typeface="Times New Roman" pitchFamily="18" charset="0"/>
                <a:cs typeface="Times New Roman" pitchFamily="18" charset="0"/>
              </a:rPr>
              <a:t>voisinage</a:t>
            </a:r>
            <a:r>
              <a:rPr lang="fr-FR" dirty="0" smtClean="0">
                <a:latin typeface="Times New Roman" pitchFamily="18" charset="0"/>
                <a:cs typeface="Times New Roman" pitchFamily="18" charset="0"/>
              </a:rPr>
              <a:t> du pixel correspondant dans l'image d'origine. Il est d'usage de choisir un voisinage carré et symétrique autour du pixel considéré.</a:t>
            </a:r>
          </a:p>
          <a:p>
            <a:pPr marL="271463" indent="-271463" algn="just">
              <a:spcBef>
                <a:spcPts val="600"/>
              </a:spcBef>
              <a:buClr>
                <a:srgbClr val="FE8637"/>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dirty="0" smtClean="0"/>
              <a:t>Pour qu'un pixel ne soit plus un pixel "de bruit", il faut </a:t>
            </a:r>
            <a:r>
              <a:rPr lang="fr-FR" b="1" dirty="0" smtClean="0"/>
              <a:t>le conformer à son voisinage</a:t>
            </a:r>
            <a:r>
              <a:rPr lang="fr-FR" dirty="0" smtClean="0"/>
              <a:t>. (Mais c'est quoi, le voisinage d'un pixel ?)</a:t>
            </a:r>
            <a:endParaRPr lang="fr-FR"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2987824" y="3429000"/>
            <a:ext cx="3312368" cy="32086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xfrm>
            <a:off x="1143000" y="304800"/>
            <a:ext cx="8001000" cy="914400"/>
          </a:xfrm>
        </p:spPr>
        <p:txBody>
          <a:bodyPr/>
          <a:lstStyle/>
          <a:p>
            <a:r>
              <a:rPr lang="fr-FR"/>
              <a:t>Etiquetages de composantes connexes</a:t>
            </a:r>
          </a:p>
        </p:txBody>
      </p:sp>
      <p:graphicFrame>
        <p:nvGraphicFramePr>
          <p:cNvPr id="553116" name="Group 156"/>
          <p:cNvGraphicFramePr>
            <a:graphicFrameLocks noGrp="1"/>
          </p:cNvGraphicFramePr>
          <p:nvPr/>
        </p:nvGraphicFramePr>
        <p:xfrm>
          <a:off x="4648200" y="1981200"/>
          <a:ext cx="3886200" cy="3657600"/>
        </p:xfrm>
        <a:graphic>
          <a:graphicData uri="http://schemas.openxmlformats.org/drawingml/2006/table">
            <a:tbl>
              <a:tblPr/>
              <a:tblGrid>
                <a:gridCol w="388938"/>
                <a:gridCol w="388937"/>
                <a:gridCol w="387350"/>
                <a:gridCol w="388938"/>
                <a:gridCol w="388937"/>
                <a:gridCol w="388938"/>
                <a:gridCol w="388937"/>
                <a:gridCol w="387350"/>
                <a:gridCol w="388938"/>
                <a:gridCol w="388937"/>
              </a:tblGrid>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2</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2</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2</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1</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2</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2</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5</a:t>
                      </a: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r h="271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alpha val="50000"/>
                      </a:schemeClr>
                    </a:solidFill>
                  </a:tcPr>
                </a:tc>
              </a:tr>
            </a:tbl>
          </a:graphicData>
        </a:graphic>
      </p:graphicFrame>
      <p:sp>
        <p:nvSpPr>
          <p:cNvPr id="553096" name="Rectangle 136"/>
          <p:cNvSpPr>
            <a:spLocks noChangeArrowheads="1"/>
          </p:cNvSpPr>
          <p:nvPr/>
        </p:nvSpPr>
        <p:spPr bwMode="auto">
          <a:xfrm>
            <a:off x="304800" y="1828800"/>
            <a:ext cx="4191000" cy="26670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None/>
            </a:pPr>
            <a:r>
              <a:rPr lang="en-US" sz="2000" b="1">
                <a:solidFill>
                  <a:schemeClr val="hlink"/>
                </a:solidFill>
              </a:rPr>
              <a:t>Deuxième parcours de l’image</a:t>
            </a:r>
          </a:p>
          <a:p>
            <a:pPr marL="342900" indent="-342900">
              <a:spcBef>
                <a:spcPct val="20000"/>
              </a:spcBef>
              <a:buClr>
                <a:schemeClr val="folHlink"/>
              </a:buClr>
              <a:buSzPct val="60000"/>
              <a:buFont typeface="Wingdings" pitchFamily="2" charset="2"/>
              <a:buChar char="n"/>
            </a:pPr>
            <a:r>
              <a:rPr lang="en-US" sz="2000"/>
              <a:t>Pour chaque pixel d’une région, on lui affecte </a:t>
            </a:r>
          </a:p>
          <a:p>
            <a:pPr marL="742950" lvl="1" indent="-285750">
              <a:spcBef>
                <a:spcPct val="20000"/>
              </a:spcBef>
              <a:buClr>
                <a:schemeClr val="folHlink"/>
              </a:buClr>
              <a:buSzPct val="60000"/>
              <a:buFont typeface="Wingdings" pitchFamily="2" charset="2"/>
              <a:buChar char="n"/>
            </a:pPr>
            <a:r>
              <a:rPr lang="en-US" sz="2000"/>
              <a:t>la plus petite étiquette parmi </a:t>
            </a:r>
            <a:r>
              <a:rPr lang="en-US" sz="2000">
                <a:solidFill>
                  <a:schemeClr val="folHlink"/>
                </a:solidFill>
              </a:rPr>
              <a:t>la sienne</a:t>
            </a:r>
            <a:r>
              <a:rPr lang="en-US" sz="2000"/>
              <a:t> et celles ses voisins </a:t>
            </a:r>
            <a:r>
              <a:rPr lang="en-US" sz="2000">
                <a:solidFill>
                  <a:schemeClr val="folHlink"/>
                </a:solidFill>
              </a:rPr>
              <a:t>bas</a:t>
            </a:r>
            <a:r>
              <a:rPr lang="en-US" sz="2000"/>
              <a:t> et </a:t>
            </a:r>
            <a:r>
              <a:rPr lang="en-US" sz="2000">
                <a:solidFill>
                  <a:schemeClr val="folHlink"/>
                </a:solidFill>
              </a:rPr>
              <a:t>droite</a:t>
            </a:r>
            <a:r>
              <a:rPr lang="en-US" sz="2000"/>
              <a:t> </a:t>
            </a:r>
          </a:p>
        </p:txBody>
      </p:sp>
      <p:sp>
        <p:nvSpPr>
          <p:cNvPr id="553097" name="Text Box 137"/>
          <p:cNvSpPr txBox="1">
            <a:spLocks noChangeArrowheads="1"/>
          </p:cNvSpPr>
          <p:nvPr/>
        </p:nvSpPr>
        <p:spPr bwMode="auto">
          <a:xfrm>
            <a:off x="990600" y="4679950"/>
            <a:ext cx="12954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Parcours</a:t>
            </a:r>
            <a:endParaRPr lang="fr-FR" sz="2000">
              <a:solidFill>
                <a:schemeClr val="folHlink"/>
              </a:solidFill>
            </a:endParaRPr>
          </a:p>
        </p:txBody>
      </p:sp>
      <p:sp>
        <p:nvSpPr>
          <p:cNvPr id="553098" name="Line 138"/>
          <p:cNvSpPr>
            <a:spLocks noChangeShapeType="1"/>
          </p:cNvSpPr>
          <p:nvPr/>
        </p:nvSpPr>
        <p:spPr bwMode="auto">
          <a:xfrm>
            <a:off x="2438400" y="5029200"/>
            <a:ext cx="533400" cy="0"/>
          </a:xfrm>
          <a:prstGeom prst="line">
            <a:avLst/>
          </a:prstGeom>
          <a:noFill/>
          <a:ln w="28575">
            <a:solidFill>
              <a:schemeClr val="folHlink"/>
            </a:solidFill>
            <a:miter lim="800000"/>
            <a:headEnd type="stealth" w="lg" len="med"/>
            <a:tailEnd type="none" w="lg" len="med"/>
          </a:ln>
          <a:effectLst/>
        </p:spPr>
        <p:txBody>
          <a:bodyPr wrap="none"/>
          <a:lstStyle/>
          <a:p>
            <a:endParaRPr lang="fr-FR"/>
          </a:p>
        </p:txBody>
      </p:sp>
      <p:sp>
        <p:nvSpPr>
          <p:cNvPr id="553099" name="Line 139"/>
          <p:cNvSpPr>
            <a:spLocks noChangeShapeType="1"/>
          </p:cNvSpPr>
          <p:nvPr/>
        </p:nvSpPr>
        <p:spPr bwMode="auto">
          <a:xfrm>
            <a:off x="2743200" y="4495800"/>
            <a:ext cx="0" cy="457200"/>
          </a:xfrm>
          <a:prstGeom prst="line">
            <a:avLst/>
          </a:prstGeom>
          <a:noFill/>
          <a:ln w="28575">
            <a:solidFill>
              <a:schemeClr val="folHlink"/>
            </a:solidFill>
            <a:miter lim="800000"/>
            <a:headEnd type="stealth" w="lg" len="med"/>
            <a:tailEnd type="none" w="lg" len="med"/>
          </a:ln>
          <a:effectLst/>
        </p:spPr>
        <p:txBody>
          <a:bodyPr wrap="none"/>
          <a:lstStyle/>
          <a:p>
            <a:endParaRPr lang="fr-FR"/>
          </a:p>
        </p:txBody>
      </p:sp>
      <p:sp>
        <p:nvSpPr>
          <p:cNvPr id="553100" name="Text Box 140"/>
          <p:cNvSpPr txBox="1">
            <a:spLocks noChangeArrowheads="1"/>
          </p:cNvSpPr>
          <p:nvPr/>
        </p:nvSpPr>
        <p:spPr bwMode="auto">
          <a:xfrm>
            <a:off x="1003300" y="5670550"/>
            <a:ext cx="1371600" cy="396875"/>
          </a:xfrm>
          <a:prstGeom prst="rect">
            <a:avLst/>
          </a:prstGeom>
          <a:noFill/>
          <a:ln w="9525">
            <a:noFill/>
            <a:miter lim="800000"/>
            <a:headEnd/>
            <a:tailEnd/>
          </a:ln>
          <a:effectLst/>
        </p:spPr>
        <p:txBody>
          <a:bodyPr>
            <a:spAutoFit/>
          </a:bodyPr>
          <a:lstStyle/>
          <a:p>
            <a:pPr>
              <a:spcBef>
                <a:spcPct val="50000"/>
              </a:spcBef>
            </a:pPr>
            <a:r>
              <a:rPr lang="en-US" sz="2000">
                <a:solidFill>
                  <a:schemeClr val="folHlink"/>
                </a:solidFill>
              </a:rPr>
              <a:t>Voisinage</a:t>
            </a:r>
            <a:endParaRPr lang="fr-FR" sz="2000">
              <a:solidFill>
                <a:schemeClr val="folHlink"/>
              </a:solidFill>
            </a:endParaRPr>
          </a:p>
        </p:txBody>
      </p:sp>
      <p:graphicFrame>
        <p:nvGraphicFramePr>
          <p:cNvPr id="553101" name="Group 141"/>
          <p:cNvGraphicFramePr>
            <a:graphicFrameLocks noGrp="1"/>
          </p:cNvGraphicFramePr>
          <p:nvPr/>
        </p:nvGraphicFramePr>
        <p:xfrm>
          <a:off x="2463800" y="5518150"/>
          <a:ext cx="685800" cy="731520"/>
        </p:xfrm>
        <a:graphic>
          <a:graphicData uri="http://schemas.openxmlformats.org/drawingml/2006/table">
            <a:tbl>
              <a:tblPr/>
              <a:tblGrid>
                <a:gridCol w="342900"/>
                <a:gridCol w="342900"/>
              </a:tblGrid>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X</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X</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1143000" y="304800"/>
            <a:ext cx="8001000" cy="914400"/>
          </a:xfrm>
        </p:spPr>
        <p:txBody>
          <a:bodyPr/>
          <a:lstStyle/>
          <a:p>
            <a:r>
              <a:rPr lang="fr-FR"/>
              <a:t>Etiquetages de composantes connexes</a:t>
            </a:r>
          </a:p>
        </p:txBody>
      </p:sp>
      <p:sp>
        <p:nvSpPr>
          <p:cNvPr id="554120" name="Rectangle 136"/>
          <p:cNvSpPr>
            <a:spLocks noChangeArrowheads="1"/>
          </p:cNvSpPr>
          <p:nvPr/>
        </p:nvSpPr>
        <p:spPr bwMode="auto">
          <a:xfrm>
            <a:off x="304800" y="1600200"/>
            <a:ext cx="7848600" cy="45720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Char char="n"/>
            </a:pPr>
            <a:r>
              <a:rPr lang="en-US" sz="2000"/>
              <a:t>En deux parcours, nous avons terminé l’étiquettage des régions.</a:t>
            </a:r>
          </a:p>
          <a:p>
            <a:pPr marL="342900" indent="-342900">
              <a:spcBef>
                <a:spcPct val="20000"/>
              </a:spcBef>
              <a:buClr>
                <a:schemeClr val="folHlink"/>
              </a:buClr>
              <a:buSzPct val="60000"/>
              <a:buFont typeface="Wingdings" pitchFamily="2" charset="2"/>
              <a:buChar char="n"/>
            </a:pPr>
            <a:r>
              <a:rPr lang="en-US" sz="2000"/>
              <a:t>Parfois, il faut plus de deux parcours, selon la forme des régions</a:t>
            </a:r>
          </a:p>
          <a:p>
            <a:pPr marL="742950" lvl="1" indent="-285750">
              <a:spcBef>
                <a:spcPct val="20000"/>
              </a:spcBef>
              <a:buClr>
                <a:schemeClr val="folHlink"/>
              </a:buClr>
              <a:buSzPct val="60000"/>
              <a:buFont typeface="Wingdings" pitchFamily="2" charset="2"/>
              <a:buChar char="n"/>
            </a:pPr>
            <a:r>
              <a:rPr lang="en-US" sz="2000"/>
              <a:t>exemple : région en spirale !</a:t>
            </a:r>
          </a:p>
          <a:p>
            <a:pPr marL="342900" indent="-342900">
              <a:spcBef>
                <a:spcPct val="20000"/>
              </a:spcBef>
              <a:buClr>
                <a:schemeClr val="folHlink"/>
              </a:buClr>
              <a:buSzPct val="60000"/>
              <a:buFont typeface="Wingdings" pitchFamily="2" charset="2"/>
              <a:buChar char="n"/>
            </a:pPr>
            <a:r>
              <a:rPr lang="en-US" sz="2000"/>
              <a:t>On continue les parcours, dans un sens puis l’autre, jusqu’à ce qu’il n’y ait plus de changement d’étiquettage.</a:t>
            </a:r>
          </a:p>
          <a:p>
            <a:pPr marL="2057400" lvl="4" indent="-228600">
              <a:lnSpc>
                <a:spcPct val="90000"/>
              </a:lnSpc>
              <a:spcBef>
                <a:spcPct val="20000"/>
              </a:spcBef>
              <a:buClr>
                <a:schemeClr val="folHlink"/>
              </a:buClr>
              <a:buSzPct val="60000"/>
              <a:buFont typeface="Wingdings" pitchFamily="2" charset="2"/>
              <a:buChar char="n"/>
            </a:pPr>
            <a:endParaRPr lang="en-US" sz="2000"/>
          </a:p>
          <a:p>
            <a:pPr marL="342900" indent="-342900">
              <a:spcBef>
                <a:spcPct val="20000"/>
              </a:spcBef>
              <a:buClr>
                <a:schemeClr val="folHlink"/>
              </a:buClr>
              <a:buSzPct val="60000"/>
              <a:buFont typeface="Wingdings" pitchFamily="2" charset="2"/>
              <a:buChar char="n"/>
            </a:pPr>
            <a:r>
              <a:rPr lang="en-US" sz="2000"/>
              <a:t>Il est possible de ne faire qu’un seul parcours </a:t>
            </a:r>
            <a:endParaRPr lang="en-US" sz="2000" i="1"/>
          </a:p>
          <a:p>
            <a:pPr marL="742950" lvl="1" indent="-285750">
              <a:spcBef>
                <a:spcPct val="20000"/>
              </a:spcBef>
              <a:buClr>
                <a:schemeClr val="hlink"/>
              </a:buClr>
              <a:buSzPct val="55000"/>
              <a:buFont typeface="Wingdings" pitchFamily="2" charset="2"/>
              <a:buChar char="n"/>
            </a:pPr>
            <a:r>
              <a:rPr lang="fr-FR" sz="2000"/>
              <a:t>Gestion d’une table d’équivalence d’étiquettes</a:t>
            </a:r>
          </a:p>
          <a:p>
            <a:pPr marL="742950" lvl="1" indent="-285750">
              <a:lnSpc>
                <a:spcPct val="90000"/>
              </a:lnSpc>
              <a:spcBef>
                <a:spcPct val="20000"/>
              </a:spcBef>
              <a:buClr>
                <a:schemeClr val="hlink"/>
              </a:buClr>
              <a:buSzPct val="55000"/>
              <a:buFont typeface="Wingdings" pitchFamily="2" charset="2"/>
              <a:buChar char="n"/>
            </a:pPr>
            <a:r>
              <a:rPr lang="fr-FR" sz="2000"/>
              <a:t>Mise à jour récursive des étiquettes lorsque</a:t>
            </a:r>
          </a:p>
          <a:p>
            <a:pPr marL="742950" lvl="1" indent="-285750">
              <a:lnSpc>
                <a:spcPct val="90000"/>
              </a:lnSpc>
              <a:spcBef>
                <a:spcPct val="20000"/>
              </a:spcBef>
              <a:buClr>
                <a:schemeClr val="hlink"/>
              </a:buClr>
              <a:buSzPct val="55000"/>
              <a:buFont typeface="Wingdings" pitchFamily="2" charset="2"/>
              <a:buNone/>
            </a:pPr>
            <a:r>
              <a:rPr lang="fr-FR" sz="2000"/>
              <a:t>    2 étiquettes se “rencontrent”</a:t>
            </a:r>
          </a:p>
          <a:p>
            <a:pPr marL="2057400" lvl="4" indent="-228600">
              <a:lnSpc>
                <a:spcPct val="90000"/>
              </a:lnSpc>
              <a:spcBef>
                <a:spcPct val="20000"/>
              </a:spcBef>
              <a:buClr>
                <a:schemeClr val="folHlink"/>
              </a:buClr>
              <a:buSzPct val="60000"/>
              <a:buFont typeface="Wingdings" pitchFamily="2" charset="2"/>
              <a:buChar char="n"/>
            </a:pPr>
            <a:endParaRPr lang="en-US" sz="2000"/>
          </a:p>
          <a:p>
            <a:pPr marL="342900" indent="-342900">
              <a:spcBef>
                <a:spcPct val="20000"/>
              </a:spcBef>
              <a:buClr>
                <a:schemeClr val="folHlink"/>
              </a:buClr>
              <a:buSzPct val="60000"/>
              <a:buFont typeface="Wingdings" pitchFamily="2" charset="2"/>
              <a:buChar char="n"/>
            </a:pPr>
            <a:r>
              <a:rPr lang="en-US" sz="2000"/>
              <a:t>Pour étiquetter des contours, on procède de la même façon, sauf qu’on utilise la 8-connexité (on regarde 3 voisins au lieu de 2).</a:t>
            </a:r>
          </a:p>
        </p:txBody>
      </p:sp>
      <p:graphicFrame>
        <p:nvGraphicFramePr>
          <p:cNvPr id="554140" name="Group 156"/>
          <p:cNvGraphicFramePr>
            <a:graphicFrameLocks noGrp="1"/>
          </p:cNvGraphicFramePr>
          <p:nvPr/>
        </p:nvGraphicFramePr>
        <p:xfrm>
          <a:off x="8229600" y="5486400"/>
          <a:ext cx="685800" cy="731520"/>
        </p:xfrm>
        <a:graphic>
          <a:graphicData uri="http://schemas.openxmlformats.org/drawingml/2006/table">
            <a:tbl>
              <a:tblPr/>
              <a:tblGrid>
                <a:gridCol w="342900"/>
                <a:gridCol w="342900"/>
              </a:tblGrid>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1</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2</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folHlink"/>
                          </a:solidFill>
                          <a:effectLst/>
                          <a:latin typeface="Tahoma" pitchFamily="34" charset="0"/>
                        </a:rPr>
                        <a:t>3</a:t>
                      </a:r>
                      <a:endParaRPr kumimoji="0" lang="fr-FR" sz="1800" b="1" i="0" u="none" strike="noStrike" cap="none" normalizeH="0" baseline="0" smtClean="0">
                        <a:ln>
                          <a:noFill/>
                        </a:ln>
                        <a:solidFill>
                          <a:schemeClr val="fo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Tahoma" pitchFamily="34" charset="0"/>
                        </a:rPr>
                        <a:t>?</a:t>
                      </a:r>
                      <a:endParaRPr kumimoji="0" lang="fr-FR" sz="1800" b="1" i="0" u="none" strike="noStrike" cap="none" normalizeH="0" baseline="0" smtClean="0">
                        <a:ln>
                          <a:noFill/>
                        </a:ln>
                        <a:solidFill>
                          <a:schemeClr val="hlink"/>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554141" name="Picture 157"/>
          <p:cNvPicPr>
            <a:picLocks noChangeAspect="1" noChangeArrowheads="1"/>
          </p:cNvPicPr>
          <p:nvPr/>
        </p:nvPicPr>
        <p:blipFill>
          <a:blip r:embed="rId2"/>
          <a:srcRect b="2942"/>
          <a:stretch>
            <a:fillRect/>
          </a:stretch>
        </p:blipFill>
        <p:spPr bwMode="auto">
          <a:xfrm>
            <a:off x="6477000" y="3541713"/>
            <a:ext cx="2209800" cy="16668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247804" y="274638"/>
            <a:ext cx="74676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 </a:t>
            </a:r>
            <a:r>
              <a:rPr lang="fr-FR" sz="3000" dirty="0" err="1" smtClean="0">
                <a:solidFill>
                  <a:srgbClr val="575F6D"/>
                </a:solidFill>
                <a:latin typeface="Century Schoolbook" pitchFamily="18" charset="0"/>
              </a:rPr>
              <a:t>example</a:t>
            </a:r>
            <a:r>
              <a:rPr lang="fr-FR" sz="3000" dirty="0" smtClean="0">
                <a:solidFill>
                  <a:srgbClr val="575F6D"/>
                </a:solidFill>
                <a:latin typeface="Century Schoolbook" pitchFamily="18" charset="0"/>
              </a:rPr>
              <a:t> </a:t>
            </a:r>
          </a:p>
        </p:txBody>
      </p:sp>
      <p:sp>
        <p:nvSpPr>
          <p:cNvPr id="3" name="Rectangle 2"/>
          <p:cNvSpPr/>
          <p:nvPr/>
        </p:nvSpPr>
        <p:spPr>
          <a:xfrm>
            <a:off x="683568" y="1700808"/>
            <a:ext cx="8208912" cy="4801314"/>
          </a:xfrm>
          <a:prstGeom prst="rect">
            <a:avLst/>
          </a:prstGeom>
        </p:spPr>
        <p:txBody>
          <a:bodyPr wrap="square">
            <a:spAutoFit/>
          </a:bodyPr>
          <a:lstStyle/>
          <a:p>
            <a:r>
              <a:rPr lang="fr-FR" dirty="0" smtClean="0"/>
              <a:t>Considérons l'image suivante :</a:t>
            </a:r>
          </a:p>
          <a:p>
            <a:endParaRPr lang="fr-FR" dirty="0" smtClean="0"/>
          </a:p>
          <a:p>
            <a:endParaRPr lang="fr-FR" dirty="0" smtClean="0"/>
          </a:p>
          <a:p>
            <a:r>
              <a:rPr lang="fr-FR" dirty="0" smtClean="0"/>
              <a:t>Comme vous le constatez, il s'agit d'une image relativement uniforme, avec 3 pixels aberrants. </a:t>
            </a:r>
            <a:br>
              <a:rPr lang="fr-FR" dirty="0" smtClean="0"/>
            </a:br>
            <a:r>
              <a:rPr lang="fr-FR" dirty="0" smtClean="0"/>
              <a:t>Maintenant, dans cette configuration, nous allons considérer le pixel de la 4e ligne / 4e colonne. « P</a:t>
            </a:r>
            <a:r>
              <a:rPr lang="fr-FR" sz="1200" dirty="0" smtClean="0"/>
              <a:t>4,4 </a:t>
            </a:r>
            <a:r>
              <a:rPr lang="fr-FR" dirty="0" smtClean="0"/>
              <a:t>= 255»</a:t>
            </a:r>
            <a:br>
              <a:rPr lang="fr-FR" dirty="0" smtClean="0"/>
            </a:br>
            <a:r>
              <a:rPr lang="fr-FR" dirty="0" smtClean="0"/>
              <a:t>Alors dans cette configuration, le voisinage 3x3 de ce pixel est la "sous-image" :</a:t>
            </a:r>
          </a:p>
          <a:p>
            <a:endParaRPr lang="fr-FR" dirty="0" smtClean="0"/>
          </a:p>
          <a:p>
            <a:endParaRPr lang="fr-FR" dirty="0" smtClean="0"/>
          </a:p>
          <a:p>
            <a:r>
              <a:rPr lang="fr-FR" dirty="0" smtClean="0"/>
              <a:t>On peut définir aussi le voisinage 5x5, 7x7...</a:t>
            </a:r>
          </a:p>
          <a:p>
            <a:endParaRPr lang="fr-FR" dirty="0" smtClean="0"/>
          </a:p>
          <a:p>
            <a:r>
              <a:rPr lang="fr-FR" b="1" dirty="0" smtClean="0"/>
              <a:t>3x3, 5x5, 7x7... Pourquoi des nombres impairs ?</a:t>
            </a:r>
          </a:p>
          <a:p>
            <a:r>
              <a:rPr lang="fr-FR" i="1" dirty="0" smtClean="0"/>
              <a:t>Eh bien c'est simplement pour pouvoir </a:t>
            </a:r>
            <a:r>
              <a:rPr lang="fr-FR" b="1" i="1" dirty="0" smtClean="0"/>
              <a:t>centrer</a:t>
            </a:r>
            <a:r>
              <a:rPr lang="fr-FR" i="1" dirty="0" smtClean="0"/>
              <a:t> le carré sur le pixel en question.</a:t>
            </a:r>
          </a:p>
          <a:p>
            <a:endParaRPr lang="fr-FR" dirty="0"/>
          </a:p>
        </p:txBody>
      </p:sp>
      <p:pic>
        <p:nvPicPr>
          <p:cNvPr id="5" name="Image 4" descr="\begin{matrix}120 &amp;&amp; 120 &amp;&amp; 120 &amp;&amp; 120 &amp;&amp; 120\\255 &amp;&amp; 120 &amp;&amp; 120 &amp;&amp; 120 &amp;&amp; 120\\120 &amp;&amp; 120 &amp;&amp; 120 &amp;&amp; 120 &amp;&amp; 0\\120 &amp;&amp; 120 &amp;&amp; 120 &amp;&amp; 255 &amp;&amp; 120\\120 &amp;&amp; 120 &amp;&amp; 120 &amp;&amp; 120 &amp;&amp; 120\end{matrix}"/>
          <p:cNvPicPr/>
          <p:nvPr/>
        </p:nvPicPr>
        <p:blipFill>
          <a:blip r:embed="rId2" cstate="print"/>
          <a:srcRect/>
          <a:stretch>
            <a:fillRect/>
          </a:stretch>
        </p:blipFill>
        <p:spPr bwMode="auto">
          <a:xfrm>
            <a:off x="4437856" y="1556792"/>
            <a:ext cx="2438400" cy="885825"/>
          </a:xfrm>
          <a:prstGeom prst="rect">
            <a:avLst/>
          </a:prstGeom>
          <a:noFill/>
          <a:ln w="9525">
            <a:noFill/>
            <a:miter lim="800000"/>
            <a:headEnd/>
            <a:tailEnd/>
          </a:ln>
        </p:spPr>
      </p:pic>
      <p:pic>
        <p:nvPicPr>
          <p:cNvPr id="13" name="Image 12" descr="\begin{matrix}120 &amp;&amp; 120 &amp;&amp; 0\\120 &amp;&amp; 255 &amp;&amp; 120\\120 &amp;&amp; 120 &amp;&amp; 120\end{matrix}"/>
          <p:cNvPicPr/>
          <p:nvPr/>
        </p:nvPicPr>
        <p:blipFill>
          <a:blip r:embed="rId3" cstate="print"/>
          <a:srcRect/>
          <a:stretch>
            <a:fillRect/>
          </a:stretch>
        </p:blipFill>
        <p:spPr bwMode="auto">
          <a:xfrm>
            <a:off x="3995936" y="4077072"/>
            <a:ext cx="1323975"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247804" y="274638"/>
            <a:ext cx="74676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Filtrage Local – Problème de Gestion des bords </a:t>
            </a:r>
          </a:p>
        </p:txBody>
      </p:sp>
      <p:sp>
        <p:nvSpPr>
          <p:cNvPr id="3" name="Rectangle 2"/>
          <p:cNvSpPr/>
          <p:nvPr/>
        </p:nvSpPr>
        <p:spPr>
          <a:xfrm>
            <a:off x="683568" y="1484784"/>
            <a:ext cx="8208912" cy="4247317"/>
          </a:xfrm>
          <a:prstGeom prst="rect">
            <a:avLst/>
          </a:prstGeom>
        </p:spPr>
        <p:txBody>
          <a:bodyPr wrap="square">
            <a:spAutoFit/>
          </a:bodyPr>
          <a:lstStyle/>
          <a:p>
            <a:r>
              <a:rPr lang="fr-FR" dirty="0" smtClean="0"/>
              <a:t>Lorsque le pixel considéré est proche du bord de l'image, certains points du voisinage sont en dehors de l'image d'origine. Il convient alors de choisir une stratégie pour gérer ces pixels extérieurs. Les stratégies couramment</a:t>
            </a:r>
          </a:p>
          <a:p>
            <a:r>
              <a:rPr lang="fr-FR" dirty="0" smtClean="0"/>
              <a:t>employées :</a:t>
            </a:r>
          </a:p>
          <a:p>
            <a:pPr>
              <a:buClr>
                <a:srgbClr val="CC6600"/>
              </a:buClr>
              <a:buFont typeface="Courier New" pitchFamily="49" charset="0"/>
              <a:buChar char="o"/>
            </a:pPr>
            <a:r>
              <a:rPr lang="fr-FR" dirty="0" smtClean="0"/>
              <a:t> Mise à zéro : Si un pixel du voisinage est en dehors de l'image d'origine, sa valeur est considérée comme nulle. C'est à dire : Image[-1][y]=0</a:t>
            </a:r>
          </a:p>
          <a:p>
            <a:pPr>
              <a:buClr>
                <a:srgbClr val="CC6600"/>
              </a:buClr>
              <a:buFont typeface="Courier New" pitchFamily="49" charset="0"/>
              <a:buChar char="o"/>
            </a:pPr>
            <a:r>
              <a:rPr lang="fr-FR" dirty="0" smtClean="0"/>
              <a:t> Continuité : Si un pixel du voisinage est en dehors de l'image d'origine, sa valeur est celle du pixel le plus proche qui est dans l'image d'origine. C'est à dire : Image[-1][y]= Image[0][y]</a:t>
            </a:r>
          </a:p>
          <a:p>
            <a:pPr>
              <a:buClr>
                <a:srgbClr val="CC6600"/>
              </a:buClr>
              <a:buFont typeface="Courier New" pitchFamily="49" charset="0"/>
              <a:buChar char="o"/>
            </a:pPr>
            <a:r>
              <a:rPr lang="fr-FR" dirty="0" smtClean="0"/>
              <a:t> Miroir : Si un pixel du voisinage est en dehors de l'image d'origine, sa valeur est celle du pixel symétrique par rapport au bord de l'image. C'est à dire : Image[-1][y]= Image[1][y]</a:t>
            </a:r>
          </a:p>
          <a:p>
            <a:pPr>
              <a:buClr>
                <a:srgbClr val="CC6600"/>
              </a:buClr>
              <a:buFont typeface="Courier New" pitchFamily="49" charset="0"/>
              <a:buChar char="o"/>
            </a:pPr>
            <a:r>
              <a:rPr lang="fr-FR" b="1" i="1" dirty="0" smtClean="0"/>
              <a:t> Sphérique :</a:t>
            </a:r>
            <a:r>
              <a:rPr lang="fr-FR" dirty="0" smtClean="0"/>
              <a:t> Si un pixel du voisinage est en dehors de l'image d'origine, sa valeur est celle du pixel correspondant si l'image était projetée sur une sphère. C'est à dire : Image[-1][y]= Image[Largeur-1][y]</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1214414" y="214290"/>
            <a:ext cx="7466013" cy="1141412"/>
          </a:xfrm>
        </p:spPr>
        <p:txBody>
          <a:bodyPr/>
          <a:lstStyle/>
          <a:p>
            <a:r>
              <a:rPr lang="fr-CH" sz="3000" kern="1200" dirty="0">
                <a:solidFill>
                  <a:srgbClr val="575F6D"/>
                </a:solidFill>
                <a:latin typeface="Century Schoolbook" pitchFamily="18" charset="0"/>
                <a:ea typeface="+mn-ea"/>
                <a:cs typeface="+mn-cs"/>
              </a:rPr>
              <a:t>Opérations sur les filtres de voisinage</a:t>
            </a:r>
          </a:p>
        </p:txBody>
      </p:sp>
      <p:grpSp>
        <p:nvGrpSpPr>
          <p:cNvPr id="2" name="Group 1346"/>
          <p:cNvGrpSpPr>
            <a:grpSpLocks/>
          </p:cNvGrpSpPr>
          <p:nvPr/>
        </p:nvGrpSpPr>
        <p:grpSpPr bwMode="auto">
          <a:xfrm>
            <a:off x="5552701" y="4167190"/>
            <a:ext cx="2675363" cy="1643821"/>
            <a:chOff x="2568" y="2625"/>
            <a:chExt cx="2514" cy="1044"/>
          </a:xfrm>
        </p:grpSpPr>
        <p:sp>
          <p:nvSpPr>
            <p:cNvPr id="28787" name="Text Box 1139"/>
            <p:cNvSpPr txBox="1">
              <a:spLocks noChangeArrowheads="1"/>
            </p:cNvSpPr>
            <p:nvPr/>
          </p:nvSpPr>
          <p:spPr bwMode="auto">
            <a:xfrm>
              <a:off x="4802" y="2625"/>
              <a:ext cx="280" cy="1044"/>
            </a:xfrm>
            <a:prstGeom prst="rect">
              <a:avLst/>
            </a:prstGeom>
            <a:noFill/>
            <a:ln w="12700">
              <a:noFill/>
              <a:miter lim="800000"/>
              <a:headEnd type="none" w="sm" len="sm"/>
              <a:tailEnd type="none" w="sm" len="sm"/>
            </a:ln>
            <a:effectLst/>
          </p:spPr>
          <p:txBody>
            <a:bodyPr wrap="none">
              <a:spAutoFit/>
            </a:bodyPr>
            <a:lstStyle/>
            <a:p>
              <a:pPr>
                <a:lnSpc>
                  <a:spcPct val="80000"/>
                </a:lnSpc>
              </a:pPr>
              <a:r>
                <a:rPr lang="fr-CH" dirty="0">
                  <a:latin typeface="Symbol" pitchFamily="18" charset="2"/>
                </a:rPr>
                <a:t>ü</a:t>
              </a:r>
            </a:p>
            <a:p>
              <a:pPr>
                <a:lnSpc>
                  <a:spcPct val="80000"/>
                </a:lnSpc>
              </a:pPr>
              <a:r>
                <a:rPr lang="fr-CH" dirty="0">
                  <a:latin typeface="Symbol" pitchFamily="18" charset="2"/>
                </a:rPr>
                <a:t>ï</a:t>
              </a:r>
            </a:p>
            <a:p>
              <a:pPr>
                <a:lnSpc>
                  <a:spcPct val="80000"/>
                </a:lnSpc>
              </a:pPr>
              <a:r>
                <a:rPr lang="fr-CH" dirty="0">
                  <a:latin typeface="Symbol" pitchFamily="18" charset="2"/>
                </a:rPr>
                <a:t>ï</a:t>
              </a:r>
            </a:p>
            <a:p>
              <a:pPr>
                <a:lnSpc>
                  <a:spcPct val="80000"/>
                </a:lnSpc>
              </a:pPr>
              <a:r>
                <a:rPr lang="fr-CH" dirty="0">
                  <a:latin typeface="Symbol" pitchFamily="18" charset="2"/>
                </a:rPr>
                <a:t>ý</a:t>
              </a:r>
            </a:p>
            <a:p>
              <a:pPr>
                <a:lnSpc>
                  <a:spcPct val="80000"/>
                </a:lnSpc>
              </a:pPr>
              <a:r>
                <a:rPr lang="fr-CH" dirty="0">
                  <a:latin typeface="Symbol" pitchFamily="18" charset="2"/>
                </a:rPr>
                <a:t>ï</a:t>
              </a:r>
              <a:endParaRPr lang="fr-CH" dirty="0"/>
            </a:p>
            <a:p>
              <a:pPr>
                <a:lnSpc>
                  <a:spcPct val="80000"/>
                </a:lnSpc>
              </a:pPr>
              <a:r>
                <a:rPr lang="fr-CH" dirty="0">
                  <a:latin typeface="Symbol" pitchFamily="18" charset="2"/>
                </a:rPr>
                <a:t>ï</a:t>
              </a:r>
            </a:p>
            <a:p>
              <a:pPr>
                <a:lnSpc>
                  <a:spcPct val="80000"/>
                </a:lnSpc>
              </a:pPr>
              <a:r>
                <a:rPr lang="fr-CH" dirty="0">
                  <a:latin typeface="Symbol" pitchFamily="18" charset="2"/>
                </a:rPr>
                <a:t>þ</a:t>
              </a:r>
            </a:p>
          </p:txBody>
        </p:sp>
        <p:graphicFrame>
          <p:nvGraphicFramePr>
            <p:cNvPr id="28786" name="Object 1138"/>
            <p:cNvGraphicFramePr>
              <a:graphicFrameLocks noChangeAspect="1"/>
            </p:cNvGraphicFramePr>
            <p:nvPr/>
          </p:nvGraphicFramePr>
          <p:xfrm flipH="1">
            <a:off x="2568" y="3096"/>
            <a:ext cx="192" cy="365"/>
          </p:xfrm>
          <a:graphic>
            <a:graphicData uri="http://schemas.openxmlformats.org/presentationml/2006/ole">
              <mc:AlternateContent xmlns:mc="http://schemas.openxmlformats.org/markup-compatibility/2006">
                <mc:Choice xmlns:v="urn:schemas-microsoft-com:vml" Requires="v">
                  <p:oleObj spid="_x0000_s197666" name="Équation" r:id="rId4" imgW="114120" imgH="215640" progId="Equation.3">
                    <p:embed/>
                  </p:oleObj>
                </mc:Choice>
                <mc:Fallback>
                  <p:oleObj name="Équation" r:id="rId4" imgW="114120" imgH="21564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568" y="3096"/>
                          <a:ext cx="192" cy="365"/>
                        </a:xfrm>
                        <a:prstGeom prst="rect">
                          <a:avLst/>
                        </a:prstGeom>
                        <a:solidFill>
                          <a:schemeClr val="bg1"/>
                        </a:solidFill>
                      </p:spPr>
                    </p:pic>
                  </p:oleObj>
                </mc:Fallback>
              </mc:AlternateContent>
            </a:graphicData>
          </a:graphic>
        </p:graphicFrame>
        <p:sp>
          <p:nvSpPr>
            <p:cNvPr id="28797" name="Text Box 1149"/>
            <p:cNvSpPr txBox="1">
              <a:spLocks noChangeArrowheads="1"/>
            </p:cNvSpPr>
            <p:nvPr/>
          </p:nvSpPr>
          <p:spPr bwMode="auto">
            <a:xfrm>
              <a:off x="2836" y="2625"/>
              <a:ext cx="280" cy="1044"/>
            </a:xfrm>
            <a:prstGeom prst="rect">
              <a:avLst/>
            </a:prstGeom>
            <a:noFill/>
            <a:ln w="12700">
              <a:noFill/>
              <a:miter lim="800000"/>
              <a:headEnd type="none" w="sm" len="sm"/>
              <a:tailEnd type="none" w="sm" len="sm"/>
            </a:ln>
            <a:effectLst/>
          </p:spPr>
          <p:txBody>
            <a:bodyPr wrap="none">
              <a:spAutoFit/>
            </a:bodyPr>
            <a:lstStyle/>
            <a:p>
              <a:pPr>
                <a:lnSpc>
                  <a:spcPct val="80000"/>
                </a:lnSpc>
              </a:pPr>
              <a:r>
                <a:rPr lang="fr-CH" dirty="0">
                  <a:latin typeface="Symbol" pitchFamily="18" charset="2"/>
                  <a:sym typeface="Symbol" pitchFamily="18" charset="2"/>
                </a:rPr>
                <a:t></a:t>
              </a:r>
              <a:endParaRPr lang="fr-CH" dirty="0">
                <a:latin typeface="Symbol" pitchFamily="18" charset="2"/>
              </a:endParaRPr>
            </a:p>
            <a:p>
              <a:pPr>
                <a:lnSpc>
                  <a:spcPct val="80000"/>
                </a:lnSpc>
              </a:pPr>
              <a:r>
                <a:rPr lang="fr-CH" dirty="0">
                  <a:latin typeface="Symbol" pitchFamily="18" charset="2"/>
                </a:rPr>
                <a:t>ï</a:t>
              </a:r>
            </a:p>
            <a:p>
              <a:pPr>
                <a:lnSpc>
                  <a:spcPct val="80000"/>
                </a:lnSpc>
              </a:pPr>
              <a:r>
                <a:rPr lang="fr-CH" dirty="0">
                  <a:latin typeface="Symbol" pitchFamily="18" charset="2"/>
                </a:rPr>
                <a:t>ï</a:t>
              </a:r>
            </a:p>
            <a:p>
              <a:pPr>
                <a:lnSpc>
                  <a:spcPct val="80000"/>
                </a:lnSpc>
              </a:pPr>
              <a:r>
                <a:rPr lang="fr-CH" dirty="0">
                  <a:latin typeface="Symbol" pitchFamily="18" charset="2"/>
                  <a:sym typeface="Symbol" pitchFamily="18" charset="2"/>
                </a:rPr>
                <a:t></a:t>
              </a:r>
              <a:endParaRPr lang="fr-CH" dirty="0">
                <a:latin typeface="Symbol" pitchFamily="18" charset="2"/>
              </a:endParaRPr>
            </a:p>
            <a:p>
              <a:pPr>
                <a:lnSpc>
                  <a:spcPct val="80000"/>
                </a:lnSpc>
              </a:pPr>
              <a:r>
                <a:rPr lang="fr-CH" dirty="0">
                  <a:latin typeface="Symbol" pitchFamily="18" charset="2"/>
                </a:rPr>
                <a:t>ï</a:t>
              </a:r>
              <a:endParaRPr lang="fr-CH" dirty="0"/>
            </a:p>
            <a:p>
              <a:pPr>
                <a:lnSpc>
                  <a:spcPct val="80000"/>
                </a:lnSpc>
              </a:pPr>
              <a:r>
                <a:rPr lang="fr-CH" dirty="0">
                  <a:latin typeface="Symbol" pitchFamily="18" charset="2"/>
                </a:rPr>
                <a:t>ï</a:t>
              </a:r>
            </a:p>
            <a:p>
              <a:pPr>
                <a:lnSpc>
                  <a:spcPct val="80000"/>
                </a:lnSpc>
              </a:pPr>
              <a:r>
                <a:rPr lang="fr-CH" dirty="0">
                  <a:latin typeface="Symbol" pitchFamily="18" charset="2"/>
                  <a:sym typeface="Symbol" pitchFamily="18" charset="2"/>
                </a:rPr>
                <a:t></a:t>
              </a:r>
              <a:endParaRPr lang="fr-CH" dirty="0">
                <a:latin typeface="Symbol" pitchFamily="18" charset="2"/>
              </a:endParaRPr>
            </a:p>
          </p:txBody>
        </p:sp>
      </p:grpSp>
      <p:grpSp>
        <p:nvGrpSpPr>
          <p:cNvPr id="3" name="Group 1152"/>
          <p:cNvGrpSpPr>
            <a:grpSpLocks/>
          </p:cNvGrpSpPr>
          <p:nvPr/>
        </p:nvGrpSpPr>
        <p:grpSpPr bwMode="auto">
          <a:xfrm>
            <a:off x="6458587" y="4283075"/>
            <a:ext cx="1353304" cy="1679841"/>
            <a:chOff x="2353" y="2698"/>
            <a:chExt cx="1151" cy="1144"/>
          </a:xfrm>
        </p:grpSpPr>
        <p:sp>
          <p:nvSpPr>
            <p:cNvPr id="28762" name="AutoShape 1114"/>
            <p:cNvSpPr>
              <a:spLocks noChangeAspect="1" noChangeArrowheads="1"/>
            </p:cNvSpPr>
            <p:nvPr/>
          </p:nvSpPr>
          <p:spPr bwMode="auto">
            <a:xfrm>
              <a:off x="2813" y="2698"/>
              <a:ext cx="230"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63" name="AutoShape 1115"/>
            <p:cNvSpPr>
              <a:spLocks noChangeAspect="1" noChangeArrowheads="1"/>
            </p:cNvSpPr>
            <p:nvPr/>
          </p:nvSpPr>
          <p:spPr bwMode="auto">
            <a:xfrm>
              <a:off x="3043" y="2698"/>
              <a:ext cx="231"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64" name="AutoShape 1116"/>
            <p:cNvSpPr>
              <a:spLocks noChangeAspect="1" noChangeArrowheads="1"/>
            </p:cNvSpPr>
            <p:nvPr/>
          </p:nvSpPr>
          <p:spPr bwMode="auto">
            <a:xfrm>
              <a:off x="3274" y="2698"/>
              <a:ext cx="230"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67" name="AutoShape 1119"/>
            <p:cNvSpPr>
              <a:spLocks noChangeAspect="1" noChangeArrowheads="1"/>
            </p:cNvSpPr>
            <p:nvPr/>
          </p:nvSpPr>
          <p:spPr bwMode="auto">
            <a:xfrm>
              <a:off x="2813" y="2928"/>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68" name="AutoShape 1120"/>
            <p:cNvSpPr>
              <a:spLocks noChangeAspect="1" noChangeArrowheads="1"/>
            </p:cNvSpPr>
            <p:nvPr/>
          </p:nvSpPr>
          <p:spPr bwMode="auto">
            <a:xfrm>
              <a:off x="3043" y="2928"/>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69" name="AutoShape 1121"/>
            <p:cNvSpPr>
              <a:spLocks noChangeAspect="1" noChangeArrowheads="1"/>
            </p:cNvSpPr>
            <p:nvPr/>
          </p:nvSpPr>
          <p:spPr bwMode="auto">
            <a:xfrm>
              <a:off x="3274" y="2928"/>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72" name="AutoShape 1124"/>
            <p:cNvSpPr>
              <a:spLocks noChangeAspect="1" noChangeArrowheads="1"/>
            </p:cNvSpPr>
            <p:nvPr/>
          </p:nvSpPr>
          <p:spPr bwMode="auto">
            <a:xfrm>
              <a:off x="2813" y="3155"/>
              <a:ext cx="230"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73" name="AutoShape 1125"/>
            <p:cNvSpPr>
              <a:spLocks noChangeAspect="1" noChangeArrowheads="1"/>
            </p:cNvSpPr>
            <p:nvPr/>
          </p:nvSpPr>
          <p:spPr bwMode="auto">
            <a:xfrm>
              <a:off x="3043" y="3155"/>
              <a:ext cx="231"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74" name="AutoShape 1126"/>
            <p:cNvSpPr>
              <a:spLocks noChangeAspect="1" noChangeArrowheads="1"/>
            </p:cNvSpPr>
            <p:nvPr/>
          </p:nvSpPr>
          <p:spPr bwMode="auto">
            <a:xfrm>
              <a:off x="3274" y="3155"/>
              <a:ext cx="230"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77" name="AutoShape 1129"/>
            <p:cNvSpPr>
              <a:spLocks noChangeAspect="1" noChangeArrowheads="1"/>
            </p:cNvSpPr>
            <p:nvPr/>
          </p:nvSpPr>
          <p:spPr bwMode="auto">
            <a:xfrm>
              <a:off x="2813" y="3386"/>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78" name="AutoShape 1130"/>
            <p:cNvSpPr>
              <a:spLocks noChangeAspect="1" noChangeArrowheads="1"/>
            </p:cNvSpPr>
            <p:nvPr/>
          </p:nvSpPr>
          <p:spPr bwMode="auto">
            <a:xfrm>
              <a:off x="3043" y="3386"/>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79" name="AutoShape 1131"/>
            <p:cNvSpPr>
              <a:spLocks noChangeAspect="1" noChangeArrowheads="1"/>
            </p:cNvSpPr>
            <p:nvPr/>
          </p:nvSpPr>
          <p:spPr bwMode="auto">
            <a:xfrm>
              <a:off x="3274" y="3386"/>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grpSp>
          <p:nvGrpSpPr>
            <p:cNvPr id="4" name="Group 1140"/>
            <p:cNvGrpSpPr>
              <a:grpSpLocks/>
            </p:cNvGrpSpPr>
            <p:nvPr/>
          </p:nvGrpSpPr>
          <p:grpSpPr bwMode="auto">
            <a:xfrm>
              <a:off x="2582" y="2698"/>
              <a:ext cx="231" cy="1142"/>
              <a:chOff x="2532" y="2698"/>
              <a:chExt cx="231" cy="1142"/>
            </a:xfrm>
          </p:grpSpPr>
          <p:sp>
            <p:nvSpPr>
              <p:cNvPr id="28761" name="AutoShape 1113"/>
              <p:cNvSpPr>
                <a:spLocks noChangeAspect="1" noChangeArrowheads="1"/>
              </p:cNvSpPr>
              <p:nvPr/>
            </p:nvSpPr>
            <p:spPr bwMode="auto">
              <a:xfrm>
                <a:off x="2532" y="2698"/>
                <a:ext cx="231"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66" name="AutoShape 1118"/>
              <p:cNvSpPr>
                <a:spLocks noChangeAspect="1" noChangeArrowheads="1"/>
              </p:cNvSpPr>
              <p:nvPr/>
            </p:nvSpPr>
            <p:spPr bwMode="auto">
              <a:xfrm>
                <a:off x="2532" y="2928"/>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71" name="AutoShape 1123"/>
              <p:cNvSpPr>
                <a:spLocks noChangeAspect="1" noChangeArrowheads="1"/>
              </p:cNvSpPr>
              <p:nvPr/>
            </p:nvSpPr>
            <p:spPr bwMode="auto">
              <a:xfrm>
                <a:off x="2532" y="3155"/>
                <a:ext cx="231"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76" name="AutoShape 1128"/>
              <p:cNvSpPr>
                <a:spLocks noChangeAspect="1" noChangeArrowheads="1"/>
              </p:cNvSpPr>
              <p:nvPr/>
            </p:nvSpPr>
            <p:spPr bwMode="auto">
              <a:xfrm>
                <a:off x="2532" y="3386"/>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81" name="AutoShape 1133"/>
              <p:cNvSpPr>
                <a:spLocks noChangeAspect="1" noChangeArrowheads="1"/>
              </p:cNvSpPr>
              <p:nvPr/>
            </p:nvSpPr>
            <p:spPr bwMode="auto">
              <a:xfrm>
                <a:off x="2532" y="3613"/>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grpSp>
        <p:sp>
          <p:nvSpPr>
            <p:cNvPr id="28782" name="AutoShape 1134"/>
            <p:cNvSpPr>
              <a:spLocks noChangeAspect="1" noChangeArrowheads="1"/>
            </p:cNvSpPr>
            <p:nvPr/>
          </p:nvSpPr>
          <p:spPr bwMode="auto">
            <a:xfrm>
              <a:off x="2813" y="3613"/>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83" name="AutoShape 1135"/>
            <p:cNvSpPr>
              <a:spLocks noChangeAspect="1" noChangeArrowheads="1"/>
            </p:cNvSpPr>
            <p:nvPr/>
          </p:nvSpPr>
          <p:spPr bwMode="auto">
            <a:xfrm>
              <a:off x="3043" y="3613"/>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84" name="AutoShape 1136"/>
            <p:cNvSpPr>
              <a:spLocks noChangeAspect="1" noChangeArrowheads="1"/>
            </p:cNvSpPr>
            <p:nvPr/>
          </p:nvSpPr>
          <p:spPr bwMode="auto">
            <a:xfrm>
              <a:off x="3274" y="3613"/>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90" name="AutoShape 1142"/>
            <p:cNvSpPr>
              <a:spLocks noChangeAspect="1" noChangeArrowheads="1"/>
            </p:cNvSpPr>
            <p:nvPr/>
          </p:nvSpPr>
          <p:spPr bwMode="auto">
            <a:xfrm>
              <a:off x="2353" y="2700"/>
              <a:ext cx="231"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91" name="AutoShape 1143"/>
            <p:cNvSpPr>
              <a:spLocks noChangeAspect="1" noChangeArrowheads="1"/>
            </p:cNvSpPr>
            <p:nvPr/>
          </p:nvSpPr>
          <p:spPr bwMode="auto">
            <a:xfrm>
              <a:off x="2353" y="2930"/>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92" name="AutoShape 1144"/>
            <p:cNvSpPr>
              <a:spLocks noChangeAspect="1" noChangeArrowheads="1"/>
            </p:cNvSpPr>
            <p:nvPr/>
          </p:nvSpPr>
          <p:spPr bwMode="auto">
            <a:xfrm>
              <a:off x="2353" y="3157"/>
              <a:ext cx="231"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94" name="AutoShape 1146"/>
            <p:cNvSpPr>
              <a:spLocks noChangeAspect="1" noChangeArrowheads="1"/>
            </p:cNvSpPr>
            <p:nvPr/>
          </p:nvSpPr>
          <p:spPr bwMode="auto">
            <a:xfrm>
              <a:off x="2353" y="3609"/>
              <a:ext cx="231" cy="233"/>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795" name="AutoShape 1147"/>
            <p:cNvSpPr>
              <a:spLocks noChangeAspect="1" noChangeArrowheads="1"/>
            </p:cNvSpPr>
            <p:nvPr/>
          </p:nvSpPr>
          <p:spPr bwMode="auto">
            <a:xfrm>
              <a:off x="2353" y="3388"/>
              <a:ext cx="231" cy="22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grpSp>
      <p:sp>
        <p:nvSpPr>
          <p:cNvPr id="28798" name="Text Box 1150"/>
          <p:cNvSpPr txBox="1">
            <a:spLocks noChangeArrowheads="1"/>
          </p:cNvSpPr>
          <p:nvPr/>
        </p:nvSpPr>
        <p:spPr bwMode="auto">
          <a:xfrm>
            <a:off x="6026669" y="4948238"/>
            <a:ext cx="259843" cy="369332"/>
          </a:xfrm>
          <a:prstGeom prst="rect">
            <a:avLst/>
          </a:prstGeom>
          <a:noFill/>
          <a:ln w="12700">
            <a:noFill/>
            <a:miter lim="800000"/>
            <a:headEnd type="none" w="sm" len="sm"/>
            <a:tailEnd type="none" w="sm" len="sm"/>
          </a:ln>
          <a:effectLst/>
        </p:spPr>
        <p:txBody>
          <a:bodyPr wrap="square">
            <a:spAutoFit/>
          </a:bodyPr>
          <a:lstStyle/>
          <a:p>
            <a:r>
              <a:rPr lang="fr-CH" dirty="0">
                <a:solidFill>
                  <a:srgbClr val="000000"/>
                </a:solidFill>
                <a:sym typeface="Symbol" pitchFamily="18" charset="2"/>
              </a:rPr>
              <a:t></a:t>
            </a:r>
            <a:endParaRPr lang="fr-CH" dirty="0">
              <a:solidFill>
                <a:srgbClr val="000000"/>
              </a:solidFill>
            </a:endParaRPr>
          </a:p>
        </p:txBody>
      </p:sp>
      <p:sp>
        <p:nvSpPr>
          <p:cNvPr id="28799" name="Text Box 1151"/>
          <p:cNvSpPr txBox="1">
            <a:spLocks noChangeArrowheads="1"/>
          </p:cNvSpPr>
          <p:nvPr/>
        </p:nvSpPr>
        <p:spPr bwMode="auto">
          <a:xfrm>
            <a:off x="8098371" y="4945063"/>
            <a:ext cx="259843" cy="369332"/>
          </a:xfrm>
          <a:prstGeom prst="rect">
            <a:avLst/>
          </a:prstGeom>
          <a:noFill/>
          <a:ln w="12700">
            <a:noFill/>
            <a:miter lim="800000"/>
            <a:headEnd type="none" w="sm" len="sm"/>
            <a:tailEnd type="none" w="sm" len="sm"/>
          </a:ln>
          <a:effectLst/>
        </p:spPr>
        <p:txBody>
          <a:bodyPr wrap="square">
            <a:spAutoFit/>
          </a:bodyPr>
          <a:lstStyle/>
          <a:p>
            <a:r>
              <a:rPr lang="fr-CH" dirty="0">
                <a:solidFill>
                  <a:srgbClr val="000000"/>
                </a:solidFill>
                <a:sym typeface="Symbol" pitchFamily="18" charset="2"/>
              </a:rPr>
              <a:t></a:t>
            </a:r>
            <a:endParaRPr lang="fr-CH" dirty="0">
              <a:solidFill>
                <a:srgbClr val="000000"/>
              </a:solidFill>
            </a:endParaRPr>
          </a:p>
        </p:txBody>
      </p:sp>
      <p:sp>
        <p:nvSpPr>
          <p:cNvPr id="28801" name="AutoShape 1153"/>
          <p:cNvSpPr>
            <a:spLocks noChangeAspect="1" noChangeArrowheads="1"/>
          </p:cNvSpPr>
          <p:nvPr/>
        </p:nvSpPr>
        <p:spPr bwMode="auto">
          <a:xfrm>
            <a:off x="8429652" y="4857097"/>
            <a:ext cx="456159" cy="57216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r>
              <a:rPr lang="fr-CH" i="1">
                <a:solidFill>
                  <a:srgbClr val="000000"/>
                </a:solidFill>
              </a:rPr>
              <a:t>25</a:t>
            </a:r>
          </a:p>
        </p:txBody>
      </p:sp>
      <p:grpSp>
        <p:nvGrpSpPr>
          <p:cNvPr id="5" name="Group 1348"/>
          <p:cNvGrpSpPr>
            <a:grpSpLocks/>
          </p:cNvGrpSpPr>
          <p:nvPr/>
        </p:nvGrpSpPr>
        <p:grpSpPr bwMode="auto">
          <a:xfrm>
            <a:off x="2536668" y="4284780"/>
            <a:ext cx="2106770" cy="1678371"/>
            <a:chOff x="698" y="2699"/>
            <a:chExt cx="1473" cy="1143"/>
          </a:xfrm>
        </p:grpSpPr>
        <p:graphicFrame>
          <p:nvGraphicFramePr>
            <p:cNvPr id="28805" name="Object 1157"/>
            <p:cNvGraphicFramePr>
              <a:graphicFrameLocks noChangeAspect="1"/>
            </p:cNvGraphicFramePr>
            <p:nvPr/>
          </p:nvGraphicFramePr>
          <p:xfrm flipH="1">
            <a:off x="698" y="3099"/>
            <a:ext cx="192" cy="364"/>
          </p:xfrm>
          <a:graphic>
            <a:graphicData uri="http://schemas.openxmlformats.org/presentationml/2006/ole">
              <mc:AlternateContent xmlns:mc="http://schemas.openxmlformats.org/markup-compatibility/2006">
                <mc:Choice xmlns:v="urn:schemas-microsoft-com:vml" Requires="v">
                  <p:oleObj spid="_x0000_s197667" name="Équation" r:id="rId6" imgW="114120" imgH="215640" progId="Equation.3">
                    <p:embed/>
                  </p:oleObj>
                </mc:Choice>
                <mc:Fallback>
                  <p:oleObj name="Équation" r:id="rId6" imgW="114120" imgH="215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98" y="3099"/>
                          <a:ext cx="192" cy="364"/>
                        </a:xfrm>
                        <a:prstGeom prst="rect">
                          <a:avLst/>
                        </a:prstGeom>
                        <a:solidFill>
                          <a:schemeClr val="bg1"/>
                        </a:solidFill>
                      </p:spPr>
                    </p:pic>
                  </p:oleObj>
                </mc:Fallback>
              </mc:AlternateContent>
            </a:graphicData>
          </a:graphic>
        </p:graphicFrame>
        <p:grpSp>
          <p:nvGrpSpPr>
            <p:cNvPr id="6" name="Group 1185"/>
            <p:cNvGrpSpPr>
              <a:grpSpLocks/>
            </p:cNvGrpSpPr>
            <p:nvPr/>
          </p:nvGrpSpPr>
          <p:grpSpPr bwMode="auto">
            <a:xfrm>
              <a:off x="1010" y="2699"/>
              <a:ext cx="1161" cy="1143"/>
              <a:chOff x="1010" y="2699"/>
              <a:chExt cx="1161" cy="1143"/>
            </a:xfrm>
          </p:grpSpPr>
          <p:sp>
            <p:nvSpPr>
              <p:cNvPr id="28807" name="AutoShape 1159"/>
              <p:cNvSpPr>
                <a:spLocks noChangeAspect="1" noChangeArrowheads="1"/>
              </p:cNvSpPr>
              <p:nvPr/>
            </p:nvSpPr>
            <p:spPr bwMode="auto">
              <a:xfrm>
                <a:off x="1480" y="2700"/>
                <a:ext cx="230"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dirty="0">
                    <a:solidFill>
                      <a:srgbClr val="000000"/>
                    </a:solidFill>
                  </a:rPr>
                  <a:t>-1</a:t>
                </a:r>
              </a:p>
            </p:txBody>
          </p:sp>
          <p:sp>
            <p:nvSpPr>
              <p:cNvPr id="28808" name="AutoShape 1160"/>
              <p:cNvSpPr>
                <a:spLocks noChangeAspect="1" noChangeArrowheads="1"/>
              </p:cNvSpPr>
              <p:nvPr/>
            </p:nvSpPr>
            <p:spPr bwMode="auto">
              <a:xfrm>
                <a:off x="1710" y="2700"/>
                <a:ext cx="231"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09" name="AutoShape 1161"/>
              <p:cNvSpPr>
                <a:spLocks noChangeAspect="1" noChangeArrowheads="1"/>
              </p:cNvSpPr>
              <p:nvPr/>
            </p:nvSpPr>
            <p:spPr bwMode="auto">
              <a:xfrm>
                <a:off x="1941" y="2700"/>
                <a:ext cx="230"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10" name="AutoShape 1162"/>
              <p:cNvSpPr>
                <a:spLocks noChangeAspect="1" noChangeArrowheads="1"/>
              </p:cNvSpPr>
              <p:nvPr/>
            </p:nvSpPr>
            <p:spPr bwMode="auto">
              <a:xfrm>
                <a:off x="1480" y="2930"/>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11" name="AutoShape 1163"/>
              <p:cNvSpPr>
                <a:spLocks noChangeAspect="1" noChangeArrowheads="1"/>
              </p:cNvSpPr>
              <p:nvPr/>
            </p:nvSpPr>
            <p:spPr bwMode="auto">
              <a:xfrm>
                <a:off x="1710" y="2930"/>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12" name="AutoShape 1164"/>
              <p:cNvSpPr>
                <a:spLocks noChangeAspect="1" noChangeArrowheads="1"/>
              </p:cNvSpPr>
              <p:nvPr/>
            </p:nvSpPr>
            <p:spPr bwMode="auto">
              <a:xfrm>
                <a:off x="1941" y="2930"/>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13" name="AutoShape 1165"/>
              <p:cNvSpPr>
                <a:spLocks noChangeAspect="1" noChangeArrowheads="1"/>
              </p:cNvSpPr>
              <p:nvPr/>
            </p:nvSpPr>
            <p:spPr bwMode="auto">
              <a:xfrm>
                <a:off x="1480" y="3157"/>
                <a:ext cx="230"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24</a:t>
                </a:r>
              </a:p>
            </p:txBody>
          </p:sp>
          <p:sp>
            <p:nvSpPr>
              <p:cNvPr id="28814" name="AutoShape 1166"/>
              <p:cNvSpPr>
                <a:spLocks noChangeAspect="1" noChangeArrowheads="1"/>
              </p:cNvSpPr>
              <p:nvPr/>
            </p:nvSpPr>
            <p:spPr bwMode="auto">
              <a:xfrm>
                <a:off x="1710" y="3157"/>
                <a:ext cx="231"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15" name="AutoShape 1167"/>
              <p:cNvSpPr>
                <a:spLocks noChangeAspect="1" noChangeArrowheads="1"/>
              </p:cNvSpPr>
              <p:nvPr/>
            </p:nvSpPr>
            <p:spPr bwMode="auto">
              <a:xfrm>
                <a:off x="1941" y="3157"/>
                <a:ext cx="230"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16" name="AutoShape 1168"/>
              <p:cNvSpPr>
                <a:spLocks noChangeAspect="1" noChangeArrowheads="1"/>
              </p:cNvSpPr>
              <p:nvPr/>
            </p:nvSpPr>
            <p:spPr bwMode="auto">
              <a:xfrm>
                <a:off x="1480" y="3388"/>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17" name="AutoShape 1169"/>
              <p:cNvSpPr>
                <a:spLocks noChangeAspect="1" noChangeArrowheads="1"/>
              </p:cNvSpPr>
              <p:nvPr/>
            </p:nvSpPr>
            <p:spPr bwMode="auto">
              <a:xfrm>
                <a:off x="1710" y="3388"/>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18" name="AutoShape 1170"/>
              <p:cNvSpPr>
                <a:spLocks noChangeAspect="1" noChangeArrowheads="1"/>
              </p:cNvSpPr>
              <p:nvPr/>
            </p:nvSpPr>
            <p:spPr bwMode="auto">
              <a:xfrm>
                <a:off x="1941" y="3388"/>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grpSp>
            <p:nvGrpSpPr>
              <p:cNvPr id="7" name="Group 1171"/>
              <p:cNvGrpSpPr>
                <a:grpSpLocks/>
              </p:cNvGrpSpPr>
              <p:nvPr/>
            </p:nvGrpSpPr>
            <p:grpSpPr bwMode="auto">
              <a:xfrm>
                <a:off x="1249" y="2700"/>
                <a:ext cx="231" cy="1142"/>
                <a:chOff x="2532" y="2698"/>
                <a:chExt cx="231" cy="1142"/>
              </a:xfrm>
            </p:grpSpPr>
            <p:sp>
              <p:nvSpPr>
                <p:cNvPr id="28820" name="AutoShape 1172"/>
                <p:cNvSpPr>
                  <a:spLocks noChangeAspect="1" noChangeArrowheads="1"/>
                </p:cNvSpPr>
                <p:nvPr/>
              </p:nvSpPr>
              <p:spPr bwMode="auto">
                <a:xfrm>
                  <a:off x="2532" y="2698"/>
                  <a:ext cx="231"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21" name="AutoShape 1173"/>
                <p:cNvSpPr>
                  <a:spLocks noChangeAspect="1" noChangeArrowheads="1"/>
                </p:cNvSpPr>
                <p:nvPr/>
              </p:nvSpPr>
              <p:spPr bwMode="auto">
                <a:xfrm>
                  <a:off x="2532" y="2928"/>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22" name="AutoShape 1174"/>
                <p:cNvSpPr>
                  <a:spLocks noChangeAspect="1" noChangeArrowheads="1"/>
                </p:cNvSpPr>
                <p:nvPr/>
              </p:nvSpPr>
              <p:spPr bwMode="auto">
                <a:xfrm>
                  <a:off x="2532" y="3155"/>
                  <a:ext cx="231"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23" name="AutoShape 1175"/>
                <p:cNvSpPr>
                  <a:spLocks noChangeAspect="1" noChangeArrowheads="1"/>
                </p:cNvSpPr>
                <p:nvPr/>
              </p:nvSpPr>
              <p:spPr bwMode="auto">
                <a:xfrm>
                  <a:off x="2532" y="3386"/>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24" name="AutoShape 1176"/>
                <p:cNvSpPr>
                  <a:spLocks noChangeAspect="1" noChangeArrowheads="1"/>
                </p:cNvSpPr>
                <p:nvPr/>
              </p:nvSpPr>
              <p:spPr bwMode="auto">
                <a:xfrm>
                  <a:off x="2532" y="3613"/>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grpSp>
          <p:sp>
            <p:nvSpPr>
              <p:cNvPr id="28825" name="AutoShape 1177"/>
              <p:cNvSpPr>
                <a:spLocks noChangeAspect="1" noChangeArrowheads="1"/>
              </p:cNvSpPr>
              <p:nvPr/>
            </p:nvSpPr>
            <p:spPr bwMode="auto">
              <a:xfrm>
                <a:off x="1480" y="3615"/>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26" name="AutoShape 1178"/>
              <p:cNvSpPr>
                <a:spLocks noChangeAspect="1" noChangeArrowheads="1"/>
              </p:cNvSpPr>
              <p:nvPr/>
            </p:nvSpPr>
            <p:spPr bwMode="auto">
              <a:xfrm>
                <a:off x="1710" y="3615"/>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27" name="AutoShape 1179"/>
              <p:cNvSpPr>
                <a:spLocks noChangeAspect="1" noChangeArrowheads="1"/>
              </p:cNvSpPr>
              <p:nvPr/>
            </p:nvSpPr>
            <p:spPr bwMode="auto">
              <a:xfrm>
                <a:off x="1941" y="3615"/>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28" name="AutoShape 1180"/>
              <p:cNvSpPr>
                <a:spLocks noChangeAspect="1" noChangeArrowheads="1"/>
              </p:cNvSpPr>
              <p:nvPr/>
            </p:nvSpPr>
            <p:spPr bwMode="auto">
              <a:xfrm>
                <a:off x="1010" y="2699"/>
                <a:ext cx="231"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29" name="AutoShape 1181"/>
              <p:cNvSpPr>
                <a:spLocks noChangeAspect="1" noChangeArrowheads="1"/>
              </p:cNvSpPr>
              <p:nvPr/>
            </p:nvSpPr>
            <p:spPr bwMode="auto">
              <a:xfrm>
                <a:off x="1010" y="2929"/>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30" name="AutoShape 1182"/>
              <p:cNvSpPr>
                <a:spLocks noChangeAspect="1" noChangeArrowheads="1"/>
              </p:cNvSpPr>
              <p:nvPr/>
            </p:nvSpPr>
            <p:spPr bwMode="auto">
              <a:xfrm>
                <a:off x="1010" y="3156"/>
                <a:ext cx="231"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831" name="AutoShape 1183"/>
              <p:cNvSpPr>
                <a:spLocks noChangeAspect="1" noChangeArrowheads="1"/>
              </p:cNvSpPr>
              <p:nvPr/>
            </p:nvSpPr>
            <p:spPr bwMode="auto">
              <a:xfrm>
                <a:off x="1010" y="3614"/>
                <a:ext cx="231" cy="22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dirty="0">
                    <a:solidFill>
                      <a:srgbClr val="000000"/>
                    </a:solidFill>
                  </a:rPr>
                  <a:t>-1</a:t>
                </a:r>
              </a:p>
            </p:txBody>
          </p:sp>
          <p:sp>
            <p:nvSpPr>
              <p:cNvPr id="28832" name="AutoShape 1184"/>
              <p:cNvSpPr>
                <a:spLocks noChangeAspect="1" noChangeArrowheads="1"/>
              </p:cNvSpPr>
              <p:nvPr/>
            </p:nvSpPr>
            <p:spPr bwMode="auto">
              <a:xfrm>
                <a:off x="1010" y="3387"/>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dirty="0">
                    <a:solidFill>
                      <a:srgbClr val="000000"/>
                    </a:solidFill>
                  </a:rPr>
                  <a:t>-1</a:t>
                </a:r>
              </a:p>
            </p:txBody>
          </p:sp>
        </p:grpSp>
      </p:grpSp>
      <p:sp>
        <p:nvSpPr>
          <p:cNvPr id="28834" name="Text Box 1186"/>
          <p:cNvSpPr txBox="1">
            <a:spLocks noChangeArrowheads="1"/>
          </p:cNvSpPr>
          <p:nvPr/>
        </p:nvSpPr>
        <p:spPr bwMode="auto">
          <a:xfrm>
            <a:off x="4840231" y="4945063"/>
            <a:ext cx="259843" cy="369332"/>
          </a:xfrm>
          <a:prstGeom prst="rect">
            <a:avLst/>
          </a:prstGeom>
          <a:noFill/>
          <a:ln w="12700">
            <a:noFill/>
            <a:miter lim="800000"/>
            <a:headEnd type="none" w="sm" len="sm"/>
            <a:tailEnd type="none" w="sm" len="sm"/>
          </a:ln>
          <a:effectLst/>
        </p:spPr>
        <p:txBody>
          <a:bodyPr wrap="square">
            <a:spAutoFit/>
          </a:bodyPr>
          <a:lstStyle/>
          <a:p>
            <a:r>
              <a:rPr lang="fr-CH">
                <a:solidFill>
                  <a:srgbClr val="000000"/>
                </a:solidFill>
                <a:sym typeface="Symbol" pitchFamily="18" charset="2"/>
              </a:rPr>
              <a:t></a:t>
            </a:r>
            <a:endParaRPr lang="fr-CH">
              <a:solidFill>
                <a:srgbClr val="000000"/>
              </a:solidFill>
            </a:endParaRPr>
          </a:p>
        </p:txBody>
      </p:sp>
      <p:grpSp>
        <p:nvGrpSpPr>
          <p:cNvPr id="8" name="Group 1338"/>
          <p:cNvGrpSpPr>
            <a:grpSpLocks/>
          </p:cNvGrpSpPr>
          <p:nvPr/>
        </p:nvGrpSpPr>
        <p:grpSpPr bwMode="auto">
          <a:xfrm>
            <a:off x="5698174" y="1865313"/>
            <a:ext cx="1353305" cy="1679841"/>
            <a:chOff x="2694" y="1175"/>
            <a:chExt cx="1151" cy="1144"/>
          </a:xfrm>
        </p:grpSpPr>
        <p:sp>
          <p:nvSpPr>
            <p:cNvPr id="28905" name="AutoShape 1257"/>
            <p:cNvSpPr>
              <a:spLocks noChangeAspect="1" noChangeArrowheads="1"/>
            </p:cNvSpPr>
            <p:nvPr/>
          </p:nvSpPr>
          <p:spPr bwMode="auto">
            <a:xfrm>
              <a:off x="3154" y="1175"/>
              <a:ext cx="230"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06" name="AutoShape 1258"/>
            <p:cNvSpPr>
              <a:spLocks noChangeAspect="1" noChangeArrowheads="1"/>
            </p:cNvSpPr>
            <p:nvPr/>
          </p:nvSpPr>
          <p:spPr bwMode="auto">
            <a:xfrm>
              <a:off x="3384" y="1175"/>
              <a:ext cx="231"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07" name="AutoShape 1259"/>
            <p:cNvSpPr>
              <a:spLocks noChangeAspect="1" noChangeArrowheads="1"/>
            </p:cNvSpPr>
            <p:nvPr/>
          </p:nvSpPr>
          <p:spPr bwMode="auto">
            <a:xfrm>
              <a:off x="3615" y="1175"/>
              <a:ext cx="230"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08" name="AutoShape 1260"/>
            <p:cNvSpPr>
              <a:spLocks noChangeAspect="1" noChangeArrowheads="1"/>
            </p:cNvSpPr>
            <p:nvPr/>
          </p:nvSpPr>
          <p:spPr bwMode="auto">
            <a:xfrm>
              <a:off x="3154" y="1405"/>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09" name="AutoShape 1261"/>
            <p:cNvSpPr>
              <a:spLocks noChangeAspect="1" noChangeArrowheads="1"/>
            </p:cNvSpPr>
            <p:nvPr/>
          </p:nvSpPr>
          <p:spPr bwMode="auto">
            <a:xfrm>
              <a:off x="3384" y="1405"/>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10" name="AutoShape 1262"/>
            <p:cNvSpPr>
              <a:spLocks noChangeAspect="1" noChangeArrowheads="1"/>
            </p:cNvSpPr>
            <p:nvPr/>
          </p:nvSpPr>
          <p:spPr bwMode="auto">
            <a:xfrm>
              <a:off x="3615" y="1405"/>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11" name="AutoShape 1263"/>
            <p:cNvSpPr>
              <a:spLocks noChangeAspect="1" noChangeArrowheads="1"/>
            </p:cNvSpPr>
            <p:nvPr/>
          </p:nvSpPr>
          <p:spPr bwMode="auto">
            <a:xfrm>
              <a:off x="3154" y="1632"/>
              <a:ext cx="230"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12" name="AutoShape 1264"/>
            <p:cNvSpPr>
              <a:spLocks noChangeAspect="1" noChangeArrowheads="1"/>
            </p:cNvSpPr>
            <p:nvPr/>
          </p:nvSpPr>
          <p:spPr bwMode="auto">
            <a:xfrm>
              <a:off x="3384" y="1632"/>
              <a:ext cx="231"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13" name="AutoShape 1265"/>
            <p:cNvSpPr>
              <a:spLocks noChangeAspect="1" noChangeArrowheads="1"/>
            </p:cNvSpPr>
            <p:nvPr/>
          </p:nvSpPr>
          <p:spPr bwMode="auto">
            <a:xfrm>
              <a:off x="3615" y="1632"/>
              <a:ext cx="230"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14" name="AutoShape 1266"/>
            <p:cNvSpPr>
              <a:spLocks noChangeAspect="1" noChangeArrowheads="1"/>
            </p:cNvSpPr>
            <p:nvPr/>
          </p:nvSpPr>
          <p:spPr bwMode="auto">
            <a:xfrm>
              <a:off x="3154" y="1863"/>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15" name="AutoShape 1267"/>
            <p:cNvSpPr>
              <a:spLocks noChangeAspect="1" noChangeArrowheads="1"/>
            </p:cNvSpPr>
            <p:nvPr/>
          </p:nvSpPr>
          <p:spPr bwMode="auto">
            <a:xfrm>
              <a:off x="3384" y="1863"/>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16" name="AutoShape 1268"/>
            <p:cNvSpPr>
              <a:spLocks noChangeAspect="1" noChangeArrowheads="1"/>
            </p:cNvSpPr>
            <p:nvPr/>
          </p:nvSpPr>
          <p:spPr bwMode="auto">
            <a:xfrm>
              <a:off x="3615" y="1863"/>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grpSp>
          <p:nvGrpSpPr>
            <p:cNvPr id="9" name="Group 1269"/>
            <p:cNvGrpSpPr>
              <a:grpSpLocks/>
            </p:cNvGrpSpPr>
            <p:nvPr/>
          </p:nvGrpSpPr>
          <p:grpSpPr bwMode="auto">
            <a:xfrm>
              <a:off x="2923" y="1175"/>
              <a:ext cx="231" cy="1142"/>
              <a:chOff x="2532" y="2698"/>
              <a:chExt cx="231" cy="1142"/>
            </a:xfrm>
          </p:grpSpPr>
          <p:sp>
            <p:nvSpPr>
              <p:cNvPr id="28918" name="AutoShape 1270"/>
              <p:cNvSpPr>
                <a:spLocks noChangeAspect="1" noChangeArrowheads="1"/>
              </p:cNvSpPr>
              <p:nvPr/>
            </p:nvSpPr>
            <p:spPr bwMode="auto">
              <a:xfrm>
                <a:off x="2532" y="2698"/>
                <a:ext cx="231"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19" name="AutoShape 1271"/>
              <p:cNvSpPr>
                <a:spLocks noChangeAspect="1" noChangeArrowheads="1"/>
              </p:cNvSpPr>
              <p:nvPr/>
            </p:nvSpPr>
            <p:spPr bwMode="auto">
              <a:xfrm>
                <a:off x="2532" y="2928"/>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20" name="AutoShape 1272"/>
              <p:cNvSpPr>
                <a:spLocks noChangeAspect="1" noChangeArrowheads="1"/>
              </p:cNvSpPr>
              <p:nvPr/>
            </p:nvSpPr>
            <p:spPr bwMode="auto">
              <a:xfrm>
                <a:off x="2532" y="3155"/>
                <a:ext cx="231"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21" name="AutoShape 1273"/>
              <p:cNvSpPr>
                <a:spLocks noChangeAspect="1" noChangeArrowheads="1"/>
              </p:cNvSpPr>
              <p:nvPr/>
            </p:nvSpPr>
            <p:spPr bwMode="auto">
              <a:xfrm>
                <a:off x="2532" y="3386"/>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22" name="AutoShape 1274"/>
              <p:cNvSpPr>
                <a:spLocks noChangeAspect="1" noChangeArrowheads="1"/>
              </p:cNvSpPr>
              <p:nvPr/>
            </p:nvSpPr>
            <p:spPr bwMode="auto">
              <a:xfrm>
                <a:off x="2532" y="3613"/>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grpSp>
        <p:sp>
          <p:nvSpPr>
            <p:cNvPr id="28923" name="AutoShape 1275"/>
            <p:cNvSpPr>
              <a:spLocks noChangeAspect="1" noChangeArrowheads="1"/>
            </p:cNvSpPr>
            <p:nvPr/>
          </p:nvSpPr>
          <p:spPr bwMode="auto">
            <a:xfrm>
              <a:off x="3154" y="2090"/>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24" name="AutoShape 1276"/>
            <p:cNvSpPr>
              <a:spLocks noChangeAspect="1" noChangeArrowheads="1"/>
            </p:cNvSpPr>
            <p:nvPr/>
          </p:nvSpPr>
          <p:spPr bwMode="auto">
            <a:xfrm>
              <a:off x="3384" y="2090"/>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25" name="AutoShape 1277"/>
            <p:cNvSpPr>
              <a:spLocks noChangeAspect="1" noChangeArrowheads="1"/>
            </p:cNvSpPr>
            <p:nvPr/>
          </p:nvSpPr>
          <p:spPr bwMode="auto">
            <a:xfrm>
              <a:off x="3615" y="2090"/>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26" name="AutoShape 1278"/>
            <p:cNvSpPr>
              <a:spLocks noChangeAspect="1" noChangeArrowheads="1"/>
            </p:cNvSpPr>
            <p:nvPr/>
          </p:nvSpPr>
          <p:spPr bwMode="auto">
            <a:xfrm>
              <a:off x="2694" y="1177"/>
              <a:ext cx="231"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27" name="AutoShape 1279"/>
            <p:cNvSpPr>
              <a:spLocks noChangeAspect="1" noChangeArrowheads="1"/>
            </p:cNvSpPr>
            <p:nvPr/>
          </p:nvSpPr>
          <p:spPr bwMode="auto">
            <a:xfrm>
              <a:off x="2694" y="1407"/>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28" name="AutoShape 1280"/>
            <p:cNvSpPr>
              <a:spLocks noChangeAspect="1" noChangeArrowheads="1"/>
            </p:cNvSpPr>
            <p:nvPr/>
          </p:nvSpPr>
          <p:spPr bwMode="auto">
            <a:xfrm>
              <a:off x="2694" y="1634"/>
              <a:ext cx="231"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29" name="AutoShape 1281"/>
            <p:cNvSpPr>
              <a:spLocks noChangeAspect="1" noChangeArrowheads="1"/>
            </p:cNvSpPr>
            <p:nvPr/>
          </p:nvSpPr>
          <p:spPr bwMode="auto">
            <a:xfrm>
              <a:off x="2694" y="2092"/>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30" name="AutoShape 1282"/>
            <p:cNvSpPr>
              <a:spLocks noChangeAspect="1" noChangeArrowheads="1"/>
            </p:cNvSpPr>
            <p:nvPr/>
          </p:nvSpPr>
          <p:spPr bwMode="auto">
            <a:xfrm>
              <a:off x="2694" y="1865"/>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grpSp>
      <p:sp>
        <p:nvSpPr>
          <p:cNvPr id="28932" name="Text Box 1284"/>
          <p:cNvSpPr txBox="1">
            <a:spLocks noChangeArrowheads="1"/>
          </p:cNvSpPr>
          <p:nvPr/>
        </p:nvSpPr>
        <p:spPr bwMode="auto">
          <a:xfrm>
            <a:off x="7143768" y="2530475"/>
            <a:ext cx="259843" cy="369332"/>
          </a:xfrm>
          <a:prstGeom prst="rect">
            <a:avLst/>
          </a:prstGeom>
          <a:noFill/>
          <a:ln w="12700">
            <a:noFill/>
            <a:miter lim="800000"/>
            <a:headEnd type="none" w="sm" len="sm"/>
            <a:tailEnd type="none" w="sm" len="sm"/>
          </a:ln>
          <a:effectLst/>
        </p:spPr>
        <p:txBody>
          <a:bodyPr wrap="square">
            <a:spAutoFit/>
          </a:bodyPr>
          <a:lstStyle/>
          <a:p>
            <a:r>
              <a:rPr lang="fr-CH" dirty="0">
                <a:solidFill>
                  <a:srgbClr val="000000"/>
                </a:solidFill>
                <a:sym typeface="Symbol" pitchFamily="18" charset="2"/>
              </a:rPr>
              <a:t></a:t>
            </a:r>
            <a:endParaRPr lang="fr-CH" dirty="0">
              <a:solidFill>
                <a:srgbClr val="000000"/>
              </a:solidFill>
            </a:endParaRPr>
          </a:p>
        </p:txBody>
      </p:sp>
      <p:sp>
        <p:nvSpPr>
          <p:cNvPr id="28933" name="Text Box 1285"/>
          <p:cNvSpPr txBox="1">
            <a:spLocks noChangeArrowheads="1"/>
          </p:cNvSpPr>
          <p:nvPr/>
        </p:nvSpPr>
        <p:spPr bwMode="auto">
          <a:xfrm>
            <a:off x="8501090" y="2527300"/>
            <a:ext cx="259843" cy="369332"/>
          </a:xfrm>
          <a:prstGeom prst="rect">
            <a:avLst/>
          </a:prstGeom>
          <a:noFill/>
          <a:ln w="12700">
            <a:noFill/>
            <a:miter lim="800000"/>
            <a:headEnd type="none" w="sm" len="sm"/>
            <a:tailEnd type="none" w="sm" len="sm"/>
          </a:ln>
          <a:effectLst/>
        </p:spPr>
        <p:txBody>
          <a:bodyPr wrap="square">
            <a:spAutoFit/>
          </a:bodyPr>
          <a:lstStyle/>
          <a:p>
            <a:r>
              <a:rPr lang="fr-CH" dirty="0">
                <a:solidFill>
                  <a:srgbClr val="000000"/>
                </a:solidFill>
                <a:sym typeface="Symbol" pitchFamily="18" charset="2"/>
              </a:rPr>
              <a:t></a:t>
            </a:r>
            <a:endParaRPr lang="fr-CH" dirty="0">
              <a:solidFill>
                <a:srgbClr val="000000"/>
              </a:solidFill>
            </a:endParaRPr>
          </a:p>
        </p:txBody>
      </p:sp>
      <p:sp>
        <p:nvSpPr>
          <p:cNvPr id="28934" name="AutoShape 1286"/>
          <p:cNvSpPr>
            <a:spLocks noChangeAspect="1" noChangeArrowheads="1"/>
          </p:cNvSpPr>
          <p:nvPr/>
        </p:nvSpPr>
        <p:spPr bwMode="auto">
          <a:xfrm>
            <a:off x="8715404" y="2571744"/>
            <a:ext cx="270425" cy="339199"/>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r>
              <a:rPr lang="fr-CH" i="1">
                <a:solidFill>
                  <a:srgbClr val="000000"/>
                </a:solidFill>
              </a:rPr>
              <a:t>1</a:t>
            </a:r>
          </a:p>
        </p:txBody>
      </p:sp>
      <p:grpSp>
        <p:nvGrpSpPr>
          <p:cNvPr id="10" name="Group 1347"/>
          <p:cNvGrpSpPr>
            <a:grpSpLocks/>
          </p:cNvGrpSpPr>
          <p:nvPr/>
        </p:nvGrpSpPr>
        <p:grpSpPr bwMode="auto">
          <a:xfrm>
            <a:off x="1984020" y="1868489"/>
            <a:ext cx="1730724" cy="1676904"/>
            <a:chOff x="357" y="1177"/>
            <a:chExt cx="1472" cy="1142"/>
          </a:xfrm>
        </p:grpSpPr>
        <p:graphicFrame>
          <p:nvGraphicFramePr>
            <p:cNvPr id="28935" name="Object 1287"/>
            <p:cNvGraphicFramePr>
              <a:graphicFrameLocks noChangeAspect="1"/>
            </p:cNvGraphicFramePr>
            <p:nvPr/>
          </p:nvGraphicFramePr>
          <p:xfrm flipH="1">
            <a:off x="357" y="1576"/>
            <a:ext cx="190" cy="364"/>
          </p:xfrm>
          <a:graphic>
            <a:graphicData uri="http://schemas.openxmlformats.org/presentationml/2006/ole">
              <mc:AlternateContent xmlns:mc="http://schemas.openxmlformats.org/markup-compatibility/2006">
                <mc:Choice xmlns:v="urn:schemas-microsoft-com:vml" Requires="v">
                  <p:oleObj spid="_x0000_s197668" name="Équation" r:id="rId7" imgW="114120" imgH="215640" progId="Equation.3">
                    <p:embed/>
                  </p:oleObj>
                </mc:Choice>
                <mc:Fallback>
                  <p:oleObj name="Équation" r:id="rId7" imgW="114120" imgH="215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57" y="1576"/>
                          <a:ext cx="190" cy="364"/>
                        </a:xfrm>
                        <a:prstGeom prst="rect">
                          <a:avLst/>
                        </a:prstGeom>
                        <a:solidFill>
                          <a:schemeClr val="bg1"/>
                        </a:solidFill>
                      </p:spPr>
                    </p:pic>
                  </p:oleObj>
                </mc:Fallback>
              </mc:AlternateContent>
            </a:graphicData>
          </a:graphic>
        </p:graphicFrame>
        <p:grpSp>
          <p:nvGrpSpPr>
            <p:cNvPr id="11" name="Group 1288"/>
            <p:cNvGrpSpPr>
              <a:grpSpLocks/>
            </p:cNvGrpSpPr>
            <p:nvPr/>
          </p:nvGrpSpPr>
          <p:grpSpPr bwMode="auto">
            <a:xfrm>
              <a:off x="678" y="1177"/>
              <a:ext cx="1151" cy="1142"/>
              <a:chOff x="1020" y="2700"/>
              <a:chExt cx="1151" cy="1142"/>
            </a:xfrm>
          </p:grpSpPr>
          <p:sp>
            <p:nvSpPr>
              <p:cNvPr id="28937" name="AutoShape 1289"/>
              <p:cNvSpPr>
                <a:spLocks noChangeAspect="1" noChangeArrowheads="1"/>
              </p:cNvSpPr>
              <p:nvPr/>
            </p:nvSpPr>
            <p:spPr bwMode="auto">
              <a:xfrm>
                <a:off x="1480" y="2700"/>
                <a:ext cx="230"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38" name="AutoShape 1290"/>
              <p:cNvSpPr>
                <a:spLocks noChangeAspect="1" noChangeArrowheads="1"/>
              </p:cNvSpPr>
              <p:nvPr/>
            </p:nvSpPr>
            <p:spPr bwMode="auto">
              <a:xfrm>
                <a:off x="1710" y="2700"/>
                <a:ext cx="231"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39" name="AutoShape 1291"/>
              <p:cNvSpPr>
                <a:spLocks noChangeAspect="1" noChangeArrowheads="1"/>
              </p:cNvSpPr>
              <p:nvPr/>
            </p:nvSpPr>
            <p:spPr bwMode="auto">
              <a:xfrm>
                <a:off x="1941" y="2700"/>
                <a:ext cx="230"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40" name="AutoShape 1292"/>
              <p:cNvSpPr>
                <a:spLocks noChangeAspect="1" noChangeArrowheads="1"/>
              </p:cNvSpPr>
              <p:nvPr/>
            </p:nvSpPr>
            <p:spPr bwMode="auto">
              <a:xfrm>
                <a:off x="1480" y="2930"/>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dirty="0">
                    <a:solidFill>
                      <a:srgbClr val="000000"/>
                    </a:solidFill>
                  </a:rPr>
                  <a:t>2</a:t>
                </a:r>
              </a:p>
            </p:txBody>
          </p:sp>
          <p:sp>
            <p:nvSpPr>
              <p:cNvPr id="28941" name="AutoShape 1293"/>
              <p:cNvSpPr>
                <a:spLocks noChangeAspect="1" noChangeArrowheads="1"/>
              </p:cNvSpPr>
              <p:nvPr/>
            </p:nvSpPr>
            <p:spPr bwMode="auto">
              <a:xfrm>
                <a:off x="1710" y="2930"/>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2</a:t>
                </a:r>
              </a:p>
            </p:txBody>
          </p:sp>
          <p:sp>
            <p:nvSpPr>
              <p:cNvPr id="28942" name="AutoShape 1294"/>
              <p:cNvSpPr>
                <a:spLocks noChangeAspect="1" noChangeArrowheads="1"/>
              </p:cNvSpPr>
              <p:nvPr/>
            </p:nvSpPr>
            <p:spPr bwMode="auto">
              <a:xfrm>
                <a:off x="1941" y="2930"/>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43" name="AutoShape 1295"/>
              <p:cNvSpPr>
                <a:spLocks noChangeAspect="1" noChangeArrowheads="1"/>
              </p:cNvSpPr>
              <p:nvPr/>
            </p:nvSpPr>
            <p:spPr bwMode="auto">
              <a:xfrm>
                <a:off x="1480" y="3157"/>
                <a:ext cx="230"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3</a:t>
                </a:r>
              </a:p>
            </p:txBody>
          </p:sp>
          <p:sp>
            <p:nvSpPr>
              <p:cNvPr id="28944" name="AutoShape 1296"/>
              <p:cNvSpPr>
                <a:spLocks noChangeAspect="1" noChangeArrowheads="1"/>
              </p:cNvSpPr>
              <p:nvPr/>
            </p:nvSpPr>
            <p:spPr bwMode="auto">
              <a:xfrm>
                <a:off x="1710" y="3157"/>
                <a:ext cx="231"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2</a:t>
                </a:r>
              </a:p>
            </p:txBody>
          </p:sp>
          <p:sp>
            <p:nvSpPr>
              <p:cNvPr id="28945" name="AutoShape 1297"/>
              <p:cNvSpPr>
                <a:spLocks noChangeAspect="1" noChangeArrowheads="1"/>
              </p:cNvSpPr>
              <p:nvPr/>
            </p:nvSpPr>
            <p:spPr bwMode="auto">
              <a:xfrm>
                <a:off x="1941" y="3157"/>
                <a:ext cx="230"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46" name="AutoShape 1298"/>
              <p:cNvSpPr>
                <a:spLocks noChangeAspect="1" noChangeArrowheads="1"/>
              </p:cNvSpPr>
              <p:nvPr/>
            </p:nvSpPr>
            <p:spPr bwMode="auto">
              <a:xfrm>
                <a:off x="1480" y="3388"/>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2</a:t>
                </a:r>
              </a:p>
            </p:txBody>
          </p:sp>
          <p:sp>
            <p:nvSpPr>
              <p:cNvPr id="28947" name="AutoShape 1299"/>
              <p:cNvSpPr>
                <a:spLocks noChangeAspect="1" noChangeArrowheads="1"/>
              </p:cNvSpPr>
              <p:nvPr/>
            </p:nvSpPr>
            <p:spPr bwMode="auto">
              <a:xfrm>
                <a:off x="1710" y="3388"/>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dirty="0">
                    <a:solidFill>
                      <a:srgbClr val="000000"/>
                    </a:solidFill>
                  </a:rPr>
                  <a:t>2</a:t>
                </a:r>
              </a:p>
            </p:txBody>
          </p:sp>
          <p:sp>
            <p:nvSpPr>
              <p:cNvPr id="28948" name="AutoShape 1300"/>
              <p:cNvSpPr>
                <a:spLocks noChangeAspect="1" noChangeArrowheads="1"/>
              </p:cNvSpPr>
              <p:nvPr/>
            </p:nvSpPr>
            <p:spPr bwMode="auto">
              <a:xfrm>
                <a:off x="1941" y="3388"/>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grpSp>
            <p:nvGrpSpPr>
              <p:cNvPr id="12" name="Group 1301"/>
              <p:cNvGrpSpPr>
                <a:grpSpLocks/>
              </p:cNvGrpSpPr>
              <p:nvPr/>
            </p:nvGrpSpPr>
            <p:grpSpPr bwMode="auto">
              <a:xfrm>
                <a:off x="1249" y="2700"/>
                <a:ext cx="231" cy="1142"/>
                <a:chOff x="2532" y="2698"/>
                <a:chExt cx="231" cy="1142"/>
              </a:xfrm>
            </p:grpSpPr>
            <p:sp>
              <p:nvSpPr>
                <p:cNvPr id="28950" name="AutoShape 1302"/>
                <p:cNvSpPr>
                  <a:spLocks noChangeAspect="1" noChangeArrowheads="1"/>
                </p:cNvSpPr>
                <p:nvPr/>
              </p:nvSpPr>
              <p:spPr bwMode="auto">
                <a:xfrm>
                  <a:off x="2532" y="2698"/>
                  <a:ext cx="231"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51" name="AutoShape 1303"/>
                <p:cNvSpPr>
                  <a:spLocks noChangeAspect="1" noChangeArrowheads="1"/>
                </p:cNvSpPr>
                <p:nvPr/>
              </p:nvSpPr>
              <p:spPr bwMode="auto">
                <a:xfrm>
                  <a:off x="2532" y="2928"/>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2</a:t>
                  </a:r>
                </a:p>
              </p:txBody>
            </p:sp>
            <p:sp>
              <p:nvSpPr>
                <p:cNvPr id="28952" name="AutoShape 1304"/>
                <p:cNvSpPr>
                  <a:spLocks noChangeAspect="1" noChangeArrowheads="1"/>
                </p:cNvSpPr>
                <p:nvPr/>
              </p:nvSpPr>
              <p:spPr bwMode="auto">
                <a:xfrm>
                  <a:off x="2532" y="3155"/>
                  <a:ext cx="231"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2</a:t>
                  </a:r>
                </a:p>
              </p:txBody>
            </p:sp>
            <p:sp>
              <p:nvSpPr>
                <p:cNvPr id="28953" name="AutoShape 1305"/>
                <p:cNvSpPr>
                  <a:spLocks noChangeAspect="1" noChangeArrowheads="1"/>
                </p:cNvSpPr>
                <p:nvPr/>
              </p:nvSpPr>
              <p:spPr bwMode="auto">
                <a:xfrm>
                  <a:off x="2532" y="3386"/>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2</a:t>
                  </a:r>
                </a:p>
              </p:txBody>
            </p:sp>
            <p:sp>
              <p:nvSpPr>
                <p:cNvPr id="28954" name="AutoShape 1306"/>
                <p:cNvSpPr>
                  <a:spLocks noChangeAspect="1" noChangeArrowheads="1"/>
                </p:cNvSpPr>
                <p:nvPr/>
              </p:nvSpPr>
              <p:spPr bwMode="auto">
                <a:xfrm>
                  <a:off x="2532" y="3613"/>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grpSp>
          <p:sp>
            <p:nvSpPr>
              <p:cNvPr id="28955" name="AutoShape 1307"/>
              <p:cNvSpPr>
                <a:spLocks noChangeAspect="1" noChangeArrowheads="1"/>
              </p:cNvSpPr>
              <p:nvPr/>
            </p:nvSpPr>
            <p:spPr bwMode="auto">
              <a:xfrm>
                <a:off x="1480" y="3615"/>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56" name="AutoShape 1308"/>
              <p:cNvSpPr>
                <a:spLocks noChangeAspect="1" noChangeArrowheads="1"/>
              </p:cNvSpPr>
              <p:nvPr/>
            </p:nvSpPr>
            <p:spPr bwMode="auto">
              <a:xfrm>
                <a:off x="1710" y="3615"/>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57" name="AutoShape 1309"/>
              <p:cNvSpPr>
                <a:spLocks noChangeAspect="1" noChangeArrowheads="1"/>
              </p:cNvSpPr>
              <p:nvPr/>
            </p:nvSpPr>
            <p:spPr bwMode="auto">
              <a:xfrm>
                <a:off x="1941" y="3615"/>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58" name="AutoShape 1310"/>
              <p:cNvSpPr>
                <a:spLocks noChangeAspect="1" noChangeArrowheads="1"/>
              </p:cNvSpPr>
              <p:nvPr/>
            </p:nvSpPr>
            <p:spPr bwMode="auto">
              <a:xfrm>
                <a:off x="1020" y="2702"/>
                <a:ext cx="231" cy="230"/>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59" name="AutoShape 1311"/>
              <p:cNvSpPr>
                <a:spLocks noChangeAspect="1" noChangeArrowheads="1"/>
              </p:cNvSpPr>
              <p:nvPr/>
            </p:nvSpPr>
            <p:spPr bwMode="auto">
              <a:xfrm>
                <a:off x="1020" y="2932"/>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60" name="AutoShape 1312"/>
              <p:cNvSpPr>
                <a:spLocks noChangeAspect="1" noChangeArrowheads="1"/>
              </p:cNvSpPr>
              <p:nvPr/>
            </p:nvSpPr>
            <p:spPr bwMode="auto">
              <a:xfrm>
                <a:off x="1020" y="3159"/>
                <a:ext cx="231"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dirty="0">
                    <a:solidFill>
                      <a:srgbClr val="000000"/>
                    </a:solidFill>
                  </a:rPr>
                  <a:t>1</a:t>
                </a:r>
              </a:p>
            </p:txBody>
          </p:sp>
          <p:sp>
            <p:nvSpPr>
              <p:cNvPr id="28961" name="AutoShape 1313"/>
              <p:cNvSpPr>
                <a:spLocks noChangeAspect="1" noChangeArrowheads="1"/>
              </p:cNvSpPr>
              <p:nvPr/>
            </p:nvSpPr>
            <p:spPr bwMode="auto">
              <a:xfrm>
                <a:off x="1020" y="3617"/>
                <a:ext cx="231" cy="22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62" name="AutoShape 1314"/>
              <p:cNvSpPr>
                <a:spLocks noChangeAspect="1" noChangeArrowheads="1"/>
              </p:cNvSpPr>
              <p:nvPr/>
            </p:nvSpPr>
            <p:spPr bwMode="auto">
              <a:xfrm>
                <a:off x="1020" y="3390"/>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grpSp>
      </p:grpSp>
      <p:grpSp>
        <p:nvGrpSpPr>
          <p:cNvPr id="13" name="Group 1345"/>
          <p:cNvGrpSpPr>
            <a:grpSpLocks/>
          </p:cNvGrpSpPr>
          <p:nvPr/>
        </p:nvGrpSpPr>
        <p:grpSpPr bwMode="auto">
          <a:xfrm>
            <a:off x="5168612" y="1749426"/>
            <a:ext cx="3479017" cy="1643131"/>
            <a:chOff x="2227" y="1102"/>
            <a:chExt cx="3289" cy="1119"/>
          </a:xfrm>
        </p:grpSpPr>
        <p:sp>
          <p:nvSpPr>
            <p:cNvPr id="28901" name="Text Box 1253"/>
            <p:cNvSpPr txBox="1">
              <a:spLocks noChangeArrowheads="1"/>
            </p:cNvSpPr>
            <p:nvPr/>
          </p:nvSpPr>
          <p:spPr bwMode="auto">
            <a:xfrm>
              <a:off x="5234" y="1102"/>
              <a:ext cx="282" cy="1119"/>
            </a:xfrm>
            <a:prstGeom prst="rect">
              <a:avLst/>
            </a:prstGeom>
            <a:noFill/>
            <a:ln w="12700">
              <a:noFill/>
              <a:miter lim="800000"/>
              <a:headEnd type="none" w="sm" len="sm"/>
              <a:tailEnd type="none" w="sm" len="sm"/>
            </a:ln>
            <a:effectLst/>
          </p:spPr>
          <p:txBody>
            <a:bodyPr wrap="none">
              <a:spAutoFit/>
            </a:bodyPr>
            <a:lstStyle/>
            <a:p>
              <a:pPr>
                <a:lnSpc>
                  <a:spcPct val="80000"/>
                </a:lnSpc>
              </a:pPr>
              <a:r>
                <a:rPr lang="fr-CH" dirty="0">
                  <a:latin typeface="Symbol" pitchFamily="18" charset="2"/>
                </a:rPr>
                <a:t>ü</a:t>
              </a:r>
            </a:p>
            <a:p>
              <a:pPr>
                <a:lnSpc>
                  <a:spcPct val="80000"/>
                </a:lnSpc>
              </a:pPr>
              <a:r>
                <a:rPr lang="fr-CH" dirty="0">
                  <a:latin typeface="Symbol" pitchFamily="18" charset="2"/>
                </a:rPr>
                <a:t>ï</a:t>
              </a:r>
            </a:p>
            <a:p>
              <a:pPr>
                <a:lnSpc>
                  <a:spcPct val="80000"/>
                </a:lnSpc>
              </a:pPr>
              <a:r>
                <a:rPr lang="fr-CH" dirty="0">
                  <a:latin typeface="Symbol" pitchFamily="18" charset="2"/>
                </a:rPr>
                <a:t>ï</a:t>
              </a:r>
            </a:p>
            <a:p>
              <a:pPr>
                <a:lnSpc>
                  <a:spcPct val="80000"/>
                </a:lnSpc>
              </a:pPr>
              <a:r>
                <a:rPr lang="fr-CH" dirty="0">
                  <a:latin typeface="Symbol" pitchFamily="18" charset="2"/>
                </a:rPr>
                <a:t>ý</a:t>
              </a:r>
            </a:p>
            <a:p>
              <a:pPr>
                <a:lnSpc>
                  <a:spcPct val="80000"/>
                </a:lnSpc>
              </a:pPr>
              <a:r>
                <a:rPr lang="fr-CH" dirty="0">
                  <a:latin typeface="Symbol" pitchFamily="18" charset="2"/>
                </a:rPr>
                <a:t>ï</a:t>
              </a:r>
              <a:endParaRPr lang="fr-CH" dirty="0"/>
            </a:p>
            <a:p>
              <a:pPr>
                <a:lnSpc>
                  <a:spcPct val="80000"/>
                </a:lnSpc>
              </a:pPr>
              <a:r>
                <a:rPr lang="fr-CH" dirty="0">
                  <a:latin typeface="Symbol" pitchFamily="18" charset="2"/>
                </a:rPr>
                <a:t>ï</a:t>
              </a:r>
            </a:p>
            <a:p>
              <a:pPr>
                <a:lnSpc>
                  <a:spcPct val="80000"/>
                </a:lnSpc>
              </a:pPr>
              <a:r>
                <a:rPr lang="fr-CH" dirty="0">
                  <a:latin typeface="Symbol" pitchFamily="18" charset="2"/>
                </a:rPr>
                <a:t>þ</a:t>
              </a:r>
            </a:p>
          </p:txBody>
        </p:sp>
        <p:graphicFrame>
          <p:nvGraphicFramePr>
            <p:cNvPr id="28903" name="Object 1255"/>
            <p:cNvGraphicFramePr>
              <a:graphicFrameLocks noChangeAspect="1"/>
            </p:cNvGraphicFramePr>
            <p:nvPr/>
          </p:nvGraphicFramePr>
          <p:xfrm flipH="1">
            <a:off x="2227" y="1573"/>
            <a:ext cx="192" cy="364"/>
          </p:xfrm>
          <a:graphic>
            <a:graphicData uri="http://schemas.openxmlformats.org/presentationml/2006/ole">
              <mc:AlternateContent xmlns:mc="http://schemas.openxmlformats.org/markup-compatibility/2006">
                <mc:Choice xmlns:v="urn:schemas-microsoft-com:vml" Requires="v">
                  <p:oleObj spid="_x0000_s197669" name="Équation" r:id="rId8" imgW="114120" imgH="215640" progId="Equation.3">
                    <p:embed/>
                  </p:oleObj>
                </mc:Choice>
                <mc:Fallback>
                  <p:oleObj name="Équation" r:id="rId8" imgW="114120" imgH="215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7" y="1573"/>
                          <a:ext cx="192" cy="364"/>
                        </a:xfrm>
                        <a:prstGeom prst="rect">
                          <a:avLst/>
                        </a:prstGeom>
                        <a:solidFill>
                          <a:schemeClr val="bg1"/>
                        </a:solidFill>
                      </p:spPr>
                    </p:pic>
                  </p:oleObj>
                </mc:Fallback>
              </mc:AlternateContent>
            </a:graphicData>
          </a:graphic>
        </p:graphicFrame>
        <p:sp>
          <p:nvSpPr>
            <p:cNvPr id="28931" name="Text Box 1283"/>
            <p:cNvSpPr txBox="1">
              <a:spLocks noChangeArrowheads="1"/>
            </p:cNvSpPr>
            <p:nvPr/>
          </p:nvSpPr>
          <p:spPr bwMode="auto">
            <a:xfrm>
              <a:off x="2494" y="1102"/>
              <a:ext cx="282" cy="1119"/>
            </a:xfrm>
            <a:prstGeom prst="rect">
              <a:avLst/>
            </a:prstGeom>
            <a:noFill/>
            <a:ln w="12700">
              <a:noFill/>
              <a:miter lim="800000"/>
              <a:headEnd type="none" w="sm" len="sm"/>
              <a:tailEnd type="none" w="sm" len="sm"/>
            </a:ln>
            <a:effectLst/>
          </p:spPr>
          <p:txBody>
            <a:bodyPr wrap="none">
              <a:spAutoFit/>
            </a:bodyPr>
            <a:lstStyle/>
            <a:p>
              <a:pPr>
                <a:lnSpc>
                  <a:spcPct val="80000"/>
                </a:lnSpc>
              </a:pPr>
              <a:r>
                <a:rPr lang="fr-CH">
                  <a:latin typeface="Symbol" pitchFamily="18" charset="2"/>
                  <a:sym typeface="Symbol" pitchFamily="18" charset="2"/>
                </a:rPr>
                <a:t></a:t>
              </a:r>
              <a:endParaRPr lang="fr-CH">
                <a:latin typeface="Symbol" pitchFamily="18" charset="2"/>
              </a:endParaRPr>
            </a:p>
            <a:p>
              <a:pPr>
                <a:lnSpc>
                  <a:spcPct val="80000"/>
                </a:lnSpc>
              </a:pPr>
              <a:r>
                <a:rPr lang="fr-CH">
                  <a:latin typeface="Symbol" pitchFamily="18" charset="2"/>
                </a:rPr>
                <a:t>ï</a:t>
              </a:r>
            </a:p>
            <a:p>
              <a:pPr>
                <a:lnSpc>
                  <a:spcPct val="80000"/>
                </a:lnSpc>
              </a:pPr>
              <a:r>
                <a:rPr lang="fr-CH">
                  <a:latin typeface="Symbol" pitchFamily="18" charset="2"/>
                </a:rPr>
                <a:t>ï</a:t>
              </a:r>
            </a:p>
            <a:p>
              <a:pPr>
                <a:lnSpc>
                  <a:spcPct val="80000"/>
                </a:lnSpc>
              </a:pPr>
              <a:r>
                <a:rPr lang="fr-CH">
                  <a:latin typeface="Symbol" pitchFamily="18" charset="2"/>
                  <a:sym typeface="Symbol" pitchFamily="18" charset="2"/>
                </a:rPr>
                <a:t></a:t>
              </a:r>
              <a:endParaRPr lang="fr-CH">
                <a:latin typeface="Symbol" pitchFamily="18" charset="2"/>
              </a:endParaRPr>
            </a:p>
            <a:p>
              <a:pPr>
                <a:lnSpc>
                  <a:spcPct val="80000"/>
                </a:lnSpc>
              </a:pPr>
              <a:r>
                <a:rPr lang="fr-CH">
                  <a:latin typeface="Symbol" pitchFamily="18" charset="2"/>
                </a:rPr>
                <a:t>ï</a:t>
              </a:r>
              <a:endParaRPr lang="fr-CH"/>
            </a:p>
            <a:p>
              <a:pPr>
                <a:lnSpc>
                  <a:spcPct val="80000"/>
                </a:lnSpc>
              </a:pPr>
              <a:r>
                <a:rPr lang="fr-CH">
                  <a:latin typeface="Symbol" pitchFamily="18" charset="2"/>
                </a:rPr>
                <a:t>ï</a:t>
              </a:r>
            </a:p>
            <a:p>
              <a:pPr>
                <a:lnSpc>
                  <a:spcPct val="80000"/>
                </a:lnSpc>
              </a:pPr>
              <a:r>
                <a:rPr lang="fr-CH">
                  <a:latin typeface="Symbol" pitchFamily="18" charset="2"/>
                  <a:sym typeface="Symbol" pitchFamily="18" charset="2"/>
                </a:rPr>
                <a:t></a:t>
              </a:r>
              <a:endParaRPr lang="fr-CH">
                <a:latin typeface="Symbol" pitchFamily="18" charset="2"/>
              </a:endParaRPr>
            </a:p>
          </p:txBody>
        </p:sp>
      </p:grpSp>
      <p:sp>
        <p:nvSpPr>
          <p:cNvPr id="28963" name="Text Box 1315"/>
          <p:cNvSpPr txBox="1">
            <a:spLocks noChangeArrowheads="1"/>
          </p:cNvSpPr>
          <p:nvPr/>
        </p:nvSpPr>
        <p:spPr bwMode="auto">
          <a:xfrm>
            <a:off x="4297306" y="2527300"/>
            <a:ext cx="259843" cy="369332"/>
          </a:xfrm>
          <a:prstGeom prst="rect">
            <a:avLst/>
          </a:prstGeom>
          <a:noFill/>
          <a:ln w="12700">
            <a:noFill/>
            <a:miter lim="800000"/>
            <a:headEnd type="none" w="sm" len="sm"/>
            <a:tailEnd type="none" w="sm" len="sm"/>
          </a:ln>
          <a:effectLst/>
        </p:spPr>
        <p:txBody>
          <a:bodyPr wrap="square">
            <a:spAutoFit/>
          </a:bodyPr>
          <a:lstStyle/>
          <a:p>
            <a:r>
              <a:rPr lang="fr-CH">
                <a:solidFill>
                  <a:srgbClr val="000000"/>
                </a:solidFill>
                <a:sym typeface="Symbol" pitchFamily="18" charset="2"/>
              </a:rPr>
              <a:t></a:t>
            </a:r>
            <a:endParaRPr lang="fr-CH">
              <a:solidFill>
                <a:srgbClr val="000000"/>
              </a:solidFill>
            </a:endParaRPr>
          </a:p>
        </p:txBody>
      </p:sp>
      <p:grpSp>
        <p:nvGrpSpPr>
          <p:cNvPr id="14" name="Group 1327"/>
          <p:cNvGrpSpPr>
            <a:grpSpLocks/>
          </p:cNvGrpSpPr>
          <p:nvPr/>
        </p:nvGrpSpPr>
        <p:grpSpPr bwMode="auto">
          <a:xfrm>
            <a:off x="7500958" y="2228850"/>
            <a:ext cx="812454" cy="1005849"/>
            <a:chOff x="3291" y="1405"/>
            <a:chExt cx="691" cy="685"/>
          </a:xfrm>
        </p:grpSpPr>
        <p:sp>
          <p:nvSpPr>
            <p:cNvPr id="28976" name="AutoShape 1328"/>
            <p:cNvSpPr>
              <a:spLocks noChangeAspect="1" noChangeArrowheads="1"/>
            </p:cNvSpPr>
            <p:nvPr/>
          </p:nvSpPr>
          <p:spPr bwMode="auto">
            <a:xfrm>
              <a:off x="3291" y="1405"/>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dirty="0">
                  <a:solidFill>
                    <a:srgbClr val="000000"/>
                  </a:solidFill>
                </a:rPr>
                <a:t>1</a:t>
              </a:r>
            </a:p>
          </p:txBody>
        </p:sp>
        <p:sp>
          <p:nvSpPr>
            <p:cNvPr id="28977" name="AutoShape 1329"/>
            <p:cNvSpPr>
              <a:spLocks noChangeAspect="1" noChangeArrowheads="1"/>
            </p:cNvSpPr>
            <p:nvPr/>
          </p:nvSpPr>
          <p:spPr bwMode="auto">
            <a:xfrm>
              <a:off x="3521" y="1405"/>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78" name="AutoShape 1330"/>
            <p:cNvSpPr>
              <a:spLocks noChangeAspect="1" noChangeArrowheads="1"/>
            </p:cNvSpPr>
            <p:nvPr/>
          </p:nvSpPr>
          <p:spPr bwMode="auto">
            <a:xfrm>
              <a:off x="3752" y="1405"/>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79" name="AutoShape 1331"/>
            <p:cNvSpPr>
              <a:spLocks noChangeAspect="1" noChangeArrowheads="1"/>
            </p:cNvSpPr>
            <p:nvPr/>
          </p:nvSpPr>
          <p:spPr bwMode="auto">
            <a:xfrm>
              <a:off x="3291" y="1632"/>
              <a:ext cx="230"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80" name="AutoShape 1332"/>
            <p:cNvSpPr>
              <a:spLocks noChangeAspect="1" noChangeArrowheads="1"/>
            </p:cNvSpPr>
            <p:nvPr/>
          </p:nvSpPr>
          <p:spPr bwMode="auto">
            <a:xfrm>
              <a:off x="3521" y="1632"/>
              <a:ext cx="231"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81" name="AutoShape 1333"/>
            <p:cNvSpPr>
              <a:spLocks noChangeAspect="1" noChangeArrowheads="1"/>
            </p:cNvSpPr>
            <p:nvPr/>
          </p:nvSpPr>
          <p:spPr bwMode="auto">
            <a:xfrm>
              <a:off x="3752" y="1632"/>
              <a:ext cx="230" cy="231"/>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82" name="AutoShape 1334"/>
            <p:cNvSpPr>
              <a:spLocks noChangeAspect="1" noChangeArrowheads="1"/>
            </p:cNvSpPr>
            <p:nvPr/>
          </p:nvSpPr>
          <p:spPr bwMode="auto">
            <a:xfrm>
              <a:off x="3291" y="1863"/>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83" name="AutoShape 1335"/>
            <p:cNvSpPr>
              <a:spLocks noChangeAspect="1" noChangeArrowheads="1"/>
            </p:cNvSpPr>
            <p:nvPr/>
          </p:nvSpPr>
          <p:spPr bwMode="auto">
            <a:xfrm>
              <a:off x="3521" y="1863"/>
              <a:ext cx="231"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sp>
          <p:nvSpPr>
            <p:cNvPr id="28984" name="AutoShape 1336"/>
            <p:cNvSpPr>
              <a:spLocks noChangeAspect="1" noChangeArrowheads="1"/>
            </p:cNvSpPr>
            <p:nvPr/>
          </p:nvSpPr>
          <p:spPr bwMode="auto">
            <a:xfrm>
              <a:off x="3752" y="1863"/>
              <a:ext cx="230" cy="227"/>
            </a:xfrm>
            <a:prstGeom prst="parallelogram">
              <a:avLst>
                <a:gd name="adj" fmla="val 0"/>
              </a:avLst>
            </a:prstGeom>
            <a:noFill/>
            <a:ln w="12700">
              <a:solidFill>
                <a:srgbClr val="000000"/>
              </a:solidFill>
              <a:miter lim="800000"/>
              <a:headEnd type="none" w="sm" len="sm"/>
              <a:tailEnd type="none" w="sm" len="sm"/>
            </a:ln>
            <a:effectLst/>
          </p:spPr>
          <p:txBody>
            <a:bodyPr wrap="none" anchor="ctr"/>
            <a:lstStyle/>
            <a:p>
              <a:pPr algn="ctr"/>
              <a:r>
                <a:rPr lang="fr-CH" i="1">
                  <a:solidFill>
                    <a:srgbClr val="000000"/>
                  </a:solidFill>
                </a:rPr>
                <a:t>1</a:t>
              </a:r>
            </a:p>
          </p:txBody>
        </p:sp>
      </p:grpSp>
      <p:sp>
        <p:nvSpPr>
          <p:cNvPr id="28987" name="Text Box 1339"/>
          <p:cNvSpPr txBox="1">
            <a:spLocks noChangeArrowheads="1"/>
          </p:cNvSpPr>
          <p:nvPr/>
        </p:nvSpPr>
        <p:spPr bwMode="auto">
          <a:xfrm>
            <a:off x="1985056" y="1435100"/>
            <a:ext cx="3372761" cy="437043"/>
          </a:xfrm>
          <a:prstGeom prst="rect">
            <a:avLst/>
          </a:prstGeom>
          <a:noFill/>
          <a:ln w="12700">
            <a:noFill/>
            <a:miter lim="800000"/>
            <a:headEnd type="none" w="sm" len="sm"/>
            <a:tailEnd type="none" w="sm" len="sm"/>
          </a:ln>
          <a:effectLst/>
        </p:spPr>
        <p:txBody>
          <a:bodyPr wrap="square">
            <a:spAutoFit/>
          </a:bodyPr>
          <a:lstStyle/>
          <a:p>
            <a:pPr>
              <a:lnSpc>
                <a:spcPct val="80000"/>
              </a:lnSpc>
            </a:pPr>
            <a:r>
              <a:rPr lang="fr-CH" sz="2800" dirty="0"/>
              <a:t>(a) passe-bas</a:t>
            </a:r>
          </a:p>
        </p:txBody>
      </p:sp>
      <p:sp>
        <p:nvSpPr>
          <p:cNvPr id="28988" name="Text Box 1340"/>
          <p:cNvSpPr txBox="1">
            <a:spLocks noChangeArrowheads="1"/>
          </p:cNvSpPr>
          <p:nvPr/>
        </p:nvSpPr>
        <p:spPr bwMode="auto">
          <a:xfrm>
            <a:off x="2500830" y="3848100"/>
            <a:ext cx="3571368" cy="437043"/>
          </a:xfrm>
          <a:prstGeom prst="rect">
            <a:avLst/>
          </a:prstGeom>
          <a:noFill/>
          <a:ln w="12700">
            <a:noFill/>
            <a:miter lim="800000"/>
            <a:headEnd type="none" w="sm" len="sm"/>
            <a:tailEnd type="none" w="sm" len="sm"/>
          </a:ln>
          <a:effectLst/>
        </p:spPr>
        <p:txBody>
          <a:bodyPr wrap="square">
            <a:spAutoFit/>
          </a:bodyPr>
          <a:lstStyle/>
          <a:p>
            <a:pPr>
              <a:lnSpc>
                <a:spcPct val="80000"/>
              </a:lnSpc>
            </a:pPr>
            <a:r>
              <a:rPr lang="fr-CH" sz="2800" dirty="0"/>
              <a:t>(b) passe-haut</a:t>
            </a:r>
          </a:p>
        </p:txBody>
      </p:sp>
      <p:graphicFrame>
        <p:nvGraphicFramePr>
          <p:cNvPr id="144" name="Objet 143"/>
          <p:cNvGraphicFramePr>
            <a:graphicFrameLocks noChangeAspect="1"/>
          </p:cNvGraphicFramePr>
          <p:nvPr/>
        </p:nvGraphicFramePr>
        <p:xfrm>
          <a:off x="1747838" y="2330450"/>
          <a:ext cx="434975" cy="674688"/>
        </p:xfrm>
        <a:graphic>
          <a:graphicData uri="http://schemas.openxmlformats.org/presentationml/2006/ole">
            <mc:AlternateContent xmlns:mc="http://schemas.openxmlformats.org/markup-compatibility/2006">
              <mc:Choice xmlns:v="urn:schemas-microsoft-com:vml" Requires="v">
                <p:oleObj spid="_x0000_s197670" name="Équation" r:id="rId9" imgW="253800" imgH="393480" progId="Equation.3">
                  <p:embed/>
                </p:oleObj>
              </mc:Choice>
              <mc:Fallback>
                <p:oleObj name="Équation" r:id="rId9" imgW="253800" imgH="39348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7838" y="2330450"/>
                        <a:ext cx="434975"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55" name="Object 7"/>
          <p:cNvGraphicFramePr>
            <a:graphicFrameLocks noChangeAspect="1"/>
          </p:cNvGraphicFramePr>
          <p:nvPr/>
        </p:nvGraphicFramePr>
        <p:xfrm>
          <a:off x="5072066" y="2397122"/>
          <a:ext cx="434975" cy="674688"/>
        </p:xfrm>
        <a:graphic>
          <a:graphicData uri="http://schemas.openxmlformats.org/presentationml/2006/ole">
            <mc:AlternateContent xmlns:mc="http://schemas.openxmlformats.org/markup-compatibility/2006">
              <mc:Choice xmlns:v="urn:schemas-microsoft-com:vml" Requires="v">
                <p:oleObj spid="_x0000_s197671" name="Équation" r:id="rId11" imgW="253800" imgH="393480" progId="Equation.3">
                  <p:embed/>
                </p:oleObj>
              </mc:Choice>
              <mc:Fallback>
                <p:oleObj name="Équation" r:id="rId11" imgW="253800" imgH="39348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2066" y="2397122"/>
                        <a:ext cx="434975"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56" name="Object 8"/>
          <p:cNvGraphicFramePr>
            <a:graphicFrameLocks noChangeAspect="1"/>
          </p:cNvGraphicFramePr>
          <p:nvPr/>
        </p:nvGraphicFramePr>
        <p:xfrm>
          <a:off x="2419350" y="4786313"/>
          <a:ext cx="455613" cy="674687"/>
        </p:xfrm>
        <a:graphic>
          <a:graphicData uri="http://schemas.openxmlformats.org/presentationml/2006/ole">
            <mc:AlternateContent xmlns:mc="http://schemas.openxmlformats.org/markup-compatibility/2006">
              <mc:Choice xmlns:v="urn:schemas-microsoft-com:vml" Requires="v">
                <p:oleObj spid="_x0000_s197672" name="Équation" r:id="rId12" imgW="266400" imgH="393480" progId="Equation.3">
                  <p:embed/>
                </p:oleObj>
              </mc:Choice>
              <mc:Fallback>
                <p:oleObj name="Équation" r:id="rId12" imgW="266400" imgH="393480" progId="Equation.3">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9350" y="4786313"/>
                        <a:ext cx="455613"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57" name="Object 9"/>
          <p:cNvGraphicFramePr>
            <a:graphicFrameLocks noChangeAspect="1"/>
          </p:cNvGraphicFramePr>
          <p:nvPr/>
        </p:nvGraphicFramePr>
        <p:xfrm>
          <a:off x="5429256" y="4857760"/>
          <a:ext cx="455613" cy="674687"/>
        </p:xfrm>
        <a:graphic>
          <a:graphicData uri="http://schemas.openxmlformats.org/presentationml/2006/ole">
            <mc:AlternateContent xmlns:mc="http://schemas.openxmlformats.org/markup-compatibility/2006">
              <mc:Choice xmlns:v="urn:schemas-microsoft-com:vml" Requires="v">
                <p:oleObj spid="_x0000_s197673" name="Équation" r:id="rId14" imgW="266400" imgH="393480" progId="Equation.3">
                  <p:embed/>
                </p:oleObj>
              </mc:Choice>
              <mc:Fallback>
                <p:oleObj name="Équation" r:id="rId14" imgW="266400" imgH="393480" progId="Equation.3">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29256" y="4857760"/>
                        <a:ext cx="455613"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28963">
                                            <p:txEl>
                                              <p:pRg st="0" end="0"/>
                                            </p:txEl>
                                          </p:spTgt>
                                        </p:tgtEl>
                                        <p:attrNameLst>
                                          <p:attrName>style.visibility</p:attrName>
                                        </p:attrNameLst>
                                      </p:cBhvr>
                                      <p:to>
                                        <p:strVal val="visible"/>
                                      </p:to>
                                    </p:set>
                                    <p:animEffect transition="in" filter="wipe(up)">
                                      <p:cBhvr>
                                        <p:cTn id="12" dur="75"/>
                                        <p:tgtEl>
                                          <p:spTgt spid="2896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Machine à écrire.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100000"/>
                                  </p:iterate>
                                  <p:childTnLst>
                                    <p:set>
                                      <p:cBhvr>
                                        <p:cTn id="24" dur="1" fill="hold">
                                          <p:stCondLst>
                                            <p:cond delay="0"/>
                                          </p:stCondLst>
                                        </p:cTn>
                                        <p:tgtEl>
                                          <p:spTgt spid="28932"/>
                                        </p:tgtEl>
                                        <p:attrNameLst>
                                          <p:attrName>style.visibility</p:attrName>
                                        </p:attrNameLst>
                                      </p:cBhvr>
                                      <p:to>
                                        <p:strVal val="visible"/>
                                      </p:to>
                                    </p:set>
                                    <p:animEffect transition="in" filter="wipe(up)">
                                      <p:cBhvr>
                                        <p:cTn id="25" dur="75"/>
                                        <p:tgtEl>
                                          <p:spTgt spid="28932"/>
                                        </p:tgtEl>
                                      </p:cBhvr>
                                    </p:animEffect>
                                  </p:childTnLst>
                                  <p:subTnLst>
                                    <p:audio>
                                      <p:cMediaNode>
                                        <p:cTn display="0" masterRel="sameClick">
                                          <p:stCondLst>
                                            <p:cond evt="begin" delay="0">
                                              <p:tn val="23"/>
                                            </p:cond>
                                          </p:stCondLst>
                                          <p:endCondLst>
                                            <p:cond evt="onStopAudio" delay="0">
                                              <p:tgtEl>
                                                <p:sldTgt/>
                                              </p:tgtEl>
                                            </p:cond>
                                          </p:endCondLst>
                                        </p:cTn>
                                        <p:tgtEl>
                                          <p:sndTgt r:embed="rId3" name="Machine à écrire.wav"/>
                                        </p:tgtEl>
                                      </p:cMediaNode>
                                    </p:audio>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iterate type="lt">
                                    <p:tmPct val="100000"/>
                                  </p:iterate>
                                  <p:childTnLst>
                                    <p:set>
                                      <p:cBhvr>
                                        <p:cTn id="33" dur="1" fill="hold">
                                          <p:stCondLst>
                                            <p:cond delay="0"/>
                                          </p:stCondLst>
                                        </p:cTn>
                                        <p:tgtEl>
                                          <p:spTgt spid="28933">
                                            <p:txEl>
                                              <p:pRg st="0" end="0"/>
                                            </p:txEl>
                                          </p:spTgt>
                                        </p:tgtEl>
                                        <p:attrNameLst>
                                          <p:attrName>style.visibility</p:attrName>
                                        </p:attrNameLst>
                                      </p:cBhvr>
                                      <p:to>
                                        <p:strVal val="visible"/>
                                      </p:to>
                                    </p:set>
                                    <p:animEffect transition="in" filter="wipe(up)">
                                      <p:cBhvr>
                                        <p:cTn id="34" dur="75"/>
                                        <p:tgtEl>
                                          <p:spTgt spid="28933">
                                            <p:txEl>
                                              <p:pRg st="0" end="0"/>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3" name="Machine à écrire.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89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iterate type="lt">
                                    <p:tmPct val="100000"/>
                                  </p:iterate>
                                  <p:childTnLst>
                                    <p:set>
                                      <p:cBhvr>
                                        <p:cTn id="47" dur="1" fill="hold">
                                          <p:stCondLst>
                                            <p:cond delay="0"/>
                                          </p:stCondLst>
                                        </p:cTn>
                                        <p:tgtEl>
                                          <p:spTgt spid="28834">
                                            <p:txEl>
                                              <p:pRg st="0" end="0"/>
                                            </p:txEl>
                                          </p:spTgt>
                                        </p:tgtEl>
                                        <p:attrNameLst>
                                          <p:attrName>style.visibility</p:attrName>
                                        </p:attrNameLst>
                                      </p:cBhvr>
                                      <p:to>
                                        <p:strVal val="visible"/>
                                      </p:to>
                                    </p:set>
                                    <p:animEffect transition="in" filter="wipe(up)">
                                      <p:cBhvr>
                                        <p:cTn id="48" dur="75"/>
                                        <p:tgtEl>
                                          <p:spTgt spid="28834">
                                            <p:txEl>
                                              <p:pRg st="0" end="0"/>
                                            </p:txEl>
                                          </p:spTgt>
                                        </p:tgtEl>
                                      </p:cBhvr>
                                    </p:animEffect>
                                  </p:childTnLst>
                                  <p:subTnLst>
                                    <p:audio>
                                      <p:cMediaNode>
                                        <p:cTn display="0" masterRel="sameClick">
                                          <p:stCondLst>
                                            <p:cond evt="begin" delay="0">
                                              <p:tn val="46"/>
                                            </p:cond>
                                          </p:stCondLst>
                                          <p:endCondLst>
                                            <p:cond evt="onStopAudio" delay="0">
                                              <p:tgtEl>
                                                <p:sldTgt/>
                                              </p:tgtEl>
                                            </p:cond>
                                          </p:endCondLst>
                                        </p:cTn>
                                        <p:tgtEl>
                                          <p:sndTgt r:embed="rId3" name="Machine à écrire.wav"/>
                                        </p:tgtEl>
                                      </p:cMediaNode>
                                    </p:audio>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iterate type="lt">
                                    <p:tmPct val="100000"/>
                                  </p:iterate>
                                  <p:childTnLst>
                                    <p:set>
                                      <p:cBhvr>
                                        <p:cTn id="56" dur="1" fill="hold">
                                          <p:stCondLst>
                                            <p:cond delay="0"/>
                                          </p:stCondLst>
                                        </p:cTn>
                                        <p:tgtEl>
                                          <p:spTgt spid="28798">
                                            <p:txEl>
                                              <p:pRg st="0" end="0"/>
                                            </p:txEl>
                                          </p:spTgt>
                                        </p:tgtEl>
                                        <p:attrNameLst>
                                          <p:attrName>style.visibility</p:attrName>
                                        </p:attrNameLst>
                                      </p:cBhvr>
                                      <p:to>
                                        <p:strVal val="visible"/>
                                      </p:to>
                                    </p:set>
                                    <p:animEffect transition="in" filter="wipe(up)">
                                      <p:cBhvr>
                                        <p:cTn id="57" dur="75"/>
                                        <p:tgtEl>
                                          <p:spTgt spid="28798">
                                            <p:txEl>
                                              <p:pRg st="0" end="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3" name="Machine à écrire.wav"/>
                                        </p:tgtEl>
                                      </p:cMediaNode>
                                    </p:audio>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499"/>
                                          </p:stCondLst>
                                        </p:cTn>
                                        <p:tgtEl>
                                          <p:spTgt spid="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iterate type="lt">
                                    <p:tmPct val="100000"/>
                                  </p:iterate>
                                  <p:childTnLst>
                                    <p:set>
                                      <p:cBhvr>
                                        <p:cTn id="65" dur="1" fill="hold">
                                          <p:stCondLst>
                                            <p:cond delay="0"/>
                                          </p:stCondLst>
                                        </p:cTn>
                                        <p:tgtEl>
                                          <p:spTgt spid="28799">
                                            <p:txEl>
                                              <p:pRg st="0" end="0"/>
                                            </p:txEl>
                                          </p:spTgt>
                                        </p:tgtEl>
                                        <p:attrNameLst>
                                          <p:attrName>style.visibility</p:attrName>
                                        </p:attrNameLst>
                                      </p:cBhvr>
                                      <p:to>
                                        <p:strVal val="visible"/>
                                      </p:to>
                                    </p:set>
                                    <p:animEffect transition="in" filter="wipe(up)">
                                      <p:cBhvr>
                                        <p:cTn id="66" dur="75"/>
                                        <p:tgtEl>
                                          <p:spTgt spid="28799">
                                            <p:txEl>
                                              <p:pRg st="0" end="0"/>
                                            </p:txEl>
                                          </p:spTgt>
                                        </p:tgtEl>
                                      </p:cBhvr>
                                    </p:animEffect>
                                  </p:childTnLst>
                                  <p:subTnLst>
                                    <p:audio>
                                      <p:cMediaNode>
                                        <p:cTn display="0" masterRel="sameClick">
                                          <p:stCondLst>
                                            <p:cond evt="begin" delay="0">
                                              <p:tn val="64"/>
                                            </p:cond>
                                          </p:stCondLst>
                                          <p:endCondLst>
                                            <p:cond evt="onStopAudio" delay="0">
                                              <p:tgtEl>
                                                <p:sldTgt/>
                                              </p:tgtEl>
                                            </p:cond>
                                          </p:endCondLst>
                                        </p:cTn>
                                        <p:tgtEl>
                                          <p:sndTgt r:embed="rId3" name="Machine à écrire.wav"/>
                                        </p:tgtEl>
                                      </p:cMediaNode>
                                    </p:audio>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8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98" grpId="0" build="p" autoUpdateAnimBg="0"/>
      <p:bldP spid="28799" grpId="0" build="p" autoUpdateAnimBg="0"/>
      <p:bldP spid="28801" grpId="0" animBg="1" autoUpdateAnimBg="0"/>
      <p:bldP spid="28834" grpId="0" build="p" autoUpdateAnimBg="0"/>
      <p:bldP spid="28932" grpId="0" autoUpdateAnimBg="0"/>
      <p:bldP spid="28933" grpId="0" build="p" autoUpdateAnimBg="0"/>
      <p:bldP spid="28934" grpId="0" animBg="1" autoUpdateAnimBg="0"/>
      <p:bldP spid="2896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3" name="Text Box 3"/>
          <p:cNvSpPr txBox="1">
            <a:spLocks noChangeArrowheads="1"/>
          </p:cNvSpPr>
          <p:nvPr/>
        </p:nvSpPr>
        <p:spPr bwMode="auto">
          <a:xfrm>
            <a:off x="1142976" y="1828792"/>
            <a:ext cx="2438400" cy="457200"/>
          </a:xfrm>
          <a:prstGeom prst="rect">
            <a:avLst/>
          </a:prstGeom>
          <a:noFill/>
          <a:ln w="9525">
            <a:noFill/>
            <a:miter lim="800000"/>
            <a:headEnd/>
            <a:tailEnd/>
          </a:ln>
          <a:effectLst/>
        </p:spPr>
        <p:txBody>
          <a:bodyPr>
            <a:spAutoFit/>
          </a:bodyPr>
          <a:lstStyle/>
          <a:p>
            <a:pPr algn="ctr">
              <a:spcBef>
                <a:spcPct val="50000"/>
              </a:spcBef>
            </a:pPr>
            <a:r>
              <a:rPr lang="fr-CA" sz="2400" dirty="0">
                <a:latin typeface="Times New Roman" pitchFamily="18" charset="0"/>
              </a:rPr>
              <a:t>Uniforme</a:t>
            </a:r>
            <a:endParaRPr lang="en-CA" sz="2400" dirty="0">
              <a:latin typeface="Times New Roman" pitchFamily="18" charset="0"/>
            </a:endParaRPr>
          </a:p>
        </p:txBody>
      </p:sp>
      <p:pic>
        <p:nvPicPr>
          <p:cNvPr id="583684" name="Picture 4" descr="fip171"/>
          <p:cNvPicPr>
            <a:picLocks noChangeAspect="1" noChangeArrowheads="1"/>
          </p:cNvPicPr>
          <p:nvPr/>
        </p:nvPicPr>
        <p:blipFill>
          <a:blip r:embed="rId2"/>
          <a:srcRect/>
          <a:stretch>
            <a:fillRect/>
          </a:stretch>
        </p:blipFill>
        <p:spPr bwMode="auto">
          <a:xfrm>
            <a:off x="3276600" y="2057400"/>
            <a:ext cx="2239963" cy="1349375"/>
          </a:xfrm>
          <a:prstGeom prst="rect">
            <a:avLst/>
          </a:prstGeom>
          <a:noFill/>
        </p:spPr>
      </p:pic>
      <p:pic>
        <p:nvPicPr>
          <p:cNvPr id="583685" name="Picture 5" descr="fip172"/>
          <p:cNvPicPr>
            <a:picLocks noChangeAspect="1" noChangeArrowheads="1"/>
          </p:cNvPicPr>
          <p:nvPr/>
        </p:nvPicPr>
        <p:blipFill>
          <a:blip r:embed="rId3"/>
          <a:srcRect/>
          <a:stretch>
            <a:fillRect/>
          </a:stretch>
        </p:blipFill>
        <p:spPr bwMode="auto">
          <a:xfrm>
            <a:off x="5943600" y="2057400"/>
            <a:ext cx="2263775" cy="1349375"/>
          </a:xfrm>
          <a:prstGeom prst="rect">
            <a:avLst/>
          </a:prstGeom>
          <a:noFill/>
        </p:spPr>
      </p:pic>
      <p:sp>
        <p:nvSpPr>
          <p:cNvPr id="583686" name="Rectangle 6"/>
          <p:cNvSpPr>
            <a:spLocks noChangeArrowheads="1"/>
          </p:cNvSpPr>
          <p:nvPr/>
        </p:nvSpPr>
        <p:spPr bwMode="auto">
          <a:xfrm>
            <a:off x="0" y="4114800"/>
            <a:ext cx="9144000" cy="517525"/>
          </a:xfrm>
          <a:prstGeom prst="rect">
            <a:avLst/>
          </a:prstGeom>
          <a:noFill/>
          <a:ln w="9525">
            <a:noFill/>
            <a:miter lim="800000"/>
            <a:headEnd/>
            <a:tailEnd/>
          </a:ln>
          <a:effectLst/>
        </p:spPr>
        <p:txBody>
          <a:bodyPr>
            <a:spAutoFit/>
          </a:bodyPr>
          <a:lstStyle/>
          <a:p>
            <a:pPr algn="ctr"/>
            <a:endParaRPr lang="en-CA" sz="1400">
              <a:solidFill>
                <a:srgbClr val="000080"/>
              </a:solidFill>
              <a:latin typeface="Times New Roman" pitchFamily="18" charset="0"/>
              <a:cs typeface="Times New Roman" pitchFamily="18" charset="0"/>
            </a:endParaRPr>
          </a:p>
          <a:p>
            <a:pPr eaLnBrk="0" hangingPunct="0"/>
            <a:endParaRPr lang="en-CA" sz="1400">
              <a:latin typeface="Times New Roman" pitchFamily="18" charset="0"/>
            </a:endParaRPr>
          </a:p>
        </p:txBody>
      </p:sp>
      <p:sp>
        <p:nvSpPr>
          <p:cNvPr id="583687" name="Text Box 7"/>
          <p:cNvSpPr txBox="1">
            <a:spLocks noChangeArrowheads="1"/>
          </p:cNvSpPr>
          <p:nvPr/>
        </p:nvSpPr>
        <p:spPr bwMode="auto">
          <a:xfrm>
            <a:off x="6629400" y="3429000"/>
            <a:ext cx="2286000" cy="304800"/>
          </a:xfrm>
          <a:prstGeom prst="rect">
            <a:avLst/>
          </a:prstGeom>
          <a:noFill/>
          <a:ln w="9525">
            <a:noFill/>
            <a:miter lim="800000"/>
            <a:headEnd/>
            <a:tailEnd/>
          </a:ln>
          <a:effectLst/>
        </p:spPr>
        <p:txBody>
          <a:bodyPr>
            <a:spAutoFit/>
          </a:bodyPr>
          <a:lstStyle/>
          <a:p>
            <a:pPr>
              <a:spcBef>
                <a:spcPct val="50000"/>
              </a:spcBef>
            </a:pPr>
            <a:r>
              <a:rPr lang="fr-CA" sz="1400" dirty="0" smtClean="0">
                <a:solidFill>
                  <a:srgbClr val="000080"/>
                </a:solidFill>
                <a:latin typeface="Helvetica" pitchFamily="34" charset="0"/>
                <a:cs typeface="Times New Roman" pitchFamily="18" charset="0"/>
              </a:rPr>
              <a:t>Filtre </a:t>
            </a:r>
            <a:r>
              <a:rPr lang="fr-CA" sz="1400" dirty="0">
                <a:solidFill>
                  <a:srgbClr val="000080"/>
                </a:solidFill>
                <a:latin typeface="Helvetica" pitchFamily="34" charset="0"/>
                <a:cs typeface="Times New Roman" pitchFamily="18" charset="0"/>
              </a:rPr>
              <a:t>circulaire</a:t>
            </a:r>
            <a:r>
              <a:rPr lang="en-CA" sz="1400" dirty="0">
                <a:solidFill>
                  <a:srgbClr val="000080"/>
                </a:solidFill>
                <a:latin typeface="Helvetica" pitchFamily="34" charset="0"/>
                <a:cs typeface="Times New Roman" pitchFamily="18" charset="0"/>
              </a:rPr>
              <a:t> (</a:t>
            </a:r>
            <a:r>
              <a:rPr lang="en-CA" sz="1400" i="1" dirty="0">
                <a:solidFill>
                  <a:srgbClr val="000080"/>
                </a:solidFill>
                <a:latin typeface="Helvetica" pitchFamily="34" charset="0"/>
                <a:cs typeface="Times New Roman" pitchFamily="18" charset="0"/>
              </a:rPr>
              <a:t>R</a:t>
            </a:r>
            <a:r>
              <a:rPr lang="en-CA" sz="1400" dirty="0">
                <a:solidFill>
                  <a:srgbClr val="000080"/>
                </a:solidFill>
                <a:latin typeface="Helvetica" pitchFamily="34" charset="0"/>
                <a:cs typeface="Times New Roman" pitchFamily="18" charset="0"/>
              </a:rPr>
              <a:t>=2.5)</a:t>
            </a:r>
          </a:p>
        </p:txBody>
      </p:sp>
      <p:sp>
        <p:nvSpPr>
          <p:cNvPr id="583688" name="Text Box 8"/>
          <p:cNvSpPr txBox="1">
            <a:spLocks noChangeArrowheads="1"/>
          </p:cNvSpPr>
          <p:nvPr/>
        </p:nvSpPr>
        <p:spPr bwMode="auto">
          <a:xfrm>
            <a:off x="3962400" y="3505200"/>
            <a:ext cx="2057400" cy="523220"/>
          </a:xfrm>
          <a:prstGeom prst="rect">
            <a:avLst/>
          </a:prstGeom>
          <a:noFill/>
          <a:ln w="9525">
            <a:noFill/>
            <a:miter lim="800000"/>
            <a:headEnd/>
            <a:tailEnd/>
          </a:ln>
          <a:effectLst/>
        </p:spPr>
        <p:txBody>
          <a:bodyPr>
            <a:spAutoFit/>
          </a:bodyPr>
          <a:lstStyle/>
          <a:p>
            <a:pPr>
              <a:spcBef>
                <a:spcPct val="50000"/>
              </a:spcBef>
            </a:pPr>
            <a:r>
              <a:rPr lang="fr-CA" sz="1400" dirty="0" smtClean="0">
                <a:solidFill>
                  <a:srgbClr val="000080"/>
                </a:solidFill>
                <a:latin typeface="Helvetica" pitchFamily="34" charset="0"/>
                <a:cs typeface="Times New Roman" pitchFamily="18" charset="0"/>
              </a:rPr>
              <a:t>Filtre </a:t>
            </a:r>
            <a:r>
              <a:rPr lang="fr-CA" sz="1400" dirty="0">
                <a:solidFill>
                  <a:srgbClr val="000080"/>
                </a:solidFill>
                <a:latin typeface="Helvetica" pitchFamily="34" charset="0"/>
                <a:cs typeface="Times New Roman" pitchFamily="18" charset="0"/>
              </a:rPr>
              <a:t>rectangulaire (</a:t>
            </a:r>
            <a:r>
              <a:rPr lang="fr-CA" sz="1400" i="1" dirty="0">
                <a:solidFill>
                  <a:srgbClr val="000080"/>
                </a:solidFill>
                <a:latin typeface="Helvetica" pitchFamily="34" charset="0"/>
                <a:cs typeface="Times New Roman" pitchFamily="18" charset="0"/>
              </a:rPr>
              <a:t>J</a:t>
            </a:r>
            <a:r>
              <a:rPr lang="fr-CA" sz="1400" dirty="0">
                <a:solidFill>
                  <a:srgbClr val="000080"/>
                </a:solidFill>
                <a:latin typeface="Helvetica" pitchFamily="34" charset="0"/>
                <a:cs typeface="Times New Roman" pitchFamily="18" charset="0"/>
              </a:rPr>
              <a:t>=</a:t>
            </a:r>
            <a:r>
              <a:rPr lang="fr-CA" sz="1400" i="1" dirty="0">
                <a:solidFill>
                  <a:srgbClr val="000080"/>
                </a:solidFill>
                <a:latin typeface="Helvetica" pitchFamily="34" charset="0"/>
                <a:cs typeface="Times New Roman" pitchFamily="18" charset="0"/>
              </a:rPr>
              <a:t>K</a:t>
            </a:r>
            <a:r>
              <a:rPr lang="fr-CA" sz="1400" dirty="0">
                <a:solidFill>
                  <a:srgbClr val="000080"/>
                </a:solidFill>
                <a:latin typeface="Helvetica" pitchFamily="34" charset="0"/>
                <a:cs typeface="Times New Roman" pitchFamily="18" charset="0"/>
              </a:rPr>
              <a:t>=5)</a:t>
            </a:r>
          </a:p>
        </p:txBody>
      </p:sp>
      <p:pic>
        <p:nvPicPr>
          <p:cNvPr id="583689" name="Picture 9" descr="fip173"/>
          <p:cNvPicPr>
            <a:picLocks noChangeAspect="1" noChangeArrowheads="1"/>
          </p:cNvPicPr>
          <p:nvPr/>
        </p:nvPicPr>
        <p:blipFill>
          <a:blip r:embed="rId4"/>
          <a:srcRect/>
          <a:stretch>
            <a:fillRect/>
          </a:stretch>
        </p:blipFill>
        <p:spPr bwMode="auto">
          <a:xfrm>
            <a:off x="3200400" y="4191000"/>
            <a:ext cx="2354263" cy="1349375"/>
          </a:xfrm>
          <a:prstGeom prst="rect">
            <a:avLst/>
          </a:prstGeom>
          <a:noFill/>
        </p:spPr>
      </p:pic>
      <p:pic>
        <p:nvPicPr>
          <p:cNvPr id="583690" name="Picture 10" descr="fip174"/>
          <p:cNvPicPr>
            <a:picLocks noChangeAspect="1" noChangeArrowheads="1"/>
          </p:cNvPicPr>
          <p:nvPr/>
        </p:nvPicPr>
        <p:blipFill>
          <a:blip r:embed="rId5"/>
          <a:srcRect/>
          <a:stretch>
            <a:fillRect/>
          </a:stretch>
        </p:blipFill>
        <p:spPr bwMode="auto">
          <a:xfrm>
            <a:off x="6019800" y="4191000"/>
            <a:ext cx="2354263" cy="1349375"/>
          </a:xfrm>
          <a:prstGeom prst="rect">
            <a:avLst/>
          </a:prstGeom>
          <a:noFill/>
        </p:spPr>
      </p:pic>
      <p:sp>
        <p:nvSpPr>
          <p:cNvPr id="583691" name="Text Box 11"/>
          <p:cNvSpPr txBox="1">
            <a:spLocks noChangeArrowheads="1"/>
          </p:cNvSpPr>
          <p:nvPr/>
        </p:nvSpPr>
        <p:spPr bwMode="auto">
          <a:xfrm>
            <a:off x="3962400" y="5638800"/>
            <a:ext cx="2057400" cy="523220"/>
          </a:xfrm>
          <a:prstGeom prst="rect">
            <a:avLst/>
          </a:prstGeom>
          <a:noFill/>
          <a:ln w="9525">
            <a:noFill/>
            <a:miter lim="800000"/>
            <a:headEnd/>
            <a:tailEnd/>
          </a:ln>
          <a:effectLst/>
        </p:spPr>
        <p:txBody>
          <a:bodyPr>
            <a:spAutoFit/>
          </a:bodyPr>
          <a:lstStyle/>
          <a:p>
            <a:pPr>
              <a:spcBef>
                <a:spcPct val="50000"/>
              </a:spcBef>
            </a:pPr>
            <a:r>
              <a:rPr lang="fr-CA" sz="1400" dirty="0" smtClean="0">
                <a:solidFill>
                  <a:srgbClr val="000080"/>
                </a:solidFill>
                <a:latin typeface="Helvetica" pitchFamily="34" charset="0"/>
                <a:cs typeface="Times New Roman" pitchFamily="18" charset="0"/>
              </a:rPr>
              <a:t>Filtre </a:t>
            </a:r>
            <a:r>
              <a:rPr lang="fr-CA" sz="1400" dirty="0">
                <a:solidFill>
                  <a:srgbClr val="000080"/>
                </a:solidFill>
                <a:latin typeface="Helvetica" pitchFamily="34" charset="0"/>
                <a:cs typeface="Times New Roman" pitchFamily="18" charset="0"/>
              </a:rPr>
              <a:t>pyramidal (</a:t>
            </a:r>
            <a:r>
              <a:rPr lang="fr-CA" sz="1400" i="1" dirty="0">
                <a:solidFill>
                  <a:srgbClr val="000080"/>
                </a:solidFill>
                <a:latin typeface="Helvetica" pitchFamily="34" charset="0"/>
                <a:cs typeface="Times New Roman" pitchFamily="18" charset="0"/>
              </a:rPr>
              <a:t>J</a:t>
            </a:r>
            <a:r>
              <a:rPr lang="fr-CA" sz="1400" dirty="0">
                <a:solidFill>
                  <a:srgbClr val="000080"/>
                </a:solidFill>
                <a:latin typeface="Helvetica" pitchFamily="34" charset="0"/>
                <a:cs typeface="Times New Roman" pitchFamily="18" charset="0"/>
              </a:rPr>
              <a:t>=</a:t>
            </a:r>
            <a:r>
              <a:rPr lang="fr-CA" sz="1400" i="1" dirty="0">
                <a:solidFill>
                  <a:srgbClr val="000080"/>
                </a:solidFill>
                <a:latin typeface="Helvetica" pitchFamily="34" charset="0"/>
                <a:cs typeface="Times New Roman" pitchFamily="18" charset="0"/>
              </a:rPr>
              <a:t>K</a:t>
            </a:r>
            <a:r>
              <a:rPr lang="fr-CA" sz="1400" dirty="0">
                <a:solidFill>
                  <a:srgbClr val="000080"/>
                </a:solidFill>
                <a:latin typeface="Helvetica" pitchFamily="34" charset="0"/>
                <a:cs typeface="Times New Roman" pitchFamily="18" charset="0"/>
              </a:rPr>
              <a:t>=5)</a:t>
            </a:r>
          </a:p>
        </p:txBody>
      </p:sp>
      <p:sp>
        <p:nvSpPr>
          <p:cNvPr id="583692" name="Text Box 12"/>
          <p:cNvSpPr txBox="1">
            <a:spLocks noChangeArrowheads="1"/>
          </p:cNvSpPr>
          <p:nvPr/>
        </p:nvSpPr>
        <p:spPr bwMode="auto">
          <a:xfrm>
            <a:off x="6705600" y="5715000"/>
            <a:ext cx="2057400" cy="307777"/>
          </a:xfrm>
          <a:prstGeom prst="rect">
            <a:avLst/>
          </a:prstGeom>
          <a:noFill/>
          <a:ln w="9525">
            <a:noFill/>
            <a:miter lim="800000"/>
            <a:headEnd/>
            <a:tailEnd/>
          </a:ln>
          <a:effectLst/>
        </p:spPr>
        <p:txBody>
          <a:bodyPr>
            <a:spAutoFit/>
          </a:bodyPr>
          <a:lstStyle/>
          <a:p>
            <a:pPr>
              <a:spcBef>
                <a:spcPct val="50000"/>
              </a:spcBef>
            </a:pPr>
            <a:r>
              <a:rPr lang="fr-CA" sz="1400" dirty="0" smtClean="0">
                <a:solidFill>
                  <a:srgbClr val="000080"/>
                </a:solidFill>
                <a:latin typeface="Helvetica" pitchFamily="34" charset="0"/>
                <a:cs typeface="Times New Roman" pitchFamily="18" charset="0"/>
              </a:rPr>
              <a:t>Filtre </a:t>
            </a:r>
            <a:r>
              <a:rPr lang="fr-CA" sz="1400" dirty="0">
                <a:solidFill>
                  <a:srgbClr val="000080"/>
                </a:solidFill>
                <a:latin typeface="Helvetica" pitchFamily="34" charset="0"/>
                <a:cs typeface="Times New Roman" pitchFamily="18" charset="0"/>
              </a:rPr>
              <a:t>conique (R=2.5)</a:t>
            </a:r>
          </a:p>
        </p:txBody>
      </p:sp>
      <p:sp>
        <p:nvSpPr>
          <p:cNvPr id="583693" name="Text Box 13"/>
          <p:cNvSpPr txBox="1">
            <a:spLocks noChangeArrowheads="1"/>
          </p:cNvSpPr>
          <p:nvPr/>
        </p:nvSpPr>
        <p:spPr bwMode="auto">
          <a:xfrm>
            <a:off x="1204906" y="4071942"/>
            <a:ext cx="2438400" cy="457200"/>
          </a:xfrm>
          <a:prstGeom prst="rect">
            <a:avLst/>
          </a:prstGeom>
          <a:noFill/>
          <a:ln w="9525">
            <a:noFill/>
            <a:miter lim="800000"/>
            <a:headEnd/>
            <a:tailEnd/>
          </a:ln>
          <a:effectLst/>
        </p:spPr>
        <p:txBody>
          <a:bodyPr>
            <a:spAutoFit/>
          </a:bodyPr>
          <a:lstStyle/>
          <a:p>
            <a:pPr algn="ctr">
              <a:spcBef>
                <a:spcPct val="50000"/>
              </a:spcBef>
            </a:pPr>
            <a:r>
              <a:rPr lang="fr-CA" sz="2400" dirty="0">
                <a:latin typeface="Times New Roman" pitchFamily="18" charset="0"/>
              </a:rPr>
              <a:t>Triangulaire</a:t>
            </a:r>
            <a:endParaRPr lang="en-CA" sz="2400" dirty="0">
              <a:latin typeface="Times New Roman" pitchFamily="18" charset="0"/>
            </a:endParaRPr>
          </a:p>
        </p:txBody>
      </p:sp>
      <p:sp>
        <p:nvSpPr>
          <p:cNvPr id="14" name="Text Box 1"/>
          <p:cNvSpPr txBox="1">
            <a:spLocks noChangeArrowheads="1"/>
          </p:cNvSpPr>
          <p:nvPr/>
        </p:nvSpPr>
        <p:spPr bwMode="auto">
          <a:xfrm>
            <a:off x="1142976" y="214290"/>
            <a:ext cx="7467600" cy="1143000"/>
          </a:xfrm>
          <a:prstGeom prst="rect">
            <a:avLst/>
          </a:prstGeom>
          <a:noFill/>
          <a:ln w="9525">
            <a:noFill/>
            <a:round/>
            <a:headEnd/>
            <a:tailEnd/>
          </a:ln>
        </p:spPr>
        <p:txBody>
          <a:bodyPr lIns="90000" tIns="46800" rIns="90000" bIns="46800" anchor="b"/>
          <a:lstStyle/>
          <a:p>
            <a:pPr>
              <a:buClr>
                <a:srgbClr val="575F6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000" dirty="0" smtClean="0">
                <a:solidFill>
                  <a:srgbClr val="575F6D"/>
                </a:solidFill>
                <a:latin typeface="Century Schoolbook" pitchFamily="18" charset="0"/>
              </a:rPr>
              <a:t>Exemple - Filtres linéaires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2418</TotalTime>
  <Words>2712</Words>
  <Application>Microsoft Office PowerPoint</Application>
  <PresentationFormat>Affichage à l'écran (4:3)</PresentationFormat>
  <Paragraphs>665</Paragraphs>
  <Slides>51</Slides>
  <Notes>3</Notes>
  <HiddenSlides>0</HiddenSlides>
  <MMClips>0</MMClips>
  <ScaleCrop>false</ScaleCrop>
  <HeadingPairs>
    <vt:vector size="6" baseType="variant">
      <vt:variant>
        <vt:lpstr>Thème</vt:lpstr>
      </vt:variant>
      <vt:variant>
        <vt:i4>2</vt:i4>
      </vt:variant>
      <vt:variant>
        <vt:lpstr>Serveurs OLE incorporés</vt:lpstr>
      </vt:variant>
      <vt:variant>
        <vt:i4>3</vt:i4>
      </vt:variant>
      <vt:variant>
        <vt:lpstr>Titres des diapositives</vt:lpstr>
      </vt:variant>
      <vt:variant>
        <vt:i4>51</vt:i4>
      </vt:variant>
    </vt:vector>
  </HeadingPairs>
  <TitlesOfParts>
    <vt:vector size="56" baseType="lpstr">
      <vt:lpstr>Thème Office</vt:lpstr>
      <vt:lpstr>Blends</vt:lpstr>
      <vt:lpstr>Équation</vt:lpstr>
      <vt:lpstr>Equation</vt:lpstr>
      <vt:lpstr>VISIO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Opérations sur les filtres de voisinage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Filtre adaptatif de Nagao</vt:lpstr>
      <vt:lpstr>Exemple: bruit dû au scannage des photos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Morphologie mathématique :  Opérateurs morphologiques</vt:lpstr>
      <vt:lpstr>Opérateurs morphologiques</vt:lpstr>
      <vt:lpstr>Images binaires:</vt:lpstr>
      <vt:lpstr>Opérations: Érosion</vt:lpstr>
      <vt:lpstr>Opérations: Dilatation</vt:lpstr>
      <vt:lpstr>Opérations: Ouverture</vt:lpstr>
      <vt:lpstr>Opérations: Fermeture</vt:lpstr>
      <vt:lpstr>Opérations: Délimitation</vt:lpstr>
      <vt:lpstr>Opérations: Squelettisation</vt:lpstr>
      <vt:lpstr>Etiquetages de composantes connexes</vt:lpstr>
      <vt:lpstr>Etiquetages de composantes connexes</vt:lpstr>
      <vt:lpstr>Etiquetages de composantes connexes</vt:lpstr>
      <vt:lpstr>Etiquetages de composantes connexes</vt:lpstr>
      <vt:lpstr>Etiquetages de composantes connexes</vt:lpstr>
      <vt:lpstr>Etiquetages de composantes connexes</vt:lpstr>
      <vt:lpstr>Etiquetages de composantes connexes</vt:lpstr>
      <vt:lpstr>Etiquetages de composantes connexes</vt:lpstr>
      <vt:lpstr>Etiquetages de composantes connexes</vt:lpstr>
      <vt:lpstr>Etiquetages de composantes connexes</vt:lpstr>
      <vt:lpstr>Etiquetages de composantes connexes</vt:lpstr>
      <vt:lpstr>Etiquetages de composantes connexes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samir</dc:creator>
  <cp:lastModifiedBy>Acer</cp:lastModifiedBy>
  <cp:revision>54</cp:revision>
  <dcterms:created xsi:type="dcterms:W3CDTF">2011-03-16T06:28:48Z</dcterms:created>
  <dcterms:modified xsi:type="dcterms:W3CDTF">2024-03-04T08:24:40Z</dcterms:modified>
</cp:coreProperties>
</file>