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6" r:id="rId5"/>
    <p:sldId id="277" r:id="rId6"/>
    <p:sldId id="259" r:id="rId7"/>
    <p:sldId id="260" r:id="rId8"/>
    <p:sldId id="269" r:id="rId9"/>
    <p:sldId id="270" r:id="rId10"/>
    <p:sldId id="263" r:id="rId11"/>
    <p:sldId id="262" r:id="rId12"/>
    <p:sldId id="271" r:id="rId13"/>
    <p:sldId id="264" r:id="rId14"/>
    <p:sldId id="266" r:id="rId15"/>
    <p:sldId id="278" r:id="rId16"/>
    <p:sldId id="268"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Telegraf" panose="020B0604020202020204" charset="0"/>
      <p:regular r:id="rId22"/>
    </p:embeddedFont>
    <p:embeddedFont>
      <p:font typeface="Telegraf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329A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1471508">
            <a:off x="5106601" y="6665961"/>
            <a:ext cx="2160993" cy="11665743"/>
            <a:chOff x="0" y="0"/>
            <a:chExt cx="597206" cy="3223913"/>
          </a:xfrm>
        </p:grpSpPr>
        <p:sp>
          <p:nvSpPr>
            <p:cNvPr id="3" name="Freeform 3"/>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4" name="TextBox 4"/>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5" name="Group 5"/>
          <p:cNvGrpSpPr/>
          <p:nvPr/>
        </p:nvGrpSpPr>
        <p:grpSpPr>
          <a:xfrm rot="1471508">
            <a:off x="7158188" y="8371419"/>
            <a:ext cx="2160993" cy="11212989"/>
            <a:chOff x="0" y="0"/>
            <a:chExt cx="597206" cy="3098792"/>
          </a:xfrm>
        </p:grpSpPr>
        <p:sp>
          <p:nvSpPr>
            <p:cNvPr id="6" name="Freeform 6"/>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7" name="TextBox 7"/>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sp>
        <p:nvSpPr>
          <p:cNvPr id="8" name="Freeform 8"/>
          <p:cNvSpPr/>
          <p:nvPr/>
        </p:nvSpPr>
        <p:spPr>
          <a:xfrm>
            <a:off x="13067678" y="5700613"/>
            <a:ext cx="1960747" cy="1960747"/>
          </a:xfrm>
          <a:custGeom>
            <a:avLst/>
            <a:gdLst/>
            <a:ahLst/>
            <a:cxnLst/>
            <a:rect l="l" t="t" r="r" b="b"/>
            <a:pathLst>
              <a:path w="1960747" h="1960747">
                <a:moveTo>
                  <a:pt x="0" y="0"/>
                </a:moveTo>
                <a:lnTo>
                  <a:pt x="1960747" y="0"/>
                </a:lnTo>
                <a:lnTo>
                  <a:pt x="1960747" y="1960747"/>
                </a:lnTo>
                <a:lnTo>
                  <a:pt x="0" y="1960747"/>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sp>
      <p:grpSp>
        <p:nvGrpSpPr>
          <p:cNvPr id="9" name="Group 9"/>
          <p:cNvGrpSpPr>
            <a:grpSpLocks noChangeAspect="1"/>
          </p:cNvGrpSpPr>
          <p:nvPr/>
        </p:nvGrpSpPr>
        <p:grpSpPr>
          <a:xfrm>
            <a:off x="13113665" y="6110806"/>
            <a:ext cx="7073509" cy="7073481"/>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4509" r="-6432"/>
              </a:stretch>
            </a:blipFill>
          </p:spPr>
        </p:sp>
      </p:grpSp>
      <p:grpSp>
        <p:nvGrpSpPr>
          <p:cNvPr id="11" name="Group 11"/>
          <p:cNvGrpSpPr/>
          <p:nvPr/>
        </p:nvGrpSpPr>
        <p:grpSpPr>
          <a:xfrm>
            <a:off x="13289498" y="6400691"/>
            <a:ext cx="7297744" cy="710883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3" name="TextBox 13"/>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grpSp>
        <p:nvGrpSpPr>
          <p:cNvPr id="14" name="Group 14"/>
          <p:cNvGrpSpPr/>
          <p:nvPr/>
        </p:nvGrpSpPr>
        <p:grpSpPr>
          <a:xfrm>
            <a:off x="13556300" y="5998099"/>
            <a:ext cx="2797089" cy="2307015"/>
            <a:chOff x="-698107" y="-446734"/>
            <a:chExt cx="1434707" cy="1183334"/>
          </a:xfrm>
        </p:grpSpPr>
        <p:sp>
          <p:nvSpPr>
            <p:cNvPr id="15" name="Freeform 15"/>
            <p:cNvSpPr/>
            <p:nvPr/>
          </p:nvSpPr>
          <p:spPr>
            <a:xfrm>
              <a:off x="-698107" y="-44673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w="28575" cap="sq">
              <a:solidFill>
                <a:srgbClr val="FFFFFF"/>
              </a:solidFill>
              <a:prstDash val="solid"/>
              <a:miter/>
            </a:ln>
          </p:spPr>
        </p:sp>
        <p:sp>
          <p:nvSpPr>
            <p:cNvPr id="16" name="TextBox 16"/>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sp>
        <p:nvSpPr>
          <p:cNvPr id="17" name="Freeform 17"/>
          <p:cNvSpPr/>
          <p:nvPr/>
        </p:nvSpPr>
        <p:spPr>
          <a:xfrm>
            <a:off x="15474973" y="4811320"/>
            <a:ext cx="1960747" cy="1960747"/>
          </a:xfrm>
          <a:custGeom>
            <a:avLst/>
            <a:gdLst/>
            <a:ahLst/>
            <a:cxnLst/>
            <a:rect l="l" t="t" r="r" b="b"/>
            <a:pathLst>
              <a:path w="1960747" h="1960747">
                <a:moveTo>
                  <a:pt x="0" y="0"/>
                </a:moveTo>
                <a:lnTo>
                  <a:pt x="1960746" y="0"/>
                </a:lnTo>
                <a:lnTo>
                  <a:pt x="1960746" y="1960746"/>
                </a:lnTo>
                <a:lnTo>
                  <a:pt x="0" y="1960746"/>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15661170" y="5138473"/>
            <a:ext cx="1584626" cy="158462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w="28575" cap="sq">
              <a:solidFill>
                <a:srgbClr val="FFFFFF"/>
              </a:solidFill>
              <a:prstDash val="solid"/>
              <a:miter/>
            </a:ln>
          </p:spPr>
        </p:sp>
        <p:sp>
          <p:nvSpPr>
            <p:cNvPr id="20" name="TextBox 20"/>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b="1">
                <a:ln w="22225">
                  <a:solidFill>
                    <a:schemeClr val="accent2"/>
                  </a:solidFill>
                  <a:prstDash val="solid"/>
                </a:ln>
                <a:solidFill>
                  <a:schemeClr val="accent2">
                    <a:lumMod val="40000"/>
                    <a:lumOff val="60000"/>
                  </a:schemeClr>
                </a:solidFill>
              </a:endParaRPr>
            </a:p>
          </p:txBody>
        </p:sp>
      </p:grpSp>
      <p:sp>
        <p:nvSpPr>
          <p:cNvPr id="21" name="Freeform 21"/>
          <p:cNvSpPr/>
          <p:nvPr/>
        </p:nvSpPr>
        <p:spPr>
          <a:xfrm>
            <a:off x="12051993" y="7803359"/>
            <a:ext cx="1960747" cy="1960747"/>
          </a:xfrm>
          <a:custGeom>
            <a:avLst/>
            <a:gdLst/>
            <a:ahLst/>
            <a:cxnLst/>
            <a:rect l="l" t="t" r="r" b="b"/>
            <a:pathLst>
              <a:path w="1960747" h="1960747">
                <a:moveTo>
                  <a:pt x="0" y="0"/>
                </a:moveTo>
                <a:lnTo>
                  <a:pt x="1960746" y="0"/>
                </a:lnTo>
                <a:lnTo>
                  <a:pt x="1960746" y="1960747"/>
                </a:lnTo>
                <a:lnTo>
                  <a:pt x="0" y="1960747"/>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sp>
      <p:grpSp>
        <p:nvGrpSpPr>
          <p:cNvPr id="22" name="Group 22"/>
          <p:cNvGrpSpPr/>
          <p:nvPr/>
        </p:nvGrpSpPr>
        <p:grpSpPr>
          <a:xfrm>
            <a:off x="12469788" y="8062921"/>
            <a:ext cx="3172982" cy="1584626"/>
            <a:chOff x="-890913" y="37210"/>
            <a:chExt cx="1627513" cy="812800"/>
          </a:xfrm>
        </p:grpSpPr>
        <p:sp>
          <p:nvSpPr>
            <p:cNvPr id="23" name="Freeform 23"/>
            <p:cNvSpPr/>
            <p:nvPr/>
          </p:nvSpPr>
          <p:spPr>
            <a:xfrm>
              <a:off x="-890913" y="3721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w="28575" cap="sq">
              <a:solidFill>
                <a:srgbClr val="FFFFFF"/>
              </a:solidFill>
              <a:prstDash val="solid"/>
              <a:miter/>
            </a:ln>
          </p:spPr>
        </p:sp>
        <p:sp>
          <p:nvSpPr>
            <p:cNvPr id="24" name="TextBox 24"/>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sp>
        <p:nvSpPr>
          <p:cNvPr id="25" name="Freeform 25"/>
          <p:cNvSpPr/>
          <p:nvPr/>
        </p:nvSpPr>
        <p:spPr>
          <a:xfrm>
            <a:off x="12896477" y="8507463"/>
            <a:ext cx="786042" cy="644554"/>
          </a:xfrm>
          <a:custGeom>
            <a:avLst/>
            <a:gdLst/>
            <a:ahLst/>
            <a:cxnLst/>
            <a:rect l="l" t="t" r="r" b="b"/>
            <a:pathLst>
              <a:path w="786042" h="644554">
                <a:moveTo>
                  <a:pt x="0" y="0"/>
                </a:moveTo>
                <a:lnTo>
                  <a:pt x="786042" y="0"/>
                </a:lnTo>
                <a:lnTo>
                  <a:pt x="786042" y="644555"/>
                </a:lnTo>
                <a:lnTo>
                  <a:pt x="0" y="6445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26"/>
          <p:cNvSpPr/>
          <p:nvPr/>
        </p:nvSpPr>
        <p:spPr>
          <a:xfrm>
            <a:off x="13979256" y="6375478"/>
            <a:ext cx="792811" cy="790082"/>
          </a:xfrm>
          <a:custGeom>
            <a:avLst/>
            <a:gdLst/>
            <a:ahLst/>
            <a:cxnLst/>
            <a:rect l="l" t="t" r="r" b="b"/>
            <a:pathLst>
              <a:path w="792811" h="790082">
                <a:moveTo>
                  <a:pt x="0" y="0"/>
                </a:moveTo>
                <a:lnTo>
                  <a:pt x="792811" y="0"/>
                </a:lnTo>
                <a:lnTo>
                  <a:pt x="792811" y="790081"/>
                </a:lnTo>
                <a:lnTo>
                  <a:pt x="0" y="7900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16004628" y="5411029"/>
            <a:ext cx="997825" cy="997825"/>
          </a:xfrm>
          <a:custGeom>
            <a:avLst/>
            <a:gdLst/>
            <a:ahLst/>
            <a:cxnLst/>
            <a:rect l="l" t="t" r="r" b="b"/>
            <a:pathLst>
              <a:path w="997825" h="997825">
                <a:moveTo>
                  <a:pt x="0" y="0"/>
                </a:moveTo>
                <a:lnTo>
                  <a:pt x="997825" y="0"/>
                </a:lnTo>
                <a:lnTo>
                  <a:pt x="997825" y="997826"/>
                </a:lnTo>
                <a:lnTo>
                  <a:pt x="0" y="9978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8" name="Group 28"/>
          <p:cNvGrpSpPr/>
          <p:nvPr/>
        </p:nvGrpSpPr>
        <p:grpSpPr>
          <a:xfrm rot="1471508">
            <a:off x="1341458" y="1053590"/>
            <a:ext cx="361339" cy="1034961"/>
            <a:chOff x="0" y="0"/>
            <a:chExt cx="106268" cy="304376"/>
          </a:xfrm>
          <a:solidFill>
            <a:schemeClr val="accent2"/>
          </a:solidFill>
        </p:grpSpPr>
        <p:sp>
          <p:nvSpPr>
            <p:cNvPr id="29" name="Freeform 29"/>
            <p:cNvSpPr/>
            <p:nvPr/>
          </p:nvSpPr>
          <p:spPr>
            <a:xfrm>
              <a:off x="0" y="0"/>
              <a:ext cx="106268" cy="304376"/>
            </a:xfrm>
            <a:custGeom>
              <a:avLst/>
              <a:gdLst/>
              <a:ahLst/>
              <a:cxnLst/>
              <a:rect l="l" t="t" r="r" b="b"/>
              <a:pathLst>
                <a:path w="106268" h="304376">
                  <a:moveTo>
                    <a:pt x="0" y="0"/>
                  </a:moveTo>
                  <a:lnTo>
                    <a:pt x="106268" y="0"/>
                  </a:lnTo>
                  <a:lnTo>
                    <a:pt x="106268" y="304376"/>
                  </a:lnTo>
                  <a:lnTo>
                    <a:pt x="0" y="304376"/>
                  </a:lnTo>
                  <a:close/>
                </a:path>
              </a:pathLst>
            </a:custGeom>
            <a:grpFill/>
          </p:spPr>
        </p:sp>
        <p:sp>
          <p:nvSpPr>
            <p:cNvPr id="30" name="TextBox 30"/>
            <p:cNvSpPr txBox="1"/>
            <p:nvPr/>
          </p:nvSpPr>
          <p:spPr>
            <a:xfrm>
              <a:off x="0" y="-19050"/>
              <a:ext cx="106268" cy="323426"/>
            </a:xfrm>
            <a:prstGeom prst="rect">
              <a:avLst/>
            </a:prstGeom>
            <a:grpFill/>
          </p:spPr>
          <p:txBody>
            <a:bodyPr lIns="35873" tIns="35873" rIns="35873" bIns="35873" rtlCol="0" anchor="ctr"/>
            <a:lstStyle/>
            <a:p>
              <a:pPr algn="ctr">
                <a:lnSpc>
                  <a:spcPts val="1384"/>
                </a:lnSpc>
                <a:spcBef>
                  <a:spcPct val="0"/>
                </a:spcBef>
              </a:pPr>
              <a:endParaRPr/>
            </a:p>
          </p:txBody>
        </p:sp>
      </p:grpSp>
      <p:grpSp>
        <p:nvGrpSpPr>
          <p:cNvPr id="31" name="Group 31"/>
          <p:cNvGrpSpPr/>
          <p:nvPr/>
        </p:nvGrpSpPr>
        <p:grpSpPr>
          <a:xfrm rot="1471508">
            <a:off x="1703122" y="1658310"/>
            <a:ext cx="361339" cy="1034961"/>
            <a:chOff x="0" y="0"/>
            <a:chExt cx="106268" cy="304376"/>
          </a:xfrm>
          <a:solidFill>
            <a:schemeClr val="accent2"/>
          </a:solidFill>
        </p:grpSpPr>
        <p:sp>
          <p:nvSpPr>
            <p:cNvPr id="32" name="Freeform 32"/>
            <p:cNvSpPr/>
            <p:nvPr/>
          </p:nvSpPr>
          <p:spPr>
            <a:xfrm>
              <a:off x="0" y="0"/>
              <a:ext cx="106268" cy="304376"/>
            </a:xfrm>
            <a:custGeom>
              <a:avLst/>
              <a:gdLst/>
              <a:ahLst/>
              <a:cxnLst/>
              <a:rect l="l" t="t" r="r" b="b"/>
              <a:pathLst>
                <a:path w="106268" h="304376">
                  <a:moveTo>
                    <a:pt x="0" y="0"/>
                  </a:moveTo>
                  <a:lnTo>
                    <a:pt x="106268" y="0"/>
                  </a:lnTo>
                  <a:lnTo>
                    <a:pt x="106268" y="304376"/>
                  </a:lnTo>
                  <a:lnTo>
                    <a:pt x="0" y="304376"/>
                  </a:lnTo>
                  <a:close/>
                </a:path>
              </a:pathLst>
            </a:custGeom>
            <a:grpFill/>
          </p:spPr>
        </p:sp>
        <p:sp>
          <p:nvSpPr>
            <p:cNvPr id="33" name="TextBox 33"/>
            <p:cNvSpPr txBox="1"/>
            <p:nvPr/>
          </p:nvSpPr>
          <p:spPr>
            <a:xfrm>
              <a:off x="0" y="-19050"/>
              <a:ext cx="106268" cy="323426"/>
            </a:xfrm>
            <a:prstGeom prst="rect">
              <a:avLst/>
            </a:prstGeom>
            <a:grpFill/>
          </p:spPr>
          <p:txBody>
            <a:bodyPr lIns="35873" tIns="35873" rIns="35873" bIns="35873" rtlCol="0" anchor="ctr"/>
            <a:lstStyle/>
            <a:p>
              <a:pPr algn="ctr">
                <a:lnSpc>
                  <a:spcPts val="1384"/>
                </a:lnSpc>
                <a:spcBef>
                  <a:spcPct val="0"/>
                </a:spcBef>
              </a:pPr>
              <a:endParaRPr/>
            </a:p>
          </p:txBody>
        </p:sp>
      </p:grpSp>
      <p:sp>
        <p:nvSpPr>
          <p:cNvPr id="39" name="Rectangle 38"/>
          <p:cNvSpPr/>
          <p:nvPr/>
        </p:nvSpPr>
        <p:spPr>
          <a:xfrm>
            <a:off x="2495207" y="3893596"/>
            <a:ext cx="13956562" cy="2364622"/>
          </a:xfrm>
          <a:prstGeom prst="rect">
            <a:avLst/>
          </a:prstGeom>
        </p:spPr>
        <p:txBody>
          <a:bodyPr wrap="square">
            <a:spAutoFit/>
          </a:bodyPr>
          <a:lstStyle/>
          <a:p>
            <a:pPr algn="ctr">
              <a:lnSpc>
                <a:spcPct val="107000"/>
              </a:lnSpc>
              <a:spcAft>
                <a:spcPts val="800"/>
              </a:spcAft>
            </a:pPr>
            <a:r>
              <a:rPr lang="ar-SA" sz="13800" b="1" dirty="0">
                <a:ln>
                  <a:solidFill>
                    <a:schemeClr val="accent2"/>
                  </a:solidFill>
                </a:ln>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udir MT" pitchFamily="2" charset="-78"/>
              </a:rPr>
              <a:t>طرق جمع البيانات</a:t>
            </a:r>
            <a:endParaRPr lang="fr-FR" sz="5400" dirty="0">
              <a:ln>
                <a:solidFill>
                  <a:schemeClr val="accent2"/>
                </a:solidFill>
              </a:ln>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udir MT" pitchFamily="2" charset="-78"/>
            </a:endParaRPr>
          </a:p>
        </p:txBody>
      </p:sp>
      <p:sp>
        <p:nvSpPr>
          <p:cNvPr id="41" name="Rectangle 40"/>
          <p:cNvSpPr/>
          <p:nvPr/>
        </p:nvSpPr>
        <p:spPr>
          <a:xfrm>
            <a:off x="491728" y="2541627"/>
            <a:ext cx="17796272" cy="923330"/>
          </a:xfrm>
          <a:prstGeom prst="rect">
            <a:avLst/>
          </a:prstGeom>
        </p:spPr>
        <p:txBody>
          <a:bodyPr wrap="square">
            <a:spAutoFit/>
          </a:bodyPr>
          <a:lstStyle/>
          <a:p>
            <a:pPr algn="r" rtl="1"/>
            <a:r>
              <a:rPr lang="ar-DZ" sz="5400" dirty="0"/>
              <a:t>المقياس: منهجية                                                         الفوج: 5</a:t>
            </a:r>
          </a:p>
        </p:txBody>
      </p:sp>
      <p:sp>
        <p:nvSpPr>
          <p:cNvPr id="42" name="Rectangle 41"/>
          <p:cNvSpPr/>
          <p:nvPr/>
        </p:nvSpPr>
        <p:spPr>
          <a:xfrm>
            <a:off x="4419497" y="143746"/>
            <a:ext cx="9144000" cy="2554545"/>
          </a:xfrm>
          <a:prstGeom prst="rect">
            <a:avLst/>
          </a:prstGeom>
        </p:spPr>
        <p:txBody>
          <a:bodyPr>
            <a:spAutoFit/>
          </a:bodyPr>
          <a:lstStyle/>
          <a:p>
            <a:pPr algn="ctr" rtl="1"/>
            <a:r>
              <a:rPr lang="ar-DZ" sz="3200" b="1" u="sng" dirty="0"/>
              <a:t>الجمهورية الجزائرية الديمقراطية الشعبية</a:t>
            </a:r>
          </a:p>
          <a:p>
            <a:pPr algn="ctr" rtl="1"/>
            <a:r>
              <a:rPr lang="ar-DZ" sz="3200" b="1" u="sng" dirty="0"/>
              <a:t>وزارة التعليم العالي والبحث العلمي</a:t>
            </a:r>
          </a:p>
          <a:p>
            <a:pPr algn="ctr" rtl="1"/>
            <a:r>
              <a:rPr lang="ar-DZ" sz="3200" b="1" u="sng" dirty="0"/>
              <a:t>جامعة 8 ماي 1945 قالمة</a:t>
            </a:r>
          </a:p>
          <a:p>
            <a:pPr algn="ctr" rtl="1"/>
            <a:r>
              <a:rPr lang="ar-DZ" sz="3200" b="1" u="sng" dirty="0"/>
              <a:t>كلية العلوم الاقتصادية والتجارية</a:t>
            </a:r>
          </a:p>
          <a:p>
            <a:pPr algn="ctr" rtl="1"/>
            <a:r>
              <a:rPr lang="ar-DZ" sz="3200" b="1" u="sng" dirty="0"/>
              <a:t>قسم التجارة</a:t>
            </a:r>
          </a:p>
        </p:txBody>
      </p:sp>
      <p:sp>
        <p:nvSpPr>
          <p:cNvPr id="43" name="Rectangle 42"/>
          <p:cNvSpPr/>
          <p:nvPr/>
        </p:nvSpPr>
        <p:spPr>
          <a:xfrm>
            <a:off x="152400" y="7234337"/>
            <a:ext cx="13027733" cy="769441"/>
          </a:xfrm>
          <a:prstGeom prst="rect">
            <a:avLst/>
          </a:prstGeom>
        </p:spPr>
        <p:txBody>
          <a:bodyPr wrap="square">
            <a:spAutoFit/>
          </a:bodyPr>
          <a:lstStyle/>
          <a:p>
            <a:pPr algn="r" rtl="1"/>
            <a:r>
              <a:rPr lang="ar-DZ" sz="4400" b="1" dirty="0"/>
              <a:t>من اعداد الطلبة:                                     تحت اشراف الأستاذة:</a:t>
            </a:r>
          </a:p>
        </p:txBody>
      </p:sp>
      <p:sp>
        <p:nvSpPr>
          <p:cNvPr id="44" name="Rectangle 43"/>
          <p:cNvSpPr/>
          <p:nvPr/>
        </p:nvSpPr>
        <p:spPr>
          <a:xfrm>
            <a:off x="788082" y="8145225"/>
            <a:ext cx="11681222" cy="1200329"/>
          </a:xfrm>
          <a:prstGeom prst="rect">
            <a:avLst/>
          </a:prstGeom>
        </p:spPr>
        <p:txBody>
          <a:bodyPr wrap="square">
            <a:spAutoFit/>
          </a:bodyPr>
          <a:lstStyle/>
          <a:p>
            <a:pPr marL="457200" indent="-457200" algn="r" rtl="1">
              <a:buFont typeface="Wingdings" panose="05000000000000000000" pitchFamily="2" charset="2"/>
              <a:buChar char="§"/>
            </a:pPr>
            <a:r>
              <a:rPr lang="ar-DZ" sz="3600" b="1" dirty="0"/>
              <a:t>جيهان سلامي 					             	         حاجي اسماء </a:t>
            </a:r>
          </a:p>
          <a:p>
            <a:pPr marL="457200" indent="-457200" algn="r" rtl="1">
              <a:buFont typeface="Wingdings" panose="05000000000000000000" pitchFamily="2" charset="2"/>
              <a:buChar char="§"/>
            </a:pPr>
            <a:r>
              <a:rPr lang="ar-DZ" sz="3600" b="1" dirty="0"/>
              <a:t>آية بن يحيى</a:t>
            </a:r>
          </a:p>
        </p:txBody>
      </p:sp>
      <p:sp>
        <p:nvSpPr>
          <p:cNvPr id="45" name="Rectangle 44"/>
          <p:cNvSpPr/>
          <p:nvPr/>
        </p:nvSpPr>
        <p:spPr>
          <a:xfrm>
            <a:off x="6210291" y="9566350"/>
            <a:ext cx="2119491" cy="584775"/>
          </a:xfrm>
          <a:prstGeom prst="rect">
            <a:avLst/>
          </a:prstGeom>
        </p:spPr>
        <p:txBody>
          <a:bodyPr wrap="none">
            <a:spAutoFit/>
          </a:bodyPr>
          <a:lstStyle/>
          <a:p>
            <a:pPr algn="r" rtl="1"/>
            <a:r>
              <a:rPr lang="ar-DZ" sz="3200" b="1" i="1" u="sng" dirty="0">
                <a:effectLst>
                  <a:outerShdw blurRad="38100" dist="38100" dir="2700000" algn="tl">
                    <a:srgbClr val="000000">
                      <a:alpha val="43137"/>
                    </a:srgbClr>
                  </a:outerShdw>
                </a:effectLst>
              </a:rPr>
              <a:t>2023/2024</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1471508">
            <a:off x="7442248" y="-3517885"/>
            <a:ext cx="2160993" cy="11665743"/>
            <a:chOff x="0" y="0"/>
            <a:chExt cx="597206" cy="3223913"/>
          </a:xfrm>
        </p:grpSpPr>
        <p:sp>
          <p:nvSpPr>
            <p:cNvPr id="3" name="Freeform 3"/>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4" name="TextBox 4"/>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5" name="Group 5"/>
          <p:cNvGrpSpPr/>
          <p:nvPr/>
        </p:nvGrpSpPr>
        <p:grpSpPr>
          <a:xfrm rot="1471508">
            <a:off x="7842796" y="1744300"/>
            <a:ext cx="2160993" cy="11212989"/>
            <a:chOff x="0" y="0"/>
            <a:chExt cx="597206" cy="3098792"/>
          </a:xfrm>
        </p:grpSpPr>
        <p:sp>
          <p:nvSpPr>
            <p:cNvPr id="6" name="Freeform 6"/>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7" name="TextBox 7"/>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grpSp>
        <p:nvGrpSpPr>
          <p:cNvPr id="8" name="Group 8"/>
          <p:cNvGrpSpPr>
            <a:grpSpLocks noChangeAspect="1"/>
          </p:cNvGrpSpPr>
          <p:nvPr/>
        </p:nvGrpSpPr>
        <p:grpSpPr>
          <a:xfrm>
            <a:off x="11015140" y="5027944"/>
            <a:ext cx="10518155" cy="1051811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471" r="-25471"/>
              </a:stretch>
            </a:blipFill>
          </p:spPr>
        </p:sp>
      </p:grpSp>
      <p:grpSp>
        <p:nvGrpSpPr>
          <p:cNvPr id="10" name="Group 10"/>
          <p:cNvGrpSpPr/>
          <p:nvPr/>
        </p:nvGrpSpPr>
        <p:grpSpPr>
          <a:xfrm>
            <a:off x="11800842" y="5813625"/>
            <a:ext cx="8946750" cy="894675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2" name="TextBox 12"/>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grpSp>
        <p:nvGrpSpPr>
          <p:cNvPr id="13" name="Group 13"/>
          <p:cNvGrpSpPr>
            <a:grpSpLocks noChangeAspect="1"/>
          </p:cNvGrpSpPr>
          <p:nvPr/>
        </p:nvGrpSpPr>
        <p:grpSpPr>
          <a:xfrm>
            <a:off x="-4524129" y="-3792316"/>
            <a:ext cx="10518155" cy="10518113"/>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471" r="-25471"/>
              </a:stretch>
            </a:blipFill>
          </p:spPr>
        </p:sp>
      </p:grpSp>
      <p:grpSp>
        <p:nvGrpSpPr>
          <p:cNvPr id="15" name="Group 15"/>
          <p:cNvGrpSpPr/>
          <p:nvPr/>
        </p:nvGrpSpPr>
        <p:grpSpPr>
          <a:xfrm>
            <a:off x="-3738427" y="-3006635"/>
            <a:ext cx="8946750" cy="894675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7" name="TextBox 17"/>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grpSp>
        <p:nvGrpSpPr>
          <p:cNvPr id="18" name="Group 18"/>
          <p:cNvGrpSpPr/>
          <p:nvPr/>
        </p:nvGrpSpPr>
        <p:grpSpPr>
          <a:xfrm>
            <a:off x="1143000" y="3542369"/>
            <a:ext cx="16166252" cy="1921156"/>
            <a:chOff x="0" y="-28575"/>
            <a:chExt cx="1629384" cy="293747"/>
          </a:xfrm>
        </p:grpSpPr>
        <p:sp>
          <p:nvSpPr>
            <p:cNvPr id="19" name="Freeform 19"/>
            <p:cNvSpPr/>
            <p:nvPr/>
          </p:nvSpPr>
          <p:spPr>
            <a:xfrm>
              <a:off x="0" y="0"/>
              <a:ext cx="1629384" cy="265172"/>
            </a:xfrm>
            <a:custGeom>
              <a:avLst/>
              <a:gdLst/>
              <a:ahLst/>
              <a:cxnLst/>
              <a:rect l="l" t="t" r="r" b="b"/>
              <a:pathLst>
                <a:path w="1419439" h="265172">
                  <a:moveTo>
                    <a:pt x="14177" y="0"/>
                  </a:moveTo>
                  <a:lnTo>
                    <a:pt x="1405262" y="0"/>
                  </a:lnTo>
                  <a:cubicBezTo>
                    <a:pt x="1409022" y="0"/>
                    <a:pt x="1412628" y="1494"/>
                    <a:pt x="1415287" y="4152"/>
                  </a:cubicBezTo>
                  <a:cubicBezTo>
                    <a:pt x="1417946" y="6811"/>
                    <a:pt x="1419439" y="10417"/>
                    <a:pt x="1419439" y="14177"/>
                  </a:cubicBezTo>
                  <a:lnTo>
                    <a:pt x="1419439" y="250995"/>
                  </a:lnTo>
                  <a:cubicBezTo>
                    <a:pt x="1419439" y="254755"/>
                    <a:pt x="1417946" y="258361"/>
                    <a:pt x="1415287" y="261019"/>
                  </a:cubicBezTo>
                  <a:cubicBezTo>
                    <a:pt x="1412628" y="263678"/>
                    <a:pt x="1409022" y="265172"/>
                    <a:pt x="1405262" y="265172"/>
                  </a:cubicBezTo>
                  <a:lnTo>
                    <a:pt x="14177" y="265172"/>
                  </a:lnTo>
                  <a:cubicBezTo>
                    <a:pt x="10417" y="265172"/>
                    <a:pt x="6811" y="263678"/>
                    <a:pt x="4152" y="261019"/>
                  </a:cubicBezTo>
                  <a:cubicBezTo>
                    <a:pt x="1494" y="258361"/>
                    <a:pt x="0" y="254755"/>
                    <a:pt x="0" y="250995"/>
                  </a:cubicBezTo>
                  <a:lnTo>
                    <a:pt x="0" y="14177"/>
                  </a:lnTo>
                  <a:cubicBezTo>
                    <a:pt x="0" y="10417"/>
                    <a:pt x="1494" y="6811"/>
                    <a:pt x="4152" y="4152"/>
                  </a:cubicBezTo>
                  <a:cubicBezTo>
                    <a:pt x="6811" y="1494"/>
                    <a:pt x="10417" y="0"/>
                    <a:pt x="14177" y="0"/>
                  </a:cubicBezTo>
                  <a:close/>
                </a:path>
              </a:pathLst>
            </a:custGeom>
            <a:solidFill>
              <a:srgbClr val="FAFAFA"/>
            </a:solidFill>
            <a:ln w="28575" cap="sq">
              <a:solidFill>
                <a:schemeClr val="accent2"/>
              </a:solidFill>
              <a:prstDash val="solid"/>
              <a:miter/>
            </a:ln>
          </p:spPr>
        </p:sp>
        <p:sp>
          <p:nvSpPr>
            <p:cNvPr id="20" name="TextBox 20"/>
            <p:cNvSpPr txBox="1"/>
            <p:nvPr/>
          </p:nvSpPr>
          <p:spPr>
            <a:xfrm>
              <a:off x="0" y="-28575"/>
              <a:ext cx="1419439" cy="293747"/>
            </a:xfrm>
            <a:prstGeom prst="rect">
              <a:avLst/>
            </a:prstGeom>
          </p:spPr>
          <p:txBody>
            <a:bodyPr lIns="50800" tIns="50800" rIns="50800" bIns="50800" rtlCol="0" anchor="ctr"/>
            <a:lstStyle/>
            <a:p>
              <a:pPr algn="ctr">
                <a:lnSpc>
                  <a:spcPts val="1960"/>
                </a:lnSpc>
              </a:pPr>
              <a:endParaRPr/>
            </a:p>
          </p:txBody>
        </p:sp>
      </p:grpSp>
      <p:sp>
        <p:nvSpPr>
          <p:cNvPr id="21" name="TextBox 21"/>
          <p:cNvSpPr txBox="1"/>
          <p:nvPr/>
        </p:nvSpPr>
        <p:spPr>
          <a:xfrm>
            <a:off x="1143000" y="4138164"/>
            <a:ext cx="16166252" cy="932884"/>
          </a:xfrm>
          <a:prstGeom prst="rect">
            <a:avLst/>
          </a:prstGeom>
        </p:spPr>
        <p:txBody>
          <a:bodyPr wrap="square" lIns="0" tIns="0" rIns="0" bIns="0" rtlCol="0" anchor="t">
            <a:spAutoFit/>
          </a:bodyPr>
          <a:lstStyle/>
          <a:p>
            <a:pPr algn="ctr" rtl="1">
              <a:lnSpc>
                <a:spcPts val="7782"/>
              </a:lnSpc>
              <a:spcBef>
                <a:spcPct val="0"/>
              </a:spcBef>
            </a:pPr>
            <a:r>
              <a:rPr lang="ar-DZ" sz="5558" b="1" dirty="0">
                <a:solidFill>
                  <a:schemeClr val="accent2"/>
                </a:solidFill>
                <a:latin typeface="Telegraf Bold"/>
              </a:rPr>
              <a:t>المبحث الثاني: عموميات حول طرق جمع البيانات</a:t>
            </a:r>
            <a:endParaRPr lang="en-US" sz="5558" dirty="0">
              <a:solidFill>
                <a:schemeClr val="accent2"/>
              </a:solidFill>
              <a:latin typeface="Telegraf Bo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9" name="Group 9"/>
          <p:cNvGrpSpPr/>
          <p:nvPr/>
        </p:nvGrpSpPr>
        <p:grpSpPr>
          <a:xfrm rot="1471508">
            <a:off x="2329559" y="-7659640"/>
            <a:ext cx="2160993" cy="11665743"/>
            <a:chOff x="0" y="0"/>
            <a:chExt cx="597206" cy="3223913"/>
          </a:xfrm>
        </p:grpSpPr>
        <p:sp>
          <p:nvSpPr>
            <p:cNvPr id="10" name="Freeform 10"/>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11" name="TextBox 11"/>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12" name="Group 12"/>
          <p:cNvGrpSpPr/>
          <p:nvPr/>
        </p:nvGrpSpPr>
        <p:grpSpPr>
          <a:xfrm rot="1471508">
            <a:off x="-1399256" y="3485984"/>
            <a:ext cx="2160993" cy="11212989"/>
            <a:chOff x="0" y="0"/>
            <a:chExt cx="597206" cy="3098792"/>
          </a:xfrm>
        </p:grpSpPr>
        <p:sp>
          <p:nvSpPr>
            <p:cNvPr id="13" name="Freeform 13"/>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14" name="TextBox 14"/>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grpSp>
        <p:nvGrpSpPr>
          <p:cNvPr id="16" name="Group 18"/>
          <p:cNvGrpSpPr/>
          <p:nvPr/>
        </p:nvGrpSpPr>
        <p:grpSpPr>
          <a:xfrm>
            <a:off x="2373888" y="486291"/>
            <a:ext cx="13729833" cy="1283967"/>
            <a:chOff x="0" y="0"/>
            <a:chExt cx="653075" cy="265172"/>
          </a:xfrm>
        </p:grpSpPr>
        <p:sp>
          <p:nvSpPr>
            <p:cNvPr id="17" name="Freeform 19"/>
            <p:cNvSpPr/>
            <p:nvPr/>
          </p:nvSpPr>
          <p:spPr>
            <a:xfrm>
              <a:off x="0" y="0"/>
              <a:ext cx="653075" cy="265172"/>
            </a:xfrm>
            <a:custGeom>
              <a:avLst/>
              <a:gdLst/>
              <a:ahLst/>
              <a:cxnLst/>
              <a:rect l="l" t="t" r="r" b="b"/>
              <a:pathLst>
                <a:path w="653075" h="265172">
                  <a:moveTo>
                    <a:pt x="41621" y="0"/>
                  </a:moveTo>
                  <a:lnTo>
                    <a:pt x="611455" y="0"/>
                  </a:lnTo>
                  <a:cubicBezTo>
                    <a:pt x="622493" y="0"/>
                    <a:pt x="633079" y="4385"/>
                    <a:pt x="640885" y="12190"/>
                  </a:cubicBezTo>
                  <a:cubicBezTo>
                    <a:pt x="648690" y="19996"/>
                    <a:pt x="653075" y="30582"/>
                    <a:pt x="653075" y="41621"/>
                  </a:cubicBezTo>
                  <a:lnTo>
                    <a:pt x="653075" y="223551"/>
                  </a:lnTo>
                  <a:cubicBezTo>
                    <a:pt x="653075" y="234590"/>
                    <a:pt x="648690" y="245176"/>
                    <a:pt x="640885" y="252981"/>
                  </a:cubicBezTo>
                  <a:cubicBezTo>
                    <a:pt x="633079" y="260787"/>
                    <a:pt x="622493" y="265172"/>
                    <a:pt x="611455" y="265172"/>
                  </a:cubicBezTo>
                  <a:lnTo>
                    <a:pt x="41621" y="265172"/>
                  </a:lnTo>
                  <a:cubicBezTo>
                    <a:pt x="30582" y="265172"/>
                    <a:pt x="19996" y="260787"/>
                    <a:pt x="12190" y="252981"/>
                  </a:cubicBezTo>
                  <a:cubicBezTo>
                    <a:pt x="4385" y="245176"/>
                    <a:pt x="0" y="234590"/>
                    <a:pt x="0" y="223551"/>
                  </a:cubicBezTo>
                  <a:lnTo>
                    <a:pt x="0" y="41621"/>
                  </a:lnTo>
                  <a:cubicBezTo>
                    <a:pt x="0" y="30582"/>
                    <a:pt x="4385" y="19996"/>
                    <a:pt x="12190" y="12190"/>
                  </a:cubicBezTo>
                  <a:cubicBezTo>
                    <a:pt x="19996" y="4385"/>
                    <a:pt x="30582" y="0"/>
                    <a:pt x="41621" y="0"/>
                  </a:cubicBezTo>
                  <a:close/>
                </a:path>
              </a:pathLst>
            </a:custGeom>
            <a:solidFill>
              <a:srgbClr val="FAFAFA"/>
            </a:solidFill>
            <a:ln w="28575" cap="sq">
              <a:solidFill>
                <a:schemeClr val="accent2"/>
              </a:solidFill>
              <a:prstDash val="solid"/>
              <a:miter/>
            </a:ln>
          </p:spPr>
        </p:sp>
        <p:sp>
          <p:nvSpPr>
            <p:cNvPr id="18" name="TextBox 20"/>
            <p:cNvSpPr txBox="1"/>
            <p:nvPr/>
          </p:nvSpPr>
          <p:spPr>
            <a:xfrm>
              <a:off x="0" y="-28575"/>
              <a:ext cx="653075" cy="293747"/>
            </a:xfrm>
            <a:prstGeom prst="rect">
              <a:avLst/>
            </a:prstGeom>
          </p:spPr>
          <p:txBody>
            <a:bodyPr lIns="50800" tIns="50800" rIns="50800" bIns="50800" rtlCol="0" anchor="ctr"/>
            <a:lstStyle/>
            <a:p>
              <a:pPr algn="ctr">
                <a:lnSpc>
                  <a:spcPts val="1960"/>
                </a:lnSpc>
              </a:pPr>
              <a:endParaRPr/>
            </a:p>
          </p:txBody>
        </p:sp>
      </p:grpSp>
      <p:sp>
        <p:nvSpPr>
          <p:cNvPr id="19" name="Rectangle 18"/>
          <p:cNvSpPr/>
          <p:nvPr/>
        </p:nvSpPr>
        <p:spPr>
          <a:xfrm>
            <a:off x="4724314" y="712775"/>
            <a:ext cx="10855856" cy="830997"/>
          </a:xfrm>
          <a:prstGeom prst="rect">
            <a:avLst/>
          </a:prstGeom>
        </p:spPr>
        <p:txBody>
          <a:bodyPr wrap="none">
            <a:spAutoFit/>
          </a:bodyPr>
          <a:lstStyle/>
          <a:p>
            <a:pPr algn="r" rtl="1"/>
            <a:r>
              <a:rPr lang="ar-DZ" sz="4800" b="1" dirty="0">
                <a:solidFill>
                  <a:schemeClr val="accent2"/>
                </a:solidFill>
              </a:rPr>
              <a:t>المطلب الأول: طبيعة وأنواع البيانات في البحث العلمي</a:t>
            </a:r>
          </a:p>
        </p:txBody>
      </p:sp>
      <p:sp>
        <p:nvSpPr>
          <p:cNvPr id="2" name="Rectangle 1"/>
          <p:cNvSpPr/>
          <p:nvPr/>
        </p:nvSpPr>
        <p:spPr>
          <a:xfrm>
            <a:off x="552004" y="3151815"/>
            <a:ext cx="17373600" cy="4247317"/>
          </a:xfrm>
          <a:prstGeom prst="rect">
            <a:avLst/>
          </a:prstGeom>
        </p:spPr>
        <p:txBody>
          <a:bodyPr wrap="square">
            <a:spAutoFit/>
          </a:bodyPr>
          <a:lstStyle/>
          <a:p>
            <a:pPr marL="571500" indent="-571500" algn="just" rtl="1">
              <a:buFont typeface="Wingdings" panose="05000000000000000000" pitchFamily="2" charset="2"/>
              <a:buChar char="Ø"/>
            </a:pPr>
            <a:r>
              <a:rPr lang="ar-DZ" sz="5400" dirty="0"/>
              <a:t>أولا: البيانات الأولية في البحث العلمي:</a:t>
            </a:r>
          </a:p>
          <a:p>
            <a:pPr algn="just" rtl="1"/>
            <a:r>
              <a:rPr lang="ar-DZ" sz="5400" dirty="0"/>
              <a:t>يقصد بالبيانات الأولية بأنها البيانات التي قام الباحث بجمعها من مصادرها الأساسية وهي عبارة عن بيانات واقعية وأصلية تعبر عن مشكلة الدراسة، والغرض من جمع البيانات الأولية هو الوصول إلى حل المشكلة البحثية حيث تتضمن البيانات الأولية كلاً من (المقابلة، الاستبيان، الملاحظة).</a:t>
            </a:r>
          </a:p>
        </p:txBody>
      </p:sp>
      <p:sp>
        <p:nvSpPr>
          <p:cNvPr id="3" name="Rectangle 2"/>
          <p:cNvSpPr/>
          <p:nvPr/>
        </p:nvSpPr>
        <p:spPr>
          <a:xfrm>
            <a:off x="552004" y="2341424"/>
            <a:ext cx="17408970" cy="5909310"/>
          </a:xfrm>
          <a:prstGeom prst="rect">
            <a:avLst/>
          </a:prstGeom>
          <a:solidFill>
            <a:srgbClr val="FAFAFA"/>
          </a:solidFill>
        </p:spPr>
        <p:txBody>
          <a:bodyPr wrap="square">
            <a:spAutoFit/>
          </a:bodyPr>
          <a:lstStyle/>
          <a:p>
            <a:pPr marL="685800" indent="-685800" algn="just" rtl="1">
              <a:buFont typeface="Wingdings" panose="05000000000000000000" pitchFamily="2" charset="2"/>
              <a:buChar char="Ø"/>
            </a:pPr>
            <a:r>
              <a:rPr lang="ar-DZ" sz="5400" dirty="0"/>
              <a:t>ثانيا: البيانات الثانوية في البحث العلمي:</a:t>
            </a:r>
          </a:p>
          <a:p>
            <a:pPr algn="just" rtl="1"/>
            <a:r>
              <a:rPr lang="ar-DZ" sz="5400" dirty="0"/>
              <a:t>يقصد بالبيانات الثانوية هي تلك البيانات التي تم جمعها بواسطة باحثين آخرين، كما تعتبر البيانات الثانوية عبارة عن تحليل وتفسير للبيانات الأولية، ويقوم الباحث بجمعها لأغراض أخرى غير الوصول إلى حل المشكلة البحثية الخاصة بالبحث العلمي، ويمكن أن تحتوى على معلومات يستند عليها في كتابة المحتوى العلمي للبحث أو متن البحث العلمي الخاص به، وتتمثل البيانات الثانوية في (الكتب، والمقالات، والدوريات، والتقارير الرسمية)</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9" name="Group 9"/>
          <p:cNvGrpSpPr/>
          <p:nvPr/>
        </p:nvGrpSpPr>
        <p:grpSpPr>
          <a:xfrm rot="1471508">
            <a:off x="2329559" y="-7659640"/>
            <a:ext cx="2160993" cy="11665743"/>
            <a:chOff x="0" y="0"/>
            <a:chExt cx="597206" cy="3223913"/>
          </a:xfrm>
        </p:grpSpPr>
        <p:sp>
          <p:nvSpPr>
            <p:cNvPr id="10" name="Freeform 10"/>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11" name="TextBox 11"/>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12" name="Group 12"/>
          <p:cNvGrpSpPr/>
          <p:nvPr/>
        </p:nvGrpSpPr>
        <p:grpSpPr>
          <a:xfrm rot="1471508">
            <a:off x="-2418470" y="9693451"/>
            <a:ext cx="2160993" cy="11212989"/>
            <a:chOff x="0" y="0"/>
            <a:chExt cx="597206" cy="3098792"/>
          </a:xfrm>
        </p:grpSpPr>
        <p:sp>
          <p:nvSpPr>
            <p:cNvPr id="13" name="Freeform 13"/>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14" name="TextBox 14"/>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grpSp>
        <p:nvGrpSpPr>
          <p:cNvPr id="16" name="Group 18"/>
          <p:cNvGrpSpPr/>
          <p:nvPr/>
        </p:nvGrpSpPr>
        <p:grpSpPr>
          <a:xfrm>
            <a:off x="1618518" y="480274"/>
            <a:ext cx="15492603" cy="1283967"/>
            <a:chOff x="0" y="0"/>
            <a:chExt cx="653075" cy="265172"/>
          </a:xfrm>
        </p:grpSpPr>
        <p:sp>
          <p:nvSpPr>
            <p:cNvPr id="17" name="Freeform 19"/>
            <p:cNvSpPr/>
            <p:nvPr/>
          </p:nvSpPr>
          <p:spPr>
            <a:xfrm>
              <a:off x="0" y="0"/>
              <a:ext cx="653075" cy="265172"/>
            </a:xfrm>
            <a:custGeom>
              <a:avLst/>
              <a:gdLst/>
              <a:ahLst/>
              <a:cxnLst/>
              <a:rect l="l" t="t" r="r" b="b"/>
              <a:pathLst>
                <a:path w="653075" h="265172">
                  <a:moveTo>
                    <a:pt x="41621" y="0"/>
                  </a:moveTo>
                  <a:lnTo>
                    <a:pt x="611455" y="0"/>
                  </a:lnTo>
                  <a:cubicBezTo>
                    <a:pt x="622493" y="0"/>
                    <a:pt x="633079" y="4385"/>
                    <a:pt x="640885" y="12190"/>
                  </a:cubicBezTo>
                  <a:cubicBezTo>
                    <a:pt x="648690" y="19996"/>
                    <a:pt x="653075" y="30582"/>
                    <a:pt x="653075" y="41621"/>
                  </a:cubicBezTo>
                  <a:lnTo>
                    <a:pt x="653075" y="223551"/>
                  </a:lnTo>
                  <a:cubicBezTo>
                    <a:pt x="653075" y="234590"/>
                    <a:pt x="648690" y="245176"/>
                    <a:pt x="640885" y="252981"/>
                  </a:cubicBezTo>
                  <a:cubicBezTo>
                    <a:pt x="633079" y="260787"/>
                    <a:pt x="622493" y="265172"/>
                    <a:pt x="611455" y="265172"/>
                  </a:cubicBezTo>
                  <a:lnTo>
                    <a:pt x="41621" y="265172"/>
                  </a:lnTo>
                  <a:cubicBezTo>
                    <a:pt x="30582" y="265172"/>
                    <a:pt x="19996" y="260787"/>
                    <a:pt x="12190" y="252981"/>
                  </a:cubicBezTo>
                  <a:cubicBezTo>
                    <a:pt x="4385" y="245176"/>
                    <a:pt x="0" y="234590"/>
                    <a:pt x="0" y="223551"/>
                  </a:cubicBezTo>
                  <a:lnTo>
                    <a:pt x="0" y="41621"/>
                  </a:lnTo>
                  <a:cubicBezTo>
                    <a:pt x="0" y="30582"/>
                    <a:pt x="4385" y="19996"/>
                    <a:pt x="12190" y="12190"/>
                  </a:cubicBezTo>
                  <a:cubicBezTo>
                    <a:pt x="19996" y="4385"/>
                    <a:pt x="30582" y="0"/>
                    <a:pt x="41621" y="0"/>
                  </a:cubicBezTo>
                  <a:close/>
                </a:path>
              </a:pathLst>
            </a:custGeom>
            <a:solidFill>
              <a:srgbClr val="FAFAFA"/>
            </a:solidFill>
            <a:ln w="28575" cap="sq">
              <a:solidFill>
                <a:schemeClr val="accent2"/>
              </a:solidFill>
              <a:prstDash val="solid"/>
              <a:miter/>
            </a:ln>
          </p:spPr>
        </p:sp>
        <p:sp>
          <p:nvSpPr>
            <p:cNvPr id="18" name="TextBox 20"/>
            <p:cNvSpPr txBox="1"/>
            <p:nvPr/>
          </p:nvSpPr>
          <p:spPr>
            <a:xfrm>
              <a:off x="0" y="-28575"/>
              <a:ext cx="653075" cy="293747"/>
            </a:xfrm>
            <a:prstGeom prst="rect">
              <a:avLst/>
            </a:prstGeom>
          </p:spPr>
          <p:txBody>
            <a:bodyPr lIns="50800" tIns="50800" rIns="50800" bIns="50800" rtlCol="0" anchor="ctr"/>
            <a:lstStyle/>
            <a:p>
              <a:pPr algn="ctr">
                <a:lnSpc>
                  <a:spcPts val="1960"/>
                </a:lnSpc>
              </a:pPr>
              <a:endParaRPr/>
            </a:p>
          </p:txBody>
        </p:sp>
      </p:grpSp>
      <p:sp>
        <p:nvSpPr>
          <p:cNvPr id="19" name="Rectangle 18"/>
          <p:cNvSpPr/>
          <p:nvPr/>
        </p:nvSpPr>
        <p:spPr>
          <a:xfrm>
            <a:off x="1618518" y="660592"/>
            <a:ext cx="14587648" cy="923330"/>
          </a:xfrm>
          <a:prstGeom prst="rect">
            <a:avLst/>
          </a:prstGeom>
        </p:spPr>
        <p:txBody>
          <a:bodyPr wrap="none">
            <a:spAutoFit/>
          </a:bodyPr>
          <a:lstStyle/>
          <a:p>
            <a:pPr algn="r" rtl="1"/>
            <a:r>
              <a:rPr lang="ar-DZ" sz="5400" b="1" dirty="0">
                <a:solidFill>
                  <a:schemeClr val="accent2"/>
                </a:solidFill>
              </a:rPr>
              <a:t>المطلب الثاني: أهم طرق وأساليب جمع البيانات في البحث العلمي</a:t>
            </a:r>
          </a:p>
        </p:txBody>
      </p:sp>
      <p:sp>
        <p:nvSpPr>
          <p:cNvPr id="2" name="Rectangle 1"/>
          <p:cNvSpPr/>
          <p:nvPr/>
        </p:nvSpPr>
        <p:spPr>
          <a:xfrm>
            <a:off x="381000" y="2070127"/>
            <a:ext cx="17062684" cy="707886"/>
          </a:xfrm>
          <a:prstGeom prst="rect">
            <a:avLst/>
          </a:prstGeom>
        </p:spPr>
        <p:txBody>
          <a:bodyPr wrap="none">
            <a:spAutoFit/>
          </a:bodyPr>
          <a:lstStyle/>
          <a:p>
            <a:pPr algn="r" rtl="1"/>
            <a:r>
              <a:rPr lang="ar-DZ" sz="4000" dirty="0"/>
              <a:t>هناك العديد من المعايير التي من المفترض على المنظمات أن تتبناها لتحقيق أهدافها على المدى البعيد هي:</a:t>
            </a:r>
            <a:endParaRPr lang="fr-FR" sz="4000" dirty="0"/>
          </a:p>
        </p:txBody>
      </p:sp>
      <p:sp>
        <p:nvSpPr>
          <p:cNvPr id="4" name="Rectangle 3"/>
          <p:cNvSpPr/>
          <p:nvPr/>
        </p:nvSpPr>
        <p:spPr>
          <a:xfrm>
            <a:off x="381000" y="3848457"/>
            <a:ext cx="17610115" cy="2590443"/>
          </a:xfrm>
          <a:prstGeom prst="rect">
            <a:avLst/>
          </a:prstGeom>
          <a:solidFill>
            <a:srgbClr val="FAFAF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000" dirty="0">
                <a:solidFill>
                  <a:schemeClr val="tx1"/>
                </a:solidFill>
              </a:rPr>
              <a:t>يقصد بالأسلوب الكمي في جمع البيانات هو الأسلوب الذي يتم التعامل فيه مع البيانات الكمية ذات الطبيعة العددية القابلة للقياس مثل عدد الأفراد المستفيدين أو المستخدمين، كما يتم التعامل مع البيانات التي يمكن التعبير عنها بالأرقام من خلال هذا الأسلوب، فإذا كان السؤال البحثي يميل إلى شرح العلاقات بين متغيرين أو أكثر فإن البحث الكمي هو المناسب. و يهتم ب : </a:t>
            </a:r>
          </a:p>
        </p:txBody>
      </p:sp>
      <p:sp>
        <p:nvSpPr>
          <p:cNvPr id="3" name="Rectangle à coins arrondis 2"/>
          <p:cNvSpPr/>
          <p:nvPr/>
        </p:nvSpPr>
        <p:spPr>
          <a:xfrm>
            <a:off x="4919757" y="2817565"/>
            <a:ext cx="7985169" cy="1143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b="1" dirty="0">
                <a:solidFill>
                  <a:schemeClr val="bg1"/>
                </a:solidFill>
                <a:effectLst>
                  <a:outerShdw blurRad="38100" dist="38100" dir="2700000" algn="tl">
                    <a:srgbClr val="000000">
                      <a:alpha val="43137"/>
                    </a:srgbClr>
                  </a:outerShdw>
                </a:effectLst>
              </a:rPr>
              <a:t>الأسلوب الكمي في جمع البيانات:</a:t>
            </a:r>
          </a:p>
        </p:txBody>
      </p:sp>
      <p:sp>
        <p:nvSpPr>
          <p:cNvPr id="5" name="Rectangle 4"/>
          <p:cNvSpPr/>
          <p:nvPr/>
        </p:nvSpPr>
        <p:spPr>
          <a:xfrm>
            <a:off x="533399" y="6789135"/>
            <a:ext cx="17305315" cy="2554545"/>
          </a:xfrm>
          <a:prstGeom prst="rect">
            <a:avLst/>
          </a:prstGeom>
        </p:spPr>
        <p:txBody>
          <a:bodyPr wrap="square">
            <a:spAutoFit/>
          </a:bodyPr>
          <a:lstStyle/>
          <a:p>
            <a:pPr algn="r" rtl="1"/>
            <a:r>
              <a:rPr lang="ar-DZ" sz="4000" b="1" dirty="0"/>
              <a:t>- الوصول إلى تنبؤات دقيقة بخصوص الظاهرة المدروسة.</a:t>
            </a:r>
          </a:p>
          <a:p>
            <a:pPr algn="r" rtl="1"/>
            <a:r>
              <a:rPr lang="ar-DZ" sz="4000" b="1" dirty="0"/>
              <a:t>- التوصل إلى نتائج يمكن للباحث تعميمها في حالات المجتمعات والظواهر المتشابهة.</a:t>
            </a:r>
          </a:p>
          <a:p>
            <a:pPr algn="r" rtl="1"/>
            <a:r>
              <a:rPr lang="ar-DZ" sz="4000" b="1" dirty="0"/>
              <a:t>- اختبار النظريات ومن ثم يقوم الباحث بالحصول على التعريفات اللازمة لموضوع بحثه، ويقوم بوصف الفروض التي قد تكون هي المسببة للعلاقات بين المتغيرات التي يقوم بدراستها.</a:t>
            </a:r>
          </a:p>
        </p:txBody>
      </p:sp>
      <p:sp>
        <p:nvSpPr>
          <p:cNvPr id="22" name="Rectangle à coins arrondis 21"/>
          <p:cNvSpPr/>
          <p:nvPr/>
        </p:nvSpPr>
        <p:spPr>
          <a:xfrm>
            <a:off x="4919757" y="2801465"/>
            <a:ext cx="7985169" cy="1143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b="1" dirty="0">
                <a:solidFill>
                  <a:schemeClr val="bg1"/>
                </a:solidFill>
                <a:effectLst>
                  <a:outerShdw blurRad="38100" dist="38100" dir="2700000" algn="tl">
                    <a:srgbClr val="000000">
                      <a:alpha val="43137"/>
                    </a:srgbClr>
                  </a:outerShdw>
                </a:effectLst>
              </a:rPr>
              <a:t>الأسلوب الكمي في جمع البيانات:</a:t>
            </a:r>
          </a:p>
        </p:txBody>
      </p:sp>
      <p:sp>
        <p:nvSpPr>
          <p:cNvPr id="23" name="Rectangle à coins arrondis 22"/>
          <p:cNvSpPr/>
          <p:nvPr/>
        </p:nvSpPr>
        <p:spPr>
          <a:xfrm>
            <a:off x="4910916" y="2785363"/>
            <a:ext cx="7985169" cy="1143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b="1" dirty="0">
                <a:solidFill>
                  <a:schemeClr val="bg1"/>
                </a:solidFill>
                <a:effectLst>
                  <a:outerShdw blurRad="38100" dist="38100" dir="2700000" algn="tl">
                    <a:srgbClr val="000000">
                      <a:alpha val="43137"/>
                    </a:srgbClr>
                  </a:outerShdw>
                </a:effectLst>
              </a:rPr>
              <a:t> الأسلوب الكيفي في جمع البيانات:</a:t>
            </a:r>
          </a:p>
        </p:txBody>
      </p:sp>
      <p:sp>
        <p:nvSpPr>
          <p:cNvPr id="7" name="Rectangle 6"/>
          <p:cNvSpPr/>
          <p:nvPr/>
        </p:nvSpPr>
        <p:spPr>
          <a:xfrm>
            <a:off x="381000" y="3848457"/>
            <a:ext cx="17610115" cy="6001643"/>
          </a:xfrm>
          <a:prstGeom prst="rect">
            <a:avLst/>
          </a:prstGeom>
          <a:solidFill>
            <a:srgbClr val="FAFAFA"/>
          </a:solidFill>
          <a:ln>
            <a:solidFill>
              <a:schemeClr val="accent2"/>
            </a:solidFill>
          </a:ln>
        </p:spPr>
        <p:txBody>
          <a:bodyPr wrap="square">
            <a:spAutoFit/>
          </a:bodyPr>
          <a:lstStyle/>
          <a:p>
            <a:pPr algn="just" rtl="1"/>
            <a:r>
              <a:rPr lang="ar-DZ" sz="4800" dirty="0"/>
              <a:t>في أغلب الأحيان يعتمد هذا الأسلوب على البيانات الغير عددية أو رقمية، وعادة ما تكون وصفية أو اسمية وهذا يعني أن البيانات التي يتم جمعها تكون في شكل كلمات وجمل، وإن كان سؤال البحث يهدف إلى اكتشاف أو وصف أو فهم موقف أو ظاهرة يكون الأسلوب الكيفي هو الأنسب لمثل هذه الأبحاث، حيث يعتمد الأسلوب الكيفي على دراسة وقراءة البيانات والأحداث بأسلوب غير كمي حيث لا يتم تحويل البيانات إلى أرقام كما هو الحال في الأسلوب الكمي.</a:t>
            </a:r>
          </a:p>
          <a:p>
            <a:pPr algn="just" rtl="1"/>
            <a:endParaRPr lang="ar-DZ" sz="4800" dirty="0"/>
          </a:p>
          <a:p>
            <a:pPr algn="just" rtl="1"/>
            <a:endParaRPr lang="ar-DZ" sz="4800" dirty="0"/>
          </a:p>
        </p:txBody>
      </p:sp>
      <p:sp>
        <p:nvSpPr>
          <p:cNvPr id="8" name="Rectangle 7"/>
          <p:cNvSpPr/>
          <p:nvPr/>
        </p:nvSpPr>
        <p:spPr>
          <a:xfrm>
            <a:off x="380999" y="3820574"/>
            <a:ext cx="17610114" cy="6001643"/>
          </a:xfrm>
          <a:prstGeom prst="rect">
            <a:avLst/>
          </a:prstGeom>
          <a:solidFill>
            <a:srgbClr val="FAFAFA"/>
          </a:solidFill>
          <a:ln>
            <a:solidFill>
              <a:schemeClr val="accent2"/>
            </a:solidFill>
          </a:ln>
        </p:spPr>
        <p:txBody>
          <a:bodyPr wrap="square">
            <a:spAutoFit/>
          </a:bodyPr>
          <a:lstStyle/>
          <a:p>
            <a:pPr algn="r" rtl="1"/>
            <a:r>
              <a:rPr lang="ar-DZ" sz="4800" dirty="0"/>
              <a:t>كما يعرف أيضاً بالمدخل البحثي الثالث بعد كلاً من المدخل الكمي والمدخل الكيفي ومن خلال يستخدم الباحث كلاً من  المدخلين الكمي والكيفي في البحث الواحد معاً، ويلاحظ أن مثل هذه الدراسات التي تعتمد على المدخلين والدمج بينهما تصل إلى نتائج قوية حيث يكون هناك انسجام فيما بينها من أجل الوصول إلى بحث علمي قوي، وذلك عوضاً عن الانقسام والتشتت في البيانات</a:t>
            </a:r>
          </a:p>
          <a:p>
            <a:pPr algn="r" rtl="1"/>
            <a:endParaRPr lang="ar-DZ" sz="4800" dirty="0"/>
          </a:p>
          <a:p>
            <a:pPr algn="r" rtl="1"/>
            <a:endParaRPr lang="ar-DZ" sz="4800" dirty="0"/>
          </a:p>
          <a:p>
            <a:pPr algn="r" rtl="1"/>
            <a:endParaRPr lang="ar-DZ" sz="4800" dirty="0"/>
          </a:p>
        </p:txBody>
      </p:sp>
      <p:sp>
        <p:nvSpPr>
          <p:cNvPr id="24" name="Rectangle à coins arrondis 23"/>
          <p:cNvSpPr/>
          <p:nvPr/>
        </p:nvSpPr>
        <p:spPr>
          <a:xfrm>
            <a:off x="4928598" y="2809515"/>
            <a:ext cx="7985169" cy="1143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000" b="1" dirty="0"/>
              <a:t>الأسلوب المتعدد أو المختلط في جمع البيانات:</a:t>
            </a:r>
          </a:p>
        </p:txBody>
      </p:sp>
    </p:spTree>
    <p:extLst>
      <p:ext uri="{BB962C8B-B14F-4D97-AF65-F5344CB8AC3E}">
        <p14:creationId xmlns:p14="http://schemas.microsoft.com/office/powerpoint/2010/main" val="2123270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P spid="7" grpId="0" animBg="1"/>
      <p:bldP spid="8"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1471508">
            <a:off x="16496898" y="-7659640"/>
            <a:ext cx="2160993" cy="11665743"/>
            <a:chOff x="0" y="0"/>
            <a:chExt cx="597206" cy="3223913"/>
          </a:xfrm>
        </p:grpSpPr>
        <p:sp>
          <p:nvSpPr>
            <p:cNvPr id="3" name="Freeform 3"/>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4" name="TextBox 4"/>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5" name="Group 5"/>
          <p:cNvGrpSpPr/>
          <p:nvPr/>
        </p:nvGrpSpPr>
        <p:grpSpPr>
          <a:xfrm rot="1471508">
            <a:off x="14650331" y="2723983"/>
            <a:ext cx="2160993" cy="11212989"/>
            <a:chOff x="0" y="0"/>
            <a:chExt cx="597206" cy="3098792"/>
          </a:xfrm>
        </p:grpSpPr>
        <p:sp>
          <p:nvSpPr>
            <p:cNvPr id="6" name="Freeform 6"/>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7" name="TextBox 7"/>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grpSp>
        <p:nvGrpSpPr>
          <p:cNvPr id="16" name="Group 18"/>
          <p:cNvGrpSpPr/>
          <p:nvPr/>
        </p:nvGrpSpPr>
        <p:grpSpPr>
          <a:xfrm>
            <a:off x="2373886" y="480274"/>
            <a:ext cx="13729833" cy="1934644"/>
            <a:chOff x="0" y="0"/>
            <a:chExt cx="653075" cy="265172"/>
          </a:xfrm>
        </p:grpSpPr>
        <p:sp>
          <p:nvSpPr>
            <p:cNvPr id="17" name="Freeform 19"/>
            <p:cNvSpPr/>
            <p:nvPr/>
          </p:nvSpPr>
          <p:spPr>
            <a:xfrm>
              <a:off x="0" y="0"/>
              <a:ext cx="653075" cy="265172"/>
            </a:xfrm>
            <a:custGeom>
              <a:avLst/>
              <a:gdLst/>
              <a:ahLst/>
              <a:cxnLst/>
              <a:rect l="l" t="t" r="r" b="b"/>
              <a:pathLst>
                <a:path w="653075" h="265172">
                  <a:moveTo>
                    <a:pt x="41621" y="0"/>
                  </a:moveTo>
                  <a:lnTo>
                    <a:pt x="611455" y="0"/>
                  </a:lnTo>
                  <a:cubicBezTo>
                    <a:pt x="622493" y="0"/>
                    <a:pt x="633079" y="4385"/>
                    <a:pt x="640885" y="12190"/>
                  </a:cubicBezTo>
                  <a:cubicBezTo>
                    <a:pt x="648690" y="19996"/>
                    <a:pt x="653075" y="30582"/>
                    <a:pt x="653075" y="41621"/>
                  </a:cubicBezTo>
                  <a:lnTo>
                    <a:pt x="653075" y="223551"/>
                  </a:lnTo>
                  <a:cubicBezTo>
                    <a:pt x="653075" y="234590"/>
                    <a:pt x="648690" y="245176"/>
                    <a:pt x="640885" y="252981"/>
                  </a:cubicBezTo>
                  <a:cubicBezTo>
                    <a:pt x="633079" y="260787"/>
                    <a:pt x="622493" y="265172"/>
                    <a:pt x="611455" y="265172"/>
                  </a:cubicBezTo>
                  <a:lnTo>
                    <a:pt x="41621" y="265172"/>
                  </a:lnTo>
                  <a:cubicBezTo>
                    <a:pt x="30582" y="265172"/>
                    <a:pt x="19996" y="260787"/>
                    <a:pt x="12190" y="252981"/>
                  </a:cubicBezTo>
                  <a:cubicBezTo>
                    <a:pt x="4385" y="245176"/>
                    <a:pt x="0" y="234590"/>
                    <a:pt x="0" y="223551"/>
                  </a:cubicBezTo>
                  <a:lnTo>
                    <a:pt x="0" y="41621"/>
                  </a:lnTo>
                  <a:cubicBezTo>
                    <a:pt x="0" y="30582"/>
                    <a:pt x="4385" y="19996"/>
                    <a:pt x="12190" y="12190"/>
                  </a:cubicBezTo>
                  <a:cubicBezTo>
                    <a:pt x="19996" y="4385"/>
                    <a:pt x="30582" y="0"/>
                    <a:pt x="41621" y="0"/>
                  </a:cubicBezTo>
                  <a:close/>
                </a:path>
              </a:pathLst>
            </a:custGeom>
            <a:solidFill>
              <a:srgbClr val="FAFAFA"/>
            </a:solidFill>
            <a:ln w="28575" cap="sq">
              <a:solidFill>
                <a:schemeClr val="accent2"/>
              </a:solidFill>
              <a:prstDash val="solid"/>
              <a:miter/>
            </a:ln>
          </p:spPr>
        </p:sp>
        <p:sp>
          <p:nvSpPr>
            <p:cNvPr id="18" name="TextBox 20"/>
            <p:cNvSpPr txBox="1"/>
            <p:nvPr/>
          </p:nvSpPr>
          <p:spPr>
            <a:xfrm>
              <a:off x="0" y="-28575"/>
              <a:ext cx="653075" cy="293747"/>
            </a:xfrm>
            <a:prstGeom prst="rect">
              <a:avLst/>
            </a:prstGeom>
          </p:spPr>
          <p:txBody>
            <a:bodyPr lIns="50800" tIns="50800" rIns="50800" bIns="50800" rtlCol="0" anchor="ctr"/>
            <a:lstStyle/>
            <a:p>
              <a:pPr algn="ctr">
                <a:lnSpc>
                  <a:spcPts val="1960"/>
                </a:lnSpc>
              </a:pPr>
              <a:endParaRPr/>
            </a:p>
          </p:txBody>
        </p:sp>
      </p:grpSp>
      <p:sp>
        <p:nvSpPr>
          <p:cNvPr id="19" name="Rectangle 18"/>
          <p:cNvSpPr/>
          <p:nvPr/>
        </p:nvSpPr>
        <p:spPr>
          <a:xfrm>
            <a:off x="2819400" y="660592"/>
            <a:ext cx="11923537" cy="1754326"/>
          </a:xfrm>
          <a:prstGeom prst="rect">
            <a:avLst/>
          </a:prstGeom>
        </p:spPr>
        <p:txBody>
          <a:bodyPr wrap="square">
            <a:spAutoFit/>
          </a:bodyPr>
          <a:lstStyle/>
          <a:p>
            <a:pPr algn="ctr" rtl="1"/>
            <a:r>
              <a:rPr lang="ar-DZ" sz="5400" b="1" dirty="0">
                <a:solidFill>
                  <a:schemeClr val="accent2"/>
                </a:solidFill>
              </a:rPr>
              <a:t>المطلب الثالث: خصائص جمع البيانات في كلاً من البحث الكمي والكيفي والمتعدد</a:t>
            </a:r>
          </a:p>
        </p:txBody>
      </p:sp>
      <p:sp>
        <p:nvSpPr>
          <p:cNvPr id="8" name="Rectangle 7"/>
          <p:cNvSpPr/>
          <p:nvPr/>
        </p:nvSpPr>
        <p:spPr>
          <a:xfrm>
            <a:off x="2101342" y="3284400"/>
            <a:ext cx="14274919" cy="5078313"/>
          </a:xfrm>
          <a:prstGeom prst="rect">
            <a:avLst/>
          </a:prstGeom>
          <a:ln>
            <a:solidFill>
              <a:schemeClr val="accent2"/>
            </a:solidFill>
          </a:ln>
        </p:spPr>
        <p:txBody>
          <a:bodyPr wrap="square">
            <a:spAutoFit/>
          </a:bodyPr>
          <a:lstStyle/>
          <a:p>
            <a:pPr marL="685800" indent="-685800" algn="r" rtl="1">
              <a:buFont typeface="Wingdings" panose="05000000000000000000" pitchFamily="2" charset="2"/>
              <a:buChar char="q"/>
            </a:pPr>
            <a:r>
              <a:rPr lang="ar-DZ" sz="5400" b="1" u="sng" dirty="0"/>
              <a:t>أولا: خصائص جمع البيانات في البحث الكمي</a:t>
            </a:r>
          </a:p>
          <a:p>
            <a:pPr algn="r" rtl="1"/>
            <a:r>
              <a:rPr lang="ar-DZ" sz="5400" dirty="0"/>
              <a:t>1-	إذا كانت البيانات التي تم جمعها للدراسة ذات طبيعة عددية.</a:t>
            </a:r>
          </a:p>
          <a:p>
            <a:pPr algn="r" rtl="1"/>
            <a:r>
              <a:rPr lang="ar-DZ" sz="5400" dirty="0"/>
              <a:t>2-	إذا قام الباحث باستخدام مقاييس إحصائية.</a:t>
            </a:r>
          </a:p>
          <a:p>
            <a:pPr algn="r" rtl="1"/>
            <a:r>
              <a:rPr lang="ar-DZ" sz="5400" dirty="0"/>
              <a:t>3-	إذا كانت الدراسة تتناول اختبار العلاقة بين عدد من المتغيرات المحددة.</a:t>
            </a:r>
          </a:p>
          <a:p>
            <a:pPr algn="r" rtl="1"/>
            <a:r>
              <a:rPr lang="ar-DZ" sz="5400" dirty="0"/>
              <a:t>4-	إذا كانت البيانات التي قام الباحث بجمعها ذات طبيعة كمية.</a:t>
            </a:r>
          </a:p>
        </p:txBody>
      </p:sp>
      <p:sp>
        <p:nvSpPr>
          <p:cNvPr id="9" name="Rectangle 8"/>
          <p:cNvSpPr/>
          <p:nvPr/>
        </p:nvSpPr>
        <p:spPr>
          <a:xfrm>
            <a:off x="2101342" y="3284400"/>
            <a:ext cx="14289226" cy="5078313"/>
          </a:xfrm>
          <a:prstGeom prst="rect">
            <a:avLst/>
          </a:prstGeom>
          <a:solidFill>
            <a:srgbClr val="FAFAFA"/>
          </a:solidFill>
          <a:ln>
            <a:solidFill>
              <a:schemeClr val="accent2"/>
            </a:solidFill>
          </a:ln>
        </p:spPr>
        <p:txBody>
          <a:bodyPr wrap="square">
            <a:spAutoFit/>
          </a:bodyPr>
          <a:lstStyle/>
          <a:p>
            <a:pPr marL="685800" indent="-685800" algn="r" rtl="1">
              <a:buFont typeface="Wingdings" panose="05000000000000000000" pitchFamily="2" charset="2"/>
              <a:buChar char="q"/>
            </a:pPr>
            <a:r>
              <a:rPr lang="ar-DZ" sz="5400" b="1" u="sng" dirty="0"/>
              <a:t>ثانيا: خصائص جمع البيانات في البحث الكيفي</a:t>
            </a:r>
          </a:p>
          <a:p>
            <a:pPr algn="r" rtl="1"/>
            <a:r>
              <a:rPr lang="ar-DZ" sz="5400" dirty="0"/>
              <a:t>1-	إذا كانت مشكلة الدراسة لا يتوافر عنها إنتاج فكري منشور.</a:t>
            </a:r>
          </a:p>
          <a:p>
            <a:pPr algn="r" rtl="1"/>
            <a:r>
              <a:rPr lang="ar-DZ" sz="5400" dirty="0"/>
              <a:t>2-	إذا كانت البيانات التي تم جمعها من قِبَل الباحث ذات طبيعة كيفية.</a:t>
            </a:r>
          </a:p>
          <a:p>
            <a:pPr algn="r" rtl="1"/>
            <a:r>
              <a:rPr lang="ar-DZ" sz="5400" dirty="0"/>
              <a:t>3-	إذا تم تحليل البيانات بشكل كيفي غير كمي مثل استخدام أسلوب تحليل المحتوى</a:t>
            </a:r>
          </a:p>
        </p:txBody>
      </p:sp>
      <p:sp>
        <p:nvSpPr>
          <p:cNvPr id="10" name="Rectangle 9"/>
          <p:cNvSpPr/>
          <p:nvPr/>
        </p:nvSpPr>
        <p:spPr>
          <a:xfrm>
            <a:off x="2101342" y="3284400"/>
            <a:ext cx="14600765" cy="5078313"/>
          </a:xfrm>
          <a:prstGeom prst="rect">
            <a:avLst/>
          </a:prstGeom>
          <a:solidFill>
            <a:srgbClr val="FAFAFA"/>
          </a:solidFill>
          <a:ln>
            <a:solidFill>
              <a:schemeClr val="accent2"/>
            </a:solidFill>
          </a:ln>
        </p:spPr>
        <p:txBody>
          <a:bodyPr wrap="square">
            <a:spAutoFit/>
          </a:bodyPr>
          <a:lstStyle/>
          <a:p>
            <a:pPr marL="685800" indent="-685800" algn="just" rtl="1">
              <a:buFont typeface="Wingdings" panose="05000000000000000000" pitchFamily="2" charset="2"/>
              <a:buChar char="q"/>
            </a:pPr>
            <a:r>
              <a:rPr lang="ar-DZ" sz="5400" b="1" u="sng" dirty="0"/>
              <a:t>ثالثا: خصائص جمع البينات في البحث المتعدد أو المختلط</a:t>
            </a:r>
          </a:p>
          <a:p>
            <a:pPr algn="just" rtl="1"/>
            <a:r>
              <a:rPr lang="ar-DZ" sz="5400" dirty="0"/>
              <a:t>1.	إذا كان هناك جانباً من جوانب البحث يتم دراسته من خلال المدخل الكمي والآخر من المدخل الكيفي. </a:t>
            </a:r>
          </a:p>
          <a:p>
            <a:pPr algn="just" rtl="1"/>
            <a:r>
              <a:rPr lang="ar-DZ" sz="5400" dirty="0"/>
              <a:t>2.	إذا استعان الباحث بأدوات البحث الكيفي في </a:t>
            </a:r>
            <a:r>
              <a:rPr lang="ar-DZ" sz="5400" dirty="0" err="1"/>
              <a:t>تحديدالمشكلة</a:t>
            </a:r>
            <a:r>
              <a:rPr lang="ar-DZ" sz="5400" dirty="0"/>
              <a:t> واستكمل الباحث الدراسة باستخدام المدخل الكمي.</a:t>
            </a:r>
          </a:p>
          <a:p>
            <a:pPr algn="just" rtl="1"/>
            <a:r>
              <a:rPr lang="ar-DZ" sz="5400" dirty="0"/>
              <a:t>3.	إذا استخدم الباحث استبيان يجمع بين الأسئلة المفتوحة والمغلقة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1471508">
            <a:off x="7521663" y="-4093970"/>
            <a:ext cx="2160993" cy="11665743"/>
            <a:chOff x="0" y="0"/>
            <a:chExt cx="597206" cy="3223913"/>
          </a:xfrm>
        </p:grpSpPr>
        <p:sp>
          <p:nvSpPr>
            <p:cNvPr id="3" name="Freeform 3"/>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4" name="TextBox 4"/>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5" name="Group 5"/>
          <p:cNvGrpSpPr/>
          <p:nvPr/>
        </p:nvGrpSpPr>
        <p:grpSpPr>
          <a:xfrm rot="1471508">
            <a:off x="7842796" y="1744300"/>
            <a:ext cx="2160993" cy="11212989"/>
            <a:chOff x="0" y="0"/>
            <a:chExt cx="597206" cy="3098792"/>
          </a:xfrm>
        </p:grpSpPr>
        <p:sp>
          <p:nvSpPr>
            <p:cNvPr id="6" name="Freeform 6"/>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7" name="TextBox 7"/>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grpSp>
        <p:nvGrpSpPr>
          <p:cNvPr id="8" name="Group 8"/>
          <p:cNvGrpSpPr>
            <a:grpSpLocks noChangeAspect="1"/>
          </p:cNvGrpSpPr>
          <p:nvPr/>
        </p:nvGrpSpPr>
        <p:grpSpPr>
          <a:xfrm>
            <a:off x="11015140" y="5027944"/>
            <a:ext cx="10518155" cy="1051811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25000" b="-25000"/>
              </a:stretch>
            </a:blipFill>
          </p:spPr>
        </p:sp>
      </p:grpSp>
      <p:grpSp>
        <p:nvGrpSpPr>
          <p:cNvPr id="10" name="Group 10"/>
          <p:cNvGrpSpPr/>
          <p:nvPr/>
        </p:nvGrpSpPr>
        <p:grpSpPr>
          <a:xfrm>
            <a:off x="11800842" y="5813625"/>
            <a:ext cx="8946750" cy="894675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2" name="TextBox 12"/>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grpSp>
        <p:nvGrpSpPr>
          <p:cNvPr id="13" name="Group 13"/>
          <p:cNvGrpSpPr>
            <a:grpSpLocks noChangeAspect="1"/>
          </p:cNvGrpSpPr>
          <p:nvPr/>
        </p:nvGrpSpPr>
        <p:grpSpPr>
          <a:xfrm>
            <a:off x="-4524129" y="-3792316"/>
            <a:ext cx="10518155" cy="10518113"/>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471" r="-25471"/>
              </a:stretch>
            </a:blipFill>
          </p:spPr>
        </p:sp>
      </p:grpSp>
      <p:grpSp>
        <p:nvGrpSpPr>
          <p:cNvPr id="15" name="Group 15"/>
          <p:cNvGrpSpPr/>
          <p:nvPr/>
        </p:nvGrpSpPr>
        <p:grpSpPr>
          <a:xfrm>
            <a:off x="-3738427" y="-3006635"/>
            <a:ext cx="8946750" cy="894675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7" name="TextBox 17"/>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grpSp>
        <p:nvGrpSpPr>
          <p:cNvPr id="18" name="Group 18"/>
          <p:cNvGrpSpPr/>
          <p:nvPr/>
        </p:nvGrpSpPr>
        <p:grpSpPr>
          <a:xfrm>
            <a:off x="5030725" y="361216"/>
            <a:ext cx="8278119" cy="1734271"/>
            <a:chOff x="0" y="0"/>
            <a:chExt cx="1265733" cy="265172"/>
          </a:xfrm>
        </p:grpSpPr>
        <p:sp>
          <p:nvSpPr>
            <p:cNvPr id="19" name="Freeform 19"/>
            <p:cNvSpPr/>
            <p:nvPr/>
          </p:nvSpPr>
          <p:spPr>
            <a:xfrm>
              <a:off x="0" y="0"/>
              <a:ext cx="1265733" cy="265172"/>
            </a:xfrm>
            <a:custGeom>
              <a:avLst/>
              <a:gdLst/>
              <a:ahLst/>
              <a:cxnLst/>
              <a:rect l="l" t="t" r="r" b="b"/>
              <a:pathLst>
                <a:path w="1265733" h="265172">
                  <a:moveTo>
                    <a:pt x="15899" y="0"/>
                  </a:moveTo>
                  <a:lnTo>
                    <a:pt x="1249834" y="0"/>
                  </a:lnTo>
                  <a:cubicBezTo>
                    <a:pt x="1254051" y="0"/>
                    <a:pt x="1258095" y="1675"/>
                    <a:pt x="1261077" y="4657"/>
                  </a:cubicBezTo>
                  <a:cubicBezTo>
                    <a:pt x="1264058" y="7638"/>
                    <a:pt x="1265733" y="11682"/>
                    <a:pt x="1265733" y="15899"/>
                  </a:cubicBezTo>
                  <a:lnTo>
                    <a:pt x="1265733" y="249273"/>
                  </a:lnTo>
                  <a:cubicBezTo>
                    <a:pt x="1265733" y="253490"/>
                    <a:pt x="1264058" y="257534"/>
                    <a:pt x="1261077" y="260515"/>
                  </a:cubicBezTo>
                  <a:cubicBezTo>
                    <a:pt x="1258095" y="263497"/>
                    <a:pt x="1254051" y="265172"/>
                    <a:pt x="1249834" y="265172"/>
                  </a:cubicBezTo>
                  <a:lnTo>
                    <a:pt x="15899" y="265172"/>
                  </a:lnTo>
                  <a:cubicBezTo>
                    <a:pt x="11682" y="265172"/>
                    <a:pt x="7638" y="263497"/>
                    <a:pt x="4657" y="260515"/>
                  </a:cubicBezTo>
                  <a:cubicBezTo>
                    <a:pt x="1675" y="257534"/>
                    <a:pt x="0" y="253490"/>
                    <a:pt x="0" y="249273"/>
                  </a:cubicBezTo>
                  <a:lnTo>
                    <a:pt x="0" y="15899"/>
                  </a:lnTo>
                  <a:cubicBezTo>
                    <a:pt x="0" y="11682"/>
                    <a:pt x="1675" y="7638"/>
                    <a:pt x="4657" y="4657"/>
                  </a:cubicBezTo>
                  <a:cubicBezTo>
                    <a:pt x="7638" y="1675"/>
                    <a:pt x="11682" y="0"/>
                    <a:pt x="15899" y="0"/>
                  </a:cubicBezTo>
                  <a:close/>
                </a:path>
              </a:pathLst>
            </a:custGeom>
            <a:solidFill>
              <a:srgbClr val="FAFAFA"/>
            </a:solidFill>
            <a:ln w="28575" cap="sq">
              <a:solidFill>
                <a:schemeClr val="accent2"/>
              </a:solidFill>
              <a:prstDash val="solid"/>
              <a:miter/>
            </a:ln>
          </p:spPr>
        </p:sp>
        <p:sp>
          <p:nvSpPr>
            <p:cNvPr id="20" name="TextBox 20"/>
            <p:cNvSpPr txBox="1"/>
            <p:nvPr/>
          </p:nvSpPr>
          <p:spPr>
            <a:xfrm>
              <a:off x="0" y="-28575"/>
              <a:ext cx="1265733" cy="293747"/>
            </a:xfrm>
            <a:prstGeom prst="rect">
              <a:avLst/>
            </a:prstGeom>
          </p:spPr>
          <p:txBody>
            <a:bodyPr lIns="50800" tIns="50800" rIns="50800" bIns="50800" rtlCol="0" anchor="ctr"/>
            <a:lstStyle/>
            <a:p>
              <a:pPr algn="ctr">
                <a:lnSpc>
                  <a:spcPts val="1960"/>
                </a:lnSpc>
              </a:pPr>
              <a:endParaRPr/>
            </a:p>
          </p:txBody>
        </p:sp>
      </p:grpSp>
      <p:sp>
        <p:nvSpPr>
          <p:cNvPr id="28" name="Rectangle 27"/>
          <p:cNvSpPr/>
          <p:nvPr/>
        </p:nvSpPr>
        <p:spPr>
          <a:xfrm>
            <a:off x="714267" y="2929462"/>
            <a:ext cx="16988902" cy="4832092"/>
          </a:xfrm>
          <a:prstGeom prst="rect">
            <a:avLst/>
          </a:prstGeom>
          <a:solidFill>
            <a:srgbClr val="FAFAFA"/>
          </a:solidFill>
          <a:ln>
            <a:solidFill>
              <a:srgbClr val="FAFAFA"/>
            </a:solidFill>
          </a:ln>
        </p:spPr>
        <p:txBody>
          <a:bodyPr wrap="square">
            <a:spAutoFit/>
          </a:bodyPr>
          <a:lstStyle/>
          <a:p>
            <a:pPr algn="ctr" rtl="1"/>
            <a:r>
              <a:rPr lang="ar-DZ" sz="4400" dirty="0"/>
              <a:t>تعد البيانات والمعلومات التي يجمعها الباحث من مصادرها المختلفة، حجر الأساس في البحث العلمي، ذلك لأن البيانات والمعلومات تعين الباحث على إعداد الجزء النظري من بحثه سواء أكان إطاراً نظرياً أم دراسات سابقة كما تعينه على وصف الجزء الميداني وتفسير البيانات الإحصائية أم في وضع التوصيات والمقترحات المناسبة، فإن الباحث يجمعها من مصادر معينة، متفق على أنواعها ومواصفاتها بين المهتمين بالمنهجية العلمية. هناك العديد من أساليب و طرق جمع البيانات المتوفرة للباحث، وبطبيعة الحال، هناك اختلاف بين هذه الطرق أو الأساليب سواء من ناحية طريقة القيام بها أو من ناحية مدى دقة، صحة و كمية المعلومات التي يتم جمعها.</a:t>
            </a:r>
          </a:p>
        </p:txBody>
      </p:sp>
      <p:sp>
        <p:nvSpPr>
          <p:cNvPr id="29" name="Rectangle 28"/>
          <p:cNvSpPr/>
          <p:nvPr/>
        </p:nvSpPr>
        <p:spPr>
          <a:xfrm>
            <a:off x="7703429" y="664759"/>
            <a:ext cx="2792752" cy="1446550"/>
          </a:xfrm>
          <a:prstGeom prst="rect">
            <a:avLst/>
          </a:prstGeom>
        </p:spPr>
        <p:txBody>
          <a:bodyPr wrap="none">
            <a:spAutoFit/>
          </a:bodyPr>
          <a:lstStyle/>
          <a:p>
            <a:pPr algn="r" rtl="1"/>
            <a:r>
              <a:rPr lang="ar-DZ" sz="8800" b="1" dirty="0">
                <a:solidFill>
                  <a:schemeClr val="accent2"/>
                </a:solidFill>
              </a:rPr>
              <a:t>الخاتمة</a:t>
            </a:r>
            <a:endParaRPr lang="fr-FR" sz="8800" b="1" dirty="0">
              <a:solidFill>
                <a:schemeClr val="accent2"/>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Rectangle 1"/>
          <p:cNvSpPr/>
          <p:nvPr/>
        </p:nvSpPr>
        <p:spPr>
          <a:xfrm>
            <a:off x="922689" y="2181494"/>
            <a:ext cx="16072788" cy="5909310"/>
          </a:xfrm>
          <a:prstGeom prst="rect">
            <a:avLst/>
          </a:prstGeom>
        </p:spPr>
        <p:txBody>
          <a:bodyPr wrap="square">
            <a:spAutoFit/>
          </a:bodyPr>
          <a:lstStyle/>
          <a:p>
            <a:pPr algn="just" rtl="1"/>
            <a:r>
              <a:rPr lang="ar-DZ" sz="5400" dirty="0"/>
              <a:t>- الفرضية الأولى صحيحة يتم جمع المعلومات المتنوعة ذات الصلة بالموضوع واستخدام طرق والأدوات لجمع البيانات </a:t>
            </a:r>
          </a:p>
          <a:p>
            <a:pPr algn="just" rtl="1"/>
            <a:r>
              <a:rPr lang="ar-DZ" sz="5400" dirty="0"/>
              <a:t>- الفرضية الثانية صحيحة طرق جمع البيانات هي الملاحظة المقابلة الاستبيان وكذلك الاختبارات والمصادر والمراجع</a:t>
            </a:r>
          </a:p>
          <a:p>
            <a:pPr algn="just" rtl="1"/>
            <a:r>
              <a:rPr lang="ar-DZ" sz="5400" dirty="0"/>
              <a:t>- الفرضية الثالثة خاطئة خصائص طرق جمع البيانات تصنف ادا كانت </a:t>
            </a:r>
            <a:r>
              <a:rPr lang="ar-DZ" sz="5400" dirty="0" err="1"/>
              <a:t>البياناتكمية</a:t>
            </a:r>
            <a:r>
              <a:rPr lang="ar-DZ" sz="5400" dirty="0"/>
              <a:t> او نوعية وعليه تحدد خصائص كل نوع وقد تم التطرق لها بالتفصيل في بحثنا.</a:t>
            </a:r>
          </a:p>
        </p:txBody>
      </p:sp>
      <p:grpSp>
        <p:nvGrpSpPr>
          <p:cNvPr id="3" name="Group 18"/>
          <p:cNvGrpSpPr/>
          <p:nvPr/>
        </p:nvGrpSpPr>
        <p:grpSpPr>
          <a:xfrm>
            <a:off x="4864454" y="289121"/>
            <a:ext cx="8117678" cy="1274928"/>
            <a:chOff x="0" y="0"/>
            <a:chExt cx="1318235" cy="265172"/>
          </a:xfrm>
        </p:grpSpPr>
        <p:sp>
          <p:nvSpPr>
            <p:cNvPr id="4" name="Freeform 19"/>
            <p:cNvSpPr/>
            <p:nvPr/>
          </p:nvSpPr>
          <p:spPr>
            <a:xfrm>
              <a:off x="0" y="0"/>
              <a:ext cx="1318235" cy="265172"/>
            </a:xfrm>
            <a:custGeom>
              <a:avLst/>
              <a:gdLst/>
              <a:ahLst/>
              <a:cxnLst/>
              <a:rect l="l" t="t" r="r" b="b"/>
              <a:pathLst>
                <a:path w="1318235" h="265172">
                  <a:moveTo>
                    <a:pt x="15266" y="0"/>
                  </a:moveTo>
                  <a:lnTo>
                    <a:pt x="1302969" y="0"/>
                  </a:lnTo>
                  <a:cubicBezTo>
                    <a:pt x="1307018" y="0"/>
                    <a:pt x="1310901" y="1608"/>
                    <a:pt x="1313764" y="4471"/>
                  </a:cubicBezTo>
                  <a:cubicBezTo>
                    <a:pt x="1316626" y="7334"/>
                    <a:pt x="1318235" y="11217"/>
                    <a:pt x="1318235" y="15266"/>
                  </a:cubicBezTo>
                  <a:lnTo>
                    <a:pt x="1318235" y="249906"/>
                  </a:lnTo>
                  <a:cubicBezTo>
                    <a:pt x="1318235" y="253955"/>
                    <a:pt x="1316626" y="257838"/>
                    <a:pt x="1313764" y="260701"/>
                  </a:cubicBezTo>
                  <a:cubicBezTo>
                    <a:pt x="1310901" y="263563"/>
                    <a:pt x="1307018" y="265172"/>
                    <a:pt x="1302969" y="265172"/>
                  </a:cubicBezTo>
                  <a:lnTo>
                    <a:pt x="15266" y="265172"/>
                  </a:lnTo>
                  <a:cubicBezTo>
                    <a:pt x="6835" y="265172"/>
                    <a:pt x="0" y="258337"/>
                    <a:pt x="0" y="249906"/>
                  </a:cubicBezTo>
                  <a:lnTo>
                    <a:pt x="0" y="15266"/>
                  </a:lnTo>
                  <a:cubicBezTo>
                    <a:pt x="0" y="6835"/>
                    <a:pt x="6835" y="0"/>
                    <a:pt x="15266" y="0"/>
                  </a:cubicBezTo>
                  <a:close/>
                </a:path>
              </a:pathLst>
            </a:custGeom>
            <a:solidFill>
              <a:srgbClr val="FAFAFA"/>
            </a:solidFill>
            <a:ln w="28575" cap="sq">
              <a:noFill/>
              <a:prstDash val="solid"/>
              <a:miter/>
            </a:ln>
          </p:spPr>
          <p:txBody>
            <a:bodyPr/>
            <a:lstStyle/>
            <a:p>
              <a:endParaRPr lang="fr-FR" dirty="0"/>
            </a:p>
          </p:txBody>
        </p:sp>
        <p:sp>
          <p:nvSpPr>
            <p:cNvPr id="5" name="TextBox 20"/>
            <p:cNvSpPr txBox="1"/>
            <p:nvPr/>
          </p:nvSpPr>
          <p:spPr>
            <a:xfrm>
              <a:off x="0" y="-28575"/>
              <a:ext cx="1318235" cy="293747"/>
            </a:xfrm>
            <a:prstGeom prst="rect">
              <a:avLst/>
            </a:prstGeom>
            <a:ln>
              <a:solidFill>
                <a:srgbClr val="C00000"/>
              </a:solidFill>
            </a:ln>
          </p:spPr>
          <p:txBody>
            <a:bodyPr lIns="50800" tIns="50800" rIns="50800" bIns="50800" rtlCol="0" anchor="ctr"/>
            <a:lstStyle/>
            <a:p>
              <a:pPr algn="ctr">
                <a:lnSpc>
                  <a:spcPts val="1960"/>
                </a:lnSpc>
              </a:pPr>
              <a:endParaRPr/>
            </a:p>
          </p:txBody>
        </p:sp>
      </p:grpSp>
      <p:sp>
        <p:nvSpPr>
          <p:cNvPr id="6" name="ZoneTexte 5"/>
          <p:cNvSpPr txBox="1"/>
          <p:nvPr/>
        </p:nvSpPr>
        <p:spPr>
          <a:xfrm>
            <a:off x="5836171" y="326420"/>
            <a:ext cx="6686446" cy="1200329"/>
          </a:xfrm>
          <a:prstGeom prst="rect">
            <a:avLst/>
          </a:prstGeom>
          <a:noFill/>
        </p:spPr>
        <p:txBody>
          <a:bodyPr wrap="none" rtlCol="0">
            <a:spAutoFit/>
          </a:bodyPr>
          <a:lstStyle/>
          <a:p>
            <a:r>
              <a:rPr lang="ar-DZ" sz="7200" b="1" dirty="0">
                <a:solidFill>
                  <a:schemeClr val="accent2"/>
                </a:solidFill>
              </a:rPr>
              <a:t>اثبات صحة الفرضيات</a:t>
            </a:r>
            <a:endParaRPr lang="fr-FR" sz="2400" b="1" dirty="0">
              <a:solidFill>
                <a:schemeClr val="accent2"/>
              </a:solidFill>
            </a:endParaRPr>
          </a:p>
        </p:txBody>
      </p:sp>
      <p:sp>
        <p:nvSpPr>
          <p:cNvPr id="8" name="TextBox 33"/>
          <p:cNvSpPr txBox="1"/>
          <p:nvPr/>
        </p:nvSpPr>
        <p:spPr>
          <a:xfrm>
            <a:off x="562707" y="1996828"/>
            <a:ext cx="16792753" cy="6093976"/>
          </a:xfrm>
          <a:prstGeom prst="rect">
            <a:avLst/>
          </a:prstGeom>
          <a:ln>
            <a:solidFill>
              <a:srgbClr val="C00000"/>
            </a:solidFill>
          </a:ln>
          <a:effectLst>
            <a:outerShdw blurRad="63500" sx="102000" sy="102000" algn="ctr" rotWithShape="0">
              <a:prstClr val="black">
                <a:alpha val="40000"/>
              </a:prstClr>
            </a:outerShdw>
          </a:effectLst>
        </p:spPr>
        <p:txBody>
          <a:bodyPr wrap="square" lIns="0" tIns="0" rIns="0" bIns="0" rtlCol="0" anchor="t">
            <a:spAutoFit/>
          </a:bodyPr>
          <a:lstStyle/>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p:txBody>
      </p:sp>
    </p:spTree>
    <p:extLst>
      <p:ext uri="{BB962C8B-B14F-4D97-AF65-F5344CB8AC3E}">
        <p14:creationId xmlns:p14="http://schemas.microsoft.com/office/powerpoint/2010/main" val="177464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1471508">
            <a:off x="7442248" y="-3517885"/>
            <a:ext cx="2160993" cy="11665743"/>
            <a:chOff x="0" y="0"/>
            <a:chExt cx="597206" cy="3223913"/>
          </a:xfrm>
        </p:grpSpPr>
        <p:sp>
          <p:nvSpPr>
            <p:cNvPr id="3" name="Freeform 3"/>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4" name="TextBox 4"/>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5" name="Group 5"/>
          <p:cNvGrpSpPr/>
          <p:nvPr/>
        </p:nvGrpSpPr>
        <p:grpSpPr>
          <a:xfrm rot="1471508">
            <a:off x="7842796" y="1744300"/>
            <a:ext cx="2160993" cy="11212989"/>
            <a:chOff x="0" y="0"/>
            <a:chExt cx="597206" cy="3098792"/>
          </a:xfrm>
        </p:grpSpPr>
        <p:sp>
          <p:nvSpPr>
            <p:cNvPr id="6" name="Freeform 6"/>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7" name="TextBox 7"/>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sp>
        <p:nvSpPr>
          <p:cNvPr id="8" name="TextBox 8"/>
          <p:cNvSpPr txBox="1"/>
          <p:nvPr/>
        </p:nvSpPr>
        <p:spPr>
          <a:xfrm>
            <a:off x="2199730" y="4894283"/>
            <a:ext cx="13475737" cy="1030539"/>
          </a:xfrm>
          <a:prstGeom prst="rect">
            <a:avLst/>
          </a:prstGeom>
        </p:spPr>
        <p:txBody>
          <a:bodyPr wrap="square" lIns="0" tIns="0" rIns="0" bIns="0" rtlCol="0" anchor="t">
            <a:spAutoFit/>
          </a:bodyPr>
          <a:lstStyle/>
          <a:p>
            <a:pPr algn="ctr">
              <a:lnSpc>
                <a:spcPts val="6034"/>
              </a:lnSpc>
            </a:pPr>
            <a:r>
              <a:rPr lang="ar-DZ" sz="13800" b="1" dirty="0">
                <a:solidFill>
                  <a:schemeClr val="accent2"/>
                </a:solidFill>
                <a:latin typeface="Telegraf Bold"/>
              </a:rPr>
              <a:t>شكرا على حسن الانتباه</a:t>
            </a:r>
            <a:endParaRPr lang="en-US" sz="13800" b="1" dirty="0">
              <a:solidFill>
                <a:schemeClr val="accent2"/>
              </a:solidFill>
              <a:latin typeface="Telegraf Bold"/>
            </a:endParaRPr>
          </a:p>
        </p:txBody>
      </p:sp>
      <p:sp>
        <p:nvSpPr>
          <p:cNvPr id="9" name="AutoShape 9"/>
          <p:cNvSpPr/>
          <p:nvPr/>
        </p:nvSpPr>
        <p:spPr>
          <a:xfrm flipV="1">
            <a:off x="3075560" y="6138786"/>
            <a:ext cx="11695465" cy="31601"/>
          </a:xfrm>
          <a:prstGeom prst="line">
            <a:avLst/>
          </a:prstGeom>
          <a:ln w="57150" cap="flat">
            <a:solidFill>
              <a:schemeClr val="accent2"/>
            </a:solidFill>
            <a:prstDash val="solid"/>
            <a:headEnd type="none" w="sm" len="sm"/>
            <a:tailEnd type="none" w="sm" len="sm"/>
          </a:ln>
        </p:spPr>
        <p:txBody>
          <a:bodyPr/>
          <a:lstStyle/>
          <a:p>
            <a:r>
              <a:rPr lang="ar-DZ" dirty="0"/>
              <a:t>ذ</a:t>
            </a:r>
            <a:endParaRPr lang="fr-FR" dirty="0"/>
          </a:p>
        </p:txBody>
      </p:sp>
      <p:grpSp>
        <p:nvGrpSpPr>
          <p:cNvPr id="10" name="Group 10"/>
          <p:cNvGrpSpPr/>
          <p:nvPr/>
        </p:nvGrpSpPr>
        <p:grpSpPr>
          <a:xfrm rot="1471508">
            <a:off x="5781873" y="1315297"/>
            <a:ext cx="307286" cy="880140"/>
            <a:chOff x="0" y="0"/>
            <a:chExt cx="106268" cy="304376"/>
          </a:xfrm>
        </p:grpSpPr>
        <p:sp>
          <p:nvSpPr>
            <p:cNvPr id="11" name="Freeform 11"/>
            <p:cNvSpPr/>
            <p:nvPr/>
          </p:nvSpPr>
          <p:spPr>
            <a:xfrm>
              <a:off x="0" y="0"/>
              <a:ext cx="106268" cy="304376"/>
            </a:xfrm>
            <a:custGeom>
              <a:avLst/>
              <a:gdLst/>
              <a:ahLst/>
              <a:cxnLst/>
              <a:rect l="l" t="t" r="r" b="b"/>
              <a:pathLst>
                <a:path w="106268" h="304376">
                  <a:moveTo>
                    <a:pt x="0" y="0"/>
                  </a:moveTo>
                  <a:lnTo>
                    <a:pt x="106268" y="0"/>
                  </a:lnTo>
                  <a:lnTo>
                    <a:pt x="106268" y="304376"/>
                  </a:lnTo>
                  <a:lnTo>
                    <a:pt x="0" y="304376"/>
                  </a:lnTo>
                  <a:close/>
                </a:path>
              </a:pathLst>
            </a:custGeom>
            <a:solidFill>
              <a:srgbClr val="C00000"/>
            </a:solidFill>
          </p:spPr>
        </p:sp>
        <p:sp>
          <p:nvSpPr>
            <p:cNvPr id="12" name="TextBox 12"/>
            <p:cNvSpPr txBox="1"/>
            <p:nvPr/>
          </p:nvSpPr>
          <p:spPr>
            <a:xfrm>
              <a:off x="0" y="-28575"/>
              <a:ext cx="106268" cy="332951"/>
            </a:xfrm>
            <a:prstGeom prst="rect">
              <a:avLst/>
            </a:prstGeom>
          </p:spPr>
          <p:txBody>
            <a:bodyPr lIns="50800" tIns="50800" rIns="50800" bIns="50800" rtlCol="0" anchor="ctr"/>
            <a:lstStyle/>
            <a:p>
              <a:pPr algn="ctr">
                <a:lnSpc>
                  <a:spcPts val="1960"/>
                </a:lnSpc>
                <a:spcBef>
                  <a:spcPct val="0"/>
                </a:spcBef>
              </a:pPr>
              <a:endParaRPr/>
            </a:p>
          </p:txBody>
        </p:sp>
      </p:grpSp>
      <p:grpSp>
        <p:nvGrpSpPr>
          <p:cNvPr id="13" name="Group 13"/>
          <p:cNvGrpSpPr/>
          <p:nvPr/>
        </p:nvGrpSpPr>
        <p:grpSpPr>
          <a:xfrm rot="1471508">
            <a:off x="5984131" y="1779440"/>
            <a:ext cx="307286" cy="880140"/>
            <a:chOff x="0" y="0"/>
            <a:chExt cx="106268" cy="304376"/>
          </a:xfrm>
        </p:grpSpPr>
        <p:sp>
          <p:nvSpPr>
            <p:cNvPr id="14" name="Freeform 14"/>
            <p:cNvSpPr/>
            <p:nvPr/>
          </p:nvSpPr>
          <p:spPr>
            <a:xfrm>
              <a:off x="0" y="0"/>
              <a:ext cx="106268" cy="304376"/>
            </a:xfrm>
            <a:custGeom>
              <a:avLst/>
              <a:gdLst/>
              <a:ahLst/>
              <a:cxnLst/>
              <a:rect l="l" t="t" r="r" b="b"/>
              <a:pathLst>
                <a:path w="106268" h="304376">
                  <a:moveTo>
                    <a:pt x="0" y="0"/>
                  </a:moveTo>
                  <a:lnTo>
                    <a:pt x="106268" y="0"/>
                  </a:lnTo>
                  <a:lnTo>
                    <a:pt x="106268" y="304376"/>
                  </a:lnTo>
                  <a:lnTo>
                    <a:pt x="0" y="304376"/>
                  </a:lnTo>
                  <a:close/>
                </a:path>
              </a:pathLst>
            </a:custGeom>
            <a:solidFill>
              <a:srgbClr val="C00000"/>
            </a:solidFill>
          </p:spPr>
        </p:sp>
        <p:sp>
          <p:nvSpPr>
            <p:cNvPr id="15" name="TextBox 15"/>
            <p:cNvSpPr txBox="1"/>
            <p:nvPr/>
          </p:nvSpPr>
          <p:spPr>
            <a:xfrm>
              <a:off x="0" y="-28575"/>
              <a:ext cx="106268" cy="332951"/>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8" name="Rectangle 27"/>
          <p:cNvSpPr/>
          <p:nvPr/>
        </p:nvSpPr>
        <p:spPr>
          <a:xfrm>
            <a:off x="304801" y="2370694"/>
            <a:ext cx="16945916" cy="6863417"/>
          </a:xfrm>
          <a:prstGeom prst="rect">
            <a:avLst/>
          </a:prstGeom>
        </p:spPr>
        <p:txBody>
          <a:bodyPr wrap="square">
            <a:spAutoFit/>
          </a:bodyPr>
          <a:lstStyle/>
          <a:p>
            <a:pPr algn="r" rtl="1"/>
            <a:r>
              <a:rPr lang="ar-DZ" sz="4400" b="1" dirty="0"/>
              <a:t>•	مقدمة </a:t>
            </a:r>
          </a:p>
          <a:p>
            <a:pPr algn="r" rtl="1"/>
            <a:r>
              <a:rPr lang="ar-DZ" sz="4400" b="1" dirty="0"/>
              <a:t>المبحث الاول : ماهية جمع البيانات</a:t>
            </a:r>
          </a:p>
          <a:p>
            <a:pPr algn="r" rtl="1"/>
            <a:r>
              <a:rPr lang="ar-DZ" sz="4400" dirty="0"/>
              <a:t>المطلب الاول: تعريف جمع البيانات</a:t>
            </a:r>
          </a:p>
          <a:p>
            <a:pPr algn="r" rtl="1"/>
            <a:r>
              <a:rPr lang="ar-DZ" sz="4400" dirty="0"/>
              <a:t>المطلب الثاني: طرق جمع البيانات</a:t>
            </a:r>
          </a:p>
          <a:p>
            <a:pPr algn="r" rtl="1"/>
            <a:r>
              <a:rPr lang="ar-DZ" sz="4400" dirty="0"/>
              <a:t>المطلب الثالث: مزايا و عيوب أدوات وطرق جمع البيانات</a:t>
            </a:r>
          </a:p>
          <a:p>
            <a:pPr algn="r" rtl="1"/>
            <a:r>
              <a:rPr lang="ar-DZ" sz="4400" b="1" dirty="0"/>
              <a:t>المبحث الثاني: عموميات حول طرق جمع البيانات</a:t>
            </a:r>
          </a:p>
          <a:p>
            <a:pPr algn="r" rtl="1"/>
            <a:r>
              <a:rPr lang="ar-DZ" sz="4400" dirty="0"/>
              <a:t>المطلب الأول: طبيعة وأنواع البيانات في البحث العلمي</a:t>
            </a:r>
          </a:p>
          <a:p>
            <a:pPr algn="r" rtl="1"/>
            <a:r>
              <a:rPr lang="ar-DZ" sz="4400" dirty="0"/>
              <a:t>المطلب الثاني: أهم طرق وأساليب جمع البيانات في البحث العلمي</a:t>
            </a:r>
          </a:p>
          <a:p>
            <a:pPr algn="r" rtl="1"/>
            <a:r>
              <a:rPr lang="ar-DZ" sz="4400" dirty="0"/>
              <a:t>المطلب الثالث: خصائص جمع البيانات في كلاً من البحث الكمي والكيفي والمتعدد</a:t>
            </a:r>
          </a:p>
          <a:p>
            <a:pPr algn="r" rtl="1"/>
            <a:r>
              <a:rPr lang="ar-DZ" sz="4400" b="1" dirty="0"/>
              <a:t>•	الخاتمة</a:t>
            </a:r>
          </a:p>
        </p:txBody>
      </p:sp>
      <p:grpSp>
        <p:nvGrpSpPr>
          <p:cNvPr id="2" name="Group 2"/>
          <p:cNvGrpSpPr/>
          <p:nvPr/>
        </p:nvGrpSpPr>
        <p:grpSpPr>
          <a:xfrm rot="1471508">
            <a:off x="9486497" y="-8996485"/>
            <a:ext cx="2160993" cy="11665743"/>
            <a:chOff x="0" y="0"/>
            <a:chExt cx="597206" cy="3223913"/>
          </a:xfrm>
        </p:grpSpPr>
        <p:sp>
          <p:nvSpPr>
            <p:cNvPr id="3" name="Freeform 3"/>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4" name="TextBox 4"/>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5" name="Group 5"/>
          <p:cNvGrpSpPr/>
          <p:nvPr/>
        </p:nvGrpSpPr>
        <p:grpSpPr>
          <a:xfrm rot="1471508">
            <a:off x="5000491" y="8164528"/>
            <a:ext cx="2160993" cy="11212989"/>
            <a:chOff x="0" y="0"/>
            <a:chExt cx="597206" cy="3098792"/>
          </a:xfrm>
        </p:grpSpPr>
        <p:sp>
          <p:nvSpPr>
            <p:cNvPr id="6" name="Freeform 6"/>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7" name="TextBox 7"/>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grpSp>
        <p:nvGrpSpPr>
          <p:cNvPr id="13" name="Group 13"/>
          <p:cNvGrpSpPr>
            <a:grpSpLocks noChangeAspect="1"/>
          </p:cNvGrpSpPr>
          <p:nvPr/>
        </p:nvGrpSpPr>
        <p:grpSpPr>
          <a:xfrm>
            <a:off x="-5338447" y="-5363902"/>
            <a:ext cx="10518155" cy="10518113"/>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471" r="-25471"/>
              </a:stretch>
            </a:blipFill>
          </p:spPr>
        </p:sp>
      </p:grpSp>
      <p:grpSp>
        <p:nvGrpSpPr>
          <p:cNvPr id="15" name="Group 15"/>
          <p:cNvGrpSpPr/>
          <p:nvPr/>
        </p:nvGrpSpPr>
        <p:grpSpPr>
          <a:xfrm>
            <a:off x="-4552744" y="-4473375"/>
            <a:ext cx="8946750" cy="894675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7" name="TextBox 17"/>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sp>
        <p:nvSpPr>
          <p:cNvPr id="21" name="TextBox 21"/>
          <p:cNvSpPr txBox="1"/>
          <p:nvPr/>
        </p:nvSpPr>
        <p:spPr>
          <a:xfrm>
            <a:off x="8269434" y="1007343"/>
            <a:ext cx="7161088" cy="1065676"/>
          </a:xfrm>
          <a:prstGeom prst="rect">
            <a:avLst/>
          </a:prstGeom>
        </p:spPr>
        <p:txBody>
          <a:bodyPr wrap="square" lIns="0" tIns="0" rIns="0" bIns="0" rtlCol="0" anchor="t">
            <a:spAutoFit/>
          </a:bodyPr>
          <a:lstStyle/>
          <a:p>
            <a:pPr algn="ctr" rtl="1">
              <a:lnSpc>
                <a:spcPts val="7782"/>
              </a:lnSpc>
              <a:spcBef>
                <a:spcPct val="0"/>
              </a:spcBef>
            </a:pPr>
            <a:r>
              <a:rPr lang="ar-DZ" sz="9600" b="1" dirty="0">
                <a:ln>
                  <a:solidFill>
                    <a:schemeClr val="accent2"/>
                  </a:solidFill>
                </a:ln>
                <a:solidFill>
                  <a:schemeClr val="accent2"/>
                </a:solidFill>
                <a:effectLst>
                  <a:outerShdw blurRad="38100" dist="38100" dir="2700000" algn="tl">
                    <a:srgbClr val="000000">
                      <a:alpha val="43137"/>
                    </a:srgbClr>
                  </a:outerShdw>
                </a:effectLst>
                <a:latin typeface="Telegraf Bold"/>
              </a:rPr>
              <a:t>خطة البحث</a:t>
            </a:r>
            <a:endParaRPr lang="en-US" sz="9600" b="1" dirty="0">
              <a:ln>
                <a:solidFill>
                  <a:schemeClr val="accent2"/>
                </a:solidFill>
              </a:ln>
              <a:solidFill>
                <a:schemeClr val="accent2"/>
              </a:solidFill>
              <a:effectLst>
                <a:outerShdw blurRad="38100" dist="38100" dir="2700000" algn="tl">
                  <a:srgbClr val="000000">
                    <a:alpha val="43137"/>
                  </a:srgbClr>
                </a:outerShdw>
              </a:effectLst>
              <a:latin typeface="Telegraf Bold"/>
            </a:endParaRPr>
          </a:p>
        </p:txBody>
      </p:sp>
      <p:sp>
        <p:nvSpPr>
          <p:cNvPr id="8" name="Rectangle à coins arrondis 7"/>
          <p:cNvSpPr/>
          <p:nvPr/>
        </p:nvSpPr>
        <p:spPr>
          <a:xfrm>
            <a:off x="7745677" y="437783"/>
            <a:ext cx="8208602" cy="16002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rot="1471508">
            <a:off x="7442248" y="-3517885"/>
            <a:ext cx="2160993" cy="11665743"/>
            <a:chOff x="0" y="0"/>
            <a:chExt cx="597206" cy="3223913"/>
          </a:xfrm>
        </p:grpSpPr>
        <p:sp>
          <p:nvSpPr>
            <p:cNvPr id="5" name="Freeform 5"/>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6" name="TextBox 6"/>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7" name="Group 7"/>
          <p:cNvGrpSpPr/>
          <p:nvPr/>
        </p:nvGrpSpPr>
        <p:grpSpPr>
          <a:xfrm rot="1471508">
            <a:off x="7842796" y="1836427"/>
            <a:ext cx="2160993" cy="11212989"/>
            <a:chOff x="0" y="0"/>
            <a:chExt cx="597206" cy="3098792"/>
          </a:xfrm>
        </p:grpSpPr>
        <p:sp>
          <p:nvSpPr>
            <p:cNvPr id="8" name="Freeform 8"/>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9" name="TextBox 9"/>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sp>
        <p:nvSpPr>
          <p:cNvPr id="10" name="Freeform 10"/>
          <p:cNvSpPr/>
          <p:nvPr/>
        </p:nvSpPr>
        <p:spPr>
          <a:xfrm>
            <a:off x="3163077" y="7435915"/>
            <a:ext cx="2172022" cy="2172022"/>
          </a:xfrm>
          <a:custGeom>
            <a:avLst/>
            <a:gdLst/>
            <a:ahLst/>
            <a:cxnLst/>
            <a:rect l="l" t="t" r="r" b="b"/>
            <a:pathLst>
              <a:path w="2172022" h="2172022">
                <a:moveTo>
                  <a:pt x="0" y="0"/>
                </a:moveTo>
                <a:lnTo>
                  <a:pt x="2172023" y="0"/>
                </a:lnTo>
                <a:lnTo>
                  <a:pt x="2172023" y="2172023"/>
                </a:lnTo>
                <a:lnTo>
                  <a:pt x="0" y="2172023"/>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sp>
      <p:grpSp>
        <p:nvGrpSpPr>
          <p:cNvPr id="34" name="Group 18"/>
          <p:cNvGrpSpPr/>
          <p:nvPr/>
        </p:nvGrpSpPr>
        <p:grpSpPr>
          <a:xfrm>
            <a:off x="4864454" y="289121"/>
            <a:ext cx="8117678" cy="1274928"/>
            <a:chOff x="0" y="0"/>
            <a:chExt cx="1318235" cy="265172"/>
          </a:xfrm>
        </p:grpSpPr>
        <p:sp>
          <p:nvSpPr>
            <p:cNvPr id="35" name="Freeform 19"/>
            <p:cNvSpPr/>
            <p:nvPr/>
          </p:nvSpPr>
          <p:spPr>
            <a:xfrm>
              <a:off x="0" y="0"/>
              <a:ext cx="1318235" cy="265172"/>
            </a:xfrm>
            <a:custGeom>
              <a:avLst/>
              <a:gdLst/>
              <a:ahLst/>
              <a:cxnLst/>
              <a:rect l="l" t="t" r="r" b="b"/>
              <a:pathLst>
                <a:path w="1318235" h="265172">
                  <a:moveTo>
                    <a:pt x="15266" y="0"/>
                  </a:moveTo>
                  <a:lnTo>
                    <a:pt x="1302969" y="0"/>
                  </a:lnTo>
                  <a:cubicBezTo>
                    <a:pt x="1307018" y="0"/>
                    <a:pt x="1310901" y="1608"/>
                    <a:pt x="1313764" y="4471"/>
                  </a:cubicBezTo>
                  <a:cubicBezTo>
                    <a:pt x="1316626" y="7334"/>
                    <a:pt x="1318235" y="11217"/>
                    <a:pt x="1318235" y="15266"/>
                  </a:cubicBezTo>
                  <a:lnTo>
                    <a:pt x="1318235" y="249906"/>
                  </a:lnTo>
                  <a:cubicBezTo>
                    <a:pt x="1318235" y="253955"/>
                    <a:pt x="1316626" y="257838"/>
                    <a:pt x="1313764" y="260701"/>
                  </a:cubicBezTo>
                  <a:cubicBezTo>
                    <a:pt x="1310901" y="263563"/>
                    <a:pt x="1307018" y="265172"/>
                    <a:pt x="1302969" y="265172"/>
                  </a:cubicBezTo>
                  <a:lnTo>
                    <a:pt x="15266" y="265172"/>
                  </a:lnTo>
                  <a:cubicBezTo>
                    <a:pt x="6835" y="265172"/>
                    <a:pt x="0" y="258337"/>
                    <a:pt x="0" y="249906"/>
                  </a:cubicBezTo>
                  <a:lnTo>
                    <a:pt x="0" y="15266"/>
                  </a:lnTo>
                  <a:cubicBezTo>
                    <a:pt x="0" y="6835"/>
                    <a:pt x="6835" y="0"/>
                    <a:pt x="15266" y="0"/>
                  </a:cubicBezTo>
                  <a:close/>
                </a:path>
              </a:pathLst>
            </a:custGeom>
            <a:solidFill>
              <a:srgbClr val="FAFAFA"/>
            </a:solidFill>
            <a:ln w="28575" cap="sq">
              <a:solidFill>
                <a:srgbClr val="C00000"/>
              </a:solidFill>
              <a:prstDash val="solid"/>
              <a:miter/>
            </a:ln>
          </p:spPr>
        </p:sp>
        <p:sp>
          <p:nvSpPr>
            <p:cNvPr id="36" name="TextBox 20"/>
            <p:cNvSpPr txBox="1"/>
            <p:nvPr/>
          </p:nvSpPr>
          <p:spPr>
            <a:xfrm>
              <a:off x="0" y="-28575"/>
              <a:ext cx="1318235" cy="293747"/>
            </a:xfrm>
            <a:prstGeom prst="rect">
              <a:avLst/>
            </a:prstGeom>
            <a:ln>
              <a:solidFill>
                <a:srgbClr val="C00000"/>
              </a:solidFill>
            </a:ln>
          </p:spPr>
          <p:txBody>
            <a:bodyPr lIns="50800" tIns="50800" rIns="50800" bIns="50800" rtlCol="0" anchor="ctr"/>
            <a:lstStyle/>
            <a:p>
              <a:pPr algn="ctr">
                <a:lnSpc>
                  <a:spcPts val="1960"/>
                </a:lnSpc>
              </a:pPr>
              <a:endParaRPr/>
            </a:p>
          </p:txBody>
        </p:sp>
      </p:grpSp>
      <p:sp>
        <p:nvSpPr>
          <p:cNvPr id="37" name="ZoneTexte 36"/>
          <p:cNvSpPr txBox="1"/>
          <p:nvPr/>
        </p:nvSpPr>
        <p:spPr>
          <a:xfrm>
            <a:off x="7863426" y="344772"/>
            <a:ext cx="2148345" cy="1323439"/>
          </a:xfrm>
          <a:prstGeom prst="rect">
            <a:avLst/>
          </a:prstGeom>
          <a:noFill/>
        </p:spPr>
        <p:txBody>
          <a:bodyPr wrap="none" rtlCol="0">
            <a:spAutoFit/>
          </a:bodyPr>
          <a:lstStyle/>
          <a:p>
            <a:r>
              <a:rPr lang="ar-DZ" sz="8000" b="1" dirty="0">
                <a:solidFill>
                  <a:schemeClr val="accent2"/>
                </a:solidFill>
                <a:effectLst>
                  <a:outerShdw blurRad="38100" dist="38100" dir="2700000" algn="tl">
                    <a:srgbClr val="000000">
                      <a:alpha val="43137"/>
                    </a:srgbClr>
                  </a:outerShdw>
                </a:effectLst>
              </a:rPr>
              <a:t>مقدمة</a:t>
            </a:r>
            <a:endParaRPr lang="fr-FR" sz="8000" b="1" dirty="0">
              <a:solidFill>
                <a:schemeClr val="accent2"/>
              </a:solidFill>
              <a:effectLst>
                <a:outerShdw blurRad="38100" dist="38100" dir="2700000" algn="tl">
                  <a:srgbClr val="000000">
                    <a:alpha val="43137"/>
                  </a:srgbClr>
                </a:outerShdw>
              </a:effectLst>
            </a:endParaRPr>
          </a:p>
        </p:txBody>
      </p:sp>
      <p:sp>
        <p:nvSpPr>
          <p:cNvPr id="33" name="TextBox 33"/>
          <p:cNvSpPr txBox="1"/>
          <p:nvPr/>
        </p:nvSpPr>
        <p:spPr>
          <a:xfrm>
            <a:off x="549923" y="1996828"/>
            <a:ext cx="16805538" cy="6771084"/>
          </a:xfrm>
          <a:prstGeom prst="rect">
            <a:avLst/>
          </a:prstGeom>
          <a:ln>
            <a:solidFill>
              <a:srgbClr val="C00000"/>
            </a:solidFill>
          </a:ln>
          <a:effectLst>
            <a:outerShdw blurRad="63500" sx="102000" sy="102000" algn="ctr" rotWithShape="0">
              <a:prstClr val="black">
                <a:alpha val="40000"/>
              </a:prstClr>
            </a:outerShdw>
          </a:effectLst>
        </p:spPr>
        <p:txBody>
          <a:bodyPr wrap="square" lIns="0" tIns="0" rIns="0" bIns="0" rtlCol="0" anchor="t">
            <a:spAutoFit/>
          </a:bodyPr>
          <a:lstStyle/>
          <a:p>
            <a:pPr algn="ctr" rtl="1">
              <a:spcBef>
                <a:spcPct val="0"/>
              </a:spcBef>
            </a:pPr>
            <a:r>
              <a:rPr lang="ar-DZ" sz="4400" dirty="0">
                <a:solidFill>
                  <a:srgbClr val="000000"/>
                </a:solidFill>
                <a:latin typeface="Telegraf"/>
              </a:rPr>
              <a:t> إن اختيار الباحث لأدوات جمع البيانات يتوقف على العديد من العوامل الطبيعية دراسة مشكلة وفروضها تتحكمان في عملية اختيار الأدوات البحث ، وتتطلب جميع الدراسات أدوات لجمع البيانات ، وبعض أدوات البحث تصلح في مواقف وأبحاث معينة بينما لا تصلح في مواقف وأبحاث أخرى، فعلى سبيل المثال يفضل استخدام الاستبيان في حصول على المعلومات التي تتصل بعقائد الأفراد أو اتجاهاتهم أو ميولهم ...  الخ نحو موضوع معين كما يفضل استخدام المقابلة في الحصول على المعلومات التي تتصل بموضوعات معقدة ، وتستخدم الملاحظة عند جمع معلومات تتصل بالسلوك الفعلي للأفراد في بعض المواقف الواقعية في الحياة كما تفيد الاختبارات </a:t>
            </a:r>
            <a:r>
              <a:rPr lang="ar-DZ" sz="4400" dirty="0" err="1">
                <a:solidFill>
                  <a:srgbClr val="000000"/>
                </a:solidFill>
                <a:latin typeface="Telegraf"/>
              </a:rPr>
              <a:t>السوسيومترية</a:t>
            </a:r>
            <a:r>
              <a:rPr lang="ar-DZ" sz="4400" dirty="0">
                <a:solidFill>
                  <a:srgbClr val="000000"/>
                </a:solidFill>
                <a:latin typeface="Telegraf"/>
              </a:rPr>
              <a:t> في دراسة أنواع معينة من السلوك الاجتماعي كذلك تستخدم الوثائق والسجلات في إمدادنا بالمعلومات اللازمة عن الماضي. </a:t>
            </a:r>
          </a:p>
          <a:p>
            <a:pPr algn="ctr" rtl="1">
              <a:spcBef>
                <a:spcPct val="0"/>
              </a:spcBef>
            </a:pPr>
            <a:endParaRPr lang="en-US" sz="4400" dirty="0">
              <a:solidFill>
                <a:srgbClr val="000000"/>
              </a:solidFill>
              <a:latin typeface="Telegraf"/>
            </a:endParaRPr>
          </a:p>
        </p:txBody>
      </p:sp>
      <p:grpSp>
        <p:nvGrpSpPr>
          <p:cNvPr id="11" name="Group 11"/>
          <p:cNvGrpSpPr/>
          <p:nvPr/>
        </p:nvGrpSpPr>
        <p:grpSpPr>
          <a:xfrm>
            <a:off x="3468019" y="7771958"/>
            <a:ext cx="4324559" cy="2088758"/>
            <a:chOff x="-1265823" y="47625"/>
            <a:chExt cx="2002423" cy="967169"/>
          </a:xfrm>
        </p:grpSpPr>
        <p:sp>
          <p:nvSpPr>
            <p:cNvPr id="12" name="Freeform 12"/>
            <p:cNvSpPr/>
            <p:nvPr/>
          </p:nvSpPr>
          <p:spPr>
            <a:xfrm>
              <a:off x="-1265823" y="20199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w="38100" cap="sq">
              <a:solidFill>
                <a:srgbClr val="FFFFFF"/>
              </a:solidFill>
              <a:prstDash val="solid"/>
              <a:miter/>
            </a:ln>
          </p:spPr>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4" name="Freeform 14"/>
          <p:cNvSpPr/>
          <p:nvPr/>
        </p:nvSpPr>
        <p:spPr>
          <a:xfrm>
            <a:off x="3793034" y="8381039"/>
            <a:ext cx="1105344" cy="1105344"/>
          </a:xfrm>
          <a:custGeom>
            <a:avLst/>
            <a:gdLst/>
            <a:ahLst/>
            <a:cxnLst/>
            <a:rect l="l" t="t" r="r" b="b"/>
            <a:pathLst>
              <a:path w="1105344" h="1105344">
                <a:moveTo>
                  <a:pt x="0" y="0"/>
                </a:moveTo>
                <a:lnTo>
                  <a:pt x="1105344" y="0"/>
                </a:lnTo>
                <a:lnTo>
                  <a:pt x="1105344" y="1105343"/>
                </a:lnTo>
                <a:lnTo>
                  <a:pt x="0" y="1105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1" name="Group 21"/>
          <p:cNvGrpSpPr/>
          <p:nvPr/>
        </p:nvGrpSpPr>
        <p:grpSpPr>
          <a:xfrm>
            <a:off x="7436733" y="7867971"/>
            <a:ext cx="2172022" cy="2172022"/>
            <a:chOff x="0" y="0"/>
            <a:chExt cx="2896030" cy="2896030"/>
          </a:xfrm>
        </p:grpSpPr>
        <p:sp>
          <p:nvSpPr>
            <p:cNvPr id="22" name="Freeform 22"/>
            <p:cNvSpPr/>
            <p:nvPr/>
          </p:nvSpPr>
          <p:spPr>
            <a:xfrm>
              <a:off x="0" y="0"/>
              <a:ext cx="2896030" cy="2896030"/>
            </a:xfrm>
            <a:custGeom>
              <a:avLst/>
              <a:gdLst/>
              <a:ahLst/>
              <a:cxnLst/>
              <a:rect l="l" t="t" r="r" b="b"/>
              <a:pathLst>
                <a:path w="2896030" h="2896030">
                  <a:moveTo>
                    <a:pt x="0" y="0"/>
                  </a:moveTo>
                  <a:lnTo>
                    <a:pt x="2896030" y="0"/>
                  </a:lnTo>
                  <a:lnTo>
                    <a:pt x="2896030" y="2896030"/>
                  </a:lnTo>
                  <a:lnTo>
                    <a:pt x="0" y="2896030"/>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sp>
        <p:grpSp>
          <p:nvGrpSpPr>
            <p:cNvPr id="23" name="Group 23"/>
            <p:cNvGrpSpPr/>
            <p:nvPr/>
          </p:nvGrpSpPr>
          <p:grpSpPr>
            <a:xfrm>
              <a:off x="277766" y="277766"/>
              <a:ext cx="2340498" cy="234049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w="38100" cap="sq">
                <a:solidFill>
                  <a:srgbClr val="FFFFFF"/>
                </a:solidFill>
                <a:prstDash val="solid"/>
                <a:miter/>
              </a:ln>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26" name="Freeform 26"/>
            <p:cNvSpPr/>
            <p:nvPr/>
          </p:nvSpPr>
          <p:spPr>
            <a:xfrm>
              <a:off x="862522" y="705180"/>
              <a:ext cx="1170984" cy="1166954"/>
            </a:xfrm>
            <a:custGeom>
              <a:avLst/>
              <a:gdLst/>
              <a:ahLst/>
              <a:cxnLst/>
              <a:rect l="l" t="t" r="r" b="b"/>
              <a:pathLst>
                <a:path w="1170984" h="1166953">
                  <a:moveTo>
                    <a:pt x="0" y="0"/>
                  </a:moveTo>
                  <a:lnTo>
                    <a:pt x="1170984" y="0"/>
                  </a:lnTo>
                  <a:lnTo>
                    <a:pt x="1170984" y="1166953"/>
                  </a:lnTo>
                  <a:lnTo>
                    <a:pt x="0" y="1166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 name="Group 15"/>
          <p:cNvGrpSpPr/>
          <p:nvPr/>
        </p:nvGrpSpPr>
        <p:grpSpPr>
          <a:xfrm>
            <a:off x="11432421" y="7837114"/>
            <a:ext cx="2172022" cy="2172022"/>
            <a:chOff x="0" y="0"/>
            <a:chExt cx="2896030" cy="2896030"/>
          </a:xfrm>
        </p:grpSpPr>
        <p:sp>
          <p:nvSpPr>
            <p:cNvPr id="16" name="Freeform 16"/>
            <p:cNvSpPr/>
            <p:nvPr/>
          </p:nvSpPr>
          <p:spPr>
            <a:xfrm>
              <a:off x="0" y="0"/>
              <a:ext cx="2896030" cy="2896030"/>
            </a:xfrm>
            <a:custGeom>
              <a:avLst/>
              <a:gdLst/>
              <a:ahLst/>
              <a:cxnLst/>
              <a:rect l="l" t="t" r="r" b="b"/>
              <a:pathLst>
                <a:path w="2896030" h="2896030">
                  <a:moveTo>
                    <a:pt x="0" y="0"/>
                  </a:moveTo>
                  <a:lnTo>
                    <a:pt x="2896030" y="0"/>
                  </a:lnTo>
                  <a:lnTo>
                    <a:pt x="2896030" y="2896030"/>
                  </a:lnTo>
                  <a:lnTo>
                    <a:pt x="0" y="2896030"/>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277766" y="277766"/>
              <a:ext cx="2340498" cy="234049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w="38100" cap="sq">
                <a:solidFill>
                  <a:srgbClr val="FFFFFF"/>
                </a:solidFill>
                <a:prstDash val="solid"/>
                <a:miter/>
              </a:ln>
            </p:spPr>
          </p:sp>
          <p:sp>
            <p:nvSpPr>
              <p:cNvPr id="19" name="TextBox 19"/>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20" name="Freeform 20"/>
            <p:cNvSpPr/>
            <p:nvPr/>
          </p:nvSpPr>
          <p:spPr>
            <a:xfrm>
              <a:off x="872520" y="985167"/>
              <a:ext cx="1160987" cy="952009"/>
            </a:xfrm>
            <a:custGeom>
              <a:avLst/>
              <a:gdLst/>
              <a:ahLst/>
              <a:cxnLst/>
              <a:rect l="l" t="t" r="r" b="b"/>
              <a:pathLst>
                <a:path w="1160987" h="952009">
                  <a:moveTo>
                    <a:pt x="0" y="0"/>
                  </a:moveTo>
                  <a:lnTo>
                    <a:pt x="1160987" y="0"/>
                  </a:lnTo>
                  <a:lnTo>
                    <a:pt x="1160987" y="952009"/>
                  </a:lnTo>
                  <a:lnTo>
                    <a:pt x="0" y="9520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Rectangle 1"/>
          <p:cNvSpPr/>
          <p:nvPr/>
        </p:nvSpPr>
        <p:spPr>
          <a:xfrm>
            <a:off x="1143000" y="3598995"/>
            <a:ext cx="16072788" cy="3970318"/>
          </a:xfrm>
          <a:prstGeom prst="rect">
            <a:avLst/>
          </a:prstGeom>
        </p:spPr>
        <p:txBody>
          <a:bodyPr wrap="square">
            <a:spAutoFit/>
          </a:bodyPr>
          <a:lstStyle/>
          <a:p>
            <a:pPr algn="ctr" rtl="1"/>
            <a:endParaRPr lang="ar-DZ" sz="4800" dirty="0"/>
          </a:p>
          <a:p>
            <a:pPr algn="ctr" rtl="1"/>
            <a:r>
              <a:rPr lang="ar-DZ" sz="5400" b="1" u="sng" dirty="0"/>
              <a:t>الاسئلة الفرعية:</a:t>
            </a:r>
          </a:p>
          <a:p>
            <a:pPr algn="ctr" rtl="1"/>
            <a:endParaRPr lang="ar-DZ" sz="5400" b="1" u="sng" dirty="0"/>
          </a:p>
          <a:p>
            <a:pPr marL="685800" indent="-685800" algn="ctr" rtl="1">
              <a:buFont typeface="Arial" panose="020B0604020202020204" pitchFamily="34" charset="0"/>
              <a:buChar char="•"/>
            </a:pPr>
            <a:r>
              <a:rPr lang="ar-DZ" sz="4800" b="1" dirty="0"/>
              <a:t>عرف طرق جمع البيانات و اهميتها ؟</a:t>
            </a:r>
          </a:p>
          <a:p>
            <a:pPr marL="685800" indent="-685800" algn="ctr" rtl="1">
              <a:buFont typeface="Arial" panose="020B0604020202020204" pitchFamily="34" charset="0"/>
              <a:buChar char="•"/>
            </a:pPr>
            <a:r>
              <a:rPr lang="ar-DZ" sz="4800" b="1" dirty="0"/>
              <a:t>خصائص جمع البيانات ؟</a:t>
            </a:r>
          </a:p>
        </p:txBody>
      </p:sp>
      <p:grpSp>
        <p:nvGrpSpPr>
          <p:cNvPr id="3" name="Group 18"/>
          <p:cNvGrpSpPr/>
          <p:nvPr/>
        </p:nvGrpSpPr>
        <p:grpSpPr>
          <a:xfrm>
            <a:off x="4864454" y="289121"/>
            <a:ext cx="8117678" cy="1274928"/>
            <a:chOff x="0" y="0"/>
            <a:chExt cx="1318235" cy="265172"/>
          </a:xfrm>
        </p:grpSpPr>
        <p:sp>
          <p:nvSpPr>
            <p:cNvPr id="4" name="Freeform 19"/>
            <p:cNvSpPr/>
            <p:nvPr/>
          </p:nvSpPr>
          <p:spPr>
            <a:xfrm>
              <a:off x="0" y="0"/>
              <a:ext cx="1318235" cy="265172"/>
            </a:xfrm>
            <a:custGeom>
              <a:avLst/>
              <a:gdLst/>
              <a:ahLst/>
              <a:cxnLst/>
              <a:rect l="l" t="t" r="r" b="b"/>
              <a:pathLst>
                <a:path w="1318235" h="265172">
                  <a:moveTo>
                    <a:pt x="15266" y="0"/>
                  </a:moveTo>
                  <a:lnTo>
                    <a:pt x="1302969" y="0"/>
                  </a:lnTo>
                  <a:cubicBezTo>
                    <a:pt x="1307018" y="0"/>
                    <a:pt x="1310901" y="1608"/>
                    <a:pt x="1313764" y="4471"/>
                  </a:cubicBezTo>
                  <a:cubicBezTo>
                    <a:pt x="1316626" y="7334"/>
                    <a:pt x="1318235" y="11217"/>
                    <a:pt x="1318235" y="15266"/>
                  </a:cubicBezTo>
                  <a:lnTo>
                    <a:pt x="1318235" y="249906"/>
                  </a:lnTo>
                  <a:cubicBezTo>
                    <a:pt x="1318235" y="253955"/>
                    <a:pt x="1316626" y="257838"/>
                    <a:pt x="1313764" y="260701"/>
                  </a:cubicBezTo>
                  <a:cubicBezTo>
                    <a:pt x="1310901" y="263563"/>
                    <a:pt x="1307018" y="265172"/>
                    <a:pt x="1302969" y="265172"/>
                  </a:cubicBezTo>
                  <a:lnTo>
                    <a:pt x="15266" y="265172"/>
                  </a:lnTo>
                  <a:cubicBezTo>
                    <a:pt x="6835" y="265172"/>
                    <a:pt x="0" y="258337"/>
                    <a:pt x="0" y="249906"/>
                  </a:cubicBezTo>
                  <a:lnTo>
                    <a:pt x="0" y="15266"/>
                  </a:lnTo>
                  <a:cubicBezTo>
                    <a:pt x="0" y="6835"/>
                    <a:pt x="6835" y="0"/>
                    <a:pt x="15266" y="0"/>
                  </a:cubicBezTo>
                  <a:close/>
                </a:path>
              </a:pathLst>
            </a:custGeom>
            <a:solidFill>
              <a:srgbClr val="FAFAFA"/>
            </a:solidFill>
            <a:ln w="28575" cap="sq">
              <a:noFill/>
              <a:prstDash val="solid"/>
              <a:miter/>
            </a:ln>
          </p:spPr>
          <p:txBody>
            <a:bodyPr/>
            <a:lstStyle/>
            <a:p>
              <a:endParaRPr lang="fr-FR" dirty="0"/>
            </a:p>
          </p:txBody>
        </p:sp>
        <p:sp>
          <p:nvSpPr>
            <p:cNvPr id="5" name="TextBox 20"/>
            <p:cNvSpPr txBox="1"/>
            <p:nvPr/>
          </p:nvSpPr>
          <p:spPr>
            <a:xfrm>
              <a:off x="0" y="-28575"/>
              <a:ext cx="1318235" cy="293747"/>
            </a:xfrm>
            <a:prstGeom prst="rect">
              <a:avLst/>
            </a:prstGeom>
            <a:ln>
              <a:solidFill>
                <a:srgbClr val="C00000"/>
              </a:solidFill>
            </a:ln>
          </p:spPr>
          <p:txBody>
            <a:bodyPr lIns="50800" tIns="50800" rIns="50800" bIns="50800" rtlCol="0" anchor="ctr"/>
            <a:lstStyle/>
            <a:p>
              <a:pPr algn="ctr">
                <a:lnSpc>
                  <a:spcPts val="1960"/>
                </a:lnSpc>
              </a:pPr>
              <a:endParaRPr/>
            </a:p>
          </p:txBody>
        </p:sp>
      </p:grpSp>
      <p:sp>
        <p:nvSpPr>
          <p:cNvPr id="6" name="ZoneTexte 5"/>
          <p:cNvSpPr txBox="1"/>
          <p:nvPr/>
        </p:nvSpPr>
        <p:spPr>
          <a:xfrm>
            <a:off x="7750536" y="326420"/>
            <a:ext cx="2345514" cy="1200329"/>
          </a:xfrm>
          <a:prstGeom prst="rect">
            <a:avLst/>
          </a:prstGeom>
          <a:noFill/>
        </p:spPr>
        <p:txBody>
          <a:bodyPr wrap="none" rtlCol="0">
            <a:spAutoFit/>
          </a:bodyPr>
          <a:lstStyle/>
          <a:p>
            <a:r>
              <a:rPr lang="ar-DZ" sz="7200" b="1" dirty="0">
                <a:solidFill>
                  <a:schemeClr val="accent2"/>
                </a:solidFill>
              </a:rPr>
              <a:t>اشكالية</a:t>
            </a:r>
            <a:endParaRPr lang="fr-FR" sz="2400" b="1" dirty="0">
              <a:solidFill>
                <a:schemeClr val="accent2"/>
              </a:solidFill>
            </a:endParaRPr>
          </a:p>
        </p:txBody>
      </p:sp>
      <p:sp>
        <p:nvSpPr>
          <p:cNvPr id="7" name="Rectangle 6"/>
          <p:cNvSpPr/>
          <p:nvPr/>
        </p:nvSpPr>
        <p:spPr>
          <a:xfrm>
            <a:off x="1143001" y="2776790"/>
            <a:ext cx="16072788" cy="830997"/>
          </a:xfrm>
          <a:prstGeom prst="rect">
            <a:avLst/>
          </a:prstGeom>
        </p:spPr>
        <p:txBody>
          <a:bodyPr wrap="square">
            <a:spAutoFit/>
          </a:bodyPr>
          <a:lstStyle/>
          <a:p>
            <a:pPr marL="571500" indent="-571500" algn="ctr" rtl="1">
              <a:buFont typeface="Arial" panose="020B0604020202020204" pitchFamily="34" charset="0"/>
              <a:buChar char="•"/>
            </a:pPr>
            <a:r>
              <a:rPr lang="ar-DZ" sz="4800" b="1" dirty="0"/>
              <a:t>ماهية طرق جمع البيانات؟</a:t>
            </a:r>
            <a:endParaRPr lang="fr-FR" sz="4800" b="1" dirty="0"/>
          </a:p>
        </p:txBody>
      </p:sp>
      <p:sp>
        <p:nvSpPr>
          <p:cNvPr id="8" name="TextBox 33"/>
          <p:cNvSpPr txBox="1"/>
          <p:nvPr/>
        </p:nvSpPr>
        <p:spPr>
          <a:xfrm>
            <a:off x="562707" y="1996828"/>
            <a:ext cx="16792753" cy="6093976"/>
          </a:xfrm>
          <a:prstGeom prst="rect">
            <a:avLst/>
          </a:prstGeom>
          <a:ln>
            <a:solidFill>
              <a:srgbClr val="C00000"/>
            </a:solidFill>
          </a:ln>
          <a:effectLst>
            <a:outerShdw blurRad="63500" sx="102000" sy="102000" algn="ctr" rotWithShape="0">
              <a:prstClr val="black">
                <a:alpha val="40000"/>
              </a:prstClr>
            </a:outerShdw>
          </a:effectLst>
        </p:spPr>
        <p:txBody>
          <a:bodyPr wrap="square" lIns="0" tIns="0" rIns="0" bIns="0" rtlCol="0" anchor="t">
            <a:spAutoFit/>
          </a:bodyPr>
          <a:lstStyle/>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p:txBody>
      </p:sp>
    </p:spTree>
    <p:extLst>
      <p:ext uri="{BB962C8B-B14F-4D97-AF65-F5344CB8AC3E}">
        <p14:creationId xmlns:p14="http://schemas.microsoft.com/office/powerpoint/2010/main" val="266671416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 name="Group 18"/>
          <p:cNvGrpSpPr/>
          <p:nvPr/>
        </p:nvGrpSpPr>
        <p:grpSpPr>
          <a:xfrm>
            <a:off x="4864454" y="289121"/>
            <a:ext cx="8117678" cy="1274928"/>
            <a:chOff x="0" y="0"/>
            <a:chExt cx="1318235" cy="265172"/>
          </a:xfrm>
        </p:grpSpPr>
        <p:sp>
          <p:nvSpPr>
            <p:cNvPr id="4" name="Freeform 19"/>
            <p:cNvSpPr/>
            <p:nvPr/>
          </p:nvSpPr>
          <p:spPr>
            <a:xfrm>
              <a:off x="0" y="0"/>
              <a:ext cx="1318235" cy="265172"/>
            </a:xfrm>
            <a:custGeom>
              <a:avLst/>
              <a:gdLst/>
              <a:ahLst/>
              <a:cxnLst/>
              <a:rect l="l" t="t" r="r" b="b"/>
              <a:pathLst>
                <a:path w="1318235" h="265172">
                  <a:moveTo>
                    <a:pt x="15266" y="0"/>
                  </a:moveTo>
                  <a:lnTo>
                    <a:pt x="1302969" y="0"/>
                  </a:lnTo>
                  <a:cubicBezTo>
                    <a:pt x="1307018" y="0"/>
                    <a:pt x="1310901" y="1608"/>
                    <a:pt x="1313764" y="4471"/>
                  </a:cubicBezTo>
                  <a:cubicBezTo>
                    <a:pt x="1316626" y="7334"/>
                    <a:pt x="1318235" y="11217"/>
                    <a:pt x="1318235" y="15266"/>
                  </a:cubicBezTo>
                  <a:lnTo>
                    <a:pt x="1318235" y="249906"/>
                  </a:lnTo>
                  <a:cubicBezTo>
                    <a:pt x="1318235" y="253955"/>
                    <a:pt x="1316626" y="257838"/>
                    <a:pt x="1313764" y="260701"/>
                  </a:cubicBezTo>
                  <a:cubicBezTo>
                    <a:pt x="1310901" y="263563"/>
                    <a:pt x="1307018" y="265172"/>
                    <a:pt x="1302969" y="265172"/>
                  </a:cubicBezTo>
                  <a:lnTo>
                    <a:pt x="15266" y="265172"/>
                  </a:lnTo>
                  <a:cubicBezTo>
                    <a:pt x="6835" y="265172"/>
                    <a:pt x="0" y="258337"/>
                    <a:pt x="0" y="249906"/>
                  </a:cubicBezTo>
                  <a:lnTo>
                    <a:pt x="0" y="15266"/>
                  </a:lnTo>
                  <a:cubicBezTo>
                    <a:pt x="0" y="6835"/>
                    <a:pt x="6835" y="0"/>
                    <a:pt x="15266" y="0"/>
                  </a:cubicBezTo>
                  <a:close/>
                </a:path>
              </a:pathLst>
            </a:custGeom>
            <a:solidFill>
              <a:srgbClr val="FAFAFA"/>
            </a:solidFill>
            <a:ln w="28575" cap="sq">
              <a:noFill/>
              <a:prstDash val="solid"/>
              <a:miter/>
            </a:ln>
          </p:spPr>
          <p:txBody>
            <a:bodyPr/>
            <a:lstStyle/>
            <a:p>
              <a:endParaRPr lang="fr-FR" dirty="0"/>
            </a:p>
          </p:txBody>
        </p:sp>
        <p:sp>
          <p:nvSpPr>
            <p:cNvPr id="5" name="TextBox 20"/>
            <p:cNvSpPr txBox="1"/>
            <p:nvPr/>
          </p:nvSpPr>
          <p:spPr>
            <a:xfrm>
              <a:off x="0" y="-28575"/>
              <a:ext cx="1318235" cy="293747"/>
            </a:xfrm>
            <a:prstGeom prst="rect">
              <a:avLst/>
            </a:prstGeom>
            <a:ln>
              <a:solidFill>
                <a:srgbClr val="C00000"/>
              </a:solidFill>
            </a:ln>
          </p:spPr>
          <p:txBody>
            <a:bodyPr lIns="50800" tIns="50800" rIns="50800" bIns="50800" rtlCol="0" anchor="ctr"/>
            <a:lstStyle/>
            <a:p>
              <a:pPr algn="ctr">
                <a:lnSpc>
                  <a:spcPts val="1960"/>
                </a:lnSpc>
              </a:pPr>
              <a:endParaRPr/>
            </a:p>
          </p:txBody>
        </p:sp>
      </p:grpSp>
      <p:sp>
        <p:nvSpPr>
          <p:cNvPr id="6" name="ZoneTexte 5"/>
          <p:cNvSpPr txBox="1"/>
          <p:nvPr/>
        </p:nvSpPr>
        <p:spPr>
          <a:xfrm>
            <a:off x="7750536" y="326420"/>
            <a:ext cx="3078087" cy="1200329"/>
          </a:xfrm>
          <a:prstGeom prst="rect">
            <a:avLst/>
          </a:prstGeom>
          <a:noFill/>
        </p:spPr>
        <p:txBody>
          <a:bodyPr wrap="none" rtlCol="0">
            <a:spAutoFit/>
          </a:bodyPr>
          <a:lstStyle/>
          <a:p>
            <a:r>
              <a:rPr lang="ar-DZ" sz="7200" b="1" dirty="0">
                <a:solidFill>
                  <a:schemeClr val="accent2"/>
                </a:solidFill>
              </a:rPr>
              <a:t>الفرضيات</a:t>
            </a:r>
            <a:endParaRPr lang="fr-FR" sz="2400" b="1" dirty="0">
              <a:solidFill>
                <a:schemeClr val="accent2"/>
              </a:solidFill>
            </a:endParaRPr>
          </a:p>
        </p:txBody>
      </p:sp>
      <p:sp>
        <p:nvSpPr>
          <p:cNvPr id="7" name="Rectangle 6"/>
          <p:cNvSpPr/>
          <p:nvPr/>
        </p:nvSpPr>
        <p:spPr>
          <a:xfrm>
            <a:off x="1142999" y="3390900"/>
            <a:ext cx="16072788" cy="3416320"/>
          </a:xfrm>
          <a:prstGeom prst="rect">
            <a:avLst/>
          </a:prstGeom>
        </p:spPr>
        <p:txBody>
          <a:bodyPr wrap="square">
            <a:spAutoFit/>
          </a:bodyPr>
          <a:lstStyle/>
          <a:p>
            <a:pPr marL="571500" indent="-571500" algn="just" rtl="1">
              <a:buFont typeface="Arial" panose="020B0604020202020204" pitchFamily="34" charset="0"/>
              <a:buChar char="•"/>
            </a:pPr>
            <a:r>
              <a:rPr lang="ar-DZ" sz="5400" b="1" dirty="0"/>
              <a:t>يتم جمع البيانات من خلال البحث عن مجموعة من المعلومات ذات الصلة بالموضوع </a:t>
            </a:r>
          </a:p>
          <a:p>
            <a:pPr marL="571500" indent="-571500" algn="just" rtl="1">
              <a:buFont typeface="Arial" panose="020B0604020202020204" pitchFamily="34" charset="0"/>
              <a:buChar char="•"/>
            </a:pPr>
            <a:r>
              <a:rPr lang="ar-DZ" sz="5400" b="1" dirty="0"/>
              <a:t>طرق جمع البيانات هي الملاحظة و المقابلة والاستبيان</a:t>
            </a:r>
          </a:p>
          <a:p>
            <a:pPr marL="571500" indent="-571500" algn="just" rtl="1">
              <a:buFont typeface="Arial" panose="020B0604020202020204" pitchFamily="34" charset="0"/>
              <a:buChar char="•"/>
            </a:pPr>
            <a:r>
              <a:rPr lang="ar-DZ" sz="5400" b="1" dirty="0"/>
              <a:t>خصائص جمع البيانات الدقة والمصداقية والشمول </a:t>
            </a:r>
          </a:p>
        </p:txBody>
      </p:sp>
      <p:sp>
        <p:nvSpPr>
          <p:cNvPr id="8" name="TextBox 33"/>
          <p:cNvSpPr txBox="1"/>
          <p:nvPr/>
        </p:nvSpPr>
        <p:spPr>
          <a:xfrm>
            <a:off x="783017" y="2171700"/>
            <a:ext cx="16792753" cy="6093976"/>
          </a:xfrm>
          <a:prstGeom prst="rect">
            <a:avLst/>
          </a:prstGeom>
          <a:ln>
            <a:solidFill>
              <a:srgbClr val="C00000"/>
            </a:solidFill>
          </a:ln>
          <a:effectLst>
            <a:outerShdw blurRad="63500" sx="102000" sy="102000" algn="ctr" rotWithShape="0">
              <a:prstClr val="black">
                <a:alpha val="40000"/>
              </a:prstClr>
            </a:outerShdw>
          </a:effectLst>
        </p:spPr>
        <p:txBody>
          <a:bodyPr wrap="square" lIns="0" tIns="0" rIns="0" bIns="0" rtlCol="0" anchor="t">
            <a:spAutoFit/>
          </a:bodyPr>
          <a:lstStyle/>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a:p>
            <a:pPr algn="ctr" rtl="1">
              <a:spcBef>
                <a:spcPct val="0"/>
              </a:spcBef>
            </a:pPr>
            <a:endParaRPr lang="ar-DZ" sz="4400" dirty="0">
              <a:solidFill>
                <a:srgbClr val="000000"/>
              </a:solidFill>
              <a:latin typeface="Telegraf"/>
            </a:endParaRPr>
          </a:p>
        </p:txBody>
      </p:sp>
    </p:spTree>
    <p:extLst>
      <p:ext uri="{BB962C8B-B14F-4D97-AF65-F5344CB8AC3E}">
        <p14:creationId xmlns:p14="http://schemas.microsoft.com/office/powerpoint/2010/main" val="3787673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1471508">
            <a:off x="7338511" y="-4002733"/>
            <a:ext cx="2160993" cy="11665743"/>
            <a:chOff x="0" y="0"/>
            <a:chExt cx="597206" cy="3223913"/>
          </a:xfrm>
        </p:grpSpPr>
        <p:sp>
          <p:nvSpPr>
            <p:cNvPr id="3" name="Freeform 3"/>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4" name="TextBox 4"/>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5" name="Group 5"/>
          <p:cNvGrpSpPr/>
          <p:nvPr/>
        </p:nvGrpSpPr>
        <p:grpSpPr>
          <a:xfrm rot="1471508">
            <a:off x="7842796" y="1744300"/>
            <a:ext cx="2160993" cy="11212989"/>
            <a:chOff x="0" y="0"/>
            <a:chExt cx="597206" cy="3098792"/>
          </a:xfrm>
        </p:grpSpPr>
        <p:sp>
          <p:nvSpPr>
            <p:cNvPr id="6" name="Freeform 6"/>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7" name="TextBox 7"/>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grpSp>
        <p:nvGrpSpPr>
          <p:cNvPr id="8" name="Group 8"/>
          <p:cNvGrpSpPr>
            <a:grpSpLocks noChangeAspect="1"/>
          </p:cNvGrpSpPr>
          <p:nvPr/>
        </p:nvGrpSpPr>
        <p:grpSpPr>
          <a:xfrm>
            <a:off x="10699643" y="5027943"/>
            <a:ext cx="10518155" cy="1051811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sp>
      </p:grpSp>
      <p:grpSp>
        <p:nvGrpSpPr>
          <p:cNvPr id="10" name="Group 10"/>
          <p:cNvGrpSpPr/>
          <p:nvPr/>
        </p:nvGrpSpPr>
        <p:grpSpPr>
          <a:xfrm>
            <a:off x="11485346" y="5813625"/>
            <a:ext cx="8946750" cy="894675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2" name="TextBox 12"/>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grpSp>
        <p:nvGrpSpPr>
          <p:cNvPr id="13" name="Group 13"/>
          <p:cNvGrpSpPr>
            <a:grpSpLocks noChangeAspect="1"/>
          </p:cNvGrpSpPr>
          <p:nvPr/>
        </p:nvGrpSpPr>
        <p:grpSpPr>
          <a:xfrm>
            <a:off x="-4642765" y="-4559952"/>
            <a:ext cx="10518155" cy="10518113"/>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sp>
      </p:grpSp>
      <p:grpSp>
        <p:nvGrpSpPr>
          <p:cNvPr id="15" name="Group 15"/>
          <p:cNvGrpSpPr/>
          <p:nvPr/>
        </p:nvGrpSpPr>
        <p:grpSpPr>
          <a:xfrm>
            <a:off x="-3828200" y="-3774270"/>
            <a:ext cx="8946750" cy="894675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id="17" name="TextBox 17"/>
            <p:cNvSpPr txBox="1"/>
            <p:nvPr/>
          </p:nvSpPr>
          <p:spPr>
            <a:xfrm>
              <a:off x="76200" y="57150"/>
              <a:ext cx="660400" cy="679450"/>
            </a:xfrm>
            <a:prstGeom prst="rect">
              <a:avLst/>
            </a:prstGeom>
          </p:spPr>
          <p:txBody>
            <a:bodyPr lIns="35873" tIns="35873" rIns="35873" bIns="35873" rtlCol="0" anchor="ctr"/>
            <a:lstStyle/>
            <a:p>
              <a:pPr algn="ctr">
                <a:lnSpc>
                  <a:spcPts val="1384"/>
                </a:lnSpc>
              </a:pPr>
              <a:endParaRPr/>
            </a:p>
          </p:txBody>
        </p:sp>
      </p:grpSp>
      <p:grpSp>
        <p:nvGrpSpPr>
          <p:cNvPr id="18" name="Group 18"/>
          <p:cNvGrpSpPr/>
          <p:nvPr/>
        </p:nvGrpSpPr>
        <p:grpSpPr>
          <a:xfrm>
            <a:off x="1632068" y="3526753"/>
            <a:ext cx="15468599" cy="1734271"/>
            <a:chOff x="0" y="0"/>
            <a:chExt cx="1419439" cy="265172"/>
          </a:xfrm>
        </p:grpSpPr>
        <p:sp>
          <p:nvSpPr>
            <p:cNvPr id="19" name="Freeform 19"/>
            <p:cNvSpPr/>
            <p:nvPr/>
          </p:nvSpPr>
          <p:spPr>
            <a:xfrm>
              <a:off x="0" y="0"/>
              <a:ext cx="1419439" cy="265172"/>
            </a:xfrm>
            <a:custGeom>
              <a:avLst/>
              <a:gdLst/>
              <a:ahLst/>
              <a:cxnLst/>
              <a:rect l="l" t="t" r="r" b="b"/>
              <a:pathLst>
                <a:path w="1419439" h="265172">
                  <a:moveTo>
                    <a:pt x="14177" y="0"/>
                  </a:moveTo>
                  <a:lnTo>
                    <a:pt x="1405262" y="0"/>
                  </a:lnTo>
                  <a:cubicBezTo>
                    <a:pt x="1409022" y="0"/>
                    <a:pt x="1412628" y="1494"/>
                    <a:pt x="1415287" y="4152"/>
                  </a:cubicBezTo>
                  <a:cubicBezTo>
                    <a:pt x="1417946" y="6811"/>
                    <a:pt x="1419439" y="10417"/>
                    <a:pt x="1419439" y="14177"/>
                  </a:cubicBezTo>
                  <a:lnTo>
                    <a:pt x="1419439" y="250995"/>
                  </a:lnTo>
                  <a:cubicBezTo>
                    <a:pt x="1419439" y="254755"/>
                    <a:pt x="1417946" y="258361"/>
                    <a:pt x="1415287" y="261019"/>
                  </a:cubicBezTo>
                  <a:cubicBezTo>
                    <a:pt x="1412628" y="263678"/>
                    <a:pt x="1409022" y="265172"/>
                    <a:pt x="1405262" y="265172"/>
                  </a:cubicBezTo>
                  <a:lnTo>
                    <a:pt x="14177" y="265172"/>
                  </a:lnTo>
                  <a:cubicBezTo>
                    <a:pt x="10417" y="265172"/>
                    <a:pt x="6811" y="263678"/>
                    <a:pt x="4152" y="261019"/>
                  </a:cubicBezTo>
                  <a:cubicBezTo>
                    <a:pt x="1494" y="258361"/>
                    <a:pt x="0" y="254755"/>
                    <a:pt x="0" y="250995"/>
                  </a:cubicBezTo>
                  <a:lnTo>
                    <a:pt x="0" y="14177"/>
                  </a:lnTo>
                  <a:cubicBezTo>
                    <a:pt x="0" y="10417"/>
                    <a:pt x="1494" y="6811"/>
                    <a:pt x="4152" y="4152"/>
                  </a:cubicBezTo>
                  <a:cubicBezTo>
                    <a:pt x="6811" y="1494"/>
                    <a:pt x="10417" y="0"/>
                    <a:pt x="14177" y="0"/>
                  </a:cubicBezTo>
                  <a:close/>
                </a:path>
              </a:pathLst>
            </a:custGeom>
            <a:solidFill>
              <a:srgbClr val="FAFAFA"/>
            </a:solidFill>
            <a:ln w="28575" cap="sq">
              <a:solidFill>
                <a:srgbClr val="C00000"/>
              </a:solidFill>
              <a:prstDash val="solid"/>
              <a:miter/>
            </a:ln>
          </p:spPr>
        </p:sp>
        <p:sp>
          <p:nvSpPr>
            <p:cNvPr id="20" name="TextBox 20"/>
            <p:cNvSpPr txBox="1"/>
            <p:nvPr/>
          </p:nvSpPr>
          <p:spPr>
            <a:xfrm>
              <a:off x="0" y="-28575"/>
              <a:ext cx="1419439" cy="293747"/>
            </a:xfrm>
            <a:prstGeom prst="rect">
              <a:avLst/>
            </a:prstGeom>
          </p:spPr>
          <p:txBody>
            <a:bodyPr lIns="50800" tIns="50800" rIns="50800" bIns="50800" rtlCol="0" anchor="ctr"/>
            <a:lstStyle/>
            <a:p>
              <a:pPr algn="ctr">
                <a:lnSpc>
                  <a:spcPts val="1960"/>
                </a:lnSpc>
              </a:pPr>
              <a:endParaRPr/>
            </a:p>
          </p:txBody>
        </p:sp>
      </p:grpSp>
      <p:sp>
        <p:nvSpPr>
          <p:cNvPr id="21" name="TextBox 21"/>
          <p:cNvSpPr txBox="1"/>
          <p:nvPr/>
        </p:nvSpPr>
        <p:spPr>
          <a:xfrm>
            <a:off x="2133600" y="3760202"/>
            <a:ext cx="14843067" cy="932884"/>
          </a:xfrm>
          <a:prstGeom prst="rect">
            <a:avLst/>
          </a:prstGeom>
        </p:spPr>
        <p:txBody>
          <a:bodyPr wrap="square" lIns="0" tIns="0" rIns="0" bIns="0" rtlCol="0" anchor="t">
            <a:spAutoFit/>
          </a:bodyPr>
          <a:lstStyle/>
          <a:p>
            <a:pPr algn="ctr" rtl="1">
              <a:lnSpc>
                <a:spcPts val="7782"/>
              </a:lnSpc>
              <a:spcBef>
                <a:spcPct val="0"/>
              </a:spcBef>
            </a:pPr>
            <a:r>
              <a:rPr lang="ar-DZ" sz="5558" b="1" dirty="0">
                <a:solidFill>
                  <a:schemeClr val="accent2"/>
                </a:solidFill>
                <a:latin typeface="Telegraf Bold"/>
              </a:rPr>
              <a:t>المبحث الاول : ماهية جمع البيانات</a:t>
            </a:r>
            <a:endParaRPr lang="en-US" sz="5558" dirty="0">
              <a:solidFill>
                <a:schemeClr val="accent2"/>
              </a:solidFill>
              <a:latin typeface="Telegraf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rot="1471508">
            <a:off x="7442248" y="-3517885"/>
            <a:ext cx="2160993" cy="11665743"/>
            <a:chOff x="0" y="0"/>
            <a:chExt cx="597206" cy="3223913"/>
          </a:xfrm>
        </p:grpSpPr>
        <p:sp>
          <p:nvSpPr>
            <p:cNvPr id="5" name="Freeform 5"/>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6" name="TextBox 6"/>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7" name="Group 7"/>
          <p:cNvGrpSpPr/>
          <p:nvPr/>
        </p:nvGrpSpPr>
        <p:grpSpPr>
          <a:xfrm rot="1471508">
            <a:off x="7842796" y="1744300"/>
            <a:ext cx="2160993" cy="11212989"/>
            <a:chOff x="0" y="0"/>
            <a:chExt cx="597206" cy="3098792"/>
          </a:xfrm>
        </p:grpSpPr>
        <p:sp>
          <p:nvSpPr>
            <p:cNvPr id="8" name="Freeform 8"/>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9" name="TextBox 9"/>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sp>
        <p:nvSpPr>
          <p:cNvPr id="11" name="Freeform 11"/>
          <p:cNvSpPr/>
          <p:nvPr/>
        </p:nvSpPr>
        <p:spPr>
          <a:xfrm>
            <a:off x="7051244" y="2673192"/>
            <a:ext cx="10364552" cy="5143409"/>
          </a:xfrm>
          <a:custGeom>
            <a:avLst/>
            <a:gdLst/>
            <a:ahLst/>
            <a:cxnLst/>
            <a:rect l="l" t="t" r="r" b="b"/>
            <a:pathLst>
              <a:path w="10364552" h="5143409">
                <a:moveTo>
                  <a:pt x="0" y="0"/>
                </a:moveTo>
                <a:lnTo>
                  <a:pt x="10364552" y="0"/>
                </a:lnTo>
                <a:lnTo>
                  <a:pt x="10364552" y="5143410"/>
                </a:lnTo>
                <a:lnTo>
                  <a:pt x="0" y="5143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3810000" y="486291"/>
            <a:ext cx="10744199" cy="1283967"/>
            <a:chOff x="0" y="0"/>
            <a:chExt cx="653075" cy="265172"/>
          </a:xfrm>
        </p:grpSpPr>
        <p:sp>
          <p:nvSpPr>
            <p:cNvPr id="19" name="Freeform 19"/>
            <p:cNvSpPr/>
            <p:nvPr/>
          </p:nvSpPr>
          <p:spPr>
            <a:xfrm>
              <a:off x="0" y="0"/>
              <a:ext cx="653075" cy="265172"/>
            </a:xfrm>
            <a:custGeom>
              <a:avLst/>
              <a:gdLst/>
              <a:ahLst/>
              <a:cxnLst/>
              <a:rect l="l" t="t" r="r" b="b"/>
              <a:pathLst>
                <a:path w="653075" h="265172">
                  <a:moveTo>
                    <a:pt x="41621" y="0"/>
                  </a:moveTo>
                  <a:lnTo>
                    <a:pt x="611455" y="0"/>
                  </a:lnTo>
                  <a:cubicBezTo>
                    <a:pt x="622493" y="0"/>
                    <a:pt x="633079" y="4385"/>
                    <a:pt x="640885" y="12190"/>
                  </a:cubicBezTo>
                  <a:cubicBezTo>
                    <a:pt x="648690" y="19996"/>
                    <a:pt x="653075" y="30582"/>
                    <a:pt x="653075" y="41621"/>
                  </a:cubicBezTo>
                  <a:lnTo>
                    <a:pt x="653075" y="223551"/>
                  </a:lnTo>
                  <a:cubicBezTo>
                    <a:pt x="653075" y="234590"/>
                    <a:pt x="648690" y="245176"/>
                    <a:pt x="640885" y="252981"/>
                  </a:cubicBezTo>
                  <a:cubicBezTo>
                    <a:pt x="633079" y="260787"/>
                    <a:pt x="622493" y="265172"/>
                    <a:pt x="611455" y="265172"/>
                  </a:cubicBezTo>
                  <a:lnTo>
                    <a:pt x="41621" y="265172"/>
                  </a:lnTo>
                  <a:cubicBezTo>
                    <a:pt x="30582" y="265172"/>
                    <a:pt x="19996" y="260787"/>
                    <a:pt x="12190" y="252981"/>
                  </a:cubicBezTo>
                  <a:cubicBezTo>
                    <a:pt x="4385" y="245176"/>
                    <a:pt x="0" y="234590"/>
                    <a:pt x="0" y="223551"/>
                  </a:cubicBezTo>
                  <a:lnTo>
                    <a:pt x="0" y="41621"/>
                  </a:lnTo>
                  <a:cubicBezTo>
                    <a:pt x="0" y="30582"/>
                    <a:pt x="4385" y="19996"/>
                    <a:pt x="12190" y="12190"/>
                  </a:cubicBezTo>
                  <a:cubicBezTo>
                    <a:pt x="19996" y="4385"/>
                    <a:pt x="30582" y="0"/>
                    <a:pt x="41621" y="0"/>
                  </a:cubicBezTo>
                  <a:close/>
                </a:path>
              </a:pathLst>
            </a:custGeom>
            <a:solidFill>
              <a:srgbClr val="FAFAFA"/>
            </a:solidFill>
            <a:ln w="28575" cap="sq">
              <a:solidFill>
                <a:srgbClr val="C00000"/>
              </a:solidFill>
              <a:prstDash val="solid"/>
              <a:miter/>
            </a:ln>
          </p:spPr>
        </p:sp>
        <p:sp>
          <p:nvSpPr>
            <p:cNvPr id="20" name="TextBox 20"/>
            <p:cNvSpPr txBox="1"/>
            <p:nvPr/>
          </p:nvSpPr>
          <p:spPr>
            <a:xfrm>
              <a:off x="0" y="-28575"/>
              <a:ext cx="653075" cy="293747"/>
            </a:xfrm>
            <a:prstGeom prst="rect">
              <a:avLst/>
            </a:prstGeom>
          </p:spPr>
          <p:txBody>
            <a:bodyPr lIns="50800" tIns="50800" rIns="50800" bIns="50800" rtlCol="0" anchor="ctr"/>
            <a:lstStyle/>
            <a:p>
              <a:pPr algn="ctr">
                <a:lnSpc>
                  <a:spcPts val="1960"/>
                </a:lnSpc>
              </a:pPr>
              <a:endParaRPr/>
            </a:p>
          </p:txBody>
        </p:sp>
      </p:grpSp>
      <p:sp>
        <p:nvSpPr>
          <p:cNvPr id="21" name="TextBox 21"/>
          <p:cNvSpPr txBox="1"/>
          <p:nvPr/>
        </p:nvSpPr>
        <p:spPr>
          <a:xfrm>
            <a:off x="722862" y="2211263"/>
            <a:ext cx="16918473" cy="6694140"/>
          </a:xfrm>
          <a:prstGeom prst="rect">
            <a:avLst/>
          </a:prstGeom>
        </p:spPr>
        <p:txBody>
          <a:bodyPr wrap="square" lIns="0" tIns="0" rIns="0" bIns="0" rtlCol="0" anchor="t">
            <a:spAutoFit/>
          </a:bodyPr>
          <a:lstStyle/>
          <a:p>
            <a:pPr algn="ctr" rtl="1">
              <a:lnSpc>
                <a:spcPts val="5761"/>
              </a:lnSpc>
              <a:spcBef>
                <a:spcPct val="0"/>
              </a:spcBef>
            </a:pPr>
            <a:r>
              <a:rPr lang="ar-DZ" sz="4115" dirty="0">
                <a:latin typeface="Telegraf Bold"/>
              </a:rPr>
              <a:t> تعني عملية جمع البيانات جمع مجموعة متنوعة من المعلومات ذات الصلة بالموضوع الذي يتم دراسته أو استكشافه. ويتم ذلك من خلال استخدام طرق وأدوات متنوعة، مثل الاستبيانات، والمقابلات، والملاحظات، والاختبارات، وغيرها من الوسائل المتاحة</a:t>
            </a:r>
          </a:p>
          <a:p>
            <a:pPr algn="ctr" rtl="1">
              <a:lnSpc>
                <a:spcPts val="5761"/>
              </a:lnSpc>
              <a:spcBef>
                <a:spcPct val="0"/>
              </a:spcBef>
            </a:pPr>
            <a:r>
              <a:rPr lang="ar-DZ" sz="4115" dirty="0">
                <a:latin typeface="Telegraf Bold"/>
              </a:rPr>
              <a:t>إن جمع البيانات الدقيقة والموثوقة يعتبر أمرًا حاسمًا في البحث العلمي، حيث أن الاستنتاجات والنتائج المستندة إلى بيانات غير صحيحة أو غير كافية قد تؤدي إلى استنتاجات خاطئة وتوصيات غير صحيحة. </a:t>
            </a:r>
          </a:p>
          <a:p>
            <a:pPr algn="ctr" rtl="1">
              <a:lnSpc>
                <a:spcPts val="5761"/>
              </a:lnSpc>
              <a:spcBef>
                <a:spcPct val="0"/>
              </a:spcBef>
            </a:pPr>
            <a:r>
              <a:rPr lang="ar-DZ" sz="4115" dirty="0">
                <a:latin typeface="Telegraf Bold"/>
              </a:rPr>
              <a:t>لذا، يجب على الباحثين أن يلتزموا بمعايير عالية من الدقة والموثوقية في جمع البيانات وتحليلها. يُعَدُّ جمع البيانات في البحث العلمي إجراءً حيويًا ومتكاملًا يشكل الأساس الذي يقوم عليه بناء النظريات واختبار الفرضيات. إن توفر بيانات دقيقة وشاملة يسهم في زيادة الفهم والمعرفة العلمية وتطوير المجالات المختلفة. </a:t>
            </a:r>
          </a:p>
        </p:txBody>
      </p:sp>
      <p:sp>
        <p:nvSpPr>
          <p:cNvPr id="42" name="Rectangle 41"/>
          <p:cNvSpPr/>
          <p:nvPr/>
        </p:nvSpPr>
        <p:spPr>
          <a:xfrm>
            <a:off x="5129346" y="759280"/>
            <a:ext cx="8218918" cy="836126"/>
          </a:xfrm>
          <a:prstGeom prst="rect">
            <a:avLst/>
          </a:prstGeom>
        </p:spPr>
        <p:txBody>
          <a:bodyPr wrap="none">
            <a:spAutoFit/>
          </a:bodyPr>
          <a:lstStyle/>
          <a:p>
            <a:pPr algn="ctr" rtl="1">
              <a:lnSpc>
                <a:spcPts val="5761"/>
              </a:lnSpc>
              <a:spcBef>
                <a:spcPct val="0"/>
              </a:spcBef>
            </a:pPr>
            <a:r>
              <a:rPr lang="ar-DZ" sz="5400" b="1" dirty="0">
                <a:solidFill>
                  <a:schemeClr val="accent2"/>
                </a:solidFill>
                <a:effectLst>
                  <a:outerShdw blurRad="38100" dist="38100" dir="2700000" algn="tl">
                    <a:srgbClr val="000000">
                      <a:alpha val="43137"/>
                    </a:srgbClr>
                  </a:outerShdw>
                </a:effectLst>
                <a:latin typeface="Telegraf Bold"/>
              </a:rPr>
              <a:t>المطلب الاول: تعريف جمع البيانات</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rot="1471508">
            <a:off x="2329560" y="-8421251"/>
            <a:ext cx="2160993" cy="11665743"/>
            <a:chOff x="0" y="0"/>
            <a:chExt cx="597206" cy="3223913"/>
          </a:xfrm>
        </p:grpSpPr>
        <p:sp>
          <p:nvSpPr>
            <p:cNvPr id="5" name="Freeform 5"/>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6" name="TextBox 6"/>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sp>
        <p:nvSpPr>
          <p:cNvPr id="11" name="Freeform 11"/>
          <p:cNvSpPr/>
          <p:nvPr/>
        </p:nvSpPr>
        <p:spPr>
          <a:xfrm>
            <a:off x="10921445" y="-1394362"/>
            <a:ext cx="10364552" cy="5143409"/>
          </a:xfrm>
          <a:custGeom>
            <a:avLst/>
            <a:gdLst/>
            <a:ahLst/>
            <a:cxnLst/>
            <a:rect l="l" t="t" r="r" b="b"/>
            <a:pathLst>
              <a:path w="10364552" h="5143409">
                <a:moveTo>
                  <a:pt x="0" y="0"/>
                </a:moveTo>
                <a:lnTo>
                  <a:pt x="10364552" y="0"/>
                </a:lnTo>
                <a:lnTo>
                  <a:pt x="10364552" y="5143410"/>
                </a:lnTo>
                <a:lnTo>
                  <a:pt x="0" y="5143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2373888" y="486291"/>
            <a:ext cx="13729833" cy="1283967"/>
            <a:chOff x="0" y="0"/>
            <a:chExt cx="653075" cy="265172"/>
          </a:xfrm>
        </p:grpSpPr>
        <p:sp>
          <p:nvSpPr>
            <p:cNvPr id="19" name="Freeform 19"/>
            <p:cNvSpPr/>
            <p:nvPr/>
          </p:nvSpPr>
          <p:spPr>
            <a:xfrm>
              <a:off x="0" y="0"/>
              <a:ext cx="653075" cy="265172"/>
            </a:xfrm>
            <a:custGeom>
              <a:avLst/>
              <a:gdLst/>
              <a:ahLst/>
              <a:cxnLst/>
              <a:rect l="l" t="t" r="r" b="b"/>
              <a:pathLst>
                <a:path w="653075" h="265172">
                  <a:moveTo>
                    <a:pt x="41621" y="0"/>
                  </a:moveTo>
                  <a:lnTo>
                    <a:pt x="611455" y="0"/>
                  </a:lnTo>
                  <a:cubicBezTo>
                    <a:pt x="622493" y="0"/>
                    <a:pt x="633079" y="4385"/>
                    <a:pt x="640885" y="12190"/>
                  </a:cubicBezTo>
                  <a:cubicBezTo>
                    <a:pt x="648690" y="19996"/>
                    <a:pt x="653075" y="30582"/>
                    <a:pt x="653075" y="41621"/>
                  </a:cubicBezTo>
                  <a:lnTo>
                    <a:pt x="653075" y="223551"/>
                  </a:lnTo>
                  <a:cubicBezTo>
                    <a:pt x="653075" y="234590"/>
                    <a:pt x="648690" y="245176"/>
                    <a:pt x="640885" y="252981"/>
                  </a:cubicBezTo>
                  <a:cubicBezTo>
                    <a:pt x="633079" y="260787"/>
                    <a:pt x="622493" y="265172"/>
                    <a:pt x="611455" y="265172"/>
                  </a:cubicBezTo>
                  <a:lnTo>
                    <a:pt x="41621" y="265172"/>
                  </a:lnTo>
                  <a:cubicBezTo>
                    <a:pt x="30582" y="265172"/>
                    <a:pt x="19996" y="260787"/>
                    <a:pt x="12190" y="252981"/>
                  </a:cubicBezTo>
                  <a:cubicBezTo>
                    <a:pt x="4385" y="245176"/>
                    <a:pt x="0" y="234590"/>
                    <a:pt x="0" y="223551"/>
                  </a:cubicBezTo>
                  <a:lnTo>
                    <a:pt x="0" y="41621"/>
                  </a:lnTo>
                  <a:cubicBezTo>
                    <a:pt x="0" y="30582"/>
                    <a:pt x="4385" y="19996"/>
                    <a:pt x="12190" y="12190"/>
                  </a:cubicBezTo>
                  <a:cubicBezTo>
                    <a:pt x="19996" y="4385"/>
                    <a:pt x="30582" y="0"/>
                    <a:pt x="41621" y="0"/>
                  </a:cubicBezTo>
                  <a:close/>
                </a:path>
              </a:pathLst>
            </a:custGeom>
            <a:solidFill>
              <a:srgbClr val="FAFAFA"/>
            </a:solidFill>
            <a:ln w="28575" cap="sq">
              <a:solidFill>
                <a:schemeClr val="accent2"/>
              </a:solidFill>
              <a:prstDash val="solid"/>
              <a:miter/>
            </a:ln>
          </p:spPr>
        </p:sp>
        <p:sp>
          <p:nvSpPr>
            <p:cNvPr id="20" name="TextBox 20"/>
            <p:cNvSpPr txBox="1"/>
            <p:nvPr/>
          </p:nvSpPr>
          <p:spPr>
            <a:xfrm>
              <a:off x="0" y="-28575"/>
              <a:ext cx="653075" cy="293747"/>
            </a:xfrm>
            <a:prstGeom prst="rect">
              <a:avLst/>
            </a:prstGeom>
          </p:spPr>
          <p:txBody>
            <a:bodyPr lIns="50800" tIns="50800" rIns="50800" bIns="50800" rtlCol="0" anchor="ctr"/>
            <a:lstStyle/>
            <a:p>
              <a:pPr algn="ctr">
                <a:lnSpc>
                  <a:spcPts val="1960"/>
                </a:lnSpc>
              </a:pPr>
              <a:endParaRPr/>
            </a:p>
          </p:txBody>
        </p:sp>
      </p:grpSp>
      <p:sp>
        <p:nvSpPr>
          <p:cNvPr id="21" name="TextBox 21"/>
          <p:cNvSpPr txBox="1"/>
          <p:nvPr/>
        </p:nvSpPr>
        <p:spPr>
          <a:xfrm>
            <a:off x="1804617" y="2510751"/>
            <a:ext cx="14868374" cy="4462760"/>
          </a:xfrm>
          <a:prstGeom prst="rect">
            <a:avLst/>
          </a:prstGeom>
        </p:spPr>
        <p:txBody>
          <a:bodyPr wrap="square" lIns="0" tIns="0" rIns="0" bIns="0" rtlCol="0" anchor="t">
            <a:spAutoFit/>
          </a:bodyPr>
          <a:lstStyle/>
          <a:p>
            <a:pPr algn="ctr" rtl="1">
              <a:lnSpc>
                <a:spcPts val="5761"/>
              </a:lnSpc>
              <a:spcBef>
                <a:spcPct val="0"/>
              </a:spcBef>
            </a:pPr>
            <a:r>
              <a:rPr lang="ar-DZ" sz="5400" b="1" u="sng" dirty="0">
                <a:latin typeface="Telegraf Bold"/>
              </a:rPr>
              <a:t>أولاً: الملاحظة:</a:t>
            </a:r>
          </a:p>
          <a:p>
            <a:pPr algn="just" rtl="1">
              <a:lnSpc>
                <a:spcPts val="5761"/>
              </a:lnSpc>
              <a:spcBef>
                <a:spcPct val="0"/>
              </a:spcBef>
            </a:pPr>
            <a:r>
              <a:rPr lang="ar-DZ" sz="5400" dirty="0">
                <a:latin typeface="Telegraf Bold"/>
              </a:rPr>
              <a:t>تعتبر وسيلة هامة وتستخدم لمراقبة الظواهر بدقة لتفسيرها، وإيجاد العلاقات الكامنة بها ولتحصيل البيانات التي ترتبط بسلوكيات الأفراد، كما تستخدم لدراسة وفحص الشخصية في المواقف الحياتية لرصد التفاعلات، وتتنوع الملاحظة بين الملاحظة المباشرة، الخارجية، الذاتية والمقيدة.  </a:t>
            </a:r>
          </a:p>
        </p:txBody>
      </p:sp>
      <p:sp>
        <p:nvSpPr>
          <p:cNvPr id="42" name="Rectangle 41"/>
          <p:cNvSpPr/>
          <p:nvPr/>
        </p:nvSpPr>
        <p:spPr>
          <a:xfrm>
            <a:off x="5283235" y="759280"/>
            <a:ext cx="7911140" cy="836126"/>
          </a:xfrm>
          <a:prstGeom prst="rect">
            <a:avLst/>
          </a:prstGeom>
        </p:spPr>
        <p:txBody>
          <a:bodyPr wrap="none">
            <a:spAutoFit/>
          </a:bodyPr>
          <a:lstStyle/>
          <a:p>
            <a:pPr algn="ctr" rtl="1">
              <a:lnSpc>
                <a:spcPts val="5761"/>
              </a:lnSpc>
              <a:spcBef>
                <a:spcPct val="0"/>
              </a:spcBef>
            </a:pPr>
            <a:r>
              <a:rPr lang="ar-DZ" sz="5400" b="1" dirty="0">
                <a:solidFill>
                  <a:schemeClr val="accent2"/>
                </a:solidFill>
                <a:effectLst>
                  <a:outerShdw blurRad="38100" dist="38100" dir="2700000" algn="tl">
                    <a:srgbClr val="000000">
                      <a:alpha val="43137"/>
                    </a:srgbClr>
                  </a:outerShdw>
                </a:effectLst>
                <a:latin typeface="Telegraf Bold"/>
              </a:rPr>
              <a:t> المطلب الثاني: طرق جمع البيانات</a:t>
            </a:r>
          </a:p>
        </p:txBody>
      </p:sp>
      <p:grpSp>
        <p:nvGrpSpPr>
          <p:cNvPr id="7" name="Group 7"/>
          <p:cNvGrpSpPr/>
          <p:nvPr/>
        </p:nvGrpSpPr>
        <p:grpSpPr>
          <a:xfrm rot="1471508">
            <a:off x="-1732669" y="6144024"/>
            <a:ext cx="2160993" cy="11212989"/>
            <a:chOff x="0" y="0"/>
            <a:chExt cx="597206" cy="3098792"/>
          </a:xfrm>
        </p:grpSpPr>
        <p:sp>
          <p:nvSpPr>
            <p:cNvPr id="8" name="Freeform 8"/>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9" name="TextBox 9"/>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sp>
        <p:nvSpPr>
          <p:cNvPr id="3" name="Rectangle 2"/>
          <p:cNvSpPr/>
          <p:nvPr/>
        </p:nvSpPr>
        <p:spPr>
          <a:xfrm>
            <a:off x="1804617" y="2247900"/>
            <a:ext cx="14868374" cy="6740307"/>
          </a:xfrm>
          <a:prstGeom prst="rect">
            <a:avLst/>
          </a:prstGeom>
          <a:solidFill>
            <a:srgbClr val="FAFAFA"/>
          </a:solidFill>
        </p:spPr>
        <p:txBody>
          <a:bodyPr wrap="square">
            <a:spAutoFit/>
          </a:bodyPr>
          <a:lstStyle/>
          <a:p>
            <a:pPr algn="ctr" rtl="1"/>
            <a:r>
              <a:rPr lang="ar-DZ" sz="5400" b="1" u="sng" dirty="0"/>
              <a:t>ثانياً: المقابلة:</a:t>
            </a:r>
          </a:p>
          <a:p>
            <a:pPr algn="just" rtl="1"/>
            <a:r>
              <a:rPr lang="ar-DZ" sz="5400" dirty="0"/>
              <a:t>تعتبر أداة أساسية وضرورية لأي باحث حيث يتم إعداد مجموعة من الأسئلة لكي يتم طرحها في المقابلات الفردية أو الجماعية وجهاً لوجه مع ملاحظة تصرفات وإيماءات </a:t>
            </a:r>
            <a:r>
              <a:rPr lang="ar-DZ" sz="5400" dirty="0" err="1"/>
              <a:t>المبحوثين</a:t>
            </a:r>
            <a:r>
              <a:rPr lang="ar-DZ" sz="5400" dirty="0"/>
              <a:t> للحصول على إجابات محددة لتحليلها بهدف التوصل إلى النتائج النهائية، ويشترط لكي تكون المقابلة ناجحة إتباع عدد من الخطوات التي تتمثل في إعداد أسئلة ملائمة مرتبطة بالبحث العلمي ، توفير مقدمة ملائمة مع المبحوث وتجهيز مكان مريح في وقت يلائم ظروف المبحوث.</a:t>
            </a:r>
          </a:p>
        </p:txBody>
      </p:sp>
      <p:sp>
        <p:nvSpPr>
          <p:cNvPr id="10" name="Rectangle 9"/>
          <p:cNvSpPr/>
          <p:nvPr/>
        </p:nvSpPr>
        <p:spPr>
          <a:xfrm>
            <a:off x="1788575" y="2247900"/>
            <a:ext cx="14868374" cy="7571303"/>
          </a:xfrm>
          <a:prstGeom prst="rect">
            <a:avLst/>
          </a:prstGeom>
          <a:solidFill>
            <a:srgbClr val="FAFAFA"/>
          </a:solidFill>
        </p:spPr>
        <p:txBody>
          <a:bodyPr wrap="square">
            <a:spAutoFit/>
          </a:bodyPr>
          <a:lstStyle/>
          <a:p>
            <a:pPr algn="ctr" rtl="1"/>
            <a:r>
              <a:rPr lang="ar-DZ" sz="5400" b="1" u="sng" dirty="0"/>
              <a:t> ثالثاً: الاستبيان:</a:t>
            </a:r>
          </a:p>
          <a:p>
            <a:pPr algn="just" rtl="1"/>
            <a:r>
              <a:rPr lang="ar-DZ" sz="5400" dirty="0"/>
              <a:t>يعتبر من أهم أدوات جمع البيانات وأكثرها شيوعاً وهو بمثابة أداة يتم الاعتماد عليها للحصول على المعلومات والحقائق بجانب قياس الخبرات السابقة، والاتجاهات والآراء لربطها بالسلوكيات الحالية، ومن ثم يتم عرضه في صورة نموذج تم إعداده مسبقاً يحتوي على عدد من الأسئلة لتحليل نتائجها؛ وتتنوع الاستبيانات لتتضمن الاستبيان المصور، والمفتوح، والمغلق، والمغلق المفتوح، بالإضافة إلى الاستبيانات التي يتم إرسالها إما عن طريق تسليمها يدوياً أو البريد الإلكتروني.</a:t>
            </a:r>
          </a:p>
        </p:txBody>
      </p:sp>
      <p:sp>
        <p:nvSpPr>
          <p:cNvPr id="12" name="Rectangle 11"/>
          <p:cNvSpPr/>
          <p:nvPr/>
        </p:nvSpPr>
        <p:spPr>
          <a:xfrm>
            <a:off x="1772533" y="2247897"/>
            <a:ext cx="14868374" cy="7571303"/>
          </a:xfrm>
          <a:prstGeom prst="rect">
            <a:avLst/>
          </a:prstGeom>
          <a:solidFill>
            <a:srgbClr val="FAFAFA"/>
          </a:solidFill>
        </p:spPr>
        <p:txBody>
          <a:bodyPr wrap="square">
            <a:spAutoFit/>
          </a:bodyPr>
          <a:lstStyle/>
          <a:p>
            <a:pPr algn="ctr" rtl="1"/>
            <a:r>
              <a:rPr lang="ar-DZ" sz="5400" b="1" u="sng" dirty="0"/>
              <a:t>رابعاً: الاختبارات:</a:t>
            </a:r>
          </a:p>
          <a:p>
            <a:pPr algn="just" rtl="1"/>
            <a:r>
              <a:rPr lang="ar-DZ" sz="5400" dirty="0"/>
              <a:t>عبارة عن مجموعة من الأسئلة التي يتم طرحها على المبحوث لوصف السلوكيات الحالية وما يطرأ عليها من تغيرات نتيجة التعرض لمؤثرات خارجية، كما يتم استخدامها لقياس مستويات الذكاء والقدرات باختلاف أنواعها</a:t>
            </a:r>
          </a:p>
          <a:p>
            <a:pPr algn="just" rtl="1"/>
            <a:endParaRPr lang="ar-DZ" sz="5400" dirty="0"/>
          </a:p>
          <a:p>
            <a:pPr algn="just" rtl="1"/>
            <a:endParaRPr lang="ar-DZ" sz="5400" dirty="0"/>
          </a:p>
          <a:p>
            <a:pPr algn="just" rtl="1"/>
            <a:endParaRPr lang="ar-DZ" sz="5400" dirty="0"/>
          </a:p>
          <a:p>
            <a:pPr algn="just" rtl="1"/>
            <a:endParaRPr lang="ar-DZ" sz="5400" dirty="0"/>
          </a:p>
        </p:txBody>
      </p:sp>
      <p:sp>
        <p:nvSpPr>
          <p:cNvPr id="13" name="Rectangle 12"/>
          <p:cNvSpPr/>
          <p:nvPr/>
        </p:nvSpPr>
        <p:spPr>
          <a:xfrm>
            <a:off x="1600200" y="2247897"/>
            <a:ext cx="15072791" cy="7571303"/>
          </a:xfrm>
          <a:prstGeom prst="rect">
            <a:avLst/>
          </a:prstGeom>
          <a:solidFill>
            <a:srgbClr val="FAFAFA"/>
          </a:solidFill>
        </p:spPr>
        <p:txBody>
          <a:bodyPr wrap="square">
            <a:spAutoFit/>
          </a:bodyPr>
          <a:lstStyle/>
          <a:p>
            <a:pPr algn="ctr" rtl="1"/>
            <a:r>
              <a:rPr lang="ar-DZ" sz="5400" b="1" u="sng" dirty="0"/>
              <a:t>خامساً: المصادر والمراجع:</a:t>
            </a:r>
          </a:p>
          <a:p>
            <a:pPr algn="just" rtl="1"/>
            <a:r>
              <a:rPr lang="ar-DZ" sz="5400" dirty="0"/>
              <a:t> تعتبر من أهم طرق جمع البيانات حيث تعتمد على جمع الدراسات التي تم إجرائها وعرضها على مر السنوات والأزمنة للاستفادة منها خلال البحث، يستخدم الباحثون المصادر المختلفة التي تتضمن العديد من المعلومات، حيث تقدم هذه الوثائق أو المصادر العديد من المعلومات الهامة للباحث حول دراسته وخاصةً في المراحل الأولى التي يسعى الباحث من خلالها إلى تكوين خلفية نظرية عامة عن المشكلة أو موضوع الدراسة، وكذلك في مرحلة التعرف على الدراسات السابقة في نفس مجال تخصص الباحث.</a:t>
            </a:r>
          </a:p>
        </p:txBody>
      </p:sp>
    </p:spTree>
    <p:extLst>
      <p:ext uri="{BB962C8B-B14F-4D97-AF65-F5344CB8AC3E}">
        <p14:creationId xmlns:p14="http://schemas.microsoft.com/office/powerpoint/2010/main" val="1263056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rot="1471508">
            <a:off x="2329560" y="-8421251"/>
            <a:ext cx="2160993" cy="11665743"/>
            <a:chOff x="0" y="0"/>
            <a:chExt cx="597206" cy="3223913"/>
          </a:xfrm>
        </p:grpSpPr>
        <p:sp>
          <p:nvSpPr>
            <p:cNvPr id="5" name="Freeform 5"/>
            <p:cNvSpPr/>
            <p:nvPr/>
          </p:nvSpPr>
          <p:spPr>
            <a:xfrm>
              <a:off x="0" y="0"/>
              <a:ext cx="597206" cy="3223913"/>
            </a:xfrm>
            <a:custGeom>
              <a:avLst/>
              <a:gdLst/>
              <a:ahLst/>
              <a:cxnLst/>
              <a:rect l="l" t="t" r="r" b="b"/>
              <a:pathLst>
                <a:path w="597206" h="3223913">
                  <a:moveTo>
                    <a:pt x="0" y="0"/>
                  </a:moveTo>
                  <a:lnTo>
                    <a:pt x="597206" y="0"/>
                  </a:lnTo>
                  <a:lnTo>
                    <a:pt x="597206" y="3223913"/>
                  </a:lnTo>
                  <a:lnTo>
                    <a:pt x="0" y="3223913"/>
                  </a:lnTo>
                  <a:close/>
                </a:path>
              </a:pathLst>
            </a:custGeom>
            <a:solidFill>
              <a:srgbClr val="D5DADA">
                <a:alpha val="23922"/>
              </a:srgbClr>
            </a:solidFill>
          </p:spPr>
        </p:sp>
        <p:sp>
          <p:nvSpPr>
            <p:cNvPr id="6" name="TextBox 6"/>
            <p:cNvSpPr txBox="1"/>
            <p:nvPr/>
          </p:nvSpPr>
          <p:spPr>
            <a:xfrm>
              <a:off x="0" y="-19050"/>
              <a:ext cx="597206" cy="3242963"/>
            </a:xfrm>
            <a:prstGeom prst="rect">
              <a:avLst/>
            </a:prstGeom>
          </p:spPr>
          <p:txBody>
            <a:bodyPr lIns="35873" tIns="35873" rIns="35873" bIns="35873" rtlCol="0" anchor="ctr"/>
            <a:lstStyle/>
            <a:p>
              <a:pPr algn="ctr">
                <a:lnSpc>
                  <a:spcPts val="1384"/>
                </a:lnSpc>
                <a:spcBef>
                  <a:spcPct val="0"/>
                </a:spcBef>
              </a:pPr>
              <a:endParaRPr/>
            </a:p>
          </p:txBody>
        </p:sp>
      </p:grpSp>
      <p:grpSp>
        <p:nvGrpSpPr>
          <p:cNvPr id="7" name="Group 7"/>
          <p:cNvGrpSpPr/>
          <p:nvPr/>
        </p:nvGrpSpPr>
        <p:grpSpPr>
          <a:xfrm rot="1471508">
            <a:off x="-2017941" y="2952584"/>
            <a:ext cx="2160993" cy="11212989"/>
            <a:chOff x="0" y="0"/>
            <a:chExt cx="597206" cy="3098792"/>
          </a:xfrm>
        </p:grpSpPr>
        <p:sp>
          <p:nvSpPr>
            <p:cNvPr id="8" name="Freeform 8"/>
            <p:cNvSpPr/>
            <p:nvPr/>
          </p:nvSpPr>
          <p:spPr>
            <a:xfrm>
              <a:off x="0" y="0"/>
              <a:ext cx="597206" cy="3098791"/>
            </a:xfrm>
            <a:custGeom>
              <a:avLst/>
              <a:gdLst/>
              <a:ahLst/>
              <a:cxnLst/>
              <a:rect l="l" t="t" r="r" b="b"/>
              <a:pathLst>
                <a:path w="597206" h="3098791">
                  <a:moveTo>
                    <a:pt x="0" y="0"/>
                  </a:moveTo>
                  <a:lnTo>
                    <a:pt x="597206" y="0"/>
                  </a:lnTo>
                  <a:lnTo>
                    <a:pt x="597206" y="3098791"/>
                  </a:lnTo>
                  <a:lnTo>
                    <a:pt x="0" y="3098791"/>
                  </a:lnTo>
                  <a:close/>
                </a:path>
              </a:pathLst>
            </a:custGeom>
            <a:solidFill>
              <a:srgbClr val="D5DADA">
                <a:alpha val="23922"/>
              </a:srgbClr>
            </a:solidFill>
          </p:spPr>
        </p:sp>
        <p:sp>
          <p:nvSpPr>
            <p:cNvPr id="9" name="TextBox 9"/>
            <p:cNvSpPr txBox="1"/>
            <p:nvPr/>
          </p:nvSpPr>
          <p:spPr>
            <a:xfrm>
              <a:off x="0" y="-19050"/>
              <a:ext cx="597206" cy="3117842"/>
            </a:xfrm>
            <a:prstGeom prst="rect">
              <a:avLst/>
            </a:prstGeom>
          </p:spPr>
          <p:txBody>
            <a:bodyPr lIns="35873" tIns="35873" rIns="35873" bIns="35873" rtlCol="0" anchor="ctr"/>
            <a:lstStyle/>
            <a:p>
              <a:pPr algn="ctr">
                <a:lnSpc>
                  <a:spcPts val="1384"/>
                </a:lnSpc>
                <a:spcBef>
                  <a:spcPct val="0"/>
                </a:spcBef>
              </a:pPr>
              <a:endParaRPr/>
            </a:p>
          </p:txBody>
        </p:sp>
      </p:grpSp>
      <p:sp>
        <p:nvSpPr>
          <p:cNvPr id="11" name="Freeform 11"/>
          <p:cNvSpPr/>
          <p:nvPr/>
        </p:nvSpPr>
        <p:spPr>
          <a:xfrm>
            <a:off x="12039600" y="-2571705"/>
            <a:ext cx="10364552" cy="5143409"/>
          </a:xfrm>
          <a:custGeom>
            <a:avLst/>
            <a:gdLst/>
            <a:ahLst/>
            <a:cxnLst/>
            <a:rect l="l" t="t" r="r" b="b"/>
            <a:pathLst>
              <a:path w="10364552" h="5143409">
                <a:moveTo>
                  <a:pt x="0" y="0"/>
                </a:moveTo>
                <a:lnTo>
                  <a:pt x="10364552" y="0"/>
                </a:lnTo>
                <a:lnTo>
                  <a:pt x="10364552" y="5143410"/>
                </a:lnTo>
                <a:lnTo>
                  <a:pt x="0" y="5143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2373888" y="486291"/>
            <a:ext cx="13729833" cy="1283967"/>
            <a:chOff x="0" y="0"/>
            <a:chExt cx="653075" cy="265172"/>
          </a:xfrm>
        </p:grpSpPr>
        <p:sp>
          <p:nvSpPr>
            <p:cNvPr id="19" name="Freeform 19"/>
            <p:cNvSpPr/>
            <p:nvPr/>
          </p:nvSpPr>
          <p:spPr>
            <a:xfrm>
              <a:off x="0" y="0"/>
              <a:ext cx="653075" cy="265172"/>
            </a:xfrm>
            <a:custGeom>
              <a:avLst/>
              <a:gdLst/>
              <a:ahLst/>
              <a:cxnLst/>
              <a:rect l="l" t="t" r="r" b="b"/>
              <a:pathLst>
                <a:path w="653075" h="265172">
                  <a:moveTo>
                    <a:pt x="41621" y="0"/>
                  </a:moveTo>
                  <a:lnTo>
                    <a:pt x="611455" y="0"/>
                  </a:lnTo>
                  <a:cubicBezTo>
                    <a:pt x="622493" y="0"/>
                    <a:pt x="633079" y="4385"/>
                    <a:pt x="640885" y="12190"/>
                  </a:cubicBezTo>
                  <a:cubicBezTo>
                    <a:pt x="648690" y="19996"/>
                    <a:pt x="653075" y="30582"/>
                    <a:pt x="653075" y="41621"/>
                  </a:cubicBezTo>
                  <a:lnTo>
                    <a:pt x="653075" y="223551"/>
                  </a:lnTo>
                  <a:cubicBezTo>
                    <a:pt x="653075" y="234590"/>
                    <a:pt x="648690" y="245176"/>
                    <a:pt x="640885" y="252981"/>
                  </a:cubicBezTo>
                  <a:cubicBezTo>
                    <a:pt x="633079" y="260787"/>
                    <a:pt x="622493" y="265172"/>
                    <a:pt x="611455" y="265172"/>
                  </a:cubicBezTo>
                  <a:lnTo>
                    <a:pt x="41621" y="265172"/>
                  </a:lnTo>
                  <a:cubicBezTo>
                    <a:pt x="30582" y="265172"/>
                    <a:pt x="19996" y="260787"/>
                    <a:pt x="12190" y="252981"/>
                  </a:cubicBezTo>
                  <a:cubicBezTo>
                    <a:pt x="4385" y="245176"/>
                    <a:pt x="0" y="234590"/>
                    <a:pt x="0" y="223551"/>
                  </a:cubicBezTo>
                  <a:lnTo>
                    <a:pt x="0" y="41621"/>
                  </a:lnTo>
                  <a:cubicBezTo>
                    <a:pt x="0" y="30582"/>
                    <a:pt x="4385" y="19996"/>
                    <a:pt x="12190" y="12190"/>
                  </a:cubicBezTo>
                  <a:cubicBezTo>
                    <a:pt x="19996" y="4385"/>
                    <a:pt x="30582" y="0"/>
                    <a:pt x="41621" y="0"/>
                  </a:cubicBezTo>
                  <a:close/>
                </a:path>
              </a:pathLst>
            </a:custGeom>
            <a:solidFill>
              <a:srgbClr val="FAFAFA"/>
            </a:solidFill>
            <a:ln w="28575" cap="sq">
              <a:solidFill>
                <a:schemeClr val="accent2"/>
              </a:solidFill>
              <a:prstDash val="solid"/>
              <a:miter/>
            </a:ln>
          </p:spPr>
        </p:sp>
        <p:sp>
          <p:nvSpPr>
            <p:cNvPr id="20" name="TextBox 20"/>
            <p:cNvSpPr txBox="1"/>
            <p:nvPr/>
          </p:nvSpPr>
          <p:spPr>
            <a:xfrm>
              <a:off x="0" y="-28575"/>
              <a:ext cx="653075" cy="293747"/>
            </a:xfrm>
            <a:prstGeom prst="rect">
              <a:avLst/>
            </a:prstGeom>
          </p:spPr>
          <p:txBody>
            <a:bodyPr lIns="50800" tIns="50800" rIns="50800" bIns="50800" rtlCol="0" anchor="ctr"/>
            <a:lstStyle/>
            <a:p>
              <a:pPr algn="ctr">
                <a:lnSpc>
                  <a:spcPts val="1960"/>
                </a:lnSpc>
              </a:pPr>
              <a:endParaRPr/>
            </a:p>
          </p:txBody>
        </p:sp>
      </p:grpSp>
      <p:sp>
        <p:nvSpPr>
          <p:cNvPr id="42" name="Rectangle 41"/>
          <p:cNvSpPr/>
          <p:nvPr/>
        </p:nvSpPr>
        <p:spPr>
          <a:xfrm>
            <a:off x="2690378" y="759280"/>
            <a:ext cx="13096855" cy="836126"/>
          </a:xfrm>
          <a:prstGeom prst="rect">
            <a:avLst/>
          </a:prstGeom>
        </p:spPr>
        <p:txBody>
          <a:bodyPr wrap="none">
            <a:spAutoFit/>
          </a:bodyPr>
          <a:lstStyle/>
          <a:p>
            <a:pPr algn="ctr" rtl="1">
              <a:lnSpc>
                <a:spcPts val="5761"/>
              </a:lnSpc>
              <a:spcBef>
                <a:spcPct val="0"/>
              </a:spcBef>
            </a:pPr>
            <a:r>
              <a:rPr lang="ar-DZ" sz="5400" b="1" dirty="0">
                <a:solidFill>
                  <a:schemeClr val="accent2"/>
                </a:solidFill>
                <a:effectLst>
                  <a:outerShdw blurRad="38100" dist="38100" dir="2700000" algn="tl">
                    <a:srgbClr val="000000">
                      <a:alpha val="43137"/>
                    </a:srgbClr>
                  </a:outerShdw>
                </a:effectLst>
                <a:latin typeface="Telegraf Bold"/>
              </a:rPr>
              <a:t>المطلب الثالث: مزايا و عيوب أدوات وطرق جمع البيانات</a:t>
            </a:r>
          </a:p>
        </p:txBody>
      </p:sp>
      <p:sp>
        <p:nvSpPr>
          <p:cNvPr id="2" name="Rectangle 1"/>
          <p:cNvSpPr/>
          <p:nvPr/>
        </p:nvSpPr>
        <p:spPr>
          <a:xfrm>
            <a:off x="7795941" y="2166532"/>
            <a:ext cx="2885726" cy="923330"/>
          </a:xfrm>
          <a:prstGeom prst="rect">
            <a:avLst/>
          </a:prstGeom>
          <a:ln w="38100">
            <a:solidFill>
              <a:schemeClr val="accent2"/>
            </a:solidFill>
          </a:ln>
        </p:spPr>
        <p:txBody>
          <a:bodyPr wrap="none">
            <a:spAutoFit/>
          </a:bodyPr>
          <a:lstStyle/>
          <a:p>
            <a:pPr marL="685800" indent="-685800" algn="r" rtl="1">
              <a:buFont typeface="Arial" panose="020B0604020202020204" pitchFamily="34" charset="0"/>
              <a:buChar char="•"/>
            </a:pPr>
            <a:r>
              <a:rPr lang="ar-DZ" sz="5400" b="1" dirty="0">
                <a:solidFill>
                  <a:schemeClr val="accent2"/>
                </a:solidFill>
              </a:rPr>
              <a:t>الاستبيان</a:t>
            </a:r>
            <a:endParaRPr lang="fr-FR" sz="5400" b="1" dirty="0">
              <a:solidFill>
                <a:schemeClr val="accent2"/>
              </a:solidFill>
            </a:endParaRPr>
          </a:p>
        </p:txBody>
      </p:sp>
      <p:cxnSp>
        <p:nvCxnSpPr>
          <p:cNvPr id="10" name="Connecteur droit 9"/>
          <p:cNvCxnSpPr/>
          <p:nvPr/>
        </p:nvCxnSpPr>
        <p:spPr>
          <a:xfrm>
            <a:off x="9178646" y="3189264"/>
            <a:ext cx="0" cy="4863376"/>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678076" y="4343679"/>
            <a:ext cx="7771724" cy="1938992"/>
          </a:xfrm>
          <a:prstGeom prst="rect">
            <a:avLst/>
          </a:prstGeom>
        </p:spPr>
        <p:txBody>
          <a:bodyPr wrap="square">
            <a:spAutoFit/>
          </a:bodyPr>
          <a:lstStyle/>
          <a:p>
            <a:pPr algn="r" rtl="1"/>
            <a:r>
              <a:rPr lang="ar-DZ" sz="4000" b="1" dirty="0"/>
              <a:t>-	قليلة التكلفة واقتصادية </a:t>
            </a:r>
          </a:p>
          <a:p>
            <a:pPr algn="r" rtl="1"/>
            <a:r>
              <a:rPr lang="ar-DZ" sz="4000" b="1" dirty="0"/>
              <a:t>-	سهولة إجراؤها وإمكانية الحصول عليها</a:t>
            </a:r>
          </a:p>
          <a:p>
            <a:pPr algn="r" rtl="1"/>
            <a:r>
              <a:rPr lang="ar-DZ" sz="4000" b="1" dirty="0"/>
              <a:t>-	توفر الاستبيانات سرية تامة، </a:t>
            </a:r>
          </a:p>
        </p:txBody>
      </p:sp>
      <p:sp>
        <p:nvSpPr>
          <p:cNvPr id="13" name="ZoneTexte 12"/>
          <p:cNvSpPr txBox="1"/>
          <p:nvPr/>
        </p:nvSpPr>
        <p:spPr>
          <a:xfrm>
            <a:off x="13182600" y="2844693"/>
            <a:ext cx="1386918" cy="1015663"/>
          </a:xfrm>
          <a:prstGeom prst="rect">
            <a:avLst/>
          </a:prstGeom>
          <a:noFill/>
        </p:spPr>
        <p:txBody>
          <a:bodyPr wrap="none" rtlCol="0">
            <a:spAutoFit/>
          </a:bodyPr>
          <a:lstStyle/>
          <a:p>
            <a:r>
              <a:rPr lang="ar-DZ" sz="6000" b="1" u="sng" dirty="0">
                <a:solidFill>
                  <a:schemeClr val="accent2"/>
                </a:solidFill>
              </a:rPr>
              <a:t>مزايا</a:t>
            </a:r>
            <a:endParaRPr lang="fr-FR" sz="6000" b="1" u="sng" dirty="0">
              <a:solidFill>
                <a:schemeClr val="accent2"/>
              </a:solidFill>
            </a:endParaRPr>
          </a:p>
        </p:txBody>
      </p:sp>
      <p:sp>
        <p:nvSpPr>
          <p:cNvPr id="22" name="ZoneTexte 21"/>
          <p:cNvSpPr txBox="1"/>
          <p:nvPr/>
        </p:nvSpPr>
        <p:spPr>
          <a:xfrm>
            <a:off x="4180257" y="3009899"/>
            <a:ext cx="1657826" cy="1015663"/>
          </a:xfrm>
          <a:prstGeom prst="rect">
            <a:avLst/>
          </a:prstGeom>
          <a:noFill/>
        </p:spPr>
        <p:txBody>
          <a:bodyPr wrap="none" rtlCol="0">
            <a:spAutoFit/>
          </a:bodyPr>
          <a:lstStyle/>
          <a:p>
            <a:r>
              <a:rPr lang="ar-DZ" sz="6000" b="1" u="sng" dirty="0">
                <a:solidFill>
                  <a:schemeClr val="accent2"/>
                </a:solidFill>
              </a:rPr>
              <a:t>عيوب</a:t>
            </a:r>
            <a:endParaRPr lang="fr-FR" sz="6000" b="1" u="sng" dirty="0">
              <a:solidFill>
                <a:schemeClr val="accent2"/>
              </a:solidFill>
            </a:endParaRPr>
          </a:p>
        </p:txBody>
      </p:sp>
      <p:sp>
        <p:nvSpPr>
          <p:cNvPr id="14" name="Rectangle 13"/>
          <p:cNvSpPr/>
          <p:nvPr/>
        </p:nvSpPr>
        <p:spPr>
          <a:xfrm>
            <a:off x="533400" y="4361102"/>
            <a:ext cx="8395532" cy="2554545"/>
          </a:xfrm>
          <a:prstGeom prst="rect">
            <a:avLst/>
          </a:prstGeom>
        </p:spPr>
        <p:txBody>
          <a:bodyPr wrap="square">
            <a:spAutoFit/>
          </a:bodyPr>
          <a:lstStyle/>
          <a:p>
            <a:pPr marL="571500" indent="-571500" algn="just" rtl="1">
              <a:buFontTx/>
              <a:buChar char="-"/>
            </a:pPr>
            <a:r>
              <a:rPr lang="ar-DZ" sz="4000" b="1" dirty="0"/>
              <a:t>صعوبة توضيح بعض الأسئلة الغامضة </a:t>
            </a:r>
          </a:p>
          <a:p>
            <a:pPr marL="571500" indent="-571500" algn="just" rtl="1">
              <a:buFontTx/>
              <a:buChar char="-"/>
            </a:pPr>
            <a:r>
              <a:rPr lang="ar-DZ" sz="4000" b="1" dirty="0"/>
              <a:t>عدم إجابة جميع الأسئلة من قبل الجمهور في حال كان أسلوب الأسئلة وصياغتها غير جاذبة </a:t>
            </a:r>
          </a:p>
          <a:p>
            <a:pPr marL="571500" indent="-571500" algn="just" rtl="1">
              <a:buFontTx/>
              <a:buChar char="-"/>
            </a:pPr>
            <a:r>
              <a:rPr lang="ar-DZ" sz="4000" b="1" dirty="0"/>
              <a:t>سوء تفسير الاستبيان من قبل المجيبين</a:t>
            </a:r>
          </a:p>
        </p:txBody>
      </p:sp>
      <p:sp>
        <p:nvSpPr>
          <p:cNvPr id="15" name="Rectangle 14"/>
          <p:cNvSpPr/>
          <p:nvPr/>
        </p:nvSpPr>
        <p:spPr>
          <a:xfrm>
            <a:off x="6268828" y="2105626"/>
            <a:ext cx="5908990" cy="1015663"/>
          </a:xfrm>
          <a:prstGeom prst="rect">
            <a:avLst/>
          </a:prstGeom>
          <a:solidFill>
            <a:srgbClr val="FAFAFA"/>
          </a:solidFill>
          <a:ln>
            <a:solidFill>
              <a:schemeClr val="accent2"/>
            </a:solidFill>
          </a:ln>
        </p:spPr>
        <p:txBody>
          <a:bodyPr wrap="none">
            <a:spAutoFit/>
          </a:bodyPr>
          <a:lstStyle/>
          <a:p>
            <a:pPr marL="685800" indent="-685800" algn="r" rtl="1">
              <a:buFont typeface="Arial" panose="020B0604020202020204" pitchFamily="34" charset="0"/>
              <a:buChar char="•"/>
            </a:pPr>
            <a:r>
              <a:rPr lang="ar-DZ" sz="6000" b="1" dirty="0">
                <a:solidFill>
                  <a:schemeClr val="accent2"/>
                </a:solidFill>
              </a:rPr>
              <a:t>المقابلات الشخصية:</a:t>
            </a:r>
            <a:endParaRPr lang="fr-FR" sz="6000" b="1" dirty="0">
              <a:solidFill>
                <a:schemeClr val="accent2"/>
              </a:solidFill>
            </a:endParaRPr>
          </a:p>
        </p:txBody>
      </p:sp>
      <p:sp>
        <p:nvSpPr>
          <p:cNvPr id="16" name="Rectangle 15"/>
          <p:cNvSpPr/>
          <p:nvPr/>
        </p:nvSpPr>
        <p:spPr>
          <a:xfrm>
            <a:off x="9428361" y="4025562"/>
            <a:ext cx="8402439" cy="3785652"/>
          </a:xfrm>
          <a:prstGeom prst="rect">
            <a:avLst/>
          </a:prstGeom>
          <a:solidFill>
            <a:srgbClr val="FAFAFA"/>
          </a:solidFill>
        </p:spPr>
        <p:txBody>
          <a:bodyPr wrap="square">
            <a:spAutoFit/>
          </a:bodyPr>
          <a:lstStyle/>
          <a:p>
            <a:pPr algn="just" rtl="1"/>
            <a:r>
              <a:rPr lang="ar-DZ" sz="4000" b="1" dirty="0"/>
              <a:t>- توظيف عدد محدد من الأسئلة وبالتالي الحصول على إجابات أكثر دقة</a:t>
            </a:r>
          </a:p>
          <a:p>
            <a:pPr algn="just" rtl="1"/>
            <a:r>
              <a:rPr lang="ar-DZ" sz="4000" b="1" dirty="0"/>
              <a:t>- سهولة إجراؤها وتحليلها نظرًا لاقتصارها على مجموعة محددة من الأشخاص</a:t>
            </a:r>
          </a:p>
          <a:p>
            <a:pPr algn="just" rtl="1"/>
            <a:r>
              <a:rPr lang="ar-DZ" sz="4000" b="1" dirty="0"/>
              <a:t>- شعور المجيب بثقة أكبر عند الإجابة على الأسئلة بهذه الطريقة</a:t>
            </a:r>
          </a:p>
        </p:txBody>
      </p:sp>
      <p:sp>
        <p:nvSpPr>
          <p:cNvPr id="17" name="Rectangle 16"/>
          <p:cNvSpPr/>
          <p:nvPr/>
        </p:nvSpPr>
        <p:spPr>
          <a:xfrm>
            <a:off x="5861" y="4053327"/>
            <a:ext cx="9041499" cy="3170099"/>
          </a:xfrm>
          <a:prstGeom prst="rect">
            <a:avLst/>
          </a:prstGeom>
          <a:solidFill>
            <a:srgbClr val="FAFAFA"/>
          </a:solidFill>
        </p:spPr>
        <p:txBody>
          <a:bodyPr wrap="square">
            <a:spAutoFit/>
          </a:bodyPr>
          <a:lstStyle/>
          <a:p>
            <a:pPr algn="just" rtl="1"/>
            <a:r>
              <a:rPr lang="ar-DZ" sz="4000" b="1" dirty="0"/>
              <a:t>- صعوبة جمع البيانات في المقابلات غير المنظمة أو غير المخطط لها، نظرًا لكونها أقل تحديدًا وشمولية</a:t>
            </a:r>
          </a:p>
          <a:p>
            <a:pPr algn="just" rtl="1"/>
            <a:r>
              <a:rPr lang="ar-DZ" sz="4000" b="1" dirty="0"/>
              <a:t>- التكلفة الناجمة من توظيف المحاورين</a:t>
            </a:r>
          </a:p>
          <a:p>
            <a:pPr algn="just" rtl="1"/>
            <a:r>
              <a:rPr lang="ar-DZ" sz="4000" b="1" dirty="0"/>
              <a:t>- وجود تحري الدقة من على المحاور ليتحقق من صدق المجيب</a:t>
            </a:r>
          </a:p>
        </p:txBody>
      </p:sp>
      <p:sp>
        <p:nvSpPr>
          <p:cNvPr id="23" name="Rectangle 22"/>
          <p:cNvSpPr/>
          <p:nvPr/>
        </p:nvSpPr>
        <p:spPr>
          <a:xfrm>
            <a:off x="6268829" y="2139613"/>
            <a:ext cx="5908990" cy="1015663"/>
          </a:xfrm>
          <a:prstGeom prst="rect">
            <a:avLst/>
          </a:prstGeom>
          <a:solidFill>
            <a:srgbClr val="FAFAFA"/>
          </a:solidFill>
          <a:ln>
            <a:solidFill>
              <a:schemeClr val="accent2"/>
            </a:solidFill>
          </a:ln>
        </p:spPr>
        <p:txBody>
          <a:bodyPr wrap="square">
            <a:spAutoFit/>
          </a:bodyPr>
          <a:lstStyle/>
          <a:p>
            <a:pPr marL="857250" indent="-857250" algn="r" rtl="1">
              <a:buFont typeface="Arial" panose="020B0604020202020204" pitchFamily="34" charset="0"/>
              <a:buChar char="•"/>
            </a:pPr>
            <a:r>
              <a:rPr lang="ar-DZ" sz="6000" b="1" dirty="0">
                <a:solidFill>
                  <a:schemeClr val="accent2"/>
                </a:solidFill>
              </a:rPr>
              <a:t>الملاحظة</a:t>
            </a:r>
            <a:endParaRPr lang="fr-FR" sz="6000" b="1" dirty="0">
              <a:solidFill>
                <a:schemeClr val="accent2"/>
              </a:solidFill>
            </a:endParaRPr>
          </a:p>
        </p:txBody>
      </p:sp>
      <p:sp>
        <p:nvSpPr>
          <p:cNvPr id="24" name="Rectangle 23"/>
          <p:cNvSpPr/>
          <p:nvPr/>
        </p:nvSpPr>
        <p:spPr>
          <a:xfrm>
            <a:off x="9309933" y="4025562"/>
            <a:ext cx="8710459" cy="3785652"/>
          </a:xfrm>
          <a:prstGeom prst="rect">
            <a:avLst/>
          </a:prstGeom>
          <a:solidFill>
            <a:srgbClr val="FAFAFA"/>
          </a:solidFill>
        </p:spPr>
        <p:txBody>
          <a:bodyPr wrap="square">
            <a:spAutoFit/>
          </a:bodyPr>
          <a:lstStyle/>
          <a:p>
            <a:pPr algn="just" rtl="1"/>
            <a:r>
              <a:rPr lang="ar-DZ" sz="4800" b="1" dirty="0"/>
              <a:t>-	غير </a:t>
            </a:r>
            <a:r>
              <a:rPr lang="ar-DZ" sz="4800" b="1" dirty="0" err="1"/>
              <a:t>تدخلية</a:t>
            </a:r>
            <a:r>
              <a:rPr lang="ar-DZ" sz="4800" b="1" dirty="0"/>
              <a:t>، أي لا تتطلب مشاركة الكثير من الأشخاص </a:t>
            </a:r>
          </a:p>
          <a:p>
            <a:pPr marL="685800" indent="-685800" algn="just" rtl="1">
              <a:buFontTx/>
              <a:buChar char="-"/>
            </a:pPr>
            <a:r>
              <a:rPr lang="ar-DZ" sz="4800" b="1" dirty="0"/>
              <a:t>سهولة إجراؤها مقارنة بملء الاستبيان أو المشاركة في المقابلة </a:t>
            </a:r>
          </a:p>
          <a:p>
            <a:pPr marL="685800" indent="-685800" algn="just" rtl="1">
              <a:buFontTx/>
              <a:buChar char="-"/>
            </a:pPr>
            <a:endParaRPr lang="ar-DZ" sz="4800" b="1" dirty="0"/>
          </a:p>
        </p:txBody>
      </p:sp>
      <p:sp>
        <p:nvSpPr>
          <p:cNvPr id="25" name="Rectangle 24"/>
          <p:cNvSpPr/>
          <p:nvPr/>
        </p:nvSpPr>
        <p:spPr>
          <a:xfrm>
            <a:off x="5860" y="3976436"/>
            <a:ext cx="9041499" cy="3170099"/>
          </a:xfrm>
          <a:prstGeom prst="rect">
            <a:avLst/>
          </a:prstGeom>
          <a:solidFill>
            <a:srgbClr val="FAFAFA"/>
          </a:solidFill>
        </p:spPr>
        <p:txBody>
          <a:bodyPr wrap="square">
            <a:spAutoFit/>
          </a:bodyPr>
          <a:lstStyle/>
          <a:p>
            <a:pPr algn="r" rtl="1"/>
            <a:r>
              <a:rPr lang="ar-DZ" sz="4000" b="1" dirty="0"/>
              <a:t>- محدودية البيانات التي يمكن جمعها عن طريق الملاحظة </a:t>
            </a:r>
          </a:p>
          <a:p>
            <a:pPr algn="r" rtl="1"/>
            <a:r>
              <a:rPr lang="ar-DZ" sz="4000" b="1" dirty="0"/>
              <a:t>- تتطلب وقتًا كثيرًا </a:t>
            </a:r>
          </a:p>
          <a:p>
            <a:pPr algn="r" rtl="1"/>
            <a:r>
              <a:rPr lang="ar-DZ" sz="4000" b="1" dirty="0"/>
              <a:t>- الحاجة إلى تدريب المراقبين، نظرًا لاختلاف نهج الملاحظة لدى الأشخاص</a:t>
            </a:r>
          </a:p>
        </p:txBody>
      </p:sp>
      <p:sp>
        <p:nvSpPr>
          <p:cNvPr id="26" name="Rectangle 25"/>
          <p:cNvSpPr/>
          <p:nvPr/>
        </p:nvSpPr>
        <p:spPr>
          <a:xfrm>
            <a:off x="6268827" y="2120365"/>
            <a:ext cx="5908992" cy="1015663"/>
          </a:xfrm>
          <a:prstGeom prst="rect">
            <a:avLst/>
          </a:prstGeom>
          <a:solidFill>
            <a:srgbClr val="FAFAFA"/>
          </a:solidFill>
          <a:ln>
            <a:solidFill>
              <a:schemeClr val="accent2"/>
            </a:solidFill>
          </a:ln>
        </p:spPr>
        <p:txBody>
          <a:bodyPr wrap="square">
            <a:spAutoFit/>
          </a:bodyPr>
          <a:lstStyle/>
          <a:p>
            <a:pPr marL="285750" indent="-285750" algn="r" rtl="1">
              <a:buFont typeface="Arial" panose="020B0604020202020204" pitchFamily="34" charset="0"/>
              <a:buChar char="•"/>
            </a:pPr>
            <a:r>
              <a:rPr lang="ar-DZ" sz="6000" b="1" dirty="0">
                <a:solidFill>
                  <a:schemeClr val="accent2"/>
                </a:solidFill>
              </a:rPr>
              <a:t>المصادر والمراجع</a:t>
            </a:r>
            <a:endParaRPr lang="fr-FR" sz="6000" b="1" dirty="0">
              <a:solidFill>
                <a:schemeClr val="accent2"/>
              </a:solidFill>
            </a:endParaRPr>
          </a:p>
        </p:txBody>
      </p:sp>
      <p:sp>
        <p:nvSpPr>
          <p:cNvPr id="27" name="Rectangle 26"/>
          <p:cNvSpPr/>
          <p:nvPr/>
        </p:nvSpPr>
        <p:spPr>
          <a:xfrm>
            <a:off x="381000" y="4098892"/>
            <a:ext cx="8666359" cy="3477875"/>
          </a:xfrm>
          <a:prstGeom prst="rect">
            <a:avLst/>
          </a:prstGeom>
          <a:solidFill>
            <a:srgbClr val="FAFAFA"/>
          </a:solidFill>
        </p:spPr>
        <p:txBody>
          <a:bodyPr wrap="square">
            <a:spAutoFit/>
          </a:bodyPr>
          <a:lstStyle/>
          <a:p>
            <a:pPr algn="just" rtl="1"/>
            <a:r>
              <a:rPr lang="ar-DZ" sz="4400" b="1" dirty="0"/>
              <a:t>-	قد لا يحتفظ موظفو منظمة ما بمعلومات دقيقة في حال شعورهم بعدم جدوى استخدامها </a:t>
            </a:r>
          </a:p>
          <a:p>
            <a:pPr marL="571500" indent="-571500" algn="just" rtl="1">
              <a:buFontTx/>
              <a:buChar char="-"/>
            </a:pPr>
            <a:r>
              <a:rPr lang="ar-DZ" sz="4400" b="1" dirty="0"/>
              <a:t>قد تتسبب بإثقال كاهل الموظفين عند الحاجة إلى جمعها</a:t>
            </a:r>
          </a:p>
          <a:p>
            <a:pPr marL="571500" indent="-571500" algn="just" rtl="1">
              <a:buFontTx/>
              <a:buChar char="-"/>
            </a:pPr>
            <a:endParaRPr lang="ar-DZ" sz="4400" b="1" dirty="0"/>
          </a:p>
        </p:txBody>
      </p:sp>
      <p:sp>
        <p:nvSpPr>
          <p:cNvPr id="28" name="Rectangle 27"/>
          <p:cNvSpPr/>
          <p:nvPr/>
        </p:nvSpPr>
        <p:spPr>
          <a:xfrm>
            <a:off x="9422498" y="4053327"/>
            <a:ext cx="8713440" cy="3170099"/>
          </a:xfrm>
          <a:prstGeom prst="rect">
            <a:avLst/>
          </a:prstGeom>
          <a:solidFill>
            <a:srgbClr val="FAFAFA"/>
          </a:solidFill>
        </p:spPr>
        <p:txBody>
          <a:bodyPr wrap="square">
            <a:spAutoFit/>
          </a:bodyPr>
          <a:lstStyle/>
          <a:p>
            <a:pPr algn="just" rtl="1"/>
            <a:r>
              <a:rPr lang="ar-DZ" sz="4000" b="1" dirty="0"/>
              <a:t>-	فورية المعلومات فتكون جاهزة وبحوزتك، فلا يتعين عليك بذل جهد في جمعها </a:t>
            </a:r>
          </a:p>
          <a:p>
            <a:pPr algn="just" rtl="1"/>
            <a:r>
              <a:rPr lang="ar-DZ" sz="4000" b="1" dirty="0"/>
              <a:t>-	سهولة استخدام البيانات ووضوحها من حيث التفسير </a:t>
            </a:r>
          </a:p>
          <a:p>
            <a:pPr algn="just" rtl="1"/>
            <a:r>
              <a:rPr lang="ar-DZ" sz="4000" b="1" dirty="0"/>
              <a:t>-	قلة تكلفة الحصول على المعلومات نسبياً</a:t>
            </a:r>
          </a:p>
        </p:txBody>
      </p:sp>
    </p:spTree>
    <p:extLst>
      <p:ext uri="{BB962C8B-B14F-4D97-AF65-F5344CB8AC3E}">
        <p14:creationId xmlns:p14="http://schemas.microsoft.com/office/powerpoint/2010/main" val="17182869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fltVal val="0"/>
                                          </p:val>
                                        </p:tav>
                                        <p:tav tm="100000">
                                          <p:val>
                                            <p:strVal val="#ppt_w"/>
                                          </p:val>
                                        </p:tav>
                                      </p:tavLst>
                                    </p:anim>
                                    <p:anim calcmode="lin" valueType="num">
                                      <p:cBhvr>
                                        <p:cTn id="37" dur="1000" fill="hold"/>
                                        <p:tgtEl>
                                          <p:spTgt spid="25"/>
                                        </p:tgtEl>
                                        <p:attrNameLst>
                                          <p:attrName>ppt_h</p:attrName>
                                        </p:attrNameLst>
                                      </p:cBhvr>
                                      <p:tavLst>
                                        <p:tav tm="0">
                                          <p:val>
                                            <p:fltVal val="0"/>
                                          </p:val>
                                        </p:tav>
                                        <p:tav tm="100000">
                                          <p:val>
                                            <p:strVal val="#ppt_h"/>
                                          </p:val>
                                        </p:tav>
                                      </p:tavLst>
                                    </p:anim>
                                    <p:anim calcmode="lin" valueType="num">
                                      <p:cBhvr>
                                        <p:cTn id="38" dur="1000" fill="hold"/>
                                        <p:tgtEl>
                                          <p:spTgt spid="25"/>
                                        </p:tgtEl>
                                        <p:attrNameLst>
                                          <p:attrName>style.rotation</p:attrName>
                                        </p:attrNameLst>
                                      </p:cBhvr>
                                      <p:tavLst>
                                        <p:tav tm="0">
                                          <p:val>
                                            <p:fltVal val="90"/>
                                          </p:val>
                                        </p:tav>
                                        <p:tav tm="100000">
                                          <p:val>
                                            <p:fltVal val="0"/>
                                          </p:val>
                                        </p:tav>
                                      </p:tavLst>
                                    </p:anim>
                                    <p:animEffect transition="in" filter="fade">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TotalTime>
  <Words>1825</Words>
  <Application>Microsoft Office PowerPoint</Application>
  <PresentationFormat>Personnalisé</PresentationFormat>
  <Paragraphs>144</Paragraphs>
  <Slides>16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Wingdings</vt:lpstr>
      <vt:lpstr>Telegraf Bold</vt:lpstr>
      <vt:lpstr>Telegraf</vt:lpstr>
      <vt:lpstr>Calibri</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rapport statistique résultat sondage simple professionnel</dc:title>
  <cp:lastModifiedBy>asma Hadji</cp:lastModifiedBy>
  <cp:revision>44</cp:revision>
  <dcterms:created xsi:type="dcterms:W3CDTF">2006-08-16T00:00:00Z</dcterms:created>
  <dcterms:modified xsi:type="dcterms:W3CDTF">2023-11-25T09:06:59Z</dcterms:modified>
  <dc:identifier>DAF0ySuBJLQ</dc:identifier>
</cp:coreProperties>
</file>