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81" r:id="rId4"/>
    <p:sldId id="258" r:id="rId5"/>
    <p:sldId id="278" r:id="rId6"/>
    <p:sldId id="279" r:id="rId7"/>
    <p:sldId id="260" r:id="rId8"/>
    <p:sldId id="262" r:id="rId9"/>
    <p:sldId id="282" r:id="rId10"/>
    <p:sldId id="263" r:id="rId11"/>
    <p:sldId id="264"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9D1EFA3-60B9-4EF7-9081-86EF18C39D73}" type="datetimeFigureOut">
              <a:rPr lang="fr-FR" smtClean="0"/>
              <a:t>18/12/2023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357579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9D1EFA3-60B9-4EF7-9081-86EF18C39D73}" type="datetimeFigureOut">
              <a:rPr lang="fr-FR" smtClean="0"/>
              <a:t>18/12/2023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141680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9D1EFA3-60B9-4EF7-9081-86EF18C39D73}" type="datetimeFigureOut">
              <a:rPr lang="fr-FR" smtClean="0"/>
              <a:t>18/12/2023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2453946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9D1EFA3-60B9-4EF7-9081-86EF18C39D73}" type="datetimeFigureOut">
              <a:rPr lang="fr-FR" smtClean="0"/>
              <a:t>18/12/2023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661382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D1EFA3-60B9-4EF7-9081-86EF18C39D73}" type="datetimeFigureOut">
              <a:rPr lang="fr-FR" smtClean="0"/>
              <a:t>18/12/2023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32354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9D1EFA3-60B9-4EF7-9081-86EF18C39D73}" type="datetimeFigureOut">
              <a:rPr lang="fr-FR" smtClean="0"/>
              <a:t>18/12/2023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3624726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9D1EFA3-60B9-4EF7-9081-86EF18C39D73}" type="datetimeFigureOut">
              <a:rPr lang="fr-FR" smtClean="0"/>
              <a:t>18/12/2023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318042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9D1EFA3-60B9-4EF7-9081-86EF18C39D73}" type="datetimeFigureOut">
              <a:rPr lang="fr-FR" smtClean="0"/>
              <a:t>18/12/2023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148864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1EFA3-60B9-4EF7-9081-86EF18C39D73}" type="datetimeFigureOut">
              <a:rPr lang="fr-FR" smtClean="0"/>
              <a:t>18/12/2023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270266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1EFA3-60B9-4EF7-9081-86EF18C39D73}" type="datetimeFigureOut">
              <a:rPr lang="fr-FR" smtClean="0"/>
              <a:t>18/12/2023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47915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1EFA3-60B9-4EF7-9081-86EF18C39D73}" type="datetimeFigureOut">
              <a:rPr lang="fr-FR" smtClean="0"/>
              <a:t>18/12/2023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1916BC-FF67-4C7F-ADEF-ADE0FF718C06}" type="slidenum">
              <a:rPr lang="fr-FR" smtClean="0"/>
              <a:t>‹#›</a:t>
            </a:fld>
            <a:endParaRPr lang="fr-FR"/>
          </a:p>
        </p:txBody>
      </p:sp>
    </p:spTree>
    <p:extLst>
      <p:ext uri="{BB962C8B-B14F-4D97-AF65-F5344CB8AC3E}">
        <p14:creationId xmlns:p14="http://schemas.microsoft.com/office/powerpoint/2010/main" val="494219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1EFA3-60B9-4EF7-9081-86EF18C39D73}" type="datetimeFigureOut">
              <a:rPr lang="fr-FR" smtClean="0"/>
              <a:t>18/12/2023</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1916BC-FF67-4C7F-ADEF-ADE0FF718C06}" type="slidenum">
              <a:rPr lang="fr-FR" smtClean="0"/>
              <a:t>‹#›</a:t>
            </a:fld>
            <a:endParaRPr lang="fr-FR"/>
          </a:p>
        </p:txBody>
      </p:sp>
    </p:spTree>
    <p:extLst>
      <p:ext uri="{BB962C8B-B14F-4D97-AF65-F5344CB8AC3E}">
        <p14:creationId xmlns:p14="http://schemas.microsoft.com/office/powerpoint/2010/main" val="3758035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332656"/>
            <a:ext cx="8568952" cy="6192688"/>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pPr algn="ctr" rtl="1"/>
            <a:r>
              <a:rPr lang="ar-DZ" sz="8500" b="1" dirty="0" smtClean="0">
                <a:solidFill>
                  <a:schemeClr val="accent5">
                    <a:lumMod val="75000"/>
                  </a:schemeClr>
                </a:solidFill>
                <a:latin typeface="Simplified Arabic" pitchFamily="18" charset="-78"/>
                <a:cs typeface="Simplified Arabic" pitchFamily="18" charset="-78"/>
              </a:rPr>
              <a:t>المحاضرة الحادية عشر:</a:t>
            </a:r>
          </a:p>
          <a:p>
            <a:pPr algn="ctr" rtl="1"/>
            <a:r>
              <a:rPr lang="ar-DZ" sz="8000" b="1" dirty="0" smtClean="0">
                <a:solidFill>
                  <a:schemeClr val="accent1"/>
                </a:solidFill>
                <a:latin typeface="Simplified Arabic" pitchFamily="18" charset="-78"/>
                <a:cs typeface="Simplified Arabic" pitchFamily="18" charset="-78"/>
              </a:rPr>
              <a:t>الإتصال الجماهيري</a:t>
            </a:r>
          </a:p>
          <a:p>
            <a:pPr algn="ctr" rtl="1"/>
            <a:r>
              <a:rPr lang="fr-FR" sz="8000" b="1" dirty="0" smtClean="0">
                <a:solidFill>
                  <a:schemeClr val="accent2"/>
                </a:solidFill>
                <a:latin typeface="Simplified Arabic" pitchFamily="18" charset="-78"/>
                <a:cs typeface="Simplified Arabic" pitchFamily="18" charset="-78"/>
              </a:rPr>
              <a:t>Mass Communication</a:t>
            </a:r>
            <a:endParaRPr lang="ar-DZ" sz="8000" b="1" dirty="0" smtClean="0">
              <a:solidFill>
                <a:schemeClr val="accent2"/>
              </a:solidFill>
              <a:latin typeface="Simplified Arabic" pitchFamily="18" charset="-78"/>
              <a:cs typeface="Simplified Arabic" pitchFamily="18" charset="-78"/>
            </a:endParaRPr>
          </a:p>
          <a:p>
            <a:pPr algn="ctr" rtl="1"/>
            <a:r>
              <a:rPr lang="ar-DZ" sz="8000" b="1" dirty="0" smtClean="0">
                <a:solidFill>
                  <a:schemeClr val="accent4">
                    <a:lumMod val="75000"/>
                  </a:schemeClr>
                </a:solidFill>
                <a:latin typeface="Simplified Arabic" pitchFamily="18" charset="-78"/>
                <a:cs typeface="Simplified Arabic" pitchFamily="18" charset="-78"/>
              </a:rPr>
              <a:t>د ـــ مبـــــارك زودة</a:t>
            </a:r>
          </a:p>
          <a:p>
            <a:pPr algn="ctr" rtl="1"/>
            <a:endParaRPr lang="fr-FR" sz="8000" b="1" dirty="0" smtClean="0">
              <a:solidFill>
                <a:schemeClr val="accent1"/>
              </a:solidFill>
              <a:latin typeface="Simplified Arabic" pitchFamily="18" charset="-78"/>
              <a:cs typeface="Simplified Arabic" pitchFamily="18" charset="-78"/>
            </a:endParaRPr>
          </a:p>
          <a:p>
            <a:endParaRPr lang="fr-FR" dirty="0"/>
          </a:p>
        </p:txBody>
      </p:sp>
    </p:spTree>
    <p:extLst>
      <p:ext uri="{BB962C8B-B14F-4D97-AF65-F5344CB8AC3E}">
        <p14:creationId xmlns:p14="http://schemas.microsoft.com/office/powerpoint/2010/main" val="16948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712968" cy="6320308"/>
          </a:xfrm>
        </p:spPr>
        <p:txBody>
          <a:bodyPr>
            <a:normAutofit fontScale="92500" lnSpcReduction="20000"/>
          </a:bodyPr>
          <a:lstStyle/>
          <a:p>
            <a:pPr algn="r" rtl="1"/>
            <a:r>
              <a:rPr lang="ar-SA" dirty="0">
                <a:latin typeface="Sakkal Majalla" panose="02000000000000000000" pitchFamily="2" charset="-78"/>
                <a:cs typeface="Sakkal Majalla" panose="02000000000000000000" pitchFamily="2" charset="-78"/>
              </a:rPr>
              <a:t>ويرى </a:t>
            </a:r>
            <a:r>
              <a:rPr lang="ar-SA" b="1" dirty="0">
                <a:latin typeface="Sakkal Majalla" panose="02000000000000000000" pitchFamily="2" charset="-78"/>
                <a:cs typeface="Sakkal Majalla" panose="02000000000000000000" pitchFamily="2" charset="-78"/>
              </a:rPr>
              <a:t>عصام سليمان موسى </a:t>
            </a:r>
            <a:r>
              <a:rPr lang="ar-SA" dirty="0">
                <a:latin typeface="Sakkal Majalla" panose="02000000000000000000" pitchFamily="2" charset="-78"/>
                <a:cs typeface="Sakkal Majalla" panose="02000000000000000000" pitchFamily="2" charset="-78"/>
              </a:rPr>
              <a:t>أن الاتصال الجماهيري يؤدي الوظائف التالية</a:t>
            </a:r>
            <a:r>
              <a:rPr lang="ar-SA" dirty="0" smtClean="0">
                <a:latin typeface="Sakkal Majalla" panose="02000000000000000000" pitchFamily="2" charset="-78"/>
                <a:cs typeface="Sakkal Majalla" panose="02000000000000000000" pitchFamily="2" charset="-78"/>
              </a:rPr>
              <a:t>:</a:t>
            </a:r>
            <a:endParaRPr lang="ar-DZ" dirty="0" smtClean="0">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الإعلام</a:t>
            </a:r>
            <a:r>
              <a:rPr lang="ar-SA" b="1" dirty="0">
                <a:solidFill>
                  <a:schemeClr val="accent2"/>
                </a:solidFill>
                <a:latin typeface="Sakkal Majalla" panose="02000000000000000000" pitchFamily="2" charset="-78"/>
                <a:cs typeface="Sakkal Majalla" panose="02000000000000000000" pitchFamily="2" charset="-78"/>
              </a:rPr>
              <a:t>،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التنشئة </a:t>
            </a:r>
            <a:r>
              <a:rPr lang="ar-SA" b="1" dirty="0">
                <a:solidFill>
                  <a:schemeClr val="accent2"/>
                </a:solidFill>
                <a:latin typeface="Sakkal Majalla" panose="02000000000000000000" pitchFamily="2" charset="-78"/>
                <a:cs typeface="Sakkal Majalla" panose="02000000000000000000" pitchFamily="2" charset="-78"/>
              </a:rPr>
              <a:t>الاجتماعية،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التحفيز</a:t>
            </a:r>
            <a:r>
              <a:rPr lang="ar-SA" b="1" dirty="0">
                <a:solidFill>
                  <a:schemeClr val="accent2"/>
                </a:solidFill>
                <a:latin typeface="Sakkal Majalla" panose="02000000000000000000" pitchFamily="2" charset="-78"/>
                <a:cs typeface="Sakkal Majalla" panose="02000000000000000000" pitchFamily="2" charset="-78"/>
              </a:rPr>
              <a:t>،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المناقشة </a:t>
            </a:r>
            <a:r>
              <a:rPr lang="ar-SA" b="1" dirty="0">
                <a:solidFill>
                  <a:schemeClr val="accent2"/>
                </a:solidFill>
                <a:latin typeface="Sakkal Majalla" panose="02000000000000000000" pitchFamily="2" charset="-78"/>
                <a:cs typeface="Sakkal Majalla" panose="02000000000000000000" pitchFamily="2" charset="-78"/>
              </a:rPr>
              <a:t>والحوار،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التعليم</a:t>
            </a:r>
            <a:r>
              <a:rPr lang="ar-SA" b="1" dirty="0">
                <a:solidFill>
                  <a:schemeClr val="accent2"/>
                </a:solidFill>
                <a:latin typeface="Sakkal Majalla" panose="02000000000000000000" pitchFamily="2" charset="-78"/>
                <a:cs typeface="Sakkal Majalla" panose="02000000000000000000" pitchFamily="2" charset="-78"/>
              </a:rPr>
              <a:t>، الثقافة، الترفيه، </a:t>
            </a:r>
            <a:r>
              <a:rPr lang="ar-SA" b="1" dirty="0" smtClean="0">
                <a:solidFill>
                  <a:schemeClr val="accent2"/>
                </a:solidFill>
                <a:latin typeface="Sakkal Majalla" panose="02000000000000000000" pitchFamily="2" charset="-78"/>
                <a:cs typeface="Sakkal Majalla" panose="02000000000000000000" pitchFamily="2" charset="-78"/>
              </a:rPr>
              <a:t>التقارب </a:t>
            </a:r>
            <a:r>
              <a:rPr lang="ar-SA" b="1" dirty="0">
                <a:solidFill>
                  <a:schemeClr val="accent2"/>
                </a:solidFill>
                <a:latin typeface="Sakkal Majalla" panose="02000000000000000000" pitchFamily="2" charset="-78"/>
                <a:cs typeface="Sakkal Majalla" panose="02000000000000000000" pitchFamily="2" charset="-78"/>
              </a:rPr>
              <a:t>الاجتماعي.</a:t>
            </a:r>
            <a:endParaRPr lang="fr-FR" b="1" dirty="0">
              <a:solidFill>
                <a:schemeClr val="accent2"/>
              </a:solidFill>
              <a:latin typeface="Sakkal Majalla" panose="02000000000000000000" pitchFamily="2" charset="-78"/>
              <a:cs typeface="Sakkal Majalla" panose="02000000000000000000" pitchFamily="2" charset="-78"/>
            </a:endParaRPr>
          </a:p>
          <a:p>
            <a:pPr algn="r" rtl="1"/>
            <a:r>
              <a:rPr lang="ar-SA" dirty="0">
                <a:latin typeface="Sakkal Majalla" panose="02000000000000000000" pitchFamily="2" charset="-78"/>
                <a:cs typeface="Sakkal Majalla" panose="02000000000000000000" pitchFamily="2" charset="-78"/>
              </a:rPr>
              <a:t> </a:t>
            </a:r>
            <a:r>
              <a:rPr lang="ar-DZ" dirty="0" smtClean="0">
                <a:latin typeface="Sakkal Majalla" panose="02000000000000000000" pitchFamily="2" charset="-78"/>
                <a:cs typeface="Sakkal Majalla" panose="02000000000000000000" pitchFamily="2" charset="-78"/>
              </a:rPr>
              <a:t>هنالك بعض الباحثين </a:t>
            </a:r>
            <a:r>
              <a:rPr lang="ar-SA" dirty="0" smtClean="0">
                <a:latin typeface="Sakkal Majalla" panose="02000000000000000000" pitchFamily="2" charset="-78"/>
                <a:cs typeface="Sakkal Majalla" panose="02000000000000000000" pitchFamily="2" charset="-78"/>
              </a:rPr>
              <a:t>أن </a:t>
            </a:r>
            <a:r>
              <a:rPr lang="ar-SA" dirty="0">
                <a:latin typeface="Sakkal Majalla" panose="02000000000000000000" pitchFamily="2" charset="-78"/>
                <a:cs typeface="Sakkal Majalla" panose="02000000000000000000" pitchFamily="2" charset="-78"/>
              </a:rPr>
              <a:t>الاتصال يقوم بمجموعة أساسية من الوظائف، سواء على مستوى الفرد أو الجماعة أو المجتمع؛يلخصها فيما يلي:</a:t>
            </a:r>
            <a:endParaRPr lang="fr-FR" dirty="0">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a:solidFill>
                  <a:schemeClr val="accent2"/>
                </a:solidFill>
                <a:latin typeface="Sakkal Majalla" panose="02000000000000000000" pitchFamily="2" charset="-78"/>
                <a:cs typeface="Sakkal Majalla" panose="02000000000000000000" pitchFamily="2" charset="-78"/>
              </a:rPr>
              <a:t>الإخبار،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الترفيه </a:t>
            </a:r>
            <a:r>
              <a:rPr lang="ar-SA" b="1" dirty="0">
                <a:solidFill>
                  <a:schemeClr val="accent2"/>
                </a:solidFill>
                <a:latin typeface="Sakkal Majalla" panose="02000000000000000000" pitchFamily="2" charset="-78"/>
                <a:cs typeface="Sakkal Majalla" panose="02000000000000000000" pitchFamily="2" charset="-78"/>
              </a:rPr>
              <a:t>والرقابة،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الإعلام </a:t>
            </a:r>
            <a:r>
              <a:rPr lang="ar-SA" b="1" dirty="0">
                <a:solidFill>
                  <a:schemeClr val="accent2"/>
                </a:solidFill>
                <a:latin typeface="Sakkal Majalla" panose="02000000000000000000" pitchFamily="2" charset="-78"/>
                <a:cs typeface="Sakkal Majalla" panose="02000000000000000000" pitchFamily="2" charset="-78"/>
              </a:rPr>
              <a:t>والتعليم،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الإعلان </a:t>
            </a:r>
            <a:r>
              <a:rPr lang="ar-SA" b="1" dirty="0">
                <a:solidFill>
                  <a:schemeClr val="accent2"/>
                </a:solidFill>
                <a:latin typeface="Sakkal Majalla" panose="02000000000000000000" pitchFamily="2" charset="-78"/>
                <a:cs typeface="Sakkal Majalla" panose="02000000000000000000" pitchFamily="2" charset="-78"/>
              </a:rPr>
              <a:t>والترويج</a:t>
            </a:r>
            <a:r>
              <a:rPr lang="ar-SA" b="1" dirty="0" smtClean="0">
                <a:solidFill>
                  <a:schemeClr val="accent2"/>
                </a:solidFill>
                <a:latin typeface="Sakkal Majalla" panose="02000000000000000000" pitchFamily="2" charset="-78"/>
                <a:cs typeface="Sakkal Majalla" panose="02000000000000000000" pitchFamily="2" charset="-78"/>
              </a:rPr>
              <a:t>،</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ترابط </a:t>
            </a:r>
            <a:r>
              <a:rPr lang="ar-SA" b="1" dirty="0">
                <a:solidFill>
                  <a:schemeClr val="accent2"/>
                </a:solidFill>
                <a:latin typeface="Sakkal Majalla" panose="02000000000000000000" pitchFamily="2" charset="-78"/>
                <a:cs typeface="Sakkal Majalla" panose="02000000000000000000" pitchFamily="2" charset="-78"/>
              </a:rPr>
              <a:t>المجتمع ونقل تراثه، </a:t>
            </a:r>
            <a:endParaRPr lang="ar-DZ" b="1" dirty="0" smtClean="0">
              <a:solidFill>
                <a:schemeClr val="accent2"/>
              </a:solidFill>
              <a:latin typeface="Sakkal Majalla" panose="02000000000000000000" pitchFamily="2" charset="-78"/>
              <a:cs typeface="Sakkal Majalla" panose="02000000000000000000" pitchFamily="2" charset="-78"/>
            </a:endParaRPr>
          </a:p>
          <a:p>
            <a:pPr marL="514350" indent="-514350" algn="r" rtl="1">
              <a:buFont typeface="+mj-lt"/>
              <a:buAutoNum type="arabicPeriod"/>
            </a:pPr>
            <a:r>
              <a:rPr lang="ar-SA" b="1" dirty="0" smtClean="0">
                <a:solidFill>
                  <a:schemeClr val="accent2"/>
                </a:solidFill>
                <a:latin typeface="Sakkal Majalla" panose="02000000000000000000" pitchFamily="2" charset="-78"/>
                <a:cs typeface="Sakkal Majalla" panose="02000000000000000000" pitchFamily="2" charset="-78"/>
              </a:rPr>
              <a:t>تكوين </a:t>
            </a:r>
            <a:r>
              <a:rPr lang="ar-SA" b="1" dirty="0">
                <a:solidFill>
                  <a:schemeClr val="accent2"/>
                </a:solidFill>
                <a:latin typeface="Sakkal Majalla" panose="02000000000000000000" pitchFamily="2" charset="-78"/>
                <a:cs typeface="Sakkal Majalla" panose="02000000000000000000" pitchFamily="2" charset="-78"/>
              </a:rPr>
              <a:t>الآراء والاتجاهات.</a:t>
            </a:r>
            <a:endParaRPr lang="fr-FR" b="1" dirty="0">
              <a:solidFill>
                <a:schemeClr val="accent2"/>
              </a:solidFill>
              <a:latin typeface="Sakkal Majalla" panose="02000000000000000000" pitchFamily="2" charset="-78"/>
              <a:cs typeface="Sakkal Majalla" panose="02000000000000000000" pitchFamily="2" charset="-78"/>
            </a:endParaRPr>
          </a:p>
          <a:p>
            <a:pPr algn="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5372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712968" cy="6320308"/>
          </a:xfrm>
        </p:spPr>
        <p:txBody>
          <a:bodyPr>
            <a:normAutofit/>
          </a:bodyPr>
          <a:lstStyle/>
          <a:p>
            <a:pPr marL="0" indent="0" algn="just" rtl="1">
              <a:buNone/>
            </a:pPr>
            <a:r>
              <a:rPr lang="ar-SA" sz="3400" b="1" u="sng" dirty="0">
                <a:solidFill>
                  <a:schemeClr val="accent2"/>
                </a:solidFill>
                <a:latin typeface="Sakkal Majalla" panose="02000000000000000000" pitchFamily="2" charset="-78"/>
                <a:cs typeface="Sakkal Majalla" panose="02000000000000000000" pitchFamily="2" charset="-78"/>
              </a:rPr>
              <a:t>رابعا: أهمية الاتصال </a:t>
            </a:r>
            <a:r>
              <a:rPr lang="ar-SA" sz="3400" b="1" u="sng" dirty="0" smtClean="0">
                <a:solidFill>
                  <a:schemeClr val="accent2"/>
                </a:solidFill>
                <a:latin typeface="Sakkal Majalla" panose="02000000000000000000" pitchFamily="2" charset="-78"/>
                <a:cs typeface="Sakkal Majalla" panose="02000000000000000000" pitchFamily="2" charset="-78"/>
              </a:rPr>
              <a:t>الجماهيري:</a:t>
            </a:r>
            <a:endParaRPr lang="ar-DZ" sz="3400" dirty="0">
              <a:solidFill>
                <a:schemeClr val="accent2"/>
              </a:solidFill>
              <a:latin typeface="Sakkal Majalla" panose="02000000000000000000" pitchFamily="2" charset="-78"/>
              <a:cs typeface="Sakkal Majalla" panose="02000000000000000000" pitchFamily="2" charset="-78"/>
            </a:endParaRPr>
          </a:p>
          <a:p>
            <a:pPr algn="just" rtl="1"/>
            <a:r>
              <a:rPr lang="ar-SA" sz="3400" dirty="0" smtClean="0">
                <a:latin typeface="Sakkal Majalla" panose="02000000000000000000" pitchFamily="2" charset="-78"/>
                <a:cs typeface="Sakkal Majalla" panose="02000000000000000000" pitchFamily="2" charset="-78"/>
              </a:rPr>
              <a:t>1/القدرة </a:t>
            </a:r>
            <a:r>
              <a:rPr lang="ar-SA" sz="3400" dirty="0">
                <a:latin typeface="Sakkal Majalla" panose="02000000000000000000" pitchFamily="2" charset="-78"/>
                <a:cs typeface="Sakkal Majalla" panose="02000000000000000000" pitchFamily="2" charset="-78"/>
              </a:rPr>
              <a:t>على التوصيل السريع والسهل للأفكار </a:t>
            </a:r>
            <a:r>
              <a:rPr lang="ar-SA" sz="3400" dirty="0" smtClean="0">
                <a:latin typeface="Sakkal Majalla" panose="02000000000000000000" pitchFamily="2" charset="-78"/>
                <a:cs typeface="Sakkal Majalla" panose="02000000000000000000" pitchFamily="2" charset="-78"/>
              </a:rPr>
              <a:t>والمعلومات</a:t>
            </a:r>
            <a:endParaRPr lang="ar-DZ" sz="3400" dirty="0" smtClean="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2/يساهم هذا النوع من الاتصال في مخاطبة فئات كبيرة وقطاعات واسعة الانتشار من الجماهير في وقت واحد خاصة وأن ما يتصف به المجتمع الإنساني عدم التركيز في منطقة الانتشار.</a:t>
            </a:r>
            <a:endParaRPr lang="fr-FR" sz="3400" dirty="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     3/يساعد هذا النوع من الاتصال في تزويد الجماهير بأكبر قدر ممكن من المعلومات والمعارف.</a:t>
            </a:r>
            <a:endParaRPr lang="fr-FR" sz="3400" dirty="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     4/تتصف وسائل الاتصال الجماهيرية بالتنوع بما يتناسب وحاجات الأفراد مع اختلاف  خصائصهم.</a:t>
            </a:r>
            <a:endParaRPr lang="fr-FR" sz="3400" dirty="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     5/يتصف هذا النوع من الاتصال بالاقتصاد في الوقت والجهد والمال إذا ما قورن بالاتصال الشخصي المباشر.</a:t>
            </a:r>
            <a:endParaRPr lang="fr-FR" sz="3400" dirty="0">
              <a:latin typeface="Sakkal Majalla" panose="02000000000000000000" pitchFamily="2" charset="-78"/>
              <a:cs typeface="Sakkal Majalla" panose="02000000000000000000" pitchFamily="2" charset="-78"/>
            </a:endParaRPr>
          </a:p>
          <a:p>
            <a:pPr marL="0" indent="0" algn="just" rtl="1">
              <a:buNone/>
            </a:pP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5372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What is MASS COMMUNICATION ? | Mass Communication Definition - YouTub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9"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575" y="404664"/>
            <a:ext cx="8819307"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2644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579576"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6525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496944" cy="6480720"/>
          </a:xfrm>
        </p:spPr>
        <p:txBody>
          <a:bodyPr>
            <a:noAutofit/>
          </a:bodyPr>
          <a:lstStyle/>
          <a:p>
            <a:pPr algn="r" rtl="1"/>
            <a:r>
              <a:rPr lang="ar-DZ" sz="3400" b="1" dirty="0" smtClean="0">
                <a:solidFill>
                  <a:schemeClr val="accent2"/>
                </a:solidFill>
                <a:latin typeface="Sakkal Majalla" panose="02000000000000000000" pitchFamily="2" charset="-78"/>
                <a:cs typeface="Sakkal Majalla" panose="02000000000000000000" pitchFamily="2" charset="-78"/>
              </a:rPr>
              <a:t>أولا: تعريف الإتصال الجماهيري</a:t>
            </a:r>
            <a:r>
              <a:rPr lang="ar-DZ" sz="3400" dirty="0" smtClean="0">
                <a:solidFill>
                  <a:schemeClr val="accent2"/>
                </a:solidFill>
                <a:latin typeface="Sakkal Majalla" panose="02000000000000000000" pitchFamily="2" charset="-78"/>
                <a:cs typeface="Sakkal Majalla" panose="02000000000000000000" pitchFamily="2" charset="-78"/>
              </a:rPr>
              <a:t>:</a:t>
            </a:r>
            <a:r>
              <a:rPr lang="ar-DZ" sz="3400" dirty="0" smtClean="0">
                <a:solidFill>
                  <a:prstClr val="black"/>
                </a:solidFill>
                <a:latin typeface="Sakkal Majalla" panose="02000000000000000000" pitchFamily="2" charset="-78"/>
                <a:cs typeface="Sakkal Majalla" panose="02000000000000000000" pitchFamily="2" charset="-78"/>
              </a:rPr>
              <a:t/>
            </a:r>
            <a:br>
              <a:rPr lang="ar-DZ" sz="3400" dirty="0" smtClean="0">
                <a:solidFill>
                  <a:prstClr val="black"/>
                </a:solidFill>
                <a:latin typeface="Sakkal Majalla" panose="02000000000000000000" pitchFamily="2" charset="-78"/>
                <a:cs typeface="Sakkal Majalla" panose="02000000000000000000" pitchFamily="2" charset="-78"/>
              </a:rPr>
            </a:br>
            <a:r>
              <a:rPr lang="ar-DZ" sz="3400" dirty="0" smtClean="0">
                <a:solidFill>
                  <a:prstClr val="black"/>
                </a:solidFill>
                <a:latin typeface="Sakkal Majalla" panose="02000000000000000000" pitchFamily="2" charset="-78"/>
                <a:cs typeface="Sakkal Majalla" panose="02000000000000000000" pitchFamily="2" charset="-78"/>
              </a:rPr>
              <a:t>يقصد به العملية التي يتم بمقتضاها نقل المعلومات والأفكار والاتجاهات والأحاسيس إلى عدد كبير نسبيا من الأفراد باستخدام وسيلة أو أكثر من وسائل الاتصال الجماهيري، وهذا النوع من الاتصال يتم بطريقة غير مباشرة،وغالبا ما يكون في اتجاه واحد. ثم صار في اتجاهين.</a:t>
            </a:r>
            <a:br>
              <a:rPr lang="ar-DZ" sz="3400" dirty="0" smtClean="0">
                <a:solidFill>
                  <a:prstClr val="black"/>
                </a:solidFill>
                <a:latin typeface="Sakkal Majalla" panose="02000000000000000000" pitchFamily="2" charset="-78"/>
                <a:cs typeface="Sakkal Majalla" panose="02000000000000000000" pitchFamily="2" charset="-78"/>
              </a:rPr>
            </a:br>
            <a:r>
              <a:rPr lang="ar-DZ" sz="3400" dirty="0" smtClean="0">
                <a:solidFill>
                  <a:prstClr val="black"/>
                </a:solidFill>
                <a:latin typeface="Sakkal Majalla" panose="02000000000000000000" pitchFamily="2" charset="-78"/>
                <a:cs typeface="Sakkal Majalla" panose="02000000000000000000" pitchFamily="2" charset="-78"/>
              </a:rPr>
              <a:t>العملية التي تتم باستخدام وسائل الإعلام الجماهيري</a:t>
            </a:r>
            <a:r>
              <a:rPr lang="ar-DZ" sz="3400" b="1" dirty="0" smtClean="0">
                <a:solidFill>
                  <a:schemeClr val="accent2"/>
                </a:solidFill>
                <a:latin typeface="Sakkal Majalla" panose="02000000000000000000" pitchFamily="2" charset="-78"/>
                <a:cs typeface="Sakkal Majalla" panose="02000000000000000000" pitchFamily="2" charset="-78"/>
              </a:rPr>
              <a:t>(الصحف والمجلات والكتب والسينما والراديو والتلفزيون)</a:t>
            </a:r>
            <a:r>
              <a:rPr lang="ar-DZ" sz="3400" dirty="0" smtClean="0">
                <a:solidFill>
                  <a:prstClr val="black"/>
                </a:solidFill>
                <a:latin typeface="Sakkal Majalla" panose="02000000000000000000" pitchFamily="2" charset="-78"/>
                <a:cs typeface="Sakkal Majalla" panose="02000000000000000000" pitchFamily="2" charset="-78"/>
              </a:rPr>
              <a:t>، ويتسم بقدرته على توصيل الرسائل إلى جمهور عريض متباين الاتجاهات والمستويات ولأفراد غير معروفين للقائم بالاتصال. </a:t>
            </a:r>
            <a:endParaRPr lang="fr-FR" sz="34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5708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686800" cy="6408712"/>
          </a:xfrm>
        </p:spPr>
        <p:txBody>
          <a:bodyPr>
            <a:noAutofit/>
          </a:bodyPr>
          <a:lstStyle/>
          <a:p>
            <a:pPr algn="just" rtl="1">
              <a:buFont typeface="Wingdings" panose="05000000000000000000" pitchFamily="2" charset="2"/>
              <a:buChar char="v"/>
            </a:pPr>
            <a:r>
              <a:rPr lang="ar-SA" sz="3600" dirty="0">
                <a:latin typeface="Sakkal Majalla" panose="02000000000000000000" pitchFamily="2" charset="-78"/>
                <a:cs typeface="Sakkal Majalla" panose="02000000000000000000" pitchFamily="2" charset="-78"/>
              </a:rPr>
              <a:t>اتصال منظم ومدروس يقوم على إرسال رسالة علنية صادرة عن مؤسسة للاتصال الجماهيري وترسل الرسالة الإعلامية عبر وسيلة آلية تتميز بقدرتها على صنع نسخ كثيرة من الرسالة الأصلية لتوزيعها على جمهور عريض ومتفرق وغير متجانس.</a:t>
            </a:r>
          </a:p>
          <a:p>
            <a:pPr algn="just" rtl="1">
              <a:buFont typeface="Wingdings" panose="05000000000000000000" pitchFamily="2" charset="2"/>
              <a:buChar char="v"/>
            </a:pPr>
            <a:r>
              <a:rPr lang="ar-SA" sz="3600" dirty="0">
                <a:latin typeface="Sakkal Majalla" panose="02000000000000000000" pitchFamily="2" charset="-78"/>
                <a:cs typeface="Sakkal Majalla" panose="02000000000000000000" pitchFamily="2" charset="-78"/>
              </a:rPr>
              <a:t>وتشمل وسائل الإتصال الجماهيري تلك الوسائل التي لها مقدرة على نقل الرسائل الجماهيرية من مرسل إلى عدد كبير من الناس،وتتمثل مقدرتها الاتصالية في استخدام معدات ميكانيكية أو إلكترونية مثل: الصحف والمجلات والكتب والسينما والراديو والتلفزيون. </a:t>
            </a:r>
          </a:p>
        </p:txBody>
      </p:sp>
    </p:spTree>
    <p:extLst>
      <p:ext uri="{BB962C8B-B14F-4D97-AF65-F5344CB8AC3E}">
        <p14:creationId xmlns:p14="http://schemas.microsoft.com/office/powerpoint/2010/main" val="388816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48680"/>
            <a:ext cx="8229600" cy="5904656"/>
          </a:xfrm>
        </p:spPr>
        <p:txBody>
          <a:bodyPr>
            <a:noAutofit/>
          </a:bodyPr>
          <a:lstStyle/>
          <a:p>
            <a:pPr marL="0" indent="0" algn="just" rtl="1">
              <a:buNone/>
            </a:pPr>
            <a:r>
              <a:rPr lang="ar-DZ" sz="3600" b="1" dirty="0">
                <a:solidFill>
                  <a:schemeClr val="accent2"/>
                </a:solidFill>
                <a:latin typeface="Sakkal Majalla" panose="02000000000000000000" pitchFamily="2" charset="-78"/>
                <a:cs typeface="Sakkal Majalla" panose="02000000000000000000" pitchFamily="2" charset="-78"/>
              </a:rPr>
              <a:t>ثانيا: خصائص الاتصال الجماهيري</a:t>
            </a:r>
            <a:r>
              <a:rPr lang="ar-DZ" sz="3600" b="1" dirty="0" smtClean="0">
                <a:solidFill>
                  <a:schemeClr val="accent2"/>
                </a:solidFill>
                <a:latin typeface="Sakkal Majalla" panose="02000000000000000000" pitchFamily="2" charset="-78"/>
                <a:cs typeface="Sakkal Majalla" panose="02000000000000000000" pitchFamily="2" charset="-78"/>
              </a:rPr>
              <a:t>:</a:t>
            </a:r>
          </a:p>
          <a:p>
            <a:pPr algn="just" rtl="1"/>
            <a:r>
              <a:rPr lang="ar-SA" dirty="0">
                <a:latin typeface="Sakkal Majalla" panose="02000000000000000000" pitchFamily="2" charset="-78"/>
                <a:cs typeface="Sakkal Majalla" panose="02000000000000000000" pitchFamily="2" charset="-78"/>
              </a:rPr>
              <a:t>يعتمد الاتصال الجماهيري على التكنولوجيا أو وسائط النقل -سواء أكانت ميكانيكية أم الكترونية-مثل: الصحف والمجلات والراديو والتلفزيون والسينما أو توليفة من كل </a:t>
            </a:r>
            <a:r>
              <a:rPr lang="ar-SA" dirty="0" smtClean="0">
                <a:latin typeface="Sakkal Majalla" panose="02000000000000000000" pitchFamily="2" charset="-78"/>
                <a:cs typeface="Sakkal Majalla" panose="02000000000000000000" pitchFamily="2" charset="-78"/>
              </a:rPr>
              <a:t>ذلك</a:t>
            </a:r>
            <a:endParaRPr lang="ar-DZ" dirty="0" smtClean="0">
              <a:latin typeface="Sakkal Majalla" panose="02000000000000000000" pitchFamily="2" charset="-78"/>
              <a:cs typeface="Sakkal Majalla" panose="02000000000000000000" pitchFamily="2" charset="-78"/>
            </a:endParaRPr>
          </a:p>
          <a:p>
            <a:pPr algn="just" rtl="1"/>
            <a:r>
              <a:rPr lang="ar-SA" dirty="0">
                <a:latin typeface="Sakkal Majalla" panose="02000000000000000000" pitchFamily="2" charset="-78"/>
                <a:cs typeface="Sakkal Majalla" panose="02000000000000000000" pitchFamily="2" charset="-78"/>
              </a:rPr>
              <a:t>عمل الاتصال الجماهيري على تقديم معاني مشتركة لملايين الأشخاص الذين لا يعرفون بعضهم </a:t>
            </a:r>
            <a:r>
              <a:rPr lang="ar-SA" dirty="0" smtClean="0">
                <a:latin typeface="Sakkal Majalla" panose="02000000000000000000" pitchFamily="2" charset="-78"/>
                <a:cs typeface="Sakkal Majalla" panose="02000000000000000000" pitchFamily="2" charset="-78"/>
              </a:rPr>
              <a:t>بعضا</a:t>
            </a:r>
            <a:r>
              <a:rPr lang="ar-DZ" dirty="0" smtClean="0">
                <a:latin typeface="Sakkal Majalla" panose="02000000000000000000" pitchFamily="2" charset="-78"/>
                <a:cs typeface="Sakkal Majalla" panose="02000000000000000000" pitchFamily="2" charset="-78"/>
              </a:rPr>
              <a:t>.</a:t>
            </a:r>
          </a:p>
          <a:p>
            <a:pPr algn="just" rtl="1"/>
            <a:r>
              <a:rPr lang="ar-SA" dirty="0">
                <a:latin typeface="Sakkal Majalla" panose="02000000000000000000" pitchFamily="2" charset="-78"/>
                <a:cs typeface="Sakkal Majalla" panose="02000000000000000000" pitchFamily="2" charset="-78"/>
              </a:rPr>
              <a:t>تتسم رسائل الاتصال الجماهيري بالعمومية حتى تكون مقبولة ومفهومة من الجماهير. </a:t>
            </a:r>
            <a:endParaRPr lang="ar-DZ" dirty="0" smtClean="0">
              <a:latin typeface="Sakkal Majalla" panose="02000000000000000000" pitchFamily="2" charset="-78"/>
              <a:cs typeface="Sakkal Majalla" panose="02000000000000000000" pitchFamily="2" charset="-78"/>
            </a:endParaRPr>
          </a:p>
          <a:p>
            <a:pPr algn="just" rtl="1"/>
            <a:r>
              <a:rPr lang="ar-SA" dirty="0">
                <a:latin typeface="Sakkal Majalla" panose="02000000000000000000" pitchFamily="2" charset="-78"/>
                <a:cs typeface="Sakkal Majalla" panose="02000000000000000000" pitchFamily="2" charset="-78"/>
              </a:rPr>
              <a:t>يتطلب الاتصال الجماهيري وجود جهة معينة شخص أوهيئة للتحكم في الرسائل التي ستبث إلى الجمهور،ويطلق على هذا الشخص أو الهيئة مصطلح </a:t>
            </a:r>
            <a:r>
              <a:rPr lang="ar-SA" b="1" dirty="0">
                <a:latin typeface="Sakkal Majalla" panose="02000000000000000000" pitchFamily="2" charset="-78"/>
                <a:cs typeface="Sakkal Majalla" panose="02000000000000000000" pitchFamily="2" charset="-78"/>
              </a:rPr>
              <a:t>حارس البوابة</a:t>
            </a: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9887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712968" cy="6320308"/>
          </a:xfrm>
        </p:spPr>
        <p:txBody>
          <a:bodyPr>
            <a:normAutofit/>
          </a:bodyPr>
          <a:lstStyle/>
          <a:p>
            <a:pPr algn="just" rtl="1"/>
            <a:r>
              <a:rPr lang="ar-SA" sz="3600" dirty="0">
                <a:latin typeface="Sakkal Majalla" panose="02000000000000000000" pitchFamily="2" charset="-78"/>
                <a:cs typeface="Sakkal Majalla" panose="02000000000000000000" pitchFamily="2" charset="-78"/>
              </a:rPr>
              <a:t>لا تحدث التغذية الراجعة بشكل فوري في معظم وسائل الاتصال الجماهيري،وإنما تتم بشكل مؤجل أو </a:t>
            </a:r>
            <a:r>
              <a:rPr lang="ar-SA" sz="3600" dirty="0" smtClean="0">
                <a:latin typeface="Sakkal Majalla" panose="02000000000000000000" pitchFamily="2" charset="-78"/>
                <a:cs typeface="Sakkal Majalla" panose="02000000000000000000" pitchFamily="2" charset="-78"/>
              </a:rPr>
              <a:t>متأخر</a:t>
            </a:r>
            <a:r>
              <a:rPr lang="ar-DZ" sz="3600" dirty="0" smtClean="0">
                <a:latin typeface="Sakkal Majalla" panose="02000000000000000000" pitchFamily="2" charset="-78"/>
                <a:cs typeface="Sakkal Majalla" panose="02000000000000000000" pitchFamily="2" charset="-78"/>
              </a:rPr>
              <a:t>.</a:t>
            </a:r>
          </a:p>
          <a:p>
            <a:pPr algn="just" rtl="1"/>
            <a:r>
              <a:rPr lang="ar-SA" sz="3600" dirty="0">
                <a:latin typeface="Sakkal Majalla" panose="02000000000000000000" pitchFamily="2" charset="-78"/>
                <a:cs typeface="Sakkal Majalla" panose="02000000000000000000" pitchFamily="2" charset="-78"/>
              </a:rPr>
              <a:t>يواجه الاتصال الجماهيري في كثير من الأحيان مشكلة الضوضاء أو التشويش الناتج عن أسباب داخلية بشرية أو آلية، أو خارجية من البيئة </a:t>
            </a:r>
            <a:r>
              <a:rPr lang="ar-SA" sz="3600" dirty="0" smtClean="0">
                <a:latin typeface="Sakkal Majalla" panose="02000000000000000000" pitchFamily="2" charset="-78"/>
                <a:cs typeface="Sakkal Majalla" panose="02000000000000000000" pitchFamily="2" charset="-78"/>
              </a:rPr>
              <a:t>المحيطة</a:t>
            </a:r>
            <a:endParaRPr lang="ar-DZ" sz="3600" dirty="0" smtClean="0">
              <a:latin typeface="Sakkal Majalla" panose="02000000000000000000" pitchFamily="2" charset="-78"/>
              <a:cs typeface="Sakkal Majalla" panose="02000000000000000000" pitchFamily="2" charset="-78"/>
            </a:endParaRPr>
          </a:p>
          <a:p>
            <a:pPr algn="just" rtl="1"/>
            <a:r>
              <a:rPr lang="ar-SA" sz="3600" dirty="0">
                <a:latin typeface="Sakkal Majalla" panose="02000000000000000000" pitchFamily="2" charset="-78"/>
                <a:cs typeface="Sakkal Majalla" panose="02000000000000000000" pitchFamily="2" charset="-78"/>
              </a:rPr>
              <a:t>للمستقبل حق اختيار وسيلة الاتصال الجماهيري التي يرغب بكل </a:t>
            </a:r>
            <a:r>
              <a:rPr lang="ar-SA" sz="3600" dirty="0" smtClean="0">
                <a:latin typeface="Sakkal Majalla" panose="02000000000000000000" pitchFamily="2" charset="-78"/>
                <a:cs typeface="Sakkal Majalla" panose="02000000000000000000" pitchFamily="2" charset="-78"/>
              </a:rPr>
              <a:t>حرية</a:t>
            </a:r>
            <a:endParaRPr lang="ar-DZ" sz="3600" dirty="0" smtClean="0">
              <a:latin typeface="Sakkal Majalla" panose="02000000000000000000" pitchFamily="2" charset="-78"/>
              <a:cs typeface="Sakkal Majalla" panose="02000000000000000000" pitchFamily="2" charset="-78"/>
            </a:endParaRPr>
          </a:p>
          <a:p>
            <a:pPr algn="just" rtl="1"/>
            <a:r>
              <a:rPr lang="ar-SA" sz="3600" dirty="0">
                <a:latin typeface="Sakkal Majalla" panose="02000000000000000000" pitchFamily="2" charset="-78"/>
                <a:cs typeface="Sakkal Majalla" panose="02000000000000000000" pitchFamily="2" charset="-78"/>
              </a:rPr>
              <a:t>تحاول وسائل الاتصال الجماهيري كسب أكبر عدد من الجمهور من خلال السير في خط وسط يتجمع حوله أكبر قدر ممكن من الناس.</a:t>
            </a:r>
            <a:endParaRPr lang="fr-FR" sz="3600" dirty="0">
              <a:latin typeface="Sakkal Majalla" panose="02000000000000000000" pitchFamily="2" charset="-78"/>
              <a:cs typeface="Sakkal Majalla" panose="02000000000000000000" pitchFamily="2" charset="-78"/>
            </a:endParaRPr>
          </a:p>
          <a:p>
            <a:pPr marL="0" indent="0" algn="just" rtl="1">
              <a:buNone/>
            </a:pPr>
            <a:endParaRPr lang="fr-FR"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9988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712968" cy="6453336"/>
          </a:xfrm>
        </p:spPr>
        <p:txBody>
          <a:bodyPr>
            <a:noAutofit/>
          </a:bodyPr>
          <a:lstStyle/>
          <a:p>
            <a:pPr algn="just" rtl="1"/>
            <a:r>
              <a:rPr lang="ar-SA" sz="4000" b="1" u="sng" dirty="0">
                <a:latin typeface="Sakkal Majalla" panose="02000000000000000000" pitchFamily="2" charset="-78"/>
                <a:cs typeface="Sakkal Majalla" panose="02000000000000000000" pitchFamily="2" charset="-78"/>
              </a:rPr>
              <a:t>وظائف الاتصال الجماهيري: </a:t>
            </a:r>
            <a:endParaRPr lang="ar-DZ" sz="4000" b="1" u="sng" dirty="0" smtClean="0">
              <a:latin typeface="Sakkal Majalla" panose="02000000000000000000" pitchFamily="2" charset="-78"/>
              <a:cs typeface="Sakkal Majalla" panose="02000000000000000000" pitchFamily="2" charset="-78"/>
            </a:endParaRPr>
          </a:p>
          <a:p>
            <a:pPr algn="just" rtl="1"/>
            <a:r>
              <a:rPr lang="ar-SA" sz="3600" dirty="0">
                <a:latin typeface="Sakkal Majalla" panose="02000000000000000000" pitchFamily="2" charset="-78"/>
                <a:cs typeface="Sakkal Majalla" panose="02000000000000000000" pitchFamily="2" charset="-78"/>
              </a:rPr>
              <a:t>يلخص "</a:t>
            </a:r>
            <a:r>
              <a:rPr lang="ar-SA" sz="3600" b="1" dirty="0">
                <a:latin typeface="Sakkal Majalla" panose="02000000000000000000" pitchFamily="2" charset="-78"/>
                <a:cs typeface="Sakkal Majalla" panose="02000000000000000000" pitchFamily="2" charset="-78"/>
              </a:rPr>
              <a:t>هيبرت</a:t>
            </a:r>
            <a:r>
              <a:rPr lang="ar-SA" sz="3600" dirty="0">
                <a:latin typeface="Sakkal Majalla" panose="02000000000000000000" pitchFamily="2" charset="-78"/>
                <a:cs typeface="Sakkal Majalla" panose="02000000000000000000" pitchFamily="2" charset="-78"/>
              </a:rPr>
              <a:t>"وزملاؤه في نموذج الاتصال الجماهيري الذي وضعوه وأعطوه </a:t>
            </a:r>
            <a:r>
              <a:rPr lang="ar-SA" sz="3600" dirty="0" smtClean="0">
                <a:latin typeface="Sakkal Majalla" panose="02000000000000000000" pitchFamily="2" charset="-78"/>
                <a:cs typeface="Sakkal Majalla" panose="02000000000000000000" pitchFamily="2" charset="-78"/>
              </a:rPr>
              <a:t>الوظائف </a:t>
            </a:r>
            <a:r>
              <a:rPr lang="ar-DZ" sz="3600" dirty="0" smtClean="0">
                <a:latin typeface="Sakkal Majalla" panose="02000000000000000000" pitchFamily="2" charset="-78"/>
                <a:cs typeface="Sakkal Majalla" panose="02000000000000000000" pitchFamily="2" charset="-78"/>
              </a:rPr>
              <a:t>التالية:</a:t>
            </a: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الإخبار </a:t>
            </a:r>
            <a:r>
              <a:rPr lang="ar-SA" sz="3600" b="1" dirty="0">
                <a:solidFill>
                  <a:schemeClr val="accent2"/>
                </a:solidFill>
                <a:latin typeface="Sakkal Majalla" panose="02000000000000000000" pitchFamily="2" charset="-78"/>
                <a:cs typeface="Sakkal Majalla" panose="02000000000000000000" pitchFamily="2" charset="-78"/>
              </a:rPr>
              <a:t>والمعلومات،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التحليل </a:t>
            </a:r>
            <a:r>
              <a:rPr lang="ar-SA" sz="3600" b="1" dirty="0">
                <a:solidFill>
                  <a:schemeClr val="accent2"/>
                </a:solidFill>
                <a:latin typeface="Sakkal Majalla" panose="02000000000000000000" pitchFamily="2" charset="-78"/>
                <a:cs typeface="Sakkal Majalla" panose="02000000000000000000" pitchFamily="2" charset="-78"/>
              </a:rPr>
              <a:t>والتفسير،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التعليم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التنشئة </a:t>
            </a:r>
            <a:r>
              <a:rPr lang="ar-SA" sz="3600" b="1" dirty="0">
                <a:solidFill>
                  <a:schemeClr val="accent2"/>
                </a:solidFill>
                <a:latin typeface="Sakkal Majalla" panose="02000000000000000000" pitchFamily="2" charset="-78"/>
                <a:cs typeface="Sakkal Majalla" panose="02000000000000000000" pitchFamily="2" charset="-78"/>
              </a:rPr>
              <a:t>الاجتماعية،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a:solidFill>
                  <a:schemeClr val="accent2"/>
                </a:solidFill>
                <a:latin typeface="Sakkal Majalla" panose="02000000000000000000" pitchFamily="2" charset="-78"/>
                <a:cs typeface="Sakkal Majalla" panose="02000000000000000000" pitchFamily="2" charset="-78"/>
              </a:rPr>
              <a:t>ا</a:t>
            </a:r>
            <a:r>
              <a:rPr lang="ar-SA" sz="3600" b="1" dirty="0" smtClean="0">
                <a:solidFill>
                  <a:schemeClr val="accent2"/>
                </a:solidFill>
                <a:latin typeface="Sakkal Majalla" panose="02000000000000000000" pitchFamily="2" charset="-78"/>
                <a:cs typeface="Sakkal Majalla" panose="02000000000000000000" pitchFamily="2" charset="-78"/>
              </a:rPr>
              <a:t>لإقناع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 </a:t>
            </a:r>
            <a:r>
              <a:rPr lang="ar-SA" sz="3600" b="1" dirty="0">
                <a:solidFill>
                  <a:schemeClr val="accent2"/>
                </a:solidFill>
                <a:latin typeface="Sakkal Majalla" panose="02000000000000000000" pitchFamily="2" charset="-78"/>
                <a:cs typeface="Sakkal Majalla" panose="02000000000000000000" pitchFamily="2" charset="-78"/>
              </a:rPr>
              <a:t>المبيعات والإعلان</a:t>
            </a:r>
            <a:r>
              <a:rPr lang="ar-SA" sz="3600" b="1" dirty="0" smtClean="0">
                <a:solidFill>
                  <a:schemeClr val="accent2"/>
                </a:solidFill>
                <a:latin typeface="Sakkal Majalla" panose="02000000000000000000" pitchFamily="2" charset="-78"/>
                <a:cs typeface="Sakkal Majalla" panose="02000000000000000000" pitchFamily="2" charset="-78"/>
              </a:rPr>
              <a:t>،</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just"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التربية </a:t>
            </a:r>
            <a:r>
              <a:rPr lang="ar-SA" sz="3600" b="1" dirty="0">
                <a:solidFill>
                  <a:schemeClr val="accent2"/>
                </a:solidFill>
                <a:latin typeface="Sakkal Majalla" panose="02000000000000000000" pitchFamily="2" charset="-78"/>
                <a:cs typeface="Sakkal Majalla" panose="02000000000000000000" pitchFamily="2" charset="-78"/>
              </a:rPr>
              <a:t>والفن</a:t>
            </a:r>
            <a:r>
              <a:rPr lang="ar-SA" sz="3600" b="1" dirty="0" smtClean="0">
                <a:solidFill>
                  <a:schemeClr val="accent2"/>
                </a:solidFill>
                <a:latin typeface="Sakkal Majalla" panose="02000000000000000000" pitchFamily="2" charset="-78"/>
                <a:cs typeface="Sakkal Majalla" panose="02000000000000000000" pitchFamily="2" charset="-78"/>
              </a:rPr>
              <a:t>.</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0" indent="0" algn="just" rtl="1">
              <a:buNone/>
            </a:pPr>
            <a:endParaRPr lang="fr-FR" sz="3600" dirty="0">
              <a:latin typeface="Sakkal Majalla" panose="02000000000000000000" pitchFamily="2" charset="-78"/>
              <a:cs typeface="Sakkal Majalla" panose="02000000000000000000" pitchFamily="2" charset="-78"/>
            </a:endParaRPr>
          </a:p>
          <a:p>
            <a:pPr marL="0" indent="0" algn="just" rtl="1">
              <a:buNone/>
            </a:pPr>
            <a:endParaRPr lang="fr-FR"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9303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fontScale="92500"/>
          </a:bodyPr>
          <a:lstStyle/>
          <a:p>
            <a:pPr algn="r" rtl="1"/>
            <a:r>
              <a:rPr lang="ar-SA" sz="3600" dirty="0">
                <a:latin typeface="Sakkal Majalla" panose="02000000000000000000" pitchFamily="2" charset="-78"/>
                <a:cs typeface="Sakkal Majalla" panose="02000000000000000000" pitchFamily="2" charset="-78"/>
              </a:rPr>
              <a:t>ويلخص"</a:t>
            </a:r>
            <a:r>
              <a:rPr lang="ar-SA" sz="3600" b="1" dirty="0">
                <a:latin typeface="Sakkal Majalla" panose="02000000000000000000" pitchFamily="2" charset="-78"/>
                <a:cs typeface="Sakkal Majalla" panose="02000000000000000000" pitchFamily="2" charset="-78"/>
              </a:rPr>
              <a:t>مويلر</a:t>
            </a:r>
            <a:r>
              <a:rPr lang="ar-SA" sz="3600" dirty="0">
                <a:latin typeface="Sakkal Majalla" panose="02000000000000000000" pitchFamily="2" charset="-78"/>
                <a:cs typeface="Sakkal Majalla" panose="02000000000000000000" pitchFamily="2" charset="-78"/>
              </a:rPr>
              <a:t>" وظائف الاتصال الجماهيري في تسع وظائف هي: </a:t>
            </a:r>
            <a:endParaRPr lang="ar-DZ" sz="3600" dirty="0" smtClean="0">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وظيفة </a:t>
            </a:r>
            <a:r>
              <a:rPr lang="ar-SA" sz="3600" b="1" dirty="0">
                <a:solidFill>
                  <a:schemeClr val="accent2"/>
                </a:solidFill>
                <a:latin typeface="Sakkal Majalla" panose="02000000000000000000" pitchFamily="2" charset="-78"/>
                <a:cs typeface="Sakkal Majalla" panose="02000000000000000000" pitchFamily="2" charset="-78"/>
              </a:rPr>
              <a:t>الإخبار والتزويد بالمعلومات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وظيفة </a:t>
            </a:r>
            <a:r>
              <a:rPr lang="ar-SA" sz="3600" b="1" dirty="0">
                <a:solidFill>
                  <a:schemeClr val="accent2"/>
                </a:solidFill>
                <a:latin typeface="Sakkal Majalla" panose="02000000000000000000" pitchFamily="2" charset="-78"/>
                <a:cs typeface="Sakkal Majalla" panose="02000000000000000000" pitchFamily="2" charset="-78"/>
              </a:rPr>
              <a:t>التفسير</a:t>
            </a:r>
            <a:r>
              <a:rPr lang="ar-SA" sz="3600" b="1" dirty="0" smtClean="0">
                <a:solidFill>
                  <a:schemeClr val="accent2"/>
                </a:solidFill>
                <a:latin typeface="Sakkal Majalla" panose="02000000000000000000" pitchFamily="2" charset="-78"/>
                <a:cs typeface="Sakkal Majalla" panose="02000000000000000000" pitchFamily="2" charset="-78"/>
              </a:rPr>
              <a:t>،</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وظيفة </a:t>
            </a:r>
            <a:r>
              <a:rPr lang="ar-SA" sz="3600" b="1" dirty="0">
                <a:solidFill>
                  <a:schemeClr val="accent2"/>
                </a:solidFill>
                <a:latin typeface="Sakkal Majalla" panose="02000000000000000000" pitchFamily="2" charset="-78"/>
                <a:cs typeface="Sakkal Majalla" panose="02000000000000000000" pitchFamily="2" charset="-78"/>
              </a:rPr>
              <a:t>الترفيه،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التنشئة </a:t>
            </a:r>
            <a:r>
              <a:rPr lang="ar-SA" sz="3600" b="1" dirty="0">
                <a:solidFill>
                  <a:schemeClr val="accent2"/>
                </a:solidFill>
                <a:latin typeface="Sakkal Majalla" panose="02000000000000000000" pitchFamily="2" charset="-78"/>
                <a:cs typeface="Sakkal Majalla" panose="02000000000000000000" pitchFamily="2" charset="-78"/>
              </a:rPr>
              <a:t>الاجتماعية،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التسويق</a:t>
            </a:r>
            <a:r>
              <a:rPr lang="ar-SA" sz="3600" b="1" dirty="0">
                <a:solidFill>
                  <a:schemeClr val="accent2"/>
                </a:solidFill>
                <a:latin typeface="Sakkal Majalla" panose="02000000000000000000" pitchFamily="2" charset="-78"/>
                <a:cs typeface="Sakkal Majalla" panose="02000000000000000000" pitchFamily="2" charset="-78"/>
              </a:rPr>
              <a:t>،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المبادرة </a:t>
            </a:r>
            <a:r>
              <a:rPr lang="ar-SA" sz="3600" b="1" dirty="0">
                <a:solidFill>
                  <a:schemeClr val="accent2"/>
                </a:solidFill>
                <a:latin typeface="Sakkal Majalla" panose="02000000000000000000" pitchFamily="2" charset="-78"/>
                <a:cs typeface="Sakkal Majalla" panose="02000000000000000000" pitchFamily="2" charset="-78"/>
              </a:rPr>
              <a:t>في التغيير الاجتماعي،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خلق </a:t>
            </a:r>
            <a:r>
              <a:rPr lang="ar-SA" sz="3600" b="1" dirty="0">
                <a:solidFill>
                  <a:schemeClr val="accent2"/>
                </a:solidFill>
                <a:latin typeface="Sakkal Majalla" panose="02000000000000000000" pitchFamily="2" charset="-78"/>
                <a:cs typeface="Sakkal Majalla" panose="02000000000000000000" pitchFamily="2" charset="-78"/>
              </a:rPr>
              <a:t>النمط الاجتماعي، </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الرقابة</a:t>
            </a:r>
            <a:endParaRPr lang="ar-DZ" sz="3600" b="1" dirty="0" smtClean="0">
              <a:solidFill>
                <a:schemeClr val="accent2"/>
              </a:solidFill>
              <a:latin typeface="Sakkal Majalla" panose="02000000000000000000" pitchFamily="2" charset="-78"/>
              <a:cs typeface="Sakkal Majalla" panose="02000000000000000000" pitchFamily="2" charset="-78"/>
            </a:endParaRPr>
          </a:p>
          <a:p>
            <a:pPr marL="742950" indent="-742950" algn="r" rtl="1">
              <a:buFont typeface="+mj-lt"/>
              <a:buAutoNum type="arabicPeriod"/>
            </a:pPr>
            <a:r>
              <a:rPr lang="ar-SA" sz="3600" b="1" dirty="0" smtClean="0">
                <a:solidFill>
                  <a:schemeClr val="accent2"/>
                </a:solidFill>
                <a:latin typeface="Sakkal Majalla" panose="02000000000000000000" pitchFamily="2" charset="-78"/>
                <a:cs typeface="Sakkal Majalla" panose="02000000000000000000" pitchFamily="2" charset="-78"/>
              </a:rPr>
              <a:t> </a:t>
            </a:r>
            <a:r>
              <a:rPr lang="ar-SA" sz="3600" b="1" dirty="0">
                <a:solidFill>
                  <a:schemeClr val="accent2"/>
                </a:solidFill>
                <a:latin typeface="Sakkal Majalla" panose="02000000000000000000" pitchFamily="2" charset="-78"/>
                <a:cs typeface="Sakkal Majalla" panose="02000000000000000000" pitchFamily="2" charset="-78"/>
              </a:rPr>
              <a:t>التعليم.</a:t>
            </a:r>
            <a:endParaRPr lang="fr-FR" sz="3600" b="1" dirty="0">
              <a:solidFill>
                <a:schemeClr val="accent2"/>
              </a:solidFill>
              <a:latin typeface="Sakkal Majalla" panose="02000000000000000000" pitchFamily="2" charset="-78"/>
              <a:cs typeface="Sakkal Majalla" panose="02000000000000000000" pitchFamily="2" charset="-78"/>
            </a:endParaRPr>
          </a:p>
          <a:p>
            <a:pPr algn="r" rtl="1"/>
            <a:endParaRPr lang="fr-FR" sz="3600" dirty="0"/>
          </a:p>
        </p:txBody>
      </p:sp>
    </p:spTree>
    <p:extLst>
      <p:ext uri="{BB962C8B-B14F-4D97-AF65-F5344CB8AC3E}">
        <p14:creationId xmlns:p14="http://schemas.microsoft.com/office/powerpoint/2010/main" val="2838647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483</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أولا: تعريف الإتصال الجماهيري: يقصد به العملية التي يتم بمقتضاها نقل المعلومات والأفكار والاتجاهات والأحاسيس إلى عدد كبير نسبيا من الأفراد باستخدام وسيلة أو أكثر من وسائل الاتصال الجماهيري، وهذا النوع من الاتصال يتم بطريقة غير مباشرة،وغالبا ما يكون في اتجاه واحد. ثم صار في اتجاهين. العملية التي تتم باستخدام وسائل الإعلام الجماهيري(الصحف والمجلات والكتب والسينما والراديو والتلفزيون)، ويتسم بقدرته على توصيل الرسائل إلى جمهور عريض متباين الاتجاهات والمستويات ولأفراد غير معروفين للقائم بالاتصال.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27</cp:revision>
  <dcterms:created xsi:type="dcterms:W3CDTF">2023-12-11T07:34:01Z</dcterms:created>
  <dcterms:modified xsi:type="dcterms:W3CDTF">2023-12-18T09:38:09Z</dcterms:modified>
</cp:coreProperties>
</file>