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3" r:id="rId6"/>
    <p:sldId id="264" r:id="rId7"/>
    <p:sldId id="283" r:id="rId8"/>
    <p:sldId id="260" r:id="rId9"/>
    <p:sldId id="266" r:id="rId10"/>
    <p:sldId id="267" r:id="rId11"/>
    <p:sldId id="268" r:id="rId12"/>
    <p:sldId id="261" r:id="rId13"/>
    <p:sldId id="262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AD8A-A259-4DBD-BE4C-1947927830A2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45F6D-E087-4D4C-866A-3196FD159A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06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DZ" smtClean="0"/>
          </a:p>
        </p:txBody>
      </p:sp>
      <p:sp>
        <p:nvSpPr>
          <p:cNvPr id="77828" name="Espace réservé du numéro de diapositive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EEB8153-1DD6-4D67-A68F-50403E39F411}" type="slidenum">
              <a:rPr lang="ar-SA" sz="1200">
                <a:latin typeface="Tahoma" pitchFamily="34" charset="0"/>
              </a:rPr>
              <a:pPr/>
              <a:t>9</a:t>
            </a:fld>
            <a:endParaRPr lang="ar-DZ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9AD9-9375-43DE-BE01-AC46709CC03F}" type="datetimeFigureOut">
              <a:rPr lang="fr-FR" smtClean="0"/>
              <a:pPr/>
              <a:t>07/04/2024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B8FA-289E-4EC0-B83E-B5616C605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iarural.com.ar/viarural.com.ar/agricultura/aa-insectos/aculops-lycopersici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9/99/TomateBlattRostmilb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32" y="476274"/>
            <a:ext cx="52578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07454" y="97468"/>
            <a:ext cx="477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itchFamily="66" charset="0"/>
              </a:rPr>
              <a:t>Lutte contre les acariens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1981976"/>
            <a:ext cx="3348037" cy="3370346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r-FR" dirty="0">
                <a:latin typeface="Comic Sans MS" pitchFamily="66" charset="0"/>
              </a:rPr>
              <a:t>La famille des Tetranychidae regroupe à elle seule environ 1100 espèces que les </a:t>
            </a:r>
            <a:r>
              <a:rPr lang="fr-FR" b="1" dirty="0">
                <a:latin typeface="Comic Sans MS" pitchFamily="66" charset="0"/>
              </a:rPr>
              <a:t>agriculteurs désignent sous le nom d'araignées jaunes, rouges ou vertes</a:t>
            </a:r>
            <a:r>
              <a:rPr lang="fr-FR" dirty="0">
                <a:latin typeface="Comic Sans MS" pitchFamily="66" charset="0"/>
              </a:rPr>
              <a:t>. Leurs femelles sont visibles à l'œil nu.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4" y="1052736"/>
            <a:ext cx="2589170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1. Les </a:t>
            </a:r>
            <a:r>
              <a:rPr lang="fr-FR" b="1" i="1" dirty="0" smtClean="0">
                <a:solidFill>
                  <a:schemeClr val="bg1"/>
                </a:solidFill>
                <a:latin typeface="Comic Sans MS" pitchFamily="66" charset="0"/>
              </a:rPr>
              <a:t>Tetranychidae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98932" y="6583386"/>
            <a:ext cx="5173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>
                <a:latin typeface="Comic Sans MS" pitchFamily="66" charset="0"/>
              </a:rPr>
              <a:t>Aspect dorso-ventral d’une femelle de </a:t>
            </a:r>
            <a:r>
              <a:rPr lang="fr-FR" sz="1200" b="1" dirty="0" err="1">
                <a:latin typeface="Comic Sans MS" pitchFamily="66" charset="0"/>
              </a:rPr>
              <a:t>Tetranychidae</a:t>
            </a:r>
            <a:r>
              <a:rPr lang="fr-FR" sz="1200" b="1" dirty="0">
                <a:latin typeface="Comic Sans MS" pitchFamily="66" charset="0"/>
              </a:rPr>
              <a:t> </a:t>
            </a:r>
            <a:r>
              <a:rPr lang="fr-FR" sz="1200" b="1" i="1" dirty="0">
                <a:latin typeface="Comic Sans MS" pitchFamily="66" charset="0"/>
              </a:rPr>
              <a:t>(</a:t>
            </a:r>
            <a:r>
              <a:rPr lang="fr-FR" sz="1200" b="1" i="1" dirty="0" err="1">
                <a:latin typeface="Comic Sans MS" pitchFamily="66" charset="0"/>
              </a:rPr>
              <a:t>Tetranychus</a:t>
            </a:r>
            <a:endParaRPr lang="fr-FR" sz="12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cariose1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t="88947"/>
          <a:stretch>
            <a:fillRect/>
          </a:stretch>
        </p:blipFill>
        <p:spPr bwMode="auto">
          <a:xfrm>
            <a:off x="4628066" y="4357694"/>
            <a:ext cx="451593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929322" y="5072074"/>
            <a:ext cx="1924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 dirty="0" err="1">
                <a:latin typeface="Comic Sans MS" pitchFamily="66" charset="0"/>
              </a:rPr>
              <a:t>Colomerus</a:t>
            </a:r>
            <a:r>
              <a:rPr lang="fr-FR" b="1" dirty="0">
                <a:latin typeface="Comic Sans MS" pitchFamily="66" charset="0"/>
              </a:rPr>
              <a:t> </a:t>
            </a:r>
            <a:r>
              <a:rPr lang="fr-FR" b="1" i="1" dirty="0" err="1">
                <a:latin typeface="Comic Sans MS" pitchFamily="66" charset="0"/>
              </a:rPr>
              <a:t>vitis</a:t>
            </a:r>
            <a:endParaRPr lang="fr-FR" b="1" i="1" dirty="0">
              <a:latin typeface="Comic Sans MS" pitchFamily="66" charset="0"/>
            </a:endParaRPr>
          </a:p>
        </p:txBody>
      </p:sp>
      <p:pic>
        <p:nvPicPr>
          <p:cNvPr id="16386" name="Picture 2" descr="RÃ©sultat de recherche d'images pour &quot;erinose&quot;"/>
          <p:cNvPicPr>
            <a:picLocks noChangeAspect="1" noChangeArrowheads="1"/>
          </p:cNvPicPr>
          <p:nvPr/>
        </p:nvPicPr>
        <p:blipFill>
          <a:blip r:embed="rId3"/>
          <a:srcRect l="1980"/>
          <a:stretch>
            <a:fillRect/>
          </a:stretch>
        </p:blipFill>
        <p:spPr bwMode="auto">
          <a:xfrm>
            <a:off x="4429124" y="928670"/>
            <a:ext cx="4714876" cy="2924176"/>
          </a:xfrm>
          <a:prstGeom prst="rect">
            <a:avLst/>
          </a:prstGeom>
          <a:noFill/>
        </p:spPr>
      </p:pic>
      <p:pic>
        <p:nvPicPr>
          <p:cNvPr id="40963" name="Picture 3" descr="Acarios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33375"/>
            <a:ext cx="4641850" cy="592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7544" y="1012145"/>
            <a:ext cx="8229600" cy="1728936"/>
          </a:xfrm>
        </p:spPr>
        <p:txBody>
          <a:bodyPr/>
          <a:lstStyle/>
          <a:p>
            <a:pPr marL="319088" indent="-319088"/>
            <a:r>
              <a:rPr lang="fr-FR" sz="2300" dirty="0" smtClean="0">
                <a:latin typeface="Comic Sans MS" pitchFamily="66" charset="0"/>
              </a:rPr>
              <a:t>Forte densité des plants </a:t>
            </a:r>
          </a:p>
          <a:p>
            <a:pPr marL="319088" indent="-319088"/>
            <a:r>
              <a:rPr lang="fr-FR" sz="2300" dirty="0" smtClean="0">
                <a:latin typeface="Comic Sans MS" pitchFamily="66" charset="0"/>
              </a:rPr>
              <a:t>Températures élevées, absence de pluie </a:t>
            </a:r>
          </a:p>
          <a:p>
            <a:pPr marL="319088" indent="-319088"/>
            <a:r>
              <a:rPr lang="fr-FR" sz="2300" dirty="0" smtClean="0">
                <a:latin typeface="Comic Sans MS" pitchFamily="66" charset="0"/>
              </a:rPr>
              <a:t>Favorisés en cultures sous abri </a:t>
            </a:r>
          </a:p>
          <a:p>
            <a:pPr marL="319088" indent="-319088"/>
            <a:r>
              <a:rPr lang="fr-FR" sz="2300" dirty="0" smtClean="0">
                <a:latin typeface="Comic Sans MS" pitchFamily="66" charset="0"/>
              </a:rPr>
              <a:t>Présence de mauvaises herbes (plantes réservoirs) </a:t>
            </a:r>
          </a:p>
        </p:txBody>
      </p:sp>
      <p:pic>
        <p:nvPicPr>
          <p:cNvPr id="45059" name="Image 3" descr="Acaro del broncead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97175"/>
            <a:ext cx="41878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 4" descr="File:TomateBlattRostmilb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768600"/>
            <a:ext cx="442912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592" y="400330"/>
            <a:ext cx="7344816" cy="44627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19088" lvl="0" indent="-319088">
              <a:spcBef>
                <a:spcPct val="20000"/>
              </a:spcBef>
            </a:pPr>
            <a:r>
              <a:rPr lang="fr-FR" sz="2300" b="1" dirty="0">
                <a:solidFill>
                  <a:prstClr val="black"/>
                </a:solidFill>
                <a:latin typeface="Comic Sans MS" pitchFamily="66" charset="0"/>
              </a:rPr>
              <a:t>Facteurs favorisant la </a:t>
            </a:r>
            <a:r>
              <a:rPr lang="fr-FR" sz="2300" b="1" dirty="0" smtClean="0">
                <a:solidFill>
                  <a:prstClr val="black"/>
                </a:solidFill>
                <a:latin typeface="Comic Sans MS" pitchFamily="66" charset="0"/>
              </a:rPr>
              <a:t>contamination des acariens </a:t>
            </a:r>
            <a:endParaRPr lang="fr-FR" sz="23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0912" y="790029"/>
            <a:ext cx="8785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dirty="0" smtClean="0">
                <a:latin typeface="Comic Sans MS" pitchFamily="66" charset="0"/>
              </a:rPr>
              <a:t>Le but à atteindre par ce moyen et de maintenir les populations d’acariens au dessous du </a:t>
            </a:r>
            <a:r>
              <a:rPr lang="fr-FR" sz="1600" b="1" u="sng" dirty="0" smtClean="0">
                <a:latin typeface="Comic Sans MS" pitchFamily="66" charset="0"/>
              </a:rPr>
              <a:t>seuil de nuisibilité</a:t>
            </a:r>
            <a:r>
              <a:rPr lang="fr-FR" sz="1600" dirty="0" smtClean="0">
                <a:latin typeface="Comic Sans MS" pitchFamily="66" charset="0"/>
              </a:rPr>
              <a:t>. Ceci implique la connaissance de ce </a:t>
            </a:r>
            <a:r>
              <a:rPr lang="fr-FR" sz="1600" b="1" dirty="0" smtClean="0">
                <a:latin typeface="Comic Sans MS" pitchFamily="66" charset="0"/>
              </a:rPr>
              <a:t>seuil. </a:t>
            </a:r>
            <a:r>
              <a:rPr lang="fr-FR" sz="1600" dirty="0" smtClean="0">
                <a:latin typeface="Comic Sans MS" pitchFamily="66" charset="0"/>
              </a:rPr>
              <a:t>Plusieurs méthodes sont utilisées au terrain pour déterminer les seuils de nuisibilité et le moment (période) d’intervention contre ces ravageurs.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60848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  <a:latin typeface="Comic Sans MS" pitchFamily="66" charset="0"/>
              </a:rPr>
              <a:t>Méthodes de contrôle </a:t>
            </a:r>
          </a:p>
          <a:p>
            <a:pPr lvl="0" algn="just"/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Les méthodes de contrôle sont basées sur des observations de praticien et se résume en: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912" y="2968071"/>
            <a:ext cx="8429684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Estimation de la population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: Elle se fait par contrôle visuel à l’aide d’une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loupe de poche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. Les observations sont réalisées sur les organes végétaux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(feuilles, bourgeons et rameaux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).  Le contrôle considère les différentes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formes mobiles des acariens</a:t>
            </a:r>
            <a:endParaRPr lang="fr-FR" sz="1600" dirty="0" smtClean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fr-FR" sz="16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just"/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Le nombre d’échantillon est de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(100) feuilles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bourgeons ou rameaux </a:t>
            </a:r>
            <a:r>
              <a:rPr lang="fr-FR" sz="1600" b="1" u="sng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au printemps</a:t>
            </a:r>
            <a:r>
              <a:rPr lang="fr-FR" sz="1600" u="sng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et de (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50) feuilles  </a:t>
            </a:r>
            <a:r>
              <a:rPr lang="fr-FR" sz="1600" b="1" u="sng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en été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. Le contrôle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d’hiver se fait sur les rameux 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pour estimer les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formes hivernantes 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(œufs et femelles) (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100) échantillons.</a:t>
            </a:r>
            <a:endParaRPr lang="fr-FR" sz="1600" b="1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304" y="5192121"/>
            <a:ext cx="864396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</a:rPr>
              <a:t>Méthodes du pourcentage de feuilles occupées: 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Elle remplace le dénombrement par la présence d’au moins une forme mobile par feuille. Cette méthode ne s’adapte pas à toutes les espèces d’acariens ; elle est fonction de la répartition et la dispersion de ces dernières sur les cultures 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8009" y="332656"/>
            <a:ext cx="2267983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Moyens de lutte </a:t>
            </a:r>
            <a:endParaRPr lang="fr-F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605" y="4941168"/>
            <a:ext cx="9144000" cy="175432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2-  </a:t>
            </a:r>
            <a:r>
              <a:rPr lang="fr-FR" b="1" dirty="0">
                <a:latin typeface="Comic Sans MS" pitchFamily="66" charset="0"/>
              </a:rPr>
              <a:t>En été</a:t>
            </a:r>
            <a:r>
              <a:rPr lang="fr-FR" dirty="0">
                <a:latin typeface="Comic Sans MS" pitchFamily="66" charset="0"/>
              </a:rPr>
              <a:t> </a:t>
            </a:r>
          </a:p>
          <a:p>
            <a:r>
              <a:rPr lang="fr-FR" dirty="0">
                <a:latin typeface="Comic Sans MS" pitchFamily="66" charset="0"/>
              </a:rPr>
              <a:t>Pendant cette période il est nécessaire de surveiller les populations d’acariens qui deviennent </a:t>
            </a:r>
            <a:r>
              <a:rPr lang="fr-FR" dirty="0" smtClean="0">
                <a:latin typeface="Comic Sans MS" pitchFamily="66" charset="0"/>
              </a:rPr>
              <a:t>importantes </a:t>
            </a:r>
            <a:r>
              <a:rPr lang="fr-FR" dirty="0">
                <a:latin typeface="Comic Sans MS" pitchFamily="66" charset="0"/>
              </a:rPr>
              <a:t>vers la fin juin début juillet. </a:t>
            </a:r>
            <a:endParaRPr lang="fr-FR" dirty="0" smtClean="0"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>
                <a:latin typeface="Comic Sans MS" pitchFamily="66" charset="0"/>
              </a:rPr>
              <a:t>L’intervention se fait au seuil de </a:t>
            </a:r>
            <a:r>
              <a:rPr lang="fr-FR" b="1" dirty="0">
                <a:latin typeface="Comic Sans MS" pitchFamily="66" charset="0"/>
              </a:rPr>
              <a:t>30%</a:t>
            </a:r>
            <a:r>
              <a:rPr lang="fr-FR" dirty="0">
                <a:latin typeface="Comic Sans MS" pitchFamily="66" charset="0"/>
              </a:rPr>
              <a:t>  de feuilles occupées par au moins un acarien ou au nombre moyen de </a:t>
            </a:r>
            <a:r>
              <a:rPr lang="fr-FR" b="1" dirty="0">
                <a:latin typeface="Comic Sans MS" pitchFamily="66" charset="0"/>
              </a:rPr>
              <a:t>0.52 à 0.58 acariens / feuille</a:t>
            </a:r>
            <a:r>
              <a:rPr lang="fr-FR" dirty="0" smtClean="0">
                <a:latin typeface="Comic Sans MS" pitchFamily="66" charset="0"/>
              </a:rPr>
              <a:t>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680" y="260648"/>
            <a:ext cx="764664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Les seuils de </a:t>
            </a:r>
            <a:r>
              <a:rPr lang="fr-FR" sz="2000" b="1" dirty="0" smtClean="0">
                <a:solidFill>
                  <a:prstClr val="black"/>
                </a:solidFill>
                <a:latin typeface="Comic Sans MS" pitchFamily="66" charset="0"/>
              </a:rPr>
              <a:t>nuisibilité 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concernent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deux époques 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14339"/>
            <a:ext cx="8335987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1- Au printemps</a:t>
            </a:r>
          </a:p>
          <a:p>
            <a:pPr lvl="0"/>
            <a:endParaRPr lang="fr-FR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Les seuils diffèrent </a:t>
            </a: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en fonction des espèces d’acariens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certaines n’ont pas de seuil comme la familles des </a:t>
            </a:r>
            <a:r>
              <a:rPr lang="fr-FR" b="1" i="1" dirty="0" err="1">
                <a:solidFill>
                  <a:prstClr val="black"/>
                </a:solidFill>
                <a:latin typeface="Comic Sans MS" pitchFamily="66" charset="0"/>
              </a:rPr>
              <a:t>Eriophydae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  (</a:t>
            </a:r>
            <a:r>
              <a:rPr lang="fr-FR" i="1" dirty="0" err="1">
                <a:solidFill>
                  <a:prstClr val="black"/>
                </a:solidFill>
                <a:latin typeface="Comic Sans MS" pitchFamily="66" charset="0"/>
              </a:rPr>
              <a:t>Calepitrimerus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i="1" dirty="0" err="1">
                <a:solidFill>
                  <a:prstClr val="black"/>
                </a:solidFill>
                <a:latin typeface="Comic Sans MS" pitchFamily="66" charset="0"/>
              </a:rPr>
              <a:t>vitis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et </a:t>
            </a:r>
            <a:r>
              <a:rPr lang="fr-FR" i="1" dirty="0" err="1">
                <a:solidFill>
                  <a:prstClr val="black"/>
                </a:solidFill>
                <a:latin typeface="Comic Sans MS" pitchFamily="66" charset="0"/>
              </a:rPr>
              <a:t>Colomerus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i="1" dirty="0" err="1">
                <a:solidFill>
                  <a:prstClr val="black"/>
                </a:solidFill>
                <a:latin typeface="Comic Sans MS" pitchFamily="66" charset="0"/>
              </a:rPr>
              <a:t>vitis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). </a:t>
            </a: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 présence de quelques femelles suffit de déclencher la lutte</a:t>
            </a:r>
            <a:r>
              <a:rPr lang="fr-FR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lvl="0"/>
            <a:endParaRPr lang="fr-FR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Pour les </a:t>
            </a:r>
            <a:r>
              <a:rPr lang="fr-FR" b="1" dirty="0" err="1">
                <a:solidFill>
                  <a:prstClr val="black"/>
                </a:solidFill>
                <a:latin typeface="Comic Sans MS" pitchFamily="66" charset="0"/>
              </a:rPr>
              <a:t>tetranyches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, l’intervention se fera au seuil correspondant à un nombre moyen de </a:t>
            </a: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4.52 à 5.06 acariens / feuille ou bourgeons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ou à un taux de </a:t>
            </a: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70 %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de feuilles occupées par au moins un acarien.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67544" y="2780928"/>
            <a:ext cx="8640763" cy="151344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Réaliser quand les pousses ont atteint 5 à 10 cm de long. 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Chez certaines espèces 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 seul traitement suffit, si l’intervention est faite au bon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moment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juste après l’éclosion des œufs d’hiver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pour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Panonychus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ulmi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ou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dès la sortie des femelles hivernantes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pour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Tetranychus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urticae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 traitement à base de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roténone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est efficace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75.2 à 87.5 % de mortalité</a:t>
            </a:r>
            <a:r>
              <a:rPr lang="fr-FR" sz="1600" dirty="0" smtClean="0">
                <a:latin typeface="Comic Sans MS" pitchFamily="66" charset="0"/>
              </a:rPr>
              <a:t>).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072225"/>
            <a:ext cx="2839766" cy="2893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1600" b="1" dirty="0">
                <a:solidFill>
                  <a:prstClr val="black"/>
                </a:solidFill>
                <a:latin typeface="Comic Sans MS" pitchFamily="66" charset="0"/>
              </a:rPr>
              <a:t>Traitements d’hiver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525023"/>
            <a:ext cx="792008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Utilisé 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contre les formes en diapause, le traitement est létal pour les formes non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cachés, resté découvert. Les traitements utilisés sont </a:t>
            </a:r>
            <a:r>
              <a:rPr lang="fr-FR" sz="1600" b="1" dirty="0">
                <a:solidFill>
                  <a:prstClr val="black"/>
                </a:solidFill>
                <a:latin typeface="Comic Sans MS" pitchFamily="66" charset="0"/>
              </a:rPr>
              <a:t>à base d’huile d’anthracène, un </a:t>
            </a:r>
            <a:r>
              <a:rPr lang="fr-FR" sz="1600" b="1" dirty="0" smtClean="0">
                <a:solidFill>
                  <a:prstClr val="black"/>
                </a:solidFill>
                <a:latin typeface="Comic Sans MS" pitchFamily="66" charset="0"/>
              </a:rPr>
              <a:t>taux </a:t>
            </a:r>
            <a:r>
              <a:rPr lang="fr-FR" sz="1600" b="1" dirty="0">
                <a:solidFill>
                  <a:prstClr val="black"/>
                </a:solidFill>
                <a:latin typeface="Comic Sans MS" pitchFamily="66" charset="0"/>
              </a:rPr>
              <a:t>de 95 à99 % de mortalité est obtenu.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0455" y="189526"/>
            <a:ext cx="304150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traitements chimiques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183" y="2492257"/>
            <a:ext cx="3048472" cy="2893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1600" b="1" dirty="0">
                <a:solidFill>
                  <a:prstClr val="black"/>
                </a:solidFill>
                <a:latin typeface="Comic Sans MS" pitchFamily="66" charset="0"/>
              </a:rPr>
              <a:t>Traitement de printemps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183" y="4442493"/>
            <a:ext cx="2217274" cy="2893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1600" b="1" dirty="0">
                <a:solidFill>
                  <a:prstClr val="black"/>
                </a:solidFill>
                <a:latin typeface="Comic Sans MS" pitchFamily="66" charset="0"/>
              </a:rPr>
              <a:t>Traitement d’été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4838386"/>
            <a:ext cx="691276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Ils sont à envisager en Mai à Juillet si le seuil de nuisibilité est atteint.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762624"/>
            <a:ext cx="84381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Souvent 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sans intérêt et être remplacé par des techniques culturales tel </a:t>
            </a:r>
            <a:r>
              <a:rPr lang="fr-FR" sz="1600" b="1" dirty="0">
                <a:solidFill>
                  <a:prstClr val="black"/>
                </a:solidFill>
                <a:latin typeface="Comic Sans MS" pitchFamily="66" charset="0"/>
              </a:rPr>
              <a:t>que la taille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dans un verger peut contribuer à diminuer l’infestation printanière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183" y="5229200"/>
            <a:ext cx="2812208" cy="2893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sz="1600" b="1" dirty="0">
                <a:solidFill>
                  <a:prstClr val="black"/>
                </a:solidFill>
                <a:latin typeface="Comic Sans MS" pitchFamily="66" charset="0"/>
              </a:rPr>
              <a:t>Traitement d’automne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79388" y="692150"/>
            <a:ext cx="8785225" cy="54340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Les produits acaricides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Ils sont nombreux, on les classe en deux groupes 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Acaricides de contact 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agissent par contact ; il est donc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nécessaire d’effectuer le traitement  avec le plus grand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soin en utilisant une quantité suffisante de liquide afin de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bien mouiller toute la végétation en particulier la face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inférieure des feuilles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fr-FR" b="1" dirty="0">
              <a:latin typeface="Comic Sans MS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Acaricides systémiques :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pénètre dans les organes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végétaux, est véhiculé par la sève jusqu’aux organes en voix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 croissance. Ces produits ont une meilleure efficacité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pendant la période de croissance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50397" y="50004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Lutte biologique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3535" y="1285860"/>
            <a:ext cx="5876930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fr-FR" sz="2400" b="1" i="1" dirty="0" smtClean="0">
                <a:latin typeface="Comic Sans MS" pitchFamily="66" charset="0"/>
              </a:rPr>
              <a:t>Phytoseiidae</a:t>
            </a:r>
            <a:r>
              <a:rPr lang="fr-FR" sz="2400" b="1" dirty="0" smtClean="0">
                <a:latin typeface="Comic Sans MS" pitchFamily="66" charset="0"/>
              </a:rPr>
              <a:t> (les acariens prédateurs)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33375"/>
            <a:ext cx="4681538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688" y="3573463"/>
            <a:ext cx="3662362" cy="3168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4234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-193696"/>
            <a:ext cx="2952750" cy="765176"/>
          </a:xfrm>
        </p:spPr>
        <p:txBody>
          <a:bodyPr/>
          <a:lstStyle/>
          <a:p>
            <a:pPr eaLnBrk="1" hangingPunct="1"/>
            <a:r>
              <a:rPr lang="en-US" sz="1800" b="1" i="1" dirty="0" err="1" smtClean="0">
                <a:latin typeface="Comic Sans MS" pitchFamily="66" charset="0"/>
              </a:rPr>
              <a:t>Phytoseiulus</a:t>
            </a:r>
            <a:r>
              <a:rPr lang="en-US" sz="1800" b="1" i="1" dirty="0" smtClean="0">
                <a:latin typeface="Comic Sans MS" pitchFamily="66" charset="0"/>
              </a:rPr>
              <a:t> </a:t>
            </a:r>
            <a:r>
              <a:rPr lang="en-US" sz="1800" b="1" i="1" dirty="0" err="1" smtClean="0">
                <a:latin typeface="Comic Sans MS" pitchFamily="66" charset="0"/>
              </a:rPr>
              <a:t>persimilis</a:t>
            </a:r>
            <a:endParaRPr lang="en-US" sz="1800" b="1" i="1" dirty="0" smtClean="0">
              <a:latin typeface="Comic Sans MS" pitchFamily="66" charset="0"/>
            </a:endParaRPr>
          </a:p>
        </p:txBody>
      </p:sp>
      <p:pic>
        <p:nvPicPr>
          <p:cNvPr id="9218" name="Picture 2" descr="Image sans texte alternatif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5888"/>
            <a:ext cx="3430588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8117" y="3848268"/>
            <a:ext cx="50768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latin typeface="Comic Sans MS" pitchFamily="66" charset="0"/>
                <a:cs typeface="Arial" pitchFamily="34" charset="0"/>
              </a:rPr>
              <a:t>Ces acariens </a:t>
            </a:r>
            <a:r>
              <a:rPr lang="fr-FR" sz="1400" b="1" u="sng" dirty="0">
                <a:latin typeface="Comic Sans MS" pitchFamily="66" charset="0"/>
                <a:cs typeface="Arial" pitchFamily="34" charset="0"/>
              </a:rPr>
              <a:t>prédateurs spécifique </a:t>
            </a:r>
            <a:r>
              <a:rPr lang="fr-FR" sz="1400" dirty="0">
                <a:latin typeface="Comic Sans MS" pitchFamily="66" charset="0"/>
                <a:cs typeface="Arial" pitchFamily="34" charset="0"/>
              </a:rPr>
              <a:t>(</a:t>
            </a:r>
            <a:r>
              <a:rPr lang="fr-FR" sz="1400" b="1" dirty="0" err="1">
                <a:latin typeface="Comic Sans MS" pitchFamily="66" charset="0"/>
                <a:cs typeface="Arial" pitchFamily="34" charset="0"/>
              </a:rPr>
              <a:t>oligophage</a:t>
            </a:r>
            <a:r>
              <a:rPr lang="fr-FR" sz="1400" dirty="0">
                <a:latin typeface="Comic Sans MS" pitchFamily="66" charset="0"/>
                <a:cs typeface="Arial" pitchFamily="34" charset="0"/>
              </a:rPr>
              <a:t>) consomment </a:t>
            </a:r>
            <a:r>
              <a:rPr lang="fr-FR" sz="1400" b="1" dirty="0">
                <a:latin typeface="Comic Sans MS" pitchFamily="66" charset="0"/>
                <a:cs typeface="Arial" pitchFamily="34" charset="0"/>
              </a:rPr>
              <a:t>5-10 individus adultes et jusqu'à  plus de 20 œufs de ravageur / jour essentiellement d'araignées rouges (</a:t>
            </a:r>
            <a:r>
              <a:rPr lang="fr-FR" sz="1400" b="1" dirty="0" err="1">
                <a:latin typeface="Comic Sans MS" pitchFamily="66" charset="0"/>
                <a:cs typeface="Arial" pitchFamily="34" charset="0"/>
              </a:rPr>
              <a:t>tetranychidae</a:t>
            </a:r>
            <a:r>
              <a:rPr lang="fr-FR" sz="1400" b="1" dirty="0">
                <a:latin typeface="Comic Sans MS" pitchFamily="66" charset="0"/>
                <a:cs typeface="Arial" pitchFamily="34" charset="0"/>
              </a:rPr>
              <a:t>).</a:t>
            </a:r>
          </a:p>
          <a:p>
            <a:pPr algn="just"/>
            <a:endParaRPr lang="fr-FR" sz="1400" dirty="0"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fr-FR" sz="1400" dirty="0">
                <a:latin typeface="Comic Sans MS" pitchFamily="66" charset="0"/>
                <a:cs typeface="Arial" pitchFamily="34" charset="0"/>
              </a:rPr>
              <a:t>Lorsqu'il est lâché durant une infestation faible, les tétranyques peuvent être contrôlés dans les 2-3 semaines.</a:t>
            </a:r>
          </a:p>
          <a:p>
            <a:pPr algn="just"/>
            <a:endParaRPr lang="fr-FR" sz="1400" dirty="0"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fr-FR" sz="1400" b="1" dirty="0">
                <a:latin typeface="Comic Sans MS" pitchFamily="66" charset="0"/>
                <a:cs typeface="Arial" pitchFamily="34" charset="0"/>
              </a:rPr>
              <a:t>s'acclimate très bien sur divers types de cultures et son efficacité est avérée sur les gros foyers</a:t>
            </a:r>
            <a:r>
              <a:rPr lang="fr-FR" sz="1400" dirty="0">
                <a:latin typeface="Comic Sans MS" pitchFamily="66" charset="0"/>
                <a:cs typeface="Arial" pitchFamily="34" charset="0"/>
              </a:rPr>
              <a:t>. </a:t>
            </a:r>
          </a:p>
          <a:p>
            <a:pPr algn="just"/>
            <a:endParaRPr lang="fr-FR" sz="1400" dirty="0"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fr-FR" b="1" dirty="0">
                <a:latin typeface="Comic Sans MS" pitchFamily="66" charset="0"/>
                <a:cs typeface="Arial" pitchFamily="34" charset="0"/>
              </a:rPr>
              <a:t>Une fois que les adultes ne trouvent plus de quoi  manger </a:t>
            </a:r>
            <a:r>
              <a:rPr lang="fr-FR" b="1" i="1" dirty="0">
                <a:latin typeface="Comic Sans MS" pitchFamily="66" charset="0"/>
                <a:cs typeface="Arial" pitchFamily="34" charset="0"/>
              </a:rPr>
              <a:t>P</a:t>
            </a:r>
            <a:r>
              <a:rPr lang="fr-FR" b="1" dirty="0">
                <a:latin typeface="Comic Sans MS" pitchFamily="66" charset="0"/>
                <a:cs typeface="Arial" pitchFamily="34" charset="0"/>
              </a:rPr>
              <a:t>. </a:t>
            </a:r>
            <a:r>
              <a:rPr lang="fr-FR" b="1" i="1" dirty="0" err="1">
                <a:latin typeface="Comic Sans MS" pitchFamily="66" charset="0"/>
                <a:cs typeface="Arial" pitchFamily="34" charset="0"/>
              </a:rPr>
              <a:t>persimilis</a:t>
            </a:r>
            <a:r>
              <a:rPr lang="fr-FR" b="1" dirty="0">
                <a:latin typeface="Comic Sans MS" pitchFamily="66" charset="0"/>
                <a:cs typeface="Arial" pitchFamily="34" charset="0"/>
              </a:rPr>
              <a:t> meurt.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 rotWithShape="1">
          <a:blip r:embed="rId2"/>
          <a:srcRect b="7853"/>
          <a:stretch/>
        </p:blipFill>
        <p:spPr bwMode="auto">
          <a:xfrm>
            <a:off x="4795837" y="333375"/>
            <a:ext cx="438467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76825" y="4292600"/>
            <a:ext cx="3114675" cy="960438"/>
          </a:xfrm>
        </p:spPr>
        <p:txBody>
          <a:bodyPr/>
          <a:lstStyle/>
          <a:p>
            <a:pPr eaLnBrk="1" hangingPunct="1"/>
            <a:r>
              <a:rPr lang="en-US" sz="1600" b="1" i="1" smtClean="0">
                <a:latin typeface="Comic Sans MS" pitchFamily="66" charset="0"/>
              </a:rPr>
              <a:t>Neoseiulus californicus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188913"/>
            <a:ext cx="46805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omic Sans MS" pitchFamily="66" charset="0"/>
              </a:rPr>
              <a:t>Ils </a:t>
            </a:r>
            <a:r>
              <a:rPr lang="fr-FR" sz="1600" dirty="0">
                <a:latin typeface="Comic Sans MS" pitchFamily="66" charset="0"/>
              </a:rPr>
              <a:t>peuvent survivre plus longtemps dans des conditions de disette (</a:t>
            </a:r>
            <a:r>
              <a:rPr lang="fr-FR" sz="1600" b="1" dirty="0">
                <a:latin typeface="Comic Sans MS" pitchFamily="66" charset="0"/>
              </a:rPr>
              <a:t>pollen</a:t>
            </a:r>
            <a:r>
              <a:rPr lang="fr-FR" sz="1600" b="1" dirty="0" smtClean="0">
                <a:latin typeface="Comic Sans MS" pitchFamily="66" charset="0"/>
              </a:rPr>
              <a:t>, champignon </a:t>
            </a:r>
            <a:r>
              <a:rPr lang="fr-FR" sz="1600" b="1" dirty="0">
                <a:latin typeface="Comic Sans MS" pitchFamily="66" charset="0"/>
              </a:rPr>
              <a:t>microscopique).</a:t>
            </a:r>
          </a:p>
          <a:p>
            <a:pPr algn="just"/>
            <a:endParaRPr lang="fr-FR" sz="1600" dirty="0">
              <a:latin typeface="Comic Sans MS" pitchFamily="66" charset="0"/>
            </a:endParaRPr>
          </a:p>
          <a:p>
            <a:pPr algn="just"/>
            <a:r>
              <a:rPr lang="fr-FR" sz="1600" dirty="0">
                <a:latin typeface="Comic Sans MS" pitchFamily="66" charset="0"/>
              </a:rPr>
              <a:t>Ils ont besoin d'un minimum de 60% d'humidité et des températures de 24-35 </a:t>
            </a:r>
            <a:r>
              <a:rPr lang="fr-FR" sz="1600" dirty="0" smtClean="0">
                <a:latin typeface="Comic Sans MS" pitchFamily="66" charset="0"/>
              </a:rPr>
              <a:t>°C</a:t>
            </a:r>
            <a:r>
              <a:rPr lang="fr-FR" sz="1600" dirty="0">
                <a:latin typeface="Comic Sans MS" pitchFamily="66" charset="0"/>
              </a:rPr>
              <a:t>. </a:t>
            </a:r>
          </a:p>
        </p:txBody>
      </p:sp>
      <p:pic>
        <p:nvPicPr>
          <p:cNvPr id="5632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60746"/>
            <a:ext cx="3889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323850" y="6429396"/>
            <a:ext cx="410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omic Sans MS" pitchFamily="66" charset="0"/>
              </a:rPr>
              <a:t>Typhlodromus pyri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15279"/>
          <a:stretch>
            <a:fillRect/>
          </a:stretch>
        </p:blipFill>
        <p:spPr>
          <a:xfrm>
            <a:off x="4140200" y="476250"/>
            <a:ext cx="446405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76475"/>
            <a:ext cx="3744912" cy="412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17475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latin typeface="Comic Sans MS" pitchFamily="66" charset="0"/>
              </a:rPr>
              <a:t>Amblyseius swirskii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72013" y="4545465"/>
            <a:ext cx="3571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600" dirty="0">
                <a:latin typeface="Comic Sans MS" pitchFamily="66" charset="0"/>
              </a:rPr>
              <a:t>Il </a:t>
            </a:r>
            <a:r>
              <a:rPr lang="fr-FR" sz="1600" dirty="0" smtClean="0">
                <a:latin typeface="Comic Sans MS" pitchFamily="66" charset="0"/>
              </a:rPr>
              <a:t>se </a:t>
            </a:r>
            <a:r>
              <a:rPr lang="fr-FR" sz="1600" dirty="0">
                <a:latin typeface="Comic Sans MS" pitchFamily="66" charset="0"/>
              </a:rPr>
              <a:t>nourrit des œufs et des stades </a:t>
            </a:r>
            <a:r>
              <a:rPr lang="fr-FR" sz="1600" dirty="0" smtClean="0">
                <a:latin typeface="Comic Sans MS" pitchFamily="66" charset="0"/>
              </a:rPr>
              <a:t>d’acariens</a:t>
            </a:r>
            <a:r>
              <a:rPr lang="fr-FR" sz="1600" dirty="0">
                <a:latin typeface="Comic Sans MS" pitchFamily="66" charset="0"/>
              </a:rPr>
              <a:t>, des aleurodes  et des jeunes larves de thrips. En l’absence de ses </a:t>
            </a:r>
            <a:r>
              <a:rPr lang="fr-FR" sz="1600" dirty="0" smtClean="0">
                <a:latin typeface="Comic Sans MS" pitchFamily="66" charset="0"/>
              </a:rPr>
              <a:t>proies, ils </a:t>
            </a:r>
            <a:r>
              <a:rPr lang="fr-FR" sz="1600" dirty="0">
                <a:latin typeface="Comic Sans MS" pitchFamily="66" charset="0"/>
              </a:rPr>
              <a:t>peut survivre sur de pollen</a:t>
            </a:r>
            <a:r>
              <a:rPr lang="fr-FR" sz="1600" dirty="0" smtClean="0">
                <a:latin typeface="Comic Sans MS" pitchFamily="66" charset="0"/>
              </a:rPr>
              <a:t>.</a:t>
            </a:r>
            <a:endParaRPr lang="fr-F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925281"/>
            <a:ext cx="3357586" cy="2860909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214346" y="4130109"/>
            <a:ext cx="4214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1600" b="1" dirty="0" smtClean="0">
                <a:latin typeface="Comic Sans MS" pitchFamily="66" charset="0"/>
              </a:rPr>
              <a:t>Individus et œufs </a:t>
            </a:r>
            <a:r>
              <a:rPr lang="fr-FR" sz="1600" b="1" dirty="0">
                <a:latin typeface="Comic Sans MS" pitchFamily="66" charset="0"/>
              </a:rPr>
              <a:t>d’été </a:t>
            </a:r>
            <a:endParaRPr lang="fr-FR" sz="1600" b="1" dirty="0" smtClean="0">
              <a:latin typeface="Comic Sans MS" pitchFamily="66" charset="0"/>
            </a:endParaRPr>
          </a:p>
          <a:p>
            <a:pPr algn="ctr"/>
            <a:r>
              <a:rPr lang="fr-FR" sz="1600" b="1" dirty="0" smtClean="0">
                <a:latin typeface="Comic Sans MS" pitchFamily="66" charset="0"/>
              </a:rPr>
              <a:t>de </a:t>
            </a:r>
            <a:r>
              <a:rPr lang="fr-FR" sz="1600" b="1" i="1" dirty="0">
                <a:latin typeface="Comic Sans MS" pitchFamily="66" charset="0"/>
              </a:rPr>
              <a:t>Tetranychus </a:t>
            </a:r>
            <a:r>
              <a:rPr lang="fr-FR" sz="1600" b="1" dirty="0">
                <a:latin typeface="Comic Sans MS" pitchFamily="66" charset="0"/>
              </a:rPr>
              <a:t>sp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4" name="Picture 6" descr="01gn08a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79" y="642918"/>
            <a:ext cx="30241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5143512"/>
            <a:ext cx="8429684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le développement des colonies est favorisé  par :</a:t>
            </a: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</a:rPr>
              <a:t>Une température élevée</a:t>
            </a:r>
            <a:r>
              <a:rPr lang="fr-FR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</a:rPr>
              <a:t>Une faible hygrométrie.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Des pullulations élevées sont observées aux </a:t>
            </a:r>
            <a:r>
              <a:rPr lang="fr-FR" b="1" dirty="0" smtClean="0">
                <a:latin typeface="Comic Sans MS" pitchFamily="66" charset="0"/>
              </a:rPr>
              <a:t>moments les plus secs de l’été</a:t>
            </a:r>
            <a:r>
              <a:rPr lang="fr-FR" dirty="0" smtClean="0">
                <a:latin typeface="Comic Sans MS" pitchFamily="66" charset="0"/>
              </a:rPr>
              <a:t>, notamment  dans les serres à ambiance sèches.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714876" y="4169639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Comic Sans MS" pitchFamily="66" charset="0"/>
              </a:rPr>
              <a:t>Toiles plus ou moins abondantes destinées à protéger les différents stades des prédateurs</a:t>
            </a:r>
            <a:endParaRPr lang="fr-FR" sz="1600" b="1" dirty="0"/>
          </a:p>
        </p:txBody>
      </p:sp>
      <p:pic>
        <p:nvPicPr>
          <p:cNvPr id="7" name="Picture 9" descr="cain4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000108"/>
            <a:ext cx="23034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29471" y="451783"/>
            <a:ext cx="1944216" cy="3822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L’acarien jaune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68313" y="2070100"/>
            <a:ext cx="8218487" cy="2151063"/>
          </a:xfrm>
        </p:spPr>
        <p:txBody>
          <a:bodyPr/>
          <a:lstStyle/>
          <a:p>
            <a:r>
              <a:rPr lang="fr-FR" sz="4000" smtClean="0">
                <a:latin typeface="Comic Sans MS" pitchFamily="66" charset="0"/>
              </a:rPr>
              <a:t>Présentation commerciale et mode d’utilisation des acariens prédateurs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214313"/>
            <a:ext cx="452278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4646613" cy="305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571875"/>
            <a:ext cx="44291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03188"/>
            <a:ext cx="4338638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3071813"/>
            <a:ext cx="4584700" cy="3421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G:\acariens\FR_PhytolineP_fichiers\1201-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413" y="285750"/>
            <a:ext cx="48275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G:\acariens\FR_AmblylineCal_fichiers\0013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657725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0" y="714375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ill Sans MT" pitchFamily="34" charset="0"/>
              </a:rPr>
              <a:t>2000 prédateurs  de </a:t>
            </a:r>
            <a:r>
              <a:rPr lang="fr-FR" b="1" i="1">
                <a:latin typeface="Gill Sans MT" pitchFamily="34" charset="0"/>
              </a:rPr>
              <a:t>Phytoseiulus persimilis</a:t>
            </a:r>
            <a:r>
              <a:rPr lang="fr-FR">
                <a:latin typeface="Gill Sans MT" pitchFamily="34" charset="0"/>
              </a:rPr>
              <a:t> dans une bouteille de 250ml dans la vermiculite fine humide avec bouchon aéré </a:t>
            </a: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4786313" y="4357688"/>
            <a:ext cx="4357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Gill Sans MT" pitchFamily="34" charset="0"/>
              </a:rPr>
              <a:t>2000 prédateurs  de </a:t>
            </a:r>
            <a:r>
              <a:rPr lang="fr-FR" b="1" i="1" dirty="0" err="1">
                <a:latin typeface="Gill Sans MT" pitchFamily="34" charset="0"/>
              </a:rPr>
              <a:t>Amblyseius</a:t>
            </a:r>
            <a:r>
              <a:rPr lang="fr-FR" b="1" i="1" dirty="0">
                <a:latin typeface="Gill Sans MT" pitchFamily="34" charset="0"/>
              </a:rPr>
              <a:t> californicus</a:t>
            </a:r>
            <a:r>
              <a:rPr lang="fr-FR" dirty="0">
                <a:latin typeface="Gill Sans MT" pitchFamily="34" charset="0"/>
              </a:rPr>
              <a:t> sont contenus dans un flacon de 60 ml transparente en mélange avec de la vermiculite.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4930" y="2428868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Un produit frais expédié le jour même du conditionnement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tilisation a.swesk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00063"/>
            <a:ext cx="7858125" cy="59213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uflerrie a acarien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8" y="0"/>
            <a:ext cx="5072062" cy="38084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pulverisateur a acarien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5981700" cy="44862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associÃ©e"/>
          <p:cNvPicPr>
            <a:picLocks noChangeAspect="1" noChangeArrowheads="1"/>
          </p:cNvPicPr>
          <p:nvPr/>
        </p:nvPicPr>
        <p:blipFill>
          <a:blip r:embed="rId2"/>
          <a:srcRect t="25619"/>
          <a:stretch>
            <a:fillRect/>
          </a:stretch>
        </p:blipFill>
        <p:spPr bwMode="auto">
          <a:xfrm>
            <a:off x="1269789" y="3571876"/>
            <a:ext cx="6604422" cy="328614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8596" y="1071546"/>
            <a:ext cx="8143932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 La femelle après </a:t>
            </a:r>
            <a:r>
              <a:rPr lang="fr-FR" b="1" dirty="0" smtClean="0">
                <a:latin typeface="Comic Sans MS" pitchFamily="66" charset="0"/>
              </a:rPr>
              <a:t>fécondation</a:t>
            </a:r>
            <a:r>
              <a:rPr lang="fr-FR" dirty="0" smtClean="0">
                <a:latin typeface="Comic Sans MS" pitchFamily="66" charset="0"/>
              </a:rPr>
              <a:t> ou </a:t>
            </a:r>
            <a:r>
              <a:rPr lang="fr-FR" b="1" dirty="0" smtClean="0">
                <a:latin typeface="Comic Sans MS" pitchFamily="66" charset="0"/>
              </a:rPr>
              <a:t>sans fécondation </a:t>
            </a:r>
            <a:r>
              <a:rPr lang="fr-FR" dirty="0" smtClean="0">
                <a:latin typeface="Comic Sans MS" pitchFamily="66" charset="0"/>
              </a:rPr>
              <a:t>(</a:t>
            </a:r>
            <a:r>
              <a:rPr lang="fr-FR" b="1" dirty="0" smtClean="0">
                <a:latin typeface="Comic Sans MS" pitchFamily="66" charset="0"/>
              </a:rPr>
              <a:t>parthénogénèse</a:t>
            </a:r>
            <a:r>
              <a:rPr lang="fr-FR" dirty="0" smtClean="0">
                <a:latin typeface="Comic Sans MS" pitchFamily="66" charset="0"/>
              </a:rPr>
              <a:t>) pondent des œufs. Les </a:t>
            </a:r>
            <a:r>
              <a:rPr lang="fr-FR" b="1" dirty="0" smtClean="0">
                <a:latin typeface="Comic Sans MS" pitchFamily="66" charset="0"/>
              </a:rPr>
              <a:t>œufs non fécondé </a:t>
            </a:r>
            <a:r>
              <a:rPr lang="fr-FR" dirty="0" smtClean="0">
                <a:latin typeface="Comic Sans MS" pitchFamily="66" charset="0"/>
              </a:rPr>
              <a:t>donnent naissance à des </a:t>
            </a:r>
            <a:r>
              <a:rPr lang="fr-FR" b="1" dirty="0" smtClean="0">
                <a:latin typeface="Comic Sans MS" pitchFamily="66" charset="0"/>
              </a:rPr>
              <a:t>mâles</a:t>
            </a:r>
            <a:r>
              <a:rPr lang="fr-FR" dirty="0" smtClean="0">
                <a:latin typeface="Comic Sans MS" pitchFamily="66" charset="0"/>
              </a:rPr>
              <a:t>. Les œufs </a:t>
            </a:r>
            <a:r>
              <a:rPr lang="fr-FR" b="1" dirty="0" smtClean="0">
                <a:latin typeface="Comic Sans MS" pitchFamily="66" charset="0"/>
              </a:rPr>
              <a:t>fécondés</a:t>
            </a:r>
            <a:r>
              <a:rPr lang="fr-FR" dirty="0" smtClean="0">
                <a:latin typeface="Comic Sans MS" pitchFamily="66" charset="0"/>
              </a:rPr>
              <a:t> donnent naissance à des </a:t>
            </a:r>
            <a:r>
              <a:rPr lang="fr-FR" b="1" dirty="0" smtClean="0">
                <a:latin typeface="Comic Sans MS" pitchFamily="66" charset="0"/>
              </a:rPr>
              <a:t>femelles</a:t>
            </a:r>
            <a:r>
              <a:rPr lang="fr-FR" dirty="0" smtClean="0">
                <a:latin typeface="Comic Sans MS" pitchFamily="66" charset="0"/>
              </a:rPr>
              <a:t>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0034" y="2690336"/>
            <a:ext cx="8143932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Low"/>
            <a:r>
              <a:rPr lang="fr-FR" u="sng" dirty="0" smtClean="0">
                <a:latin typeface="Comic Sans MS" pitchFamily="66" charset="0"/>
              </a:rPr>
              <a:t>Le </a:t>
            </a:r>
            <a:r>
              <a:rPr lang="fr-FR" u="sng" dirty="0" err="1" smtClean="0">
                <a:latin typeface="Comic Sans MS" pitchFamily="66" charset="0"/>
              </a:rPr>
              <a:t>sex</a:t>
            </a:r>
            <a:r>
              <a:rPr lang="fr-FR" u="sng" dirty="0" smtClean="0">
                <a:latin typeface="Comic Sans MS" pitchFamily="66" charset="0"/>
              </a:rPr>
              <a:t> ratio </a:t>
            </a:r>
            <a:r>
              <a:rPr lang="fr-FR" dirty="0" smtClean="0">
                <a:latin typeface="Comic Sans MS" pitchFamily="66" charset="0"/>
              </a:rPr>
              <a:t>varie, il est en moyenne de 1 mâle pour 3 femelles. Les </a:t>
            </a:r>
            <a:r>
              <a:rPr lang="fr-FR" b="1" dirty="0" smtClean="0">
                <a:latin typeface="Comic Sans MS" pitchFamily="66" charset="0"/>
              </a:rPr>
              <a:t>proportions des femelles diminuent si la densité des populations </a:t>
            </a:r>
            <a:r>
              <a:rPr lang="fr-FR" dirty="0" smtClean="0">
                <a:latin typeface="Comic Sans MS" pitchFamily="66" charset="0"/>
              </a:rPr>
              <a:t>est </a:t>
            </a:r>
            <a:r>
              <a:rPr lang="fr-FR" b="1" dirty="0" smtClean="0">
                <a:latin typeface="Comic Sans MS" pitchFamily="66" charset="0"/>
              </a:rPr>
              <a:t>élevée</a:t>
            </a:r>
            <a:r>
              <a:rPr lang="fr-FR" dirty="0" smtClean="0">
                <a:latin typeface="Comic Sans MS" pitchFamily="66" charset="0"/>
              </a:rPr>
              <a:t> et si la </a:t>
            </a:r>
            <a:r>
              <a:rPr lang="fr-FR" b="1" dirty="0" smtClean="0">
                <a:latin typeface="Comic Sans MS" pitchFamily="66" charset="0"/>
              </a:rPr>
              <a:t>qualité et la quantité </a:t>
            </a:r>
            <a:r>
              <a:rPr lang="fr-FR" dirty="0" smtClean="0">
                <a:latin typeface="Comic Sans MS" pitchFamily="66" charset="0"/>
              </a:rPr>
              <a:t>du feuillage </a:t>
            </a:r>
            <a:r>
              <a:rPr lang="fr-FR" b="1" dirty="0" smtClean="0">
                <a:latin typeface="Comic Sans MS" pitchFamily="66" charset="0"/>
              </a:rPr>
              <a:t>s’amenuisent</a:t>
            </a:r>
            <a:r>
              <a:rPr lang="fr-FR" dirty="0" smtClean="0">
                <a:latin typeface="Comic Sans MS" pitchFamily="66" charset="0"/>
              </a:rPr>
              <a:t>. 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313" y="692150"/>
            <a:ext cx="8229600" cy="543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Picture 4" descr="les_acariens dégats de teranyches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4356100" y="1988914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space réservé du contenu 4" descr="tetranychus_urticae_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44813"/>
            <a:ext cx="360045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2727" y="548680"/>
            <a:ext cx="8680772" cy="13388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piqûres de </a:t>
            </a:r>
            <a:r>
              <a:rPr lang="fr-FR" b="1" u="sng" dirty="0" err="1">
                <a:solidFill>
                  <a:prstClr val="black"/>
                </a:solidFill>
                <a:latin typeface="Comic Sans MS" pitchFamily="66" charset="0"/>
              </a:rPr>
              <a:t>tétranyques</a:t>
            </a:r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 induisent des taches 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de décoloration sur les feuilles (mouchetures), pouvant aboutir au dessèchement de la feuille si l'attaque est importante, et donc provoquer des pertes de rendement.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space réservé du contenu 3" descr="panonychus%20ulmi%20kirsebaer%202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285875"/>
            <a:ext cx="5857875" cy="4240213"/>
          </a:xfrm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857250" y="5788025"/>
            <a:ext cx="742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Femelles </a:t>
            </a:r>
            <a:r>
              <a:rPr lang="fr-FR" b="1" dirty="0">
                <a:latin typeface="Comic Sans MS" pitchFamily="66" charset="0"/>
              </a:rPr>
              <a:t>de </a:t>
            </a:r>
            <a:r>
              <a:rPr lang="fr-FR" b="1" i="1" dirty="0" smtClean="0">
                <a:latin typeface="Comic Sans MS" pitchFamily="66" charset="0"/>
              </a:rPr>
              <a:t>Panonychus </a:t>
            </a:r>
            <a:r>
              <a:rPr lang="fr-FR" b="1" i="1" dirty="0" err="1">
                <a:latin typeface="Comic Sans MS" pitchFamily="66" charset="0"/>
              </a:rPr>
              <a:t>ulmi</a:t>
            </a:r>
            <a:r>
              <a:rPr lang="fr-FR" b="1" dirty="0">
                <a:latin typeface="Comic Sans MS" pitchFamily="66" charset="0"/>
              </a:rPr>
              <a:t> sur face inférieure de feuille de pommier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42991" y="423863"/>
            <a:ext cx="6858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eaLnBrk="0" hangingPunct="0">
              <a:tabLst>
                <a:tab pos="1233488" algn="l"/>
              </a:tabLst>
            </a:pPr>
            <a:r>
              <a:rPr lang="fr-FR">
                <a:latin typeface="Comic Sans MS" pitchFamily="66" charset="0"/>
                <a:cs typeface="Times New Roman" pitchFamily="18" charset="0"/>
              </a:rPr>
              <a:t>Les premières femelles se dispersent sur les nouvelles feuilles</a:t>
            </a:r>
            <a:endParaRPr lang="fr-FR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4294967295"/>
          </p:nvPr>
        </p:nvSpPr>
        <p:spPr>
          <a:xfrm>
            <a:off x="285750" y="260350"/>
            <a:ext cx="8472488" cy="6192838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Arial" charset="0"/>
              <a:buNone/>
            </a:pPr>
            <a:r>
              <a:rPr lang="fr-FR" dirty="0" smtClean="0"/>
              <a:t>                                             </a:t>
            </a:r>
          </a:p>
          <a:p>
            <a:pPr algn="ctr">
              <a:buFont typeface="Arial" charset="0"/>
              <a:buNone/>
            </a:pPr>
            <a:endParaRPr lang="fr-FR" sz="1600" b="1" dirty="0" smtClean="0"/>
          </a:p>
          <a:p>
            <a:pPr algn="ctr">
              <a:buFont typeface="Arial" charset="0"/>
              <a:buNone/>
            </a:pPr>
            <a:endParaRPr lang="fr-FR" sz="1600" b="1" dirty="0" smtClean="0"/>
          </a:p>
          <a:p>
            <a:pPr algn="ctr">
              <a:buFont typeface="Arial" charset="0"/>
              <a:buNone/>
            </a:pPr>
            <a:endParaRPr lang="fr-FR" sz="1600" b="1" dirty="0" smtClean="0"/>
          </a:p>
          <a:p>
            <a:pPr algn="ctr">
              <a:buFont typeface="Arial" charset="0"/>
              <a:buNone/>
            </a:pPr>
            <a:endParaRPr lang="fr-FR" sz="1600" b="1" dirty="0" smtClean="0"/>
          </a:p>
          <a:p>
            <a:pPr algn="ctr">
              <a:buFont typeface="Arial" charset="0"/>
              <a:buNone/>
            </a:pPr>
            <a:endParaRPr lang="fr-FR" sz="1600" b="1" dirty="0" smtClean="0"/>
          </a:p>
          <a:p>
            <a:pPr algn="ctr">
              <a:buFont typeface="Arial" charset="0"/>
              <a:buNone/>
            </a:pPr>
            <a:endParaRPr lang="fr-FR" sz="1600" b="1" dirty="0" smtClean="0"/>
          </a:p>
          <a:p>
            <a:pPr>
              <a:buFont typeface="Arial" charset="0"/>
              <a:buNone/>
            </a:pPr>
            <a:r>
              <a:rPr lang="fr-FR" sz="1600" b="1" dirty="0" smtClean="0"/>
              <a:t>                </a:t>
            </a:r>
          </a:p>
          <a:p>
            <a:pPr>
              <a:buFont typeface="Arial" charset="0"/>
              <a:buNone/>
            </a:pPr>
            <a:r>
              <a:rPr lang="fr-FR" sz="1600" b="1" dirty="0" smtClean="0"/>
              <a:t>                   </a:t>
            </a:r>
          </a:p>
          <a:p>
            <a:pPr algn="ctr">
              <a:buFont typeface="Arial" charset="0"/>
              <a:buNone/>
            </a:pPr>
            <a:r>
              <a:rPr lang="fr-FR" sz="1600" b="1" dirty="0" smtClean="0"/>
              <a:t>       </a:t>
            </a:r>
          </a:p>
        </p:txBody>
      </p:sp>
      <p:pic>
        <p:nvPicPr>
          <p:cNvPr id="21506" name="Picture 2" descr="Figure 9. Dommages causÃ©s par le tÃ©tranyque Ã  deux points sur des feuilles de rosiers. Les surfaces foliaires supÃ©rieures semblent poinÃ§onnÃ©es ou dÃ©colorÃ©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20" y="357166"/>
            <a:ext cx="7324760" cy="54935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1645" y="5857892"/>
            <a:ext cx="550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Dommages des acariens sur feuilles de rosier</a:t>
            </a:r>
            <a:endParaRPr lang="fr-F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ure 16. Fruit de tomate infestÃ© par l'acarien de la tomate revÃªtant une apparence craquelÃ©e de couleur bronz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50" y="428604"/>
            <a:ext cx="7622501" cy="48577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57422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Fruit de tomate coloré en bronze et craquelé infesté par l'acarien de la tomate.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1744388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2. Eriophydae</a:t>
            </a:r>
            <a:endParaRPr lang="fr-FR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62642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5" descr="http://www.inra.fr/hyppz/IMAGES/7031022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2897188"/>
            <a:ext cx="41767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mage associÃ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148030"/>
            <a:ext cx="4762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5014913"/>
            <a:ext cx="7740650" cy="1366415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60000"/>
              </a:lnSpc>
              <a:buClr>
                <a:schemeClr val="tx1"/>
              </a:buClr>
              <a:buNone/>
              <a:defRPr/>
            </a:pPr>
            <a:r>
              <a:rPr lang="fr-FR" sz="1800" dirty="0" smtClean="0">
                <a:latin typeface="Comic Sans MS" pitchFamily="66" charset="0"/>
                <a:cs typeface="Times New Roman" pitchFamily="18" charset="0"/>
              </a:rPr>
              <a:t>Des ponctuations jaunâtres souvent confluentes sont visibles par transparence, surtout près du pétiole ou réparties de manière hétérogène sur le limbe.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88" y="188913"/>
            <a:ext cx="7235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1006</Words>
  <Application>Microsoft Office PowerPoint</Application>
  <PresentationFormat>Affichage à l'écran (4:3)</PresentationFormat>
  <Paragraphs>113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Phytoseiulus persimilis</vt:lpstr>
      <vt:lpstr>Neoseiulus californicus</vt:lpstr>
      <vt:lpstr>Diapositive 19</vt:lpstr>
      <vt:lpstr>Présentation commerciale et mode d’utilisation des acariens prédateurs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 XP</dc:creator>
  <cp:lastModifiedBy>Toshiba</cp:lastModifiedBy>
  <cp:revision>45</cp:revision>
  <dcterms:created xsi:type="dcterms:W3CDTF">2015-03-01T10:43:29Z</dcterms:created>
  <dcterms:modified xsi:type="dcterms:W3CDTF">2024-04-07T01:03:57Z</dcterms:modified>
</cp:coreProperties>
</file>