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2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DBCBA-AC44-47B3-AA5A-67DA7D1D2FC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5DACFD09-35DD-4D5C-8AC8-336B3C7CC227}">
      <dgm:prSet phldrT="[Texte]"/>
      <dgm:spPr/>
      <dgm:t>
        <a:bodyPr/>
        <a:lstStyle/>
        <a:p>
          <a:r>
            <a:rPr lang="ar-DZ" dirty="0"/>
            <a:t>النظرية البنائية </a:t>
          </a:r>
          <a:endParaRPr lang="fr-CA" dirty="0"/>
        </a:p>
      </dgm:t>
    </dgm:pt>
    <dgm:pt modelId="{E6A05D72-D0B6-4B3D-A3F7-D93F221E9C5B}" type="parTrans" cxnId="{739EE8C6-DE61-4255-8C9C-88F363191217}">
      <dgm:prSet/>
      <dgm:spPr/>
      <dgm:t>
        <a:bodyPr/>
        <a:lstStyle/>
        <a:p>
          <a:endParaRPr lang="fr-CA"/>
        </a:p>
      </dgm:t>
    </dgm:pt>
    <dgm:pt modelId="{237DB741-5DCC-43E6-A46A-B7AF1FF987C9}" type="sibTrans" cxnId="{739EE8C6-DE61-4255-8C9C-88F363191217}">
      <dgm:prSet/>
      <dgm:spPr/>
      <dgm:t>
        <a:bodyPr/>
        <a:lstStyle/>
        <a:p>
          <a:endParaRPr lang="fr-CA"/>
        </a:p>
      </dgm:t>
    </dgm:pt>
    <dgm:pt modelId="{169B0466-E8F7-4629-B6ED-50BC53DD9AEC}">
      <dgm:prSet phldrT="[Texte]"/>
      <dgm:spPr/>
      <dgm:t>
        <a:bodyPr/>
        <a:lstStyle/>
        <a:p>
          <a:r>
            <a:rPr lang="ar-DZ" dirty="0"/>
            <a:t>بيداغوجيا التمكن</a:t>
          </a:r>
          <a:endParaRPr lang="fr-CA" dirty="0"/>
        </a:p>
      </dgm:t>
    </dgm:pt>
    <dgm:pt modelId="{41FD93DD-9CBD-41E4-A582-21A1B634ED3A}" type="parTrans" cxnId="{0592689D-8C13-41A1-A7FB-559A2120CDCE}">
      <dgm:prSet/>
      <dgm:spPr/>
      <dgm:t>
        <a:bodyPr/>
        <a:lstStyle/>
        <a:p>
          <a:endParaRPr lang="fr-CA"/>
        </a:p>
      </dgm:t>
    </dgm:pt>
    <dgm:pt modelId="{520B3ED7-01DB-4F09-98CE-4F8731179EA0}" type="sibTrans" cxnId="{0592689D-8C13-41A1-A7FB-559A2120CDCE}">
      <dgm:prSet/>
      <dgm:spPr/>
      <dgm:t>
        <a:bodyPr/>
        <a:lstStyle/>
        <a:p>
          <a:endParaRPr lang="fr-CA"/>
        </a:p>
      </dgm:t>
    </dgm:pt>
    <dgm:pt modelId="{26379D2D-0C65-48D0-9AF6-0E44FCEDAF83}">
      <dgm:prSet phldrT="[Texte]"/>
      <dgm:spPr/>
      <dgm:t>
        <a:bodyPr/>
        <a:lstStyle/>
        <a:p>
          <a:r>
            <a:rPr lang="ar-DZ" dirty="0" err="1"/>
            <a:t>البيداغوجيات</a:t>
          </a:r>
          <a:r>
            <a:rPr lang="ar-DZ" dirty="0"/>
            <a:t> الحديثة  </a:t>
          </a:r>
          <a:endParaRPr lang="fr-CA" dirty="0"/>
        </a:p>
      </dgm:t>
    </dgm:pt>
    <dgm:pt modelId="{6FE7423E-9573-4D8E-AAFA-AD74A1E28883}" type="parTrans" cxnId="{5B05381A-6A1D-4D9C-8A13-5E6AAAB17E7C}">
      <dgm:prSet/>
      <dgm:spPr/>
      <dgm:t>
        <a:bodyPr/>
        <a:lstStyle/>
        <a:p>
          <a:endParaRPr lang="fr-CA"/>
        </a:p>
      </dgm:t>
    </dgm:pt>
    <dgm:pt modelId="{C3F56DD7-BE7E-4461-BC3F-F9A23EFDA8E7}" type="sibTrans" cxnId="{5B05381A-6A1D-4D9C-8A13-5E6AAAB17E7C}">
      <dgm:prSet/>
      <dgm:spPr/>
      <dgm:t>
        <a:bodyPr/>
        <a:lstStyle/>
        <a:p>
          <a:endParaRPr lang="fr-CA"/>
        </a:p>
      </dgm:t>
    </dgm:pt>
    <dgm:pt modelId="{4ED34BC9-F614-4A64-8CC7-8731E5B9D181}">
      <dgm:prSet phldrT="[Texte]"/>
      <dgm:spPr/>
      <dgm:t>
        <a:bodyPr/>
        <a:lstStyle/>
        <a:p>
          <a:r>
            <a:rPr lang="ar-DZ" dirty="0"/>
            <a:t>علم النفس </a:t>
          </a:r>
          <a:r>
            <a:rPr lang="ar-DZ" dirty="0" err="1"/>
            <a:t>الفارقي</a:t>
          </a:r>
          <a:r>
            <a:rPr lang="ar-DZ" dirty="0"/>
            <a:t> </a:t>
          </a:r>
          <a:endParaRPr lang="fr-CA" dirty="0"/>
        </a:p>
      </dgm:t>
    </dgm:pt>
    <dgm:pt modelId="{011DE855-BBF7-4BE3-BF3F-FF0AB15CDE9C}" type="parTrans" cxnId="{1B203D38-97A6-47F4-A1C1-4D25FA663D2A}">
      <dgm:prSet/>
      <dgm:spPr/>
      <dgm:t>
        <a:bodyPr/>
        <a:lstStyle/>
        <a:p>
          <a:endParaRPr lang="fr-CA"/>
        </a:p>
      </dgm:t>
    </dgm:pt>
    <dgm:pt modelId="{367F90C7-38CE-4593-A85E-893A94BF1C9D}" type="sibTrans" cxnId="{1B203D38-97A6-47F4-A1C1-4D25FA663D2A}">
      <dgm:prSet/>
      <dgm:spPr/>
      <dgm:t>
        <a:bodyPr/>
        <a:lstStyle/>
        <a:p>
          <a:endParaRPr lang="fr-CA"/>
        </a:p>
      </dgm:t>
    </dgm:pt>
    <dgm:pt modelId="{D177117D-643E-4D52-85AC-CE275E6307E3}" type="pres">
      <dgm:prSet presAssocID="{7DFDBCBA-AC44-47B3-AA5A-67DA7D1D2FC8}" presName="diagram" presStyleCnt="0">
        <dgm:presLayoutVars>
          <dgm:dir/>
          <dgm:resizeHandles val="exact"/>
        </dgm:presLayoutVars>
      </dgm:prSet>
      <dgm:spPr/>
    </dgm:pt>
    <dgm:pt modelId="{E6659882-7ED1-467E-B390-547616970E2D}" type="pres">
      <dgm:prSet presAssocID="{5DACFD09-35DD-4D5C-8AC8-336B3C7CC227}" presName="node" presStyleLbl="node1" presStyleIdx="0" presStyleCnt="4" custLinFactNeighborX="768" custLinFactNeighborY="6043">
        <dgm:presLayoutVars>
          <dgm:bulletEnabled val="1"/>
        </dgm:presLayoutVars>
      </dgm:prSet>
      <dgm:spPr/>
    </dgm:pt>
    <dgm:pt modelId="{87E9D7B4-ABD1-44E6-8876-248772F6107B}" type="pres">
      <dgm:prSet presAssocID="{237DB741-5DCC-43E6-A46A-B7AF1FF987C9}" presName="sibTrans" presStyleCnt="0"/>
      <dgm:spPr/>
    </dgm:pt>
    <dgm:pt modelId="{760E3A2F-5B23-43C6-B01B-9E3890B6D06E}" type="pres">
      <dgm:prSet presAssocID="{169B0466-E8F7-4629-B6ED-50BC53DD9AEC}" presName="node" presStyleLbl="node1" presStyleIdx="1" presStyleCnt="4">
        <dgm:presLayoutVars>
          <dgm:bulletEnabled val="1"/>
        </dgm:presLayoutVars>
      </dgm:prSet>
      <dgm:spPr/>
    </dgm:pt>
    <dgm:pt modelId="{858A05B9-DC57-430C-B570-784BC7751D10}" type="pres">
      <dgm:prSet presAssocID="{520B3ED7-01DB-4F09-98CE-4F8731179EA0}" presName="sibTrans" presStyleCnt="0"/>
      <dgm:spPr/>
    </dgm:pt>
    <dgm:pt modelId="{96D4D9BE-C457-4A16-9553-63844CAC3C25}" type="pres">
      <dgm:prSet presAssocID="{26379D2D-0C65-48D0-9AF6-0E44FCEDAF83}" presName="node" presStyleLbl="node1" presStyleIdx="2" presStyleCnt="4">
        <dgm:presLayoutVars>
          <dgm:bulletEnabled val="1"/>
        </dgm:presLayoutVars>
      </dgm:prSet>
      <dgm:spPr/>
    </dgm:pt>
    <dgm:pt modelId="{07F768C2-66D6-4725-AE20-B3D136067C76}" type="pres">
      <dgm:prSet presAssocID="{C3F56DD7-BE7E-4461-BC3F-F9A23EFDA8E7}" presName="sibTrans" presStyleCnt="0"/>
      <dgm:spPr/>
    </dgm:pt>
    <dgm:pt modelId="{EA858C26-0EC1-484A-90BE-989449742875}" type="pres">
      <dgm:prSet presAssocID="{4ED34BC9-F614-4A64-8CC7-8731E5B9D181}" presName="node" presStyleLbl="node1" presStyleIdx="3" presStyleCnt="4">
        <dgm:presLayoutVars>
          <dgm:bulletEnabled val="1"/>
        </dgm:presLayoutVars>
      </dgm:prSet>
      <dgm:spPr/>
    </dgm:pt>
  </dgm:ptLst>
  <dgm:cxnLst>
    <dgm:cxn modelId="{D92AAB00-29E0-4CBB-AD0E-5CF2E014C810}" type="presOf" srcId="{7DFDBCBA-AC44-47B3-AA5A-67DA7D1D2FC8}" destId="{D177117D-643E-4D52-85AC-CE275E6307E3}" srcOrd="0" destOrd="0" presId="urn:microsoft.com/office/officeart/2005/8/layout/default"/>
    <dgm:cxn modelId="{5B05381A-6A1D-4D9C-8A13-5E6AAAB17E7C}" srcId="{7DFDBCBA-AC44-47B3-AA5A-67DA7D1D2FC8}" destId="{26379D2D-0C65-48D0-9AF6-0E44FCEDAF83}" srcOrd="2" destOrd="0" parTransId="{6FE7423E-9573-4D8E-AAFA-AD74A1E28883}" sibTransId="{C3F56DD7-BE7E-4461-BC3F-F9A23EFDA8E7}"/>
    <dgm:cxn modelId="{92101728-77B1-462B-A881-16EAB3E35F7D}" type="presOf" srcId="{4ED34BC9-F614-4A64-8CC7-8731E5B9D181}" destId="{EA858C26-0EC1-484A-90BE-989449742875}" srcOrd="0" destOrd="0" presId="urn:microsoft.com/office/officeart/2005/8/layout/default"/>
    <dgm:cxn modelId="{D4DCDF2F-F46E-48D5-AC92-D08B315331C0}" type="presOf" srcId="{169B0466-E8F7-4629-B6ED-50BC53DD9AEC}" destId="{760E3A2F-5B23-43C6-B01B-9E3890B6D06E}" srcOrd="0" destOrd="0" presId="urn:microsoft.com/office/officeart/2005/8/layout/default"/>
    <dgm:cxn modelId="{1B203D38-97A6-47F4-A1C1-4D25FA663D2A}" srcId="{7DFDBCBA-AC44-47B3-AA5A-67DA7D1D2FC8}" destId="{4ED34BC9-F614-4A64-8CC7-8731E5B9D181}" srcOrd="3" destOrd="0" parTransId="{011DE855-BBF7-4BE3-BF3F-FF0AB15CDE9C}" sibTransId="{367F90C7-38CE-4593-A85E-893A94BF1C9D}"/>
    <dgm:cxn modelId="{8B778577-2C42-41D6-8EEB-3DBD3D6F1E05}" type="presOf" srcId="{26379D2D-0C65-48D0-9AF6-0E44FCEDAF83}" destId="{96D4D9BE-C457-4A16-9553-63844CAC3C25}" srcOrd="0" destOrd="0" presId="urn:microsoft.com/office/officeart/2005/8/layout/default"/>
    <dgm:cxn modelId="{0592689D-8C13-41A1-A7FB-559A2120CDCE}" srcId="{7DFDBCBA-AC44-47B3-AA5A-67DA7D1D2FC8}" destId="{169B0466-E8F7-4629-B6ED-50BC53DD9AEC}" srcOrd="1" destOrd="0" parTransId="{41FD93DD-9CBD-41E4-A582-21A1B634ED3A}" sibTransId="{520B3ED7-01DB-4F09-98CE-4F8731179EA0}"/>
    <dgm:cxn modelId="{A6DC1CB9-473B-44F9-83EE-5CCD2C70B856}" type="presOf" srcId="{5DACFD09-35DD-4D5C-8AC8-336B3C7CC227}" destId="{E6659882-7ED1-467E-B390-547616970E2D}" srcOrd="0" destOrd="0" presId="urn:microsoft.com/office/officeart/2005/8/layout/default"/>
    <dgm:cxn modelId="{739EE8C6-DE61-4255-8C9C-88F363191217}" srcId="{7DFDBCBA-AC44-47B3-AA5A-67DA7D1D2FC8}" destId="{5DACFD09-35DD-4D5C-8AC8-336B3C7CC227}" srcOrd="0" destOrd="0" parTransId="{E6A05D72-D0B6-4B3D-A3F7-D93F221E9C5B}" sibTransId="{237DB741-5DCC-43E6-A46A-B7AF1FF987C9}"/>
    <dgm:cxn modelId="{D4D164AE-AB71-417F-B4B8-493C5CCD9457}" type="presParOf" srcId="{D177117D-643E-4D52-85AC-CE275E6307E3}" destId="{E6659882-7ED1-467E-B390-547616970E2D}" srcOrd="0" destOrd="0" presId="urn:microsoft.com/office/officeart/2005/8/layout/default"/>
    <dgm:cxn modelId="{9E61C036-1695-44BC-8C9C-5FAA923D2EE0}" type="presParOf" srcId="{D177117D-643E-4D52-85AC-CE275E6307E3}" destId="{87E9D7B4-ABD1-44E6-8876-248772F6107B}" srcOrd="1" destOrd="0" presId="urn:microsoft.com/office/officeart/2005/8/layout/default"/>
    <dgm:cxn modelId="{ACC9F031-711A-4954-9DDE-478519F344FD}" type="presParOf" srcId="{D177117D-643E-4D52-85AC-CE275E6307E3}" destId="{760E3A2F-5B23-43C6-B01B-9E3890B6D06E}" srcOrd="2" destOrd="0" presId="urn:microsoft.com/office/officeart/2005/8/layout/default"/>
    <dgm:cxn modelId="{5A5E8D39-7A87-471B-8B4B-F90BF07F3A42}" type="presParOf" srcId="{D177117D-643E-4D52-85AC-CE275E6307E3}" destId="{858A05B9-DC57-430C-B570-784BC7751D10}" srcOrd="3" destOrd="0" presId="urn:microsoft.com/office/officeart/2005/8/layout/default"/>
    <dgm:cxn modelId="{F822919E-6643-4B2D-8358-E0EACDF36144}" type="presParOf" srcId="{D177117D-643E-4D52-85AC-CE275E6307E3}" destId="{96D4D9BE-C457-4A16-9553-63844CAC3C25}" srcOrd="4" destOrd="0" presId="urn:microsoft.com/office/officeart/2005/8/layout/default"/>
    <dgm:cxn modelId="{2C30BF2B-08AB-457E-B6BE-6D4042A5FA82}" type="presParOf" srcId="{D177117D-643E-4D52-85AC-CE275E6307E3}" destId="{07F768C2-66D6-4725-AE20-B3D136067C76}" srcOrd="5" destOrd="0" presId="urn:microsoft.com/office/officeart/2005/8/layout/default"/>
    <dgm:cxn modelId="{82D9672C-5A9D-4D82-AD7D-3E3A1EF27843}" type="presParOf" srcId="{D177117D-643E-4D52-85AC-CE275E6307E3}" destId="{EA858C26-0EC1-484A-90BE-98944974287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59882-7ED1-467E-B390-547616970E2D}">
      <dsp:nvSpPr>
        <dsp:cNvPr id="0" name=""/>
        <dsp:cNvSpPr/>
      </dsp:nvSpPr>
      <dsp:spPr>
        <a:xfrm>
          <a:off x="318799" y="113752"/>
          <a:ext cx="3131192" cy="1878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200" kern="1200" dirty="0"/>
            <a:t>النظرية البنائية </a:t>
          </a:r>
          <a:endParaRPr lang="fr-CA" sz="4200" kern="1200" dirty="0"/>
        </a:p>
      </dsp:txBody>
      <dsp:txXfrm>
        <a:off x="318799" y="113752"/>
        <a:ext cx="3131192" cy="1878715"/>
      </dsp:txXfrm>
    </dsp:sp>
    <dsp:sp modelId="{760E3A2F-5B23-43C6-B01B-9E3890B6D06E}">
      <dsp:nvSpPr>
        <dsp:cNvPr id="0" name=""/>
        <dsp:cNvSpPr/>
      </dsp:nvSpPr>
      <dsp:spPr>
        <a:xfrm>
          <a:off x="3739064" y="221"/>
          <a:ext cx="3131192" cy="1878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200" kern="1200" dirty="0"/>
            <a:t>بيداغوجيا التمكن</a:t>
          </a:r>
          <a:endParaRPr lang="fr-CA" sz="4200" kern="1200" dirty="0"/>
        </a:p>
      </dsp:txBody>
      <dsp:txXfrm>
        <a:off x="3739064" y="221"/>
        <a:ext cx="3131192" cy="1878715"/>
      </dsp:txXfrm>
    </dsp:sp>
    <dsp:sp modelId="{96D4D9BE-C457-4A16-9553-63844CAC3C25}">
      <dsp:nvSpPr>
        <dsp:cNvPr id="0" name=""/>
        <dsp:cNvSpPr/>
      </dsp:nvSpPr>
      <dsp:spPr>
        <a:xfrm>
          <a:off x="294751" y="2192056"/>
          <a:ext cx="3131192" cy="1878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200" kern="1200" dirty="0" err="1"/>
            <a:t>البيداغوجيات</a:t>
          </a:r>
          <a:r>
            <a:rPr lang="ar-DZ" sz="4200" kern="1200" dirty="0"/>
            <a:t> الحديثة  </a:t>
          </a:r>
          <a:endParaRPr lang="fr-CA" sz="4200" kern="1200" dirty="0"/>
        </a:p>
      </dsp:txBody>
      <dsp:txXfrm>
        <a:off x="294751" y="2192056"/>
        <a:ext cx="3131192" cy="1878715"/>
      </dsp:txXfrm>
    </dsp:sp>
    <dsp:sp modelId="{EA858C26-0EC1-484A-90BE-989449742875}">
      <dsp:nvSpPr>
        <dsp:cNvPr id="0" name=""/>
        <dsp:cNvSpPr/>
      </dsp:nvSpPr>
      <dsp:spPr>
        <a:xfrm>
          <a:off x="3739064" y="2192056"/>
          <a:ext cx="3131192" cy="1878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200" kern="1200" dirty="0"/>
            <a:t>علم النفس </a:t>
          </a:r>
          <a:r>
            <a:rPr lang="ar-DZ" sz="4200" kern="1200" dirty="0" err="1"/>
            <a:t>الفارقي</a:t>
          </a:r>
          <a:r>
            <a:rPr lang="ar-DZ" sz="4200" kern="1200" dirty="0"/>
            <a:t> </a:t>
          </a:r>
          <a:endParaRPr lang="fr-CA" sz="4200" kern="1200" dirty="0"/>
        </a:p>
      </dsp:txBody>
      <dsp:txXfrm>
        <a:off x="3739064" y="2192056"/>
        <a:ext cx="3131192" cy="1878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155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37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110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9713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8487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34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762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048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106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324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483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623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21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714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C7458FB-50C8-47F3-AEF8-6497888975A0}" type="datetimeFigureOut">
              <a:rPr lang="fr-CA" smtClean="0"/>
              <a:t>2020-12-29</a:t>
            </a:fld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361DFBB-CC8B-424F-B391-E72A071583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2597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031121-6EB5-4EB8-A8EA-EBE923774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DZ" dirty="0">
                <a:solidFill>
                  <a:schemeClr val="bg1"/>
                </a:solidFill>
              </a:rPr>
              <a:t>البيداغوجيا </a:t>
            </a:r>
            <a:r>
              <a:rPr lang="ar-DZ" dirty="0" err="1">
                <a:solidFill>
                  <a:schemeClr val="bg1"/>
                </a:solidFill>
              </a:rPr>
              <a:t>الفارقية</a:t>
            </a:r>
            <a:br>
              <a:rPr lang="ar-DZ" dirty="0">
                <a:solidFill>
                  <a:schemeClr val="bg1"/>
                </a:solidFill>
              </a:rPr>
            </a:br>
            <a:r>
              <a:rPr lang="ar-DZ" dirty="0">
                <a:solidFill>
                  <a:schemeClr val="bg1"/>
                </a:solidFill>
              </a:rPr>
              <a:t> </a:t>
            </a:r>
            <a:r>
              <a:rPr lang="ar-DZ" sz="2000" dirty="0">
                <a:solidFill>
                  <a:schemeClr val="bg1"/>
                </a:solidFill>
              </a:rPr>
              <a:t>السنة الثانية ماستر علم النفس المدرسي </a:t>
            </a:r>
            <a:br>
              <a:rPr lang="fr-CA" dirty="0"/>
            </a:b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A577FE-8E8C-419C-A538-6AB7206FD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r"/>
            <a:r>
              <a:rPr lang="ar-DZ" dirty="0">
                <a:solidFill>
                  <a:schemeClr val="accent1">
                    <a:lumMod val="60000"/>
                    <a:lumOff val="40000"/>
                  </a:schemeClr>
                </a:solidFill>
                <a:cs typeface="+mj-cs"/>
              </a:rPr>
              <a:t>الأستاذة : هامل اميرة   قسم علم النفس     جامعة 8 ماي 1945 قالمة </a:t>
            </a:r>
            <a:endParaRPr lang="fr-CA" dirty="0">
              <a:solidFill>
                <a:schemeClr val="accent1">
                  <a:lumMod val="60000"/>
                  <a:lumOff val="40000"/>
                </a:schemeClr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011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06D2E-2743-40D3-95AC-36D97EAC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 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اهداف المقياس :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26237B3-522F-4599-8A0F-E033285A5553}"/>
              </a:ext>
            </a:extLst>
          </p:cNvPr>
          <p:cNvSpPr txBox="1"/>
          <p:nvPr/>
        </p:nvSpPr>
        <p:spPr>
          <a:xfrm>
            <a:off x="1166191" y="2292626"/>
            <a:ext cx="10058400" cy="3526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r" rtl="1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ar-D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اكتساب معارف حول البيداغوجيا </a:t>
            </a:r>
            <a:r>
              <a:rPr lang="ar-D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الفارقية</a:t>
            </a:r>
            <a:endParaRPr lang="fr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ar-D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التمكن من تطبيق مبادئها</a:t>
            </a:r>
            <a:r>
              <a:rPr lang="ar-D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D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في الممارسة التربوية</a:t>
            </a:r>
            <a:endParaRPr lang="fr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ar-D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التعرف على كيفية تفريد الممارسة التربوية تبعا للفروق الموجودة بين المتعلمين داخل الفصل الدراسي الواحد وجعلها استراتيجية لمرافقة التلاميذ ذوي إعاقات التعلم أو اضطرابات التعلم </a:t>
            </a:r>
            <a:endParaRPr lang="fr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6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53E8B-638E-4703-BD2F-A476304B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مفاهيم تربوية أساسية في المقياس  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614912D-521F-484A-9BCB-BFC837A11CD3}"/>
              </a:ext>
            </a:extLst>
          </p:cNvPr>
          <p:cNvSpPr txBox="1"/>
          <p:nvPr/>
        </p:nvSpPr>
        <p:spPr>
          <a:xfrm>
            <a:off x="1311965" y="2358887"/>
            <a:ext cx="103234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التربية </a:t>
            </a:r>
          </a:p>
          <a:p>
            <a:pPr marL="285750" indent="-285750" algn="r" rtl="1">
              <a:buFontTx/>
              <a:buChar char="-"/>
            </a:pP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البيداغوجيا </a:t>
            </a:r>
          </a:p>
          <a:p>
            <a:pPr marL="285750" indent="-285750" algn="r" rtl="1">
              <a:buFontTx/>
              <a:buChar char="-"/>
            </a:pP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الفروق الفردية</a:t>
            </a:r>
          </a:p>
          <a:p>
            <a:pPr marL="285750" indent="-285750" algn="r" rtl="1">
              <a:buFontTx/>
              <a:buChar char="-"/>
            </a:pP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الدعم البيداغوجي </a:t>
            </a:r>
          </a:p>
          <a:p>
            <a:pPr marL="285750" indent="-285750" algn="r" rtl="1">
              <a:buFontTx/>
              <a:buChar char="-"/>
            </a:pP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الاستدراك </a:t>
            </a:r>
          </a:p>
          <a:p>
            <a:pPr marL="285750" indent="-285750" algn="r" rtl="1">
              <a:buFontTx/>
              <a:buChar char="-"/>
            </a:pPr>
            <a:r>
              <a:rPr lang="ar-DZ" sz="3600" dirty="0">
                <a:latin typeface="Arial" panose="020B0604020202020204" pitchFamily="34" charset="0"/>
                <a:cs typeface="Arial" panose="020B0604020202020204" pitchFamily="34" charset="0"/>
              </a:rPr>
              <a:t>المعالجة البيداغوجية  </a:t>
            </a:r>
          </a:p>
          <a:p>
            <a:pPr marL="285750" indent="-285750" algn="r" rtl="1">
              <a:buFontTx/>
              <a:buChar char="-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9223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A5B41-A3E8-4FB0-8DE3-C2ED7FC5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التحديد </a:t>
            </a:r>
            <a:r>
              <a:rPr lang="ar-DZ" dirty="0" err="1">
                <a:latin typeface="Arial" panose="020B0604020202020204" pitchFamily="34" charset="0"/>
                <a:cs typeface="Arial" panose="020B0604020202020204" pitchFamily="34" charset="0"/>
              </a:rPr>
              <a:t>المفهمي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 لـ "البيداغوجيا </a:t>
            </a:r>
            <a:r>
              <a:rPr lang="ar-DZ" dirty="0" err="1">
                <a:latin typeface="Arial" panose="020B0604020202020204" pitchFamily="34" charset="0"/>
                <a:cs typeface="Arial" panose="020B0604020202020204" pitchFamily="34" charset="0"/>
              </a:rPr>
              <a:t>الفارقية</a:t>
            </a:r>
            <a:r>
              <a:rPr lang="ar-DZ" dirty="0">
                <a:latin typeface="Arial" panose="020B0604020202020204" pitchFamily="34" charset="0"/>
                <a:cs typeface="Arial" panose="020B0604020202020204" pitchFamily="34" charset="0"/>
              </a:rPr>
              <a:t>": </a:t>
            </a:r>
            <a:endParaRPr lang="fr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98068EF-0AAC-4E0F-B63F-9AE008408F9B}"/>
              </a:ext>
            </a:extLst>
          </p:cNvPr>
          <p:cNvSpPr txBox="1"/>
          <p:nvPr/>
        </p:nvSpPr>
        <p:spPr>
          <a:xfrm>
            <a:off x="810000" y="2319130"/>
            <a:ext cx="105719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تعريف  </a:t>
            </a:r>
            <a:r>
              <a:rPr lang="fr-CA" sz="3200" dirty="0">
                <a:latin typeface="Arial" panose="020B0604020202020204" pitchFamily="34" charset="0"/>
                <a:cs typeface="Arial" panose="020B0604020202020204" pitchFamily="34" charset="0"/>
              </a:rPr>
              <a:t>Louis Le Grand 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"تمش تربوي يستعمل </a:t>
            </a:r>
            <a:r>
              <a:rPr lang="ar-DZ" sz="3200" dirty="0" err="1">
                <a:latin typeface="Arial" panose="020B0604020202020204" pitchFamily="34" charset="0"/>
                <a:cs typeface="Arial" panose="020B0604020202020204" pitchFamily="34" charset="0"/>
              </a:rPr>
              <a:t>محموعة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من الوسائل التعليمية –التعلمية ،قصد اعانة الأطفال المختلفين في العمر و القدرات و السلوك و المنتمين الى الفصل الواحد من الوصول بطرائق مختلفة الى الأهداف نفسها" (أوزي،2006 ،ص </a:t>
            </a:r>
            <a:r>
              <a:rPr lang="ar-DZ" sz="3200" dirty="0" err="1"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54-55),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D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اما </a:t>
            </a:r>
            <a:r>
              <a:rPr lang="fr-CA" sz="3200" dirty="0">
                <a:latin typeface="Arial" panose="020B0604020202020204" pitchFamily="34" charset="0"/>
                <a:cs typeface="Arial" panose="020B0604020202020204" pitchFamily="34" charset="0"/>
              </a:rPr>
              <a:t>Phillipe Meirieu 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فقد اقترح اسلوبين على المعلمين ، يتمثل الأول في ضبط هدف واحد لمجموعة الفصل مع اتباع </a:t>
            </a:r>
            <a:r>
              <a:rPr lang="ar-DZ" sz="3200" dirty="0" err="1">
                <a:latin typeface="Arial" panose="020B0604020202020204" pitchFamily="34" charset="0"/>
                <a:cs typeface="Arial" panose="020B0604020202020204" pitchFamily="34" charset="0"/>
              </a:rPr>
              <a:t>تمشيات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مختلفة تفضي كلها الى هدف واحد ,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اما الأسلوب الثاني يتمثل في تشخيص الثغرات الحاصلة عند كل تلميذ و ضبط اهداف مختلفة تبعا للهفوات (الاخطاء) الملاحظة ,</a:t>
            </a:r>
          </a:p>
        </p:txBody>
      </p:sp>
    </p:spTree>
    <p:extLst>
      <p:ext uri="{BB962C8B-B14F-4D97-AF65-F5344CB8AC3E}">
        <p14:creationId xmlns:p14="http://schemas.microsoft.com/office/powerpoint/2010/main" val="212823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B1343-9FD2-444F-B0A0-49B47E6E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F5A9D33-3619-43AA-8B21-9059B2BD0871}"/>
              </a:ext>
            </a:extLst>
          </p:cNvPr>
          <p:cNvSpPr txBox="1"/>
          <p:nvPr/>
        </p:nvSpPr>
        <p:spPr>
          <a:xfrm>
            <a:off x="1099930" y="2345635"/>
            <a:ext cx="107210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تعريف مراد بهلول " تتمثل البيداغوجيا </a:t>
            </a:r>
            <a:r>
              <a:rPr lang="ar-DZ" sz="3200" dirty="0" err="1">
                <a:latin typeface="Arial" panose="020B0604020202020204" pitchFamily="34" charset="0"/>
                <a:cs typeface="Arial" panose="020B0604020202020204" pitchFamily="34" charset="0"/>
              </a:rPr>
              <a:t>الفارقية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في وضع الطرق و الأساليب الملائمة للتفريق بين الافراد ، و الكفيلة بتمكين كل فرد من الكفايات المشتركة ,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البيداغوجيا </a:t>
            </a:r>
            <a:r>
              <a:rPr lang="ar-DZ" sz="3200" dirty="0" err="1">
                <a:latin typeface="Arial" panose="020B0604020202020204" pitchFamily="34" charset="0"/>
                <a:cs typeface="Arial" panose="020B0604020202020204" pitchFamily="34" charset="0"/>
              </a:rPr>
              <a:t>الفارقية</a:t>
            </a: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 تمثل سعي متواصل للتكييف أساليب التدخل تبعا للحاجات الحقيقية للأفراد المتعلمين ، هذا هو التفريق الوحيد الكفيل الذي بمنح كل فرد اوفر حظوظ التطور و الارتقاء المعرفي ,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3200" dirty="0" err="1">
                <a:latin typeface="Arial" panose="020B0604020202020204" pitchFamily="34" charset="0"/>
                <a:cs typeface="Arial" panose="020B0604020202020204" pitchFamily="34" charset="0"/>
              </a:rPr>
              <a:t>bahloul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, 2003,p 159)</a:t>
            </a:r>
            <a:endParaRPr lang="ar-D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3200" dirty="0">
                <a:latin typeface="Arial" panose="020B0604020202020204" pitchFamily="34" charset="0"/>
                <a:cs typeface="Arial" panose="020B0604020202020204" pitchFamily="34" charset="0"/>
              </a:rPr>
              <a:t>اما عبد الكريم غريب فيعتبرها "إجراءات و عمليات تهدف الى جعل التلميذ متكيفا مع الفوارق الفردية بين المتعلمين، قصد جعلهم يتحكمون في الأهداف المتوخاة" (غريب ،2006 ،ص 728)</a:t>
            </a:r>
          </a:p>
        </p:txBody>
      </p:sp>
    </p:spTree>
    <p:extLst>
      <p:ext uri="{BB962C8B-B14F-4D97-AF65-F5344CB8AC3E}">
        <p14:creationId xmlns:p14="http://schemas.microsoft.com/office/powerpoint/2010/main" val="2965472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6972F8-5E02-47FB-93FD-169AC626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الأصول النظرية للبيداغوجيا </a:t>
            </a:r>
            <a:r>
              <a:rPr lang="ar-DZ" dirty="0" err="1"/>
              <a:t>الفارقية</a:t>
            </a:r>
            <a:r>
              <a:rPr lang="ar-DZ" dirty="0"/>
              <a:t> </a:t>
            </a:r>
            <a:endParaRPr lang="fr-CA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BD7439A8-7924-4F45-8EDE-7BD957E37F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8750970"/>
              </p:ext>
            </p:extLst>
          </p:nvPr>
        </p:nvGraphicFramePr>
        <p:xfrm>
          <a:off x="2994990" y="2067339"/>
          <a:ext cx="7165009" cy="4070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240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Concis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oncis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c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TM03457503[[fn=Concis]]</Template>
  <TotalTime>98</TotalTime>
  <Words>293</Words>
  <Application>Microsoft Office PowerPoint</Application>
  <PresentationFormat>Grand écran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2</vt:lpstr>
      <vt:lpstr>Concis</vt:lpstr>
      <vt:lpstr>البيداغوجيا الفارقية  السنة الثانية ماستر علم النفس المدرسي  </vt:lpstr>
      <vt:lpstr> اهداف المقياس :</vt:lpstr>
      <vt:lpstr>مفاهيم تربوية أساسية في المقياس  </vt:lpstr>
      <vt:lpstr>التحديد المفهمي لـ "البيداغوجيا الفارقية": </vt:lpstr>
      <vt:lpstr>Présentation PowerPoint</vt:lpstr>
      <vt:lpstr>الأصول النظرية للبيداغوجيا الفارقية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البيداغوجيا الفارقية  السنة الثانية ماستر علم النفس المدرسي  </dc:title>
  <dc:creator>PC</dc:creator>
  <cp:lastModifiedBy>PC</cp:lastModifiedBy>
  <cp:revision>9</cp:revision>
  <dcterms:created xsi:type="dcterms:W3CDTF">2020-12-28T15:32:16Z</dcterms:created>
  <dcterms:modified xsi:type="dcterms:W3CDTF">2020-12-29T13:22:20Z</dcterms:modified>
</cp:coreProperties>
</file>