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1" r:id="rId2"/>
    <p:sldId id="268" r:id="rId3"/>
    <p:sldId id="271" r:id="rId4"/>
    <p:sldId id="294" r:id="rId5"/>
    <p:sldId id="295" r:id="rId6"/>
    <p:sldId id="302" r:id="rId7"/>
    <p:sldId id="304" r:id="rId8"/>
    <p:sldId id="296" r:id="rId9"/>
    <p:sldId id="309" r:id="rId10"/>
    <p:sldId id="297" r:id="rId11"/>
    <p:sldId id="303" r:id="rId12"/>
    <p:sldId id="310" r:id="rId13"/>
    <p:sldId id="311" r:id="rId14"/>
    <p:sldId id="312" r:id="rId15"/>
    <p:sldId id="313" r:id="rId16"/>
    <p:sldId id="314" r:id="rId17"/>
    <p:sldId id="315" r:id="rId18"/>
    <p:sldId id="31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3" autoAdjust="0"/>
    <p:restoredTop sz="94660"/>
  </p:normalViewPr>
  <p:slideViewPr>
    <p:cSldViewPr snapToGrid="0">
      <p:cViewPr varScale="1">
        <p:scale>
          <a:sx n="74" d="100"/>
          <a:sy n="74"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B030F0-6067-4884-A596-6105A11666B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26D798F3-FC29-4D7F-A9F3-7404409A5B05}">
      <dgm:prSet phldrT="[Texte]"/>
      <dgm:spPr>
        <a:solidFill>
          <a:srgbClr val="002060"/>
        </a:solidFill>
      </dgm:spPr>
      <dgm:t>
        <a:bodyPr/>
        <a:lstStyle/>
        <a:p>
          <a:r>
            <a:rPr lang="ar-SA" b="1" dirty="0" smtClean="0"/>
            <a:t>المقاربة</a:t>
          </a:r>
          <a:r>
            <a:rPr lang="ar-SA" dirty="0" smtClean="0"/>
            <a:t> </a:t>
          </a:r>
          <a:r>
            <a:rPr lang="ar-SA" b="1" dirty="0" smtClean="0"/>
            <a:t>البيداغوجية</a:t>
          </a:r>
          <a:r>
            <a:rPr lang="ar-SA" dirty="0" smtClean="0"/>
            <a:t> </a:t>
          </a:r>
          <a:r>
            <a:rPr lang="ar-SA" b="1" dirty="0" smtClean="0"/>
            <a:t>الخاصة</a:t>
          </a:r>
          <a:endParaRPr lang="fr-FR" b="1" dirty="0"/>
        </a:p>
      </dgm:t>
    </dgm:pt>
    <dgm:pt modelId="{79DCD78B-F096-4422-9B3D-005926364F0A}" type="parTrans" cxnId="{B06251A4-C6F5-49DA-AD1F-B778F8D24DFF}">
      <dgm:prSet/>
      <dgm:spPr/>
      <dgm:t>
        <a:bodyPr/>
        <a:lstStyle/>
        <a:p>
          <a:endParaRPr lang="fr-FR"/>
        </a:p>
      </dgm:t>
    </dgm:pt>
    <dgm:pt modelId="{67664AEA-EB5C-41A8-9418-9A7A9A078BA9}" type="sibTrans" cxnId="{B06251A4-C6F5-49DA-AD1F-B778F8D24DFF}">
      <dgm:prSet/>
      <dgm:spPr/>
      <dgm:t>
        <a:bodyPr/>
        <a:lstStyle/>
        <a:p>
          <a:endParaRPr lang="fr-FR"/>
        </a:p>
      </dgm:t>
    </dgm:pt>
    <dgm:pt modelId="{9CCA05F1-9025-4F96-94A5-50597083581E}">
      <dgm:prSet phldrT="[Texte]"/>
      <dgm:spPr>
        <a:solidFill>
          <a:srgbClr val="002060"/>
        </a:solidFill>
      </dgm:spPr>
      <dgm:t>
        <a:bodyPr/>
        <a:lstStyle/>
        <a:p>
          <a:r>
            <a:rPr lang="ar-SA" b="1" dirty="0" smtClean="0"/>
            <a:t>اهداف</a:t>
          </a:r>
          <a:r>
            <a:rPr lang="ar-SA" dirty="0" smtClean="0"/>
            <a:t> </a:t>
          </a:r>
          <a:r>
            <a:rPr lang="ar-SA" b="1" dirty="0" smtClean="0"/>
            <a:t>التعلم</a:t>
          </a:r>
          <a:endParaRPr lang="fr-FR" b="1" dirty="0"/>
        </a:p>
      </dgm:t>
    </dgm:pt>
    <dgm:pt modelId="{73F2C805-8F05-4416-AD3B-0B4EA0F78775}" type="parTrans" cxnId="{11A07441-F40F-4CEC-9161-6F81545D7352}">
      <dgm:prSet/>
      <dgm:spPr/>
      <dgm:t>
        <a:bodyPr/>
        <a:lstStyle/>
        <a:p>
          <a:endParaRPr lang="fr-FR"/>
        </a:p>
      </dgm:t>
    </dgm:pt>
    <dgm:pt modelId="{7253A651-63B0-4326-87B4-1F419CCB12EF}" type="sibTrans" cxnId="{11A07441-F40F-4CEC-9161-6F81545D7352}">
      <dgm:prSet/>
      <dgm:spPr>
        <a:solidFill>
          <a:schemeClr val="accent2"/>
        </a:solidFill>
      </dgm:spPr>
      <dgm:t>
        <a:bodyPr/>
        <a:lstStyle/>
        <a:p>
          <a:endParaRPr lang="fr-FR"/>
        </a:p>
      </dgm:t>
    </dgm:pt>
    <dgm:pt modelId="{B6B3E22C-A939-49EB-8219-88DF5552305D}">
      <dgm:prSet phldrT="[Texte]"/>
      <dgm:spPr>
        <a:solidFill>
          <a:srgbClr val="002060"/>
        </a:solidFill>
      </dgm:spPr>
      <dgm:t>
        <a:bodyPr/>
        <a:lstStyle/>
        <a:p>
          <a:r>
            <a:rPr lang="ar-SA" b="1" dirty="0" smtClean="0"/>
            <a:t>المحتويات</a:t>
          </a:r>
          <a:endParaRPr lang="fr-FR" b="1" dirty="0"/>
        </a:p>
      </dgm:t>
    </dgm:pt>
    <dgm:pt modelId="{492A6BC1-BC03-4E3F-97C6-65020314B28B}" type="parTrans" cxnId="{D08E2293-CE47-4DE4-A2A3-60CF38961C29}">
      <dgm:prSet/>
      <dgm:spPr/>
      <dgm:t>
        <a:bodyPr/>
        <a:lstStyle/>
        <a:p>
          <a:endParaRPr lang="fr-FR"/>
        </a:p>
      </dgm:t>
    </dgm:pt>
    <dgm:pt modelId="{99F20518-6BDE-404D-9D88-BDF2A146F235}" type="sibTrans" cxnId="{D08E2293-CE47-4DE4-A2A3-60CF38961C29}">
      <dgm:prSet/>
      <dgm:spPr>
        <a:solidFill>
          <a:schemeClr val="accent2"/>
        </a:solidFill>
      </dgm:spPr>
      <dgm:t>
        <a:bodyPr/>
        <a:lstStyle/>
        <a:p>
          <a:endParaRPr lang="fr-FR"/>
        </a:p>
      </dgm:t>
    </dgm:pt>
    <dgm:pt modelId="{120E9A02-CDE1-4CD7-A5E1-46C3331D4CAA}">
      <dgm:prSet phldrT="[Texte]"/>
      <dgm:spPr>
        <a:solidFill>
          <a:srgbClr val="002060"/>
        </a:solidFill>
      </dgm:spPr>
      <dgm:t>
        <a:bodyPr/>
        <a:lstStyle/>
        <a:p>
          <a:r>
            <a:rPr lang="ar-SA" b="1" dirty="0" smtClean="0"/>
            <a:t>النشاطات</a:t>
          </a:r>
          <a:r>
            <a:rPr lang="ar-SA" dirty="0" smtClean="0"/>
            <a:t> </a:t>
          </a:r>
          <a:r>
            <a:rPr lang="ar-SA" b="1" dirty="0" smtClean="0"/>
            <a:t>البيداغوجية</a:t>
          </a:r>
          <a:endParaRPr lang="fr-FR" b="1" dirty="0"/>
        </a:p>
      </dgm:t>
    </dgm:pt>
    <dgm:pt modelId="{45D2CACC-2335-48D7-B873-CC6991D18DA0}" type="parTrans" cxnId="{D821E62F-E3D6-4B9A-8451-C954DBA5FEE8}">
      <dgm:prSet/>
      <dgm:spPr/>
      <dgm:t>
        <a:bodyPr/>
        <a:lstStyle/>
        <a:p>
          <a:endParaRPr lang="fr-FR"/>
        </a:p>
      </dgm:t>
    </dgm:pt>
    <dgm:pt modelId="{5F64AADC-B9EF-4B87-859A-F4D2CFADE4DF}" type="sibTrans" cxnId="{D821E62F-E3D6-4B9A-8451-C954DBA5FEE8}">
      <dgm:prSet/>
      <dgm:spPr>
        <a:solidFill>
          <a:schemeClr val="accent2"/>
        </a:solidFill>
      </dgm:spPr>
      <dgm:t>
        <a:bodyPr/>
        <a:lstStyle/>
        <a:p>
          <a:endParaRPr lang="fr-FR"/>
        </a:p>
      </dgm:t>
    </dgm:pt>
    <dgm:pt modelId="{C3128683-471E-4C77-9E1A-126A460B73F0}">
      <dgm:prSet phldrT="[Texte]"/>
      <dgm:spPr>
        <a:solidFill>
          <a:srgbClr val="002060"/>
        </a:solidFill>
      </dgm:spPr>
      <dgm:t>
        <a:bodyPr/>
        <a:lstStyle/>
        <a:p>
          <a:r>
            <a:rPr lang="ar-SA" b="1" dirty="0" smtClean="0"/>
            <a:t>بيئة التعلم</a:t>
          </a:r>
          <a:endParaRPr lang="fr-FR" b="1" dirty="0"/>
        </a:p>
      </dgm:t>
    </dgm:pt>
    <dgm:pt modelId="{026541DD-8EB4-4891-B67A-21FD979DCFC4}" type="parTrans" cxnId="{FAFF59BA-C89D-4DE4-875B-8A7019BCE2EE}">
      <dgm:prSet/>
      <dgm:spPr/>
      <dgm:t>
        <a:bodyPr/>
        <a:lstStyle/>
        <a:p>
          <a:endParaRPr lang="fr-FR"/>
        </a:p>
      </dgm:t>
    </dgm:pt>
    <dgm:pt modelId="{5CBFE09E-EB48-4364-8E4D-0B4BCA422C04}" type="sibTrans" cxnId="{FAFF59BA-C89D-4DE4-875B-8A7019BCE2EE}">
      <dgm:prSet/>
      <dgm:spPr>
        <a:solidFill>
          <a:schemeClr val="accent2"/>
        </a:solidFill>
      </dgm:spPr>
      <dgm:t>
        <a:bodyPr/>
        <a:lstStyle/>
        <a:p>
          <a:endParaRPr lang="fr-FR"/>
        </a:p>
      </dgm:t>
    </dgm:pt>
    <dgm:pt modelId="{FB6E057F-5F60-47D7-B9A4-7FD86C4943E1}">
      <dgm:prSet phldrT="[Texte]"/>
      <dgm:spPr>
        <a:solidFill>
          <a:srgbClr val="002060"/>
        </a:solidFill>
      </dgm:spPr>
      <dgm:t>
        <a:bodyPr/>
        <a:lstStyle/>
        <a:p>
          <a:r>
            <a:rPr lang="ar-SA" b="1" dirty="0" smtClean="0"/>
            <a:t>أساليب</a:t>
          </a:r>
          <a:r>
            <a:rPr lang="ar-SA" dirty="0" smtClean="0"/>
            <a:t> </a:t>
          </a:r>
          <a:r>
            <a:rPr lang="ar-SA" b="1" dirty="0" smtClean="0"/>
            <a:t>التدريس</a:t>
          </a:r>
          <a:endParaRPr lang="fr-FR" b="1" dirty="0"/>
        </a:p>
      </dgm:t>
    </dgm:pt>
    <dgm:pt modelId="{E8B7E50F-B6B4-4569-8944-9722EACD2BFA}" type="parTrans" cxnId="{F8EAE631-C912-4702-902F-7A9D2E127B11}">
      <dgm:prSet/>
      <dgm:spPr/>
      <dgm:t>
        <a:bodyPr/>
        <a:lstStyle/>
        <a:p>
          <a:endParaRPr lang="fr-FR"/>
        </a:p>
      </dgm:t>
    </dgm:pt>
    <dgm:pt modelId="{6DF76D9D-AFD0-4B56-89BB-D9239D392161}" type="sibTrans" cxnId="{F8EAE631-C912-4702-902F-7A9D2E127B11}">
      <dgm:prSet/>
      <dgm:spPr>
        <a:solidFill>
          <a:schemeClr val="accent2"/>
        </a:solidFill>
      </dgm:spPr>
      <dgm:t>
        <a:bodyPr/>
        <a:lstStyle/>
        <a:p>
          <a:endParaRPr lang="fr-FR"/>
        </a:p>
      </dgm:t>
    </dgm:pt>
    <dgm:pt modelId="{13CE6F2F-41E4-4BDB-A6F6-ECFE28C791E0}">
      <dgm:prSet phldrT="[Texte]"/>
      <dgm:spPr>
        <a:solidFill>
          <a:srgbClr val="002060"/>
        </a:solidFill>
      </dgm:spPr>
      <dgm:t>
        <a:bodyPr/>
        <a:lstStyle/>
        <a:p>
          <a:r>
            <a:rPr lang="ar-SA" b="1" dirty="0" smtClean="0"/>
            <a:t>تقويم التعلمات</a:t>
          </a:r>
          <a:endParaRPr lang="fr-FR" b="1" dirty="0"/>
        </a:p>
      </dgm:t>
    </dgm:pt>
    <dgm:pt modelId="{7FE62835-FB56-43ED-9F72-EF2AC13AA0EB}" type="parTrans" cxnId="{46150072-F12C-4744-A720-D99D4A936C69}">
      <dgm:prSet/>
      <dgm:spPr/>
      <dgm:t>
        <a:bodyPr/>
        <a:lstStyle/>
        <a:p>
          <a:endParaRPr lang="fr-FR"/>
        </a:p>
      </dgm:t>
    </dgm:pt>
    <dgm:pt modelId="{8FA139C8-E21E-4701-8FC7-FE1BA2D00FE2}" type="sibTrans" cxnId="{46150072-F12C-4744-A720-D99D4A936C69}">
      <dgm:prSet/>
      <dgm:spPr>
        <a:solidFill>
          <a:schemeClr val="accent2"/>
        </a:solidFill>
      </dgm:spPr>
      <dgm:t>
        <a:bodyPr/>
        <a:lstStyle/>
        <a:p>
          <a:endParaRPr lang="fr-FR"/>
        </a:p>
      </dgm:t>
    </dgm:pt>
    <dgm:pt modelId="{A1E0A5A1-8871-4C45-AC79-67B35FC33291}" type="pres">
      <dgm:prSet presAssocID="{CAB030F0-6067-4884-A596-6105A11666BB}" presName="Name0" presStyleCnt="0">
        <dgm:presLayoutVars>
          <dgm:chMax val="1"/>
          <dgm:dir/>
          <dgm:animLvl val="ctr"/>
          <dgm:resizeHandles val="exact"/>
        </dgm:presLayoutVars>
      </dgm:prSet>
      <dgm:spPr/>
      <dgm:t>
        <a:bodyPr/>
        <a:lstStyle/>
        <a:p>
          <a:endParaRPr lang="fr-FR"/>
        </a:p>
      </dgm:t>
    </dgm:pt>
    <dgm:pt modelId="{AE4CA5F4-6811-4991-B7C2-77B1C049BB65}" type="pres">
      <dgm:prSet presAssocID="{26D798F3-FC29-4D7F-A9F3-7404409A5B05}" presName="centerShape" presStyleLbl="node0" presStyleIdx="0" presStyleCnt="1" custScaleX="181845"/>
      <dgm:spPr/>
      <dgm:t>
        <a:bodyPr/>
        <a:lstStyle/>
        <a:p>
          <a:endParaRPr lang="fr-FR"/>
        </a:p>
      </dgm:t>
    </dgm:pt>
    <dgm:pt modelId="{BD7BB8FA-90BE-48B7-9AA1-F2ECEDC3F14B}" type="pres">
      <dgm:prSet presAssocID="{9CCA05F1-9025-4F96-94A5-50597083581E}" presName="node" presStyleLbl="node1" presStyleIdx="0" presStyleCnt="6" custScaleX="171619">
        <dgm:presLayoutVars>
          <dgm:bulletEnabled val="1"/>
        </dgm:presLayoutVars>
      </dgm:prSet>
      <dgm:spPr/>
      <dgm:t>
        <a:bodyPr/>
        <a:lstStyle/>
        <a:p>
          <a:endParaRPr lang="fr-FR"/>
        </a:p>
      </dgm:t>
    </dgm:pt>
    <dgm:pt modelId="{B80E07A9-C0C6-44DE-BE45-94B8F16AE869}" type="pres">
      <dgm:prSet presAssocID="{9CCA05F1-9025-4F96-94A5-50597083581E}" presName="dummy" presStyleCnt="0"/>
      <dgm:spPr/>
    </dgm:pt>
    <dgm:pt modelId="{1E04F177-55D7-41A8-8AD5-C088E51D932C}" type="pres">
      <dgm:prSet presAssocID="{7253A651-63B0-4326-87B4-1F419CCB12EF}" presName="sibTrans" presStyleLbl="sibTrans2D1" presStyleIdx="0" presStyleCnt="6"/>
      <dgm:spPr/>
      <dgm:t>
        <a:bodyPr/>
        <a:lstStyle/>
        <a:p>
          <a:endParaRPr lang="fr-FR"/>
        </a:p>
      </dgm:t>
    </dgm:pt>
    <dgm:pt modelId="{0B5E5F9D-5CB1-4038-A808-EBC20F425E09}" type="pres">
      <dgm:prSet presAssocID="{B6B3E22C-A939-49EB-8219-88DF5552305D}" presName="node" presStyleLbl="node1" presStyleIdx="1" presStyleCnt="6" custScaleX="166123" custRadScaleRad="143397" custRadScaleInc="5831">
        <dgm:presLayoutVars>
          <dgm:bulletEnabled val="1"/>
        </dgm:presLayoutVars>
      </dgm:prSet>
      <dgm:spPr/>
      <dgm:t>
        <a:bodyPr/>
        <a:lstStyle/>
        <a:p>
          <a:endParaRPr lang="fr-FR"/>
        </a:p>
      </dgm:t>
    </dgm:pt>
    <dgm:pt modelId="{B983F4B1-7DAA-4E08-9A48-9B6DD78489EA}" type="pres">
      <dgm:prSet presAssocID="{B6B3E22C-A939-49EB-8219-88DF5552305D}" presName="dummy" presStyleCnt="0"/>
      <dgm:spPr/>
    </dgm:pt>
    <dgm:pt modelId="{1E9BA22B-8C56-450B-9EE6-7365957BC6BB}" type="pres">
      <dgm:prSet presAssocID="{99F20518-6BDE-404D-9D88-BDF2A146F235}" presName="sibTrans" presStyleLbl="sibTrans2D1" presStyleIdx="1" presStyleCnt="6"/>
      <dgm:spPr/>
      <dgm:t>
        <a:bodyPr/>
        <a:lstStyle/>
        <a:p>
          <a:endParaRPr lang="fr-FR"/>
        </a:p>
      </dgm:t>
    </dgm:pt>
    <dgm:pt modelId="{4BBC2AAA-516A-465C-9207-D567E5A91566}" type="pres">
      <dgm:prSet presAssocID="{120E9A02-CDE1-4CD7-A5E1-46C3331D4CAA}" presName="node" presStyleLbl="node1" presStyleIdx="2" presStyleCnt="6" custScaleX="188091" custRadScaleRad="143432" custRadScaleInc="-12253">
        <dgm:presLayoutVars>
          <dgm:bulletEnabled val="1"/>
        </dgm:presLayoutVars>
      </dgm:prSet>
      <dgm:spPr/>
      <dgm:t>
        <a:bodyPr/>
        <a:lstStyle/>
        <a:p>
          <a:endParaRPr lang="fr-FR"/>
        </a:p>
      </dgm:t>
    </dgm:pt>
    <dgm:pt modelId="{BD7E6FC5-BB56-4F01-AAA5-E229F49545AE}" type="pres">
      <dgm:prSet presAssocID="{120E9A02-CDE1-4CD7-A5E1-46C3331D4CAA}" presName="dummy" presStyleCnt="0"/>
      <dgm:spPr/>
    </dgm:pt>
    <dgm:pt modelId="{F2FDA66F-0E6F-4A67-8C55-FF4A826464EC}" type="pres">
      <dgm:prSet presAssocID="{5F64AADC-B9EF-4B87-859A-F4D2CFADE4DF}" presName="sibTrans" presStyleLbl="sibTrans2D1" presStyleIdx="2" presStyleCnt="6"/>
      <dgm:spPr/>
      <dgm:t>
        <a:bodyPr/>
        <a:lstStyle/>
        <a:p>
          <a:endParaRPr lang="fr-FR"/>
        </a:p>
      </dgm:t>
    </dgm:pt>
    <dgm:pt modelId="{2D4394A0-FDE0-4D38-A5AB-763BFE29659E}" type="pres">
      <dgm:prSet presAssocID="{C3128683-471E-4C77-9E1A-126A460B73F0}" presName="node" presStyleLbl="node1" presStyleIdx="3" presStyleCnt="6" custScaleX="159592">
        <dgm:presLayoutVars>
          <dgm:bulletEnabled val="1"/>
        </dgm:presLayoutVars>
      </dgm:prSet>
      <dgm:spPr/>
      <dgm:t>
        <a:bodyPr/>
        <a:lstStyle/>
        <a:p>
          <a:endParaRPr lang="fr-FR"/>
        </a:p>
      </dgm:t>
    </dgm:pt>
    <dgm:pt modelId="{20110D23-F290-4A5D-9D71-F9A1E0DE32CB}" type="pres">
      <dgm:prSet presAssocID="{C3128683-471E-4C77-9E1A-126A460B73F0}" presName="dummy" presStyleCnt="0"/>
      <dgm:spPr/>
    </dgm:pt>
    <dgm:pt modelId="{91DDFDCC-0402-4ACF-A452-4BA98D537BF9}" type="pres">
      <dgm:prSet presAssocID="{5CBFE09E-EB48-4364-8E4D-0B4BCA422C04}" presName="sibTrans" presStyleLbl="sibTrans2D1" presStyleIdx="3" presStyleCnt="6"/>
      <dgm:spPr/>
      <dgm:t>
        <a:bodyPr/>
        <a:lstStyle/>
        <a:p>
          <a:endParaRPr lang="fr-FR"/>
        </a:p>
      </dgm:t>
    </dgm:pt>
    <dgm:pt modelId="{42D5A91D-171C-4754-A377-70742A5BE93F}" type="pres">
      <dgm:prSet presAssocID="{13CE6F2F-41E4-4BDB-A6F6-ECFE28C791E0}" presName="node" presStyleLbl="node1" presStyleIdx="4" presStyleCnt="6" custScaleX="193323" custRadScaleRad="146366" custRadScaleInc="-4931">
        <dgm:presLayoutVars>
          <dgm:bulletEnabled val="1"/>
        </dgm:presLayoutVars>
      </dgm:prSet>
      <dgm:spPr/>
      <dgm:t>
        <a:bodyPr/>
        <a:lstStyle/>
        <a:p>
          <a:endParaRPr lang="fr-FR"/>
        </a:p>
      </dgm:t>
    </dgm:pt>
    <dgm:pt modelId="{3A014400-21B2-4728-92AB-D0BFD86DD8A8}" type="pres">
      <dgm:prSet presAssocID="{13CE6F2F-41E4-4BDB-A6F6-ECFE28C791E0}" presName="dummy" presStyleCnt="0"/>
      <dgm:spPr/>
    </dgm:pt>
    <dgm:pt modelId="{98E52EDC-EB3D-4AFF-BF41-622A59AC1FE8}" type="pres">
      <dgm:prSet presAssocID="{8FA139C8-E21E-4701-8FC7-FE1BA2D00FE2}" presName="sibTrans" presStyleLbl="sibTrans2D1" presStyleIdx="4" presStyleCnt="6"/>
      <dgm:spPr/>
      <dgm:t>
        <a:bodyPr/>
        <a:lstStyle/>
        <a:p>
          <a:endParaRPr lang="fr-FR"/>
        </a:p>
      </dgm:t>
    </dgm:pt>
    <dgm:pt modelId="{752EB513-F956-4469-A417-915924BBC5E6}" type="pres">
      <dgm:prSet presAssocID="{FB6E057F-5F60-47D7-B9A4-7FD86C4943E1}" presName="node" presStyleLbl="node1" presStyleIdx="5" presStyleCnt="6" custScaleX="184375" custRadScaleRad="142920" custRadScaleInc="-41559">
        <dgm:presLayoutVars>
          <dgm:bulletEnabled val="1"/>
        </dgm:presLayoutVars>
      </dgm:prSet>
      <dgm:spPr/>
      <dgm:t>
        <a:bodyPr/>
        <a:lstStyle/>
        <a:p>
          <a:endParaRPr lang="fr-FR"/>
        </a:p>
      </dgm:t>
    </dgm:pt>
    <dgm:pt modelId="{90468D2C-5D26-49EE-AEBC-75B8E2B4589C}" type="pres">
      <dgm:prSet presAssocID="{FB6E057F-5F60-47D7-B9A4-7FD86C4943E1}" presName="dummy" presStyleCnt="0"/>
      <dgm:spPr/>
    </dgm:pt>
    <dgm:pt modelId="{81095ED4-7EB5-4C32-A825-1D23AD39D866}" type="pres">
      <dgm:prSet presAssocID="{6DF76D9D-AFD0-4B56-89BB-D9239D392161}" presName="sibTrans" presStyleLbl="sibTrans2D1" presStyleIdx="5" presStyleCnt="6"/>
      <dgm:spPr/>
      <dgm:t>
        <a:bodyPr/>
        <a:lstStyle/>
        <a:p>
          <a:endParaRPr lang="fr-FR"/>
        </a:p>
      </dgm:t>
    </dgm:pt>
  </dgm:ptLst>
  <dgm:cxnLst>
    <dgm:cxn modelId="{6F5EDE96-D376-4A4C-A986-6C5D39BDDE36}" type="presOf" srcId="{FB6E057F-5F60-47D7-B9A4-7FD86C4943E1}" destId="{752EB513-F956-4469-A417-915924BBC5E6}" srcOrd="0" destOrd="0" presId="urn:microsoft.com/office/officeart/2005/8/layout/radial6"/>
    <dgm:cxn modelId="{D08E2293-CE47-4DE4-A2A3-60CF38961C29}" srcId="{26D798F3-FC29-4D7F-A9F3-7404409A5B05}" destId="{B6B3E22C-A939-49EB-8219-88DF5552305D}" srcOrd="1" destOrd="0" parTransId="{492A6BC1-BC03-4E3F-97C6-65020314B28B}" sibTransId="{99F20518-6BDE-404D-9D88-BDF2A146F235}"/>
    <dgm:cxn modelId="{1D43DE43-BD13-4263-878A-32779456F8A1}" type="presOf" srcId="{5CBFE09E-EB48-4364-8E4D-0B4BCA422C04}" destId="{91DDFDCC-0402-4ACF-A452-4BA98D537BF9}" srcOrd="0" destOrd="0" presId="urn:microsoft.com/office/officeart/2005/8/layout/radial6"/>
    <dgm:cxn modelId="{4E33BE7D-77C2-4E29-B5D0-D33384E25DE8}" type="presOf" srcId="{B6B3E22C-A939-49EB-8219-88DF5552305D}" destId="{0B5E5F9D-5CB1-4038-A808-EBC20F425E09}" srcOrd="0" destOrd="0" presId="urn:microsoft.com/office/officeart/2005/8/layout/radial6"/>
    <dgm:cxn modelId="{11A07441-F40F-4CEC-9161-6F81545D7352}" srcId="{26D798F3-FC29-4D7F-A9F3-7404409A5B05}" destId="{9CCA05F1-9025-4F96-94A5-50597083581E}" srcOrd="0" destOrd="0" parTransId="{73F2C805-8F05-4416-AD3B-0B4EA0F78775}" sibTransId="{7253A651-63B0-4326-87B4-1F419CCB12EF}"/>
    <dgm:cxn modelId="{D821E62F-E3D6-4B9A-8451-C954DBA5FEE8}" srcId="{26D798F3-FC29-4D7F-A9F3-7404409A5B05}" destId="{120E9A02-CDE1-4CD7-A5E1-46C3331D4CAA}" srcOrd="2" destOrd="0" parTransId="{45D2CACC-2335-48D7-B873-CC6991D18DA0}" sibTransId="{5F64AADC-B9EF-4B87-859A-F4D2CFADE4DF}"/>
    <dgm:cxn modelId="{30A5E71C-8E2C-45DE-A499-B53518ECA415}" type="presOf" srcId="{13CE6F2F-41E4-4BDB-A6F6-ECFE28C791E0}" destId="{42D5A91D-171C-4754-A377-70742A5BE93F}" srcOrd="0" destOrd="0" presId="urn:microsoft.com/office/officeart/2005/8/layout/radial6"/>
    <dgm:cxn modelId="{B06251A4-C6F5-49DA-AD1F-B778F8D24DFF}" srcId="{CAB030F0-6067-4884-A596-6105A11666BB}" destId="{26D798F3-FC29-4D7F-A9F3-7404409A5B05}" srcOrd="0" destOrd="0" parTransId="{79DCD78B-F096-4422-9B3D-005926364F0A}" sibTransId="{67664AEA-EB5C-41A8-9418-9A7A9A078BA9}"/>
    <dgm:cxn modelId="{F8EAE631-C912-4702-902F-7A9D2E127B11}" srcId="{26D798F3-FC29-4D7F-A9F3-7404409A5B05}" destId="{FB6E057F-5F60-47D7-B9A4-7FD86C4943E1}" srcOrd="5" destOrd="0" parTransId="{E8B7E50F-B6B4-4569-8944-9722EACD2BFA}" sibTransId="{6DF76D9D-AFD0-4B56-89BB-D9239D392161}"/>
    <dgm:cxn modelId="{2B33C18E-8B82-41E4-814C-D8DDC22CB785}" type="presOf" srcId="{26D798F3-FC29-4D7F-A9F3-7404409A5B05}" destId="{AE4CA5F4-6811-4991-B7C2-77B1C049BB65}" srcOrd="0" destOrd="0" presId="urn:microsoft.com/office/officeart/2005/8/layout/radial6"/>
    <dgm:cxn modelId="{46150072-F12C-4744-A720-D99D4A936C69}" srcId="{26D798F3-FC29-4D7F-A9F3-7404409A5B05}" destId="{13CE6F2F-41E4-4BDB-A6F6-ECFE28C791E0}" srcOrd="4" destOrd="0" parTransId="{7FE62835-FB56-43ED-9F72-EF2AC13AA0EB}" sibTransId="{8FA139C8-E21E-4701-8FC7-FE1BA2D00FE2}"/>
    <dgm:cxn modelId="{FAFF59BA-C89D-4DE4-875B-8A7019BCE2EE}" srcId="{26D798F3-FC29-4D7F-A9F3-7404409A5B05}" destId="{C3128683-471E-4C77-9E1A-126A460B73F0}" srcOrd="3" destOrd="0" parTransId="{026541DD-8EB4-4891-B67A-21FD979DCFC4}" sibTransId="{5CBFE09E-EB48-4364-8E4D-0B4BCA422C04}"/>
    <dgm:cxn modelId="{0B4E7C1F-73B8-48C6-B9E5-6A78A46D9372}" type="presOf" srcId="{5F64AADC-B9EF-4B87-859A-F4D2CFADE4DF}" destId="{F2FDA66F-0E6F-4A67-8C55-FF4A826464EC}" srcOrd="0" destOrd="0" presId="urn:microsoft.com/office/officeart/2005/8/layout/radial6"/>
    <dgm:cxn modelId="{57059529-1986-416F-9A36-894784D3BCF3}" type="presOf" srcId="{9CCA05F1-9025-4F96-94A5-50597083581E}" destId="{BD7BB8FA-90BE-48B7-9AA1-F2ECEDC3F14B}" srcOrd="0" destOrd="0" presId="urn:microsoft.com/office/officeart/2005/8/layout/radial6"/>
    <dgm:cxn modelId="{CF71922A-57DA-413A-8035-8483107919B3}" type="presOf" srcId="{99F20518-6BDE-404D-9D88-BDF2A146F235}" destId="{1E9BA22B-8C56-450B-9EE6-7365957BC6BB}" srcOrd="0" destOrd="0" presId="urn:microsoft.com/office/officeart/2005/8/layout/radial6"/>
    <dgm:cxn modelId="{45E914CF-46CA-42D6-9902-F6BE04C6F98B}" type="presOf" srcId="{120E9A02-CDE1-4CD7-A5E1-46C3331D4CAA}" destId="{4BBC2AAA-516A-465C-9207-D567E5A91566}" srcOrd="0" destOrd="0" presId="urn:microsoft.com/office/officeart/2005/8/layout/radial6"/>
    <dgm:cxn modelId="{6195162F-89B5-4396-B2AF-DBDA5FF54AA4}" type="presOf" srcId="{CAB030F0-6067-4884-A596-6105A11666BB}" destId="{A1E0A5A1-8871-4C45-AC79-67B35FC33291}" srcOrd="0" destOrd="0" presId="urn:microsoft.com/office/officeart/2005/8/layout/radial6"/>
    <dgm:cxn modelId="{53E9CC98-5407-4350-895F-92B678092579}" type="presOf" srcId="{8FA139C8-E21E-4701-8FC7-FE1BA2D00FE2}" destId="{98E52EDC-EB3D-4AFF-BF41-622A59AC1FE8}" srcOrd="0" destOrd="0" presId="urn:microsoft.com/office/officeart/2005/8/layout/radial6"/>
    <dgm:cxn modelId="{C79FF763-1997-4395-A3AD-FBDB8958D01A}" type="presOf" srcId="{6DF76D9D-AFD0-4B56-89BB-D9239D392161}" destId="{81095ED4-7EB5-4C32-A825-1D23AD39D866}" srcOrd="0" destOrd="0" presId="urn:microsoft.com/office/officeart/2005/8/layout/radial6"/>
    <dgm:cxn modelId="{7F3D4F33-1E62-4E55-9C40-28895617E257}" type="presOf" srcId="{C3128683-471E-4C77-9E1A-126A460B73F0}" destId="{2D4394A0-FDE0-4D38-A5AB-763BFE29659E}" srcOrd="0" destOrd="0" presId="urn:microsoft.com/office/officeart/2005/8/layout/radial6"/>
    <dgm:cxn modelId="{18ED7877-E9DD-42E5-9937-3EDD35360E26}" type="presOf" srcId="{7253A651-63B0-4326-87B4-1F419CCB12EF}" destId="{1E04F177-55D7-41A8-8AD5-C088E51D932C}" srcOrd="0" destOrd="0" presId="urn:microsoft.com/office/officeart/2005/8/layout/radial6"/>
    <dgm:cxn modelId="{D4F7D260-279B-4B8D-86D3-470C12A52379}" type="presParOf" srcId="{A1E0A5A1-8871-4C45-AC79-67B35FC33291}" destId="{AE4CA5F4-6811-4991-B7C2-77B1C049BB65}" srcOrd="0" destOrd="0" presId="urn:microsoft.com/office/officeart/2005/8/layout/radial6"/>
    <dgm:cxn modelId="{74764BDA-4D64-43D7-9D5A-31D5D126F2F6}" type="presParOf" srcId="{A1E0A5A1-8871-4C45-AC79-67B35FC33291}" destId="{BD7BB8FA-90BE-48B7-9AA1-F2ECEDC3F14B}" srcOrd="1" destOrd="0" presId="urn:microsoft.com/office/officeart/2005/8/layout/radial6"/>
    <dgm:cxn modelId="{BAE8BCA6-BFE9-4687-9C81-5BDDA229A798}" type="presParOf" srcId="{A1E0A5A1-8871-4C45-AC79-67B35FC33291}" destId="{B80E07A9-C0C6-44DE-BE45-94B8F16AE869}" srcOrd="2" destOrd="0" presId="urn:microsoft.com/office/officeart/2005/8/layout/radial6"/>
    <dgm:cxn modelId="{9AB7961F-62E9-4BDF-9FE9-4659037483D3}" type="presParOf" srcId="{A1E0A5A1-8871-4C45-AC79-67B35FC33291}" destId="{1E04F177-55D7-41A8-8AD5-C088E51D932C}" srcOrd="3" destOrd="0" presId="urn:microsoft.com/office/officeart/2005/8/layout/radial6"/>
    <dgm:cxn modelId="{929E5108-6D9C-452A-9282-E2F876530CB1}" type="presParOf" srcId="{A1E0A5A1-8871-4C45-AC79-67B35FC33291}" destId="{0B5E5F9D-5CB1-4038-A808-EBC20F425E09}" srcOrd="4" destOrd="0" presId="urn:microsoft.com/office/officeart/2005/8/layout/radial6"/>
    <dgm:cxn modelId="{51C7D2B9-6260-48C6-9ED6-21BDC8EBFED9}" type="presParOf" srcId="{A1E0A5A1-8871-4C45-AC79-67B35FC33291}" destId="{B983F4B1-7DAA-4E08-9A48-9B6DD78489EA}" srcOrd="5" destOrd="0" presId="urn:microsoft.com/office/officeart/2005/8/layout/radial6"/>
    <dgm:cxn modelId="{663DDBCF-803F-4B1B-A896-B4FFE7F9C8B1}" type="presParOf" srcId="{A1E0A5A1-8871-4C45-AC79-67B35FC33291}" destId="{1E9BA22B-8C56-450B-9EE6-7365957BC6BB}" srcOrd="6" destOrd="0" presId="urn:microsoft.com/office/officeart/2005/8/layout/radial6"/>
    <dgm:cxn modelId="{69415513-E488-47E3-9204-00B28B345AD9}" type="presParOf" srcId="{A1E0A5A1-8871-4C45-AC79-67B35FC33291}" destId="{4BBC2AAA-516A-465C-9207-D567E5A91566}" srcOrd="7" destOrd="0" presId="urn:microsoft.com/office/officeart/2005/8/layout/radial6"/>
    <dgm:cxn modelId="{9DAFB79A-8770-49C0-8146-3FF02B9797DD}" type="presParOf" srcId="{A1E0A5A1-8871-4C45-AC79-67B35FC33291}" destId="{BD7E6FC5-BB56-4F01-AAA5-E229F49545AE}" srcOrd="8" destOrd="0" presId="urn:microsoft.com/office/officeart/2005/8/layout/radial6"/>
    <dgm:cxn modelId="{0C318EE3-8B62-4445-ADE6-647B2ABB7507}" type="presParOf" srcId="{A1E0A5A1-8871-4C45-AC79-67B35FC33291}" destId="{F2FDA66F-0E6F-4A67-8C55-FF4A826464EC}" srcOrd="9" destOrd="0" presId="urn:microsoft.com/office/officeart/2005/8/layout/radial6"/>
    <dgm:cxn modelId="{2A42B650-198F-40AB-B1B4-9EB0E16CD121}" type="presParOf" srcId="{A1E0A5A1-8871-4C45-AC79-67B35FC33291}" destId="{2D4394A0-FDE0-4D38-A5AB-763BFE29659E}" srcOrd="10" destOrd="0" presId="urn:microsoft.com/office/officeart/2005/8/layout/radial6"/>
    <dgm:cxn modelId="{E7957946-6CC5-4387-AE79-CCBBBAE63D3A}" type="presParOf" srcId="{A1E0A5A1-8871-4C45-AC79-67B35FC33291}" destId="{20110D23-F290-4A5D-9D71-F9A1E0DE32CB}" srcOrd="11" destOrd="0" presId="urn:microsoft.com/office/officeart/2005/8/layout/radial6"/>
    <dgm:cxn modelId="{97C5CEE9-3371-49CB-9E14-1AF6B05AD439}" type="presParOf" srcId="{A1E0A5A1-8871-4C45-AC79-67B35FC33291}" destId="{91DDFDCC-0402-4ACF-A452-4BA98D537BF9}" srcOrd="12" destOrd="0" presId="urn:microsoft.com/office/officeart/2005/8/layout/radial6"/>
    <dgm:cxn modelId="{7867EBBB-5954-443C-AA7E-F3FB5E4EC364}" type="presParOf" srcId="{A1E0A5A1-8871-4C45-AC79-67B35FC33291}" destId="{42D5A91D-171C-4754-A377-70742A5BE93F}" srcOrd="13" destOrd="0" presId="urn:microsoft.com/office/officeart/2005/8/layout/radial6"/>
    <dgm:cxn modelId="{71EBB1C8-07DE-427E-9920-9F82D732B592}" type="presParOf" srcId="{A1E0A5A1-8871-4C45-AC79-67B35FC33291}" destId="{3A014400-21B2-4728-92AB-D0BFD86DD8A8}" srcOrd="14" destOrd="0" presId="urn:microsoft.com/office/officeart/2005/8/layout/radial6"/>
    <dgm:cxn modelId="{5A416273-5E97-4388-BC92-8B506E61CEA7}" type="presParOf" srcId="{A1E0A5A1-8871-4C45-AC79-67B35FC33291}" destId="{98E52EDC-EB3D-4AFF-BF41-622A59AC1FE8}" srcOrd="15" destOrd="0" presId="urn:microsoft.com/office/officeart/2005/8/layout/radial6"/>
    <dgm:cxn modelId="{D1E3EDF5-8558-43D7-8800-034E9446C6B9}" type="presParOf" srcId="{A1E0A5A1-8871-4C45-AC79-67B35FC33291}" destId="{752EB513-F956-4469-A417-915924BBC5E6}" srcOrd="16" destOrd="0" presId="urn:microsoft.com/office/officeart/2005/8/layout/radial6"/>
    <dgm:cxn modelId="{D37260FD-FBC3-444F-B190-9F3534DC0022}" type="presParOf" srcId="{A1E0A5A1-8871-4C45-AC79-67B35FC33291}" destId="{90468D2C-5D26-49EE-AEBC-75B8E2B4589C}" srcOrd="17" destOrd="0" presId="urn:microsoft.com/office/officeart/2005/8/layout/radial6"/>
    <dgm:cxn modelId="{40C54DDE-8EB3-484C-86FB-A8CE4E8D19D5}" type="presParOf" srcId="{A1E0A5A1-8871-4C45-AC79-67B35FC33291}" destId="{81095ED4-7EB5-4C32-A825-1D23AD39D866}"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1874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423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0742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853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8557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82822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6152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58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75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798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1/6/2021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8399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1/6/2021</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1165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1/6/2021</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012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1/6/2021</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21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1/6/2021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48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1/6/2021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7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6290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implified Arabic" panose="02020603050405020304" pitchFamily="18" charset="-78"/>
                <a:cs typeface="Simplified Arabic" panose="02020603050405020304" pitchFamily="18" charset="-78"/>
              </a:rPr>
              <a:t>التربية الخاصة</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4" y="1506829"/>
            <a:ext cx="8596668" cy="4534534"/>
          </a:xfrm>
        </p:spPr>
        <p:txBody>
          <a:bodyPr>
            <a:normAutofit/>
          </a:bodyPr>
          <a:lstStyle/>
          <a:p>
            <a:pPr marL="0" indent="0" algn="r">
              <a:buNone/>
            </a:pPr>
            <a:r>
              <a:rPr lang="ar-SA" sz="2800" dirty="0" smtClean="0"/>
              <a:t>الصف: ماستر 2 تخصص علم النفس المدرسي</a:t>
            </a:r>
          </a:p>
          <a:p>
            <a:pPr marL="0" indent="0" algn="r">
              <a:buNone/>
            </a:pPr>
            <a:r>
              <a:rPr lang="ar-SA" sz="2800" dirty="0" smtClean="0"/>
              <a:t>أستاذة المقياس: </a:t>
            </a:r>
          </a:p>
          <a:p>
            <a:pPr marL="0" indent="0" algn="r">
              <a:buNone/>
            </a:pPr>
            <a:r>
              <a:rPr lang="ar-SA" sz="2800" b="1" dirty="0" smtClean="0">
                <a:solidFill>
                  <a:schemeClr val="accent1"/>
                </a:solidFill>
              </a:rPr>
              <a:t>الدكتورة: قرايرية /حرقاس وسيلة</a:t>
            </a:r>
          </a:p>
          <a:p>
            <a:pPr marL="0" indent="0" algn="r">
              <a:buNone/>
            </a:pPr>
            <a:r>
              <a:rPr lang="ar-SA" sz="2800" dirty="0" smtClean="0"/>
              <a:t>أستاذة علم النفس بجامعة 8 ماي 1645</a:t>
            </a:r>
          </a:p>
          <a:p>
            <a:pPr marL="0" indent="0" algn="r">
              <a:buNone/>
            </a:pPr>
            <a:endParaRPr lang="ar-SA" sz="2800" dirty="0" smtClean="0"/>
          </a:p>
          <a:p>
            <a:pPr marL="0" indent="0" algn="ctr">
              <a:buNone/>
            </a:pPr>
            <a:r>
              <a:rPr lang="ar-SA" sz="2800" dirty="0" smtClean="0"/>
              <a:t>السنة الجامعية: 2019-2020</a:t>
            </a:r>
            <a:endParaRPr lang="fr-FR" sz="2800" dirty="0"/>
          </a:p>
        </p:txBody>
      </p:sp>
    </p:spTree>
    <p:extLst>
      <p:ext uri="{BB962C8B-B14F-4D97-AF65-F5344CB8AC3E}">
        <p14:creationId xmlns:p14="http://schemas.microsoft.com/office/powerpoint/2010/main" val="12572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4303" y="171719"/>
            <a:ext cx="8596668" cy="819954"/>
          </a:xfrm>
        </p:spPr>
        <p:txBody>
          <a:bodyPr/>
          <a:lstStyle/>
          <a:p>
            <a:pPr algn="ctr"/>
            <a:r>
              <a:rPr lang="ar-SA" b="1" dirty="0" smtClean="0">
                <a:solidFill>
                  <a:srgbClr val="FF0000"/>
                </a:solidFill>
                <a:latin typeface="Simplified Arabic" panose="02020603050405020304" pitchFamily="18" charset="-78"/>
                <a:cs typeface="Simplified Arabic" panose="02020603050405020304" pitchFamily="18" charset="-78"/>
              </a:rPr>
              <a:t>أساليب تدريس ذوي الاحتياجات الخاصة</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471271" y="991673"/>
            <a:ext cx="11287139" cy="5049689"/>
          </a:xfrm>
        </p:spPr>
        <p:txBody>
          <a:bodyPr>
            <a:normAutofit lnSpcReduction="10000"/>
          </a:bodyPr>
          <a:lstStyle/>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على الرغم من أن أساليب التدريس في التربية الخاصة متنوعة ألا </a:t>
            </a:r>
            <a:r>
              <a:rPr lang="ar-SA" sz="3200" dirty="0" smtClean="0">
                <a:solidFill>
                  <a:schemeClr val="tx1"/>
                </a:solidFill>
                <a:latin typeface="Simplified Arabic" panose="02020603050405020304" pitchFamily="18" charset="-78"/>
                <a:cs typeface="Simplified Arabic" panose="02020603050405020304" pitchFamily="18" charset="-78"/>
              </a:rPr>
              <a:t>أنها </a:t>
            </a:r>
            <a:r>
              <a:rPr lang="ar-SA" sz="3200" dirty="0">
                <a:solidFill>
                  <a:schemeClr val="tx1"/>
                </a:solidFill>
                <a:latin typeface="Simplified Arabic" panose="02020603050405020304" pitchFamily="18" charset="-78"/>
                <a:cs typeface="Simplified Arabic" panose="02020603050405020304" pitchFamily="18" charset="-78"/>
              </a:rPr>
              <a:t>عموما تستند إلى ما اتفق على </a:t>
            </a:r>
            <a:r>
              <a:rPr lang="ar-SA" sz="3200" dirty="0" smtClean="0">
                <a:solidFill>
                  <a:schemeClr val="tx1"/>
                </a:solidFill>
                <a:latin typeface="Simplified Arabic" panose="02020603050405020304" pitchFamily="18" charset="-78"/>
                <a:cs typeface="Simplified Arabic" panose="02020603050405020304" pitchFamily="18" charset="-78"/>
              </a:rPr>
              <a:t>تسميتها </a:t>
            </a:r>
            <a:r>
              <a:rPr lang="ar-SA" sz="3200" dirty="0">
                <a:solidFill>
                  <a:schemeClr val="tx1"/>
                </a:solidFill>
                <a:latin typeface="Simplified Arabic" panose="02020603050405020304" pitchFamily="18" charset="-78"/>
                <a:cs typeface="Simplified Arabic" panose="02020603050405020304" pitchFamily="18" charset="-78"/>
              </a:rPr>
              <a:t>بالمنحى التشخيصي العلاجي: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و یتضمن تشخيص </a:t>
            </a:r>
            <a:r>
              <a:rPr lang="ar-SA" sz="3200" dirty="0">
                <a:solidFill>
                  <a:schemeClr val="tx1"/>
                </a:solidFill>
                <a:latin typeface="Simplified Arabic" panose="02020603050405020304" pitchFamily="18" charset="-78"/>
                <a:cs typeface="Simplified Arabic" panose="02020603050405020304" pitchFamily="18" charset="-78"/>
              </a:rPr>
              <a:t>المشكلة ووضع خطة </a:t>
            </a:r>
            <a:r>
              <a:rPr lang="ar-SA" sz="3200" dirty="0" smtClean="0">
                <a:solidFill>
                  <a:schemeClr val="tx1"/>
                </a:solidFill>
                <a:latin typeface="Simplified Arabic" panose="02020603050405020304" pitchFamily="18" charset="-78"/>
                <a:cs typeface="Simplified Arabic" panose="02020603050405020304" pitchFamily="18" charset="-78"/>
              </a:rPr>
              <a:t>لمعالجتها </a:t>
            </a:r>
            <a:r>
              <a:rPr lang="ar-SA" sz="3200" dirty="0">
                <a:solidFill>
                  <a:schemeClr val="tx1"/>
                </a:solidFill>
                <a:latin typeface="Simplified Arabic" panose="02020603050405020304" pitchFamily="18" charset="-78"/>
                <a:cs typeface="Simplified Arabic" panose="02020603050405020304" pitchFamily="18" charset="-78"/>
              </a:rPr>
              <a:t>و یتناول: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تقییم </a:t>
            </a:r>
            <a:r>
              <a:rPr lang="ar-SA" sz="3200" dirty="0" smtClean="0">
                <a:solidFill>
                  <a:schemeClr val="tx1"/>
                </a:solidFill>
                <a:latin typeface="Simplified Arabic" panose="02020603050405020304" pitchFamily="18" charset="-78"/>
                <a:cs typeface="Simplified Arabic" panose="02020603050405020304" pitchFamily="18" charset="-78"/>
              </a:rPr>
              <a:t>التلميذ</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 التخطط للتدريس</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تنفیذ </a:t>
            </a:r>
            <a:r>
              <a:rPr lang="ar-SA" sz="3200" dirty="0">
                <a:solidFill>
                  <a:schemeClr val="tx1"/>
                </a:solidFill>
                <a:latin typeface="Simplified Arabic" panose="02020603050405020304" pitchFamily="18" charset="-78"/>
                <a:cs typeface="Simplified Arabic" panose="02020603050405020304" pitchFamily="18" charset="-78"/>
              </a:rPr>
              <a:t>الخطة </a:t>
            </a:r>
            <a:r>
              <a:rPr lang="ar-SA" sz="3200" dirty="0" smtClean="0">
                <a:solidFill>
                  <a:schemeClr val="tx1"/>
                </a:solidFill>
                <a:latin typeface="Simplified Arabic" panose="02020603050405020304" pitchFamily="18" charset="-78"/>
                <a:cs typeface="Simplified Arabic" panose="02020603050405020304" pitchFamily="18" charset="-78"/>
              </a:rPr>
              <a:t>التدريسية </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تقییم فاعلية التدريس.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یمكن تصنيف </a:t>
            </a:r>
            <a:r>
              <a:rPr lang="ar-SA" sz="3200" dirty="0">
                <a:solidFill>
                  <a:schemeClr val="tx1"/>
                </a:solidFill>
                <a:latin typeface="Simplified Arabic" panose="02020603050405020304" pitchFamily="18" charset="-78"/>
                <a:cs typeface="Simplified Arabic" panose="02020603050405020304" pitchFamily="18" charset="-78"/>
              </a:rPr>
              <a:t>الطرائق </a:t>
            </a:r>
            <a:r>
              <a:rPr lang="ar-SA" sz="3200" dirty="0" smtClean="0">
                <a:solidFill>
                  <a:schemeClr val="tx1"/>
                </a:solidFill>
                <a:latin typeface="Simplified Arabic" panose="02020603050405020304" pitchFamily="18" charset="-78"/>
                <a:cs typeface="Simplified Arabic" panose="02020603050405020304" pitchFamily="18" charset="-78"/>
              </a:rPr>
              <a:t>التعلمية </a:t>
            </a:r>
            <a:r>
              <a:rPr lang="ar-SA" sz="3200" dirty="0">
                <a:solidFill>
                  <a:schemeClr val="tx1"/>
                </a:solidFill>
                <a:latin typeface="Simplified Arabic" panose="02020603050405020304" pitchFamily="18" charset="-78"/>
                <a:cs typeface="Simplified Arabic" panose="02020603050405020304" pitchFamily="18" charset="-78"/>
              </a:rPr>
              <a:t>المستندة إلى المنحى </a:t>
            </a:r>
            <a:r>
              <a:rPr lang="ar-SA" sz="3200" dirty="0" smtClean="0">
                <a:solidFill>
                  <a:schemeClr val="tx1"/>
                </a:solidFill>
                <a:latin typeface="Simplified Arabic" panose="02020603050405020304" pitchFamily="18" charset="-78"/>
                <a:cs typeface="Simplified Arabic" panose="02020603050405020304" pitchFamily="18" charset="-78"/>
              </a:rPr>
              <a:t>التشخيصي </a:t>
            </a:r>
            <a:r>
              <a:rPr lang="ar-SA" sz="3200" dirty="0">
                <a:solidFill>
                  <a:schemeClr val="tx1"/>
                </a:solidFill>
                <a:latin typeface="Simplified Arabic" panose="02020603050405020304" pitchFamily="18" charset="-78"/>
                <a:cs typeface="Simplified Arabic" panose="02020603050405020304" pitchFamily="18" charset="-78"/>
              </a:rPr>
              <a:t>العلاجي إلى </a:t>
            </a:r>
            <a:r>
              <a:rPr lang="ar-SA" sz="3200" dirty="0" smtClean="0">
                <a:solidFill>
                  <a:schemeClr val="tx1"/>
                </a:solidFill>
                <a:latin typeface="Simplified Arabic" panose="02020603050405020304" pitchFamily="18" charset="-78"/>
                <a:cs typeface="Simplified Arabic" panose="02020603050405020304" pitchFamily="18" charset="-78"/>
              </a:rPr>
              <a:t>نموذجين</a:t>
            </a:r>
            <a:r>
              <a:rPr lang="ar-SA" sz="3200" dirty="0" smtClean="0">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رئیسیین ھما: </a:t>
            </a:r>
            <a:r>
              <a:rPr lang="ar-SA" sz="3200" dirty="0" smtClean="0">
                <a:solidFill>
                  <a:schemeClr val="tx1"/>
                </a:solidFill>
                <a:latin typeface="Simplified Arabic" panose="02020603050405020304" pitchFamily="18" charset="-78"/>
                <a:cs typeface="Simplified Arabic" panose="02020603050405020304" pitchFamily="18" charset="-78"/>
              </a:rPr>
              <a:t>نموذج </a:t>
            </a:r>
            <a:r>
              <a:rPr lang="ar-SA" sz="3200" dirty="0" smtClean="0">
                <a:solidFill>
                  <a:srgbClr val="FF0000"/>
                </a:solidFill>
                <a:latin typeface="Simplified Arabic" panose="02020603050405020304" pitchFamily="18" charset="-78"/>
                <a:cs typeface="Simplified Arabic" panose="02020603050405020304" pitchFamily="18" charset="-78"/>
              </a:rPr>
              <a:t>تدريب العمليات</a:t>
            </a:r>
            <a:r>
              <a:rPr lang="ar-SA" sz="3200" dirty="0" smtClean="0">
                <a:latin typeface="Simplified Arabic" panose="02020603050405020304" pitchFamily="18" charset="-78"/>
                <a:cs typeface="Simplified Arabic" panose="02020603050405020304" pitchFamily="18" charset="-78"/>
              </a:rPr>
              <a:t> و نموذج </a:t>
            </a:r>
            <a:r>
              <a:rPr lang="ar-SA" sz="3200" dirty="0" smtClean="0">
                <a:solidFill>
                  <a:srgbClr val="FF0000"/>
                </a:solidFill>
                <a:latin typeface="Simplified Arabic" panose="02020603050405020304" pitchFamily="18" charset="-78"/>
                <a:cs typeface="Simplified Arabic" panose="02020603050405020304" pitchFamily="18" charset="-78"/>
              </a:rPr>
              <a:t>تدريب المهارات</a:t>
            </a:r>
            <a:endParaRPr lang="fr-FR" sz="3200"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25545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704045"/>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نموذج تدريب العمليات</a:t>
            </a:r>
            <a:endParaRPr lang="fr-FR" sz="4000" b="1" dirty="0"/>
          </a:p>
        </p:txBody>
      </p:sp>
      <p:sp>
        <p:nvSpPr>
          <p:cNvPr id="3" name="Espace réservé du contenu 2"/>
          <p:cNvSpPr>
            <a:spLocks noGrp="1"/>
          </p:cNvSpPr>
          <p:nvPr>
            <p:ph idx="1"/>
          </p:nvPr>
        </p:nvSpPr>
        <p:spPr>
          <a:xfrm>
            <a:off x="0" y="837127"/>
            <a:ext cx="12067504" cy="6020873"/>
          </a:xfrm>
        </p:spPr>
        <p:txBody>
          <a:bodyPr>
            <a:normAutofit/>
          </a:bodyPr>
          <a:lstStyle/>
          <a:p>
            <a:pPr marL="0" indent="0" algn="r" rtl="1">
              <a:buNone/>
            </a:pPr>
            <a:endParaRPr lang="ar-SA" sz="3600" dirty="0" smtClean="0">
              <a:latin typeface="Simplified Arabic" panose="02020603050405020304" pitchFamily="18" charset="-78"/>
              <a:cs typeface="Simplified Arabic" panose="02020603050405020304" pitchFamily="18" charset="-78"/>
            </a:endParaRPr>
          </a:p>
          <a:p>
            <a:pPr marL="0" indent="0" algn="r" rtl="1">
              <a:buNone/>
            </a:pPr>
            <a:endParaRPr lang="ar-SA" sz="3600" dirty="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یعتمد </a:t>
            </a:r>
            <a:r>
              <a:rPr lang="ar-SA" sz="3600" dirty="0">
                <a:latin typeface="Simplified Arabic" panose="02020603050405020304" pitchFamily="18" charset="-78"/>
                <a:cs typeface="Simplified Arabic" panose="02020603050405020304" pitchFamily="18" charset="-78"/>
              </a:rPr>
              <a:t>ه</a:t>
            </a:r>
            <a:r>
              <a:rPr lang="ar-SA" sz="3600" dirty="0" smtClean="0">
                <a:latin typeface="Simplified Arabic" panose="02020603050405020304" pitchFamily="18" charset="-78"/>
                <a:cs typeface="Simplified Arabic" panose="02020603050405020304" pitchFamily="18" charset="-78"/>
              </a:rPr>
              <a:t>ذا </a:t>
            </a:r>
            <a:r>
              <a:rPr lang="ar-SA" sz="3600" dirty="0">
                <a:latin typeface="Simplified Arabic" panose="02020603050405020304" pitchFamily="18" charset="-78"/>
                <a:cs typeface="Simplified Arabic" panose="02020603050405020304" pitchFamily="18" charset="-78"/>
              </a:rPr>
              <a:t>الأسلوب على افتراض مفاده أن المشكلات </a:t>
            </a:r>
            <a:r>
              <a:rPr lang="ar-SA" sz="3600" dirty="0" smtClean="0">
                <a:latin typeface="Simplified Arabic" panose="02020603050405020304" pitchFamily="18" charset="-78"/>
                <a:cs typeface="Simplified Arabic" panose="02020603050405020304" pitchFamily="18" charset="-78"/>
              </a:rPr>
              <a:t>الأكاديمية والسلوكية </a:t>
            </a:r>
            <a:r>
              <a:rPr lang="ar-SA" sz="3600" dirty="0">
                <a:latin typeface="Simplified Arabic" panose="02020603050405020304" pitchFamily="18" charset="-78"/>
                <a:cs typeface="Simplified Arabic" panose="02020603050405020304" pitchFamily="18" charset="-78"/>
              </a:rPr>
              <a:t>تنجم عن اضطرابات </a:t>
            </a:r>
            <a:r>
              <a:rPr lang="ar-SA" sz="3600" dirty="0" smtClean="0">
                <a:latin typeface="Simplified Arabic" panose="02020603050405020304" pitchFamily="18" charset="-78"/>
                <a:cs typeface="Simplified Arabic" panose="02020603050405020304" pitchFamily="18" charset="-78"/>
              </a:rPr>
              <a:t>داخلية </a:t>
            </a:r>
            <a:r>
              <a:rPr lang="ar-SA" sz="3600" dirty="0">
                <a:latin typeface="Simplified Arabic" panose="02020603050405020304" pitchFamily="18" charset="-78"/>
                <a:cs typeface="Simplified Arabic" panose="02020603050405020304" pitchFamily="18" charset="-78"/>
              </a:rPr>
              <a:t>لدى </a:t>
            </a:r>
            <a:r>
              <a:rPr lang="ar-SA" sz="3600" dirty="0" smtClean="0">
                <a:latin typeface="Simplified Arabic" panose="02020603050405020304" pitchFamily="18" charset="-78"/>
                <a:cs typeface="Simplified Arabic" panose="02020603050405020304" pitchFamily="18" charset="-78"/>
              </a:rPr>
              <a:t>الطفل: الاضطرابات </a:t>
            </a:r>
            <a:r>
              <a:rPr lang="ar-SA" sz="3600" dirty="0">
                <a:latin typeface="Simplified Arabic" panose="02020603050405020304" pitchFamily="18" charset="-78"/>
                <a:cs typeface="Simplified Arabic" panose="02020603050405020304" pitchFamily="18" charset="-78"/>
              </a:rPr>
              <a:t>الإدراكية </a:t>
            </a:r>
            <a:r>
              <a:rPr lang="ar-SA" sz="3600" dirty="0" smtClean="0">
                <a:latin typeface="Simplified Arabic" panose="02020603050405020304" pitchFamily="18" charset="-78"/>
                <a:cs typeface="Simplified Arabic" panose="02020603050405020304" pitchFamily="18" charset="-78"/>
              </a:rPr>
              <a:t>الحركية، </a:t>
            </a:r>
            <a:r>
              <a:rPr lang="ar-SA" sz="3600" dirty="0">
                <a:latin typeface="Simplified Arabic" panose="02020603050405020304" pitchFamily="18" charset="-78"/>
                <a:cs typeface="Simplified Arabic" panose="02020603050405020304" pitchFamily="18" charset="-78"/>
              </a:rPr>
              <a:t>الاضطرابات البصرية </a:t>
            </a:r>
            <a:r>
              <a:rPr lang="ar-SA" sz="3600" dirty="0" smtClean="0">
                <a:latin typeface="Simplified Arabic" panose="02020603050405020304" pitchFamily="18" charset="-78"/>
                <a:cs typeface="Simplified Arabic" panose="02020603050405020304" pitchFamily="18" charset="-78"/>
              </a:rPr>
              <a:t>الإدراكية، </a:t>
            </a:r>
            <a:r>
              <a:rPr lang="ar-SA" sz="3600" dirty="0">
                <a:latin typeface="Simplified Arabic" panose="02020603050405020304" pitchFamily="18" charset="-78"/>
                <a:cs typeface="Simplified Arabic" panose="02020603050405020304" pitchFamily="18" charset="-78"/>
              </a:rPr>
              <a:t>الاضطرابات النفسية </a:t>
            </a:r>
            <a:r>
              <a:rPr lang="ar-SA" sz="3600" dirty="0" smtClean="0">
                <a:latin typeface="Simplified Arabic" panose="02020603050405020304" pitchFamily="18" charset="-78"/>
                <a:cs typeface="Simplified Arabic" panose="02020603050405020304" pitchFamily="18" charset="-78"/>
              </a:rPr>
              <a:t>اللغوية، </a:t>
            </a:r>
            <a:r>
              <a:rPr lang="ar-SA" sz="3600" dirty="0">
                <a:latin typeface="Simplified Arabic" panose="02020603050405020304" pitchFamily="18" charset="-78"/>
                <a:cs typeface="Simplified Arabic" panose="02020603050405020304" pitchFamily="18" charset="-78"/>
              </a:rPr>
              <a:t>الاضطرابات السمعية الإدراكية  </a:t>
            </a:r>
            <a:endParaRPr lang="ar-SA" sz="3600" dirty="0" smtClean="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ومن ه</a:t>
            </a:r>
            <a:r>
              <a:rPr lang="ar-SA" sz="3600" dirty="0" smtClean="0">
                <a:latin typeface="Simplified Arabic" panose="02020603050405020304" pitchFamily="18" charset="-78"/>
                <a:cs typeface="Simplified Arabic" panose="02020603050405020304" pitchFamily="18" charset="-78"/>
              </a:rPr>
              <a:t>نا </a:t>
            </a:r>
            <a:r>
              <a:rPr lang="ar-SA" sz="3600" dirty="0">
                <a:latin typeface="Simplified Arabic" panose="02020603050405020304" pitchFamily="18" charset="-78"/>
                <a:cs typeface="Simplified Arabic" panose="02020603050405020304" pitchFamily="18" charset="-78"/>
              </a:rPr>
              <a:t>على المعلم أن یصمم البرامج التربویة </a:t>
            </a:r>
            <a:r>
              <a:rPr lang="ar-SA" sz="3600" dirty="0" smtClean="0">
                <a:latin typeface="Simplified Arabic" panose="02020603050405020304" pitchFamily="18" charset="-78"/>
                <a:cs typeface="Simplified Arabic" panose="02020603050405020304" pitchFamily="18" charset="-78"/>
              </a:rPr>
              <a:t>التصحيحية </a:t>
            </a:r>
            <a:r>
              <a:rPr lang="ar-SA" sz="3600" dirty="0">
                <a:latin typeface="Simplified Arabic" panose="02020603050405020304" pitchFamily="18" charset="-78"/>
                <a:cs typeface="Simplified Arabic" panose="02020603050405020304" pitchFamily="18" charset="-78"/>
              </a:rPr>
              <a:t>أو </a:t>
            </a:r>
            <a:r>
              <a:rPr lang="ar-SA" sz="3600" dirty="0" smtClean="0">
                <a:latin typeface="Simplified Arabic" panose="02020603050405020304" pitchFamily="18" charset="-78"/>
                <a:cs typeface="Simplified Arabic" panose="02020603050405020304" pitchFamily="18" charset="-78"/>
              </a:rPr>
              <a:t>التعويضية </a:t>
            </a:r>
            <a:r>
              <a:rPr lang="ar-SA" sz="3600" dirty="0">
                <a:latin typeface="Simplified Arabic" panose="02020603050405020304" pitchFamily="18" charset="-78"/>
                <a:cs typeface="Simplified Arabic" panose="02020603050405020304" pitchFamily="18" charset="-78"/>
              </a:rPr>
              <a:t>القادرة على معالجة تلك </a:t>
            </a:r>
            <a:r>
              <a:rPr lang="ar-SA" sz="3600" dirty="0" smtClean="0">
                <a:latin typeface="Simplified Arabic" panose="02020603050405020304" pitchFamily="18" charset="-78"/>
                <a:cs typeface="Simplified Arabic" panose="02020603050405020304" pitchFamily="18" charset="-78"/>
              </a:rPr>
              <a:t>الاضطرابات</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66861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4759" y="145960"/>
            <a:ext cx="8596668" cy="807076"/>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نموذج تدريب المهارات</a:t>
            </a:r>
            <a:endParaRPr lang="fr-FR" sz="40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106680" y="953037"/>
            <a:ext cx="12085319" cy="5088326"/>
          </a:xfrm>
        </p:spPr>
        <p:txBody>
          <a:bodyPr>
            <a:noAutofit/>
          </a:bodyPr>
          <a:lstStyle/>
          <a:p>
            <a:pPr algn="r" rtl="1"/>
            <a:r>
              <a:rPr lang="ar-SA" sz="3600" b="1" dirty="0" smtClean="0">
                <a:latin typeface="Simplified Arabic" panose="02020603050405020304" pitchFamily="18" charset="-78"/>
                <a:cs typeface="Simplified Arabic" panose="02020603050405020304" pitchFamily="18" charset="-78"/>
              </a:rPr>
              <a:t>أسلوب التدريب </a:t>
            </a:r>
            <a:r>
              <a:rPr lang="ar-SA" sz="3600" b="1" dirty="0">
                <a:latin typeface="Simplified Arabic" panose="02020603050405020304" pitchFamily="18" charset="-78"/>
                <a:cs typeface="Simplified Arabic" panose="02020603050405020304" pitchFamily="18" charset="-78"/>
              </a:rPr>
              <a:t>المباشر على </a:t>
            </a:r>
            <a:r>
              <a:rPr lang="ar-SA" sz="3600" b="1" dirty="0" smtClean="0">
                <a:latin typeface="Simplified Arabic" panose="02020603050405020304" pitchFamily="18" charset="-78"/>
                <a:cs typeface="Simplified Arabic" panose="02020603050405020304" pitchFamily="18" charset="-78"/>
              </a:rPr>
              <a:t>مهارات </a:t>
            </a:r>
            <a:r>
              <a:rPr lang="ar-SA" sz="3600" b="1" dirty="0">
                <a:latin typeface="Simplified Arabic" panose="02020603050405020304" pitchFamily="18" charset="-78"/>
                <a:cs typeface="Simplified Arabic" panose="02020603050405020304" pitchFamily="18" charset="-78"/>
              </a:rPr>
              <a:t>محددة </a:t>
            </a:r>
            <a:r>
              <a:rPr lang="ar-SA" sz="3600" b="1" dirty="0" smtClean="0">
                <a:latin typeface="Simplified Arabic" panose="02020603050405020304" pitchFamily="18" charset="-78"/>
                <a:cs typeface="Simplified Arabic" panose="02020603050405020304" pitchFamily="18" charset="-78"/>
              </a:rPr>
              <a:t>ضرورية </a:t>
            </a:r>
            <a:r>
              <a:rPr lang="ar-SA" sz="3600" b="1" dirty="0">
                <a:latin typeface="Simplified Arabic" panose="02020603050405020304" pitchFamily="18" charset="-78"/>
                <a:cs typeface="Simplified Arabic" panose="02020603050405020304" pitchFamily="18" charset="-78"/>
              </a:rPr>
              <a:t>لأداء </a:t>
            </a:r>
            <a:r>
              <a:rPr lang="ar-SA" sz="3600" b="1" dirty="0" smtClean="0">
                <a:latin typeface="Simplified Arabic" panose="02020603050405020304" pitchFamily="18" charset="-78"/>
                <a:cs typeface="Simplified Arabic" panose="02020603050405020304" pitchFamily="18" charset="-78"/>
              </a:rPr>
              <a:t>مهمة </a:t>
            </a:r>
            <a:r>
              <a:rPr lang="ar-SA" sz="3600" b="1" dirty="0">
                <a:latin typeface="Simplified Arabic" panose="02020603050405020304" pitchFamily="18" charset="-78"/>
                <a:cs typeface="Simplified Arabic" panose="02020603050405020304" pitchFamily="18" charset="-78"/>
              </a:rPr>
              <a:t>معطاة وتتمثل في: </a:t>
            </a:r>
            <a:endParaRPr lang="fr-FR" sz="3600" b="1" dirty="0">
              <a:latin typeface="Simplified Arabic" panose="02020603050405020304" pitchFamily="18" charset="-78"/>
              <a:cs typeface="Simplified Arabic" panose="02020603050405020304" pitchFamily="18" charset="-78"/>
            </a:endParaRPr>
          </a:p>
          <a:p>
            <a:pPr algn="r" rtl="1"/>
            <a:r>
              <a:rPr lang="ar-SA" sz="3600" b="1" dirty="0" smtClean="0">
                <a:latin typeface="Simplified Arabic" panose="02020603050405020304" pitchFamily="18" charset="-78"/>
                <a:cs typeface="Simplified Arabic" panose="02020603050405020304" pitchFamily="18" charset="-78"/>
              </a:rPr>
              <a:t>-تحديد الأهداف العام و هو المهارة (انجاز علبة من الورق المقوى)</a:t>
            </a:r>
          </a:p>
          <a:p>
            <a:pPr algn="r" rtl="1"/>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الهدف السلوكي الاجرائي: السلوكات التي يقوم بها لتعلم المهارة( القص ، الطي، التلوين...)</a:t>
            </a:r>
          </a:p>
          <a:p>
            <a:pPr algn="r" rtl="1"/>
            <a:r>
              <a:rPr lang="ar-SA" sz="3600" b="1" dirty="0" smtClean="0">
                <a:latin typeface="Simplified Arabic" panose="02020603050405020304" pitchFamily="18" charset="-78"/>
                <a:cs typeface="Simplified Arabic" panose="02020603050405020304" pitchFamily="18" charset="-78"/>
              </a:rPr>
              <a:t> و یجب </a:t>
            </a:r>
            <a:r>
              <a:rPr lang="ar-SA" sz="3600" b="1" dirty="0">
                <a:latin typeface="Simplified Arabic" panose="02020603050405020304" pitchFamily="18" charset="-78"/>
                <a:cs typeface="Simplified Arabic" panose="02020603050405020304" pitchFamily="18" charset="-78"/>
              </a:rPr>
              <a:t>أن تتوفر </a:t>
            </a:r>
            <a:r>
              <a:rPr lang="ar-SA" sz="3600" b="1" dirty="0" smtClean="0">
                <a:latin typeface="Simplified Arabic" panose="02020603050405020304" pitchFamily="18" charset="-78"/>
                <a:cs typeface="Simplified Arabic" panose="02020603050405020304" pitchFamily="18" charset="-78"/>
              </a:rPr>
              <a:t>فیه </a:t>
            </a:r>
            <a:r>
              <a:rPr lang="ar-SA" sz="3600" b="1" dirty="0">
                <a:latin typeface="Simplified Arabic" panose="02020603050405020304" pitchFamily="18" charset="-78"/>
                <a:cs typeface="Simplified Arabic" panose="02020603050405020304" pitchFamily="18" charset="-78"/>
              </a:rPr>
              <a:t>ثلاثة عناصر </a:t>
            </a:r>
            <a:r>
              <a:rPr lang="ar-SA" sz="3600" b="1" dirty="0" smtClean="0">
                <a:latin typeface="Simplified Arabic" panose="02020603050405020304" pitchFamily="18" charset="-78"/>
                <a:cs typeface="Simplified Arabic" panose="02020603050405020304" pitchFamily="18" charset="-78"/>
              </a:rPr>
              <a:t>أساسية </a:t>
            </a:r>
            <a:r>
              <a:rPr lang="ar-SA" sz="3600" b="1" dirty="0">
                <a:latin typeface="Simplified Arabic" panose="02020603050405020304" pitchFamily="18" charset="-78"/>
                <a:cs typeface="Simplified Arabic" panose="02020603050405020304" pitchFamily="18" charset="-78"/>
              </a:rPr>
              <a:t>ه</a:t>
            </a:r>
            <a:r>
              <a:rPr lang="ar-SA" sz="3600" b="1" dirty="0" smtClean="0">
                <a:latin typeface="Simplified Arabic" panose="02020603050405020304" pitchFamily="18" charset="-78"/>
                <a:cs typeface="Simplified Arabic" panose="02020603050405020304" pitchFamily="18" charset="-78"/>
              </a:rPr>
              <a:t>ي:</a:t>
            </a:r>
          </a:p>
          <a:p>
            <a:pPr algn="r" rtl="1"/>
            <a:r>
              <a:rPr lang="ar-SA" sz="3600" b="1" dirty="0">
                <a:latin typeface="Simplified Arabic" panose="02020603050405020304" pitchFamily="18" charset="-78"/>
                <a:cs typeface="Simplified Arabic" panose="02020603050405020304" pitchFamily="18" charset="-78"/>
              </a:rPr>
              <a:t>-</a:t>
            </a:r>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السلوك </a:t>
            </a:r>
            <a:endParaRPr lang="fr-FR" sz="3600" b="1" dirty="0">
              <a:latin typeface="Simplified Arabic" panose="02020603050405020304" pitchFamily="18" charset="-78"/>
              <a:cs typeface="Simplified Arabic" panose="02020603050405020304" pitchFamily="18" charset="-78"/>
            </a:endParaRPr>
          </a:p>
          <a:p>
            <a:pPr algn="r" rtl="1"/>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المعيار (مؤشرات النجاح في الأداء، المدة المستغرقة، الترتيب في الأداء...</a:t>
            </a:r>
          </a:p>
          <a:p>
            <a:pPr algn="r" rtl="1"/>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الظروف </a:t>
            </a:r>
            <a:endParaRPr lang="fr-FR" sz="3600" b="1" dirty="0">
              <a:latin typeface="Simplified Arabic" panose="02020603050405020304" pitchFamily="18" charset="-78"/>
              <a:cs typeface="Simplified Arabic" panose="02020603050405020304" pitchFamily="18" charset="-78"/>
            </a:endParaRPr>
          </a:p>
          <a:p>
            <a:pPr marL="0" indent="0" algn="r">
              <a:buNone/>
            </a:pPr>
            <a:endParaRPr lang="fr-FR" sz="36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58163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90153"/>
            <a:ext cx="8596668" cy="914400"/>
          </a:xfrm>
        </p:spPr>
        <p:txBody>
          <a:bodyPr>
            <a:normAutofit/>
          </a:bodyPr>
          <a:lstStyle/>
          <a:p>
            <a:pPr algn="ctr"/>
            <a:r>
              <a:rPr lang="ar-SA" b="1" dirty="0" smtClean="0">
                <a:solidFill>
                  <a:srgbClr val="FF0000"/>
                </a:solidFill>
              </a:rPr>
              <a:t>أنواع أساليب تديس المهارات</a:t>
            </a:r>
            <a:endParaRPr lang="fr-FR" b="1" dirty="0">
              <a:solidFill>
                <a:srgbClr val="FF0000"/>
              </a:solidFill>
            </a:endParaRPr>
          </a:p>
        </p:txBody>
      </p:sp>
      <p:sp>
        <p:nvSpPr>
          <p:cNvPr id="3" name="Espace réservé du contenu 2"/>
          <p:cNvSpPr>
            <a:spLocks noGrp="1"/>
          </p:cNvSpPr>
          <p:nvPr>
            <p:ph idx="1"/>
          </p:nvPr>
        </p:nvSpPr>
        <p:spPr>
          <a:xfrm>
            <a:off x="677333" y="1313646"/>
            <a:ext cx="10668953" cy="4727718"/>
          </a:xfrm>
        </p:spPr>
        <p:txBody>
          <a:bodyPr>
            <a:noAutofit/>
          </a:bodyPr>
          <a:lstStyle/>
          <a:p>
            <a:pPr marL="0" indent="0" algn="r">
              <a:buNone/>
            </a:pPr>
            <a:r>
              <a:rPr lang="ar-SA" sz="3600" dirty="0" smtClean="0">
                <a:latin typeface="Simplified Arabic" panose="02020603050405020304" pitchFamily="18" charset="-78"/>
                <a:cs typeface="Simplified Arabic" panose="02020603050405020304" pitchFamily="18" charset="-78"/>
              </a:rPr>
              <a:t>تختلف أساليب التدريس و التدريب باختلاف طبيعة المهارات المستهدفة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اللغوية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الاجتماعية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الحركية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الحسیة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مهارات الاستقلالية</a:t>
            </a:r>
          </a:p>
          <a:p>
            <a:pPr marL="0" indent="0" algn="r">
              <a:buNone/>
            </a:pPr>
            <a:r>
              <a:rPr lang="ar-SA" sz="3600" dirty="0">
                <a:latin typeface="Simplified Arabic" panose="02020603050405020304" pitchFamily="18" charset="-78"/>
                <a:cs typeface="Simplified Arabic" panose="02020603050405020304" pitchFamily="18" charset="-78"/>
              </a:rPr>
              <a:t>أسلوب </a:t>
            </a:r>
            <a:r>
              <a:rPr lang="ar-SA" sz="3600" dirty="0" smtClean="0">
                <a:latin typeface="Simplified Arabic" panose="02020603050405020304" pitchFamily="18" charset="-78"/>
                <a:cs typeface="Simplified Arabic" panose="02020603050405020304" pitchFamily="18" charset="-78"/>
              </a:rPr>
              <a:t>تشكيل </a:t>
            </a:r>
            <a:r>
              <a:rPr lang="ar-SA" sz="3600" dirty="0">
                <a:latin typeface="Simplified Arabic" panose="02020603050405020304" pitchFamily="18" charset="-78"/>
                <a:cs typeface="Simplified Arabic" panose="02020603050405020304" pitchFamily="18" charset="-78"/>
              </a:rPr>
              <a:t>السلوك</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4820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3701" y="171718"/>
            <a:ext cx="8596668" cy="832834"/>
          </a:xfrm>
        </p:spPr>
        <p:txBody>
          <a:bodyPr/>
          <a:lstStyle/>
          <a:p>
            <a:pPr algn="ctr"/>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a:t>
            </a:r>
            <a:r>
              <a:rPr lang="ar-SA" b="1" dirty="0" smtClean="0">
                <a:solidFill>
                  <a:srgbClr val="FF0000"/>
                </a:solidFill>
                <a:latin typeface="Simplified Arabic" panose="02020603050405020304" pitchFamily="18" charset="-78"/>
                <a:cs typeface="Simplified Arabic" panose="02020603050405020304" pitchFamily="18" charset="-78"/>
              </a:rPr>
              <a:t>و الحديثة </a:t>
            </a:r>
            <a:r>
              <a:rPr lang="ar-SA" b="1" dirty="0">
                <a:solidFill>
                  <a:srgbClr val="FF0000"/>
                </a:solidFill>
                <a:latin typeface="Simplified Arabic" panose="02020603050405020304" pitchFamily="18" charset="-78"/>
                <a:cs typeface="Simplified Arabic" panose="02020603050405020304" pitchFamily="18" charset="-78"/>
              </a:rPr>
              <a:t>في </a:t>
            </a:r>
            <a:r>
              <a:rPr lang="ar-SA" b="1" dirty="0" smtClean="0">
                <a:solidFill>
                  <a:srgbClr val="FF0000"/>
                </a:solidFill>
                <a:latin typeface="Simplified Arabic" panose="02020603050405020304" pitchFamily="18" charset="-78"/>
                <a:cs typeface="Simplified Arabic" panose="02020603050405020304" pitchFamily="18" charset="-78"/>
              </a:rPr>
              <a:t>تعليم المعاقين عقلیا</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824248"/>
            <a:ext cx="12405360" cy="7649192"/>
          </a:xfrm>
        </p:spPr>
        <p:txBody>
          <a:bodyPr>
            <a:noAutofit/>
          </a:bodyPr>
          <a:lstStyle/>
          <a:p>
            <a:pPr marL="0" indent="0" algn="r">
              <a:buNone/>
            </a:pPr>
            <a:r>
              <a:rPr lang="ar-SA" sz="2800" b="1" dirty="0">
                <a:solidFill>
                  <a:schemeClr val="tx1"/>
                </a:solidFill>
                <a:latin typeface="Simplified Arabic" panose="02020603050405020304" pitchFamily="18" charset="-78"/>
                <a:cs typeface="Simplified Arabic" panose="02020603050405020304" pitchFamily="18" charset="-78"/>
              </a:rPr>
              <a:t>إن </a:t>
            </a:r>
            <a:r>
              <a:rPr lang="ar-SA" sz="2800" b="1" dirty="0" smtClean="0">
                <a:solidFill>
                  <a:schemeClr val="tx1"/>
                </a:solidFill>
                <a:latin typeface="Simplified Arabic" panose="02020603050405020304" pitchFamily="18" charset="-78"/>
                <a:cs typeface="Simplified Arabic" panose="02020603050405020304" pitchFamily="18" charset="-78"/>
              </a:rPr>
              <a:t>تربية </a:t>
            </a:r>
            <a:r>
              <a:rPr lang="ar-SA" sz="2800" b="1" dirty="0">
                <a:solidFill>
                  <a:schemeClr val="tx1"/>
                </a:solidFill>
                <a:latin typeface="Simplified Arabic" panose="02020603050405020304" pitchFamily="18" charset="-78"/>
                <a:cs typeface="Simplified Arabic" panose="02020603050405020304" pitchFamily="18" charset="-78"/>
              </a:rPr>
              <a:t>الطفل المعاق عقلیاً تقوم على أسس </a:t>
            </a:r>
            <a:r>
              <a:rPr lang="ar-SA" sz="2800" b="1" dirty="0" smtClean="0">
                <a:solidFill>
                  <a:schemeClr val="tx1"/>
                </a:solidFill>
                <a:latin typeface="Simplified Arabic" panose="02020603050405020304" pitchFamily="18" charset="-78"/>
                <a:cs typeface="Simplified Arabic" panose="02020603050405020304" pitchFamily="18" charset="-78"/>
              </a:rPr>
              <a:t>تربوية ونفسية و اجتماعية و جسمية </a:t>
            </a:r>
            <a:r>
              <a:rPr lang="ar-SA" sz="2800" b="1" dirty="0">
                <a:solidFill>
                  <a:schemeClr val="tx1"/>
                </a:solidFill>
                <a:latin typeface="Simplified Arabic" panose="02020603050405020304" pitchFamily="18" charset="-78"/>
                <a:cs typeface="Simplified Arabic" panose="02020603050405020304" pitchFamily="18" charset="-78"/>
              </a:rPr>
              <a:t>، وذلك في ضوء خصائص نمو الأطفال جسمیاً </a:t>
            </a:r>
            <a:r>
              <a:rPr lang="ar-SA" sz="2800" b="1" dirty="0" smtClean="0">
                <a:solidFill>
                  <a:schemeClr val="tx1"/>
                </a:solidFill>
                <a:latin typeface="Simplified Arabic" panose="02020603050405020304" pitchFamily="18" charset="-78"/>
                <a:cs typeface="Simplified Arabic" panose="02020603050405020304" pitchFamily="18" charset="-78"/>
              </a:rPr>
              <a:t>و نفسيا </a:t>
            </a:r>
            <a:r>
              <a:rPr lang="ar-SA" sz="2800" b="1" dirty="0">
                <a:solidFill>
                  <a:schemeClr val="tx1"/>
                </a:solidFill>
                <a:latin typeface="Simplified Arabic" panose="02020603050405020304" pitchFamily="18" charset="-78"/>
                <a:cs typeface="Simplified Arabic" panose="02020603050405020304" pitchFamily="18" charset="-78"/>
              </a:rPr>
              <a:t>اً </a:t>
            </a:r>
            <a:r>
              <a:rPr lang="ar-SA" sz="2800" b="1" dirty="0" smtClean="0">
                <a:solidFill>
                  <a:schemeClr val="tx1"/>
                </a:solidFill>
                <a:latin typeface="Simplified Arabic" panose="02020603050405020304" pitchFamily="18" charset="-78"/>
                <a:cs typeface="Simplified Arabic" panose="02020603050405020304" pitchFamily="18" charset="-78"/>
              </a:rPr>
              <a:t>واجتماعيا وعقليا</a:t>
            </a:r>
          </a:p>
          <a:p>
            <a:pPr marL="0" indent="0" algn="r" rtl="1">
              <a:buNone/>
            </a:pPr>
            <a:r>
              <a:rPr lang="ar-SA" sz="3600" b="1" dirty="0" smtClean="0">
                <a:solidFill>
                  <a:srgbClr val="FFFF00"/>
                </a:solidFill>
                <a:latin typeface="Simplified Arabic" panose="02020603050405020304" pitchFamily="18" charset="-78"/>
                <a:cs typeface="Simplified Arabic" panose="02020603050405020304" pitchFamily="18" charset="-78"/>
              </a:rPr>
              <a:t>طريقة </a:t>
            </a:r>
            <a:r>
              <a:rPr lang="ar-SA" sz="3600" b="1" dirty="0" err="1">
                <a:solidFill>
                  <a:srgbClr val="FFFF00"/>
                </a:solidFill>
                <a:latin typeface="Simplified Arabic" panose="02020603050405020304" pitchFamily="18" charset="-78"/>
                <a:cs typeface="Simplified Arabic" panose="02020603050405020304" pitchFamily="18" charset="-78"/>
              </a:rPr>
              <a:t>إیتارد</a:t>
            </a:r>
            <a:r>
              <a:rPr lang="fr-FR" sz="3600" b="1" dirty="0">
                <a:solidFill>
                  <a:schemeClr val="tx1"/>
                </a:solidFill>
                <a:latin typeface="Simplified Arabic" panose="02020603050405020304" pitchFamily="18" charset="-78"/>
                <a:cs typeface="Simplified Arabic" panose="02020603050405020304" pitchFamily="18" charset="-78"/>
              </a:rPr>
              <a:t>Itard</a:t>
            </a:r>
            <a:r>
              <a:rPr lang="fr-FR" sz="3600" b="1" dirty="0" smtClean="0">
                <a:solidFill>
                  <a:srgbClr val="FFFF00"/>
                </a:solidFill>
                <a:latin typeface="Simplified Arabic" panose="02020603050405020304" pitchFamily="18" charset="-78"/>
                <a:cs typeface="Simplified Arabic" panose="02020603050405020304" pitchFamily="18" charset="-78"/>
              </a:rPr>
              <a:t>:</a:t>
            </a:r>
            <a:r>
              <a:rPr lang="ar-SA" sz="2800" b="1" dirty="0">
                <a:latin typeface="Simplified Arabic" panose="02020603050405020304" pitchFamily="18" charset="-78"/>
                <a:cs typeface="Simplified Arabic" panose="02020603050405020304" pitchFamily="18" charset="-78"/>
              </a:rPr>
              <a:t> </a:t>
            </a:r>
            <a:r>
              <a:rPr lang="ar-SA" sz="2800" b="1" dirty="0">
                <a:solidFill>
                  <a:schemeClr val="tx1"/>
                </a:solidFill>
                <a:latin typeface="Simplified Arabic" panose="02020603050405020304" pitchFamily="18" charset="-78"/>
                <a:cs typeface="Simplified Arabic" panose="02020603050405020304" pitchFamily="18" charset="-78"/>
              </a:rPr>
              <a:t>یعتبر إیتارد أول من وضع برنامج تربوي تعلیمي </a:t>
            </a:r>
            <a:r>
              <a:rPr lang="ar-SA" sz="2800" b="1" dirty="0" smtClean="0">
                <a:solidFill>
                  <a:schemeClr val="tx1"/>
                </a:solidFill>
                <a:latin typeface="Simplified Arabic" panose="02020603050405020304" pitchFamily="18" charset="-78"/>
                <a:cs typeface="Simplified Arabic" panose="02020603050405020304" pitchFamily="18" charset="-78"/>
              </a:rPr>
              <a:t>و یتضمن </a:t>
            </a:r>
            <a:r>
              <a:rPr lang="ar-SA" sz="2800" b="1" dirty="0" err="1">
                <a:solidFill>
                  <a:schemeClr val="tx1"/>
                </a:solidFill>
                <a:latin typeface="Simplified Arabic" panose="02020603050405020304" pitchFamily="18" charset="-78"/>
                <a:cs typeface="Simplified Arabic" panose="02020603050405020304" pitchFamily="18" charset="-78"/>
              </a:rPr>
              <a:t>ھذا</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البرنامج</a:t>
            </a:r>
            <a:endParaRPr lang="fr-FR"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fr-FR" sz="2800" b="1" dirty="0">
                <a:solidFill>
                  <a:schemeClr val="tx1"/>
                </a:solidFill>
                <a:latin typeface="Simplified Arabic" panose="02020603050405020304" pitchFamily="18" charset="-78"/>
                <a:cs typeface="Simplified Arabic" panose="02020603050405020304" pitchFamily="18" charset="-78"/>
              </a:rPr>
              <a:t>-</a:t>
            </a:r>
            <a:r>
              <a:rPr lang="ar-SA" sz="2800" b="1" dirty="0" smtClean="0">
                <a:solidFill>
                  <a:schemeClr val="tx1"/>
                </a:solidFill>
                <a:latin typeface="Simplified Arabic" panose="02020603050405020304" pitchFamily="18" charset="-78"/>
                <a:cs typeface="Simplified Arabic" panose="02020603050405020304" pitchFamily="18" charset="-78"/>
              </a:rPr>
              <a:t> تعليم </a:t>
            </a:r>
            <a:r>
              <a:rPr lang="ar-SA" sz="2800" b="1" dirty="0">
                <a:solidFill>
                  <a:schemeClr val="tx1"/>
                </a:solidFill>
                <a:latin typeface="Simplified Arabic" panose="02020603050405020304" pitchFamily="18" charset="-78"/>
                <a:cs typeface="Simplified Arabic" panose="02020603050405020304" pitchFamily="18" charset="-78"/>
              </a:rPr>
              <a:t>الطفل العادات </a:t>
            </a:r>
            <a:r>
              <a:rPr lang="ar-SA" sz="2800" b="1" dirty="0" smtClean="0">
                <a:solidFill>
                  <a:schemeClr val="tx1"/>
                </a:solidFill>
                <a:latin typeface="Simplified Arabic" panose="02020603050405020304" pitchFamily="18" charset="-78"/>
                <a:cs typeface="Simplified Arabic" panose="02020603050405020304" pitchFamily="18" charset="-78"/>
              </a:rPr>
              <a:t>الأساسية </a:t>
            </a:r>
            <a:r>
              <a:rPr lang="ar-SA" sz="2800" b="1" dirty="0">
                <a:solidFill>
                  <a:schemeClr val="tx1"/>
                </a:solidFill>
                <a:latin typeface="Simplified Arabic" panose="02020603050405020304" pitchFamily="18" charset="-78"/>
                <a:cs typeface="Simplified Arabic" panose="02020603050405020304" pitchFamily="18" charset="-78"/>
              </a:rPr>
              <a:t>التي </a:t>
            </a:r>
            <a:r>
              <a:rPr lang="ar-SA" sz="2800" b="1" dirty="0" smtClean="0">
                <a:solidFill>
                  <a:schemeClr val="tx1"/>
                </a:solidFill>
                <a:latin typeface="Simplified Arabic" panose="02020603050405020304" pitchFamily="18" charset="-78"/>
                <a:cs typeface="Simplified Arabic" panose="02020603050405020304" pitchFamily="18" charset="-78"/>
              </a:rPr>
              <a:t>یعرفها </a:t>
            </a:r>
            <a:r>
              <a:rPr lang="ar-SA" sz="2800" b="1" dirty="0">
                <a:solidFill>
                  <a:schemeClr val="tx1"/>
                </a:solidFill>
                <a:latin typeface="Simplified Arabic" panose="02020603050405020304" pitchFamily="18" charset="-78"/>
                <a:cs typeface="Simplified Arabic" panose="02020603050405020304" pitchFamily="18" charset="-78"/>
              </a:rPr>
              <a:t>أولاً ، ثم </a:t>
            </a:r>
            <a:r>
              <a:rPr lang="ar-SA" sz="2800" b="1" dirty="0" smtClean="0">
                <a:solidFill>
                  <a:schemeClr val="tx1"/>
                </a:solidFill>
                <a:latin typeface="Simplified Arabic" panose="02020603050405020304" pitchFamily="18" charset="-78"/>
                <a:cs typeface="Simplified Arabic" panose="02020603050405020304" pitchFamily="18" charset="-78"/>
              </a:rPr>
              <a:t>تعلیمه </a:t>
            </a:r>
            <a:r>
              <a:rPr lang="ar-SA" sz="2800" b="1" dirty="0">
                <a:solidFill>
                  <a:schemeClr val="tx1"/>
                </a:solidFill>
                <a:latin typeface="Simplified Arabic" panose="02020603050405020304" pitchFamily="18" charset="-78"/>
                <a:cs typeface="Simplified Arabic" panose="02020603050405020304" pitchFamily="18" charset="-78"/>
              </a:rPr>
              <a:t>الأشیاء التي </a:t>
            </a:r>
            <a:r>
              <a:rPr lang="ar-SA" sz="2800" b="1" dirty="0" smtClean="0">
                <a:solidFill>
                  <a:schemeClr val="tx1"/>
                </a:solidFill>
                <a:latin typeface="Simplified Arabic" panose="02020603050405020304" pitchFamily="18" charset="-78"/>
                <a:cs typeface="Simplified Arabic" panose="02020603050405020304" pitchFamily="18" charset="-78"/>
              </a:rPr>
              <a:t>لا یعرفها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تدریب </a:t>
            </a:r>
            <a:r>
              <a:rPr lang="ar-SA" sz="2800" b="1" dirty="0">
                <a:solidFill>
                  <a:schemeClr val="tx1"/>
                </a:solidFill>
                <a:latin typeface="Simplified Arabic" panose="02020603050405020304" pitchFamily="18" charset="-78"/>
                <a:cs typeface="Simplified Arabic" panose="02020603050405020304" pitchFamily="18" charset="-78"/>
              </a:rPr>
              <a:t>الحواس المختلفة للطفل </a:t>
            </a:r>
            <a:r>
              <a:rPr lang="ar-SA" sz="2800" b="1" dirty="0" smtClean="0">
                <a:solidFill>
                  <a:schemeClr val="tx1"/>
                </a:solidFill>
                <a:latin typeface="Simplified Arabic" panose="02020603050405020304" pitchFamily="18" charset="-78"/>
                <a:cs typeface="Simplified Arabic" panose="02020603050405020304" pitchFamily="18" charset="-78"/>
              </a:rPr>
              <a:t>ومساعدته </a:t>
            </a:r>
            <a:r>
              <a:rPr lang="ar-SA" sz="2800" b="1" dirty="0">
                <a:solidFill>
                  <a:schemeClr val="tx1"/>
                </a:solidFill>
                <a:latin typeface="Simplified Arabic" panose="02020603050405020304" pitchFamily="18" charset="-78"/>
                <a:cs typeface="Simplified Arabic" panose="02020603050405020304" pitchFamily="18" charset="-78"/>
              </a:rPr>
              <a:t>على التمییز </a:t>
            </a:r>
            <a:r>
              <a:rPr lang="ar-SA" sz="2800" b="1" dirty="0" smtClean="0">
                <a:solidFill>
                  <a:schemeClr val="tx1"/>
                </a:solidFill>
                <a:latin typeface="Simplified Arabic" panose="02020603050405020304" pitchFamily="18" charset="-78"/>
                <a:cs typeface="Simplified Arabic" panose="02020603050405020304" pitchFamily="18" charset="-78"/>
              </a:rPr>
              <a:t>الحسي</a:t>
            </a:r>
            <a:r>
              <a:rPr lang="fr-FR" sz="2800" b="1" dirty="0" smtClean="0">
                <a:solidFill>
                  <a:schemeClr val="tx1"/>
                </a:solidFill>
                <a:latin typeface="Simplified Arabic" panose="02020603050405020304" pitchFamily="18" charset="-78"/>
                <a:cs typeface="Simplified Arabic" panose="02020603050405020304" pitchFamily="18" charset="-78"/>
              </a:rPr>
              <a:t>-</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مساعدته </a:t>
            </a:r>
            <a:r>
              <a:rPr lang="ar-SA" sz="2800" b="1" dirty="0">
                <a:solidFill>
                  <a:schemeClr val="tx1"/>
                </a:solidFill>
                <a:latin typeface="Simplified Arabic" panose="02020603050405020304" pitchFamily="18" charset="-78"/>
                <a:cs typeface="Simplified Arabic" panose="02020603050405020304" pitchFamily="18" charset="-78"/>
              </a:rPr>
              <a:t>على تكوین عادات </a:t>
            </a:r>
            <a:r>
              <a:rPr lang="ar-SA" sz="2800" b="1" dirty="0" smtClean="0">
                <a:solidFill>
                  <a:schemeClr val="tx1"/>
                </a:solidFill>
                <a:latin typeface="Simplified Arabic" panose="02020603050405020304" pitchFamily="18" charset="-78"/>
                <a:cs typeface="Simplified Arabic" panose="02020603050405020304" pitchFamily="18" charset="-78"/>
              </a:rPr>
              <a:t>اجتماعية سليمة</a:t>
            </a:r>
            <a:r>
              <a:rPr lang="fr-FR" sz="2800" b="1" dirty="0" smtClean="0">
                <a:solidFill>
                  <a:schemeClr val="tx1"/>
                </a:solidFill>
                <a:latin typeface="Simplified Arabic" panose="02020603050405020304" pitchFamily="18" charset="-78"/>
                <a:cs typeface="Simplified Arabic" panose="02020603050405020304" pitchFamily="18" charset="-78"/>
              </a:rPr>
              <a:t>-</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 مساعدته </a:t>
            </a:r>
            <a:r>
              <a:rPr lang="ar-SA" sz="2800" b="1" dirty="0">
                <a:solidFill>
                  <a:schemeClr val="tx1"/>
                </a:solidFill>
                <a:latin typeface="Simplified Arabic" panose="02020603050405020304" pitchFamily="18" charset="-78"/>
                <a:cs typeface="Simplified Arabic" panose="02020603050405020304" pitchFamily="18" charset="-78"/>
              </a:rPr>
              <a:t>على </a:t>
            </a:r>
            <a:r>
              <a:rPr lang="ar-SA" sz="2800" b="1" dirty="0" smtClean="0">
                <a:solidFill>
                  <a:schemeClr val="tx1"/>
                </a:solidFill>
                <a:latin typeface="Simplified Arabic" panose="02020603050405020304" pitchFamily="18" charset="-78"/>
                <a:cs typeface="Simplified Arabic" panose="02020603050405020304" pitchFamily="18" charset="-78"/>
              </a:rPr>
              <a:t>تعديل رغباته ونزعاته </a:t>
            </a:r>
            <a:r>
              <a:rPr lang="ar-SA" sz="2800" b="1" dirty="0">
                <a:solidFill>
                  <a:schemeClr val="tx1"/>
                </a:solidFill>
                <a:latin typeface="Simplified Arabic" panose="02020603050405020304" pitchFamily="18" charset="-78"/>
                <a:cs typeface="Simplified Arabic" panose="02020603050405020304" pitchFamily="18" charset="-78"/>
              </a:rPr>
              <a:t>الحسیة </a:t>
            </a:r>
            <a:r>
              <a:rPr lang="ar-SA" sz="2800" b="1" dirty="0" smtClean="0">
                <a:solidFill>
                  <a:schemeClr val="tx1"/>
                </a:solidFill>
                <a:latin typeface="Simplified Arabic" panose="02020603050405020304" pitchFamily="18" charset="-78"/>
                <a:cs typeface="Simplified Arabic" panose="02020603050405020304" pitchFamily="18" charset="-78"/>
              </a:rPr>
              <a:t>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smtClean="0">
                <a:solidFill>
                  <a:srgbClr val="FFFF00"/>
                </a:solidFill>
                <a:latin typeface="Simplified Arabic" panose="02020603050405020304" pitchFamily="18" charset="-78"/>
                <a:cs typeface="Simplified Arabic" panose="02020603050405020304" pitchFamily="18" charset="-78"/>
              </a:rPr>
              <a:t>طريقة </a:t>
            </a:r>
            <a:r>
              <a:rPr lang="ar-SA" sz="3200" b="1" dirty="0">
                <a:solidFill>
                  <a:srgbClr val="FFFF00"/>
                </a:solidFill>
                <a:latin typeface="Simplified Arabic" panose="02020603050405020304" pitchFamily="18" charset="-78"/>
                <a:cs typeface="Simplified Arabic" panose="02020603050405020304" pitchFamily="18" charset="-78"/>
              </a:rPr>
              <a:t>سیجان</a:t>
            </a:r>
            <a:r>
              <a:rPr lang="fr-FR" sz="3200" b="1" dirty="0" err="1">
                <a:solidFill>
                  <a:schemeClr val="tx1"/>
                </a:solidFill>
                <a:latin typeface="Simplified Arabic" panose="02020603050405020304" pitchFamily="18" charset="-78"/>
                <a:cs typeface="Simplified Arabic" panose="02020603050405020304" pitchFamily="18" charset="-78"/>
              </a:rPr>
              <a:t>Segain</a:t>
            </a:r>
            <a:r>
              <a:rPr lang="fr-FR" sz="3200" b="1" dirty="0" smtClean="0">
                <a:solidFill>
                  <a:schemeClr val="tx1"/>
                </a:solidFill>
                <a:latin typeface="Simplified Arabic" panose="02020603050405020304" pitchFamily="18" charset="-78"/>
                <a:cs typeface="Simplified Arabic" panose="02020603050405020304" pitchFamily="18" charset="-78"/>
              </a:rPr>
              <a:t>:</a:t>
            </a:r>
            <a:r>
              <a:rPr lang="ar-SA" sz="32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ركز </a:t>
            </a:r>
            <a:r>
              <a:rPr lang="ar-SA" sz="2800" b="1" dirty="0">
                <a:solidFill>
                  <a:schemeClr val="tx1"/>
                </a:solidFill>
                <a:latin typeface="Simplified Arabic" panose="02020603050405020304" pitchFamily="18" charset="-78"/>
                <a:cs typeface="Simplified Arabic" panose="02020603050405020304" pitchFamily="18" charset="-78"/>
              </a:rPr>
              <a:t>على </a:t>
            </a: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حواس الطفل </a:t>
            </a:r>
            <a:r>
              <a:rPr lang="ar-SA" sz="2800" b="1" dirty="0" smtClean="0">
                <a:solidFill>
                  <a:schemeClr val="tx1"/>
                </a:solidFill>
                <a:latin typeface="Simplified Arabic" panose="02020603050405020304" pitchFamily="18" charset="-78"/>
                <a:cs typeface="Simplified Arabic" panose="02020603050405020304" pitchFamily="18" charset="-78"/>
              </a:rPr>
              <a:t>وتنمية مهاراته الحركية ومساعدته </a:t>
            </a:r>
            <a:r>
              <a:rPr lang="ar-SA" sz="2800" b="1" dirty="0">
                <a:solidFill>
                  <a:schemeClr val="tx1"/>
                </a:solidFill>
                <a:latin typeface="Simplified Arabic" panose="02020603050405020304" pitchFamily="18" charset="-78"/>
                <a:cs typeface="Simplified Arabic" panose="02020603050405020304" pitchFamily="18" charset="-78"/>
              </a:rPr>
              <a:t>على استكشاف </a:t>
            </a:r>
            <a:r>
              <a:rPr lang="ar-SA" sz="2800" b="1" dirty="0" smtClean="0">
                <a:solidFill>
                  <a:schemeClr val="tx1"/>
                </a:solidFill>
                <a:latin typeface="Simplified Arabic" panose="02020603050405020304" pitchFamily="18" charset="-78"/>
                <a:cs typeface="Simplified Arabic" panose="02020603050405020304" pitchFamily="18" charset="-78"/>
              </a:rPr>
              <a:t>البيئة </a:t>
            </a:r>
            <a:r>
              <a:rPr lang="ar-SA" sz="2800" b="1" dirty="0">
                <a:solidFill>
                  <a:schemeClr val="tx1"/>
                </a:solidFill>
                <a:latin typeface="Simplified Arabic" panose="02020603050405020304" pitchFamily="18" charset="-78"/>
                <a:cs typeface="Simplified Arabic" panose="02020603050405020304" pitchFamily="18" charset="-78"/>
              </a:rPr>
              <a:t>التي یعیش </a:t>
            </a:r>
            <a:r>
              <a:rPr lang="ar-SA" sz="2800" b="1" dirty="0" smtClean="0">
                <a:solidFill>
                  <a:schemeClr val="tx1"/>
                </a:solidFill>
                <a:latin typeface="Simplified Arabic" panose="02020603050405020304" pitchFamily="18" charset="-78"/>
                <a:cs typeface="Simplified Arabic" panose="02020603050405020304" pitchFamily="18" charset="-78"/>
              </a:rPr>
              <a:t>فیها</a:t>
            </a:r>
            <a:r>
              <a:rPr lang="ar-SA" sz="2800" b="1" dirty="0">
                <a:solidFill>
                  <a:schemeClr val="tx1"/>
                </a:solidFill>
                <a:latin typeface="Simplified Arabic" panose="02020603050405020304" pitchFamily="18" charset="-78"/>
                <a:cs typeface="Simplified Arabic" panose="02020603050405020304" pitchFamily="18" charset="-78"/>
              </a:rPr>
              <a:t>.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a:solidFill>
                  <a:schemeClr val="tx1"/>
                </a:solidFill>
                <a:latin typeface="Simplified Arabic" panose="02020603050405020304" pitchFamily="18" charset="-78"/>
                <a:cs typeface="Simplified Arabic" panose="02020603050405020304" pitchFamily="18" charset="-78"/>
              </a:rPr>
              <a:t>أن تكون الدراسة للطفل ككل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أن </a:t>
            </a:r>
            <a:r>
              <a:rPr lang="ar-SA" sz="2800" b="1" dirty="0">
                <a:solidFill>
                  <a:schemeClr val="tx1"/>
                </a:solidFill>
                <a:latin typeface="Simplified Arabic" panose="02020603050405020304" pitchFamily="18" charset="-78"/>
                <a:cs typeface="Simplified Arabic" panose="02020603050405020304" pitchFamily="18" charset="-78"/>
              </a:rPr>
              <a:t>تكون الدراسة من الكلیات إلى </a:t>
            </a:r>
            <a:r>
              <a:rPr lang="ar-SA" sz="2800" b="1" dirty="0" smtClean="0">
                <a:solidFill>
                  <a:schemeClr val="tx1"/>
                </a:solidFill>
                <a:latin typeface="Simplified Arabic" panose="02020603050405020304" pitchFamily="18" charset="-78"/>
                <a:cs typeface="Simplified Arabic" panose="02020603050405020304" pitchFamily="18" charset="-78"/>
              </a:rPr>
              <a:t>الجزيئات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dirty="0" smtClean="0">
                <a:latin typeface="Simplified Arabic" panose="02020603050405020304" pitchFamily="18" charset="-78"/>
                <a:cs typeface="Simplified Arabic" panose="02020603050405020304" pitchFamily="18" charset="-78"/>
              </a:rPr>
              <a:t> </a:t>
            </a:r>
            <a:endParaRPr lang="fr-FR" sz="2800" dirty="0">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a:t>
            </a:r>
            <a:r>
              <a:rPr lang="ar-SA" sz="2800" b="1" dirty="0">
                <a:solidFill>
                  <a:schemeClr val="tx1"/>
                </a:solidFill>
                <a:latin typeface="Simplified Arabic" panose="02020603050405020304" pitchFamily="18" charset="-78"/>
                <a:cs typeface="Simplified Arabic" panose="02020603050405020304" pitchFamily="18" charset="-78"/>
              </a:rPr>
              <a:t>أن </a:t>
            </a:r>
            <a:r>
              <a:rPr lang="ar-SA" sz="2800" b="1" dirty="0" err="1">
                <a:solidFill>
                  <a:schemeClr val="tx1"/>
                </a:solidFill>
                <a:latin typeface="Simplified Arabic" panose="02020603050405020304" pitchFamily="18" charset="-78"/>
                <a:cs typeface="Simplified Arabic" panose="02020603050405020304" pitchFamily="18" charset="-78"/>
              </a:rPr>
              <a:t>یبدأ</a:t>
            </a:r>
            <a:r>
              <a:rPr lang="ar-SA" sz="2800" b="1" dirty="0">
                <a:solidFill>
                  <a:schemeClr val="tx1"/>
                </a:solidFill>
                <a:latin typeface="Simplified Arabic" panose="02020603050405020304" pitchFamily="18" charset="-78"/>
                <a:cs typeface="Simplified Arabic" panose="02020603050405020304" pitchFamily="18" charset="-78"/>
              </a:rPr>
              <a:t> الطفل بتعلم النطق بالكلمة ثم </a:t>
            </a:r>
            <a:r>
              <a:rPr lang="ar-SA" sz="2800" b="1" dirty="0" err="1">
                <a:solidFill>
                  <a:schemeClr val="tx1"/>
                </a:solidFill>
                <a:latin typeface="Simplified Arabic" panose="02020603050405020304" pitchFamily="18" charset="-78"/>
                <a:cs typeface="Simplified Arabic" panose="02020603050405020304" pitchFamily="18" charset="-78"/>
              </a:rPr>
              <a:t>یتعلم</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قراءاتها فكتابتها</a:t>
            </a:r>
            <a:endParaRPr lang="fr-FR" sz="2800" b="1"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23724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4156" y="210355"/>
            <a:ext cx="8596668" cy="678287"/>
          </a:xfrm>
        </p:spPr>
        <p:txBody>
          <a:bodyPr>
            <a:normAutofit/>
          </a:bodyPr>
          <a:lstStyle/>
          <a:p>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و الحديثة في تعليم المعاقين عقلیا</a:t>
            </a:r>
            <a:endParaRPr lang="fr-FR" dirty="0"/>
          </a:p>
        </p:txBody>
      </p:sp>
      <p:sp>
        <p:nvSpPr>
          <p:cNvPr id="3" name="Espace réservé du contenu 2"/>
          <p:cNvSpPr>
            <a:spLocks noGrp="1"/>
          </p:cNvSpPr>
          <p:nvPr>
            <p:ph idx="1"/>
          </p:nvPr>
        </p:nvSpPr>
        <p:spPr>
          <a:xfrm>
            <a:off x="677334" y="1017431"/>
            <a:ext cx="11415928" cy="5840569"/>
          </a:xfrm>
        </p:spPr>
        <p:txBody>
          <a:bodyPr>
            <a:noAutofit/>
          </a:bodyPr>
          <a:lstStyle/>
          <a:p>
            <a:pPr marL="0" indent="0" algn="r">
              <a:buNone/>
            </a:pPr>
            <a:r>
              <a:rPr lang="ar-SA" sz="3600" b="1" dirty="0" err="1" smtClean="0">
                <a:solidFill>
                  <a:srgbClr val="FFFF00"/>
                </a:solidFill>
                <a:latin typeface="Simplified Arabic" panose="02020603050405020304" pitchFamily="18" charset="-78"/>
                <a:cs typeface="Simplified Arabic" panose="02020603050405020304" pitchFamily="18" charset="-78"/>
              </a:rPr>
              <a:t>طریقة</a:t>
            </a:r>
            <a:r>
              <a:rPr lang="ar-SA" sz="3600" b="1" dirty="0" smtClean="0">
                <a:solidFill>
                  <a:srgbClr val="FFFF00"/>
                </a:solidFill>
                <a:latin typeface="Simplified Arabic" panose="02020603050405020304" pitchFamily="18" charset="-78"/>
                <a:cs typeface="Simplified Arabic" panose="02020603050405020304" pitchFamily="18" charset="-78"/>
              </a:rPr>
              <a:t> منتسوري  </a:t>
            </a:r>
            <a:r>
              <a:rPr lang="ar-SA" sz="2800" b="1" dirty="0">
                <a:solidFill>
                  <a:schemeClr val="tx1"/>
                </a:solidFill>
                <a:latin typeface="Simplified Arabic" panose="02020603050405020304" pitchFamily="18" charset="-78"/>
                <a:cs typeface="Simplified Arabic" panose="02020603050405020304" pitchFamily="18" charset="-78"/>
              </a:rPr>
              <a:t>اعتبرت مشكلة الإعاقة العقلیة مشكلة تربویة أكثر </a:t>
            </a:r>
            <a:r>
              <a:rPr lang="ar-SA" sz="2800" b="1" dirty="0" smtClean="0">
                <a:solidFill>
                  <a:schemeClr val="tx1"/>
                </a:solidFill>
                <a:latin typeface="Simplified Arabic" panose="02020603050405020304" pitchFamily="18" charset="-78"/>
                <a:cs typeface="Simplified Arabic" panose="02020603050405020304" pitchFamily="18" charset="-78"/>
              </a:rPr>
              <a:t>منها </a:t>
            </a:r>
            <a:r>
              <a:rPr lang="ar-SA" sz="2800" b="1" dirty="0">
                <a:solidFill>
                  <a:schemeClr val="tx1"/>
                </a:solidFill>
                <a:latin typeface="Simplified Arabic" panose="02020603050405020304" pitchFamily="18" charset="-78"/>
                <a:cs typeface="Simplified Arabic" panose="02020603050405020304" pitchFamily="18" charset="-78"/>
              </a:rPr>
              <a:t>مشكلة طبیة وقد وضعت </a:t>
            </a:r>
            <a:r>
              <a:rPr lang="ar-SA" sz="2800" b="1" dirty="0" smtClean="0">
                <a:solidFill>
                  <a:schemeClr val="tx1"/>
                </a:solidFill>
                <a:latin typeface="Simplified Arabic" panose="02020603050405020304" pitchFamily="18" charset="-78"/>
                <a:cs typeface="Simplified Arabic" panose="02020603050405020304" pitchFamily="18" charset="-78"/>
              </a:rPr>
              <a:t>برنامجها </a:t>
            </a:r>
            <a:r>
              <a:rPr lang="ar-SA" sz="2800" b="1" dirty="0">
                <a:solidFill>
                  <a:schemeClr val="tx1"/>
                </a:solidFill>
                <a:latin typeface="Simplified Arabic" panose="02020603050405020304" pitchFamily="18" charset="-78"/>
                <a:cs typeface="Simplified Arabic" panose="02020603050405020304" pitchFamily="18" charset="-78"/>
              </a:rPr>
              <a:t>في </a:t>
            </a:r>
            <a:r>
              <a:rPr lang="ar-SA" sz="2800" b="1" dirty="0" err="1" smtClean="0">
                <a:solidFill>
                  <a:schemeClr val="tx1"/>
                </a:solidFill>
                <a:latin typeface="Simplified Arabic" panose="02020603050405020304" pitchFamily="18" charset="-78"/>
                <a:cs typeface="Simplified Arabic" panose="02020603050405020304" pitchFamily="18" charset="-78"/>
              </a:rPr>
              <a:t>التعلیم</a:t>
            </a:r>
            <a:r>
              <a:rPr lang="ar-SA" sz="2800" b="1" dirty="0" smtClean="0">
                <a:solidFill>
                  <a:schemeClr val="tx1"/>
                </a:solidFill>
                <a:latin typeface="Simplified Arabic" panose="02020603050405020304" pitchFamily="18" charset="-78"/>
                <a:cs typeface="Simplified Arabic" panose="02020603050405020304" pitchFamily="18" charset="-78"/>
              </a:rPr>
              <a:t>  </a:t>
            </a:r>
            <a:r>
              <a:rPr lang="ar-SA" sz="2800" b="1" dirty="0">
                <a:solidFill>
                  <a:schemeClr val="tx1"/>
                </a:solidFill>
                <a:latin typeface="Simplified Arabic" panose="02020603050405020304" pitchFamily="18" charset="-78"/>
                <a:cs typeface="Simplified Arabic" panose="02020603050405020304" pitchFamily="18" charset="-78"/>
              </a:rPr>
              <a:t>على أساس الربط </a:t>
            </a:r>
            <a:r>
              <a:rPr lang="ar-SA" sz="2800" b="1" dirty="0" err="1">
                <a:solidFill>
                  <a:schemeClr val="tx1"/>
                </a:solidFill>
                <a:latin typeface="Simplified Arabic" panose="02020603050405020304" pitchFamily="18" charset="-78"/>
                <a:cs typeface="Simplified Arabic" panose="02020603050405020304" pitchFamily="18" charset="-78"/>
              </a:rPr>
              <a:t>بین</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الخبرات </a:t>
            </a:r>
            <a:r>
              <a:rPr lang="ar-SA" sz="2800" b="1" dirty="0">
                <a:solidFill>
                  <a:schemeClr val="tx1"/>
                </a:solidFill>
                <a:latin typeface="Simplified Arabic" panose="02020603050405020304" pitchFamily="18" charset="-78"/>
                <a:cs typeface="Simplified Arabic" panose="02020603050405020304" pitchFamily="18" charset="-78"/>
              </a:rPr>
              <a:t>المنزلیة </a:t>
            </a:r>
            <a:r>
              <a:rPr lang="ar-SA" sz="2800" b="1" dirty="0" smtClean="0">
                <a:solidFill>
                  <a:schemeClr val="tx1"/>
                </a:solidFill>
                <a:latin typeface="Simplified Arabic" panose="02020603050405020304" pitchFamily="18" charset="-78"/>
                <a:cs typeface="Simplified Arabic" panose="02020603050405020304" pitchFamily="18" charset="-78"/>
              </a:rPr>
              <a:t>و المدرسیة وإعطاء الاطفال </a:t>
            </a:r>
            <a:r>
              <a:rPr lang="ar-SA" sz="2800" b="1" dirty="0">
                <a:solidFill>
                  <a:schemeClr val="tx1"/>
                </a:solidFill>
                <a:latin typeface="Simplified Arabic" panose="02020603050405020304" pitchFamily="18" charset="-78"/>
                <a:cs typeface="Simplified Arabic" panose="02020603050405020304" pitchFamily="18" charset="-78"/>
              </a:rPr>
              <a:t>فرصة التعبیر عن </a:t>
            </a:r>
            <a:r>
              <a:rPr lang="ar-SA" sz="2800" b="1" dirty="0" smtClean="0">
                <a:solidFill>
                  <a:schemeClr val="tx1"/>
                </a:solidFill>
                <a:latin typeface="Simplified Arabic" panose="02020603050405020304" pitchFamily="18" charset="-78"/>
                <a:cs typeface="Simplified Arabic" panose="02020603050405020304" pitchFamily="18" charset="-78"/>
              </a:rPr>
              <a:t>رغباتهم ،و التعلم الذاتي و ركزت على: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حاسة اللمس عن طریق الورق </a:t>
            </a:r>
            <a:r>
              <a:rPr lang="ar-SA" sz="2800" b="1" dirty="0" smtClean="0">
                <a:solidFill>
                  <a:schemeClr val="tx1"/>
                </a:solidFill>
                <a:latin typeface="Simplified Arabic" panose="02020603050405020304" pitchFamily="18" charset="-78"/>
                <a:cs typeface="Simplified Arabic" panose="02020603050405020304" pitchFamily="18" charset="-78"/>
              </a:rPr>
              <a:t>المختلف </a:t>
            </a:r>
            <a:r>
              <a:rPr lang="ar-SA" sz="2800" b="1" dirty="0">
                <a:solidFill>
                  <a:schemeClr val="tx1"/>
                </a:solidFill>
                <a:latin typeface="Simplified Arabic" panose="02020603050405020304" pitchFamily="18" charset="-78"/>
                <a:cs typeface="Simplified Arabic" panose="02020603050405020304" pitchFamily="18" charset="-78"/>
              </a:rPr>
              <a:t>في </a:t>
            </a:r>
            <a:r>
              <a:rPr lang="ar-SA" sz="2800" b="1" dirty="0" smtClean="0">
                <a:solidFill>
                  <a:schemeClr val="tx1"/>
                </a:solidFill>
                <a:latin typeface="Simplified Arabic" panose="02020603050405020304" pitchFamily="18" charset="-78"/>
                <a:cs typeface="Simplified Arabic" panose="02020603050405020304" pitchFamily="18" charset="-78"/>
              </a:rPr>
              <a:t>سمكه وخشونته</a:t>
            </a: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 -تدريب </a:t>
            </a:r>
            <a:r>
              <a:rPr lang="ar-SA" sz="2800" b="1" dirty="0">
                <a:solidFill>
                  <a:schemeClr val="tx1"/>
                </a:solidFill>
                <a:latin typeface="Simplified Arabic" panose="02020603050405020304" pitchFamily="18" charset="-78"/>
                <a:cs typeface="Simplified Arabic" panose="02020603050405020304" pitchFamily="18" charset="-78"/>
              </a:rPr>
              <a:t>حاسة السمع عن طریق تمییز الأصوات والنغمات المختلفة مثل أصوات الطیور </a:t>
            </a:r>
            <a:r>
              <a:rPr lang="ar-SA" sz="2800" b="1" dirty="0" smtClean="0">
                <a:solidFill>
                  <a:schemeClr val="tx1"/>
                </a:solidFill>
                <a:latin typeface="Simplified Arabic" panose="02020603050405020304" pitchFamily="18" charset="-78"/>
                <a:cs typeface="Simplified Arabic" panose="02020603050405020304" pitchFamily="18" charset="-78"/>
              </a:rPr>
              <a:t>و الحیوانات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حاسة التذوق عن طریق تمییز الطعم ، الحلو والمر والمالح والحامض.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a:solidFill>
                  <a:schemeClr val="tx1"/>
                </a:solidFill>
                <a:latin typeface="Simplified Arabic" panose="02020603050405020304" pitchFamily="18" charset="-78"/>
                <a:cs typeface="Simplified Arabic" panose="02020603050405020304" pitchFamily="18" charset="-78"/>
              </a:rPr>
              <a:t>-تدریب حاسة الإبصار عن طریق تمییز الأشكال والأطوال والألوان والأحجام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تدریب </a:t>
            </a:r>
            <a:r>
              <a:rPr lang="ar-SA" sz="2800" b="1" dirty="0">
                <a:solidFill>
                  <a:schemeClr val="tx1"/>
                </a:solidFill>
                <a:latin typeface="Simplified Arabic" panose="02020603050405020304" pitchFamily="18" charset="-78"/>
                <a:cs typeface="Simplified Arabic" panose="02020603050405020304" pitchFamily="18" charset="-78"/>
              </a:rPr>
              <a:t>الطفل الاعتماد على </a:t>
            </a:r>
            <a:r>
              <a:rPr lang="ar-SA" sz="2800" b="1" dirty="0" smtClean="0">
                <a:solidFill>
                  <a:schemeClr val="tx1"/>
                </a:solidFill>
                <a:latin typeface="Simplified Arabic" panose="02020603050405020304" pitchFamily="18" charset="-78"/>
                <a:cs typeface="Simplified Arabic" panose="02020603050405020304" pitchFamily="18" charset="-78"/>
              </a:rPr>
              <a:t>نفسه عن </a:t>
            </a:r>
            <a:r>
              <a:rPr lang="ar-SA" sz="2800" b="1" dirty="0">
                <a:solidFill>
                  <a:schemeClr val="tx1"/>
                </a:solidFill>
                <a:latin typeface="Simplified Arabic" panose="02020603050405020304" pitchFamily="18" charset="-78"/>
                <a:cs typeface="Simplified Arabic" panose="02020603050405020304" pitchFamily="18" charset="-78"/>
              </a:rPr>
              <a:t>طریق المواقف الحرة في النشاط واستخدام الأدوات التعلیمیة.  </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5269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و الحديثة في تعليم المعاقين عقلیا</a:t>
            </a:r>
            <a:endParaRPr lang="fr-FR" dirty="0"/>
          </a:p>
        </p:txBody>
      </p:sp>
      <p:sp>
        <p:nvSpPr>
          <p:cNvPr id="3" name="Espace réservé du contenu 2"/>
          <p:cNvSpPr>
            <a:spLocks noGrp="1"/>
          </p:cNvSpPr>
          <p:nvPr>
            <p:ph idx="1"/>
          </p:nvPr>
        </p:nvSpPr>
        <p:spPr>
          <a:xfrm>
            <a:off x="0" y="1374978"/>
            <a:ext cx="12191999" cy="5631129"/>
          </a:xfrm>
        </p:spPr>
        <p:txBody>
          <a:bodyPr>
            <a:noAutofit/>
          </a:bodyPr>
          <a:lstStyle/>
          <a:p>
            <a:pPr marL="0" indent="0" algn="r">
              <a:buNone/>
            </a:pPr>
            <a:r>
              <a:rPr lang="ar-SA" sz="4000" b="1" dirty="0" smtClean="0">
                <a:solidFill>
                  <a:srgbClr val="FFFF00"/>
                </a:solidFill>
                <a:latin typeface="Simplified Arabic" panose="02020603050405020304" pitchFamily="18" charset="-78"/>
                <a:cs typeface="Simplified Arabic" panose="02020603050405020304" pitchFamily="18" charset="-78"/>
              </a:rPr>
              <a:t>طريقة د وكرولى  </a:t>
            </a:r>
            <a:r>
              <a:rPr lang="ar-SA" sz="3200" dirty="0">
                <a:solidFill>
                  <a:schemeClr val="tx1"/>
                </a:solidFill>
                <a:latin typeface="Simplified Arabic" panose="02020603050405020304" pitchFamily="18" charset="-78"/>
                <a:cs typeface="Simplified Arabic" panose="02020603050405020304" pitchFamily="18" charset="-78"/>
              </a:rPr>
              <a:t>أنشأ </a:t>
            </a:r>
            <a:r>
              <a:rPr lang="ar-SA" sz="3200" dirty="0" smtClean="0">
                <a:solidFill>
                  <a:schemeClr val="tx1"/>
                </a:solidFill>
                <a:latin typeface="Simplified Arabic" panose="02020603050405020304" pitchFamily="18" charset="-78"/>
                <a:cs typeface="Simplified Arabic" panose="02020603050405020304" pitchFamily="18" charset="-78"/>
              </a:rPr>
              <a:t>مدرسة </a:t>
            </a:r>
            <a:r>
              <a:rPr lang="ar-SA" sz="3200" dirty="0">
                <a:solidFill>
                  <a:schemeClr val="tx1"/>
                </a:solidFill>
                <a:latin typeface="Simplified Arabic" panose="02020603050405020304" pitchFamily="18" charset="-78"/>
                <a:cs typeface="Simplified Arabic" panose="02020603050405020304" pitchFamily="18" charset="-78"/>
              </a:rPr>
              <a:t>لتعلیم المعاقین عقلیاً أطلق </a:t>
            </a:r>
            <a:r>
              <a:rPr lang="ar-SA" sz="3200" dirty="0" smtClean="0">
                <a:solidFill>
                  <a:schemeClr val="tx1"/>
                </a:solidFill>
                <a:latin typeface="Simplified Arabic" panose="02020603050405020304" pitchFamily="18" charset="-78"/>
                <a:cs typeface="Simplified Arabic" panose="02020603050405020304" pitchFamily="18" charset="-78"/>
              </a:rPr>
              <a:t>علیها </a:t>
            </a:r>
            <a:r>
              <a:rPr lang="ar-SA" sz="3200" dirty="0">
                <a:solidFill>
                  <a:schemeClr val="tx1"/>
                </a:solidFill>
                <a:latin typeface="Simplified Arabic" panose="02020603050405020304" pitchFamily="18" charset="-78"/>
                <a:cs typeface="Simplified Arabic" panose="02020603050405020304" pitchFamily="18" charset="-78"/>
              </a:rPr>
              <a:t>(مدرسة الحیاة من الحیاة) وضع برنامج تعلیمي </a:t>
            </a:r>
            <a:r>
              <a:rPr lang="ar-SA" sz="3200" dirty="0" err="1" smtClean="0">
                <a:solidFill>
                  <a:schemeClr val="tx1"/>
                </a:solidFill>
                <a:latin typeface="Simplified Arabic" panose="02020603050405020304" pitchFamily="18" charset="-78"/>
                <a:cs typeface="Simplified Arabic" panose="02020603050405020304" pitchFamily="18" charset="-78"/>
              </a:rPr>
              <a:t>یهدف</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إلى تعلیم الطفل ما یریده </a:t>
            </a:r>
            <a:r>
              <a:rPr lang="ar-SA" sz="3200" dirty="0" smtClean="0">
                <a:solidFill>
                  <a:schemeClr val="tx1"/>
                </a:solidFill>
                <a:latin typeface="Simplified Arabic" panose="02020603050405020304" pitchFamily="18" charset="-78"/>
                <a:cs typeface="Simplified Arabic" panose="02020603050405020304" pitchFamily="18" charset="-78"/>
              </a:rPr>
              <a:t>و </a:t>
            </a:r>
            <a:r>
              <a:rPr lang="ar-SA" sz="3200" dirty="0" err="1" smtClean="0">
                <a:solidFill>
                  <a:schemeClr val="tx1"/>
                </a:solidFill>
                <a:latin typeface="Simplified Arabic" panose="02020603050405020304" pitchFamily="18" charset="-78"/>
                <a:cs typeface="Simplified Arabic" panose="02020603050405020304" pitchFamily="18" charset="-78"/>
              </a:rPr>
              <a:t>یرغب</a:t>
            </a:r>
            <a:r>
              <a:rPr lang="ar-SA" sz="3200" dirty="0" smtClean="0">
                <a:solidFill>
                  <a:schemeClr val="tx1"/>
                </a:solidFill>
                <a:latin typeface="Simplified Arabic" panose="02020603050405020304" pitchFamily="18" charset="-78"/>
                <a:cs typeface="Simplified Arabic" panose="02020603050405020304" pitchFamily="18" charset="-78"/>
              </a:rPr>
              <a:t> فیه </a:t>
            </a:r>
            <a:r>
              <a:rPr lang="ar-SA" sz="3200" dirty="0">
                <a:solidFill>
                  <a:schemeClr val="tx1"/>
                </a:solidFill>
                <a:latin typeface="Simplified Arabic" panose="02020603050405020304" pitchFamily="18" charset="-78"/>
                <a:cs typeface="Simplified Arabic" panose="02020603050405020304" pitchFamily="18" charset="-78"/>
              </a:rPr>
              <a:t>ثم </a:t>
            </a:r>
            <a:r>
              <a:rPr lang="ar-SA" sz="3200" dirty="0" smtClean="0">
                <a:solidFill>
                  <a:schemeClr val="tx1"/>
                </a:solidFill>
                <a:latin typeface="Simplified Arabic" panose="02020603050405020304" pitchFamily="18" charset="-78"/>
                <a:cs typeface="Simplified Arabic" panose="02020603050405020304" pitchFamily="18" charset="-78"/>
              </a:rPr>
              <a:t>تعديل سلوكه</a:t>
            </a:r>
          </a:p>
          <a:p>
            <a:pPr marL="0" indent="0" algn="r">
              <a:buNone/>
            </a:pPr>
            <a:r>
              <a:rPr lang="ar-SA" sz="3200" dirty="0" smtClean="0">
                <a:solidFill>
                  <a:schemeClr val="tx1"/>
                </a:solidFill>
                <a:latin typeface="Simplified Arabic" panose="02020603050405020304" pitchFamily="18" charset="-78"/>
                <a:cs typeface="Simplified Arabic" panose="02020603050405020304" pitchFamily="18" charset="-78"/>
              </a:rPr>
              <a:t>و </a:t>
            </a:r>
            <a:r>
              <a:rPr lang="ar-SA" sz="3200" dirty="0" err="1" smtClean="0">
                <a:solidFill>
                  <a:schemeClr val="tx1"/>
                </a:solidFill>
                <a:latin typeface="Simplified Arabic" panose="02020603050405020304" pitchFamily="18" charset="-78"/>
                <a:cs typeface="Simplified Arabic" panose="02020603050405020304" pitchFamily="18" charset="-78"/>
              </a:rPr>
              <a:t>تخلیصه</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من العادات </a:t>
            </a:r>
            <a:r>
              <a:rPr lang="ar-SA" sz="3200" dirty="0" smtClean="0">
                <a:solidFill>
                  <a:schemeClr val="tx1"/>
                </a:solidFill>
                <a:latin typeface="Simplified Arabic" panose="02020603050405020304" pitchFamily="18" charset="-78"/>
                <a:cs typeface="Simplified Arabic" panose="02020603050405020304" pitchFamily="18" charset="-78"/>
              </a:rPr>
              <a:t>السيئة </a:t>
            </a:r>
          </a:p>
          <a:p>
            <a:pPr marL="0" indent="0" algn="r">
              <a:buNone/>
            </a:pPr>
            <a:r>
              <a:rPr lang="ar-SA" sz="3200" dirty="0" err="1" smtClean="0">
                <a:solidFill>
                  <a:schemeClr val="tx1"/>
                </a:solidFill>
                <a:latin typeface="Simplified Arabic" panose="02020603050405020304" pitchFamily="18" charset="-78"/>
                <a:cs typeface="Simplified Arabic" panose="02020603050405020304" pitchFamily="18" charset="-78"/>
              </a:rPr>
              <a:t>وتدریبه</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على </a:t>
            </a:r>
            <a:r>
              <a:rPr lang="ar-SA" sz="3200" dirty="0" err="1">
                <a:solidFill>
                  <a:schemeClr val="tx1"/>
                </a:solidFill>
                <a:latin typeface="Simplified Arabic" panose="02020603050405020304" pitchFamily="18" charset="-78"/>
                <a:cs typeface="Simplified Arabic" panose="02020603050405020304" pitchFamily="18" charset="-78"/>
              </a:rPr>
              <a:t>تركیز</a:t>
            </a:r>
            <a:r>
              <a:rPr lang="ar-SA" sz="3200" dirty="0">
                <a:solidFill>
                  <a:schemeClr val="tx1"/>
                </a:solidFill>
                <a:latin typeface="Simplified Arabic" panose="02020603050405020304" pitchFamily="18" charset="-78"/>
                <a:cs typeface="Simplified Arabic" panose="02020603050405020304" pitchFamily="18" charset="-78"/>
              </a:rPr>
              <a:t> الانتباه ودقة الملاحظة </a:t>
            </a:r>
            <a:r>
              <a:rPr lang="ar-SA" sz="3200" dirty="0" err="1">
                <a:solidFill>
                  <a:schemeClr val="tx1"/>
                </a:solidFill>
                <a:latin typeface="Simplified Arabic" panose="02020603050405020304" pitchFamily="18" charset="-78"/>
                <a:cs typeface="Simplified Arabic" panose="02020603050405020304" pitchFamily="18" charset="-78"/>
              </a:rPr>
              <a:t>وتنمیة</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مهاراته </a:t>
            </a:r>
            <a:r>
              <a:rPr lang="ar-SA" sz="3200" dirty="0" err="1" smtClean="0">
                <a:solidFill>
                  <a:schemeClr val="tx1"/>
                </a:solidFill>
                <a:latin typeface="Simplified Arabic" panose="02020603050405020304" pitchFamily="18" charset="-78"/>
                <a:cs typeface="Simplified Arabic" panose="02020603050405020304" pitchFamily="18" charset="-78"/>
              </a:rPr>
              <a:t>الحركیة</a:t>
            </a:r>
            <a:r>
              <a:rPr lang="ar-SA" sz="3200" dirty="0" smtClean="0">
                <a:solidFill>
                  <a:schemeClr val="tx1"/>
                </a:solidFill>
                <a:latin typeface="Simplified Arabic" panose="02020603050405020304" pitchFamily="18" charset="-78"/>
                <a:cs typeface="Simplified Arabic" panose="02020603050405020304" pitchFamily="18" charset="-78"/>
              </a:rPr>
              <a:t> و تدریب قدراته </a:t>
            </a:r>
            <a:r>
              <a:rPr lang="ar-SA" sz="3200" dirty="0">
                <a:solidFill>
                  <a:schemeClr val="tx1"/>
                </a:solidFill>
                <a:latin typeface="Simplified Arabic" panose="02020603050405020304" pitchFamily="18" charset="-78"/>
                <a:cs typeface="Simplified Arabic" panose="02020603050405020304" pitchFamily="18" charset="-78"/>
              </a:rPr>
              <a:t>على التمییز الحسي من خلال </a:t>
            </a:r>
            <a:r>
              <a:rPr lang="ar-SA" sz="3200" dirty="0" smtClean="0">
                <a:solidFill>
                  <a:schemeClr val="tx1"/>
                </a:solidFill>
                <a:latin typeface="Simplified Arabic" panose="02020603050405020304" pitchFamily="18" charset="-78"/>
                <a:cs typeface="Simplified Arabic" panose="02020603050405020304" pitchFamily="18" charset="-78"/>
              </a:rPr>
              <a:t>أنشطته </a:t>
            </a:r>
            <a:r>
              <a:rPr lang="ar-SA" sz="3200" dirty="0" err="1">
                <a:solidFill>
                  <a:schemeClr val="tx1"/>
                </a:solidFill>
                <a:latin typeface="Simplified Arabic" panose="02020603050405020304" pitchFamily="18" charset="-78"/>
                <a:cs typeface="Simplified Arabic" panose="02020603050405020304" pitchFamily="18" charset="-78"/>
              </a:rPr>
              <a:t>الیومیة</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و ألعابه الجماعية و </a:t>
            </a:r>
            <a:r>
              <a:rPr lang="ar-SA" sz="3200" dirty="0" err="1" smtClean="0">
                <a:solidFill>
                  <a:schemeClr val="tx1"/>
                </a:solidFill>
                <a:latin typeface="Simplified Arabic" panose="02020603050405020304" pitchFamily="18" charset="-78"/>
                <a:cs typeface="Simplified Arabic" panose="02020603050405020304" pitchFamily="18" charset="-78"/>
              </a:rPr>
              <a:t>الفردیة</a:t>
            </a:r>
            <a:r>
              <a:rPr lang="ar-SA" sz="3200" dirty="0" smtClean="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4000" b="1" dirty="0" smtClean="0">
                <a:solidFill>
                  <a:srgbClr val="FFFF00"/>
                </a:solidFill>
                <a:latin typeface="Simplified Arabic" panose="02020603050405020304" pitchFamily="18" charset="-78"/>
                <a:cs typeface="Simplified Arabic" panose="02020603050405020304" pitchFamily="18" charset="-78"/>
              </a:rPr>
              <a:t>جون </a:t>
            </a:r>
            <a:r>
              <a:rPr lang="ar-SA" sz="4000" b="1" dirty="0" err="1">
                <a:solidFill>
                  <a:srgbClr val="FFFF00"/>
                </a:solidFill>
                <a:latin typeface="Simplified Arabic" panose="02020603050405020304" pitchFamily="18" charset="-78"/>
                <a:cs typeface="Simplified Arabic" panose="02020603050405020304" pitchFamily="18" charset="-78"/>
              </a:rPr>
              <a:t>دیوى</a:t>
            </a:r>
            <a:r>
              <a:rPr lang="fr-FR" sz="2800" b="1" dirty="0" err="1">
                <a:solidFill>
                  <a:schemeClr val="tx1"/>
                </a:solidFill>
                <a:latin typeface="Simplified Arabic" panose="02020603050405020304" pitchFamily="18" charset="-78"/>
                <a:cs typeface="Simplified Arabic" panose="02020603050405020304" pitchFamily="18" charset="-78"/>
              </a:rPr>
              <a:t>J,Dawey</a:t>
            </a:r>
            <a:r>
              <a:rPr lang="fr-FR" sz="2800" b="1" dirty="0">
                <a:solidFill>
                  <a:schemeClr val="tx1"/>
                </a:solidFill>
                <a:latin typeface="Simplified Arabic" panose="02020603050405020304" pitchFamily="18" charset="-78"/>
                <a:cs typeface="Simplified Arabic" panose="02020603050405020304" pitchFamily="18" charset="-78"/>
              </a:rPr>
              <a:t> . </a:t>
            </a:r>
            <a:r>
              <a:rPr lang="ar-SA" sz="2800" b="1" dirty="0" smtClean="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صاحب نظرية البراغماتية في التعليم و صاحب التعلم عن طريق الخبرة المباشرة و صاحب طريقة المشروع في التعليم. تقوم </a:t>
            </a:r>
            <a:r>
              <a:rPr lang="ar-SA" sz="3200" dirty="0">
                <a:solidFill>
                  <a:schemeClr val="tx1"/>
                </a:solidFill>
                <a:latin typeface="Simplified Arabic" panose="02020603050405020304" pitchFamily="18" charset="-78"/>
                <a:cs typeface="Simplified Arabic" panose="02020603050405020304" pitchFamily="18" charset="-78"/>
              </a:rPr>
              <a:t>على أساس ربط ما </a:t>
            </a:r>
            <a:r>
              <a:rPr lang="ar-SA" sz="3200" dirty="0" smtClean="0">
                <a:solidFill>
                  <a:schemeClr val="tx1"/>
                </a:solidFill>
                <a:latin typeface="Simplified Arabic" panose="02020603050405020304" pitchFamily="18" charset="-78"/>
                <a:cs typeface="Simplified Arabic" panose="02020603050405020304" pitchFamily="18" charset="-78"/>
              </a:rPr>
              <a:t>یتعلمه </a:t>
            </a:r>
            <a:r>
              <a:rPr lang="ar-SA" sz="3200" dirty="0">
                <a:solidFill>
                  <a:schemeClr val="tx1"/>
                </a:solidFill>
                <a:latin typeface="Simplified Arabic" panose="02020603050405020304" pitchFamily="18" charset="-78"/>
                <a:cs typeface="Simplified Arabic" panose="02020603050405020304" pitchFamily="18" charset="-78"/>
              </a:rPr>
              <a:t>الطفل في </a:t>
            </a:r>
            <a:r>
              <a:rPr lang="ar-SA" sz="3200" dirty="0" smtClean="0">
                <a:solidFill>
                  <a:schemeClr val="tx1"/>
                </a:solidFill>
                <a:latin typeface="Simplified Arabic" panose="02020603050405020304" pitchFamily="18" charset="-78"/>
                <a:cs typeface="Simplified Arabic" panose="02020603050405020304" pitchFamily="18" charset="-78"/>
              </a:rPr>
              <a:t>مواقف تعليمية تناسب سنه وقدراته و میوله و تحاكي الواقع ليتمكن من اكتساب الخبرات الحياتية.  </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87432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0066" y="115909"/>
            <a:ext cx="8596668" cy="862885"/>
          </a:xfrm>
        </p:spPr>
        <p:txBody>
          <a:bodyPr>
            <a:normAutofit/>
          </a:bodyPr>
          <a:lstStyle/>
          <a:p>
            <a:pPr algn="ctr"/>
            <a:r>
              <a:rPr lang="ar-SA" sz="4400" b="1" dirty="0" smtClean="0">
                <a:solidFill>
                  <a:srgbClr val="FF0000"/>
                </a:solidFill>
                <a:latin typeface="Simplified Arabic" panose="02020603050405020304" pitchFamily="18" charset="-78"/>
                <a:cs typeface="Simplified Arabic" panose="02020603050405020304" pitchFamily="18" charset="-78"/>
              </a:rPr>
              <a:t>قواعد تربوية عامة</a:t>
            </a:r>
            <a:endParaRPr lang="fr-FR" sz="44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772732"/>
            <a:ext cx="12192000" cy="5879205"/>
          </a:xfrm>
        </p:spPr>
        <p:txBody>
          <a:bodyPr>
            <a:no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 إذا </a:t>
            </a:r>
            <a:r>
              <a:rPr lang="ar-SA" sz="3200" dirty="0">
                <a:latin typeface="Simplified Arabic" panose="02020603050405020304" pitchFamily="18" charset="-78"/>
                <a:cs typeface="Simplified Arabic" panose="02020603050405020304" pitchFamily="18" charset="-78"/>
              </a:rPr>
              <a:t>عاش الطفل محاطا بالنقد تعلم انتقاد </a:t>
            </a:r>
            <a:r>
              <a:rPr lang="ar-SA" sz="3200" dirty="0" smtClean="0">
                <a:latin typeface="Simplified Arabic" panose="02020603050405020304" pitchFamily="18" charset="-78"/>
                <a:cs typeface="Simplified Arabic" panose="02020603050405020304" pitchFamily="18" charset="-78"/>
              </a:rPr>
              <a:t>الآخرين</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بالعداء تعلم </a:t>
            </a:r>
            <a:r>
              <a:rPr lang="ar-SA" sz="3200" dirty="0" smtClean="0">
                <a:latin typeface="Simplified Arabic" panose="02020603050405020304" pitchFamily="18" charset="-78"/>
                <a:cs typeface="Simplified Arabic" panose="02020603050405020304" pitchFamily="18" charset="-78"/>
              </a:rPr>
              <a:t>العدوان</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بالسخرية </a:t>
            </a:r>
            <a:r>
              <a:rPr lang="ar-SA" sz="3200" dirty="0">
                <a:latin typeface="Simplified Arabic" panose="02020603050405020304" pitchFamily="18" charset="-78"/>
                <a:cs typeface="Simplified Arabic" panose="02020603050405020304" pitchFamily="18" charset="-78"/>
              </a:rPr>
              <a:t>تعلم الخجل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بالعار تعلم الإحساس بالذنب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بالسماحة تعلم الصبر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بالتشجيع </a:t>
            </a:r>
            <a:r>
              <a:rPr lang="ar-SA" sz="3200" dirty="0">
                <a:latin typeface="Simplified Arabic" panose="02020603050405020304" pitchFamily="18" charset="-78"/>
                <a:cs typeface="Simplified Arabic" panose="02020603050405020304" pitchFamily="18" charset="-78"/>
              </a:rPr>
              <a:t>تعلم الثقة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بالمديح </a:t>
            </a:r>
            <a:r>
              <a:rPr lang="ar-SA" sz="3200" dirty="0">
                <a:latin typeface="Simplified Arabic" panose="02020603050405020304" pitchFamily="18" charset="-78"/>
                <a:cs typeface="Simplified Arabic" panose="02020603050405020304" pitchFamily="18" charset="-78"/>
              </a:rPr>
              <a:t>تعلم </a:t>
            </a:r>
            <a:r>
              <a:rPr lang="ar-SA" sz="3200" dirty="0" smtClean="0">
                <a:latin typeface="Simplified Arabic" panose="02020603050405020304" pitchFamily="18" charset="-78"/>
                <a:cs typeface="Simplified Arabic" panose="02020603050405020304" pitchFamily="18" charset="-78"/>
              </a:rPr>
              <a:t>تقدير الآخرين  </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بالمساواة تعلم العدل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err="1" smtClean="0">
                <a:latin typeface="Simplified Arabic" panose="02020603050405020304" pitchFamily="18" charset="-78"/>
                <a:cs typeface="Simplified Arabic" panose="02020603050405020304" pitchFamily="18" charset="-78"/>
              </a:rPr>
              <a:t>بالامن</a:t>
            </a:r>
            <a:r>
              <a:rPr lang="ar-SA" sz="3200" dirty="0" smtClean="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تعلم </a:t>
            </a:r>
            <a:r>
              <a:rPr lang="ar-SA" sz="3200" dirty="0" smtClean="0">
                <a:latin typeface="Simplified Arabic" panose="02020603050405020304" pitchFamily="18" charset="-78"/>
                <a:cs typeface="Simplified Arabic" panose="02020603050405020304" pitchFamily="18" charset="-78"/>
              </a:rPr>
              <a:t>الإيمان  </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بالتقبل تعلم </a:t>
            </a:r>
            <a:r>
              <a:rPr lang="ar-SA" sz="3200" dirty="0" smtClean="0">
                <a:latin typeface="Simplified Arabic" panose="02020603050405020304" pitchFamily="18" charset="-78"/>
                <a:cs typeface="Simplified Arabic" panose="02020603050405020304" pitchFamily="18" charset="-78"/>
              </a:rPr>
              <a:t>تقدير الذات  </a:t>
            </a:r>
            <a:endParaRPr lang="fr-FR" sz="3200" dirty="0">
              <a:latin typeface="Simplified Arabic" panose="02020603050405020304" pitchFamily="18" charset="-78"/>
              <a:cs typeface="Simplified Arabic" panose="02020603050405020304" pitchFamily="18" charset="-78"/>
            </a:endParaRPr>
          </a:p>
          <a:p>
            <a:pPr marL="0" indent="0" algn="r" rtl="1">
              <a:buNone/>
            </a:pPr>
            <a:r>
              <a:rPr lang="fr-FR" sz="3200" dirty="0">
                <a:latin typeface="Simplified Arabic" panose="02020603050405020304" pitchFamily="18" charset="-78"/>
                <a:cs typeface="Simplified Arabic" panose="02020603050405020304" pitchFamily="18" charset="-78"/>
              </a:rPr>
              <a:t> </a:t>
            </a:r>
          </a:p>
          <a:p>
            <a:pPr marL="0" indent="0" algn="r" rtl="1">
              <a:buNone/>
            </a:pP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184753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52668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8"/>
          <p:cNvPicPr>
            <a:picLocks noGrp="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87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7486" y="0"/>
            <a:ext cx="8596668" cy="708338"/>
          </a:xfrm>
        </p:spPr>
        <p:txBody>
          <a:bodyPr/>
          <a:lstStyle/>
          <a:p>
            <a:pPr algn="ctr"/>
            <a:r>
              <a:rPr lang="ar-SA" b="1" dirty="0">
                <a:solidFill>
                  <a:srgbClr val="FF0000"/>
                </a:solidFill>
                <a:latin typeface="Simplified Arabic" panose="02020603050405020304" pitchFamily="18" charset="-78"/>
                <a:cs typeface="Simplified Arabic" panose="02020603050405020304" pitchFamily="18" charset="-78"/>
              </a:rPr>
              <a:t>المبادئ العامة في تعليم </a:t>
            </a:r>
            <a:r>
              <a:rPr lang="ar-SA" b="1" dirty="0" smtClean="0">
                <a:solidFill>
                  <a:srgbClr val="FF0000"/>
                </a:solidFill>
                <a:latin typeface="Simplified Arabic" panose="02020603050405020304" pitchFamily="18" charset="-78"/>
                <a:cs typeface="Simplified Arabic" panose="02020603050405020304" pitchFamily="18" charset="-78"/>
              </a:rPr>
              <a:t>ذوي </a:t>
            </a:r>
            <a:r>
              <a:rPr lang="ar-SA" b="1" dirty="0">
                <a:solidFill>
                  <a:srgbClr val="FF0000"/>
                </a:solidFill>
                <a:latin typeface="Simplified Arabic" panose="02020603050405020304" pitchFamily="18" charset="-78"/>
                <a:cs typeface="Simplified Arabic" panose="02020603050405020304" pitchFamily="18" charset="-78"/>
              </a:rPr>
              <a:t>الحاجات الخاصة:</a:t>
            </a:r>
            <a:endParaRPr lang="fr-FR" b="1" dirty="0">
              <a:solidFill>
                <a:srgbClr val="FF0000"/>
              </a:solidFill>
            </a:endParaRPr>
          </a:p>
        </p:txBody>
      </p:sp>
      <p:sp>
        <p:nvSpPr>
          <p:cNvPr id="3" name="Espace réservé du contenu 2"/>
          <p:cNvSpPr>
            <a:spLocks noGrp="1"/>
          </p:cNvSpPr>
          <p:nvPr>
            <p:ph idx="1"/>
          </p:nvPr>
        </p:nvSpPr>
        <p:spPr>
          <a:xfrm>
            <a:off x="-90152" y="708338"/>
            <a:ext cx="12282152" cy="5975797"/>
          </a:xfrm>
        </p:spPr>
        <p:txBody>
          <a:bodyPr>
            <a:noAutofit/>
          </a:bodyPr>
          <a:lstStyle/>
          <a:p>
            <a:pPr algn="r" rtl="1"/>
            <a:r>
              <a:rPr lang="fr-FR" sz="3600" dirty="0" smtClean="0">
                <a:solidFill>
                  <a:schemeClr val="tx1"/>
                </a:solidFill>
                <a:latin typeface="Simplified Arabic" panose="02020603050405020304" pitchFamily="18" charset="-78"/>
                <a:cs typeface="Simplified Arabic" panose="02020603050405020304" pitchFamily="18" charset="-78"/>
              </a:rPr>
              <a:t>1</a:t>
            </a:r>
            <a:r>
              <a:rPr lang="ar-SA" sz="3600" dirty="0" smtClean="0">
                <a:solidFill>
                  <a:schemeClr val="tx1"/>
                </a:solidFill>
                <a:latin typeface="Simplified Arabic" panose="02020603050405020304" pitchFamily="18" charset="-78"/>
                <a:cs typeface="Simplified Arabic" panose="02020603050405020304" pitchFamily="18" charset="-78"/>
              </a:rPr>
              <a:t>-استخدام المعلم للتعليم المنظم والموجه. </a:t>
            </a:r>
            <a:endParaRPr lang="fr-FR" sz="3600" dirty="0" smtClean="0">
              <a:solidFill>
                <a:schemeClr val="tx1"/>
              </a:solidFill>
              <a:latin typeface="Simplified Arabic" panose="02020603050405020304" pitchFamily="18" charset="-78"/>
              <a:cs typeface="Simplified Arabic" panose="02020603050405020304" pitchFamily="18" charset="-78"/>
            </a:endParaRPr>
          </a:p>
          <a:p>
            <a:pPr algn="r" rtl="1"/>
            <a:r>
              <a:rPr lang="fr-FR" sz="3600" dirty="0" smtClean="0">
                <a:solidFill>
                  <a:schemeClr val="tx1"/>
                </a:solidFill>
                <a:latin typeface="Simplified Arabic" panose="02020603050405020304" pitchFamily="18" charset="-78"/>
                <a:cs typeface="Simplified Arabic" panose="02020603050405020304" pitchFamily="18" charset="-78"/>
              </a:rPr>
              <a:t>2</a:t>
            </a:r>
            <a:r>
              <a:rPr lang="ar-SA" sz="3600" dirty="0" smtClean="0">
                <a:solidFill>
                  <a:schemeClr val="tx1"/>
                </a:solidFill>
                <a:latin typeface="Simplified Arabic" panose="02020603050405020304" pitchFamily="18" charset="-78"/>
                <a:cs typeface="Simplified Arabic" panose="02020603050405020304" pitchFamily="18" charset="-78"/>
              </a:rPr>
              <a:t>-</a:t>
            </a:r>
            <a:r>
              <a:rPr lang="ar-SA" sz="3600" dirty="0" err="1" smtClean="0">
                <a:solidFill>
                  <a:schemeClr val="tx1"/>
                </a:solidFill>
                <a:latin typeface="Simplified Arabic" panose="02020603050405020304" pitchFamily="18" charset="-78"/>
                <a:cs typeface="Simplified Arabic" panose="02020603050405020304" pitchFamily="18" charset="-78"/>
              </a:rPr>
              <a:t>التركیز</a:t>
            </a:r>
            <a:r>
              <a:rPr lang="ar-SA" sz="3600" dirty="0" smtClean="0">
                <a:solidFill>
                  <a:schemeClr val="tx1"/>
                </a:solidFill>
                <a:latin typeface="Simplified Arabic" panose="02020603050405020304" pitchFamily="18" charset="-78"/>
                <a:cs typeface="Simplified Arabic" panose="02020603050405020304" pitchFamily="18" charset="-78"/>
              </a:rPr>
              <a:t> على التدريب الأكاديمي </a:t>
            </a:r>
            <a:r>
              <a:rPr lang="ar-SA" sz="3600" dirty="0">
                <a:solidFill>
                  <a:schemeClr val="tx1"/>
                </a:solidFill>
                <a:latin typeface="Simplified Arabic" panose="02020603050405020304" pitchFamily="18" charset="-78"/>
                <a:cs typeface="Simplified Arabic" panose="02020603050405020304" pitchFamily="18" charset="-78"/>
              </a:rPr>
              <a:t>وذلك </a:t>
            </a:r>
            <a:r>
              <a:rPr lang="ar-SA" sz="3600" dirty="0" smtClean="0">
                <a:solidFill>
                  <a:schemeClr val="tx1"/>
                </a:solidFill>
                <a:latin typeface="Simplified Arabic" panose="02020603050405020304" pitchFamily="18" charset="-78"/>
                <a:cs typeface="Simplified Arabic" panose="02020603050405020304" pitchFamily="18" charset="-78"/>
              </a:rPr>
              <a:t>بتوجيه المتعلم </a:t>
            </a:r>
            <a:r>
              <a:rPr lang="ar-SA" sz="3600" dirty="0">
                <a:solidFill>
                  <a:schemeClr val="tx1"/>
                </a:solidFill>
                <a:latin typeface="Simplified Arabic" panose="02020603050405020304" pitchFamily="18" charset="-78"/>
                <a:cs typeface="Simplified Arabic" panose="02020603050405020304" pitchFamily="18" charset="-78"/>
              </a:rPr>
              <a:t>للعمل على الاستجابات </a:t>
            </a:r>
            <a:r>
              <a:rPr lang="ar-SA" sz="3600" dirty="0" smtClean="0">
                <a:solidFill>
                  <a:schemeClr val="tx1"/>
                </a:solidFill>
                <a:latin typeface="Simplified Arabic" panose="02020603050405020304" pitchFamily="18" charset="-78"/>
                <a:cs typeface="Simplified Arabic" panose="02020603050405020304" pitchFamily="18" charset="-78"/>
              </a:rPr>
              <a:t>للمهمة</a:t>
            </a:r>
            <a:r>
              <a:rPr lang="ar-SA" sz="3600" dirty="0">
                <a:solidFill>
                  <a:schemeClr val="tx1"/>
                </a:solidFill>
                <a:latin typeface="Simplified Arabic" panose="02020603050405020304" pitchFamily="18" charset="-78"/>
                <a:cs typeface="Simplified Arabic" panose="02020603050405020304" pitchFamily="18" charset="-78"/>
              </a:rPr>
              <a:t>.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3</a:t>
            </a:r>
            <a:r>
              <a:rPr lang="ar-SA" sz="3600" dirty="0">
                <a:solidFill>
                  <a:schemeClr val="tx1"/>
                </a:solidFill>
                <a:latin typeface="Simplified Arabic" panose="02020603050405020304" pitchFamily="18" charset="-78"/>
                <a:cs typeface="Simplified Arabic" panose="02020603050405020304" pitchFamily="18" charset="-78"/>
              </a:rPr>
              <a:t>- </a:t>
            </a:r>
            <a:r>
              <a:rPr lang="ar-SA" sz="3600" dirty="0" smtClean="0">
                <a:solidFill>
                  <a:schemeClr val="tx1"/>
                </a:solidFill>
                <a:latin typeface="Simplified Arabic" panose="02020603050405020304" pitchFamily="18" charset="-78"/>
                <a:cs typeface="Simplified Arabic" panose="02020603050405020304" pitchFamily="18" charset="-78"/>
              </a:rPr>
              <a:t>اعطاؤه الفرص الكافية </a:t>
            </a:r>
            <a:r>
              <a:rPr lang="ar-SA" sz="3600" dirty="0">
                <a:solidFill>
                  <a:schemeClr val="tx1"/>
                </a:solidFill>
                <a:latin typeface="Simplified Arabic" panose="02020603050405020304" pitchFamily="18" charset="-78"/>
                <a:cs typeface="Simplified Arabic" panose="02020603050405020304" pitchFamily="18" charset="-78"/>
              </a:rPr>
              <a:t>للنجاح من خلال </a:t>
            </a:r>
            <a:r>
              <a:rPr lang="ar-SA" sz="3600" dirty="0" smtClean="0">
                <a:solidFill>
                  <a:schemeClr val="tx1"/>
                </a:solidFill>
                <a:latin typeface="Simplified Arabic" panose="02020603050405020304" pitchFamily="18" charset="-78"/>
                <a:cs typeface="Simplified Arabic" panose="02020603050405020304" pitchFamily="18" charset="-78"/>
              </a:rPr>
              <a:t>التعلم </a:t>
            </a:r>
            <a:r>
              <a:rPr lang="ar-SA" sz="3600" dirty="0">
                <a:solidFill>
                  <a:schemeClr val="tx1"/>
                </a:solidFill>
                <a:latin typeface="Simplified Arabic" panose="02020603050405020304" pitchFamily="18" charset="-78"/>
                <a:cs typeface="Simplified Arabic" panose="02020603050405020304" pitchFamily="18" charset="-78"/>
              </a:rPr>
              <a:t>المستمر </a:t>
            </a:r>
            <a:r>
              <a:rPr lang="ar-SA" sz="3600" dirty="0" smtClean="0">
                <a:solidFill>
                  <a:schemeClr val="tx1"/>
                </a:solidFill>
                <a:latin typeface="Simplified Arabic" panose="02020603050405020304" pitchFamily="18" charset="-78"/>
                <a:cs typeface="Simplified Arabic" panose="02020603050405020304" pitchFamily="18" charset="-78"/>
              </a:rPr>
              <a:t>وتحديد الأهداف </a:t>
            </a:r>
            <a:r>
              <a:rPr lang="ar-SA" sz="3600" dirty="0">
                <a:solidFill>
                  <a:schemeClr val="tx1"/>
                </a:solidFill>
                <a:latin typeface="Simplified Arabic" panose="02020603050405020304" pitchFamily="18" charset="-78"/>
                <a:cs typeface="Simplified Arabic" panose="02020603050405020304" pitchFamily="18" charset="-78"/>
              </a:rPr>
              <a:t>المناسبة </a:t>
            </a:r>
            <a:r>
              <a:rPr lang="ar-SA" sz="3600" dirty="0" smtClean="0">
                <a:solidFill>
                  <a:schemeClr val="tx1"/>
                </a:solidFill>
                <a:latin typeface="Simplified Arabic" panose="02020603050405020304" pitchFamily="18" charset="-78"/>
                <a:cs typeface="Simplified Arabic" panose="02020603050405020304" pitchFamily="18" charset="-78"/>
              </a:rPr>
              <a:t>وتوفير المثيرات </a:t>
            </a:r>
            <a:r>
              <a:rPr lang="ar-SA" sz="3600" dirty="0">
                <a:solidFill>
                  <a:schemeClr val="tx1"/>
                </a:solidFill>
                <a:latin typeface="Simplified Arabic" panose="02020603050405020304" pitchFamily="18" charset="-78"/>
                <a:cs typeface="Simplified Arabic" panose="02020603050405020304" pitchFamily="18" charset="-78"/>
              </a:rPr>
              <a:t>اللازمة </a:t>
            </a:r>
            <a:r>
              <a:rPr lang="ar-SA" sz="3600" dirty="0" smtClean="0">
                <a:solidFill>
                  <a:schemeClr val="tx1"/>
                </a:solidFill>
                <a:latin typeface="Simplified Arabic" panose="02020603050405020304" pitchFamily="18" charset="-78"/>
                <a:cs typeface="Simplified Arabic" panose="02020603050405020304" pitchFamily="18" charset="-78"/>
              </a:rPr>
              <a:t>وتحليل المهارات</a:t>
            </a:r>
            <a:r>
              <a:rPr lang="ar-SA" sz="3600" dirty="0">
                <a:solidFill>
                  <a:schemeClr val="tx1"/>
                </a:solidFill>
                <a:latin typeface="Simplified Arabic" panose="02020603050405020304" pitchFamily="18" charset="-78"/>
                <a:cs typeface="Simplified Arabic" panose="02020603050405020304" pitchFamily="18" charset="-78"/>
              </a:rPr>
              <a:t>.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ar-SA" sz="3600" dirty="0" smtClean="0">
                <a:solidFill>
                  <a:schemeClr val="tx1"/>
                </a:solidFill>
                <a:latin typeface="Simplified Arabic" panose="02020603050405020304" pitchFamily="18" charset="-78"/>
                <a:cs typeface="Simplified Arabic" panose="02020603050405020304" pitchFamily="18" charset="-78"/>
              </a:rPr>
              <a:t>-</a:t>
            </a:r>
            <a:r>
              <a:rPr lang="fr-FR" sz="3600" dirty="0" smtClean="0">
                <a:solidFill>
                  <a:schemeClr val="tx1"/>
                </a:solidFill>
                <a:latin typeface="Simplified Arabic" panose="02020603050405020304" pitchFamily="18" charset="-78"/>
                <a:cs typeface="Simplified Arabic" panose="02020603050405020304" pitchFamily="18" charset="-78"/>
              </a:rPr>
              <a:t>4</a:t>
            </a:r>
            <a:r>
              <a:rPr lang="ar-SA" sz="3600" dirty="0" smtClean="0">
                <a:solidFill>
                  <a:schemeClr val="tx1"/>
                </a:solidFill>
                <a:latin typeface="Simplified Arabic" panose="02020603050405020304" pitchFamily="18" charset="-78"/>
                <a:cs typeface="Simplified Arabic" panose="02020603050405020304" pitchFamily="18" charset="-78"/>
              </a:rPr>
              <a:t> توفير التغذية </a:t>
            </a:r>
            <a:r>
              <a:rPr lang="ar-SA" sz="3600" dirty="0">
                <a:solidFill>
                  <a:schemeClr val="tx1"/>
                </a:solidFill>
                <a:latin typeface="Simplified Arabic" panose="02020603050405020304" pitchFamily="18" charset="-78"/>
                <a:cs typeface="Simplified Arabic" panose="02020603050405020304" pitchFamily="18" charset="-78"/>
              </a:rPr>
              <a:t>الراجعة </a:t>
            </a:r>
            <a:r>
              <a:rPr lang="ar-SA" sz="3600" dirty="0" smtClean="0">
                <a:solidFill>
                  <a:schemeClr val="tx1"/>
                </a:solidFill>
                <a:latin typeface="Simplified Arabic" panose="02020603050405020304" pitchFamily="18" charset="-78"/>
                <a:cs typeface="Simplified Arabic" panose="02020603050405020304" pitchFamily="18" charset="-78"/>
              </a:rPr>
              <a:t>الفورية.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5</a:t>
            </a:r>
            <a:r>
              <a:rPr lang="ar-SA" sz="3600" dirty="0" smtClean="0">
                <a:solidFill>
                  <a:schemeClr val="tx1"/>
                </a:solidFill>
                <a:latin typeface="Simplified Arabic" panose="02020603050405020304" pitchFamily="18" charset="-78"/>
                <a:cs typeface="Simplified Arabic" panose="02020603050405020304" pitchFamily="18" charset="-78"/>
              </a:rPr>
              <a:t>-</a:t>
            </a:r>
            <a:r>
              <a:rPr lang="ar-SA" sz="3600" dirty="0" err="1" smtClean="0">
                <a:solidFill>
                  <a:schemeClr val="tx1"/>
                </a:solidFill>
                <a:latin typeface="Simplified Arabic" panose="02020603050405020304" pitchFamily="18" charset="-78"/>
                <a:cs typeface="Simplified Arabic" panose="02020603050405020304" pitchFamily="18" charset="-78"/>
              </a:rPr>
              <a:t>تهیئة</a:t>
            </a:r>
            <a:r>
              <a:rPr lang="ar-SA" sz="3600" dirty="0" smtClean="0">
                <a:solidFill>
                  <a:schemeClr val="tx1"/>
                </a:solidFill>
                <a:latin typeface="Simplified Arabic" panose="02020603050405020304" pitchFamily="18" charset="-78"/>
                <a:cs typeface="Simplified Arabic" panose="02020603050405020304" pitchFamily="18" charset="-78"/>
              </a:rPr>
              <a:t> الظروف الإيجابية </a:t>
            </a:r>
            <a:r>
              <a:rPr lang="ar-SA" sz="3600" dirty="0">
                <a:solidFill>
                  <a:schemeClr val="tx1"/>
                </a:solidFill>
                <a:latin typeface="Simplified Arabic" panose="02020603050405020304" pitchFamily="18" charset="-78"/>
                <a:cs typeface="Simplified Arabic" panose="02020603050405020304" pitchFamily="18" charset="-78"/>
              </a:rPr>
              <a:t>والممتعة والمنتجة للتعلم.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6</a:t>
            </a:r>
            <a:r>
              <a:rPr lang="ar-SA" sz="3600" dirty="0">
                <a:solidFill>
                  <a:schemeClr val="tx1"/>
                </a:solidFill>
                <a:latin typeface="Simplified Arabic" panose="02020603050405020304" pitchFamily="18" charset="-78"/>
                <a:cs typeface="Simplified Arabic" panose="02020603050405020304" pitchFamily="18" charset="-78"/>
              </a:rPr>
              <a:t>-استثارة </a:t>
            </a:r>
            <a:r>
              <a:rPr lang="ar-SA" sz="3600" dirty="0" smtClean="0">
                <a:solidFill>
                  <a:schemeClr val="tx1"/>
                </a:solidFill>
                <a:latin typeface="Simplified Arabic" panose="02020603050405020304" pitchFamily="18" charset="-78"/>
                <a:cs typeface="Simplified Arabic" panose="02020603050405020304" pitchFamily="18" charset="-78"/>
              </a:rPr>
              <a:t>الدافعية وذلك بالتشجع </a:t>
            </a:r>
            <a:r>
              <a:rPr lang="ar-SA" sz="3600" dirty="0">
                <a:solidFill>
                  <a:schemeClr val="tx1"/>
                </a:solidFill>
                <a:latin typeface="Simplified Arabic" panose="02020603050405020304" pitchFamily="18" charset="-78"/>
                <a:cs typeface="Simplified Arabic" panose="02020603050405020304" pitchFamily="18" charset="-78"/>
              </a:rPr>
              <a:t>والدعم </a:t>
            </a:r>
            <a:r>
              <a:rPr lang="ar-SA" sz="3600" dirty="0" smtClean="0">
                <a:solidFill>
                  <a:schemeClr val="tx1"/>
                </a:solidFill>
                <a:latin typeface="Simplified Arabic" panose="02020603050405020304" pitchFamily="18" charset="-78"/>
                <a:cs typeface="Simplified Arabic" panose="02020603050405020304" pitchFamily="18" charset="-78"/>
              </a:rPr>
              <a:t>والتعزيز الإيجابي.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7</a:t>
            </a:r>
            <a:r>
              <a:rPr lang="ar-SA" sz="3600" dirty="0">
                <a:solidFill>
                  <a:schemeClr val="tx1"/>
                </a:solidFill>
                <a:latin typeface="Simplified Arabic" panose="02020603050405020304" pitchFamily="18" charset="-78"/>
                <a:cs typeface="Simplified Arabic" panose="02020603050405020304" pitchFamily="18" charset="-78"/>
              </a:rPr>
              <a:t>-ضمان المعلم انتباه الطلاب من خلال استخدام </a:t>
            </a:r>
            <a:r>
              <a:rPr lang="ar-SA" sz="3600" dirty="0" smtClean="0">
                <a:solidFill>
                  <a:schemeClr val="tx1"/>
                </a:solidFill>
                <a:latin typeface="Simplified Arabic" panose="02020603050405020304" pitchFamily="18" charset="-78"/>
                <a:cs typeface="Simplified Arabic" panose="02020603050405020304" pitchFamily="18" charset="-78"/>
              </a:rPr>
              <a:t>المثيرات اللفظية و الحسیة والإيمائية </a:t>
            </a:r>
            <a:r>
              <a:rPr lang="ar-SA" sz="3600" dirty="0">
                <a:solidFill>
                  <a:schemeClr val="tx1"/>
                </a:solidFill>
                <a:latin typeface="Simplified Arabic" panose="02020603050405020304" pitchFamily="18" charset="-78"/>
                <a:cs typeface="Simplified Arabic" panose="02020603050405020304" pitchFamily="18" charset="-78"/>
              </a:rPr>
              <a:t>المشجعة. </a:t>
            </a:r>
            <a:endParaRPr lang="fr-FR" sz="3600" dirty="0">
              <a:solidFill>
                <a:schemeClr val="tx1"/>
              </a:solidFill>
              <a:latin typeface="Simplified Arabic" panose="02020603050405020304" pitchFamily="18" charset="-78"/>
              <a:cs typeface="Simplified Arabic" panose="02020603050405020304" pitchFamily="18" charset="-78"/>
            </a:endParaRPr>
          </a:p>
          <a:p>
            <a:pPr algn="r"/>
            <a:endParaRPr lang="fr-FR" sz="36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06685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7182" y="94445"/>
            <a:ext cx="8596668" cy="845713"/>
          </a:xfrm>
        </p:spPr>
        <p:txBody>
          <a:bodyPr>
            <a:noAutofit/>
          </a:bodyPr>
          <a:lstStyle/>
          <a:p>
            <a:pPr algn="ctr"/>
            <a:r>
              <a:rPr lang="ar-SA" sz="4000" b="1" dirty="0">
                <a:solidFill>
                  <a:srgbClr val="FF0000"/>
                </a:solidFill>
                <a:latin typeface="Simplified Arabic" panose="02020603050405020304" pitchFamily="18" charset="-78"/>
                <a:cs typeface="Simplified Arabic" panose="02020603050405020304" pitchFamily="18" charset="-78"/>
              </a:rPr>
              <a:t>خطوات </a:t>
            </a:r>
            <a:r>
              <a:rPr lang="ar-SA" sz="4000" b="1" dirty="0" smtClean="0">
                <a:solidFill>
                  <a:srgbClr val="FF0000"/>
                </a:solidFill>
                <a:latin typeface="Simplified Arabic" panose="02020603050405020304" pitchFamily="18" charset="-78"/>
                <a:cs typeface="Simplified Arabic" panose="02020603050405020304" pitchFamily="18" charset="-78"/>
              </a:rPr>
              <a:t>التعليم الجید</a:t>
            </a:r>
            <a:r>
              <a:rPr lang="fr-FR" sz="4000" b="1" dirty="0">
                <a:solidFill>
                  <a:srgbClr val="FF0000"/>
                </a:solidFill>
                <a:latin typeface="Simplified Arabic" panose="02020603050405020304" pitchFamily="18" charset="-78"/>
                <a:cs typeface="Simplified Arabic" panose="02020603050405020304" pitchFamily="18" charset="-78"/>
              </a:rPr>
              <a:t/>
            </a:r>
            <a:br>
              <a:rPr lang="fr-FR" sz="4000" b="1" dirty="0">
                <a:solidFill>
                  <a:srgbClr val="FF0000"/>
                </a:solidFill>
                <a:latin typeface="Simplified Arabic" panose="02020603050405020304" pitchFamily="18" charset="-78"/>
                <a:cs typeface="Simplified Arabic" panose="02020603050405020304" pitchFamily="18" charset="-78"/>
              </a:rPr>
            </a:br>
            <a:endParaRPr lang="fr-FR" sz="40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940158"/>
            <a:ext cx="11719774" cy="4920900"/>
          </a:xfrm>
        </p:spPr>
        <p:txBody>
          <a:bodyPr>
            <a:noAutofit/>
          </a:bodyPr>
          <a:lstStyle/>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 فهم </a:t>
            </a:r>
            <a:r>
              <a:rPr lang="ar-SA" sz="3200" dirty="0">
                <a:solidFill>
                  <a:schemeClr val="tx1"/>
                </a:solidFill>
                <a:latin typeface="Simplified Arabic" panose="02020603050405020304" pitchFamily="18" charset="-78"/>
                <a:cs typeface="Simplified Arabic" panose="02020603050405020304" pitchFamily="18" charset="-78"/>
              </a:rPr>
              <a:t>المعلم للخصائص </a:t>
            </a:r>
            <a:r>
              <a:rPr lang="ar-SA" sz="3200" dirty="0" smtClean="0">
                <a:solidFill>
                  <a:schemeClr val="tx1"/>
                </a:solidFill>
                <a:latin typeface="Simplified Arabic" panose="02020603050405020304" pitchFamily="18" charset="-78"/>
                <a:cs typeface="Simplified Arabic" panose="02020603050405020304" pitchFamily="18" charset="-78"/>
              </a:rPr>
              <a:t>الفردية للمتعلم.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2- تعاون </a:t>
            </a:r>
            <a:r>
              <a:rPr lang="ar-SA" sz="3200" dirty="0">
                <a:solidFill>
                  <a:schemeClr val="tx1"/>
                </a:solidFill>
                <a:latin typeface="Simplified Arabic" panose="02020603050405020304" pitchFamily="18" charset="-78"/>
                <a:cs typeface="Simplified Arabic" panose="02020603050405020304" pitchFamily="18" charset="-78"/>
              </a:rPr>
              <a:t>المعلم مع </a:t>
            </a:r>
            <a:r>
              <a:rPr lang="ar-SA" sz="3200" dirty="0" smtClean="0">
                <a:solidFill>
                  <a:schemeClr val="tx1"/>
                </a:solidFill>
                <a:latin typeface="Simplified Arabic" panose="02020603050405020304" pitchFamily="18" charset="-78"/>
                <a:cs typeface="Simplified Arabic" panose="02020603050405020304" pitchFamily="18" charset="-78"/>
              </a:rPr>
              <a:t>الوالدين </a:t>
            </a:r>
            <a:r>
              <a:rPr lang="ar-SA" sz="3200" dirty="0">
                <a:solidFill>
                  <a:schemeClr val="tx1"/>
                </a:solidFill>
                <a:latin typeface="Simplified Arabic" panose="02020603050405020304" pitchFamily="18" charset="-78"/>
                <a:cs typeface="Simplified Arabic" panose="02020603050405020304" pitchFamily="18" charset="-78"/>
              </a:rPr>
              <a:t>والاستماع الى </a:t>
            </a:r>
            <a:r>
              <a:rPr lang="ar-SA" sz="3200" dirty="0" smtClean="0">
                <a:solidFill>
                  <a:schemeClr val="tx1"/>
                </a:solidFill>
                <a:latin typeface="Simplified Arabic" panose="02020603050405020304" pitchFamily="18" charset="-78"/>
                <a:cs typeface="Simplified Arabic" panose="02020603050405020304" pitchFamily="18" charset="-78"/>
              </a:rPr>
              <a:t>آرائهما </a:t>
            </a:r>
            <a:r>
              <a:rPr lang="ar-SA" sz="3200" dirty="0">
                <a:solidFill>
                  <a:schemeClr val="tx1"/>
                </a:solidFill>
                <a:latin typeface="Simplified Arabic" panose="02020603050405020304" pitchFamily="18" charset="-78"/>
                <a:cs typeface="Simplified Arabic" panose="02020603050405020304" pitchFamily="18" charset="-78"/>
              </a:rPr>
              <a:t>حول ما </a:t>
            </a:r>
            <a:r>
              <a:rPr lang="ar-SA" sz="3200" dirty="0" smtClean="0">
                <a:solidFill>
                  <a:schemeClr val="tx1"/>
                </a:solidFill>
                <a:latin typeface="Simplified Arabic" panose="02020603050405020304" pitchFamily="18" charset="-78"/>
                <a:cs typeface="Simplified Arabic" panose="02020603050405020304" pitchFamily="18" charset="-78"/>
              </a:rPr>
              <a:t>ينبغي </a:t>
            </a:r>
            <a:r>
              <a:rPr lang="ar-SA" sz="3200" dirty="0">
                <a:solidFill>
                  <a:schemeClr val="tx1"/>
                </a:solidFill>
                <a:latin typeface="Simplified Arabic" panose="02020603050405020304" pitchFamily="18" charset="-78"/>
                <a:cs typeface="Simplified Arabic" panose="02020603050405020304" pitchFamily="18" charset="-78"/>
              </a:rPr>
              <a:t>على </a:t>
            </a:r>
            <a:r>
              <a:rPr lang="ar-SA" sz="3200" dirty="0" smtClean="0">
                <a:solidFill>
                  <a:schemeClr val="tx1"/>
                </a:solidFill>
                <a:latin typeface="Simplified Arabic" panose="02020603050405020304" pitchFamily="18" charset="-78"/>
                <a:cs typeface="Simplified Arabic" panose="02020603050405020304" pitchFamily="18" charset="-78"/>
              </a:rPr>
              <a:t>الطفل </a:t>
            </a:r>
            <a:r>
              <a:rPr lang="ar-SA" sz="3200" dirty="0">
                <a:solidFill>
                  <a:schemeClr val="tx1"/>
                </a:solidFill>
                <a:latin typeface="Simplified Arabic" panose="02020603050405020304" pitchFamily="18" charset="-78"/>
                <a:cs typeface="Simplified Arabic" panose="02020603050405020304" pitchFamily="18" charset="-78"/>
              </a:rPr>
              <a:t>أن </a:t>
            </a:r>
            <a:r>
              <a:rPr lang="ar-SA" sz="3200" dirty="0" smtClean="0">
                <a:solidFill>
                  <a:schemeClr val="tx1"/>
                </a:solidFill>
                <a:latin typeface="Simplified Arabic" panose="02020603050405020304" pitchFamily="18" charset="-78"/>
                <a:cs typeface="Simplified Arabic" panose="02020603050405020304" pitchFamily="18" charset="-78"/>
              </a:rPr>
              <a:t>یتعلمه.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3-تحديد مستوى </a:t>
            </a:r>
            <a:r>
              <a:rPr lang="ar-SA" sz="3200" dirty="0">
                <a:solidFill>
                  <a:schemeClr val="tx1"/>
                </a:solidFill>
                <a:latin typeface="Simplified Arabic" panose="02020603050405020304" pitchFamily="18" charset="-78"/>
                <a:cs typeface="Simplified Arabic" panose="02020603050405020304" pitchFamily="18" charset="-78"/>
              </a:rPr>
              <a:t>الأداء الحالي </a:t>
            </a:r>
            <a:r>
              <a:rPr lang="ar-SA" sz="3200" dirty="0" smtClean="0">
                <a:solidFill>
                  <a:schemeClr val="tx1"/>
                </a:solidFill>
                <a:latin typeface="Simplified Arabic" panose="02020603050405020304" pitchFamily="18" charset="-78"/>
                <a:cs typeface="Simplified Arabic" panose="02020603050405020304" pitchFamily="18" charset="-78"/>
              </a:rPr>
              <a:t>للمتعلم.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4-تحديد المهارات </a:t>
            </a:r>
            <a:r>
              <a:rPr lang="ar-SA" sz="3200" dirty="0">
                <a:solidFill>
                  <a:schemeClr val="tx1"/>
                </a:solidFill>
                <a:latin typeface="Simplified Arabic" panose="02020603050405020304" pitchFamily="18" charset="-78"/>
                <a:cs typeface="Simplified Arabic" panose="02020603050405020304" pitchFamily="18" charset="-78"/>
              </a:rPr>
              <a:t>التي </a:t>
            </a:r>
            <a:r>
              <a:rPr lang="ar-SA" sz="3200" dirty="0" smtClean="0">
                <a:solidFill>
                  <a:schemeClr val="tx1"/>
                </a:solidFill>
                <a:latin typeface="Simplified Arabic" panose="02020603050405020304" pitchFamily="18" charset="-78"/>
                <a:cs typeface="Simplified Arabic" panose="02020603050405020304" pitchFamily="18" charset="-78"/>
              </a:rPr>
              <a:t>یحتاج </a:t>
            </a:r>
            <a:r>
              <a:rPr lang="ar-SA" sz="3200" dirty="0">
                <a:solidFill>
                  <a:schemeClr val="tx1"/>
                </a:solidFill>
                <a:latin typeface="Simplified Arabic" panose="02020603050405020304" pitchFamily="18" charset="-78"/>
                <a:cs typeface="Simplified Arabic" panose="02020603050405020304" pitchFamily="18" charset="-78"/>
              </a:rPr>
              <a:t>أن </a:t>
            </a:r>
            <a:r>
              <a:rPr lang="ar-SA" sz="3200" dirty="0" smtClean="0">
                <a:solidFill>
                  <a:schemeClr val="tx1"/>
                </a:solidFill>
                <a:latin typeface="Simplified Arabic" panose="02020603050405020304" pitchFamily="18" charset="-78"/>
                <a:cs typeface="Simplified Arabic" panose="02020603050405020304" pitchFamily="18" charset="-78"/>
              </a:rPr>
              <a:t>یتعلمها </a:t>
            </a:r>
            <a:r>
              <a:rPr lang="ar-SA" sz="3200" dirty="0">
                <a:solidFill>
                  <a:schemeClr val="tx1"/>
                </a:solidFill>
                <a:latin typeface="Simplified Arabic" panose="02020603050405020304" pitchFamily="18" charset="-78"/>
                <a:cs typeface="Simplified Arabic" panose="02020603050405020304" pitchFamily="18" charset="-78"/>
              </a:rPr>
              <a:t>في ضوء نتائج التقییم.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5-تحديد </a:t>
            </a:r>
            <a:r>
              <a:rPr lang="ar-SA" sz="3200" dirty="0">
                <a:solidFill>
                  <a:schemeClr val="tx1"/>
                </a:solidFill>
                <a:latin typeface="Simplified Arabic" panose="02020603050405020304" pitchFamily="18" charset="-78"/>
                <a:cs typeface="Simplified Arabic" panose="02020603050405020304" pitchFamily="18" charset="-78"/>
              </a:rPr>
              <a:t>ا</a:t>
            </a:r>
            <a:r>
              <a:rPr lang="ar-SA" sz="3200" dirty="0" smtClean="0">
                <a:solidFill>
                  <a:schemeClr val="tx1"/>
                </a:solidFill>
                <a:latin typeface="Simplified Arabic" panose="02020603050405020304" pitchFamily="18" charset="-78"/>
                <a:cs typeface="Simplified Arabic" panose="02020603050405020304" pitchFamily="18" charset="-78"/>
              </a:rPr>
              <a:t>لأهداف </a:t>
            </a:r>
            <a:r>
              <a:rPr lang="ar-SA" sz="3200" dirty="0">
                <a:solidFill>
                  <a:schemeClr val="tx1"/>
                </a:solidFill>
                <a:latin typeface="Simplified Arabic" panose="02020603050405020304" pitchFamily="18" charset="-78"/>
                <a:cs typeface="Simplified Arabic" panose="02020603050405020304" pitchFamily="18" charset="-78"/>
              </a:rPr>
              <a:t>المرجوة من </a:t>
            </a:r>
            <a:r>
              <a:rPr lang="ar-SA" sz="3200" dirty="0" smtClean="0">
                <a:solidFill>
                  <a:schemeClr val="tx1"/>
                </a:solidFill>
                <a:latin typeface="Simplified Arabic" panose="02020603050405020304" pitchFamily="18" charset="-78"/>
                <a:cs typeface="Simplified Arabic" panose="02020603050405020304" pitchFamily="18" charset="-78"/>
              </a:rPr>
              <a:t>التدريب.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6-تجزئة الأهداف التدريبية </a:t>
            </a:r>
            <a:r>
              <a:rPr lang="ar-SA" sz="3200" dirty="0">
                <a:solidFill>
                  <a:schemeClr val="tx1"/>
                </a:solidFill>
                <a:latin typeface="Simplified Arabic" panose="02020603050405020304" pitchFamily="18" charset="-78"/>
                <a:cs typeface="Simplified Arabic" panose="02020603050405020304" pitchFamily="18" charset="-78"/>
              </a:rPr>
              <a:t>إلى </a:t>
            </a:r>
            <a:r>
              <a:rPr lang="ar-SA" sz="3200" dirty="0" smtClean="0">
                <a:solidFill>
                  <a:schemeClr val="tx1"/>
                </a:solidFill>
                <a:latin typeface="Simplified Arabic" panose="02020603050405020304" pitchFamily="18" charset="-78"/>
                <a:cs typeface="Simplified Arabic" panose="02020603050405020304" pitchFamily="18" charset="-78"/>
              </a:rPr>
              <a:t>أهداف فرعية صغيرة </a:t>
            </a:r>
            <a:r>
              <a:rPr lang="ar-SA" sz="3200" dirty="0">
                <a:solidFill>
                  <a:schemeClr val="tx1"/>
                </a:solidFill>
                <a:latin typeface="Simplified Arabic" panose="02020603050405020304" pitchFamily="18" charset="-78"/>
                <a:cs typeface="Simplified Arabic" panose="02020603050405020304" pitchFamily="18" charset="-78"/>
              </a:rPr>
              <a:t>قابلة </a:t>
            </a:r>
            <a:r>
              <a:rPr lang="ar-SA" sz="3200" dirty="0" smtClean="0">
                <a:solidFill>
                  <a:schemeClr val="tx1"/>
                </a:solidFill>
                <a:latin typeface="Simplified Arabic" panose="02020603050405020304" pitchFamily="18" charset="-78"/>
                <a:cs typeface="Simplified Arabic" panose="02020603050405020304" pitchFamily="18" charset="-78"/>
              </a:rPr>
              <a:t>للتدريب والقياس </a:t>
            </a:r>
            <a:r>
              <a:rPr lang="ar-SA" sz="3200" dirty="0">
                <a:solidFill>
                  <a:schemeClr val="tx1"/>
                </a:solidFill>
                <a:latin typeface="Simplified Arabic" panose="02020603050405020304" pitchFamily="18" charset="-78"/>
                <a:cs typeface="Simplified Arabic" panose="02020603050405020304" pitchFamily="18" charset="-78"/>
              </a:rPr>
              <a:t>واستخدام أسلوب </a:t>
            </a:r>
            <a:r>
              <a:rPr lang="ar-SA" sz="3200" dirty="0" smtClean="0">
                <a:solidFill>
                  <a:schemeClr val="tx1"/>
                </a:solidFill>
                <a:latin typeface="Simplified Arabic" panose="02020603050405020304" pitchFamily="18" charset="-78"/>
                <a:cs typeface="Simplified Arabic" panose="02020603050405020304" pitchFamily="18" charset="-78"/>
              </a:rPr>
              <a:t>تحليل المهمة</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05830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154" y="107324"/>
            <a:ext cx="8596668" cy="781318"/>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خطوات التعليم</a:t>
            </a:r>
            <a:endParaRPr lang="fr-FR" sz="40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888642"/>
            <a:ext cx="11938715" cy="5969358"/>
          </a:xfrm>
        </p:spPr>
        <p:txBody>
          <a:bodyPr>
            <a:noAutofit/>
          </a:bodyPr>
          <a:lstStyle/>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7-اختیار الطرق </a:t>
            </a:r>
            <a:r>
              <a:rPr lang="ar-SA" sz="3200" dirty="0">
                <a:solidFill>
                  <a:schemeClr val="tx1"/>
                </a:solidFill>
                <a:latin typeface="Simplified Arabic" panose="02020603050405020304" pitchFamily="18" charset="-78"/>
                <a:cs typeface="Simplified Arabic" panose="02020603050405020304" pitchFamily="18" charset="-78"/>
              </a:rPr>
              <a:t>المناسبة </a:t>
            </a:r>
            <a:r>
              <a:rPr lang="ar-SA" sz="3200" dirty="0" smtClean="0">
                <a:solidFill>
                  <a:schemeClr val="tx1"/>
                </a:solidFill>
                <a:latin typeface="Simplified Arabic" panose="02020603050405020304" pitchFamily="18" charset="-78"/>
                <a:cs typeface="Simplified Arabic" panose="02020603050405020304" pitchFamily="18" charset="-78"/>
              </a:rPr>
              <a:t>لتحقيق الأهداف التدريبية.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8-اختیار للمواد التعليمية والمهمات والترتيبات المكانية </a:t>
            </a:r>
            <a:r>
              <a:rPr lang="ar-SA" sz="3200" dirty="0">
                <a:solidFill>
                  <a:schemeClr val="tx1"/>
                </a:solidFill>
                <a:latin typeface="Simplified Arabic" panose="02020603050405020304" pitchFamily="18" charset="-78"/>
                <a:cs typeface="Simplified Arabic" panose="02020603050405020304" pitchFamily="18" charset="-78"/>
              </a:rPr>
              <a:t>وجداول النشاطات الملائمة </a:t>
            </a:r>
            <a:r>
              <a:rPr lang="ar-SA" sz="3200" dirty="0" smtClean="0">
                <a:solidFill>
                  <a:schemeClr val="tx1"/>
                </a:solidFill>
                <a:latin typeface="Simplified Arabic" panose="02020603050405020304" pitchFamily="18" charset="-78"/>
                <a:cs typeface="Simplified Arabic" panose="02020603050405020304" pitchFamily="18" charset="-78"/>
              </a:rPr>
              <a:t>للأهداف وطرق التدريب </a:t>
            </a:r>
            <a:r>
              <a:rPr lang="ar-SA" sz="3200" dirty="0">
                <a:solidFill>
                  <a:schemeClr val="tx1"/>
                </a:solidFill>
                <a:latin typeface="Simplified Arabic" panose="02020603050405020304" pitchFamily="18" charset="-78"/>
                <a:cs typeface="Simplified Arabic" panose="02020603050405020304" pitchFamily="18" charset="-78"/>
              </a:rPr>
              <a:t>التي تم </a:t>
            </a:r>
            <a:r>
              <a:rPr lang="ar-SA" sz="3200" dirty="0" smtClean="0">
                <a:solidFill>
                  <a:schemeClr val="tx1"/>
                </a:solidFill>
                <a:latin typeface="Simplified Arabic" panose="02020603050405020304" pitchFamily="18" charset="-78"/>
                <a:cs typeface="Simplified Arabic" panose="02020603050405020304" pitchFamily="18" charset="-78"/>
              </a:rPr>
              <a:t>اختيارها.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9-إجراء التعديلات </a:t>
            </a:r>
            <a:r>
              <a:rPr lang="ar-SA" sz="3200" dirty="0">
                <a:solidFill>
                  <a:schemeClr val="tx1"/>
                </a:solidFill>
                <a:latin typeface="Simplified Arabic" panose="02020603050405020304" pitchFamily="18" charset="-78"/>
                <a:cs typeface="Simplified Arabic" panose="02020603050405020304" pitchFamily="18" charset="-78"/>
              </a:rPr>
              <a:t>اللازمة على الأدوات التي </a:t>
            </a:r>
            <a:r>
              <a:rPr lang="ar-SA" sz="3200" dirty="0" smtClean="0">
                <a:solidFill>
                  <a:schemeClr val="tx1"/>
                </a:solidFill>
                <a:latin typeface="Simplified Arabic" panose="02020603050405020304" pitchFamily="18" charset="-78"/>
                <a:cs typeface="Simplified Arabic" panose="02020603050405020304" pitchFamily="18" charset="-78"/>
              </a:rPr>
              <a:t>یستخدمها </a:t>
            </a:r>
            <a:r>
              <a:rPr lang="ar-SA" sz="3200" dirty="0">
                <a:solidFill>
                  <a:schemeClr val="tx1"/>
                </a:solidFill>
                <a:latin typeface="Simplified Arabic" panose="02020603050405020304" pitchFamily="18" charset="-78"/>
                <a:cs typeface="Simplified Arabic" panose="02020603050405020304" pitchFamily="18" charset="-78"/>
              </a:rPr>
              <a:t>الأشخاص </a:t>
            </a:r>
            <a:r>
              <a:rPr lang="ar-SA" sz="3200" dirty="0" smtClean="0">
                <a:solidFill>
                  <a:schemeClr val="tx1"/>
                </a:solidFill>
                <a:latin typeface="Simplified Arabic" panose="02020603050405020304" pitchFamily="18" charset="-78"/>
                <a:cs typeface="Simplified Arabic" panose="02020603050405020304" pitchFamily="18" charset="-78"/>
              </a:rPr>
              <a:t>العاديون </a:t>
            </a:r>
            <a:r>
              <a:rPr lang="ar-SA" sz="3200" dirty="0">
                <a:solidFill>
                  <a:schemeClr val="tx1"/>
                </a:solidFill>
                <a:latin typeface="Simplified Arabic" panose="02020603050405020304" pitchFamily="18" charset="-78"/>
                <a:cs typeface="Simplified Arabic" panose="02020603050405020304" pitchFamily="18" charset="-78"/>
              </a:rPr>
              <a:t>أو </a:t>
            </a:r>
            <a:r>
              <a:rPr lang="ar-SA" sz="3200" dirty="0" smtClean="0">
                <a:solidFill>
                  <a:schemeClr val="tx1"/>
                </a:solidFill>
                <a:latin typeface="Simplified Arabic" panose="02020603050405020304" pitchFamily="18" charset="-78"/>
                <a:cs typeface="Simplified Arabic" panose="02020603050405020304" pitchFamily="18" charset="-78"/>
              </a:rPr>
              <a:t>تصميم</a:t>
            </a: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أدوات جديدة تكنولوجية </a:t>
            </a:r>
            <a:r>
              <a:rPr lang="ar-SA" sz="3200" dirty="0">
                <a:solidFill>
                  <a:schemeClr val="tx1"/>
                </a:solidFill>
                <a:latin typeface="Simplified Arabic" panose="02020603050405020304" pitchFamily="18" charset="-78"/>
                <a:cs typeface="Simplified Arabic" panose="02020603050405020304" pitchFamily="18" charset="-78"/>
              </a:rPr>
              <a:t>أو </a:t>
            </a:r>
            <a:r>
              <a:rPr lang="ar-SA" sz="3200" dirty="0" err="1">
                <a:solidFill>
                  <a:schemeClr val="tx1"/>
                </a:solidFill>
                <a:latin typeface="Simplified Arabic" panose="02020603050405020304" pitchFamily="18" charset="-78"/>
                <a:cs typeface="Simplified Arabic" panose="02020603050405020304" pitchFamily="18" charset="-78"/>
              </a:rPr>
              <a:t>غیر</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تكنولوجية </a:t>
            </a:r>
            <a:r>
              <a:rPr lang="ar-SA" sz="3200" dirty="0">
                <a:solidFill>
                  <a:schemeClr val="tx1"/>
                </a:solidFill>
                <a:latin typeface="Simplified Arabic" panose="02020603050405020304" pitchFamily="18" charset="-78"/>
                <a:cs typeface="Simplified Arabic" panose="02020603050405020304" pitchFamily="18" charset="-78"/>
              </a:rPr>
              <a:t>لمساعدة الشخص المعوق على  </a:t>
            </a:r>
            <a:r>
              <a:rPr lang="ar-SA" sz="3200" dirty="0" smtClean="0">
                <a:solidFill>
                  <a:schemeClr val="tx1"/>
                </a:solidFill>
                <a:latin typeface="Simplified Arabic" panose="02020603050405020304" pitchFamily="18" charset="-78"/>
                <a:cs typeface="Simplified Arabic" panose="02020603050405020304" pitchFamily="18" charset="-78"/>
              </a:rPr>
              <a:t>استخدامها</a:t>
            </a: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بشكل </a:t>
            </a:r>
            <a:r>
              <a:rPr lang="ar-SA" sz="3200" dirty="0">
                <a:solidFill>
                  <a:schemeClr val="tx1"/>
                </a:solidFill>
                <a:latin typeface="Simplified Arabic" panose="02020603050405020304" pitchFamily="18" charset="-78"/>
                <a:cs typeface="Simplified Arabic" panose="02020603050405020304" pitchFamily="18" charset="-78"/>
              </a:rPr>
              <a:t>فعال </a:t>
            </a:r>
            <a:r>
              <a:rPr lang="ar-SA" sz="3200" dirty="0" smtClean="0">
                <a:solidFill>
                  <a:schemeClr val="tx1"/>
                </a:solidFill>
                <a:latin typeface="Simplified Arabic" panose="02020603050405020304" pitchFamily="18" charset="-78"/>
                <a:cs typeface="Simplified Arabic" panose="02020603050405020304" pitchFamily="18" charset="-78"/>
              </a:rPr>
              <a:t>وتحقيق الأهداف التعليمية والتدريبية </a:t>
            </a:r>
            <a:r>
              <a:rPr lang="ar-SA" sz="3200" dirty="0">
                <a:solidFill>
                  <a:schemeClr val="tx1"/>
                </a:solidFill>
                <a:latin typeface="Simplified Arabic" panose="02020603050405020304" pitchFamily="18" charset="-78"/>
                <a:cs typeface="Simplified Arabic" panose="02020603050405020304" pitchFamily="18" charset="-78"/>
              </a:rPr>
              <a:t>الموضوعة </a:t>
            </a:r>
            <a:r>
              <a:rPr lang="ar-SA" sz="3200" dirty="0" smtClean="0">
                <a:solidFill>
                  <a:schemeClr val="tx1"/>
                </a:solidFill>
                <a:latin typeface="Simplified Arabic" panose="02020603050405020304" pitchFamily="18" charset="-78"/>
                <a:cs typeface="Simplified Arabic" panose="02020603050405020304" pitchFamily="18" charset="-78"/>
              </a:rPr>
              <a:t>لها.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10-تنفیذ البرنامج التدريبي </a:t>
            </a:r>
            <a:r>
              <a:rPr lang="ar-SA" sz="3200" dirty="0">
                <a:solidFill>
                  <a:schemeClr val="tx1"/>
                </a:solidFill>
                <a:latin typeface="Simplified Arabic" panose="02020603050405020304" pitchFamily="18" charset="-78"/>
                <a:cs typeface="Simplified Arabic" panose="02020603050405020304" pitchFamily="18" charset="-78"/>
              </a:rPr>
              <a:t>الموضوع للطالب.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11-تعدیل </a:t>
            </a:r>
            <a:r>
              <a:rPr lang="ar-SA" sz="3200" dirty="0">
                <a:solidFill>
                  <a:schemeClr val="tx1"/>
                </a:solidFill>
                <a:latin typeface="Simplified Arabic" panose="02020603050405020304" pitchFamily="18" charset="-78"/>
                <a:cs typeface="Simplified Arabic" panose="02020603050405020304" pitchFamily="18" charset="-78"/>
              </a:rPr>
              <a:t>المعلم سرعة </a:t>
            </a:r>
            <a:r>
              <a:rPr lang="ar-SA" sz="3200" dirty="0" smtClean="0">
                <a:solidFill>
                  <a:schemeClr val="tx1"/>
                </a:solidFill>
                <a:latin typeface="Simplified Arabic" panose="02020603050405020304" pitchFamily="18" charset="-78"/>
                <a:cs typeface="Simplified Arabic" panose="02020603050405020304" pitchFamily="18" charset="-78"/>
              </a:rPr>
              <a:t>تنفيذ التدريب </a:t>
            </a:r>
            <a:r>
              <a:rPr lang="ar-SA" sz="3200" dirty="0">
                <a:solidFill>
                  <a:schemeClr val="tx1"/>
                </a:solidFill>
                <a:latin typeface="Simplified Arabic" panose="02020603050405020304" pitchFamily="18" charset="-78"/>
                <a:cs typeface="Simplified Arabic" panose="02020603050405020304" pitchFamily="18" charset="-78"/>
              </a:rPr>
              <a:t>بناءً على مستوى أداء الطالب </a:t>
            </a:r>
            <a:r>
              <a:rPr lang="ar-SA" sz="3200" dirty="0" err="1">
                <a:solidFill>
                  <a:schemeClr val="tx1"/>
                </a:solidFill>
                <a:latin typeface="Simplified Arabic" panose="02020603050405020304" pitchFamily="18" charset="-78"/>
                <a:cs typeface="Simplified Arabic" panose="02020603050405020304" pitchFamily="18" charset="-78"/>
              </a:rPr>
              <a:t>وتقدمھ</a:t>
            </a:r>
            <a:r>
              <a:rPr lang="ar-SA" sz="3200" dirty="0">
                <a:solidFill>
                  <a:schemeClr val="tx1"/>
                </a:solidFill>
                <a:latin typeface="Simplified Arabic" panose="02020603050405020304" pitchFamily="18" charset="-78"/>
                <a:cs typeface="Simplified Arabic" panose="02020603050405020304" pitchFamily="18" charset="-78"/>
              </a:rPr>
              <a:t> أو إعطاء الطالب الفرصة </a:t>
            </a:r>
            <a:r>
              <a:rPr lang="ar-SA" sz="3200" dirty="0" smtClean="0">
                <a:solidFill>
                  <a:schemeClr val="tx1"/>
                </a:solidFill>
                <a:latin typeface="Simplified Arabic" panose="02020603050405020304" pitchFamily="18" charset="-78"/>
                <a:cs typeface="Simplified Arabic" panose="02020603050405020304" pitchFamily="18" charset="-78"/>
              </a:rPr>
              <a:t>الكافية </a:t>
            </a:r>
            <a:r>
              <a:rPr lang="ar-SA" sz="3200" dirty="0">
                <a:solidFill>
                  <a:schemeClr val="tx1"/>
                </a:solidFill>
                <a:latin typeface="Simplified Arabic" panose="02020603050405020304" pitchFamily="18" charset="-78"/>
                <a:cs typeface="Simplified Arabic" panose="02020603050405020304" pitchFamily="18" charset="-78"/>
              </a:rPr>
              <a:t>لاكتساب </a:t>
            </a:r>
            <a:r>
              <a:rPr lang="ar-SA" sz="3200" dirty="0" smtClean="0">
                <a:solidFill>
                  <a:schemeClr val="tx1"/>
                </a:solidFill>
                <a:latin typeface="Simplified Arabic" panose="02020603050405020304" pitchFamily="18" charset="-78"/>
                <a:cs typeface="Simplified Arabic" panose="02020603050405020304" pitchFamily="18" charset="-78"/>
              </a:rPr>
              <a:t>المهارة </a:t>
            </a:r>
            <a:r>
              <a:rPr lang="ar-SA" sz="3200" dirty="0" err="1" smtClean="0">
                <a:solidFill>
                  <a:schemeClr val="tx1"/>
                </a:solidFill>
                <a:latin typeface="Simplified Arabic" panose="02020603050405020304" pitchFamily="18" charset="-78"/>
                <a:cs typeface="Simplified Arabic" panose="02020603050405020304" pitchFamily="18" charset="-78"/>
              </a:rPr>
              <a:t>وتعمیمها</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12-قياس مدى </a:t>
            </a:r>
            <a:r>
              <a:rPr lang="ar-SA" sz="3200" dirty="0">
                <a:solidFill>
                  <a:schemeClr val="tx1"/>
                </a:solidFill>
                <a:latin typeface="Simplified Arabic" panose="02020603050405020304" pitchFamily="18" charset="-78"/>
                <a:cs typeface="Simplified Arabic" panose="02020603050405020304" pitchFamily="18" charset="-78"/>
              </a:rPr>
              <a:t>تقدم </a:t>
            </a:r>
            <a:r>
              <a:rPr lang="ar-SA" sz="3200" dirty="0" smtClean="0">
                <a:solidFill>
                  <a:schemeClr val="tx1"/>
                </a:solidFill>
                <a:latin typeface="Simplified Arabic" panose="02020603050405020304" pitchFamily="18" charset="-78"/>
                <a:cs typeface="Simplified Arabic" panose="02020603050405020304" pitchFamily="18" charset="-78"/>
              </a:rPr>
              <a:t>الطفل </a:t>
            </a:r>
            <a:r>
              <a:rPr lang="ar-SA" sz="3200" dirty="0">
                <a:solidFill>
                  <a:schemeClr val="tx1"/>
                </a:solidFill>
                <a:latin typeface="Simplified Arabic" panose="02020603050405020304" pitchFamily="18" charset="-78"/>
                <a:cs typeface="Simplified Arabic" panose="02020603050405020304" pitchFamily="18" charset="-78"/>
              </a:rPr>
              <a:t>نحو </a:t>
            </a:r>
            <a:r>
              <a:rPr lang="ar-SA" sz="3200" dirty="0" smtClean="0">
                <a:solidFill>
                  <a:schemeClr val="tx1"/>
                </a:solidFill>
                <a:latin typeface="Simplified Arabic" panose="02020603050405020304" pitchFamily="18" charset="-78"/>
                <a:cs typeface="Simplified Arabic" panose="02020603050405020304" pitchFamily="18" charset="-78"/>
              </a:rPr>
              <a:t>الأهداف </a:t>
            </a:r>
            <a:r>
              <a:rPr lang="ar-SA" sz="3200" dirty="0" err="1" smtClean="0">
                <a:solidFill>
                  <a:schemeClr val="tx1"/>
                </a:solidFill>
                <a:latin typeface="Simplified Arabic" panose="02020603050405020304" pitchFamily="18" charset="-78"/>
                <a:cs typeface="Simplified Arabic" panose="02020603050405020304" pitchFamily="18" charset="-78"/>
              </a:rPr>
              <a:t>لتحدید</a:t>
            </a:r>
            <a:r>
              <a:rPr lang="ar-SA" sz="3200" dirty="0" smtClean="0">
                <a:solidFill>
                  <a:schemeClr val="tx1"/>
                </a:solidFill>
                <a:latin typeface="Simplified Arabic" panose="02020603050405020304" pitchFamily="18" charset="-78"/>
                <a:cs typeface="Simplified Arabic" panose="02020603050405020304" pitchFamily="18" charset="-78"/>
              </a:rPr>
              <a:t> فاعلية التدريب </a:t>
            </a:r>
            <a:r>
              <a:rPr lang="ar-SA" sz="3200" dirty="0">
                <a:solidFill>
                  <a:schemeClr val="tx1"/>
                </a:solidFill>
                <a:latin typeface="Simplified Arabic" panose="02020603050405020304" pitchFamily="18" charset="-78"/>
                <a:cs typeface="Simplified Arabic" panose="02020603050405020304" pitchFamily="18" charset="-78"/>
              </a:rPr>
              <a:t>الحالي </a:t>
            </a:r>
            <a:r>
              <a:rPr lang="ar-SA" sz="3200" dirty="0" smtClean="0">
                <a:solidFill>
                  <a:schemeClr val="tx1"/>
                </a:solidFill>
                <a:latin typeface="Simplified Arabic" panose="02020603050405020304" pitchFamily="18" charset="-78"/>
                <a:cs typeface="Simplified Arabic" panose="02020603050405020304" pitchFamily="18" charset="-78"/>
              </a:rPr>
              <a:t>وتوثيق </a:t>
            </a:r>
            <a:r>
              <a:rPr lang="ar-SA" sz="3200" dirty="0">
                <a:solidFill>
                  <a:schemeClr val="tx1"/>
                </a:solidFill>
                <a:latin typeface="Simplified Arabic" panose="02020603050405020304" pitchFamily="18" charset="-78"/>
                <a:cs typeface="Simplified Arabic" panose="02020603050405020304" pitchFamily="18" charset="-78"/>
              </a:rPr>
              <a:t>التحسن في أداء الطالب.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90433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0973" y="120203"/>
            <a:ext cx="8596668" cy="961622"/>
          </a:xfrm>
        </p:spPr>
        <p:txBody>
          <a:bodyPr/>
          <a:lstStyle/>
          <a:p>
            <a:pPr algn="ctr"/>
            <a:r>
              <a:rPr lang="ar-SA" b="1" dirty="0" smtClean="0">
                <a:solidFill>
                  <a:srgbClr val="FF0000"/>
                </a:solidFill>
              </a:rPr>
              <a:t>تذكير بالتعريف الاجرائي للتربية الخاصة</a:t>
            </a:r>
            <a:endParaRPr lang="fr-FR" b="1" dirty="0">
              <a:solidFill>
                <a:srgbClr val="FF0000"/>
              </a:solidFill>
            </a:endParaRPr>
          </a:p>
        </p:txBody>
      </p:sp>
      <p:sp>
        <p:nvSpPr>
          <p:cNvPr id="3" name="Espace réservé du contenu 2"/>
          <p:cNvSpPr>
            <a:spLocks noGrp="1"/>
          </p:cNvSpPr>
          <p:nvPr>
            <p:ph idx="1"/>
          </p:nvPr>
        </p:nvSpPr>
        <p:spPr>
          <a:xfrm>
            <a:off x="0" y="1081825"/>
            <a:ext cx="12093262" cy="5776175"/>
          </a:xfrm>
        </p:spPr>
        <p:txBody>
          <a:bodyPr>
            <a:noAutofit/>
          </a:bodyPr>
          <a:lstStyle/>
          <a:p>
            <a:pPr marL="0" indent="0" algn="r" rtl="1">
              <a:buNone/>
            </a:pPr>
            <a:endParaRPr lang="ar-SA" sz="3600" dirty="0" smtClean="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جملة من الاستراتيجيات و الطرائق و الأساليب التربوية التعليمية الفردية او الجماعية المنظمة و </a:t>
            </a:r>
            <a:r>
              <a:rPr lang="ar-SA" sz="3600" dirty="0">
                <a:latin typeface="Simplified Arabic" panose="02020603050405020304" pitchFamily="18" charset="-78"/>
                <a:cs typeface="Simplified Arabic" panose="02020603050405020304" pitchFamily="18" charset="-78"/>
              </a:rPr>
              <a:t>التي تتضمن وضعا تعلیمیا خاصا ومواد ومعدات خاصة أو </a:t>
            </a:r>
            <a:r>
              <a:rPr lang="ar-SA" sz="3600" dirty="0" smtClean="0">
                <a:latin typeface="Simplified Arabic" panose="02020603050405020304" pitchFamily="18" charset="-78"/>
                <a:cs typeface="Simplified Arabic" panose="02020603050405020304" pitchFamily="18" charset="-78"/>
              </a:rPr>
              <a:t>مكيفة وإجراءات علاجية تهدف </a:t>
            </a:r>
            <a:r>
              <a:rPr lang="ar-SA" sz="3600" dirty="0">
                <a:latin typeface="Simplified Arabic" panose="02020603050405020304" pitchFamily="18" charset="-78"/>
                <a:cs typeface="Simplified Arabic" panose="02020603050405020304" pitchFamily="18" charset="-78"/>
              </a:rPr>
              <a:t>إلى مساعدة الأطفال ذوي </a:t>
            </a:r>
            <a:r>
              <a:rPr lang="ar-SA" sz="3600" dirty="0" smtClean="0">
                <a:latin typeface="Simplified Arabic" panose="02020603050405020304" pitchFamily="18" charset="-78"/>
                <a:cs typeface="Simplified Arabic" panose="02020603050405020304" pitchFamily="18" charset="-78"/>
              </a:rPr>
              <a:t>الاحتياجات </a:t>
            </a:r>
            <a:r>
              <a:rPr lang="ar-SA" sz="3600" dirty="0">
                <a:latin typeface="Simplified Arabic" panose="02020603050405020304" pitchFamily="18" charset="-78"/>
                <a:cs typeface="Simplified Arabic" panose="02020603050405020304" pitchFamily="18" charset="-78"/>
              </a:rPr>
              <a:t>الخاصة في </a:t>
            </a:r>
            <a:r>
              <a:rPr lang="ar-SA" sz="3600" dirty="0" smtClean="0">
                <a:latin typeface="Simplified Arabic" panose="02020603050405020304" pitchFamily="18" charset="-78"/>
                <a:cs typeface="Simplified Arabic" panose="02020603050405020304" pitchFamily="18" charset="-78"/>
              </a:rPr>
              <a:t>تحقيق </a:t>
            </a:r>
            <a:r>
              <a:rPr lang="ar-SA" sz="3600" dirty="0">
                <a:latin typeface="Simplified Arabic" panose="02020603050405020304" pitchFamily="18" charset="-78"/>
                <a:cs typeface="Simplified Arabic" panose="02020603050405020304" pitchFamily="18" charset="-78"/>
              </a:rPr>
              <a:t>الحد الأقصى الممكن من </a:t>
            </a:r>
            <a:r>
              <a:rPr lang="ar-SA" sz="3600" dirty="0" smtClean="0">
                <a:latin typeface="Simplified Arabic" panose="02020603050405020304" pitchFamily="18" charset="-78"/>
                <a:cs typeface="Simplified Arabic" panose="02020603050405020304" pitchFamily="18" charset="-78"/>
              </a:rPr>
              <a:t>الكفاية الذاتية الاستقلالية الشخصية </a:t>
            </a:r>
            <a:r>
              <a:rPr lang="ar-SA" sz="3600" dirty="0">
                <a:latin typeface="Simplified Arabic" panose="02020603050405020304" pitchFamily="18" charset="-78"/>
                <a:cs typeface="Simplified Arabic" panose="02020603050405020304" pitchFamily="18" charset="-78"/>
              </a:rPr>
              <a:t>والنجاح </a:t>
            </a:r>
            <a:r>
              <a:rPr lang="ar-SA" sz="3600" dirty="0" smtClean="0">
                <a:latin typeface="Simplified Arabic" panose="02020603050405020304" pitchFamily="18" charset="-78"/>
                <a:cs typeface="Simplified Arabic" panose="02020603050405020304" pitchFamily="18" charset="-78"/>
              </a:rPr>
              <a:t>الأكاديمي </a:t>
            </a:r>
            <a:r>
              <a:rPr lang="ar-SA" sz="3600" dirty="0">
                <a:latin typeface="Simplified Arabic" panose="02020603050405020304" pitchFamily="18" charset="-78"/>
                <a:cs typeface="Simplified Arabic" panose="02020603050405020304" pitchFamily="18" charset="-78"/>
              </a:rPr>
              <a:t>والمشاركة في </a:t>
            </a:r>
            <a:r>
              <a:rPr lang="ar-SA" sz="3600" dirty="0" smtClean="0">
                <a:latin typeface="Simplified Arabic" panose="02020603050405020304" pitchFamily="18" charset="-78"/>
                <a:cs typeface="Simplified Arabic" panose="02020603050405020304" pitchFamily="18" charset="-78"/>
              </a:rPr>
              <a:t>فعاليات المجتمع أي تسهيل اندماجها العائلي و الدراسي و المهني. </a:t>
            </a:r>
            <a:endParaRPr lang="fr-FR" sz="3600" dirty="0">
              <a:latin typeface="Simplified Arabic" panose="02020603050405020304" pitchFamily="18" charset="-78"/>
              <a:cs typeface="Simplified Arabic" panose="02020603050405020304" pitchFamily="18" charset="-78"/>
            </a:endParaRPr>
          </a:p>
          <a:p>
            <a:pPr marL="0" indent="0" algn="r">
              <a:buNone/>
            </a:pP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9092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5672" y="17172"/>
            <a:ext cx="8596668" cy="1026017"/>
          </a:xfrm>
        </p:spPr>
        <p:txBody>
          <a:bodyPr/>
          <a:lstStyle/>
          <a:p>
            <a:pPr algn="ctr"/>
            <a:r>
              <a:rPr lang="ar-SA" dirty="0" smtClean="0">
                <a:solidFill>
                  <a:srgbClr val="FF0000"/>
                </a:solidFill>
              </a:rPr>
              <a:t>قواعد استخدام التعلم النشط</a:t>
            </a:r>
            <a:endParaRPr lang="fr-FR" dirty="0">
              <a:solidFill>
                <a:srgbClr val="FF0000"/>
              </a:solidFill>
            </a:endParaRPr>
          </a:p>
        </p:txBody>
      </p:sp>
      <p:sp>
        <p:nvSpPr>
          <p:cNvPr id="3" name="Espace réservé du contenu 2"/>
          <p:cNvSpPr>
            <a:spLocks noGrp="1"/>
          </p:cNvSpPr>
          <p:nvPr>
            <p:ph idx="1"/>
          </p:nvPr>
        </p:nvSpPr>
        <p:spPr>
          <a:xfrm>
            <a:off x="677333" y="1043189"/>
            <a:ext cx="11338655" cy="5814811"/>
          </a:xfrm>
        </p:spPr>
        <p:txBody>
          <a:bodyPr>
            <a:normAutofit/>
          </a:bodyPr>
          <a:lstStyle/>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أن </a:t>
            </a:r>
            <a:r>
              <a:rPr lang="ar-SA" sz="4000" dirty="0">
                <a:latin typeface="Simplified Arabic" panose="02020603050405020304" pitchFamily="18" charset="-78"/>
                <a:cs typeface="Simplified Arabic" panose="02020603050405020304" pitchFamily="18" charset="-78"/>
              </a:rPr>
              <a:t>یكون النشاط في مستوى </a:t>
            </a:r>
            <a:r>
              <a:rPr lang="ar-SA" sz="4000" dirty="0" smtClean="0">
                <a:latin typeface="Simplified Arabic" panose="02020603050405020304" pitchFamily="18" charset="-78"/>
                <a:cs typeface="Simplified Arabic" panose="02020603050405020304" pitchFamily="18" charset="-78"/>
              </a:rPr>
              <a:t>إمكانيات </a:t>
            </a:r>
            <a:r>
              <a:rPr lang="ar-SA" sz="4000" dirty="0">
                <a:latin typeface="Simplified Arabic" panose="02020603050405020304" pitchFamily="18" charset="-78"/>
                <a:cs typeface="Simplified Arabic" panose="02020603050405020304" pitchFamily="18" charset="-78"/>
              </a:rPr>
              <a:t>وقدرات </a:t>
            </a:r>
            <a:r>
              <a:rPr lang="ar-SA" sz="4000" dirty="0" smtClean="0">
                <a:latin typeface="Simplified Arabic" panose="02020603050405020304" pitchFamily="18" charset="-78"/>
                <a:cs typeface="Simplified Arabic" panose="02020603050405020304" pitchFamily="18" charset="-78"/>
              </a:rPr>
              <a:t>المعاقين .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أن يتوافق </a:t>
            </a:r>
            <a:r>
              <a:rPr lang="ar-SA" sz="4000" dirty="0">
                <a:latin typeface="Simplified Arabic" panose="02020603050405020304" pitchFamily="18" charset="-78"/>
                <a:cs typeface="Simplified Arabic" panose="02020603050405020304" pitchFamily="18" charset="-78"/>
              </a:rPr>
              <a:t>مع </a:t>
            </a:r>
            <a:r>
              <a:rPr lang="ar-SA" sz="4000" dirty="0" smtClean="0">
                <a:latin typeface="Simplified Arabic" panose="02020603050405020304" pitchFamily="18" charset="-78"/>
                <a:cs typeface="Simplified Arabic" panose="02020603050405020304" pitchFamily="18" charset="-78"/>
              </a:rPr>
              <a:t>میوله و احتياجاته.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استغلال </a:t>
            </a:r>
            <a:r>
              <a:rPr lang="ar-SA" sz="4000" dirty="0">
                <a:latin typeface="Simplified Arabic" panose="02020603050405020304" pitchFamily="18" charset="-78"/>
                <a:cs typeface="Simplified Arabic" panose="02020603050405020304" pitchFamily="18" charset="-78"/>
              </a:rPr>
              <a:t>النشاط في </a:t>
            </a:r>
            <a:r>
              <a:rPr lang="ar-SA" sz="4000" dirty="0" smtClean="0">
                <a:latin typeface="Simplified Arabic" panose="02020603050405020304" pitchFamily="18" charset="-78"/>
                <a:cs typeface="Simplified Arabic" panose="02020603050405020304" pitchFamily="18" charset="-78"/>
              </a:rPr>
              <a:t>تدعيم عملية الادماج في </a:t>
            </a:r>
            <a:r>
              <a:rPr lang="ar-SA" sz="4000" dirty="0">
                <a:latin typeface="Simplified Arabic" panose="02020603050405020304" pitchFamily="18" charset="-78"/>
                <a:cs typeface="Simplified Arabic" panose="02020603050405020304" pitchFamily="18" charset="-78"/>
              </a:rPr>
              <a:t>المجتمع .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ضرورة </a:t>
            </a:r>
            <a:r>
              <a:rPr lang="ar-SA" sz="4000" dirty="0">
                <a:latin typeface="Simplified Arabic" panose="02020603050405020304" pitchFamily="18" charset="-78"/>
                <a:cs typeface="Simplified Arabic" panose="02020603050405020304" pitchFamily="18" charset="-78"/>
              </a:rPr>
              <a:t>إشراك </a:t>
            </a:r>
            <a:r>
              <a:rPr lang="ar-SA" sz="4000" dirty="0" smtClean="0">
                <a:latin typeface="Simplified Arabic" panose="02020603050405020304" pitchFamily="18" charset="-78"/>
                <a:cs typeface="Simplified Arabic" panose="02020603050405020304" pitchFamily="18" charset="-78"/>
              </a:rPr>
              <a:t>المتعلمين و أوليائهم في اختبار المحتويات و تنفيذها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إعداد دليل تفصيلي للمعلم: </a:t>
            </a:r>
            <a:r>
              <a:rPr lang="ar-SA" sz="4000" dirty="0">
                <a:latin typeface="Simplified Arabic" panose="02020603050405020304" pitchFamily="18" charset="-78"/>
                <a:cs typeface="Simplified Arabic" panose="02020603050405020304" pitchFamily="18" charset="-78"/>
              </a:rPr>
              <a:t>المنطلقات التي استند </a:t>
            </a:r>
            <a:r>
              <a:rPr lang="ar-SA" sz="4000" dirty="0" smtClean="0">
                <a:latin typeface="Simplified Arabic" panose="02020603050405020304" pitchFamily="18" charset="-78"/>
                <a:cs typeface="Simplified Arabic" panose="02020603050405020304" pitchFamily="18" charset="-78"/>
              </a:rPr>
              <a:t>إليها المنهاج ، الأهداف، المضامين والطرائق </a:t>
            </a:r>
            <a:r>
              <a:rPr lang="ar-SA" sz="4000" dirty="0">
                <a:latin typeface="Simplified Arabic" panose="02020603050405020304" pitchFamily="18" charset="-78"/>
                <a:cs typeface="Simplified Arabic" panose="02020603050405020304" pitchFamily="18" charset="-78"/>
              </a:rPr>
              <a:t>المناسبة </a:t>
            </a:r>
            <a:r>
              <a:rPr lang="ar-SA" sz="4000" dirty="0" smtClean="0">
                <a:latin typeface="Simplified Arabic" panose="02020603050405020304" pitchFamily="18" charset="-78"/>
                <a:cs typeface="Simplified Arabic" panose="02020603050405020304" pitchFamily="18" charset="-78"/>
              </a:rPr>
              <a:t>للتدريس.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 توظيف تكنولوجيات التعلم الحديثة والأجهزة الحديثة و المتطورة الخاصة بكل فئة.</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71457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0365" y="261871"/>
            <a:ext cx="8093179" cy="910106"/>
          </a:xfrm>
        </p:spPr>
        <p:txBody>
          <a:bodyPr/>
          <a:lstStyle/>
          <a:p>
            <a:pPr algn="r"/>
            <a:r>
              <a:rPr lang="ar-SA" b="1" dirty="0" smtClean="0">
                <a:solidFill>
                  <a:srgbClr val="FF0000"/>
                </a:solidFill>
                <a:latin typeface="Simplified Arabic" panose="02020603050405020304" pitchFamily="18" charset="-78"/>
                <a:cs typeface="Simplified Arabic" panose="02020603050405020304" pitchFamily="18" charset="-78"/>
              </a:rPr>
              <a:t>قواعد اختيار أساليب التدريس و النشاط</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329603" y="1171977"/>
            <a:ext cx="11377293" cy="4933779"/>
          </a:xfrm>
        </p:spPr>
        <p:txBody>
          <a:bodyPr>
            <a:noAutofit/>
          </a:bodyPr>
          <a:lstStyle/>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تختلف </a:t>
            </a:r>
            <a:r>
              <a:rPr lang="ar-SA" sz="3200" dirty="0">
                <a:solidFill>
                  <a:schemeClr val="tx1"/>
                </a:solidFill>
                <a:latin typeface="Simplified Arabic" panose="02020603050405020304" pitchFamily="18" charset="-78"/>
                <a:cs typeface="Simplified Arabic" panose="02020603050405020304" pitchFamily="18" charset="-78"/>
              </a:rPr>
              <a:t>أساليب التدريس </a:t>
            </a:r>
            <a:r>
              <a:rPr lang="ar-SA" sz="3200" dirty="0" smtClean="0">
                <a:solidFill>
                  <a:schemeClr val="tx1"/>
                </a:solidFill>
                <a:latin typeface="Simplified Arabic" panose="02020603050405020304" pitchFamily="18" charset="-78"/>
                <a:cs typeface="Simplified Arabic" panose="02020603050405020304" pitchFamily="18" charset="-78"/>
              </a:rPr>
              <a:t>باختلاف النظريات المفسرة للإعاقة. یختار </a:t>
            </a:r>
            <a:r>
              <a:rPr lang="ar-SA" sz="3200" dirty="0">
                <a:solidFill>
                  <a:schemeClr val="tx1"/>
                </a:solidFill>
                <a:latin typeface="Simplified Arabic" panose="02020603050405020304" pitchFamily="18" charset="-78"/>
                <a:cs typeface="Simplified Arabic" panose="02020603050405020304" pitchFamily="18" charset="-78"/>
              </a:rPr>
              <a:t>المعلمون </a:t>
            </a:r>
            <a:r>
              <a:rPr lang="ar-SA" sz="3200" dirty="0" smtClean="0">
                <a:solidFill>
                  <a:schemeClr val="tx1"/>
                </a:solidFill>
                <a:latin typeface="Simplified Arabic" panose="02020603050405020304" pitchFamily="18" charset="-78"/>
                <a:cs typeface="Simplified Arabic" panose="02020603050405020304" pitchFamily="18" charset="-78"/>
              </a:rPr>
              <a:t>أساليب التدريس لتعليم ذوي </a:t>
            </a:r>
            <a:r>
              <a:rPr lang="ar-SA" sz="3200" dirty="0">
                <a:solidFill>
                  <a:schemeClr val="tx1"/>
                </a:solidFill>
                <a:latin typeface="Simplified Arabic" panose="02020603050405020304" pitchFamily="18" charset="-78"/>
                <a:cs typeface="Simplified Arabic" panose="02020603050405020304" pitchFamily="18" charset="-78"/>
              </a:rPr>
              <a:t>الحاجات الخاصة في ضوء </a:t>
            </a:r>
            <a:r>
              <a:rPr lang="ar-SA" sz="3200" dirty="0" smtClean="0">
                <a:solidFill>
                  <a:schemeClr val="tx1"/>
                </a:solidFill>
                <a:latin typeface="Simplified Arabic" panose="02020603050405020304" pitchFamily="18" charset="-78"/>
                <a:cs typeface="Simplified Arabic" panose="02020603050405020304" pitchFamily="18" charset="-78"/>
              </a:rPr>
              <a:t>متغيرات </a:t>
            </a:r>
            <a:r>
              <a:rPr lang="ar-SA" sz="3200" dirty="0">
                <a:solidFill>
                  <a:schemeClr val="tx1"/>
                </a:solidFill>
                <a:latin typeface="Simplified Arabic" panose="02020603050405020304" pitchFamily="18" charset="-78"/>
                <a:cs typeface="Simplified Arabic" panose="02020603050405020304" pitchFamily="18" charset="-78"/>
              </a:rPr>
              <a:t>ثلاث ه</a:t>
            </a:r>
            <a:r>
              <a:rPr lang="ar-SA" sz="3200" dirty="0" smtClean="0">
                <a:solidFill>
                  <a:schemeClr val="tx1"/>
                </a:solidFill>
                <a:latin typeface="Simplified Arabic" panose="02020603050405020304" pitchFamily="18" charset="-78"/>
                <a:cs typeface="Simplified Arabic" panose="02020603050405020304" pitchFamily="18" charset="-78"/>
              </a:rPr>
              <a:t>ي</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-فئة </a:t>
            </a:r>
            <a:r>
              <a:rPr lang="ar-SA" sz="3200" dirty="0" smtClean="0">
                <a:solidFill>
                  <a:schemeClr val="tx1"/>
                </a:solidFill>
                <a:latin typeface="Simplified Arabic" panose="02020603050405020304" pitchFamily="18" charset="-78"/>
                <a:cs typeface="Simplified Arabic" panose="02020603050405020304" pitchFamily="18" charset="-78"/>
              </a:rPr>
              <a:t>الإعاقة( الخصائص العامة و الفردية)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شدة الإعاقة.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-العمر الزمني.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25195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503" y="0"/>
            <a:ext cx="8596668" cy="837127"/>
          </a:xfrm>
        </p:spPr>
        <p:txBody>
          <a:bodyPr/>
          <a:lstStyle/>
          <a:p>
            <a:pPr algn="ctr"/>
            <a:r>
              <a:rPr lang="ar-SA" dirty="0" smtClean="0">
                <a:solidFill>
                  <a:schemeClr val="accent2"/>
                </a:solidFill>
              </a:rPr>
              <a:t>مكونات العملية التعليمية لذوي الاحتياجات</a:t>
            </a:r>
            <a:endParaRPr lang="fr-FR" dirty="0">
              <a:solidFill>
                <a:schemeClr val="accent2"/>
              </a:solidFill>
            </a:endParaRPr>
          </a:p>
        </p:txBody>
      </p:sp>
      <p:graphicFrame>
        <p:nvGraphicFramePr>
          <p:cNvPr id="13" name="Espace réservé du contenu 12"/>
          <p:cNvGraphicFramePr>
            <a:graphicFrameLocks noGrp="1"/>
          </p:cNvGraphicFramePr>
          <p:nvPr>
            <p:ph idx="1"/>
            <p:extLst>
              <p:ext uri="{D42A27DB-BD31-4B8C-83A1-F6EECF244321}">
                <p14:modId xmlns:p14="http://schemas.microsoft.com/office/powerpoint/2010/main" val="182761042"/>
              </p:ext>
            </p:extLst>
          </p:nvPr>
        </p:nvGraphicFramePr>
        <p:xfrm>
          <a:off x="0" y="811370"/>
          <a:ext cx="11642501" cy="60466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7161296"/>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3048</TotalTime>
  <Words>1164</Words>
  <Application>Microsoft Office PowerPoint</Application>
  <PresentationFormat>Grand écran</PresentationFormat>
  <Paragraphs>119</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Simplified Arabic</vt:lpstr>
      <vt:lpstr>Tahoma</vt:lpstr>
      <vt:lpstr>Trebuchet MS</vt:lpstr>
      <vt:lpstr>Wingdings 3</vt:lpstr>
      <vt:lpstr>Facette</vt:lpstr>
      <vt:lpstr>التربية الخاصة</vt:lpstr>
      <vt:lpstr>Présentation PowerPoint</vt:lpstr>
      <vt:lpstr>المبادئ العامة في تعليم ذوي الحاجات الخاصة:</vt:lpstr>
      <vt:lpstr>خطوات التعليم الجید </vt:lpstr>
      <vt:lpstr>خطوات التعليم</vt:lpstr>
      <vt:lpstr>تذكير بالتعريف الاجرائي للتربية الخاصة</vt:lpstr>
      <vt:lpstr>قواعد استخدام التعلم النشط</vt:lpstr>
      <vt:lpstr>قواعد اختيار أساليب التدريس و النشاط</vt:lpstr>
      <vt:lpstr>مكونات العملية التعليمية لذوي الاحتياجات</vt:lpstr>
      <vt:lpstr>أساليب تدريس ذوي الاحتياجات الخاصة</vt:lpstr>
      <vt:lpstr>نموذج تدريب العمليات</vt:lpstr>
      <vt:lpstr>نموذج تدريب المهارات</vt:lpstr>
      <vt:lpstr>أنواع أساليب تديس المهارات</vt:lpstr>
      <vt:lpstr>الطرق التربویة الرائدة و الحديثة في تعليم المعاقين عقلیا</vt:lpstr>
      <vt:lpstr>الطرق التربویة الرائدة و الحديثة في تعليم المعاقين عقلیا</vt:lpstr>
      <vt:lpstr>الطرق التربویة الرائدة و الحديثة في تعليم المعاقين عقلیا</vt:lpstr>
      <vt:lpstr>قواعد تربوية عامة</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التربية الخاصة- اهدافها- الفرق بين التربية الخاصة والعامة ... تعرف التربية الخاصة بأنها نمط من الخدمات والبرامج التربوية تتضمن تعديلات خاصة سواءً في المناهج أو الوسائل أو طرائق التعليم استجابة للحاجات الخاصةلمجموع التلاميذ الذين لا يستطيعون مسايرة متطلبات برامج التربية العادية.Nov 30, 2014</dc:title>
  <dc:creator>SAMSUNG</dc:creator>
  <cp:lastModifiedBy>SAMSUNG</cp:lastModifiedBy>
  <cp:revision>137</cp:revision>
  <dcterms:created xsi:type="dcterms:W3CDTF">2018-09-29T15:41:58Z</dcterms:created>
  <dcterms:modified xsi:type="dcterms:W3CDTF">2021-01-06T20:17:40Z</dcterms:modified>
</cp:coreProperties>
</file>