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1" r:id="rId2"/>
    <p:sldId id="268" r:id="rId3"/>
    <p:sldId id="319" r:id="rId4"/>
    <p:sldId id="257" r:id="rId5"/>
    <p:sldId id="263" r:id="rId6"/>
    <p:sldId id="262" r:id="rId7"/>
    <p:sldId id="317" r:id="rId8"/>
    <p:sldId id="321" r:id="rId9"/>
    <p:sldId id="318" r:id="rId10"/>
    <p:sldId id="293" r:id="rId11"/>
    <p:sldId id="284" r:id="rId12"/>
    <p:sldId id="31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3" autoAdjust="0"/>
    <p:restoredTop sz="94660"/>
  </p:normalViewPr>
  <p:slideViewPr>
    <p:cSldViewPr snapToGrid="0">
      <p:cViewPr varScale="1">
        <p:scale>
          <a:sx n="74" d="100"/>
          <a:sy n="74"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1874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423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0742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853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8557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82822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6152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58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75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12/23/2020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798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12/23/2020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8399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12/23/2020</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1165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12/23/2020</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012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12/23/2020</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21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12/23/2020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48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12/23/2020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7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12/23/2020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6290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implified Arabic" panose="02020603050405020304" pitchFamily="18" charset="-78"/>
                <a:cs typeface="Simplified Arabic" panose="02020603050405020304" pitchFamily="18" charset="-78"/>
              </a:rPr>
              <a:t>التربية الخاصة</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4" y="1506829"/>
            <a:ext cx="8596668" cy="4534534"/>
          </a:xfrm>
        </p:spPr>
        <p:txBody>
          <a:bodyPr>
            <a:normAutofit/>
          </a:bodyPr>
          <a:lstStyle/>
          <a:p>
            <a:pPr marL="0" indent="0" algn="r">
              <a:buNone/>
            </a:pPr>
            <a:r>
              <a:rPr lang="ar-SA" sz="2800" dirty="0" smtClean="0"/>
              <a:t>الصف: ماستر 2 تخصص علم النفس المدرسي</a:t>
            </a:r>
          </a:p>
          <a:p>
            <a:pPr marL="0" indent="0" algn="r">
              <a:buNone/>
            </a:pPr>
            <a:r>
              <a:rPr lang="ar-SA" sz="2800" dirty="0" smtClean="0"/>
              <a:t>أستاذة المقياس: </a:t>
            </a:r>
          </a:p>
          <a:p>
            <a:pPr marL="0" indent="0" algn="r">
              <a:buNone/>
            </a:pPr>
            <a:r>
              <a:rPr lang="ar-SA" sz="2800" b="1" dirty="0" smtClean="0">
                <a:solidFill>
                  <a:schemeClr val="accent1"/>
                </a:solidFill>
              </a:rPr>
              <a:t>الدكتورة: قرايرية /حرقاس وسيلة</a:t>
            </a:r>
          </a:p>
          <a:p>
            <a:pPr marL="0" indent="0" algn="r">
              <a:buNone/>
            </a:pPr>
            <a:r>
              <a:rPr lang="ar-SA" sz="2800" dirty="0" smtClean="0"/>
              <a:t>أستاذة علم النفس بجامعة 8 ماي 1645</a:t>
            </a:r>
          </a:p>
          <a:p>
            <a:pPr marL="0" indent="0" algn="r">
              <a:buNone/>
            </a:pPr>
            <a:endParaRPr lang="ar-SA" sz="2800" dirty="0" smtClean="0"/>
          </a:p>
          <a:p>
            <a:pPr marL="0" indent="0" algn="ctr" rtl="1">
              <a:buNone/>
            </a:pPr>
            <a:r>
              <a:rPr lang="ar-SA" sz="2800" dirty="0" smtClean="0"/>
              <a:t>السنة الجامعية: 20</a:t>
            </a:r>
            <a:r>
              <a:rPr lang="fr-FR" sz="2800" dirty="0" smtClean="0"/>
              <a:t>20</a:t>
            </a:r>
            <a:r>
              <a:rPr lang="ar-SA" sz="2800" dirty="0" smtClean="0"/>
              <a:t>-</a:t>
            </a:r>
            <a:r>
              <a:rPr lang="fr-FR" sz="2800" smtClean="0"/>
              <a:t>2021</a:t>
            </a:r>
            <a:endParaRPr lang="fr-FR" sz="2800" dirty="0"/>
          </a:p>
        </p:txBody>
      </p:sp>
    </p:spTree>
    <p:extLst>
      <p:ext uri="{BB962C8B-B14F-4D97-AF65-F5344CB8AC3E}">
        <p14:creationId xmlns:p14="http://schemas.microsoft.com/office/powerpoint/2010/main" val="12572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315" y="0"/>
            <a:ext cx="6825803" cy="7173532"/>
          </a:xfrm>
        </p:spPr>
      </p:pic>
    </p:spTree>
    <p:extLst>
      <p:ext uri="{BB962C8B-B14F-4D97-AF65-F5344CB8AC3E}">
        <p14:creationId xmlns:p14="http://schemas.microsoft.com/office/powerpoint/2010/main" val="4097028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880" y="120202"/>
            <a:ext cx="8596668" cy="858592"/>
          </a:xfrm>
        </p:spPr>
        <p:txBody>
          <a:bodyPr/>
          <a:lstStyle/>
          <a:p>
            <a:pPr algn="ctr"/>
            <a:endParaRPr lang="fr-FR" dirty="0"/>
          </a:p>
        </p:txBody>
      </p:sp>
      <p:sp>
        <p:nvSpPr>
          <p:cNvPr id="3" name="Espace réservé du contenu 2"/>
          <p:cNvSpPr>
            <a:spLocks noGrp="1"/>
          </p:cNvSpPr>
          <p:nvPr>
            <p:ph idx="1"/>
          </p:nvPr>
        </p:nvSpPr>
        <p:spPr>
          <a:xfrm>
            <a:off x="677333" y="978795"/>
            <a:ext cx="11377291" cy="5062568"/>
          </a:xfrm>
        </p:spPr>
        <p:txBody>
          <a:bodyPr/>
          <a:lstStyle/>
          <a:p>
            <a:pPr algn="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24" y="120202"/>
            <a:ext cx="12359424" cy="6737798"/>
          </a:xfrm>
          <a:prstGeom prst="rect">
            <a:avLst/>
          </a:prstGeom>
        </p:spPr>
      </p:pic>
    </p:spTree>
    <p:extLst>
      <p:ext uri="{BB962C8B-B14F-4D97-AF65-F5344CB8AC3E}">
        <p14:creationId xmlns:p14="http://schemas.microsoft.com/office/powerpoint/2010/main" val="2447220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52668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8"/>
          <p:cNvPicPr>
            <a:picLocks noGrp="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87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sz="4000" b="1" dirty="0">
                <a:solidFill>
                  <a:srgbClr val="90C226"/>
                </a:solidFill>
              </a:rPr>
              <a:t>المقاربات</a:t>
            </a:r>
            <a:r>
              <a:rPr lang="fr-FR" sz="4000" b="1" dirty="0">
                <a:solidFill>
                  <a:srgbClr val="90C226"/>
                </a:solidFill>
              </a:rPr>
              <a:t> </a:t>
            </a:r>
            <a:r>
              <a:rPr lang="ar-SA" sz="4000" b="1" dirty="0">
                <a:solidFill>
                  <a:srgbClr val="90C226"/>
                </a:solidFill>
              </a:rPr>
              <a:t>النظرية للتربية الخاصة</a:t>
            </a:r>
            <a:endParaRPr lang="fr-FR" dirty="0"/>
          </a:p>
        </p:txBody>
      </p:sp>
      <p:sp>
        <p:nvSpPr>
          <p:cNvPr id="3" name="Espace réservé du contenu 2"/>
          <p:cNvSpPr>
            <a:spLocks noGrp="1"/>
          </p:cNvSpPr>
          <p:nvPr>
            <p:ph idx="1"/>
          </p:nvPr>
        </p:nvSpPr>
        <p:spPr>
          <a:xfrm>
            <a:off x="0" y="1709828"/>
            <a:ext cx="9415669" cy="3880773"/>
          </a:xfrm>
        </p:spPr>
        <p:txBody>
          <a:bodyPr>
            <a:normAutofit/>
          </a:bodyPr>
          <a:lstStyle/>
          <a:p>
            <a:pPr marL="0" indent="0" algn="r" rtl="1">
              <a:buNone/>
            </a:pPr>
            <a:r>
              <a:rPr lang="ar-SA" sz="4000" dirty="0" smtClean="0">
                <a:latin typeface="Sakkal Majalla" panose="02000000000000000000" pitchFamily="2" charset="-78"/>
                <a:cs typeface="Sakkal Majalla" panose="02000000000000000000" pitchFamily="2" charset="-78"/>
              </a:rPr>
              <a:t>التربية الخاصة كما التربية العامة من حيث اختلاف العلماء و الفلاسفة و الممارسين لها في تحديد تعريف موحد, شهد ميدان التربية الخاصة حركية علمية واسعة مع بداية القرن العشرين نتج عنها العديد من النظريات و المقاربات التي تحاول وضع المبادئ الكبرى في كيفية تربية و تعليم ذوي الاحتياجات الخاصة بناءا على أسس علمية و من اجل تحقيق اهداف عملة.</a:t>
            </a:r>
            <a:endParaRPr lang="fr-FR" sz="4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96993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99854" y="316784"/>
            <a:ext cx="8596668" cy="1320800"/>
          </a:xfrm>
        </p:spPr>
        <p:txBody>
          <a:bodyPr>
            <a:normAutofit/>
          </a:bodyPr>
          <a:lstStyle/>
          <a:p>
            <a:pPr algn="ctr" rtl="1"/>
            <a:r>
              <a:rPr lang="ar-SA" sz="3200" b="1" dirty="0" smtClean="0">
                <a:solidFill>
                  <a:srgbClr val="00B050"/>
                </a:solidFill>
                <a:latin typeface="Simplified Arabic" panose="02020603050405020304" pitchFamily="18" charset="-78"/>
                <a:ea typeface="+mn-ea"/>
                <a:cs typeface="Simplified Arabic" panose="02020603050405020304" pitchFamily="18" charset="-78"/>
              </a:rPr>
              <a:t>1-مقاربة</a:t>
            </a:r>
            <a:r>
              <a:rPr lang="fr-FR" sz="3200" b="1" dirty="0" smtClean="0">
                <a:solidFill>
                  <a:srgbClr val="00B050"/>
                </a:solidFill>
                <a:latin typeface="Simplified Arabic" panose="02020603050405020304" pitchFamily="18" charset="-78"/>
                <a:ea typeface="+mn-ea"/>
                <a:cs typeface="Simplified Arabic" panose="02020603050405020304" pitchFamily="18" charset="-78"/>
              </a:rPr>
              <a:t> </a:t>
            </a:r>
            <a:r>
              <a:rPr lang="ar-SA" sz="3200" b="1" dirty="0" smtClean="0">
                <a:solidFill>
                  <a:srgbClr val="00B050"/>
                </a:solidFill>
                <a:latin typeface="Simplified Arabic" panose="02020603050405020304" pitchFamily="18" charset="-78"/>
                <a:ea typeface="+mn-ea"/>
                <a:cs typeface="Simplified Arabic" panose="02020603050405020304" pitchFamily="18" charset="-78"/>
              </a:rPr>
              <a:t>البنيوية الوظيفية </a:t>
            </a:r>
            <a:endParaRPr lang="fr-FR" sz="4000" b="1" dirty="0">
              <a:solidFill>
                <a:srgbClr val="00B050"/>
              </a:solidFill>
            </a:endParaRPr>
          </a:p>
        </p:txBody>
      </p:sp>
      <p:sp>
        <p:nvSpPr>
          <p:cNvPr id="3" name="Espace réservé du contenu 2"/>
          <p:cNvSpPr>
            <a:spLocks noGrp="1"/>
          </p:cNvSpPr>
          <p:nvPr>
            <p:ph idx="1"/>
          </p:nvPr>
        </p:nvSpPr>
        <p:spPr>
          <a:xfrm>
            <a:off x="317826" y="1470159"/>
            <a:ext cx="8825659" cy="4119272"/>
          </a:xfrm>
        </p:spPr>
        <p:txBody>
          <a:bodyPr>
            <a:noAutofit/>
          </a:bodyPr>
          <a:lstStyle/>
          <a:p>
            <a:pPr marL="0" indent="0" algn="r" rtl="1">
              <a:buNone/>
            </a:pPr>
            <a:r>
              <a:rPr lang="ar-SA" sz="3200" b="1" dirty="0">
                <a:latin typeface="Simplified Arabic" panose="02020603050405020304" pitchFamily="18" charset="-78"/>
                <a:cs typeface="Simplified Arabic" panose="02020603050405020304" pitchFamily="18" charset="-78"/>
              </a:rPr>
              <a:t>المقاربة البنيوية الوظيفية </a:t>
            </a:r>
            <a:r>
              <a:rPr lang="fr-FR" sz="3200" b="1" dirty="0" smtClean="0">
                <a:latin typeface="Simplified Arabic" panose="02020603050405020304" pitchFamily="18" charset="-78"/>
                <a:cs typeface="Simplified Arabic" panose="02020603050405020304" pitchFamily="18" charset="-78"/>
              </a:rPr>
              <a:t>:</a:t>
            </a:r>
            <a:r>
              <a:rPr lang="fr-FR" sz="3200" dirty="0">
                <a:latin typeface="Simplified Arabic" panose="02020603050405020304" pitchFamily="18" charset="-78"/>
                <a:cs typeface="Simplified Arabic" panose="02020603050405020304" pitchFamily="18" charset="-78"/>
              </a:rPr>
              <a:t/>
            </a:r>
            <a:br>
              <a:rPr lang="fr-FR" sz="3200" dirty="0">
                <a:latin typeface="Simplified Arabic" panose="02020603050405020304" pitchFamily="18" charset="-78"/>
                <a:cs typeface="Simplified Arabic" panose="02020603050405020304" pitchFamily="18" charset="-78"/>
              </a:rPr>
            </a:br>
            <a:r>
              <a:rPr lang="ar-SA" sz="3200" b="1" dirty="0">
                <a:latin typeface="Simplified Arabic" panose="02020603050405020304" pitchFamily="18" charset="-78"/>
                <a:cs typeface="Simplified Arabic" panose="02020603050405020304" pitchFamily="18" charset="-78"/>
              </a:rPr>
              <a:t>أصولها نابعة من أعمال أشهر رواد علم الاجتماع الحديث و هو الفرنسي إميل دوركايم، الذي اهتم خصوصا بسبل استقرار النظام الاجتماعي وتكامل عناصره و بنياته.</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4436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546" y="1220431"/>
            <a:ext cx="10406130" cy="3880773"/>
          </a:xfrm>
        </p:spPr>
        <p:txBody>
          <a:bodyPr>
            <a:noAutofit/>
          </a:bodyPr>
          <a:lstStyle/>
          <a:p>
            <a:pPr marL="0" indent="0" algn="r">
              <a:buNone/>
            </a:pPr>
            <a:r>
              <a:rPr lang="ar-SA" sz="3600" dirty="0" smtClean="0">
                <a:latin typeface="Simplified Arabic" panose="02020603050405020304" pitchFamily="18" charset="-78"/>
                <a:cs typeface="Simplified Arabic" panose="02020603050405020304" pitchFamily="18" charset="-78"/>
              </a:rPr>
              <a:t>تقول </a:t>
            </a:r>
            <a:r>
              <a:rPr lang="ar-SA" sz="3600" dirty="0">
                <a:latin typeface="Simplified Arabic" panose="02020603050405020304" pitchFamily="18" charset="-78"/>
                <a:cs typeface="Simplified Arabic" panose="02020603050405020304" pitchFamily="18" charset="-78"/>
              </a:rPr>
              <a:t>المقاربة الوظيفية أن للتعليم العديد من الوظائف الهامة في المجتمع، فهو </a:t>
            </a:r>
            <a:r>
              <a:rPr lang="ar-SA" sz="3600" dirty="0" smtClean="0">
                <a:latin typeface="Simplified Arabic" panose="02020603050405020304" pitchFamily="18" charset="-78"/>
                <a:cs typeface="Simplified Arabic" panose="02020603050405020304" pitchFamily="18" charset="-78"/>
              </a:rPr>
              <a:t>يهيئ </a:t>
            </a:r>
            <a:r>
              <a:rPr lang="ar-SA" sz="3600" dirty="0">
                <a:latin typeface="Simplified Arabic" panose="02020603050405020304" pitchFamily="18" charset="-78"/>
                <a:cs typeface="Simplified Arabic" panose="02020603050405020304" pitchFamily="18" charset="-78"/>
              </a:rPr>
              <a:t>الأطفال و </a:t>
            </a:r>
            <a:r>
              <a:rPr lang="ar-SA" sz="3600" dirty="0" smtClean="0">
                <a:latin typeface="Simplified Arabic" panose="02020603050405020304" pitchFamily="18" charset="-78"/>
                <a:cs typeface="Simplified Arabic" panose="02020603050405020304" pitchFamily="18" charset="-78"/>
              </a:rPr>
              <a:t>يعدّهم </a:t>
            </a:r>
            <a:r>
              <a:rPr lang="ar-SA" sz="3600" dirty="0">
                <a:latin typeface="Simplified Arabic" panose="02020603050405020304" pitchFamily="18" charset="-78"/>
                <a:cs typeface="Simplified Arabic" panose="02020603050405020304" pitchFamily="18" charset="-78"/>
              </a:rPr>
              <a:t>للاندماج في المجتمع عن طريق المعرفة أولا، ثم عبر تلقينهم المبادئ الدينية و الأعراف و العادات و التقاليد المحلية و القيم الأخلاقية و السياسية... و يعتقد رواد هذه النظرية المحافظة أيضا، أن التربية و التعليم يخدمان البنية السليمة للمجتمع ككل، من خلال إلزامية التمدرس التي تؤدي إجمالا إلى تقويم الكثير من السلوكات المنحرفة أو تفاديها.</a:t>
            </a:r>
            <a:br>
              <a:rPr lang="ar-SA" sz="3600" dirty="0">
                <a:latin typeface="Simplified Arabic" panose="02020603050405020304" pitchFamily="18" charset="-78"/>
                <a:cs typeface="Simplified Arabic" panose="02020603050405020304" pitchFamily="18" charset="-78"/>
              </a:rPr>
            </a:b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87389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16924"/>
          </a:xfrm>
        </p:spPr>
        <p:txBody>
          <a:bodyPr/>
          <a:lstStyle/>
          <a:p>
            <a:pPr algn="ctr"/>
            <a:r>
              <a:rPr lang="ar-SA" b="1" dirty="0" smtClean="0">
                <a:latin typeface="Simplified Arabic" panose="02020603050405020304" pitchFamily="18" charset="-78"/>
                <a:cs typeface="Simplified Arabic" panose="02020603050405020304" pitchFamily="18" charset="-78"/>
              </a:rPr>
              <a:t>2– </a:t>
            </a:r>
            <a:r>
              <a:rPr lang="ar-SA" b="1" dirty="0">
                <a:latin typeface="Simplified Arabic" panose="02020603050405020304" pitchFamily="18" charset="-78"/>
                <a:cs typeface="Simplified Arabic" panose="02020603050405020304" pitchFamily="18" charset="-78"/>
              </a:rPr>
              <a:t>المقاربة الوظيفية الكلاسيكية :</a:t>
            </a:r>
            <a:endParaRPr lang="fr-FR" b="1" dirty="0"/>
          </a:p>
        </p:txBody>
      </p:sp>
      <p:sp>
        <p:nvSpPr>
          <p:cNvPr id="3" name="Espace réservé du contenu 2"/>
          <p:cNvSpPr>
            <a:spLocks noGrp="1"/>
          </p:cNvSpPr>
          <p:nvPr>
            <p:ph idx="1"/>
          </p:nvPr>
        </p:nvSpPr>
        <p:spPr>
          <a:xfrm>
            <a:off x="767486" y="1632555"/>
            <a:ext cx="8596668" cy="3880773"/>
          </a:xfrm>
        </p:spPr>
        <p:txBody>
          <a:bodyPr>
            <a:noAutofit/>
          </a:bodyPr>
          <a:lstStyle/>
          <a:p>
            <a:pPr marL="0" indent="0" algn="r">
              <a:buNone/>
            </a:pPr>
            <a:r>
              <a:rPr lang="ar-SA" sz="3200" dirty="0">
                <a:latin typeface="Simplified Arabic" panose="02020603050405020304" pitchFamily="18" charset="-78"/>
                <a:cs typeface="Simplified Arabic" panose="02020603050405020304" pitchFamily="18" charset="-78"/>
              </a:rPr>
              <a:t>– المقاربة الوظيفية الكلاسيكية : و تقوم على فكرة الفوارق الوراثية، حيث أن المدرسة تهدف إلى تربية جميع المتعلمين حسب معايير أخلاقية واجتماعية موحدة، وذلك بغية الاندماج في المجتمع. لكن في الوقت نفسه، تفرق المدرسة بين المتمدرسين، فمن يمتلك القدرات الوراثية كالذكاء مثلا يتم انتقاؤه لتولية المناصب </a:t>
            </a:r>
            <a:r>
              <a:rPr lang="ar-SA" sz="3200" dirty="0" smtClean="0">
                <a:latin typeface="Simplified Arabic" panose="02020603050405020304" pitchFamily="18" charset="-78"/>
                <a:cs typeface="Simplified Arabic" panose="02020603050405020304" pitchFamily="18" charset="-78"/>
              </a:rPr>
              <a:t>المتباري </a:t>
            </a:r>
            <a:r>
              <a:rPr lang="ar-SA" sz="3200" dirty="0">
                <a:latin typeface="Simplified Arabic" panose="02020603050405020304" pitchFamily="18" charset="-78"/>
                <a:cs typeface="Simplified Arabic" panose="02020603050405020304" pitchFamily="18" charset="-78"/>
              </a:rPr>
              <a:t>عليها في إطار من النزاهة و الشفافية و اعتمادا على معايير علمية موضوعية مضبوطة.</a:t>
            </a:r>
            <a:br>
              <a:rPr lang="ar-SA" sz="3200" dirty="0">
                <a:latin typeface="Simplified Arabic" panose="02020603050405020304" pitchFamily="18" charset="-78"/>
                <a:cs typeface="Simplified Arabic" panose="02020603050405020304" pitchFamily="18" charset="-78"/>
              </a:rPr>
            </a:b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44743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dirty="0" smtClean="0"/>
              <a:t>3-النظرية البنائية المعرفية </a:t>
            </a:r>
            <a:r>
              <a:rPr lang="fr-FR" sz="4000" dirty="0">
                <a:solidFill>
                  <a:srgbClr val="92D050"/>
                </a:solidFill>
                <a:latin typeface="Sakkal Majalla" panose="02000000000000000000" pitchFamily="2" charset="-78"/>
                <a:cs typeface="Sakkal Majalla" panose="02000000000000000000" pitchFamily="2" charset="-78"/>
              </a:rPr>
              <a:t>Constructivisme</a:t>
            </a:r>
            <a:endParaRPr lang="fr-FR" dirty="0">
              <a:solidFill>
                <a:srgbClr val="92D050"/>
              </a:solidFill>
            </a:endParaRPr>
          </a:p>
        </p:txBody>
      </p:sp>
      <p:sp>
        <p:nvSpPr>
          <p:cNvPr id="3" name="Espace réservé du contenu 2"/>
          <p:cNvSpPr>
            <a:spLocks noGrp="1"/>
          </p:cNvSpPr>
          <p:nvPr>
            <p:ph idx="1"/>
          </p:nvPr>
        </p:nvSpPr>
        <p:spPr>
          <a:xfrm>
            <a:off x="0" y="1503767"/>
            <a:ext cx="11822806" cy="5354233"/>
          </a:xfrm>
        </p:spPr>
        <p:txBody>
          <a:bodyPr>
            <a:noAutofit/>
          </a:bodyPr>
          <a:lstStyle/>
          <a:p>
            <a:pPr marL="0" indent="0" algn="r" rtl="1">
              <a:buNone/>
            </a:pPr>
            <a:r>
              <a:rPr lang="ar-SA" sz="2400" b="1" dirty="0">
                <a:latin typeface="Sakkal Majalla" panose="02000000000000000000" pitchFamily="2" charset="-78"/>
                <a:cs typeface="Sakkal Majalla" panose="02000000000000000000" pitchFamily="2" charset="-78"/>
              </a:rPr>
              <a:t>ومن أبرز النظريات الجديدة التي ظهرت في التعلم والتعليم:  </a:t>
            </a:r>
            <a:r>
              <a:rPr lang="ar-SA" sz="2400" b="1" dirty="0" smtClean="0">
                <a:latin typeface="Sakkal Majalla" panose="02000000000000000000" pitchFamily="2" charset="-78"/>
                <a:cs typeface="Sakkal Majalla" panose="02000000000000000000" pitchFamily="2" charset="-78"/>
              </a:rPr>
              <a:t>النظرية </a:t>
            </a:r>
            <a:r>
              <a:rPr lang="ar-SA" sz="2400" b="1" dirty="0">
                <a:latin typeface="Sakkal Majalla" panose="02000000000000000000" pitchFamily="2" charset="-78"/>
                <a:cs typeface="Sakkal Majalla" panose="02000000000000000000" pitchFamily="2" charset="-78"/>
              </a:rPr>
              <a:t>البنائية </a:t>
            </a:r>
            <a:r>
              <a:rPr lang="ar-SA" sz="2400" b="1" dirty="0" smtClean="0">
                <a:latin typeface="Sakkal Majalla" panose="02000000000000000000" pitchFamily="2" charset="-78"/>
                <a:cs typeface="Sakkal Majalla" panose="02000000000000000000" pitchFamily="2" charset="-78"/>
              </a:rPr>
              <a:t>التي </a:t>
            </a:r>
            <a:r>
              <a:rPr lang="ar-SA" sz="2400" b="1" dirty="0">
                <a:latin typeface="Sakkal Majalla" panose="02000000000000000000" pitchFamily="2" charset="-78"/>
                <a:cs typeface="Sakkal Majalla" panose="02000000000000000000" pitchFamily="2" charset="-78"/>
              </a:rPr>
              <a:t>تركز على العمليات الذهنية الداخلية للمتعلم، والنمو المعرفي لديه.  </a:t>
            </a:r>
          </a:p>
          <a:p>
            <a:pPr marL="0" indent="0" algn="r" rtl="1">
              <a:buNone/>
            </a:pPr>
            <a:r>
              <a:rPr lang="ar-SA" sz="2400" b="1" dirty="0">
                <a:latin typeface="Sakkal Majalla" panose="02000000000000000000" pitchFamily="2" charset="-78"/>
                <a:cs typeface="Sakkal Majalla" panose="02000000000000000000" pitchFamily="2" charset="-78"/>
              </a:rPr>
              <a:t>وقد انبثقت هذه النظرية من أعمال بياجيه </a:t>
            </a:r>
            <a:r>
              <a:rPr lang="ar-SA" sz="2400" b="1" dirty="0" smtClean="0">
                <a:latin typeface="Sakkal Majalla" panose="02000000000000000000" pitchFamily="2" charset="-78"/>
                <a:cs typeface="Sakkal Majalla" panose="02000000000000000000" pitchFamily="2" charset="-78"/>
              </a:rPr>
              <a:t>«</a:t>
            </a:r>
            <a:r>
              <a:rPr lang="fr-FR" sz="2400" b="1" dirty="0" smtClean="0">
                <a:latin typeface="Sakkal Majalla" panose="02000000000000000000" pitchFamily="2" charset="-78"/>
                <a:cs typeface="Sakkal Majalla" panose="02000000000000000000" pitchFamily="2" charset="-78"/>
              </a:rPr>
              <a:t>Jean Piaget</a:t>
            </a:r>
            <a:r>
              <a:rPr lang="ar-SA" sz="2400" b="1" dirty="0" smtClean="0">
                <a:latin typeface="Sakkal Majalla" panose="02000000000000000000" pitchFamily="2" charset="-78"/>
                <a:cs typeface="Sakkal Majalla" panose="02000000000000000000" pitchFamily="2" charset="-78"/>
              </a:rPr>
              <a:t>»</a:t>
            </a:r>
            <a:r>
              <a:rPr lang="fr-FR" sz="2400" b="1" dirty="0" smtClean="0">
                <a:latin typeface="Sakkal Majalla" panose="02000000000000000000" pitchFamily="2" charset="-78"/>
                <a:cs typeface="Sakkal Majalla" panose="02000000000000000000" pitchFamily="2" charset="-78"/>
              </a:rPr>
              <a:t>  </a:t>
            </a:r>
            <a:r>
              <a:rPr lang="ar-SA" sz="2400" b="1" dirty="0" smtClean="0">
                <a:latin typeface="Sakkal Majalla" panose="02000000000000000000" pitchFamily="2" charset="-78"/>
                <a:cs typeface="Sakkal Majalla" panose="02000000000000000000" pitchFamily="2" charset="-78"/>
              </a:rPr>
              <a:t> «</a:t>
            </a:r>
            <a:r>
              <a:rPr lang="ar-SA" sz="2400" b="1" dirty="0" err="1" smtClean="0">
                <a:latin typeface="Sakkal Majalla" panose="02000000000000000000" pitchFamily="2" charset="-78"/>
                <a:cs typeface="Sakkal Majalla" panose="02000000000000000000" pitchFamily="2" charset="-78"/>
              </a:rPr>
              <a:t>أوزبل</a:t>
            </a:r>
            <a:r>
              <a:rPr lang="ar-SA" sz="2400" b="1" dirty="0" smtClean="0">
                <a:latin typeface="Sakkal Majalla" panose="02000000000000000000" pitchFamily="2" charset="-78"/>
                <a:cs typeface="Sakkal Majalla" panose="02000000000000000000" pitchFamily="2" charset="-78"/>
              </a:rPr>
              <a:t>» </a:t>
            </a:r>
            <a:r>
              <a:rPr lang="ar-SA" sz="2400" b="1" dirty="0">
                <a:latin typeface="Sakkal Majalla" panose="02000000000000000000" pitchFamily="2" charset="-78"/>
                <a:cs typeface="Sakkal Majalla" panose="02000000000000000000" pitchFamily="2" charset="-78"/>
              </a:rPr>
              <a:t>ثم جاء جوزيف نوفاك، ورفاقه من جامعة كور نيل بالولايات المتحدة الأمريكية حيث طور نوفاك فكر </a:t>
            </a:r>
            <a:r>
              <a:rPr lang="ar-SA" sz="2400" b="1" dirty="0" err="1">
                <a:latin typeface="Sakkal Majalla" panose="02000000000000000000" pitchFamily="2" charset="-78"/>
                <a:cs typeface="Sakkal Majalla" panose="02000000000000000000" pitchFamily="2" charset="-78"/>
              </a:rPr>
              <a:t>أوزبل</a:t>
            </a:r>
            <a:r>
              <a:rPr lang="ar-SA" sz="2400" b="1" dirty="0">
                <a:latin typeface="Sakkal Majalla" panose="02000000000000000000" pitchFamily="2" charset="-78"/>
                <a:cs typeface="Sakkal Majalla" panose="02000000000000000000" pitchFamily="2" charset="-78"/>
              </a:rPr>
              <a:t> حول كيفية تمثل المفاهيم وتنظيم البنية المعرفية للمتعلم حتى يحدث التعلم المرغوب، فقام نوفاك بتنظيم الأفكار الرياضية وغيرها بصورة هرمية </a:t>
            </a:r>
            <a:r>
              <a:rPr lang="fr-FR" sz="2400" b="1" dirty="0" err="1" smtClean="0">
                <a:latin typeface="Sakkal Majalla" panose="02000000000000000000" pitchFamily="2" charset="-78"/>
                <a:cs typeface="Sakkal Majalla" panose="02000000000000000000" pitchFamily="2" charset="-78"/>
              </a:rPr>
              <a:t>Hierachique</a:t>
            </a:r>
            <a:r>
              <a:rPr lang="fr-FR" sz="2400" b="1" dirty="0" smtClean="0">
                <a:latin typeface="Sakkal Majalla" panose="02000000000000000000" pitchFamily="2" charset="-78"/>
                <a:cs typeface="Sakkal Majalla" panose="02000000000000000000" pitchFamily="2" charset="-78"/>
              </a:rPr>
              <a:t> </a:t>
            </a:r>
            <a:r>
              <a:rPr lang="ar-SA" sz="2400" b="1" dirty="0" smtClean="0">
                <a:latin typeface="Sakkal Majalla" panose="02000000000000000000" pitchFamily="2" charset="-78"/>
                <a:cs typeface="Sakkal Majalla" panose="02000000000000000000" pitchFamily="2" charset="-78"/>
              </a:rPr>
              <a:t> من </a:t>
            </a:r>
            <a:r>
              <a:rPr lang="ar-SA" sz="2400" b="1" dirty="0">
                <a:latin typeface="Sakkal Majalla" panose="02000000000000000000" pitchFamily="2" charset="-78"/>
                <a:cs typeface="Sakkal Majalla" panose="02000000000000000000" pitchFamily="2" charset="-78"/>
              </a:rPr>
              <a:t>خلال استخدام نماذج من التعلم البنائي في تعلم الرياضيات، إذ إن الرياضيات بطبيعتها بنائية وتراكمية.   </a:t>
            </a:r>
          </a:p>
          <a:p>
            <a:pPr marL="0" indent="0" algn="r" rtl="1">
              <a:buNone/>
            </a:pPr>
            <a:r>
              <a:rPr lang="ar-SA" sz="2400" b="1" dirty="0" smtClean="0">
                <a:latin typeface="Sakkal Majalla" panose="02000000000000000000" pitchFamily="2" charset="-78"/>
                <a:cs typeface="Sakkal Majalla" panose="02000000000000000000" pitchFamily="2" charset="-78"/>
              </a:rPr>
              <a:t>وتقوم </a:t>
            </a:r>
            <a:r>
              <a:rPr lang="ar-SA" sz="2400" b="1" dirty="0">
                <a:latin typeface="Sakkal Majalla" panose="02000000000000000000" pitchFamily="2" charset="-78"/>
                <a:cs typeface="Sakkal Majalla" panose="02000000000000000000" pitchFamily="2" charset="-78"/>
              </a:rPr>
              <a:t>أسس التعلم البنائي على ما يلي: </a:t>
            </a:r>
            <a:r>
              <a:rPr lang="ar-SA" sz="2400" b="1" dirty="0" smtClean="0">
                <a:latin typeface="Sakkal Majalla" panose="02000000000000000000" pitchFamily="2" charset="-78"/>
                <a:cs typeface="Sakkal Majalla" panose="02000000000000000000" pitchFamily="2" charset="-78"/>
              </a:rPr>
              <a:t>أن </a:t>
            </a:r>
            <a:r>
              <a:rPr lang="ar-SA" sz="2400" b="1" dirty="0">
                <a:latin typeface="Sakkal Majalla" panose="02000000000000000000" pitchFamily="2" charset="-78"/>
                <a:cs typeface="Sakkal Majalla" panose="02000000000000000000" pitchFamily="2" charset="-78"/>
              </a:rPr>
              <a:t>التعلم عملية بنائية نشطة ومستمرة وغرضه التوجيه، والتهيئة للتعلم عندما يواجه المتعلم مشكلة أو مهمة جديرة بالاهتمام، كما تتضمن عملية التعلم إعادة بناء </a:t>
            </a:r>
            <a:r>
              <a:rPr lang="ar-SA" sz="2400" b="1" dirty="0" smtClean="0">
                <a:latin typeface="Sakkal Majalla" panose="02000000000000000000" pitchFamily="2" charset="-78"/>
                <a:cs typeface="Sakkal Majalla" panose="02000000000000000000" pitchFamily="2" charset="-78"/>
              </a:rPr>
              <a:t>للمعارف التي يكتسبها المتعلم بطريقته الخاصة و ذلك حسب:- تصوراته عن الموضوع، خبراته السابقة، رصيده المعرفي، طريقة فهمه ادراكه للأشياء، طبيعة البيئة الثقافية( التعليمية و الاسرية و الاجتماعية)، </a:t>
            </a:r>
            <a:endParaRPr lang="fr-FR" sz="2400" b="1" dirty="0" smtClean="0">
              <a:latin typeface="Sakkal Majalla" panose="02000000000000000000" pitchFamily="2" charset="-78"/>
              <a:cs typeface="Sakkal Majalla" panose="02000000000000000000" pitchFamily="2" charset="-78"/>
            </a:endParaRPr>
          </a:p>
          <a:p>
            <a:pPr marL="0" indent="0" algn="r" rtl="1">
              <a:buNone/>
            </a:pPr>
            <a:endParaRPr lang="fr-FR" sz="24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679179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4455" y="184597"/>
            <a:ext cx="8596668" cy="1320800"/>
          </a:xfrm>
        </p:spPr>
        <p:txBody>
          <a:bodyPr>
            <a:normAutofit/>
          </a:bodyPr>
          <a:lstStyle/>
          <a:p>
            <a:pPr algn="ctr"/>
            <a:r>
              <a:rPr lang="ar-SA" sz="4000" dirty="0">
                <a:solidFill>
                  <a:prstClr val="black">
                    <a:lumMod val="75000"/>
                    <a:lumOff val="25000"/>
                  </a:prstClr>
                </a:solidFill>
                <a:latin typeface="Sakkal Majalla" panose="02000000000000000000" pitchFamily="2" charset="-78"/>
                <a:ea typeface="+mn-ea"/>
                <a:cs typeface="Sakkal Majalla" panose="02000000000000000000" pitchFamily="2" charset="-78"/>
              </a:rPr>
              <a:t>البنائية </a:t>
            </a:r>
            <a:r>
              <a:rPr lang="ar-SA" sz="4000" dirty="0" smtClean="0">
                <a:solidFill>
                  <a:prstClr val="black">
                    <a:lumMod val="75000"/>
                    <a:lumOff val="25000"/>
                  </a:prstClr>
                </a:solidFill>
                <a:latin typeface="Sakkal Majalla" panose="02000000000000000000" pitchFamily="2" charset="-78"/>
                <a:ea typeface="+mn-ea"/>
                <a:cs typeface="Sakkal Majalla" panose="02000000000000000000" pitchFamily="2" charset="-78"/>
              </a:rPr>
              <a:t>المعرفية</a:t>
            </a:r>
            <a:r>
              <a:rPr lang="fr-FR" sz="4000" dirty="0" smtClean="0">
                <a:solidFill>
                  <a:prstClr val="black">
                    <a:lumMod val="75000"/>
                    <a:lumOff val="25000"/>
                  </a:prstClr>
                </a:solidFill>
                <a:latin typeface="Sakkal Majalla" panose="02000000000000000000" pitchFamily="2" charset="-78"/>
                <a:ea typeface="+mn-ea"/>
                <a:cs typeface="Sakkal Majalla" panose="02000000000000000000" pitchFamily="2" charset="-78"/>
              </a:rPr>
              <a:t>Constructivisme)</a:t>
            </a:r>
            <a:endParaRPr lang="fr-FR" sz="4000"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167425" y="1270000"/>
            <a:ext cx="11642501" cy="5588000"/>
          </a:xfrm>
        </p:spPr>
        <p:txBody>
          <a:bodyPr>
            <a:noAutofit/>
          </a:bodyPr>
          <a:lstStyle/>
          <a:p>
            <a:pPr marL="0" lvl="0" indent="0" algn="r" rtl="1">
              <a:buClr>
                <a:srgbClr val="90C226"/>
              </a:buClr>
              <a:buNone/>
            </a:pP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وفيما يلي الخطوط العامة التي قد تعبر عن الملامح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الإستولوجية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للبنائية للوقوف على معنى البنائية </a:t>
            </a:r>
            <a:r>
              <a:rPr lang="fr-FR" sz="4000" dirty="0">
                <a:solidFill>
                  <a:prstClr val="black">
                    <a:lumMod val="75000"/>
                    <a:lumOff val="25000"/>
                  </a:prstClr>
                </a:solidFill>
                <a:latin typeface="Sakkal Majalla" panose="02000000000000000000" pitchFamily="2" charset="-78"/>
                <a:ea typeface="+mj-ea"/>
                <a:cs typeface="Sakkal Majalla" panose="02000000000000000000" pitchFamily="2" charset="-78"/>
              </a:rPr>
              <a:t>Constructivisme </a:t>
            </a:r>
            <a:endParaRPr lang="ar-SA" sz="4000" dirty="0" smtClean="0">
              <a:solidFill>
                <a:prstClr val="black">
                  <a:lumMod val="75000"/>
                  <a:lumOff val="25000"/>
                </a:prstClr>
              </a:solidFill>
              <a:latin typeface="Sakkal Majalla" panose="02000000000000000000" pitchFamily="2" charset="-78"/>
              <a:ea typeface="+mj-ea"/>
              <a:cs typeface="Sakkal Majalla" panose="02000000000000000000" pitchFamily="2" charset="-78"/>
            </a:endParaRPr>
          </a:p>
          <a:p>
            <a:pPr marL="0" lvl="0" indent="0" algn="r" rtl="1">
              <a:buClr>
                <a:srgbClr val="90C226"/>
              </a:buClr>
              <a:buNone/>
            </a:pP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1</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	البنائية عبارة عن رؤية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أبستمولوجيا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ترى أن الواقع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يبني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بواسطة الذات العارفة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الأمر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الذي يعني أن المعرفة ليست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أبدا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مجرد صور أو نسخة من الواقع ولكنها تنتج عن بناء الواقع من خلال أنشطة الذات العارفة. </a:t>
            </a:r>
          </a:p>
          <a:p>
            <a:pPr lvl="0" algn="r" rtl="1">
              <a:buClr>
                <a:srgbClr val="90C226"/>
              </a:buClr>
              <a:buAutoNum type="arabicPeriod" startAt="2"/>
            </a:pP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إن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نشاط (الذات العارفة) يعد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أمر جوهريا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لبناء المعرفة حتى إن بعض منظري البنائية قد اعتبر أن نشاط المتعلم والمعرفة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شيء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واحد، إذ يقول إن المعرفة هي نشاط المتعلم. </a:t>
            </a:r>
            <a:endParaRPr lang="ar-SA" sz="2800" dirty="0" smtClean="0">
              <a:solidFill>
                <a:prstClr val="black">
                  <a:lumMod val="75000"/>
                  <a:lumOff val="25000"/>
                </a:prstClr>
              </a:solidFill>
              <a:latin typeface="Sakkal Majalla" panose="02000000000000000000" pitchFamily="2" charset="-78"/>
              <a:cs typeface="Sakkal Majalla" panose="02000000000000000000" pitchFamily="2" charset="-78"/>
            </a:endParaRPr>
          </a:p>
          <a:p>
            <a:pPr marL="0" lvl="0" indent="0" algn="r" rtl="1">
              <a:buClr>
                <a:srgbClr val="90C226"/>
              </a:buClr>
              <a:buNone/>
            </a:pP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ومن ثم يرفض منظرو البنائية مبدأ نقل المعرفة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كوسيلة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لاكتسابها. </a:t>
            </a:r>
            <a:endParaRPr lang="fr-FR" sz="2800" dirty="0">
              <a:solidFill>
                <a:prstClr val="black">
                  <a:lumMod val="75000"/>
                  <a:lumOff val="25000"/>
                </a:prstClr>
              </a:solidFill>
              <a:latin typeface="Sakkal Majalla" panose="02000000000000000000" pitchFamily="2" charset="-78"/>
              <a:cs typeface="Sakkal Majalla" panose="02000000000000000000" pitchFamily="2" charset="-78"/>
            </a:endParaRPr>
          </a:p>
          <a:p>
            <a:pPr marL="0" lvl="0" indent="0" algn="r" rtl="1">
              <a:buClr>
                <a:srgbClr val="90C226"/>
              </a:buClr>
              <a:buNone/>
            </a:pPr>
            <a:r>
              <a:rPr lang="ar-SA" sz="2800" b="1" dirty="0">
                <a:solidFill>
                  <a:srgbClr val="00B050"/>
                </a:solidFill>
                <a:latin typeface="Sakkal Majalla" panose="02000000000000000000" pitchFamily="2" charset="-78"/>
                <a:cs typeface="Sakkal Majalla" panose="02000000000000000000" pitchFamily="2" charset="-78"/>
              </a:rPr>
              <a:t>3</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	إن معيار الحكم على المعرفة لدى البنائين ليس في كونها مطابقة للواقع المعبرة عنه، </a:t>
            </a:r>
            <a:r>
              <a:rPr lang="ar-SA" sz="2800" dirty="0" smtClean="0">
                <a:solidFill>
                  <a:prstClr val="black">
                    <a:lumMod val="75000"/>
                    <a:lumOff val="25000"/>
                  </a:prstClr>
                </a:solidFill>
                <a:latin typeface="Sakkal Majalla" panose="02000000000000000000" pitchFamily="2" charset="-78"/>
                <a:cs typeface="Sakkal Majalla" panose="02000000000000000000" pitchFamily="2" charset="-78"/>
              </a:rPr>
              <a:t>ولكن في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كونها </a:t>
            </a:r>
            <a:r>
              <a:rPr lang="ar-SA" sz="2800" dirty="0">
                <a:solidFill>
                  <a:srgbClr val="FF0000"/>
                </a:solidFill>
                <a:latin typeface="Sakkal Majalla" panose="02000000000000000000" pitchFamily="2" charset="-78"/>
                <a:cs typeface="Sakkal Majalla" panose="02000000000000000000" pitchFamily="2" charset="-78"/>
              </a:rPr>
              <a:t>عملية</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 بمعنى أنها تعمل على تسيير أمور الفرد، وحل المشكلات المعرفية. </a:t>
            </a:r>
          </a:p>
          <a:p>
            <a:pPr marL="0" lvl="0" indent="0" algn="r" rtl="1">
              <a:buClr>
                <a:srgbClr val="90C226"/>
              </a:buClr>
              <a:buNone/>
            </a:pP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فالمعرفة لدى البنائيين</a:t>
            </a:r>
            <a:r>
              <a:rPr lang="ar-SA" sz="2800" dirty="0">
                <a:solidFill>
                  <a:srgbClr val="FF0000"/>
                </a:solidFill>
                <a:latin typeface="Sakkal Majalla" panose="02000000000000000000" pitchFamily="2" charset="-78"/>
                <a:cs typeface="Sakkal Majalla" panose="02000000000000000000" pitchFamily="2" charset="-78"/>
              </a:rPr>
              <a:t> وسيلية </a:t>
            </a:r>
            <a:r>
              <a:rPr lang="fr-FR" sz="2800" dirty="0">
                <a:solidFill>
                  <a:prstClr val="black">
                    <a:lumMod val="75000"/>
                    <a:lumOff val="25000"/>
                  </a:prstClr>
                </a:solidFill>
                <a:latin typeface="Sakkal Majalla" panose="02000000000000000000" pitchFamily="2" charset="-78"/>
                <a:cs typeface="Sakkal Majalla" panose="02000000000000000000" pitchFamily="2" charset="-78"/>
              </a:rPr>
              <a:t>instrumental </a:t>
            </a:r>
            <a:r>
              <a:rPr lang="ar-SA" sz="2800" dirty="0">
                <a:solidFill>
                  <a:prstClr val="black">
                    <a:lumMod val="75000"/>
                    <a:lumOff val="25000"/>
                  </a:prstClr>
                </a:solidFill>
                <a:latin typeface="Sakkal Majalla" panose="02000000000000000000" pitchFamily="2" charset="-78"/>
                <a:cs typeface="Sakkal Majalla" panose="02000000000000000000" pitchFamily="2" charset="-78"/>
              </a:rPr>
              <a:t>إذ إنها بالنسبة لهم عبارة عن أدوات لحل المشكلات.  </a:t>
            </a:r>
          </a:p>
          <a:p>
            <a:pPr lvl="0" algn="r" rtl="1">
              <a:buClr>
                <a:srgbClr val="90C226"/>
              </a:buClr>
              <a:buAutoNum type="arabicPeriod" startAt="2"/>
            </a:pPr>
            <a:endParaRPr lang="ar-SA" sz="2800" dirty="0">
              <a:solidFill>
                <a:prstClr val="black">
                  <a:lumMod val="75000"/>
                  <a:lumOff val="25000"/>
                </a:prstClr>
              </a:solidFill>
              <a:latin typeface="Sakkal Majalla" panose="02000000000000000000" pitchFamily="2" charset="-78"/>
              <a:cs typeface="Sakkal Majalla" panose="02000000000000000000" pitchFamily="2" charset="-78"/>
            </a:endParaRPr>
          </a:p>
          <a:p>
            <a:pPr marL="0" indent="0" algn="r" rtl="1">
              <a:buNone/>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647448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0523" y="248992"/>
            <a:ext cx="8596668" cy="639650"/>
          </a:xfrm>
        </p:spPr>
        <p:txBody>
          <a:bodyPr>
            <a:normAutofit fontScale="90000"/>
          </a:bodyPr>
          <a:lstStyle/>
          <a:p>
            <a:pPr algn="ctr"/>
            <a:r>
              <a:rPr lang="ar-SA" sz="4000" dirty="0">
                <a:solidFill>
                  <a:prstClr val="black">
                    <a:lumMod val="75000"/>
                    <a:lumOff val="25000"/>
                  </a:prstClr>
                </a:solidFill>
                <a:latin typeface="Sakkal Majalla" panose="02000000000000000000" pitchFamily="2" charset="-78"/>
                <a:cs typeface="Sakkal Majalla" panose="02000000000000000000" pitchFamily="2" charset="-78"/>
              </a:rPr>
              <a:t>البنائية </a:t>
            </a:r>
            <a:r>
              <a:rPr lang="fr-FR" sz="4000" dirty="0">
                <a:solidFill>
                  <a:prstClr val="black">
                    <a:lumMod val="75000"/>
                    <a:lumOff val="25000"/>
                  </a:prstClr>
                </a:solidFill>
                <a:latin typeface="Sakkal Majalla" panose="02000000000000000000" pitchFamily="2" charset="-78"/>
                <a:cs typeface="Sakkal Majalla" panose="02000000000000000000" pitchFamily="2" charset="-78"/>
              </a:rPr>
              <a:t>Constructivisme)</a:t>
            </a:r>
            <a:endParaRPr lang="fr-FR" dirty="0"/>
          </a:p>
        </p:txBody>
      </p:sp>
      <p:sp>
        <p:nvSpPr>
          <p:cNvPr id="3" name="Espace réservé du contenu 2"/>
          <p:cNvSpPr>
            <a:spLocks noGrp="1"/>
          </p:cNvSpPr>
          <p:nvPr>
            <p:ph idx="1"/>
          </p:nvPr>
        </p:nvSpPr>
        <p:spPr>
          <a:xfrm>
            <a:off x="0" y="888642"/>
            <a:ext cx="12192000" cy="6471633"/>
          </a:xfrm>
        </p:spPr>
        <p:txBody>
          <a:bodyPr>
            <a:normAutofit/>
          </a:bodyPr>
          <a:lstStyle/>
          <a:p>
            <a:pPr marL="0" indent="0" algn="r" rtl="1">
              <a:buNone/>
            </a:pPr>
            <a:r>
              <a:rPr lang="ar-SA" sz="3200" dirty="0" smtClean="0">
                <a:latin typeface="Sakkal Majalla" panose="02000000000000000000" pitchFamily="2" charset="-78"/>
                <a:cs typeface="Sakkal Majalla" panose="02000000000000000000" pitchFamily="2" charset="-78"/>
              </a:rPr>
              <a:t>4</a:t>
            </a:r>
            <a:r>
              <a:rPr lang="ar-SA" sz="3200" dirty="0">
                <a:latin typeface="Sakkal Majalla" panose="02000000000000000000" pitchFamily="2" charset="-78"/>
                <a:cs typeface="Sakkal Majalla" panose="02000000000000000000" pitchFamily="2" charset="-78"/>
              </a:rPr>
              <a:t>.	إن المعرفة لا توجد مستقلة عن الذات العارفة بل ترتبط بها وتلازمها، بمعنى أنها قرينية </a:t>
            </a:r>
          </a:p>
          <a:p>
            <a:pPr marL="0" indent="0" algn="r" rtl="1">
              <a:buNone/>
            </a:pPr>
            <a:r>
              <a:rPr lang="ar-SA" sz="3200" dirty="0">
                <a:latin typeface="Sakkal Majalla" panose="02000000000000000000" pitchFamily="2" charset="-78"/>
                <a:cs typeface="Sakkal Majalla" panose="02000000000000000000" pitchFamily="2" charset="-78"/>
              </a:rPr>
              <a:t>(سياقية) </a:t>
            </a:r>
            <a:r>
              <a:rPr lang="fr-FR" sz="3200" dirty="0" smtClean="0">
                <a:latin typeface="Sakkal Majalla" panose="02000000000000000000" pitchFamily="2" charset="-78"/>
                <a:cs typeface="Sakkal Majalla" panose="02000000000000000000" pitchFamily="2" charset="-78"/>
              </a:rPr>
              <a:t>Contextuel </a:t>
            </a:r>
            <a:r>
              <a:rPr lang="fr-FR" sz="3200" dirty="0">
                <a:latin typeface="Sakkal Majalla" panose="02000000000000000000" pitchFamily="2" charset="-78"/>
                <a:cs typeface="Sakkal Majalla" panose="02000000000000000000" pitchFamily="2" charset="-78"/>
              </a:rPr>
              <a:t>(</a:t>
            </a:r>
            <a:r>
              <a:rPr lang="ar-SA" sz="3200" dirty="0">
                <a:latin typeface="Sakkal Majalla" panose="02000000000000000000" pitchFamily="2" charset="-78"/>
                <a:cs typeface="Sakkal Majalla" panose="02000000000000000000" pitchFamily="2" charset="-78"/>
              </a:rPr>
              <a:t>أي ذات علاقة بالخبرة) ومن ثم </a:t>
            </a:r>
            <a:r>
              <a:rPr lang="ar-SA" sz="3200" dirty="0" smtClean="0">
                <a:latin typeface="Sakkal Majalla" panose="02000000000000000000" pitchFamily="2" charset="-78"/>
                <a:cs typeface="Sakkal Majalla" panose="02000000000000000000" pitchFamily="2" charset="-78"/>
              </a:rPr>
              <a:t>يمكن ان نقول انه لا </a:t>
            </a:r>
            <a:r>
              <a:rPr lang="ar-SA" sz="3200" dirty="0">
                <a:latin typeface="Sakkal Majalla" panose="02000000000000000000" pitchFamily="2" charset="-78"/>
                <a:cs typeface="Sakkal Majalla" panose="02000000000000000000" pitchFamily="2" charset="-78"/>
              </a:rPr>
              <a:t>يتشابه شخصان في معرفتهما عن شيء معين، إذ لكل منا ما يمكن أن نطلق عليه –</a:t>
            </a:r>
            <a:r>
              <a:rPr lang="ar-SA" sz="3200" dirty="0" err="1">
                <a:latin typeface="Sakkal Majalla" panose="02000000000000000000" pitchFamily="2" charset="-78"/>
                <a:cs typeface="Sakkal Majalla" panose="02000000000000000000" pitchFamily="2" charset="-78"/>
              </a:rPr>
              <a:t>مجازاﹰ</a:t>
            </a:r>
            <a:r>
              <a:rPr lang="ar-SA" sz="3200" dirty="0">
                <a:latin typeface="Sakkal Majalla" panose="02000000000000000000" pitchFamily="2" charset="-78"/>
                <a:cs typeface="Sakkal Majalla" panose="02000000000000000000" pitchFamily="2" charset="-78"/>
              </a:rPr>
              <a:t>- بصمة معرفية تميزه. </a:t>
            </a:r>
          </a:p>
          <a:p>
            <a:pPr marL="0" indent="0" algn="r" rtl="1">
              <a:buNone/>
            </a:pPr>
            <a:r>
              <a:rPr lang="ar-SA" sz="3200" dirty="0">
                <a:latin typeface="Sakkal Majalla" panose="02000000000000000000" pitchFamily="2" charset="-78"/>
                <a:cs typeface="Sakkal Majalla" panose="02000000000000000000" pitchFamily="2" charset="-78"/>
              </a:rPr>
              <a:t>ومن خلال عرض الملامح </a:t>
            </a:r>
            <a:r>
              <a:rPr lang="ar-SA" sz="3200" dirty="0" smtClean="0">
                <a:latin typeface="Sakkal Majalla" panose="02000000000000000000" pitchFamily="2" charset="-78"/>
                <a:cs typeface="Sakkal Majalla" panose="02000000000000000000" pitchFamily="2" charset="-78"/>
              </a:rPr>
              <a:t>الإستولوجية </a:t>
            </a:r>
            <a:r>
              <a:rPr lang="ar-SA" sz="3200" dirty="0">
                <a:latin typeface="Sakkal Majalla" panose="02000000000000000000" pitchFamily="2" charset="-78"/>
                <a:cs typeface="Sakkal Majalla" panose="02000000000000000000" pitchFamily="2" charset="-78"/>
              </a:rPr>
              <a:t>للبنائية نجد أنها نظرية في اكتساب المعرفة </a:t>
            </a:r>
            <a:r>
              <a:rPr lang="ar-SA" sz="3200" dirty="0" smtClean="0">
                <a:latin typeface="Sakkal Majalla" panose="02000000000000000000" pitchFamily="2" charset="-78"/>
                <a:cs typeface="Sakkal Majalla" panose="02000000000000000000" pitchFamily="2" charset="-78"/>
              </a:rPr>
              <a:t>فلسفيا وسيكولوجيا معا. </a:t>
            </a:r>
            <a:endParaRPr lang="ar-SA" sz="3200" dirty="0">
              <a:latin typeface="Sakkal Majalla" panose="02000000000000000000" pitchFamily="2" charset="-78"/>
              <a:cs typeface="Sakkal Majalla" panose="02000000000000000000" pitchFamily="2" charset="-78"/>
            </a:endParaRPr>
          </a:p>
          <a:p>
            <a:pPr marL="0" indent="0" algn="r" rtl="1">
              <a:buNone/>
            </a:pPr>
            <a:r>
              <a:rPr lang="ar-SA" sz="3200" dirty="0" smtClean="0">
                <a:latin typeface="Sakkal Majalla" panose="02000000000000000000" pitchFamily="2" charset="-78"/>
                <a:cs typeface="Sakkal Majalla" panose="02000000000000000000" pitchFamily="2" charset="-78"/>
              </a:rPr>
              <a:t>5. أي </a:t>
            </a:r>
            <a:r>
              <a:rPr lang="ar-SA" sz="3200" dirty="0">
                <a:latin typeface="Sakkal Majalla" panose="02000000000000000000" pitchFamily="2" charset="-78"/>
                <a:cs typeface="Sakkal Majalla" panose="02000000000000000000" pitchFamily="2" charset="-78"/>
              </a:rPr>
              <a:t>مبدأ التفاعل بين الذات والمحيط من خلال التفاعل بين الذات العارفة وموضوع المعرفة، فالمتعلم لابد أن يكون هو محور العملية التعليمية والمعلم هو المرشد والموجه، كما أنه توجب عليه ليس فقط فهم المفاهيم بل توظيفها في مواطن أخرى وأوقات مختلفة. </a:t>
            </a:r>
          </a:p>
          <a:p>
            <a:pPr marL="0" indent="0" algn="r" rtl="1">
              <a:buNone/>
            </a:pPr>
            <a:r>
              <a:rPr lang="ar-SA" sz="3200" dirty="0">
                <a:latin typeface="Sakkal Majalla" panose="02000000000000000000" pitchFamily="2" charset="-78"/>
                <a:cs typeface="Sakkal Majalla" panose="02000000000000000000" pitchFamily="2" charset="-78"/>
              </a:rPr>
              <a:t>وفيما يلي تلخيص لافتراضيات </a:t>
            </a:r>
            <a:r>
              <a:rPr lang="ar-SA" sz="3200" dirty="0" err="1">
                <a:latin typeface="Sakkal Majalla" panose="02000000000000000000" pitchFamily="2" charset="-78"/>
                <a:cs typeface="Sakkal Majalla" panose="02000000000000000000" pitchFamily="2" charset="-78"/>
              </a:rPr>
              <a:t>الإبستمولوجية</a:t>
            </a:r>
            <a:r>
              <a:rPr lang="ar-SA" sz="3200" dirty="0">
                <a:latin typeface="Sakkal Majalla" panose="02000000000000000000" pitchFamily="2" charset="-78"/>
                <a:cs typeface="Sakkal Majalla" panose="02000000000000000000" pitchFamily="2" charset="-78"/>
              </a:rPr>
              <a:t> للبنائية التي </a:t>
            </a:r>
            <a:r>
              <a:rPr lang="ar-SA" sz="3200" dirty="0" smtClean="0">
                <a:latin typeface="Sakkal Majalla" panose="02000000000000000000" pitchFamily="2" charset="-78"/>
                <a:cs typeface="Sakkal Majalla" panose="02000000000000000000" pitchFamily="2" charset="-78"/>
              </a:rPr>
              <a:t>أوردها</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44549318"/>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3125</TotalTime>
  <Words>452</Words>
  <Application>Microsoft Office PowerPoint</Application>
  <PresentationFormat>Grand écran</PresentationFormat>
  <Paragraphs>31</Paragraphs>
  <Slides>12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Arial</vt:lpstr>
      <vt:lpstr>Sakkal Majalla</vt:lpstr>
      <vt:lpstr>Simplified Arabic</vt:lpstr>
      <vt:lpstr>Tahoma</vt:lpstr>
      <vt:lpstr>Trebuchet MS</vt:lpstr>
      <vt:lpstr>Wingdings 3</vt:lpstr>
      <vt:lpstr>Facette</vt:lpstr>
      <vt:lpstr>التربية الخاصة</vt:lpstr>
      <vt:lpstr>Présentation PowerPoint</vt:lpstr>
      <vt:lpstr>المقاربات النظرية للتربية الخاصة</vt:lpstr>
      <vt:lpstr>1-مقاربة البنيوية الوظيفية </vt:lpstr>
      <vt:lpstr>Présentation PowerPoint</vt:lpstr>
      <vt:lpstr>2– المقاربة الوظيفية الكلاسيكية :</vt:lpstr>
      <vt:lpstr>3-النظرية البنائية المعرفية Constructivisme</vt:lpstr>
      <vt:lpstr>البنائية المعرفيةConstructivisme)</vt:lpstr>
      <vt:lpstr>البنائية Constructivisme)</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التربية الخاصة- اهدافها- الفرق بين التربية الخاصة والعامة ... تعرف التربية الخاصة بأنها نمط من الخدمات والبرامج التربوية تتضمن تعديلات خاصة سواءً في المناهج أو الوسائل أو طرائق التعليم استجابة للحاجات الخاصةلمجموع التلاميذ الذين لا يستطيعون مسايرة متطلبات برامج التربية العادية.Nov 30, 2014</dc:title>
  <dc:creator>SAMSUNG</dc:creator>
  <cp:lastModifiedBy>SAMSUNG</cp:lastModifiedBy>
  <cp:revision>145</cp:revision>
  <dcterms:created xsi:type="dcterms:W3CDTF">2018-09-29T15:41:58Z</dcterms:created>
  <dcterms:modified xsi:type="dcterms:W3CDTF">2020-12-23T12:36:45Z</dcterms:modified>
</cp:coreProperties>
</file>