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7" r:id="rId3"/>
    <p:sldId id="259" r:id="rId4"/>
    <p:sldId id="260" r:id="rId5"/>
    <p:sldId id="273"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24F1D-4EF5-492C-A8AC-3849EF3D4F82}" type="doc">
      <dgm:prSet loTypeId="urn:microsoft.com/office/officeart/2009/3/layout/SubStepProcess" loCatId="process" qsTypeId="urn:microsoft.com/office/officeart/2005/8/quickstyle/3d1" qsCatId="3D" csTypeId="urn:microsoft.com/office/officeart/2005/8/colors/accent1_2" csCatId="accent1" phldr="1"/>
      <dgm:spPr/>
      <dgm:t>
        <a:bodyPr/>
        <a:lstStyle/>
        <a:p>
          <a:endParaRPr lang="fr-FR"/>
        </a:p>
      </dgm:t>
    </dgm:pt>
    <dgm:pt modelId="{9B103239-91E2-449D-9D6A-3E1A45C7E5B8}">
      <dgm:prSet phldrT="[Texte]" custT="1"/>
      <dgm:spPr>
        <a:solidFill>
          <a:schemeClr val="accent3">
            <a:lumMod val="60000"/>
            <a:lumOff val="40000"/>
          </a:schemeClr>
        </a:solidFill>
        <a:ln>
          <a:solidFill>
            <a:schemeClr val="accent3">
              <a:lumMod val="60000"/>
              <a:lumOff val="40000"/>
            </a:schemeClr>
          </a:solidFill>
        </a:ln>
      </dgm:spPr>
      <dgm:t>
        <a:bodyPr/>
        <a:lstStyle/>
        <a:p>
          <a:r>
            <a:rPr lang="ar-DZ" sz="2800" dirty="0" smtClean="0"/>
            <a:t>سرعة حركة تداول </a:t>
          </a:r>
          <a:endParaRPr lang="fr-FR" sz="2800" dirty="0"/>
        </a:p>
      </dgm:t>
    </dgm:pt>
    <dgm:pt modelId="{47F4861E-EDD0-42EF-9618-6B9D8D6AF034}" type="parTrans" cxnId="{00FE6628-CC70-441F-B8EE-E6F070AE64C2}">
      <dgm:prSet/>
      <dgm:spPr/>
      <dgm:t>
        <a:bodyPr/>
        <a:lstStyle/>
        <a:p>
          <a:endParaRPr lang="fr-FR"/>
        </a:p>
      </dgm:t>
    </dgm:pt>
    <dgm:pt modelId="{52E4E6FA-A241-456B-BF2A-6C22412CF2CF}" type="sibTrans" cxnId="{00FE6628-CC70-441F-B8EE-E6F070AE64C2}">
      <dgm:prSet/>
      <dgm:spPr/>
      <dgm:t>
        <a:bodyPr/>
        <a:lstStyle/>
        <a:p>
          <a:endParaRPr lang="fr-FR"/>
        </a:p>
      </dgm:t>
    </dgm:pt>
    <dgm:pt modelId="{F961D2ED-2B66-459E-9376-F69C59F421E2}">
      <dgm:prSet phldrT="[Texte]" custT="1"/>
      <dgm:spPr>
        <a:solidFill>
          <a:schemeClr val="accent3">
            <a:lumMod val="60000"/>
            <a:lumOff val="40000"/>
          </a:schemeClr>
        </a:solidFill>
        <a:ln>
          <a:solidFill>
            <a:schemeClr val="accent3">
              <a:lumMod val="60000"/>
              <a:lumOff val="40000"/>
            </a:schemeClr>
          </a:solidFill>
        </a:ln>
      </dgm:spPr>
      <dgm:t>
        <a:bodyPr/>
        <a:lstStyle/>
        <a:p>
          <a:r>
            <a:rPr lang="ar-DZ" sz="2400" b="1" dirty="0" smtClean="0"/>
            <a:t>قيام المضاربة على المخاطر </a:t>
          </a:r>
          <a:endParaRPr lang="fr-FR" sz="2400" b="1" dirty="0"/>
        </a:p>
      </dgm:t>
    </dgm:pt>
    <dgm:pt modelId="{9D3949F2-D3EE-412E-B13D-E8B59D832CDC}" type="parTrans" cxnId="{0FC48FBD-B59F-4123-A3AA-49035BFBC2E5}">
      <dgm:prSet/>
      <dgm:spPr/>
      <dgm:t>
        <a:bodyPr/>
        <a:lstStyle/>
        <a:p>
          <a:endParaRPr lang="fr-FR"/>
        </a:p>
      </dgm:t>
    </dgm:pt>
    <dgm:pt modelId="{89312B5D-0613-499D-A704-3225AABCCE07}" type="sibTrans" cxnId="{0FC48FBD-B59F-4123-A3AA-49035BFBC2E5}">
      <dgm:prSet/>
      <dgm:spPr/>
      <dgm:t>
        <a:bodyPr/>
        <a:lstStyle/>
        <a:p>
          <a:endParaRPr lang="fr-FR"/>
        </a:p>
      </dgm:t>
    </dgm:pt>
    <dgm:pt modelId="{585E86E1-71A0-40B8-87B5-223076CD78A5}">
      <dgm:prSet phldrT="[Texte]" custT="1"/>
      <dgm:spPr>
        <a:solidFill>
          <a:schemeClr val="accent3">
            <a:lumMod val="60000"/>
            <a:lumOff val="40000"/>
          </a:schemeClr>
        </a:solidFill>
      </dgm:spPr>
      <dgm:t>
        <a:bodyPr/>
        <a:lstStyle/>
        <a:p>
          <a:r>
            <a:rPr lang="ar-DZ" sz="2400" b="1" dirty="0" smtClean="0"/>
            <a:t>تقلب المستمر للأسعار</a:t>
          </a:r>
          <a:endParaRPr lang="fr-FR" sz="2400" b="1" dirty="0"/>
        </a:p>
      </dgm:t>
    </dgm:pt>
    <dgm:pt modelId="{B62229B3-05F4-407A-BBF5-6DF2D4C4B8F1}" type="parTrans" cxnId="{C3E5A24B-C070-49E9-B3CB-00CE303EB017}">
      <dgm:prSet/>
      <dgm:spPr/>
      <dgm:t>
        <a:bodyPr/>
        <a:lstStyle/>
        <a:p>
          <a:endParaRPr lang="fr-FR"/>
        </a:p>
      </dgm:t>
    </dgm:pt>
    <dgm:pt modelId="{955FF3ED-2A93-4C7E-AD8F-1D1C4B3CA804}" type="sibTrans" cxnId="{C3E5A24B-C070-49E9-B3CB-00CE303EB017}">
      <dgm:prSet/>
      <dgm:spPr/>
      <dgm:t>
        <a:bodyPr/>
        <a:lstStyle/>
        <a:p>
          <a:endParaRPr lang="fr-FR"/>
        </a:p>
      </dgm:t>
    </dgm:pt>
    <dgm:pt modelId="{1DF8F51C-AF68-49E5-AB24-FEA1D28277A7}">
      <dgm:prSet phldrT="[Texte]" custT="1"/>
      <dgm:spPr>
        <a:solidFill>
          <a:schemeClr val="accent3">
            <a:lumMod val="60000"/>
            <a:lumOff val="40000"/>
          </a:schemeClr>
        </a:solidFill>
        <a:ln>
          <a:solidFill>
            <a:schemeClr val="accent3">
              <a:lumMod val="40000"/>
              <a:lumOff val="60000"/>
            </a:schemeClr>
          </a:solidFill>
        </a:ln>
      </dgm:spPr>
      <dgm:t>
        <a:bodyPr/>
        <a:lstStyle/>
        <a:p>
          <a:r>
            <a:rPr lang="ar-DZ" sz="2400" b="1" dirty="0" smtClean="0"/>
            <a:t>التعامل بكميات كبيرة</a:t>
          </a:r>
          <a:endParaRPr lang="fr-FR" sz="2400" b="1" dirty="0"/>
        </a:p>
      </dgm:t>
    </dgm:pt>
    <dgm:pt modelId="{6A910B11-4948-4A66-AE77-C3B30C327AE4}" type="parTrans" cxnId="{FA55FA5C-6B87-4649-8A63-2FD36DEDF581}">
      <dgm:prSet/>
      <dgm:spPr/>
      <dgm:t>
        <a:bodyPr/>
        <a:lstStyle/>
        <a:p>
          <a:endParaRPr lang="fr-FR"/>
        </a:p>
      </dgm:t>
    </dgm:pt>
    <dgm:pt modelId="{95535170-ABBC-4051-ABE1-A46D35AEC9AE}" type="sibTrans" cxnId="{FA55FA5C-6B87-4649-8A63-2FD36DEDF581}">
      <dgm:prSet/>
      <dgm:spPr/>
      <dgm:t>
        <a:bodyPr/>
        <a:lstStyle/>
        <a:p>
          <a:endParaRPr lang="fr-FR"/>
        </a:p>
      </dgm:t>
    </dgm:pt>
    <dgm:pt modelId="{DBE2C3DD-25FE-4821-85E8-C671CDD593A5}" type="pres">
      <dgm:prSet presAssocID="{85A24F1D-4EF5-492C-A8AC-3849EF3D4F82}" presName="Name0" presStyleCnt="0">
        <dgm:presLayoutVars>
          <dgm:chMax val="7"/>
          <dgm:dir/>
          <dgm:animOne val="branch"/>
        </dgm:presLayoutVars>
      </dgm:prSet>
      <dgm:spPr/>
      <dgm:t>
        <a:bodyPr/>
        <a:lstStyle/>
        <a:p>
          <a:endParaRPr lang="fr-FR"/>
        </a:p>
      </dgm:t>
    </dgm:pt>
    <dgm:pt modelId="{DF2325E0-97DE-4A4F-BB95-4BE983EA1A55}" type="pres">
      <dgm:prSet presAssocID="{9B103239-91E2-449D-9D6A-3E1A45C7E5B8}" presName="parTx1" presStyleLbl="node1" presStyleIdx="0" presStyleCnt="4" custLinFactNeighborX="13333" custLinFactNeighborY="-2032"/>
      <dgm:spPr/>
      <dgm:t>
        <a:bodyPr/>
        <a:lstStyle/>
        <a:p>
          <a:endParaRPr lang="fr-FR"/>
        </a:p>
      </dgm:t>
    </dgm:pt>
    <dgm:pt modelId="{754F7834-CA5C-4026-9CAA-C7C4B6EEDC4C}" type="pres">
      <dgm:prSet presAssocID="{F961D2ED-2B66-459E-9376-F69C59F421E2}" presName="parTx2" presStyleLbl="node1" presStyleIdx="1" presStyleCnt="4" custLinFactNeighborX="6667" custLinFactNeighborY="1302"/>
      <dgm:spPr/>
      <dgm:t>
        <a:bodyPr/>
        <a:lstStyle/>
        <a:p>
          <a:endParaRPr lang="fr-FR"/>
        </a:p>
      </dgm:t>
    </dgm:pt>
    <dgm:pt modelId="{C3E9AAAC-1357-408E-92AB-6A0E692AF594}" type="pres">
      <dgm:prSet presAssocID="{585E86E1-71A0-40B8-87B5-223076CD78A5}" presName="parTx3" presStyleLbl="node1" presStyleIdx="2" presStyleCnt="4" custLinFactNeighborX="3333" custLinFactNeighborY="-2032"/>
      <dgm:spPr/>
      <dgm:t>
        <a:bodyPr/>
        <a:lstStyle/>
        <a:p>
          <a:endParaRPr lang="fr-FR"/>
        </a:p>
      </dgm:t>
    </dgm:pt>
    <dgm:pt modelId="{0070DAF5-7D9C-45D1-9E81-14D482EFD873}" type="pres">
      <dgm:prSet presAssocID="{1DF8F51C-AF68-49E5-AB24-FEA1D28277A7}" presName="parTx4" presStyleLbl="node1" presStyleIdx="3" presStyleCnt="4" custLinFactNeighborX="6667" custLinFactNeighborY="1302"/>
      <dgm:spPr/>
      <dgm:t>
        <a:bodyPr/>
        <a:lstStyle/>
        <a:p>
          <a:endParaRPr lang="fr-FR"/>
        </a:p>
      </dgm:t>
    </dgm:pt>
  </dgm:ptLst>
  <dgm:cxnLst>
    <dgm:cxn modelId="{0FC48FBD-B59F-4123-A3AA-49035BFBC2E5}" srcId="{85A24F1D-4EF5-492C-A8AC-3849EF3D4F82}" destId="{F961D2ED-2B66-459E-9376-F69C59F421E2}" srcOrd="1" destOrd="0" parTransId="{9D3949F2-D3EE-412E-B13D-E8B59D832CDC}" sibTransId="{89312B5D-0613-499D-A704-3225AABCCE07}"/>
    <dgm:cxn modelId="{8F5E6E88-1E49-4E1E-9ADF-54917D8DAC55}" type="presOf" srcId="{85A24F1D-4EF5-492C-A8AC-3849EF3D4F82}" destId="{DBE2C3DD-25FE-4821-85E8-C671CDD593A5}" srcOrd="0" destOrd="0" presId="urn:microsoft.com/office/officeart/2009/3/layout/SubStepProcess"/>
    <dgm:cxn modelId="{CC6F1A66-30D3-4F50-BB46-1246933E0A7B}" type="presOf" srcId="{F961D2ED-2B66-459E-9376-F69C59F421E2}" destId="{754F7834-CA5C-4026-9CAA-C7C4B6EEDC4C}" srcOrd="0" destOrd="0" presId="urn:microsoft.com/office/officeart/2009/3/layout/SubStepProcess"/>
    <dgm:cxn modelId="{C3E5A24B-C070-49E9-B3CB-00CE303EB017}" srcId="{85A24F1D-4EF5-492C-A8AC-3849EF3D4F82}" destId="{585E86E1-71A0-40B8-87B5-223076CD78A5}" srcOrd="2" destOrd="0" parTransId="{B62229B3-05F4-407A-BBF5-6DF2D4C4B8F1}" sibTransId="{955FF3ED-2A93-4C7E-AD8F-1D1C4B3CA804}"/>
    <dgm:cxn modelId="{6EF5A162-4216-4607-A568-2101A90ECEB3}" type="presOf" srcId="{9B103239-91E2-449D-9D6A-3E1A45C7E5B8}" destId="{DF2325E0-97DE-4A4F-BB95-4BE983EA1A55}" srcOrd="0" destOrd="0" presId="urn:microsoft.com/office/officeart/2009/3/layout/SubStepProcess"/>
    <dgm:cxn modelId="{FA55FA5C-6B87-4649-8A63-2FD36DEDF581}" srcId="{85A24F1D-4EF5-492C-A8AC-3849EF3D4F82}" destId="{1DF8F51C-AF68-49E5-AB24-FEA1D28277A7}" srcOrd="3" destOrd="0" parTransId="{6A910B11-4948-4A66-AE77-C3B30C327AE4}" sibTransId="{95535170-ABBC-4051-ABE1-A46D35AEC9AE}"/>
    <dgm:cxn modelId="{00FE6628-CC70-441F-B8EE-E6F070AE64C2}" srcId="{85A24F1D-4EF5-492C-A8AC-3849EF3D4F82}" destId="{9B103239-91E2-449D-9D6A-3E1A45C7E5B8}" srcOrd="0" destOrd="0" parTransId="{47F4861E-EDD0-42EF-9618-6B9D8D6AF034}" sibTransId="{52E4E6FA-A241-456B-BF2A-6C22412CF2CF}"/>
    <dgm:cxn modelId="{1038570F-E61A-4659-AA61-884B7F8F4664}" type="presOf" srcId="{585E86E1-71A0-40B8-87B5-223076CD78A5}" destId="{C3E9AAAC-1357-408E-92AB-6A0E692AF594}" srcOrd="0" destOrd="0" presId="urn:microsoft.com/office/officeart/2009/3/layout/SubStepProcess"/>
    <dgm:cxn modelId="{A34E441E-FB2B-4916-8A6A-A1DE37EF8102}" type="presOf" srcId="{1DF8F51C-AF68-49E5-AB24-FEA1D28277A7}" destId="{0070DAF5-7D9C-45D1-9E81-14D482EFD873}" srcOrd="0" destOrd="0" presId="urn:microsoft.com/office/officeart/2009/3/layout/SubStepProcess"/>
    <dgm:cxn modelId="{048069A3-828E-4CEA-97FA-C92D9368AB24}" type="presParOf" srcId="{DBE2C3DD-25FE-4821-85E8-C671CDD593A5}" destId="{DF2325E0-97DE-4A4F-BB95-4BE983EA1A55}" srcOrd="0" destOrd="0" presId="urn:microsoft.com/office/officeart/2009/3/layout/SubStepProcess"/>
    <dgm:cxn modelId="{C694BDD1-27EC-4336-B539-0112E71DFCE8}" type="presParOf" srcId="{DBE2C3DD-25FE-4821-85E8-C671CDD593A5}" destId="{754F7834-CA5C-4026-9CAA-C7C4B6EEDC4C}" srcOrd="1" destOrd="0" presId="urn:microsoft.com/office/officeart/2009/3/layout/SubStepProcess"/>
    <dgm:cxn modelId="{E3C455D6-4970-4ABD-98C0-1A8DB49B1F5F}" type="presParOf" srcId="{DBE2C3DD-25FE-4821-85E8-C671CDD593A5}" destId="{C3E9AAAC-1357-408E-92AB-6A0E692AF594}" srcOrd="2" destOrd="0" presId="urn:microsoft.com/office/officeart/2009/3/layout/SubStepProcess"/>
    <dgm:cxn modelId="{3079E54B-B297-4411-8A9A-9AC079E4A294}" type="presParOf" srcId="{DBE2C3DD-25FE-4821-85E8-C671CDD593A5}" destId="{0070DAF5-7D9C-45D1-9E81-14D482EFD873}" srcOrd="3"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325E0-97DE-4A4F-BB95-4BE983EA1A55}">
      <dsp:nvSpPr>
        <dsp:cNvPr id="0" name=""/>
        <dsp:cNvSpPr/>
      </dsp:nvSpPr>
      <dsp:spPr>
        <a:xfrm>
          <a:off x="288024" y="792083"/>
          <a:ext cx="2160240" cy="2160240"/>
        </a:xfrm>
        <a:prstGeom prst="ellipse">
          <a:avLst/>
        </a:prstGeom>
        <a:solidFill>
          <a:schemeClr val="accent3">
            <a:lumMod val="60000"/>
            <a:lumOff val="40000"/>
          </a:schemeClr>
        </a:solidFill>
        <a:ln>
          <a:solidFill>
            <a:schemeClr val="accent3">
              <a:lumMod val="60000"/>
              <a:lumOff val="40000"/>
            </a:schemeClr>
          </a:solid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ar-DZ" sz="2800" kern="1200" dirty="0" smtClean="0"/>
            <a:t>سرعة حركة تداول </a:t>
          </a:r>
          <a:endParaRPr lang="fr-FR" sz="2800" kern="1200" dirty="0"/>
        </a:p>
      </dsp:txBody>
      <dsp:txXfrm>
        <a:off x="604384" y="1108443"/>
        <a:ext cx="1527520" cy="1527520"/>
      </dsp:txXfrm>
    </dsp:sp>
    <dsp:sp modelId="{754F7834-CA5C-4026-9CAA-C7C4B6EEDC4C}">
      <dsp:nvSpPr>
        <dsp:cNvPr id="0" name=""/>
        <dsp:cNvSpPr/>
      </dsp:nvSpPr>
      <dsp:spPr>
        <a:xfrm>
          <a:off x="2304263" y="864106"/>
          <a:ext cx="2160240" cy="2160240"/>
        </a:xfrm>
        <a:prstGeom prst="ellipse">
          <a:avLst/>
        </a:prstGeom>
        <a:solidFill>
          <a:schemeClr val="accent3">
            <a:lumMod val="60000"/>
            <a:lumOff val="40000"/>
          </a:schemeClr>
        </a:solidFill>
        <a:ln>
          <a:solidFill>
            <a:schemeClr val="accent3">
              <a:lumMod val="60000"/>
              <a:lumOff val="40000"/>
            </a:schemeClr>
          </a:solid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قيام المضاربة على المخاطر </a:t>
          </a:r>
          <a:endParaRPr lang="fr-FR" sz="2400" b="1" kern="1200" dirty="0"/>
        </a:p>
      </dsp:txBody>
      <dsp:txXfrm>
        <a:off x="2620623" y="1180466"/>
        <a:ext cx="1527520" cy="1527520"/>
      </dsp:txXfrm>
    </dsp:sp>
    <dsp:sp modelId="{C3E9AAAC-1357-408E-92AB-6A0E692AF594}">
      <dsp:nvSpPr>
        <dsp:cNvPr id="0" name=""/>
        <dsp:cNvSpPr/>
      </dsp:nvSpPr>
      <dsp:spPr>
        <a:xfrm>
          <a:off x="4392480" y="792083"/>
          <a:ext cx="2160240" cy="2160240"/>
        </a:xfrm>
        <a:prstGeom prst="ellipse">
          <a:avLst/>
        </a:prstGeom>
        <a:solidFill>
          <a:schemeClr val="accent3">
            <a:lumMod val="60000"/>
            <a:lumOff val="40000"/>
          </a:schemeClr>
        </a:soli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تقلب المستمر للأسعار</a:t>
          </a:r>
          <a:endParaRPr lang="fr-FR" sz="2400" b="1" kern="1200" dirty="0"/>
        </a:p>
      </dsp:txBody>
      <dsp:txXfrm>
        <a:off x="4708840" y="1108443"/>
        <a:ext cx="1527520" cy="1527520"/>
      </dsp:txXfrm>
    </dsp:sp>
    <dsp:sp modelId="{0070DAF5-7D9C-45D1-9E81-14D482EFD873}">
      <dsp:nvSpPr>
        <dsp:cNvPr id="0" name=""/>
        <dsp:cNvSpPr/>
      </dsp:nvSpPr>
      <dsp:spPr>
        <a:xfrm>
          <a:off x="6480720" y="864106"/>
          <a:ext cx="2160240" cy="2160240"/>
        </a:xfrm>
        <a:prstGeom prst="ellipse">
          <a:avLst/>
        </a:prstGeom>
        <a:solidFill>
          <a:schemeClr val="accent3">
            <a:lumMod val="60000"/>
            <a:lumOff val="40000"/>
          </a:schemeClr>
        </a:solidFill>
        <a:ln>
          <a:solidFill>
            <a:schemeClr val="accent3">
              <a:lumMod val="40000"/>
              <a:lumOff val="60000"/>
            </a:schemeClr>
          </a:solid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التعامل بكميات كبيرة</a:t>
          </a:r>
          <a:endParaRPr lang="fr-FR" sz="2400" b="1" kern="1200" dirty="0"/>
        </a:p>
      </dsp:txBody>
      <dsp:txXfrm>
        <a:off x="6797080" y="1180466"/>
        <a:ext cx="1527520" cy="1527520"/>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C04A6EB-5DC1-4FB4-A9EB-5731D375FDA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2D64AAD-C48C-4C6E-AE0B-0A3C6037E476}" type="datetimeFigureOut">
              <a:rPr lang="fr-FR" smtClean="0"/>
              <a:t>11/12/2023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C04A6EB-5DC1-4FB4-A9EB-5731D375FDA1}"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2D64AAD-C48C-4C6E-AE0B-0A3C6037E476}" type="datetimeFigureOut">
              <a:rPr lang="fr-FR" smtClean="0"/>
              <a:t>11/12/2023</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C04A6EB-5DC1-4FB4-A9EB-5731D375FDA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76672"/>
            <a:ext cx="1368152" cy="1685925"/>
          </a:xfrm>
          <a:prstGeom prst="rect">
            <a:avLst/>
          </a:prstGeom>
        </p:spPr>
      </p:pic>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11" y="538112"/>
            <a:ext cx="1280541" cy="1563043"/>
          </a:xfrm>
          <a:prstGeom prst="rect">
            <a:avLst/>
          </a:prstGeom>
        </p:spPr>
      </p:pic>
      <p:sp>
        <p:nvSpPr>
          <p:cNvPr id="4" name="ZoneTexte 3"/>
          <p:cNvSpPr txBox="1"/>
          <p:nvPr/>
        </p:nvSpPr>
        <p:spPr>
          <a:xfrm>
            <a:off x="1943969" y="580970"/>
            <a:ext cx="5787162" cy="1631216"/>
          </a:xfrm>
          <a:prstGeom prst="rect">
            <a:avLst/>
          </a:prstGeom>
          <a:noFill/>
        </p:spPr>
        <p:txBody>
          <a:bodyPr wrap="none" rtlCol="0">
            <a:spAutoFit/>
          </a:bodyPr>
          <a:lstStyle/>
          <a:p>
            <a:pPr algn="ctr"/>
            <a:r>
              <a:rPr lang="ar-DZ" sz="2000" b="1" dirty="0" smtClean="0"/>
              <a:t>الجمهورية الجزائرية الديمقراطية الشعبية</a:t>
            </a:r>
          </a:p>
          <a:p>
            <a:pPr algn="ctr" rtl="1"/>
            <a:r>
              <a:rPr lang="ar-DZ" sz="2000" b="1" dirty="0" smtClean="0"/>
              <a:t>وزارة التعليم العالي و البحث العلمي</a:t>
            </a:r>
          </a:p>
          <a:p>
            <a:pPr algn="ctr" rtl="1"/>
            <a:r>
              <a:rPr lang="ar-DZ" sz="2000" b="1" dirty="0" smtClean="0"/>
              <a:t>جامعة 8 ماي 1945 قالمة</a:t>
            </a:r>
          </a:p>
          <a:p>
            <a:pPr algn="ctr" rtl="1"/>
            <a:r>
              <a:rPr lang="ar-DZ" sz="2000" b="1" dirty="0" smtClean="0"/>
              <a:t>كلية العلوم الاقتصادية و التجارية وعلوم التسيير</a:t>
            </a:r>
          </a:p>
          <a:p>
            <a:pPr algn="ctr" rtl="1"/>
            <a:r>
              <a:rPr lang="ar-DZ" sz="2000" b="1" dirty="0" smtClean="0"/>
              <a:t>فسم العلوم التجارية</a:t>
            </a:r>
            <a:endParaRPr lang="fr-FR" sz="2000" b="1" dirty="0"/>
          </a:p>
        </p:txBody>
      </p:sp>
      <p:sp>
        <p:nvSpPr>
          <p:cNvPr id="5" name="ZoneTexte 4"/>
          <p:cNvSpPr txBox="1"/>
          <p:nvPr/>
        </p:nvSpPr>
        <p:spPr>
          <a:xfrm>
            <a:off x="6440404" y="4653136"/>
            <a:ext cx="2238971" cy="1200329"/>
          </a:xfrm>
          <a:prstGeom prst="rect">
            <a:avLst/>
          </a:prstGeom>
          <a:noFill/>
        </p:spPr>
        <p:txBody>
          <a:bodyPr wrap="square" rtlCol="0">
            <a:spAutoFit/>
          </a:bodyPr>
          <a:lstStyle/>
          <a:p>
            <a:pPr algn="r"/>
            <a:r>
              <a:rPr lang="ar-DZ" b="1" u="sng" dirty="0" smtClean="0"/>
              <a:t>أسماء الطالب:</a:t>
            </a:r>
          </a:p>
          <a:p>
            <a:pPr algn="r"/>
            <a:r>
              <a:rPr lang="ar-DZ" dirty="0" smtClean="0"/>
              <a:t>  - إكرام أحمد هرقة.</a:t>
            </a:r>
          </a:p>
          <a:p>
            <a:pPr algn="r"/>
            <a:r>
              <a:rPr lang="ar-DZ" dirty="0"/>
              <a:t> </a:t>
            </a:r>
            <a:r>
              <a:rPr lang="ar-DZ" dirty="0" smtClean="0"/>
              <a:t> - هديل </a:t>
            </a:r>
            <a:r>
              <a:rPr lang="ar-DZ" dirty="0" err="1" smtClean="0"/>
              <a:t>حفياني</a:t>
            </a:r>
            <a:r>
              <a:rPr lang="ar-DZ" dirty="0" smtClean="0"/>
              <a:t>.</a:t>
            </a:r>
          </a:p>
          <a:p>
            <a:pPr algn="r"/>
            <a:r>
              <a:rPr lang="ar-DZ" dirty="0"/>
              <a:t> </a:t>
            </a:r>
            <a:r>
              <a:rPr lang="ar-DZ" dirty="0" smtClean="0"/>
              <a:t> -شعيب بن </a:t>
            </a:r>
            <a:r>
              <a:rPr lang="ar-DZ" dirty="0" err="1" smtClean="0"/>
              <a:t>طبولة</a:t>
            </a:r>
            <a:endParaRPr lang="fr-FR" dirty="0"/>
          </a:p>
        </p:txBody>
      </p:sp>
      <p:sp>
        <p:nvSpPr>
          <p:cNvPr id="6" name="ZoneTexte 5"/>
          <p:cNvSpPr txBox="1"/>
          <p:nvPr/>
        </p:nvSpPr>
        <p:spPr>
          <a:xfrm>
            <a:off x="705457" y="4930134"/>
            <a:ext cx="2074479" cy="646331"/>
          </a:xfrm>
          <a:prstGeom prst="rect">
            <a:avLst/>
          </a:prstGeom>
          <a:noFill/>
        </p:spPr>
        <p:txBody>
          <a:bodyPr wrap="square" rtlCol="0">
            <a:spAutoFit/>
          </a:bodyPr>
          <a:lstStyle/>
          <a:p>
            <a:pPr algn="r"/>
            <a:r>
              <a:rPr lang="ar-DZ" b="1" u="sng" dirty="0" smtClean="0"/>
              <a:t>أستاذة المقياس:</a:t>
            </a:r>
          </a:p>
          <a:p>
            <a:pPr algn="r"/>
            <a:r>
              <a:rPr lang="ar-DZ" dirty="0" smtClean="0"/>
              <a:t>  د. حاجي أسماء.</a:t>
            </a:r>
            <a:endParaRPr lang="fr-FR" dirty="0"/>
          </a:p>
        </p:txBody>
      </p:sp>
      <p:sp>
        <p:nvSpPr>
          <p:cNvPr id="7" name="ZoneTexte 6"/>
          <p:cNvSpPr txBox="1"/>
          <p:nvPr/>
        </p:nvSpPr>
        <p:spPr>
          <a:xfrm>
            <a:off x="3563894" y="5601647"/>
            <a:ext cx="2016223" cy="646331"/>
          </a:xfrm>
          <a:prstGeom prst="rect">
            <a:avLst/>
          </a:prstGeom>
          <a:noFill/>
        </p:spPr>
        <p:txBody>
          <a:bodyPr wrap="square" rtlCol="0">
            <a:spAutoFit/>
          </a:bodyPr>
          <a:lstStyle/>
          <a:p>
            <a:pPr algn="r"/>
            <a:r>
              <a:rPr lang="ar-DZ" b="1" u="sng" dirty="0" smtClean="0"/>
              <a:t>السنة الدراسية:</a:t>
            </a:r>
          </a:p>
          <a:p>
            <a:pPr algn="ctr"/>
            <a:r>
              <a:rPr lang="ar-DZ" dirty="0" smtClean="0"/>
              <a:t>2023-2024</a:t>
            </a:r>
            <a:endParaRPr lang="fr-FR" dirty="0"/>
          </a:p>
        </p:txBody>
      </p:sp>
      <p:sp>
        <p:nvSpPr>
          <p:cNvPr id="9" name="ZoneTexte 8"/>
          <p:cNvSpPr txBox="1"/>
          <p:nvPr/>
        </p:nvSpPr>
        <p:spPr>
          <a:xfrm>
            <a:off x="5599787" y="2524254"/>
            <a:ext cx="3066865" cy="369332"/>
          </a:xfrm>
          <a:prstGeom prst="rect">
            <a:avLst/>
          </a:prstGeom>
          <a:noFill/>
        </p:spPr>
        <p:txBody>
          <a:bodyPr wrap="none" rtlCol="0">
            <a:spAutoFit/>
          </a:bodyPr>
          <a:lstStyle/>
          <a:p>
            <a:r>
              <a:rPr lang="ar-DZ" b="1" dirty="0" smtClean="0"/>
              <a:t>تخصص تجارة دولية و إمداد</a:t>
            </a:r>
            <a:endParaRPr lang="fr-FR" b="1" dirty="0"/>
          </a:p>
        </p:txBody>
      </p:sp>
      <p:sp>
        <p:nvSpPr>
          <p:cNvPr id="10" name="Rectangle 9"/>
          <p:cNvSpPr/>
          <p:nvPr/>
        </p:nvSpPr>
        <p:spPr>
          <a:xfrm>
            <a:off x="12315" y="3203313"/>
            <a:ext cx="9131685" cy="830997"/>
          </a:xfrm>
          <a:prstGeom prst="rect">
            <a:avLst/>
          </a:prstGeom>
          <a:noFill/>
        </p:spPr>
        <p:txBody>
          <a:bodyPr wrap="square" lIns="91440" tIns="45720" rIns="91440" bIns="45720">
            <a:spAutoFit/>
          </a:bodyPr>
          <a:lstStyle/>
          <a:p>
            <a:pPr algn="ctr"/>
            <a:r>
              <a:rPr lang="ar-DZ" sz="4800" b="1" cap="none" spc="0" dirty="0" smtClean="0">
                <a:ln w="10541" cmpd="sng">
                  <a:solidFill>
                    <a:srgbClr val="7D7D7D">
                      <a:tint val="100000"/>
                      <a:shade val="100000"/>
                      <a:satMod val="110000"/>
                    </a:srgbClr>
                  </a:solidFill>
                  <a:prstDash val="solid"/>
                </a:ln>
                <a:solidFill>
                  <a:schemeClr val="bg1">
                    <a:lumMod val="65000"/>
                  </a:schemeClr>
                </a:solidFill>
                <a:effectLst>
                  <a:outerShdw blurRad="38100" dist="38100" dir="2700000" algn="tl">
                    <a:srgbClr val="000000">
                      <a:alpha val="43137"/>
                    </a:srgbClr>
                  </a:outerShdw>
                </a:effectLst>
              </a:rPr>
              <a:t>المضاربة في الأسواق المالية</a:t>
            </a:r>
            <a:endParaRPr lang="fr-FR" sz="4800" b="1" cap="none" spc="0" dirty="0">
              <a:ln w="10541" cmpd="sng">
                <a:solidFill>
                  <a:srgbClr val="7D7D7D">
                    <a:tint val="100000"/>
                    <a:shade val="100000"/>
                    <a:satMod val="110000"/>
                  </a:srgbClr>
                </a:solidFill>
                <a:prstDash val="solid"/>
              </a:ln>
              <a:solidFill>
                <a:schemeClr val="bg1">
                  <a:lumMod val="6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9118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rganigramme : Terminateur 2"/>
          <p:cNvSpPr/>
          <p:nvPr/>
        </p:nvSpPr>
        <p:spPr>
          <a:xfrm>
            <a:off x="1686209" y="260648"/>
            <a:ext cx="6120680" cy="864096"/>
          </a:xfrm>
          <a:prstGeom prst="flowChartTerminator">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الرابع : أنواع المضاربة.</a:t>
            </a:r>
            <a:endParaRPr lang="fr-FR" sz="2400" b="1" dirty="0"/>
          </a:p>
        </p:txBody>
      </p:sp>
      <p:sp>
        <p:nvSpPr>
          <p:cNvPr id="2" name="Rectangle à coins arrondis 1"/>
          <p:cNvSpPr/>
          <p:nvPr/>
        </p:nvSpPr>
        <p:spPr>
          <a:xfrm>
            <a:off x="5787039" y="1459066"/>
            <a:ext cx="2880320" cy="792088"/>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t>من حيث الشروط</a:t>
            </a:r>
            <a:r>
              <a:rPr lang="ar-DZ" dirty="0" smtClean="0"/>
              <a:t> </a:t>
            </a:r>
            <a:endParaRPr lang="fr-FR" dirty="0"/>
          </a:p>
        </p:txBody>
      </p:sp>
      <p:sp>
        <p:nvSpPr>
          <p:cNvPr id="4" name="Rectangle à coins arrondis 3"/>
          <p:cNvSpPr/>
          <p:nvPr/>
        </p:nvSpPr>
        <p:spPr>
          <a:xfrm>
            <a:off x="539552" y="1459066"/>
            <a:ext cx="3312368" cy="781802"/>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t>من حيث القدم و الحداثة</a:t>
            </a:r>
            <a:endParaRPr lang="fr-FR" sz="2000" b="1" dirty="0"/>
          </a:p>
        </p:txBody>
      </p:sp>
      <p:cxnSp>
        <p:nvCxnSpPr>
          <p:cNvPr id="6" name="Connecteur droit 5"/>
          <p:cNvCxnSpPr/>
          <p:nvPr/>
        </p:nvCxnSpPr>
        <p:spPr>
          <a:xfrm>
            <a:off x="8651723" y="2215150"/>
            <a:ext cx="0" cy="211395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8275610" y="2996952"/>
            <a:ext cx="365511"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8286212" y="4293096"/>
            <a:ext cx="365511"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3851920" y="2215150"/>
            <a:ext cx="0" cy="178991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flipH="1">
            <a:off x="3491880" y="2996952"/>
            <a:ext cx="360040"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H="1">
            <a:off x="3491880" y="4005064"/>
            <a:ext cx="360040"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201003" y="2797503"/>
            <a:ext cx="2074607" cy="369332"/>
          </a:xfrm>
          <a:prstGeom prst="rect">
            <a:avLst/>
          </a:prstGeom>
          <a:solidFill>
            <a:schemeClr val="accent3">
              <a:lumMod val="60000"/>
              <a:lumOff val="40000"/>
            </a:schemeClr>
          </a:solidFill>
        </p:spPr>
        <p:txBody>
          <a:bodyPr wrap="none" rtlCol="0">
            <a:spAutoFit/>
          </a:bodyPr>
          <a:lstStyle/>
          <a:p>
            <a:r>
              <a:rPr lang="ar-DZ" b="1" dirty="0" smtClean="0"/>
              <a:t>المضاربة المطلقة</a:t>
            </a:r>
            <a:endParaRPr lang="fr-FR" b="1" dirty="0"/>
          </a:p>
        </p:txBody>
      </p:sp>
      <p:sp>
        <p:nvSpPr>
          <p:cNvPr id="21" name="ZoneTexte 20"/>
          <p:cNvSpPr txBox="1"/>
          <p:nvPr/>
        </p:nvSpPr>
        <p:spPr>
          <a:xfrm>
            <a:off x="6295581" y="4108430"/>
            <a:ext cx="1980029" cy="369332"/>
          </a:xfrm>
          <a:prstGeom prst="rect">
            <a:avLst/>
          </a:prstGeom>
          <a:solidFill>
            <a:schemeClr val="accent3">
              <a:lumMod val="60000"/>
              <a:lumOff val="40000"/>
            </a:schemeClr>
          </a:solidFill>
        </p:spPr>
        <p:txBody>
          <a:bodyPr wrap="none" rtlCol="0">
            <a:spAutoFit/>
          </a:bodyPr>
          <a:lstStyle/>
          <a:p>
            <a:r>
              <a:rPr lang="ar-DZ" b="1" dirty="0" smtClean="0"/>
              <a:t>المضاربة المقيدة</a:t>
            </a:r>
            <a:endParaRPr lang="fr-FR" b="1" dirty="0"/>
          </a:p>
        </p:txBody>
      </p:sp>
      <p:sp>
        <p:nvSpPr>
          <p:cNvPr id="22" name="ZoneTexte 21"/>
          <p:cNvSpPr txBox="1"/>
          <p:nvPr/>
        </p:nvSpPr>
        <p:spPr>
          <a:xfrm>
            <a:off x="1431331" y="2763938"/>
            <a:ext cx="1997663" cy="369332"/>
          </a:xfrm>
          <a:prstGeom prst="rect">
            <a:avLst/>
          </a:prstGeom>
          <a:solidFill>
            <a:schemeClr val="accent3">
              <a:lumMod val="60000"/>
              <a:lumOff val="40000"/>
            </a:schemeClr>
          </a:solidFill>
        </p:spPr>
        <p:txBody>
          <a:bodyPr wrap="none" rtlCol="0">
            <a:spAutoFit/>
          </a:bodyPr>
          <a:lstStyle/>
          <a:p>
            <a:r>
              <a:rPr lang="ar-DZ" b="1" dirty="0" smtClean="0"/>
              <a:t>المضاربة القديمة</a:t>
            </a:r>
            <a:endParaRPr lang="fr-FR" b="1" dirty="0"/>
          </a:p>
        </p:txBody>
      </p:sp>
      <p:sp>
        <p:nvSpPr>
          <p:cNvPr id="23" name="ZoneTexte 22"/>
          <p:cNvSpPr txBox="1"/>
          <p:nvPr/>
        </p:nvSpPr>
        <p:spPr>
          <a:xfrm>
            <a:off x="1452171" y="3750137"/>
            <a:ext cx="1976823" cy="369332"/>
          </a:xfrm>
          <a:prstGeom prst="rect">
            <a:avLst/>
          </a:prstGeom>
          <a:solidFill>
            <a:schemeClr val="accent3">
              <a:lumMod val="60000"/>
              <a:lumOff val="40000"/>
            </a:schemeClr>
          </a:solidFill>
        </p:spPr>
        <p:txBody>
          <a:bodyPr wrap="none" rtlCol="0">
            <a:spAutoFit/>
          </a:bodyPr>
          <a:lstStyle/>
          <a:p>
            <a:r>
              <a:rPr lang="ar-DZ" b="1" dirty="0" smtClean="0"/>
              <a:t>المضاربة الحديثة</a:t>
            </a:r>
            <a:endParaRPr lang="fr-FR" b="1" dirty="0"/>
          </a:p>
        </p:txBody>
      </p:sp>
      <p:cxnSp>
        <p:nvCxnSpPr>
          <p:cNvPr id="26" name="Connecteur droit 25"/>
          <p:cNvCxnSpPr/>
          <p:nvPr/>
        </p:nvCxnSpPr>
        <p:spPr>
          <a:xfrm>
            <a:off x="3428994" y="4119469"/>
            <a:ext cx="0" cy="117648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H="1">
            <a:off x="3131840" y="4477762"/>
            <a:ext cx="297154"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H="1">
            <a:off x="3073312" y="5295953"/>
            <a:ext cx="355682" cy="0"/>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120289" y="4275423"/>
            <a:ext cx="3131840" cy="369332"/>
          </a:xfrm>
          <a:prstGeom prst="rect">
            <a:avLst/>
          </a:prstGeom>
          <a:noFill/>
        </p:spPr>
        <p:txBody>
          <a:bodyPr wrap="square" rtlCol="0">
            <a:spAutoFit/>
          </a:bodyPr>
          <a:lstStyle/>
          <a:p>
            <a:pPr algn="r" rtl="1"/>
            <a:r>
              <a:rPr lang="ar-DZ" dirty="0"/>
              <a:t> </a:t>
            </a:r>
            <a:r>
              <a:rPr lang="ar-DZ" b="1" dirty="0"/>
              <a:t>المضاربة </a:t>
            </a:r>
            <a:r>
              <a:rPr lang="ar-DZ" b="1" dirty="0" smtClean="0"/>
              <a:t>الثابتة(المستمر )  </a:t>
            </a:r>
            <a:endParaRPr lang="fr-FR" b="1" dirty="0"/>
          </a:p>
        </p:txBody>
      </p:sp>
      <p:sp>
        <p:nvSpPr>
          <p:cNvPr id="32" name="ZoneTexte 31"/>
          <p:cNvSpPr txBox="1"/>
          <p:nvPr/>
        </p:nvSpPr>
        <p:spPr>
          <a:xfrm>
            <a:off x="120289" y="5111287"/>
            <a:ext cx="3124337" cy="369332"/>
          </a:xfrm>
          <a:prstGeom prst="rect">
            <a:avLst/>
          </a:prstGeom>
          <a:noFill/>
        </p:spPr>
        <p:txBody>
          <a:bodyPr wrap="square" rtlCol="0">
            <a:spAutoFit/>
          </a:bodyPr>
          <a:lstStyle/>
          <a:p>
            <a:pPr algn="r" rtl="1"/>
            <a:r>
              <a:rPr lang="ar-DZ" dirty="0"/>
              <a:t>  </a:t>
            </a:r>
            <a:r>
              <a:rPr lang="ar-DZ" b="1" dirty="0"/>
              <a:t>المضاربة المنتهية بالتمليك </a:t>
            </a:r>
            <a:endParaRPr lang="fr-FR" b="1" dirty="0"/>
          </a:p>
        </p:txBody>
      </p:sp>
    </p:spTree>
    <p:extLst>
      <p:ext uri="{BB962C8B-B14F-4D97-AF65-F5344CB8AC3E}">
        <p14:creationId xmlns:p14="http://schemas.microsoft.com/office/powerpoint/2010/main" val="3120318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ague 1"/>
          <p:cNvSpPr/>
          <p:nvPr/>
        </p:nvSpPr>
        <p:spPr>
          <a:xfrm>
            <a:off x="683568" y="1412776"/>
            <a:ext cx="7632848" cy="3816424"/>
          </a:xfrm>
          <a:prstGeom prst="wave">
            <a:avLst/>
          </a:prstGeom>
          <a:solidFill>
            <a:schemeClr val="accent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t>المبحث الثاني : المضاربة في الأسواق المالية.</a:t>
            </a:r>
            <a:endParaRPr lang="fr-FR" sz="3200" b="1" dirty="0"/>
          </a:p>
        </p:txBody>
      </p:sp>
    </p:spTree>
    <p:extLst>
      <p:ext uri="{BB962C8B-B14F-4D97-AF65-F5344CB8AC3E}">
        <p14:creationId xmlns:p14="http://schemas.microsoft.com/office/powerpoint/2010/main" val="3894357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Préparation 1"/>
          <p:cNvSpPr/>
          <p:nvPr/>
        </p:nvSpPr>
        <p:spPr>
          <a:xfrm>
            <a:off x="395536" y="404664"/>
            <a:ext cx="8352928" cy="1296144"/>
          </a:xfrm>
          <a:prstGeom prst="flowChartPreparation">
            <a:avLst/>
          </a:prstGeom>
          <a:solidFill>
            <a:schemeClr val="accent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t>المطلب الأول : </a:t>
            </a:r>
            <a:r>
              <a:rPr lang="ar-DZ" sz="2400" b="1" dirty="0" smtClean="0"/>
              <a:t>مفهوم </a:t>
            </a:r>
            <a:r>
              <a:rPr lang="ar-DZ" sz="2400" b="1" dirty="0"/>
              <a:t>المضاربة في الأسواق المالية.</a:t>
            </a:r>
            <a:endParaRPr lang="fr-FR" sz="2400" b="1" dirty="0"/>
          </a:p>
        </p:txBody>
      </p:sp>
      <p:sp>
        <p:nvSpPr>
          <p:cNvPr id="3" name="ZoneTexte 2"/>
          <p:cNvSpPr txBox="1"/>
          <p:nvPr/>
        </p:nvSpPr>
        <p:spPr>
          <a:xfrm>
            <a:off x="647564" y="2708920"/>
            <a:ext cx="7848872" cy="1384995"/>
          </a:xfrm>
          <a:prstGeom prst="rect">
            <a:avLst/>
          </a:prstGeom>
          <a:noFill/>
        </p:spPr>
        <p:txBody>
          <a:bodyPr wrap="square" rtlCol="0">
            <a:spAutoFit/>
          </a:bodyPr>
          <a:lstStyle/>
          <a:p>
            <a:pPr algn="just" rtl="1"/>
            <a:r>
              <a:rPr lang="ar-DZ" dirty="0"/>
              <a:t>  </a:t>
            </a:r>
            <a:r>
              <a:rPr lang="ar-DZ" sz="2800" b="1" dirty="0"/>
              <a:t>مفهوم المضاربة في الأسواق المالية </a:t>
            </a:r>
            <a:r>
              <a:rPr lang="ar-DZ" sz="2800" b="1" dirty="0" smtClean="0"/>
              <a:t>هي </a:t>
            </a:r>
            <a:r>
              <a:rPr lang="ar-DZ" sz="2800" b="1" dirty="0" smtClean="0"/>
              <a:t>شراء </a:t>
            </a:r>
            <a:r>
              <a:rPr lang="ar-DZ" sz="2800" b="1" dirty="0"/>
              <a:t>و بيع الأوراق المالية لغرض الربح من التغيرات السريعة في أسعارها.</a:t>
            </a:r>
            <a:endParaRPr lang="fr-FR" sz="2800" b="1" dirty="0"/>
          </a:p>
        </p:txBody>
      </p:sp>
    </p:spTree>
    <p:extLst>
      <p:ext uri="{BB962C8B-B14F-4D97-AF65-F5344CB8AC3E}">
        <p14:creationId xmlns:p14="http://schemas.microsoft.com/office/powerpoint/2010/main" val="2581323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Préparation 1"/>
          <p:cNvSpPr/>
          <p:nvPr/>
        </p:nvSpPr>
        <p:spPr>
          <a:xfrm>
            <a:off x="296532" y="404664"/>
            <a:ext cx="8424936" cy="1276788"/>
          </a:xfrm>
          <a:prstGeom prst="flowChartPreparation">
            <a:avLst/>
          </a:prstGeom>
          <a:solidFill>
            <a:schemeClr val="accent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t>المطلب الثاني : تصنيف المضاربين .</a:t>
            </a:r>
            <a:endParaRPr lang="fr-FR" sz="3200" b="1" dirty="0"/>
          </a:p>
        </p:txBody>
      </p:sp>
      <p:sp>
        <p:nvSpPr>
          <p:cNvPr id="3" name="Organigramme : Terminateur 2"/>
          <p:cNvSpPr/>
          <p:nvPr/>
        </p:nvSpPr>
        <p:spPr>
          <a:xfrm>
            <a:off x="3382381" y="1772816"/>
            <a:ext cx="2376264" cy="1080120"/>
          </a:xfrm>
          <a:prstGeom prst="flowChartTerminator">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المضارب</a:t>
            </a:r>
            <a:endParaRPr lang="fr-FR" sz="2800" b="1" dirty="0"/>
          </a:p>
        </p:txBody>
      </p:sp>
      <p:sp>
        <p:nvSpPr>
          <p:cNvPr id="4" name="Organigramme : Terminateur 3"/>
          <p:cNvSpPr/>
          <p:nvPr/>
        </p:nvSpPr>
        <p:spPr>
          <a:xfrm>
            <a:off x="611560" y="2564904"/>
            <a:ext cx="1827196" cy="1008112"/>
          </a:xfrm>
          <a:prstGeom prst="flowChartTerminator">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المتطفل</a:t>
            </a:r>
            <a:endParaRPr lang="fr-FR" sz="2400" b="1" dirty="0"/>
          </a:p>
        </p:txBody>
      </p:sp>
      <p:sp>
        <p:nvSpPr>
          <p:cNvPr id="5" name="Organigramme : Terminateur 4"/>
          <p:cNvSpPr/>
          <p:nvPr/>
        </p:nvSpPr>
        <p:spPr>
          <a:xfrm>
            <a:off x="6516216" y="2564904"/>
            <a:ext cx="2088232" cy="1008112"/>
          </a:xfrm>
          <a:prstGeom prst="flowChartTerminator">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المتطلع</a:t>
            </a:r>
            <a:endParaRPr lang="fr-FR" sz="2400" b="1" dirty="0"/>
          </a:p>
        </p:txBody>
      </p:sp>
      <p:cxnSp>
        <p:nvCxnSpPr>
          <p:cNvPr id="7" name="Connecteur droit 6"/>
          <p:cNvCxnSpPr>
            <a:stCxn id="3" idx="1"/>
          </p:cNvCxnSpPr>
          <p:nvPr/>
        </p:nvCxnSpPr>
        <p:spPr>
          <a:xfrm flipH="1">
            <a:off x="1907704" y="2312876"/>
            <a:ext cx="1474677"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a:stCxn id="3" idx="3"/>
          </p:cNvCxnSpPr>
          <p:nvPr/>
        </p:nvCxnSpPr>
        <p:spPr>
          <a:xfrm>
            <a:off x="5758645" y="2312876"/>
            <a:ext cx="1405643"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7164288" y="2312876"/>
            <a:ext cx="0" cy="252028"/>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1907704" y="2312876"/>
            <a:ext cx="0" cy="252028"/>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827584" y="3573016"/>
            <a:ext cx="0" cy="1656184"/>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827584" y="4077072"/>
            <a:ext cx="576064"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827584" y="5229200"/>
            <a:ext cx="576064"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1525158" y="3846239"/>
            <a:ext cx="2050561" cy="461665"/>
          </a:xfrm>
          <a:prstGeom prst="rect">
            <a:avLst/>
          </a:prstGeom>
          <a:noFill/>
        </p:spPr>
        <p:txBody>
          <a:bodyPr wrap="none" rtlCol="0">
            <a:spAutoFit/>
          </a:bodyPr>
          <a:lstStyle/>
          <a:p>
            <a:r>
              <a:rPr lang="ar-DZ" sz="2400" b="1" dirty="0" smtClean="0"/>
              <a:t>متوقع للأوامر</a:t>
            </a:r>
            <a:endParaRPr lang="fr-FR" sz="2400" b="1" dirty="0"/>
          </a:p>
        </p:txBody>
      </p:sp>
      <p:sp>
        <p:nvSpPr>
          <p:cNvPr id="21" name="ZoneTexte 20"/>
          <p:cNvSpPr txBox="1"/>
          <p:nvPr/>
        </p:nvSpPr>
        <p:spPr>
          <a:xfrm>
            <a:off x="1525158" y="5032112"/>
            <a:ext cx="1545616" cy="461665"/>
          </a:xfrm>
          <a:prstGeom prst="rect">
            <a:avLst/>
          </a:prstGeom>
          <a:noFill/>
        </p:spPr>
        <p:txBody>
          <a:bodyPr wrap="none" rtlCol="0">
            <a:spAutoFit/>
          </a:bodyPr>
          <a:lstStyle/>
          <a:p>
            <a:r>
              <a:rPr lang="ar-DZ" sz="2400" b="1" dirty="0" smtClean="0"/>
              <a:t>المتلاعب </a:t>
            </a:r>
            <a:endParaRPr lang="fr-FR" sz="2400" b="1" dirty="0"/>
          </a:p>
        </p:txBody>
      </p:sp>
    </p:spTree>
    <p:extLst>
      <p:ext uri="{BB962C8B-B14F-4D97-AF65-F5344CB8AC3E}">
        <p14:creationId xmlns:p14="http://schemas.microsoft.com/office/powerpoint/2010/main" val="851094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Préparation 1"/>
          <p:cNvSpPr/>
          <p:nvPr/>
        </p:nvSpPr>
        <p:spPr>
          <a:xfrm>
            <a:off x="395536" y="116632"/>
            <a:ext cx="8136904" cy="1080120"/>
          </a:xfrm>
          <a:prstGeom prst="flowChartPreparation">
            <a:avLst/>
          </a:prstGeom>
          <a:solidFill>
            <a:schemeClr val="accent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الثالث: الفرق بين المضاربة و الاستثمار.</a:t>
            </a:r>
            <a:endParaRPr lang="fr-FR" sz="2400" b="1" dirty="0"/>
          </a:p>
        </p:txBody>
      </p:sp>
      <p:graphicFrame>
        <p:nvGraphicFramePr>
          <p:cNvPr id="3" name="Tableau 2"/>
          <p:cNvGraphicFramePr>
            <a:graphicFrameLocks noGrp="1"/>
          </p:cNvGraphicFramePr>
          <p:nvPr>
            <p:extLst>
              <p:ext uri="{D42A27DB-BD31-4B8C-83A1-F6EECF244321}">
                <p14:modId xmlns:p14="http://schemas.microsoft.com/office/powerpoint/2010/main" val="4256394224"/>
              </p:ext>
            </p:extLst>
          </p:nvPr>
        </p:nvGraphicFramePr>
        <p:xfrm>
          <a:off x="1524000" y="1397000"/>
          <a:ext cx="6096000" cy="14833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algn="r" rtl="1"/>
                      <a:r>
                        <a:rPr lang="ar-DZ" dirty="0" smtClean="0"/>
                        <a:t>الاستثمار</a:t>
                      </a:r>
                      <a:endParaRPr lang="fr-FR" dirty="0"/>
                    </a:p>
                  </a:txBody>
                  <a:tcPr/>
                </a:tc>
                <a:tc>
                  <a:txBody>
                    <a:bodyPr/>
                    <a:lstStyle/>
                    <a:p>
                      <a:pPr algn="r" rtl="1"/>
                      <a:r>
                        <a:rPr lang="ar-DZ" dirty="0" smtClean="0"/>
                        <a:t>المضاربة</a:t>
                      </a:r>
                      <a:endParaRPr lang="fr-FR" dirty="0"/>
                    </a:p>
                  </a:txBody>
                  <a:tcPr/>
                </a:tc>
                <a:tc>
                  <a:txBody>
                    <a:bodyPr/>
                    <a:lstStyle/>
                    <a:p>
                      <a:pPr algn="r" rtl="1"/>
                      <a:r>
                        <a:rPr lang="ar-DZ" dirty="0" smtClean="0"/>
                        <a:t>الاعتبارات</a:t>
                      </a:r>
                      <a:endParaRPr lang="fr-FR" dirty="0"/>
                    </a:p>
                  </a:txBody>
                  <a:tcPr/>
                </a:tc>
              </a:tr>
              <a:tr h="370840">
                <a:tc>
                  <a:txBody>
                    <a:bodyPr/>
                    <a:lstStyle/>
                    <a:p>
                      <a:endParaRPr lang="fr-FR" dirty="0"/>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ar-DZ" dirty="0" smtClean="0"/>
                    </a:p>
                  </a:txBody>
                  <a:tcPr/>
                </a:tc>
                <a:tc>
                  <a:txBody>
                    <a:bodyPr/>
                    <a:lstStyle/>
                    <a:p>
                      <a:endParaRPr lang="fr-FR"/>
                    </a:p>
                  </a:txBody>
                  <a:tcPr/>
                </a:tc>
                <a:tc>
                  <a:txBody>
                    <a:bodyPr/>
                    <a:lstStyle/>
                    <a:p>
                      <a:endParaRPr lang="fr-FR" dirty="0"/>
                    </a:p>
                  </a:txBody>
                  <a:tcPr/>
                </a:tc>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3431283657"/>
              </p:ext>
            </p:extLst>
          </p:nvPr>
        </p:nvGraphicFramePr>
        <p:xfrm>
          <a:off x="323528" y="1340770"/>
          <a:ext cx="8496944" cy="5293174"/>
        </p:xfrm>
        <a:graphic>
          <a:graphicData uri="http://schemas.openxmlformats.org/drawingml/2006/table">
            <a:tbl>
              <a:tblPr firstRow="1" bandRow="1">
                <a:tableStyleId>{21E4AEA4-8DFA-4A89-87EB-49C32662AFE0}</a:tableStyleId>
              </a:tblPr>
              <a:tblGrid>
                <a:gridCol w="3240360"/>
                <a:gridCol w="3240360"/>
                <a:gridCol w="2016224"/>
              </a:tblGrid>
              <a:tr h="376806">
                <a:tc>
                  <a:txBody>
                    <a:bodyPr/>
                    <a:lstStyle/>
                    <a:p>
                      <a:pPr algn="r" rtl="1"/>
                      <a:r>
                        <a:rPr lang="ar-DZ" dirty="0" smtClean="0"/>
                        <a:t>الاستثمار</a:t>
                      </a:r>
                      <a:endParaRPr lang="fr-FR" dirty="0"/>
                    </a:p>
                  </a:txBody>
                  <a:tcPr/>
                </a:tc>
                <a:tc>
                  <a:txBody>
                    <a:bodyPr/>
                    <a:lstStyle/>
                    <a:p>
                      <a:pPr algn="r" rtl="1"/>
                      <a:r>
                        <a:rPr lang="ar-DZ" dirty="0" smtClean="0"/>
                        <a:t>المضاربة</a:t>
                      </a:r>
                      <a:endParaRPr lang="fr-FR" dirty="0"/>
                    </a:p>
                  </a:txBody>
                  <a:tcPr/>
                </a:tc>
                <a:tc>
                  <a:txBody>
                    <a:bodyPr/>
                    <a:lstStyle/>
                    <a:p>
                      <a:pPr algn="r" rtl="1"/>
                      <a:r>
                        <a:rPr lang="ar-DZ" dirty="0" smtClean="0"/>
                        <a:t>الاعتبارات</a:t>
                      </a:r>
                      <a:endParaRPr lang="fr-FR" dirty="0"/>
                    </a:p>
                  </a:txBody>
                  <a:tcPr/>
                </a:tc>
              </a:tr>
              <a:tr h="1351384">
                <a:tc>
                  <a:txBody>
                    <a:bodyPr/>
                    <a:lstStyle/>
                    <a:p>
                      <a:pPr algn="r" rtl="1"/>
                      <a:r>
                        <a:rPr kumimoji="0" lang="ar-DZ" sz="1800" kern="1200" dirty="0" smtClean="0">
                          <a:solidFill>
                            <a:schemeClr val="dk1"/>
                          </a:solidFill>
                          <a:effectLst/>
                          <a:latin typeface="+mn-lt"/>
                          <a:ea typeface="+mn-ea"/>
                          <a:cs typeface="+mn-cs"/>
                        </a:rPr>
                        <a:t>تمثل بالانتظام والثبات النسبي، تكون أقل من عوائد المضاربة عادة و كذلك أقل خسائرا.</a:t>
                      </a:r>
                      <a:endParaRPr lang="fr-FR" dirty="0"/>
                    </a:p>
                  </a:txBody>
                  <a:tcPr/>
                </a:tc>
                <a:tc>
                  <a:txBody>
                    <a:bodyPr/>
                    <a:lstStyle/>
                    <a:p>
                      <a:pPr algn="r" rtl="1"/>
                      <a:r>
                        <a:rPr kumimoji="0" lang="ar-DZ" sz="1800" kern="1200" dirty="0" smtClean="0">
                          <a:solidFill>
                            <a:schemeClr val="dk1"/>
                          </a:solidFill>
                          <a:effectLst/>
                          <a:latin typeface="+mn-lt"/>
                          <a:ea typeface="+mn-ea"/>
                          <a:cs typeface="+mn-cs"/>
                        </a:rPr>
                        <a:t>غير منتظمة ومتذبذبة ارتفاعا وانخفاضا، لأن المضارب يهتم بتحقيق الربح عن تحركات السعر السوقي للسلعة.</a:t>
                      </a:r>
                      <a:endParaRPr lang="fr-FR" dirty="0"/>
                    </a:p>
                  </a:txBody>
                  <a:tcPr/>
                </a:tc>
                <a:tc>
                  <a:txBody>
                    <a:bodyPr/>
                    <a:lstStyle/>
                    <a:p>
                      <a:pPr algn="r" rtl="1"/>
                      <a:r>
                        <a:rPr kumimoji="0" lang="ar-DZ" sz="1800" kern="1200" dirty="0" smtClean="0">
                          <a:solidFill>
                            <a:schemeClr val="dk1"/>
                          </a:solidFill>
                          <a:effectLst/>
                          <a:latin typeface="+mn-lt"/>
                          <a:ea typeface="+mn-ea"/>
                          <a:cs typeface="+mn-cs"/>
                        </a:rPr>
                        <a:t>العوائد المتوقعة</a:t>
                      </a:r>
                      <a:endParaRPr lang="fr-FR" dirty="0"/>
                    </a:p>
                  </a:txBody>
                  <a:tcPr/>
                </a:tc>
              </a:tr>
              <a:tr h="1368152">
                <a:tc>
                  <a:txBody>
                    <a:bodyPr/>
                    <a:lstStyle/>
                    <a:p>
                      <a:pPr algn="r" rtl="1"/>
                      <a:r>
                        <a:rPr kumimoji="0" lang="ar-DZ" sz="1800" kern="1200" dirty="0" smtClean="0">
                          <a:solidFill>
                            <a:schemeClr val="dk1"/>
                          </a:solidFill>
                          <a:effectLst/>
                          <a:latin typeface="+mn-lt"/>
                          <a:ea typeface="+mn-ea"/>
                          <a:cs typeface="+mn-cs"/>
                        </a:rPr>
                        <a:t>درجة المخاطرة أقل، فالخسائر التي يتعرض لها المستثمر غالبا ما تكون طفيفة يمكن تغطيتها.</a:t>
                      </a:r>
                      <a:endParaRPr lang="fr-FR" dirty="0"/>
                    </a:p>
                  </a:txBody>
                  <a:tcPr/>
                </a:tc>
                <a:tc>
                  <a:txBody>
                    <a:bodyPr/>
                    <a:lstStyle/>
                    <a:p>
                      <a:pPr algn="r" rtl="1"/>
                      <a:r>
                        <a:rPr kumimoji="0" lang="ar-DZ" sz="1800" kern="1200" dirty="0" smtClean="0">
                          <a:solidFill>
                            <a:schemeClr val="dk1"/>
                          </a:solidFill>
                          <a:effectLst/>
                          <a:latin typeface="+mn-lt"/>
                          <a:ea typeface="+mn-ea"/>
                          <a:cs typeface="+mn-cs"/>
                        </a:rPr>
                        <a:t>درجة المخاطرة فيها مرتفعة، فالخسائر التي يتعرض له، المضارب كبيرة، قد تخرجه من السوق وتعرضه لإفلاس.</a:t>
                      </a:r>
                      <a:endParaRPr lang="fr-FR" dirty="0"/>
                    </a:p>
                  </a:txBody>
                  <a:tcPr/>
                </a:tc>
                <a:tc>
                  <a:txBody>
                    <a:bodyPr/>
                    <a:lstStyle/>
                    <a:p>
                      <a:pPr algn="r" rtl="1"/>
                      <a:r>
                        <a:rPr kumimoji="0" lang="ar-DZ" sz="1800" kern="1200" dirty="0" smtClean="0">
                          <a:solidFill>
                            <a:schemeClr val="dk1"/>
                          </a:solidFill>
                          <a:effectLst/>
                          <a:latin typeface="+mn-lt"/>
                          <a:ea typeface="+mn-ea"/>
                          <a:cs typeface="+mn-cs"/>
                        </a:rPr>
                        <a:t>المخاطر المحتملة</a:t>
                      </a:r>
                      <a:endParaRPr lang="fr-FR" dirty="0"/>
                    </a:p>
                  </a:txBody>
                  <a:tcPr/>
                </a:tc>
              </a:tr>
              <a:tr h="1080120">
                <a:tc>
                  <a:txBody>
                    <a:bodyPr/>
                    <a:lstStyle/>
                    <a:p>
                      <a:pPr algn="r" rtl="1"/>
                      <a:r>
                        <a:rPr kumimoji="0" lang="ar-DZ" sz="1800" kern="1200" dirty="0" smtClean="0">
                          <a:solidFill>
                            <a:schemeClr val="dk1"/>
                          </a:solidFill>
                          <a:effectLst/>
                          <a:latin typeface="+mn-lt"/>
                          <a:ea typeface="+mn-ea"/>
                          <a:cs typeface="+mn-cs"/>
                        </a:rPr>
                        <a:t>أجل التوظيف تأخذ فترة طويلة.</a:t>
                      </a:r>
                      <a:endParaRPr lang="fr-FR" dirty="0"/>
                    </a:p>
                  </a:txBody>
                  <a:tcPr/>
                </a:tc>
                <a:tc>
                  <a:txBody>
                    <a:bodyPr/>
                    <a:lstStyle/>
                    <a:p>
                      <a:pPr algn="r" rtl="1"/>
                      <a:r>
                        <a:rPr kumimoji="0" lang="ar-DZ" sz="1800" kern="1200" dirty="0" smtClean="0">
                          <a:solidFill>
                            <a:schemeClr val="dk1"/>
                          </a:solidFill>
                          <a:effectLst/>
                          <a:latin typeface="+mn-lt"/>
                          <a:ea typeface="+mn-ea"/>
                          <a:cs typeface="+mn-cs"/>
                        </a:rPr>
                        <a:t>أجل التوظيف تأخذ فترة قصيرة لأن المضارب يحاول الاستفادة من تذبذبات الأسعار.</a:t>
                      </a:r>
                      <a:endParaRPr lang="fr-FR" dirty="0"/>
                    </a:p>
                  </a:txBody>
                  <a:tcPr/>
                </a:tc>
                <a:tc>
                  <a:txBody>
                    <a:bodyPr/>
                    <a:lstStyle/>
                    <a:p>
                      <a:pPr algn="r" rtl="1"/>
                      <a:r>
                        <a:rPr kumimoji="0" lang="ar-DZ" sz="1800" kern="1200" dirty="0" smtClean="0">
                          <a:solidFill>
                            <a:schemeClr val="dk1"/>
                          </a:solidFill>
                          <a:effectLst/>
                          <a:latin typeface="+mn-lt"/>
                          <a:ea typeface="+mn-ea"/>
                          <a:cs typeface="+mn-cs"/>
                        </a:rPr>
                        <a:t>أجل التوظيف</a:t>
                      </a:r>
                      <a:endParaRPr lang="fr-FR" dirty="0"/>
                    </a:p>
                  </a:txBody>
                  <a:tcPr/>
                </a:tc>
              </a:tr>
              <a:tr h="1116712">
                <a:tc>
                  <a:txBody>
                    <a:bodyPr/>
                    <a:lstStyle/>
                    <a:p>
                      <a:pPr algn="r" rtl="1"/>
                      <a:r>
                        <a:rPr kumimoji="0" lang="ar-DZ" sz="1800" kern="1200" dirty="0" smtClean="0">
                          <a:solidFill>
                            <a:schemeClr val="dk1"/>
                          </a:solidFill>
                          <a:effectLst/>
                          <a:latin typeface="+mn-lt"/>
                          <a:ea typeface="+mn-ea"/>
                          <a:cs typeface="+mn-cs"/>
                        </a:rPr>
                        <a:t>السوق الفورية هي ميدان</a:t>
                      </a:r>
                      <a:r>
                        <a:rPr kumimoji="0" lang="ar-DZ" sz="1800" kern="1200" baseline="0" dirty="0" smtClean="0">
                          <a:solidFill>
                            <a:schemeClr val="dk1"/>
                          </a:solidFill>
                          <a:effectLst/>
                          <a:latin typeface="+mn-lt"/>
                          <a:ea typeface="+mn-ea"/>
                          <a:cs typeface="+mn-cs"/>
                        </a:rPr>
                        <a:t> </a:t>
                      </a:r>
                      <a:r>
                        <a:rPr kumimoji="0" lang="ar-DZ" sz="1800" kern="1200" dirty="0" smtClean="0">
                          <a:solidFill>
                            <a:schemeClr val="dk1"/>
                          </a:solidFill>
                          <a:effectLst/>
                          <a:latin typeface="+mn-lt"/>
                          <a:ea typeface="+mn-ea"/>
                          <a:cs typeface="+mn-cs"/>
                        </a:rPr>
                        <a:t>المستثمر غالبا</a:t>
                      </a:r>
                      <a:endParaRPr lang="fr-FR" dirty="0"/>
                    </a:p>
                  </a:txBody>
                  <a:tcPr/>
                </a:tc>
                <a:tc>
                  <a:txBody>
                    <a:bodyPr/>
                    <a:lstStyle/>
                    <a:p>
                      <a:pPr algn="r" rtl="1"/>
                      <a:r>
                        <a:rPr kumimoji="0" lang="ar-DZ" sz="1800" kern="1200" dirty="0" smtClean="0">
                          <a:solidFill>
                            <a:schemeClr val="dk1"/>
                          </a:solidFill>
                          <a:effectLst/>
                          <a:latin typeface="+mn-lt"/>
                          <a:ea typeface="+mn-ea"/>
                          <a:cs typeface="+mn-cs"/>
                        </a:rPr>
                        <a:t>السوق الآجلة هي ميدان المضارب لأنه يريد الربح الكبير والسريع.</a:t>
                      </a:r>
                      <a:endParaRPr lang="fr-FR" dirty="0"/>
                    </a:p>
                  </a:txBody>
                  <a:tcPr/>
                </a:tc>
                <a:tc>
                  <a:txBody>
                    <a:bodyPr/>
                    <a:lstStyle/>
                    <a:p>
                      <a:pPr algn="r" rtl="1"/>
                      <a:r>
                        <a:rPr kumimoji="0" lang="ar-DZ" sz="1800" kern="1200" dirty="0" smtClean="0">
                          <a:solidFill>
                            <a:schemeClr val="dk1"/>
                          </a:solidFill>
                          <a:effectLst/>
                          <a:latin typeface="+mn-lt"/>
                          <a:ea typeface="+mn-ea"/>
                          <a:cs typeface="+mn-cs"/>
                        </a:rPr>
                        <a:t>نوع التعامل</a:t>
                      </a:r>
                      <a:endParaRPr lang="fr-FR" dirty="0"/>
                    </a:p>
                  </a:txBody>
                  <a:tcPr/>
                </a:tc>
              </a:tr>
            </a:tbl>
          </a:graphicData>
        </a:graphic>
      </p:graphicFrame>
    </p:spTree>
    <p:extLst>
      <p:ext uri="{BB962C8B-B14F-4D97-AF65-F5344CB8AC3E}">
        <p14:creationId xmlns:p14="http://schemas.microsoft.com/office/powerpoint/2010/main" val="1020623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Préparation 1"/>
          <p:cNvSpPr/>
          <p:nvPr/>
        </p:nvSpPr>
        <p:spPr>
          <a:xfrm>
            <a:off x="509464" y="352128"/>
            <a:ext cx="8030585" cy="1307054"/>
          </a:xfrm>
          <a:prstGeom prst="flowChartPreparation">
            <a:avLst/>
          </a:prstGeom>
          <a:solidFill>
            <a:schemeClr val="accent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الرابع : مزايا و عيوب المضاربة.</a:t>
            </a:r>
            <a:endParaRPr lang="fr-FR" sz="2400" b="1" dirty="0"/>
          </a:p>
        </p:txBody>
      </p:sp>
      <p:sp>
        <p:nvSpPr>
          <p:cNvPr id="10" name="Parchemin horizontal 9"/>
          <p:cNvSpPr/>
          <p:nvPr/>
        </p:nvSpPr>
        <p:spPr>
          <a:xfrm>
            <a:off x="6591850" y="1659182"/>
            <a:ext cx="1944216" cy="1368152"/>
          </a:xfrm>
          <a:prstGeom prst="horizontalScroll">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المزايا</a:t>
            </a:r>
            <a:endParaRPr lang="fr-FR" sz="2800" b="1" dirty="0"/>
          </a:p>
        </p:txBody>
      </p:sp>
      <p:sp>
        <p:nvSpPr>
          <p:cNvPr id="11" name="Parchemin horizontal 10"/>
          <p:cNvSpPr/>
          <p:nvPr/>
        </p:nvSpPr>
        <p:spPr>
          <a:xfrm>
            <a:off x="1403648" y="1659182"/>
            <a:ext cx="2016224" cy="1368152"/>
          </a:xfrm>
          <a:prstGeom prst="horizontalScroll">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العيوب</a:t>
            </a:r>
            <a:endParaRPr lang="fr-FR" sz="2800" b="1" dirty="0"/>
          </a:p>
        </p:txBody>
      </p:sp>
      <p:sp>
        <p:nvSpPr>
          <p:cNvPr id="13" name="Flèche gauche 12"/>
          <p:cNvSpPr/>
          <p:nvPr/>
        </p:nvSpPr>
        <p:spPr>
          <a:xfrm>
            <a:off x="8035993" y="3117299"/>
            <a:ext cx="504056" cy="504056"/>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8035994" y="3933056"/>
            <a:ext cx="504056" cy="576064"/>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8035994" y="4684494"/>
            <a:ext cx="500072" cy="648072"/>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5795408" y="3259252"/>
            <a:ext cx="2240585" cy="369332"/>
          </a:xfrm>
          <a:prstGeom prst="rect">
            <a:avLst/>
          </a:prstGeom>
          <a:noFill/>
        </p:spPr>
        <p:txBody>
          <a:bodyPr wrap="square" rtlCol="0">
            <a:spAutoFit/>
          </a:bodyPr>
          <a:lstStyle/>
          <a:p>
            <a:pPr algn="r" rtl="1"/>
            <a:r>
              <a:rPr lang="ar-DZ" dirty="0" smtClean="0"/>
              <a:t> </a:t>
            </a:r>
            <a:r>
              <a:rPr lang="ar-DZ" b="1" dirty="0"/>
              <a:t>الرفاه الاقتصادي</a:t>
            </a:r>
            <a:endParaRPr lang="fr-FR" dirty="0"/>
          </a:p>
        </p:txBody>
      </p:sp>
      <p:sp>
        <p:nvSpPr>
          <p:cNvPr id="19" name="ZoneTexte 18"/>
          <p:cNvSpPr txBox="1"/>
          <p:nvPr/>
        </p:nvSpPr>
        <p:spPr>
          <a:xfrm>
            <a:off x="5501325" y="4022576"/>
            <a:ext cx="2534668" cy="369332"/>
          </a:xfrm>
          <a:prstGeom prst="rect">
            <a:avLst/>
          </a:prstGeom>
          <a:noFill/>
        </p:spPr>
        <p:txBody>
          <a:bodyPr wrap="none" rtlCol="0">
            <a:spAutoFit/>
          </a:bodyPr>
          <a:lstStyle/>
          <a:p>
            <a:r>
              <a:rPr lang="ar-DZ" b="1" dirty="0" smtClean="0"/>
              <a:t>زيادة السيولة  السوق</a:t>
            </a:r>
            <a:endParaRPr lang="fr-FR" b="1" dirty="0"/>
          </a:p>
        </p:txBody>
      </p:sp>
      <p:sp>
        <p:nvSpPr>
          <p:cNvPr id="20" name="ZoneTexte 19"/>
          <p:cNvSpPr txBox="1"/>
          <p:nvPr/>
        </p:nvSpPr>
        <p:spPr>
          <a:xfrm>
            <a:off x="6228185" y="4808575"/>
            <a:ext cx="1807809" cy="369332"/>
          </a:xfrm>
          <a:prstGeom prst="rect">
            <a:avLst/>
          </a:prstGeom>
          <a:noFill/>
        </p:spPr>
        <p:txBody>
          <a:bodyPr wrap="square" rtlCol="0">
            <a:spAutoFit/>
          </a:bodyPr>
          <a:lstStyle/>
          <a:p>
            <a:pPr algn="l" rtl="1"/>
            <a:r>
              <a:rPr lang="ar-DZ" dirty="0" smtClean="0"/>
              <a:t> </a:t>
            </a:r>
            <a:r>
              <a:rPr lang="ar-DZ" b="1" dirty="0" smtClean="0"/>
              <a:t>تحمل المخاطر</a:t>
            </a:r>
            <a:endParaRPr lang="fr-FR" b="1" dirty="0"/>
          </a:p>
        </p:txBody>
      </p:sp>
      <p:sp>
        <p:nvSpPr>
          <p:cNvPr id="21" name="Flèche gauche 20"/>
          <p:cNvSpPr/>
          <p:nvPr/>
        </p:nvSpPr>
        <p:spPr>
          <a:xfrm>
            <a:off x="3779912" y="3509177"/>
            <a:ext cx="432048" cy="479590"/>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gauche 21"/>
          <p:cNvSpPr/>
          <p:nvPr/>
        </p:nvSpPr>
        <p:spPr>
          <a:xfrm>
            <a:off x="3779912" y="4391908"/>
            <a:ext cx="432048" cy="493413"/>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23"/>
          <p:cNvCxnSpPr/>
          <p:nvPr/>
        </p:nvCxnSpPr>
        <p:spPr>
          <a:xfrm flipH="1">
            <a:off x="4644008" y="1661503"/>
            <a:ext cx="1" cy="472214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535062" y="3540101"/>
            <a:ext cx="3251211" cy="369332"/>
          </a:xfrm>
          <a:prstGeom prst="rect">
            <a:avLst/>
          </a:prstGeom>
          <a:noFill/>
        </p:spPr>
        <p:txBody>
          <a:bodyPr wrap="none" rtlCol="0">
            <a:spAutoFit/>
          </a:bodyPr>
          <a:lstStyle/>
          <a:p>
            <a:pPr algn="r" rtl="1"/>
            <a:r>
              <a:rPr lang="ar-DZ" dirty="0"/>
              <a:t> </a:t>
            </a:r>
            <a:r>
              <a:rPr lang="ar-DZ" b="1" dirty="0"/>
              <a:t>مخاطر الأسعار غير المعقولة</a:t>
            </a:r>
            <a:endParaRPr lang="fr-FR" b="1" dirty="0"/>
          </a:p>
        </p:txBody>
      </p:sp>
      <p:sp>
        <p:nvSpPr>
          <p:cNvPr id="26" name="ZoneTexte 25"/>
          <p:cNvSpPr txBox="1"/>
          <p:nvPr/>
        </p:nvSpPr>
        <p:spPr>
          <a:xfrm>
            <a:off x="509464" y="4391908"/>
            <a:ext cx="3270448" cy="369332"/>
          </a:xfrm>
          <a:prstGeom prst="rect">
            <a:avLst/>
          </a:prstGeom>
          <a:noFill/>
        </p:spPr>
        <p:txBody>
          <a:bodyPr wrap="square" rtlCol="0">
            <a:spAutoFit/>
          </a:bodyPr>
          <a:lstStyle/>
          <a:p>
            <a:pPr algn="r" rtl="1"/>
            <a:r>
              <a:rPr lang="ar-DZ" dirty="0"/>
              <a:t> </a:t>
            </a:r>
            <a:r>
              <a:rPr lang="ar-DZ" b="1" dirty="0"/>
              <a:t>مخاطر الفقاعات الاقتصادية </a:t>
            </a:r>
            <a:endParaRPr lang="fr-FR" b="1" dirty="0"/>
          </a:p>
        </p:txBody>
      </p:sp>
    </p:spTree>
    <p:extLst>
      <p:ext uri="{BB962C8B-B14F-4D97-AF65-F5344CB8AC3E}">
        <p14:creationId xmlns:p14="http://schemas.microsoft.com/office/powerpoint/2010/main" val="1434725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2123728" y="356708"/>
            <a:ext cx="4536504" cy="1944216"/>
          </a:xfrm>
          <a:prstGeom prst="horizontalScroll">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t>الخاتمة</a:t>
            </a:r>
            <a:endParaRPr lang="fr-FR" sz="4800" b="1" dirty="0"/>
          </a:p>
        </p:txBody>
      </p:sp>
      <p:sp>
        <p:nvSpPr>
          <p:cNvPr id="3" name="ZoneTexte 2"/>
          <p:cNvSpPr txBox="1"/>
          <p:nvPr/>
        </p:nvSpPr>
        <p:spPr>
          <a:xfrm>
            <a:off x="467544" y="2492896"/>
            <a:ext cx="8208912" cy="2677656"/>
          </a:xfrm>
          <a:prstGeom prst="rect">
            <a:avLst/>
          </a:prstGeom>
          <a:noFill/>
        </p:spPr>
        <p:txBody>
          <a:bodyPr wrap="square" rtlCol="0">
            <a:spAutoFit/>
          </a:bodyPr>
          <a:lstStyle/>
          <a:p>
            <a:pPr algn="just" rtl="1"/>
            <a:r>
              <a:rPr lang="ar-DZ" dirty="0" smtClean="0"/>
              <a:t>   </a:t>
            </a:r>
            <a:r>
              <a:rPr lang="ar-DZ" sz="2800" dirty="0"/>
              <a:t>نشاط المضاربة في الواقع قد يحمي الأسواق من التعثر أكثر من أن يكون سببًا لها. من الأفضل ترك المضاربة لأولئك الذين يتحملون درجة عالية من المخاطر والمعرفة الفنية للتنقل في السوق الذي يختارونه. يجب أن يمتلك المضارب المحتمل أيضًا الوسائل المالية لتحمل الخسائر في بحثه عن الأرباح.</a:t>
            </a:r>
            <a:endParaRPr lang="fr-FR" sz="2800" dirty="0"/>
          </a:p>
        </p:txBody>
      </p:sp>
    </p:spTree>
    <p:extLst>
      <p:ext uri="{BB962C8B-B14F-4D97-AF65-F5344CB8AC3E}">
        <p14:creationId xmlns:p14="http://schemas.microsoft.com/office/powerpoint/2010/main" val="3512385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476672"/>
            <a:ext cx="8208912" cy="4770537"/>
          </a:xfrm>
          <a:prstGeom prst="rect">
            <a:avLst/>
          </a:prstGeom>
          <a:noFill/>
        </p:spPr>
        <p:txBody>
          <a:bodyPr wrap="square" rtlCol="0">
            <a:spAutoFit/>
          </a:bodyPr>
          <a:lstStyle/>
          <a:p>
            <a:pPr algn="just" rtl="1"/>
            <a:r>
              <a:rPr lang="ar-DZ" sz="2400" b="1" dirty="0" smtClean="0">
                <a:solidFill>
                  <a:schemeClr val="accent3">
                    <a:lumMod val="60000"/>
                    <a:lumOff val="40000"/>
                  </a:schemeClr>
                </a:solidFill>
              </a:rPr>
              <a:t>اختبار صحة الفرضيات :</a:t>
            </a:r>
          </a:p>
          <a:p>
            <a:pPr algn="just" rtl="1"/>
            <a:r>
              <a:rPr lang="ar-DZ" sz="2400" dirty="0">
                <a:solidFill>
                  <a:schemeClr val="accent3">
                    <a:lumMod val="60000"/>
                    <a:lumOff val="40000"/>
                  </a:schemeClr>
                </a:solidFill>
              </a:rPr>
              <a:t>   </a:t>
            </a:r>
            <a:r>
              <a:rPr lang="ar-DZ" sz="2800" dirty="0"/>
              <a:t>من خلال درستنا تمكنا من التأكد من أن الفرضيات صحيحة والتي تنص على أن</a:t>
            </a:r>
            <a:r>
              <a:rPr lang="ar-DZ" sz="2800" dirty="0" smtClean="0"/>
              <a:t>:</a:t>
            </a:r>
          </a:p>
          <a:p>
            <a:pPr algn="just" rtl="1"/>
            <a:endParaRPr lang="ar-DZ" sz="2800" dirty="0"/>
          </a:p>
          <a:p>
            <a:pPr algn="just" rtl="1"/>
            <a:r>
              <a:rPr lang="ar-DZ" sz="2800" dirty="0"/>
              <a:t>الفرضية الأولى: المضاربة عملية بيع و شراء </a:t>
            </a:r>
            <a:r>
              <a:rPr lang="ar-DZ" sz="2800" dirty="0" smtClean="0"/>
              <a:t>.</a:t>
            </a:r>
          </a:p>
          <a:p>
            <a:pPr algn="just" rtl="1"/>
            <a:endParaRPr lang="ar-DZ" sz="2800" dirty="0"/>
          </a:p>
          <a:p>
            <a:pPr algn="just" rtl="1"/>
            <a:r>
              <a:rPr lang="ar-DZ" sz="2800" dirty="0"/>
              <a:t>الفرضية الثانية: المضارب هو شخص يشتري الأوراق المالية ليقوم ببيعها في المستقبل</a:t>
            </a:r>
            <a:r>
              <a:rPr lang="ar-DZ" sz="2800" dirty="0" smtClean="0"/>
              <a:t>.</a:t>
            </a:r>
          </a:p>
          <a:p>
            <a:pPr algn="just" rtl="1"/>
            <a:endParaRPr lang="ar-DZ" sz="2800" dirty="0"/>
          </a:p>
          <a:p>
            <a:pPr algn="just" rtl="1"/>
            <a:r>
              <a:rPr lang="ar-DZ" sz="2800" dirty="0"/>
              <a:t>الفرضية الثالثة: المضارب و المستثمر لا يقومان بنفس المهام.</a:t>
            </a:r>
            <a:endParaRPr lang="fr-FR" sz="2800" dirty="0"/>
          </a:p>
        </p:txBody>
      </p:sp>
    </p:spTree>
    <p:extLst>
      <p:ext uri="{BB962C8B-B14F-4D97-AF65-F5344CB8AC3E}">
        <p14:creationId xmlns:p14="http://schemas.microsoft.com/office/powerpoint/2010/main" val="1528633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4008" y="277109"/>
            <a:ext cx="3931725" cy="769441"/>
          </a:xfrm>
          <a:prstGeom prst="rect">
            <a:avLst/>
          </a:prstGeom>
          <a:noFill/>
        </p:spPr>
        <p:txBody>
          <a:bodyPr wrap="square" lIns="91440" tIns="45720" rIns="91440" bIns="45720">
            <a:spAutoFit/>
          </a:bodyPr>
          <a:lstStyle/>
          <a:p>
            <a:pPr algn="ctr"/>
            <a:r>
              <a:rPr lang="ar-DZ"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خطة البحث</a:t>
            </a:r>
            <a:endParaRPr lang="fr-FR" sz="4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ZoneTexte 2"/>
          <p:cNvSpPr txBox="1"/>
          <p:nvPr/>
        </p:nvSpPr>
        <p:spPr>
          <a:xfrm>
            <a:off x="553910" y="836712"/>
            <a:ext cx="8180196" cy="5539978"/>
          </a:xfrm>
          <a:prstGeom prst="rect">
            <a:avLst/>
          </a:prstGeom>
          <a:noFill/>
        </p:spPr>
        <p:txBody>
          <a:bodyPr wrap="square" rtlCol="0">
            <a:spAutoFit/>
          </a:bodyPr>
          <a:lstStyle/>
          <a:p>
            <a:pPr algn="r" rtl="1"/>
            <a:r>
              <a:rPr lang="ar-DZ" sz="2400" b="1" dirty="0" smtClean="0">
                <a:solidFill>
                  <a:srgbClr val="00B050"/>
                </a:solidFill>
              </a:rPr>
              <a:t>مقدمة .</a:t>
            </a:r>
          </a:p>
          <a:p>
            <a:pPr algn="r" rtl="1"/>
            <a:r>
              <a:rPr lang="ar-DZ" sz="2400" b="1" i="1" dirty="0"/>
              <a:t> </a:t>
            </a:r>
            <a:r>
              <a:rPr lang="ar-DZ" sz="2400" b="1" i="1" u="sng" dirty="0" smtClean="0"/>
              <a:t>المبحث الأول :</a:t>
            </a:r>
            <a:r>
              <a:rPr lang="ar-DZ" sz="2400" b="1" i="1" dirty="0" smtClean="0"/>
              <a:t>  </a:t>
            </a:r>
            <a:r>
              <a:rPr lang="ar-DZ" sz="2400" b="1" i="1" dirty="0" smtClean="0">
                <a:solidFill>
                  <a:schemeClr val="accent3">
                    <a:lumMod val="60000"/>
                    <a:lumOff val="40000"/>
                  </a:schemeClr>
                </a:solidFill>
              </a:rPr>
              <a:t>عموميات حول المضاربة.</a:t>
            </a:r>
          </a:p>
          <a:p>
            <a:pPr algn="r" rtl="1"/>
            <a:r>
              <a:rPr lang="ar-DZ" sz="2400" dirty="0" smtClean="0"/>
              <a:t>       </a:t>
            </a:r>
            <a:r>
              <a:rPr lang="ar-DZ" sz="2400" b="1" dirty="0" smtClean="0">
                <a:solidFill>
                  <a:schemeClr val="accent3">
                    <a:lumMod val="60000"/>
                    <a:lumOff val="40000"/>
                  </a:schemeClr>
                </a:solidFill>
              </a:rPr>
              <a:t>المطلب الأول : </a:t>
            </a:r>
            <a:r>
              <a:rPr lang="ar-DZ" sz="2400" dirty="0" smtClean="0"/>
              <a:t>مفهوم المضاربة.</a:t>
            </a:r>
          </a:p>
          <a:p>
            <a:pPr algn="r" rtl="1"/>
            <a:r>
              <a:rPr lang="ar-DZ" sz="2400" dirty="0" smtClean="0"/>
              <a:t>       </a:t>
            </a:r>
            <a:r>
              <a:rPr lang="ar-DZ" sz="2400" b="1" dirty="0" smtClean="0">
                <a:solidFill>
                  <a:schemeClr val="accent3">
                    <a:lumMod val="60000"/>
                    <a:lumOff val="40000"/>
                  </a:schemeClr>
                </a:solidFill>
              </a:rPr>
              <a:t>المطلب الثاني :</a:t>
            </a:r>
            <a:r>
              <a:rPr lang="ar-DZ" sz="2400" b="1" dirty="0" smtClean="0"/>
              <a:t> </a:t>
            </a:r>
            <a:r>
              <a:rPr lang="ar-DZ" sz="2400" dirty="0" smtClean="0"/>
              <a:t>خصائص المضاربة.</a:t>
            </a:r>
          </a:p>
          <a:p>
            <a:pPr algn="r" rtl="1"/>
            <a:r>
              <a:rPr lang="ar-DZ" sz="2400" dirty="0" smtClean="0"/>
              <a:t>       </a:t>
            </a:r>
            <a:r>
              <a:rPr lang="ar-DZ" sz="2400" b="1" dirty="0" smtClean="0">
                <a:solidFill>
                  <a:schemeClr val="accent3">
                    <a:lumMod val="60000"/>
                    <a:lumOff val="40000"/>
                  </a:schemeClr>
                </a:solidFill>
              </a:rPr>
              <a:t>المطلب الثالث :</a:t>
            </a:r>
            <a:r>
              <a:rPr lang="ar-DZ" sz="2400" b="1" dirty="0" smtClean="0"/>
              <a:t> </a:t>
            </a:r>
            <a:r>
              <a:rPr lang="ar-DZ" sz="2400" dirty="0" smtClean="0"/>
              <a:t>أهمية المضاربة.</a:t>
            </a:r>
          </a:p>
          <a:p>
            <a:pPr algn="r" rtl="1"/>
            <a:r>
              <a:rPr lang="ar-DZ" sz="2400" dirty="0" smtClean="0"/>
              <a:t>       </a:t>
            </a:r>
            <a:r>
              <a:rPr lang="ar-DZ" sz="2400" b="1" dirty="0" smtClean="0">
                <a:solidFill>
                  <a:schemeClr val="accent3">
                    <a:lumMod val="60000"/>
                    <a:lumOff val="40000"/>
                  </a:schemeClr>
                </a:solidFill>
              </a:rPr>
              <a:t>المطلب الرابع :</a:t>
            </a:r>
            <a:r>
              <a:rPr lang="ar-DZ" sz="2400" b="1" dirty="0" smtClean="0"/>
              <a:t>  </a:t>
            </a:r>
            <a:r>
              <a:rPr lang="ar-DZ" sz="2400" dirty="0" smtClean="0"/>
              <a:t>أنواع المضاربة.</a:t>
            </a:r>
          </a:p>
          <a:p>
            <a:pPr algn="r" rtl="1"/>
            <a:endParaRPr lang="ar-DZ" sz="2400" dirty="0" smtClean="0"/>
          </a:p>
          <a:p>
            <a:pPr algn="r" rtl="1"/>
            <a:r>
              <a:rPr lang="ar-DZ" sz="2400" dirty="0" smtClean="0"/>
              <a:t>  </a:t>
            </a:r>
            <a:r>
              <a:rPr lang="ar-DZ" sz="2400" b="1" i="1" u="sng" dirty="0" smtClean="0"/>
              <a:t>المبحث الثاني :</a:t>
            </a:r>
            <a:r>
              <a:rPr lang="ar-DZ" sz="2400" b="1" i="1" dirty="0" smtClean="0"/>
              <a:t>  </a:t>
            </a:r>
            <a:r>
              <a:rPr lang="ar-DZ" sz="2400" b="1" i="1" dirty="0" smtClean="0">
                <a:solidFill>
                  <a:schemeClr val="accent3">
                    <a:lumMod val="60000"/>
                    <a:lumOff val="40000"/>
                  </a:schemeClr>
                </a:solidFill>
              </a:rPr>
              <a:t>المضاربة في الأسواق المالية.</a:t>
            </a:r>
          </a:p>
          <a:p>
            <a:pPr algn="r" rtl="1"/>
            <a:r>
              <a:rPr lang="ar-DZ" sz="2400" dirty="0" smtClean="0"/>
              <a:t>       </a:t>
            </a:r>
            <a:r>
              <a:rPr lang="ar-DZ" sz="2400" b="1" dirty="0" smtClean="0">
                <a:solidFill>
                  <a:schemeClr val="accent3">
                    <a:lumMod val="60000"/>
                    <a:lumOff val="40000"/>
                  </a:schemeClr>
                </a:solidFill>
              </a:rPr>
              <a:t>المطلب الأول :</a:t>
            </a:r>
            <a:r>
              <a:rPr lang="ar-DZ" sz="2400" b="1" dirty="0" smtClean="0"/>
              <a:t>  </a:t>
            </a:r>
            <a:r>
              <a:rPr lang="ar-DZ" sz="2400" dirty="0" smtClean="0"/>
              <a:t>مفهوم المضاربة في الأسواق المالية.</a:t>
            </a:r>
          </a:p>
          <a:p>
            <a:pPr algn="r" rtl="1"/>
            <a:r>
              <a:rPr lang="ar-DZ" sz="2400" dirty="0" smtClean="0"/>
              <a:t>       </a:t>
            </a:r>
            <a:r>
              <a:rPr lang="ar-DZ" sz="2400" b="1" dirty="0" smtClean="0">
                <a:solidFill>
                  <a:schemeClr val="accent3">
                    <a:lumMod val="60000"/>
                    <a:lumOff val="40000"/>
                  </a:schemeClr>
                </a:solidFill>
              </a:rPr>
              <a:t>المطلب الثاني :</a:t>
            </a:r>
            <a:r>
              <a:rPr lang="ar-DZ" sz="2400" b="1" dirty="0" smtClean="0"/>
              <a:t> </a:t>
            </a:r>
            <a:r>
              <a:rPr lang="ar-DZ" sz="2400" dirty="0" smtClean="0"/>
              <a:t>تصنيف المضاربين.</a:t>
            </a:r>
          </a:p>
          <a:p>
            <a:pPr algn="r" rtl="1"/>
            <a:r>
              <a:rPr lang="ar-DZ" sz="2400" dirty="0" smtClean="0"/>
              <a:t>       </a:t>
            </a:r>
            <a:r>
              <a:rPr lang="ar-DZ" sz="2400" b="1" dirty="0" smtClean="0">
                <a:solidFill>
                  <a:schemeClr val="accent3">
                    <a:lumMod val="60000"/>
                    <a:lumOff val="40000"/>
                  </a:schemeClr>
                </a:solidFill>
              </a:rPr>
              <a:t>المطلب الثالث :</a:t>
            </a:r>
            <a:r>
              <a:rPr lang="ar-DZ" sz="2400" dirty="0" smtClean="0"/>
              <a:t> الفرق بين المضاربة و الاستثمار.</a:t>
            </a:r>
          </a:p>
          <a:p>
            <a:pPr algn="r" rtl="1"/>
            <a:r>
              <a:rPr lang="ar-DZ" sz="2400" dirty="0" smtClean="0"/>
              <a:t>       </a:t>
            </a:r>
            <a:r>
              <a:rPr lang="ar-DZ" sz="2400" b="1" dirty="0" smtClean="0">
                <a:solidFill>
                  <a:schemeClr val="accent3">
                    <a:lumMod val="60000"/>
                    <a:lumOff val="40000"/>
                  </a:schemeClr>
                </a:solidFill>
              </a:rPr>
              <a:t>المطلب الرابع :</a:t>
            </a:r>
            <a:r>
              <a:rPr lang="ar-DZ" sz="2400" dirty="0" smtClean="0"/>
              <a:t> مخاطر المضاربة في الأسواق المالية.</a:t>
            </a:r>
          </a:p>
          <a:p>
            <a:pPr algn="r" rtl="1"/>
            <a:r>
              <a:rPr lang="ar-DZ" sz="2400" b="1" dirty="0" smtClean="0">
                <a:solidFill>
                  <a:srgbClr val="00B050"/>
                </a:solidFill>
              </a:rPr>
              <a:t>الخاتمة.</a:t>
            </a:r>
          </a:p>
          <a:p>
            <a:pPr algn="r" rtl="1"/>
            <a:r>
              <a:rPr lang="ar-DZ" sz="2400" b="1" dirty="0" smtClean="0">
                <a:solidFill>
                  <a:srgbClr val="00B050"/>
                </a:solidFill>
              </a:rPr>
              <a:t>قائمة المراجع.</a:t>
            </a:r>
          </a:p>
          <a:p>
            <a:pPr algn="r" rtl="1"/>
            <a:endParaRPr lang="fr-FR" dirty="0"/>
          </a:p>
        </p:txBody>
      </p:sp>
    </p:spTree>
    <p:extLst>
      <p:ext uri="{BB962C8B-B14F-4D97-AF65-F5344CB8AC3E}">
        <p14:creationId xmlns:p14="http://schemas.microsoft.com/office/powerpoint/2010/main" val="2133957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2987824" y="332656"/>
            <a:ext cx="3456384" cy="1296144"/>
          </a:xfrm>
          <a:prstGeom prst="horizontalScroll">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smtClean="0"/>
              <a:t>مقدمة</a:t>
            </a:r>
            <a:endParaRPr lang="fr-FR" sz="3600" b="1" dirty="0"/>
          </a:p>
        </p:txBody>
      </p:sp>
      <p:sp>
        <p:nvSpPr>
          <p:cNvPr id="3" name="ZoneTexte 2"/>
          <p:cNvSpPr txBox="1"/>
          <p:nvPr/>
        </p:nvSpPr>
        <p:spPr>
          <a:xfrm>
            <a:off x="365983" y="1916832"/>
            <a:ext cx="8424936" cy="3323987"/>
          </a:xfrm>
          <a:prstGeom prst="rect">
            <a:avLst/>
          </a:prstGeom>
          <a:noFill/>
        </p:spPr>
        <p:txBody>
          <a:bodyPr wrap="square" rtlCol="0">
            <a:spAutoFit/>
          </a:bodyPr>
          <a:lstStyle/>
          <a:p>
            <a:pPr algn="just" rtl="1"/>
            <a:r>
              <a:rPr lang="ar-DZ" dirty="0"/>
              <a:t> </a:t>
            </a:r>
            <a:r>
              <a:rPr lang="ar-DZ" sz="2400" dirty="0"/>
              <a:t>يذكر أن عقود المضاربة كانت موجودة قبل الإسلام، على اعتبار أن فيها مصلحة تعود على صاحب المال و المضارب ،وهي تعتبر نوع من الأدوات الاستثمارية في النظام المالي الإسلامي، وهو عقد شراكة بين صاحب رأس المال وبين من يقوم بالعمل ويشترك الجانبان في الربح، ويكون توزيعه حسب الاتفاق. </a:t>
            </a:r>
            <a:endParaRPr lang="ar-DZ" sz="2400" dirty="0" smtClean="0"/>
          </a:p>
          <a:p>
            <a:pPr algn="just" rtl="1"/>
            <a:endParaRPr lang="ar-DZ" sz="2400" dirty="0"/>
          </a:p>
          <a:p>
            <a:pPr algn="just" rtl="1"/>
            <a:r>
              <a:rPr lang="ar-DZ" sz="2400" dirty="0"/>
              <a:t>و من خلال ما سبق يمكننا طرح الإشكالية التالية :</a:t>
            </a:r>
          </a:p>
          <a:p>
            <a:pPr algn="just" rtl="1"/>
            <a:r>
              <a:rPr lang="ar-DZ" sz="2400" dirty="0"/>
              <a:t>	   </a:t>
            </a:r>
            <a:r>
              <a:rPr lang="ar-DZ" sz="2400" dirty="0">
                <a:solidFill>
                  <a:schemeClr val="accent3">
                    <a:lumMod val="60000"/>
                    <a:lumOff val="40000"/>
                  </a:schemeClr>
                </a:solidFill>
              </a:rPr>
              <a:t>فيما تتمثل المضاربة في الأسواق المالية؟</a:t>
            </a:r>
          </a:p>
          <a:p>
            <a:pPr algn="just" rtl="1"/>
            <a:endParaRPr lang="fr-FR" dirty="0">
              <a:solidFill>
                <a:schemeClr val="accent3">
                  <a:lumMod val="60000"/>
                  <a:lumOff val="40000"/>
                </a:schemeClr>
              </a:solidFill>
            </a:endParaRPr>
          </a:p>
        </p:txBody>
      </p:sp>
    </p:spTree>
    <p:extLst>
      <p:ext uri="{BB962C8B-B14F-4D97-AF65-F5344CB8AC3E}">
        <p14:creationId xmlns:p14="http://schemas.microsoft.com/office/powerpoint/2010/main" val="2783911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476672"/>
            <a:ext cx="8352928" cy="5909310"/>
          </a:xfrm>
          <a:prstGeom prst="rect">
            <a:avLst/>
          </a:prstGeom>
          <a:noFill/>
        </p:spPr>
        <p:txBody>
          <a:bodyPr wrap="square" rtlCol="0">
            <a:spAutoFit/>
          </a:bodyPr>
          <a:lstStyle/>
          <a:p>
            <a:pPr algn="just" rtl="1"/>
            <a:r>
              <a:rPr lang="ar-DZ" dirty="0"/>
              <a:t> </a:t>
            </a:r>
            <a:r>
              <a:rPr lang="ar-DZ" b="1" dirty="0">
                <a:solidFill>
                  <a:schemeClr val="accent3">
                    <a:lumMod val="60000"/>
                    <a:lumOff val="40000"/>
                  </a:schemeClr>
                </a:solidFill>
              </a:rPr>
              <a:t> </a:t>
            </a:r>
            <a:r>
              <a:rPr lang="ar-DZ" sz="2400" b="1" dirty="0">
                <a:solidFill>
                  <a:schemeClr val="accent3">
                    <a:lumMod val="60000"/>
                    <a:lumOff val="40000"/>
                  </a:schemeClr>
                </a:solidFill>
              </a:rPr>
              <a:t>فرضيات البحث:</a:t>
            </a:r>
          </a:p>
          <a:p>
            <a:pPr algn="just" rtl="1"/>
            <a:r>
              <a:rPr lang="ar-DZ" sz="2400" dirty="0" smtClean="0"/>
              <a:t>1- </a:t>
            </a:r>
            <a:r>
              <a:rPr lang="ar-DZ" sz="2400" dirty="0"/>
              <a:t>المضاربة عملية بيع و شراء .</a:t>
            </a:r>
          </a:p>
          <a:p>
            <a:pPr algn="just" rtl="1"/>
            <a:r>
              <a:rPr lang="ar-DZ" sz="2400" dirty="0" smtClean="0"/>
              <a:t>2- </a:t>
            </a:r>
            <a:r>
              <a:rPr lang="ar-DZ" sz="2400" dirty="0"/>
              <a:t>المضارب هو شخص يشتري الأوراق المالية ليقوم ببيعها في المستقبل.</a:t>
            </a:r>
          </a:p>
          <a:p>
            <a:pPr algn="just" rtl="1"/>
            <a:r>
              <a:rPr lang="ar-DZ" sz="2400" dirty="0" smtClean="0"/>
              <a:t>3- </a:t>
            </a:r>
            <a:r>
              <a:rPr lang="ar-DZ" sz="2400" dirty="0"/>
              <a:t>المضارب و المستثمر لا يقومان بنفس المهام.</a:t>
            </a:r>
          </a:p>
          <a:p>
            <a:pPr algn="just" rtl="1"/>
            <a:endParaRPr lang="ar-DZ" sz="2400" dirty="0"/>
          </a:p>
          <a:p>
            <a:pPr algn="just" rtl="1"/>
            <a:r>
              <a:rPr lang="ar-DZ" sz="2400" b="1" dirty="0">
                <a:solidFill>
                  <a:schemeClr val="accent3">
                    <a:lumMod val="60000"/>
                    <a:lumOff val="40000"/>
                  </a:schemeClr>
                </a:solidFill>
              </a:rPr>
              <a:t>أهمية البحث :</a:t>
            </a:r>
          </a:p>
          <a:p>
            <a:pPr algn="just" rtl="1"/>
            <a:r>
              <a:rPr lang="ar-DZ" sz="2400" dirty="0"/>
              <a:t>   تتمثل أهمية بحثنا في أن المضاربة هي إحدى العمليات التي تحقق الرفاه الاقتصادي إذا تمت بطرق مشروعة</a:t>
            </a:r>
            <a:r>
              <a:rPr lang="ar-DZ" sz="2400" dirty="0" smtClean="0"/>
              <a:t>.</a:t>
            </a:r>
            <a:endParaRPr lang="ar-DZ" sz="2400" dirty="0"/>
          </a:p>
          <a:p>
            <a:pPr algn="just" rtl="1"/>
            <a:r>
              <a:rPr lang="ar-DZ" sz="2400" b="1" dirty="0">
                <a:solidFill>
                  <a:schemeClr val="accent3">
                    <a:lumMod val="60000"/>
                    <a:lumOff val="40000"/>
                  </a:schemeClr>
                </a:solidFill>
              </a:rPr>
              <a:t>منهج البحث:</a:t>
            </a:r>
          </a:p>
          <a:p>
            <a:pPr algn="just" rtl="1"/>
            <a:r>
              <a:rPr lang="ar-DZ" sz="2400" dirty="0"/>
              <a:t>   المنهج المتبع في بحثنا هو : </a:t>
            </a:r>
          </a:p>
          <a:p>
            <a:pPr algn="just" rtl="1"/>
            <a:r>
              <a:rPr lang="ar-DZ" sz="2400" dirty="0" smtClean="0"/>
              <a:t>         -منهج </a:t>
            </a:r>
            <a:r>
              <a:rPr lang="ar-DZ" sz="2400" dirty="0"/>
              <a:t>وصفي: و ذلك من خلال معرفة ماهية موضوع الدراسة.</a:t>
            </a:r>
          </a:p>
          <a:p>
            <a:pPr algn="just" rtl="1"/>
            <a:r>
              <a:rPr lang="ar-DZ" sz="2400" dirty="0" smtClean="0"/>
              <a:t>          -منهج </a:t>
            </a:r>
            <a:r>
              <a:rPr lang="ar-DZ" sz="2400" dirty="0"/>
              <a:t>المقارن: من خلال ابراز خصائص و الفرق بين المضاربة و الاستثمار</a:t>
            </a:r>
            <a:r>
              <a:rPr lang="ar-DZ" sz="2400" dirty="0" smtClean="0"/>
              <a:t>.</a:t>
            </a:r>
            <a:endParaRPr lang="ar-DZ" sz="2400" dirty="0"/>
          </a:p>
          <a:p>
            <a:pPr algn="just" rtl="1"/>
            <a:endParaRPr lang="fr-FR" dirty="0"/>
          </a:p>
        </p:txBody>
      </p:sp>
    </p:spTree>
    <p:extLst>
      <p:ext uri="{BB962C8B-B14F-4D97-AF65-F5344CB8AC3E}">
        <p14:creationId xmlns:p14="http://schemas.microsoft.com/office/powerpoint/2010/main" val="3375908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1124744"/>
            <a:ext cx="7416824" cy="369332"/>
          </a:xfrm>
          <a:prstGeom prst="rect">
            <a:avLst/>
          </a:prstGeom>
          <a:noFill/>
        </p:spPr>
        <p:txBody>
          <a:bodyPr wrap="square" rtlCol="0">
            <a:spAutoFit/>
          </a:bodyPr>
          <a:lstStyle/>
          <a:p>
            <a:pPr algn="just" rtl="1"/>
            <a:r>
              <a:rPr lang="ar-DZ" dirty="0" smtClean="0"/>
              <a:t>   </a:t>
            </a:r>
            <a:endParaRPr lang="fr-FR" dirty="0"/>
          </a:p>
        </p:txBody>
      </p:sp>
      <p:sp>
        <p:nvSpPr>
          <p:cNvPr id="3" name="ZoneTexte 2"/>
          <p:cNvSpPr txBox="1"/>
          <p:nvPr/>
        </p:nvSpPr>
        <p:spPr>
          <a:xfrm>
            <a:off x="395536" y="620688"/>
            <a:ext cx="8208912" cy="4893647"/>
          </a:xfrm>
          <a:prstGeom prst="rect">
            <a:avLst/>
          </a:prstGeom>
          <a:noFill/>
        </p:spPr>
        <p:txBody>
          <a:bodyPr wrap="square" rtlCol="0">
            <a:spAutoFit/>
          </a:bodyPr>
          <a:lstStyle/>
          <a:p>
            <a:pPr algn="r" rtl="1"/>
            <a:r>
              <a:rPr lang="ar-DZ" dirty="0"/>
              <a:t> </a:t>
            </a:r>
            <a:r>
              <a:rPr lang="ar-DZ" sz="2400" b="1" dirty="0">
                <a:solidFill>
                  <a:schemeClr val="accent3">
                    <a:lumMod val="60000"/>
                    <a:lumOff val="40000"/>
                  </a:schemeClr>
                </a:solidFill>
              </a:rPr>
              <a:t>تقسيمات البحث</a:t>
            </a:r>
            <a:r>
              <a:rPr lang="ar-DZ" sz="2400" b="1" dirty="0" smtClean="0">
                <a:solidFill>
                  <a:schemeClr val="accent3">
                    <a:lumMod val="60000"/>
                    <a:lumOff val="40000"/>
                  </a:schemeClr>
                </a:solidFill>
              </a:rPr>
              <a:t>:</a:t>
            </a:r>
          </a:p>
          <a:p>
            <a:pPr algn="r" rtl="1"/>
            <a:endParaRPr lang="ar-DZ" sz="2400" b="1" dirty="0">
              <a:solidFill>
                <a:schemeClr val="accent3">
                  <a:lumMod val="60000"/>
                  <a:lumOff val="40000"/>
                </a:schemeClr>
              </a:solidFill>
            </a:endParaRPr>
          </a:p>
          <a:p>
            <a:pPr algn="just" rtl="1"/>
            <a:r>
              <a:rPr lang="ar-DZ" sz="2400" dirty="0"/>
              <a:t>  قسمنا بحثنا إلى مبحثين حيث تنولنا في المبحث الأول و الذي يندرج تحت عنوان عموميات حول المضاربة وهو بدوره ينقسم الى أربعة مطالب  في المطلب الأول تطرقنا الى مفهوم المضاربة ، المطلب الثاني خصائص المضاربة ، المطلب الثالث  أهمية المضاربة و المطلب الرابع أنواع المضاربة و في المبحث الثاني الذي عنون بالمضاربة في الأسواق المالية  وهو بدوره ينقسم الى أربعة مطالب  في المطلب الأول تطرقنا الى مفهوم المضاربة في الأسواق المالية ، المطلب الثاني تصنيفات المضاربين، المطلب الثالث الفرق بين المضاربة و الاستثمار و المطلب الرابع مزايا و عيوب المضاربة.</a:t>
            </a:r>
          </a:p>
          <a:p>
            <a:pPr algn="r" rtl="1"/>
            <a:r>
              <a:rPr lang="ar-DZ" sz="2400" dirty="0" smtClean="0"/>
              <a:t> </a:t>
            </a:r>
            <a:endParaRPr lang="fr-FR" sz="2400" dirty="0"/>
          </a:p>
        </p:txBody>
      </p:sp>
    </p:spTree>
    <p:extLst>
      <p:ext uri="{BB962C8B-B14F-4D97-AF65-F5344CB8AC3E}">
        <p14:creationId xmlns:p14="http://schemas.microsoft.com/office/powerpoint/2010/main" val="339498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Bande perforée 1"/>
          <p:cNvSpPr/>
          <p:nvPr/>
        </p:nvSpPr>
        <p:spPr>
          <a:xfrm>
            <a:off x="694509" y="1484784"/>
            <a:ext cx="7909939" cy="3744416"/>
          </a:xfrm>
          <a:prstGeom prst="flowChartPunchedTape">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i="1" dirty="0" smtClean="0"/>
              <a:t>المبحث الأول : عموميات حول المضاربة.</a:t>
            </a:r>
            <a:endParaRPr lang="fr-FR" sz="4400" b="1" i="1" dirty="0"/>
          </a:p>
        </p:txBody>
      </p:sp>
    </p:spTree>
    <p:extLst>
      <p:ext uri="{BB962C8B-B14F-4D97-AF65-F5344CB8AC3E}">
        <p14:creationId xmlns:p14="http://schemas.microsoft.com/office/powerpoint/2010/main" val="777848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55488" y="1043539"/>
            <a:ext cx="256802" cy="369332"/>
          </a:xfrm>
          <a:prstGeom prst="rect">
            <a:avLst/>
          </a:prstGeom>
          <a:noFill/>
        </p:spPr>
        <p:txBody>
          <a:bodyPr wrap="none" rtlCol="0">
            <a:spAutoFit/>
          </a:bodyPr>
          <a:lstStyle/>
          <a:p>
            <a:r>
              <a:rPr lang="ar-DZ" b="1" dirty="0" smtClean="0">
                <a:solidFill>
                  <a:schemeClr val="bg1"/>
                </a:solidFill>
              </a:rPr>
              <a:t>.</a:t>
            </a:r>
            <a:endParaRPr lang="fr-FR" b="1" dirty="0">
              <a:solidFill>
                <a:schemeClr val="bg1"/>
              </a:solidFill>
            </a:endParaRPr>
          </a:p>
        </p:txBody>
      </p:sp>
      <p:sp>
        <p:nvSpPr>
          <p:cNvPr id="3" name="Organigramme : Terminateur 2"/>
          <p:cNvSpPr/>
          <p:nvPr/>
        </p:nvSpPr>
        <p:spPr>
          <a:xfrm>
            <a:off x="1763688" y="422780"/>
            <a:ext cx="5616624" cy="805425"/>
          </a:xfrm>
          <a:prstGeom prst="flowChartTerminator">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الأول : تعريف المضاربة.</a:t>
            </a:r>
            <a:endParaRPr lang="fr-FR" sz="2400" b="1" dirty="0"/>
          </a:p>
        </p:txBody>
      </p:sp>
      <p:sp>
        <p:nvSpPr>
          <p:cNvPr id="5" name="ZoneTexte 4"/>
          <p:cNvSpPr txBox="1"/>
          <p:nvPr/>
        </p:nvSpPr>
        <p:spPr>
          <a:xfrm>
            <a:off x="395536" y="1230553"/>
            <a:ext cx="7992888" cy="369332"/>
          </a:xfrm>
          <a:prstGeom prst="rect">
            <a:avLst/>
          </a:prstGeom>
          <a:noFill/>
        </p:spPr>
        <p:txBody>
          <a:bodyPr wrap="square" rtlCol="0">
            <a:spAutoFit/>
          </a:bodyPr>
          <a:lstStyle/>
          <a:p>
            <a:pPr algn="r"/>
            <a:r>
              <a:rPr lang="ar-DZ" dirty="0" smtClean="0"/>
              <a:t> </a:t>
            </a:r>
            <a:endParaRPr lang="fr-FR" dirty="0"/>
          </a:p>
        </p:txBody>
      </p:sp>
      <p:sp>
        <p:nvSpPr>
          <p:cNvPr id="6" name="Organigramme : Préparation 5"/>
          <p:cNvSpPr/>
          <p:nvPr/>
        </p:nvSpPr>
        <p:spPr>
          <a:xfrm>
            <a:off x="4959097" y="1823423"/>
            <a:ext cx="3825522" cy="720080"/>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عملية بيع و شراء </a:t>
            </a:r>
            <a:endParaRPr lang="fr-FR" sz="2400" b="1" dirty="0">
              <a:solidFill>
                <a:schemeClr val="tx1"/>
              </a:solidFill>
            </a:endParaRPr>
          </a:p>
        </p:txBody>
      </p:sp>
      <p:sp>
        <p:nvSpPr>
          <p:cNvPr id="7" name="Organigramme : Préparation 6"/>
          <p:cNvSpPr/>
          <p:nvPr/>
        </p:nvSpPr>
        <p:spPr>
          <a:xfrm>
            <a:off x="889363" y="1772911"/>
            <a:ext cx="3789428" cy="821104"/>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 </a:t>
            </a:r>
            <a:r>
              <a:rPr lang="ar-DZ" sz="2000" b="1" dirty="0" smtClean="0">
                <a:solidFill>
                  <a:schemeClr val="tx1"/>
                </a:solidFill>
              </a:rPr>
              <a:t>الأوراق المالية و البضائع</a:t>
            </a:r>
            <a:endParaRPr lang="fr-FR" sz="2000" b="1" dirty="0">
              <a:solidFill>
                <a:schemeClr val="tx1"/>
              </a:solidFill>
            </a:endParaRPr>
          </a:p>
        </p:txBody>
      </p:sp>
      <p:sp>
        <p:nvSpPr>
          <p:cNvPr id="8" name="Organigramme : Préparation 7"/>
          <p:cNvSpPr/>
          <p:nvPr/>
        </p:nvSpPr>
        <p:spPr>
          <a:xfrm>
            <a:off x="4959097" y="2924943"/>
            <a:ext cx="3825522" cy="893011"/>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a:t>
            </a:r>
            <a:r>
              <a:rPr lang="ar-DZ" sz="2200" b="1" dirty="0" smtClean="0">
                <a:solidFill>
                  <a:schemeClr val="tx1"/>
                </a:solidFill>
              </a:rPr>
              <a:t>يقوم بها الأشخاص </a:t>
            </a:r>
            <a:endParaRPr lang="fr-FR" sz="2200" b="1" dirty="0">
              <a:solidFill>
                <a:schemeClr val="tx1"/>
              </a:solidFill>
            </a:endParaRPr>
          </a:p>
        </p:txBody>
      </p:sp>
      <p:sp>
        <p:nvSpPr>
          <p:cNvPr id="9" name="Organigramme : Préparation 8"/>
          <p:cNvSpPr/>
          <p:nvPr/>
        </p:nvSpPr>
        <p:spPr>
          <a:xfrm>
            <a:off x="738352" y="2924944"/>
            <a:ext cx="3789428" cy="893011"/>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a:t>
            </a:r>
            <a:r>
              <a:rPr lang="ar-DZ" sz="2000" b="1" dirty="0" smtClean="0">
                <a:solidFill>
                  <a:schemeClr val="tx1"/>
                </a:solidFill>
              </a:rPr>
              <a:t>للاستفادة من الفوارق السعرية </a:t>
            </a:r>
            <a:endParaRPr lang="fr-FR" sz="2000" b="1" dirty="0">
              <a:solidFill>
                <a:schemeClr val="tx1"/>
              </a:solidFill>
            </a:endParaRPr>
          </a:p>
        </p:txBody>
      </p:sp>
      <p:sp>
        <p:nvSpPr>
          <p:cNvPr id="10" name="Organigramme : Préparation 9"/>
          <p:cNvSpPr/>
          <p:nvPr/>
        </p:nvSpPr>
        <p:spPr>
          <a:xfrm>
            <a:off x="1403648" y="4077072"/>
            <a:ext cx="6768752" cy="864096"/>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err="1" smtClean="0">
                <a:solidFill>
                  <a:schemeClr val="tx1"/>
                </a:solidFill>
              </a:rPr>
              <a:t>بناءا</a:t>
            </a:r>
            <a:r>
              <a:rPr lang="ar-DZ" sz="2400" b="1" dirty="0" smtClean="0">
                <a:solidFill>
                  <a:schemeClr val="tx1"/>
                </a:solidFill>
              </a:rPr>
              <a:t> على المعلومات و الدراسات</a:t>
            </a:r>
            <a:endParaRPr lang="fr-FR" sz="2400" b="1" dirty="0">
              <a:solidFill>
                <a:schemeClr val="tx1"/>
              </a:solidFill>
            </a:endParaRPr>
          </a:p>
        </p:txBody>
      </p:sp>
      <p:sp>
        <p:nvSpPr>
          <p:cNvPr id="12" name="Organigramme : Préparation 11"/>
          <p:cNvSpPr/>
          <p:nvPr/>
        </p:nvSpPr>
        <p:spPr>
          <a:xfrm>
            <a:off x="4959097" y="5235236"/>
            <a:ext cx="3825522" cy="792088"/>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الهدف منها جني الأرباح</a:t>
            </a:r>
            <a:endParaRPr lang="fr-FR" sz="2000" b="1" dirty="0">
              <a:solidFill>
                <a:schemeClr val="tx1"/>
              </a:solidFill>
            </a:endParaRPr>
          </a:p>
        </p:txBody>
      </p:sp>
      <p:sp>
        <p:nvSpPr>
          <p:cNvPr id="13" name="Organigramme : Préparation 12"/>
          <p:cNvSpPr/>
          <p:nvPr/>
        </p:nvSpPr>
        <p:spPr>
          <a:xfrm>
            <a:off x="875152" y="5235236"/>
            <a:ext cx="3789428" cy="792088"/>
          </a:xfrm>
          <a:prstGeom prst="flowChartPreparation">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تكون فيها المخاطر عالية</a:t>
            </a:r>
            <a:endParaRPr lang="fr-FR" sz="2000" b="1" dirty="0">
              <a:solidFill>
                <a:schemeClr val="tx1"/>
              </a:solidFill>
            </a:endParaRPr>
          </a:p>
        </p:txBody>
      </p:sp>
    </p:spTree>
    <p:extLst>
      <p:ext uri="{BB962C8B-B14F-4D97-AF65-F5344CB8AC3E}">
        <p14:creationId xmlns:p14="http://schemas.microsoft.com/office/powerpoint/2010/main" val="2972610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Terminateur 1"/>
          <p:cNvSpPr/>
          <p:nvPr/>
        </p:nvSpPr>
        <p:spPr>
          <a:xfrm>
            <a:off x="1403648" y="476672"/>
            <a:ext cx="6624736" cy="864095"/>
          </a:xfrm>
          <a:prstGeom prst="flowChartTerminator">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المطلب الثاني:  خصائص المضاربة.</a:t>
            </a:r>
            <a:endParaRPr lang="fr-FR" sz="2800" b="1" dirty="0"/>
          </a:p>
        </p:txBody>
      </p:sp>
      <p:graphicFrame>
        <p:nvGraphicFramePr>
          <p:cNvPr id="3" name="Diagramme 2"/>
          <p:cNvGraphicFramePr/>
          <p:nvPr>
            <p:extLst>
              <p:ext uri="{D42A27DB-BD31-4B8C-83A1-F6EECF244321}">
                <p14:modId xmlns:p14="http://schemas.microsoft.com/office/powerpoint/2010/main" val="17117698"/>
              </p:ext>
            </p:extLst>
          </p:nvPr>
        </p:nvGraphicFramePr>
        <p:xfrm>
          <a:off x="107504" y="1628800"/>
          <a:ext cx="8640960" cy="38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8823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Terminateur 1"/>
          <p:cNvSpPr/>
          <p:nvPr/>
        </p:nvSpPr>
        <p:spPr>
          <a:xfrm>
            <a:off x="1475656" y="404664"/>
            <a:ext cx="6120680" cy="1152128"/>
          </a:xfrm>
          <a:prstGeom prst="flowChartTerminator">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الثالث : أهمية المضاربة.</a:t>
            </a:r>
            <a:endParaRPr lang="fr-FR" sz="2400" b="1" dirty="0"/>
          </a:p>
        </p:txBody>
      </p:sp>
      <p:sp>
        <p:nvSpPr>
          <p:cNvPr id="3" name="Flèche courbée vers la gauche 2"/>
          <p:cNvSpPr/>
          <p:nvPr/>
        </p:nvSpPr>
        <p:spPr>
          <a:xfrm>
            <a:off x="7740352" y="1843902"/>
            <a:ext cx="792088" cy="864096"/>
          </a:xfrm>
          <a:prstGeom prst="curvedLef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Flèche courbée vers la gauche 3"/>
          <p:cNvSpPr/>
          <p:nvPr/>
        </p:nvSpPr>
        <p:spPr>
          <a:xfrm>
            <a:off x="7740352" y="3068960"/>
            <a:ext cx="792088" cy="936104"/>
          </a:xfrm>
          <a:prstGeom prst="curvedLef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Flèche courbée vers la gauche 4"/>
          <p:cNvSpPr/>
          <p:nvPr/>
        </p:nvSpPr>
        <p:spPr>
          <a:xfrm>
            <a:off x="7740352" y="4365104"/>
            <a:ext cx="792088" cy="864096"/>
          </a:xfrm>
          <a:prstGeom prst="curvedLef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ZoneTexte 5"/>
          <p:cNvSpPr txBox="1"/>
          <p:nvPr/>
        </p:nvSpPr>
        <p:spPr>
          <a:xfrm>
            <a:off x="755576" y="1843902"/>
            <a:ext cx="6984776" cy="707886"/>
          </a:xfrm>
          <a:prstGeom prst="rect">
            <a:avLst/>
          </a:prstGeom>
          <a:noFill/>
        </p:spPr>
        <p:txBody>
          <a:bodyPr wrap="square" rtlCol="0">
            <a:spAutoFit/>
          </a:bodyPr>
          <a:lstStyle/>
          <a:p>
            <a:pPr algn="just" rtl="1"/>
            <a:r>
              <a:rPr lang="ar-DZ" dirty="0" smtClean="0"/>
              <a:t> </a:t>
            </a:r>
            <a:r>
              <a:rPr lang="ar-DZ" sz="2000" b="1" dirty="0" smtClean="0"/>
              <a:t>تعمل المضاربة المشروعة على تحقيق التوازن في أسعار الأوراق المالية في السوق.  </a:t>
            </a:r>
            <a:endParaRPr lang="fr-FR" sz="2000" b="1" dirty="0"/>
          </a:p>
        </p:txBody>
      </p:sp>
      <p:sp>
        <p:nvSpPr>
          <p:cNvPr id="7" name="ZoneTexte 6"/>
          <p:cNvSpPr txBox="1"/>
          <p:nvPr/>
        </p:nvSpPr>
        <p:spPr>
          <a:xfrm>
            <a:off x="755576" y="3140968"/>
            <a:ext cx="6984776" cy="646331"/>
          </a:xfrm>
          <a:prstGeom prst="rect">
            <a:avLst/>
          </a:prstGeom>
          <a:noFill/>
        </p:spPr>
        <p:txBody>
          <a:bodyPr wrap="square" rtlCol="0">
            <a:spAutoFit/>
          </a:bodyPr>
          <a:lstStyle/>
          <a:p>
            <a:pPr algn="just" rtl="1"/>
            <a:r>
              <a:rPr lang="ar-DZ" b="1" dirty="0" smtClean="0"/>
              <a:t> تعد المضاربة المشروعة من الوسائل  الفاعلة في توجيه المنتجين و المستثمرين الى مواطن الاستثمار المفيد.  </a:t>
            </a:r>
            <a:endParaRPr lang="fr-FR" b="1" dirty="0"/>
          </a:p>
        </p:txBody>
      </p:sp>
      <p:sp>
        <p:nvSpPr>
          <p:cNvPr id="8" name="ZoneTexte 7"/>
          <p:cNvSpPr txBox="1"/>
          <p:nvPr/>
        </p:nvSpPr>
        <p:spPr>
          <a:xfrm>
            <a:off x="777815" y="4612486"/>
            <a:ext cx="6962537" cy="369332"/>
          </a:xfrm>
          <a:prstGeom prst="rect">
            <a:avLst/>
          </a:prstGeom>
          <a:noFill/>
        </p:spPr>
        <p:txBody>
          <a:bodyPr wrap="square" rtlCol="0">
            <a:spAutoFit/>
          </a:bodyPr>
          <a:lstStyle/>
          <a:p>
            <a:pPr algn="just" rtl="1"/>
            <a:r>
              <a:rPr lang="ar-DZ" b="1" dirty="0" smtClean="0"/>
              <a:t> تساعد في توفير عدد كبير من المتعاملين في السوق.  </a:t>
            </a:r>
            <a:endParaRPr lang="fr-FR" b="1" dirty="0"/>
          </a:p>
        </p:txBody>
      </p:sp>
    </p:spTree>
    <p:extLst>
      <p:ext uri="{BB962C8B-B14F-4D97-AF65-F5344CB8AC3E}">
        <p14:creationId xmlns:p14="http://schemas.microsoft.com/office/powerpoint/2010/main" val="501954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436</TotalTime>
  <Words>869</Words>
  <Application>Microsoft Office PowerPoint</Application>
  <PresentationFormat>Affichage à l'écran (4:3)</PresentationFormat>
  <Paragraphs>126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Aspect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Ordinateur</dc:creator>
  <cp:lastModifiedBy>Ordinateur</cp:lastModifiedBy>
  <cp:revision>34</cp:revision>
  <dcterms:created xsi:type="dcterms:W3CDTF">2023-12-09T18:22:58Z</dcterms:created>
  <dcterms:modified xsi:type="dcterms:W3CDTF">2023-12-11T12:01:18Z</dcterms:modified>
</cp:coreProperties>
</file>