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diagrams/drawing2.xml" ContentType="application/vnd.ms-office.drawingml.diagramDrawing+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diagrams/layout1.xml" ContentType="application/vnd.openxmlformats-officedocument.drawingml.diagramLayout+xml"/>
  <Override PartName="/ppt/diagrams/data2.xml" ContentType="application/vnd.openxmlformats-officedocument.drawingml.diagramData+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diagrams/colors2.xml" ContentType="application/vnd.openxmlformats-officedocument.drawingml.diagramColors+xml"/>
  <Default Extension="png" ContentType="image/png"/>
  <Default Extension="bin" ContentType="application/vnd.openxmlformats-officedocument.oleObject"/>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Layouts/slideLayout3.xml" ContentType="application/vnd.openxmlformats-officedocument.presentationml.slideLayout+xml"/>
  <Override PartName="/ppt/diagrams/quickStyle1.xml" ContentType="application/vnd.openxmlformats-officedocument.drawingml.diagramStyl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Override PartName="/ppt/diagrams/layout2.xml" ContentType="application/vnd.openxmlformats-officedocument.drawingml.diagramLayout+xml"/>
  <Default Extension="vml" ContentType="application/vnd.openxmlformats-officedocument.vmlDrawing"/>
  <Override PartName="/ppt/slides/slide8.xml" ContentType="application/vnd.openxmlformats-officedocument.presentationml.slide+xml"/>
  <Override PartName="/ppt/slides/slide49.xml" ContentType="application/vnd.openxmlformats-officedocument.presentationml.slide+xml"/>
  <Override PartName="/ppt/diagrams/data1.xml" ContentType="application/vnd.openxmlformats-officedocument.drawingml.diagramData+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1"/>
  </p:notesMasterIdLst>
  <p:sldIdLst>
    <p:sldId id="256" r:id="rId2"/>
    <p:sldId id="279" r:id="rId3"/>
    <p:sldId id="378" r:id="rId4"/>
    <p:sldId id="351" r:id="rId5"/>
    <p:sldId id="293" r:id="rId6"/>
    <p:sldId id="376" r:id="rId7"/>
    <p:sldId id="294" r:id="rId8"/>
    <p:sldId id="295" r:id="rId9"/>
    <p:sldId id="303" r:id="rId10"/>
    <p:sldId id="373" r:id="rId11"/>
    <p:sldId id="280" r:id="rId12"/>
    <p:sldId id="352" r:id="rId13"/>
    <p:sldId id="371" r:id="rId14"/>
    <p:sldId id="372" r:id="rId15"/>
    <p:sldId id="281" r:id="rId16"/>
    <p:sldId id="283" r:id="rId17"/>
    <p:sldId id="273" r:id="rId18"/>
    <p:sldId id="345" r:id="rId19"/>
    <p:sldId id="361" r:id="rId20"/>
    <p:sldId id="362" r:id="rId21"/>
    <p:sldId id="363" r:id="rId22"/>
    <p:sldId id="364" r:id="rId23"/>
    <p:sldId id="274" r:id="rId24"/>
    <p:sldId id="368" r:id="rId25"/>
    <p:sldId id="275" r:id="rId26"/>
    <p:sldId id="359" r:id="rId27"/>
    <p:sldId id="343" r:id="rId28"/>
    <p:sldId id="367" r:id="rId29"/>
    <p:sldId id="366" r:id="rId30"/>
    <p:sldId id="306" r:id="rId31"/>
    <p:sldId id="307" r:id="rId32"/>
    <p:sldId id="308" r:id="rId33"/>
    <p:sldId id="276" r:id="rId34"/>
    <p:sldId id="277" r:id="rId35"/>
    <p:sldId id="377" r:id="rId36"/>
    <p:sldId id="356" r:id="rId37"/>
    <p:sldId id="334" r:id="rId38"/>
    <p:sldId id="301" r:id="rId39"/>
    <p:sldId id="304" r:id="rId40"/>
    <p:sldId id="312" r:id="rId41"/>
    <p:sldId id="288" r:id="rId42"/>
    <p:sldId id="278" r:id="rId43"/>
    <p:sldId id="329" r:id="rId44"/>
    <p:sldId id="316" r:id="rId45"/>
    <p:sldId id="317" r:id="rId46"/>
    <p:sldId id="319" r:id="rId47"/>
    <p:sldId id="327" r:id="rId48"/>
    <p:sldId id="318" r:id="rId49"/>
    <p:sldId id="314" r:id="rId50"/>
    <p:sldId id="313" r:id="rId51"/>
    <p:sldId id="333" r:id="rId52"/>
    <p:sldId id="321" r:id="rId53"/>
    <p:sldId id="328" r:id="rId54"/>
    <p:sldId id="284" r:id="rId55"/>
    <p:sldId id="342" r:id="rId56"/>
    <p:sldId id="340" r:id="rId57"/>
    <p:sldId id="332" r:id="rId58"/>
    <p:sldId id="336" r:id="rId59"/>
    <p:sldId id="335" r:id="rId60"/>
  </p:sldIdLst>
  <p:sldSz cx="9144000" cy="6858000" type="screen4x3"/>
  <p:notesSz cx="6735763" cy="9866313"/>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FF00"/>
    <a:srgbClr val="0000FF"/>
    <a:srgbClr val="008000"/>
  </p:clrMru>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0" d="100"/>
          <a:sy n="70" d="100"/>
        </p:scale>
        <p:origin x="-1386" y="-36"/>
      </p:cViewPr>
      <p:guideLst>
        <p:guide orient="horz" pos="2160"/>
        <p:guide pos="2880"/>
      </p:guideLst>
    </p:cSldViewPr>
  </p:slideViewPr>
  <p:notesTextViewPr>
    <p:cViewPr>
      <p:scale>
        <a:sx n="100" d="100"/>
        <a:sy n="100" d="100"/>
      </p:scale>
      <p:origin x="12" y="66"/>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5_2">
  <dgm:title val=""/>
  <dgm:desc val=""/>
  <dgm:catLst>
    <dgm:cat type="accent5" pri="11200"/>
  </dgm:catLst>
  <dgm:styleLbl name="node0">
    <dgm:fillClrLst meth="repeat">
      <a:schemeClr val="accent5"/>
    </dgm:fillClrLst>
    <dgm:linClrLst meth="repeat">
      <a:schemeClr val="lt1"/>
    </dgm:linClrLst>
    <dgm:effectClrLst/>
    <dgm:txLinClrLst/>
    <dgm:txFillClrLst/>
    <dgm:txEffectClrLst/>
  </dgm:styleLbl>
  <dgm:styleLbl name="node1">
    <dgm:fillClrLst meth="repeat">
      <a:schemeClr val="accent5"/>
    </dgm:fillClrLst>
    <dgm:linClrLst meth="repeat">
      <a:schemeClr val="lt1"/>
    </dgm:linClrLst>
    <dgm:effectClrLst/>
    <dgm:txLinClrLst/>
    <dgm:txFillClrLst/>
    <dgm:txEffectClrLst/>
  </dgm:styleLbl>
  <dgm:styleLbl name="alignNode1">
    <dgm:fillClrLst meth="repeat">
      <a:schemeClr val="accent5"/>
    </dgm:fillClrLst>
    <dgm:linClrLst meth="repeat">
      <a:schemeClr val="accent5"/>
    </dgm:linClrLst>
    <dgm:effectClrLst/>
    <dgm:txLinClrLst/>
    <dgm:txFillClrLst/>
    <dgm:txEffectClrLst/>
  </dgm:styleLbl>
  <dgm:styleLbl name="lnNode1">
    <dgm:fillClrLst meth="repeat">
      <a:schemeClr val="accent5"/>
    </dgm:fillClrLst>
    <dgm:linClrLst meth="repeat">
      <a:schemeClr val="lt1"/>
    </dgm:linClrLst>
    <dgm:effectClrLst/>
    <dgm:txLinClrLst/>
    <dgm:txFillClrLst/>
    <dgm:txEffectClrLst/>
  </dgm:styleLbl>
  <dgm:styleLbl name="vennNode1">
    <dgm:fillClrLst meth="repeat">
      <a:schemeClr val="accent5">
        <a:alpha val="50000"/>
      </a:schemeClr>
    </dgm:fillClrLst>
    <dgm:linClrLst meth="repeat">
      <a:schemeClr val="lt1"/>
    </dgm:linClrLst>
    <dgm:effectClrLst/>
    <dgm:txLinClrLst/>
    <dgm:txFillClrLst/>
    <dgm:txEffectClrLst/>
  </dgm:styleLbl>
  <dgm:styleLbl name="node2">
    <dgm:fillClrLst meth="repeat">
      <a:schemeClr val="accent5"/>
    </dgm:fillClrLst>
    <dgm:linClrLst meth="repeat">
      <a:schemeClr val="lt1"/>
    </dgm:linClrLst>
    <dgm:effectClrLst/>
    <dgm:txLinClrLst/>
    <dgm:txFillClrLst/>
    <dgm:txEffectClrLst/>
  </dgm:styleLbl>
  <dgm:styleLbl name="node3">
    <dgm:fillClrLst meth="repeat">
      <a:schemeClr val="accent5"/>
    </dgm:fillClrLst>
    <dgm:linClrLst meth="repeat">
      <a:schemeClr val="lt1"/>
    </dgm:linClrLst>
    <dgm:effectClrLst/>
    <dgm:txLinClrLst/>
    <dgm:txFillClrLst/>
    <dgm:txEffectClrLst/>
  </dgm:styleLbl>
  <dgm:styleLbl name="node4">
    <dgm:fillClrLst meth="repeat">
      <a:schemeClr val="accent5"/>
    </dgm:fillClrLst>
    <dgm:linClrLst meth="repeat">
      <a:schemeClr val="lt1"/>
    </dgm:linClrLst>
    <dgm:effectClrLst/>
    <dgm:txLinClrLst/>
    <dgm:txFillClrLst/>
    <dgm:txEffectClrLst/>
  </dgm:styleLbl>
  <dgm:styleLbl name="f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5">
        <a:tint val="60000"/>
      </a:schemeClr>
    </dgm:fillClrLst>
    <dgm:linClrLst meth="repeat">
      <a:schemeClr val="accent5">
        <a:tint val="60000"/>
      </a:schemeClr>
    </dgm:linClrLst>
    <dgm:effectClrLst/>
    <dgm:txLinClrLst/>
    <dgm:txFillClrLst/>
    <dgm:txEffectClrLst/>
  </dgm:styleLbl>
  <dgm:styleLbl name="fgSibTrans2D1">
    <dgm:fillClrLst meth="repeat">
      <a:schemeClr val="accent5">
        <a:tint val="60000"/>
      </a:schemeClr>
    </dgm:fillClrLst>
    <dgm:linClrLst meth="repeat">
      <a:schemeClr val="accent5">
        <a:tint val="60000"/>
      </a:schemeClr>
    </dgm:linClrLst>
    <dgm:effectClrLst/>
    <dgm:txLinClrLst/>
    <dgm:txFillClrLst/>
    <dgm:txEffectClrLst/>
  </dgm:styleLbl>
  <dgm:styleLbl name="bgSibTrans2D1">
    <dgm:fillClrLst meth="repeat">
      <a:schemeClr val="accent5">
        <a:tint val="60000"/>
      </a:schemeClr>
    </dgm:fillClrLst>
    <dgm:linClrLst meth="repeat">
      <a:schemeClr val="accent5">
        <a:tint val="60000"/>
      </a:schemeClr>
    </dgm:linClrLst>
    <dgm:effectClrLst/>
    <dgm:txLinClrLst/>
    <dgm:txFillClrLst/>
    <dgm:txEffectClrLst/>
  </dgm:styleLbl>
  <dgm:styleLbl name="sibTrans1D1">
    <dgm:fillClrLst meth="repeat">
      <a:schemeClr val="accent5"/>
    </dgm:fillClrLst>
    <dgm:linClrLst meth="repeat">
      <a:schemeClr val="accent5"/>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dgm:linClrLst>
    <dgm:effectClrLst/>
    <dgm:txLinClrLst/>
    <dgm:txFillClrLst/>
    <dgm:txEffectClrLst/>
  </dgm:styleLbl>
  <dgm:styleLbl name="asst1">
    <dgm:fillClrLst meth="repeat">
      <a:schemeClr val="accent5"/>
    </dgm:fillClrLst>
    <dgm:linClrLst meth="repeat">
      <a:schemeClr val="lt1"/>
    </dgm:linClrLst>
    <dgm:effectClrLst/>
    <dgm:txLinClrLst/>
    <dgm:txFillClrLst/>
    <dgm:txEffectClrLst/>
  </dgm:styleLbl>
  <dgm:styleLbl name="asst2">
    <dgm:fillClrLst meth="repeat">
      <a:schemeClr val="accent5"/>
    </dgm:fillClrLst>
    <dgm:linClrLst meth="repeat">
      <a:schemeClr val="lt1"/>
    </dgm:linClrLst>
    <dgm:effectClrLst/>
    <dgm:txLinClrLst/>
    <dgm:txFillClrLst/>
    <dgm:txEffectClrLst/>
  </dgm:styleLbl>
  <dgm:styleLbl name="asst3">
    <dgm:fillClrLst meth="repeat">
      <a:schemeClr val="accent5"/>
    </dgm:fillClrLst>
    <dgm:linClrLst meth="repeat">
      <a:schemeClr val="lt1"/>
    </dgm:linClrLst>
    <dgm:effectClrLst/>
    <dgm:txLinClrLst/>
    <dgm:txFillClrLst/>
    <dgm:txEffectClrLst/>
  </dgm:styleLbl>
  <dgm:styleLbl name="asst4">
    <dgm:fillClrLst meth="repeat">
      <a:schemeClr val="accent5"/>
    </dgm:fillClrLst>
    <dgm:linClrLst meth="repeat">
      <a:schemeClr val="lt1"/>
    </dgm:linClrLst>
    <dgm:effectClrLst/>
    <dgm:txLinClrLst/>
    <dgm:txFillClrLst/>
    <dgm:txEffectClrLst/>
  </dgm:styleLbl>
  <dgm:styleLbl name="parChTrans2D1">
    <dgm:fillClrLst meth="repeat">
      <a:schemeClr val="accent5">
        <a:tint val="60000"/>
      </a:schemeClr>
    </dgm:fillClrLst>
    <dgm:linClrLst meth="repeat">
      <a:schemeClr val="accent5">
        <a:tint val="60000"/>
      </a:schemeClr>
    </dgm:linClrLst>
    <dgm:effectClrLst/>
    <dgm:txLinClrLst/>
    <dgm:txFillClrLst meth="repeat">
      <a:schemeClr val="lt1"/>
    </dgm:txFillClrLst>
    <dgm:txEffectClrLst/>
  </dgm:styleLbl>
  <dgm:styleLbl name="parChTrans2D2">
    <dgm:fillClrLst meth="repeat">
      <a:schemeClr val="accent5"/>
    </dgm:fillClrLst>
    <dgm:linClrLst meth="repeat">
      <a:schemeClr val="accent5"/>
    </dgm:linClrLst>
    <dgm:effectClrLst/>
    <dgm:txLinClrLst/>
    <dgm:txFillClrLst meth="repeat">
      <a:schemeClr val="lt1"/>
    </dgm:txFillClrLst>
    <dgm:txEffectClrLst/>
  </dgm:styleLbl>
  <dgm:styleLbl name="parChTrans2D3">
    <dgm:fillClrLst meth="repeat">
      <a:schemeClr val="accent5"/>
    </dgm:fillClrLst>
    <dgm:linClrLst meth="repeat">
      <a:schemeClr val="accent5"/>
    </dgm:linClrLst>
    <dgm:effectClrLst/>
    <dgm:txLinClrLst/>
    <dgm:txFillClrLst meth="repeat">
      <a:schemeClr val="lt1"/>
    </dgm:txFillClrLst>
    <dgm:txEffectClrLst/>
  </dgm:styleLbl>
  <dgm:styleLbl name="parChTrans2D4">
    <dgm:fillClrLst meth="repeat">
      <a:schemeClr val="accent5"/>
    </dgm:fillClrLst>
    <dgm:linClrLst meth="repeat">
      <a:schemeClr val="accent5"/>
    </dgm:linClrLst>
    <dgm:effectClrLst/>
    <dgm:txLinClrLst/>
    <dgm:txFillClrLst meth="repeat">
      <a:schemeClr val="lt1"/>
    </dgm:txFillClrLst>
    <dgm:txEffectClrLst/>
  </dgm:styleLbl>
  <dgm:styleLbl name="parChTrans1D1">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2">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3">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parChTrans1D4">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solidFgAcc1">
    <dgm:fillClrLst meth="repeat">
      <a:schemeClr val="lt1"/>
    </dgm:fillClrLst>
    <dgm:linClrLst meth="repeat">
      <a:schemeClr val="accent5"/>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align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b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accent5"/>
    </dgm:linClrLst>
    <dgm:effectClrLst/>
    <dgm:txLinClrLst/>
    <dgm:txFillClrLst meth="repeat">
      <a:schemeClr val="dk1"/>
    </dgm:txFillClrLst>
    <dgm:txEffectClrLst/>
  </dgm:styleLbl>
  <dgm:styleLbl name="dkBgShp">
    <dgm:fillClrLst meth="repeat">
      <a:schemeClr val="accent5">
        <a:shade val="80000"/>
      </a:schemeClr>
    </dgm:fillClrLst>
    <dgm:linClrLst meth="repeat">
      <a:schemeClr val="accent5"/>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CA8E378-8459-40CA-9CBE-24D40D818241}" type="doc">
      <dgm:prSet loTypeId="urn:microsoft.com/office/officeart/2005/8/layout/hProcess4" loCatId="process" qsTypeId="urn:microsoft.com/office/officeart/2005/8/quickstyle/simple1" qsCatId="simple" csTypeId="urn:microsoft.com/office/officeart/2005/8/colors/accent1_2" csCatId="accent1" phldr="1"/>
      <dgm:spPr/>
      <dgm:t>
        <a:bodyPr/>
        <a:lstStyle/>
        <a:p>
          <a:endParaRPr lang="fr-FR"/>
        </a:p>
      </dgm:t>
    </dgm:pt>
    <dgm:pt modelId="{BA89ADEA-4B5D-47DF-8980-C761B9D44936}">
      <dgm:prSet phldrT="[Texte]" custT="1"/>
      <dgm:spPr>
        <a:solidFill>
          <a:srgbClr val="FFFF00"/>
        </a:solidFill>
      </dgm:spPr>
      <dgm:t>
        <a:bodyPr/>
        <a:lstStyle/>
        <a:p>
          <a:pPr rtl="1"/>
          <a:r>
            <a:rPr lang="ar-DZ" sz="3200" b="1" dirty="0" smtClean="0">
              <a:solidFill>
                <a:srgbClr val="0000FF"/>
              </a:solidFill>
            </a:rPr>
            <a:t>إ</a:t>
          </a:r>
          <a:r>
            <a:rPr lang="ar-SA" sz="3200" b="1" dirty="0" smtClean="0">
              <a:solidFill>
                <a:srgbClr val="0000FF"/>
              </a:solidFill>
            </a:rPr>
            <a:t>ستخر</a:t>
          </a:r>
          <a:r>
            <a:rPr lang="ar-DZ" sz="3200" b="1" dirty="0" smtClean="0">
              <a:solidFill>
                <a:srgbClr val="0000FF"/>
              </a:solidFill>
            </a:rPr>
            <a:t>ا</a:t>
          </a:r>
          <a:r>
            <a:rPr lang="ar-SA" sz="3200" b="1" dirty="0" smtClean="0">
              <a:solidFill>
                <a:srgbClr val="0000FF"/>
              </a:solidFill>
            </a:rPr>
            <a:t>ج</a:t>
          </a:r>
          <a:r>
            <a:rPr lang="ar-DZ" sz="3200" b="1" dirty="0" smtClean="0">
              <a:solidFill>
                <a:srgbClr val="0000FF"/>
              </a:solidFill>
            </a:rPr>
            <a:t> </a:t>
          </a:r>
          <a:r>
            <a:rPr lang="ar-SA" sz="3200" b="1" dirty="0" smtClean="0">
              <a:solidFill>
                <a:srgbClr val="0000FF"/>
              </a:solidFill>
            </a:rPr>
            <a:t>معلومات</a:t>
          </a:r>
          <a:endParaRPr lang="fr-FR" sz="3200" b="1" dirty="0">
            <a:solidFill>
              <a:srgbClr val="0000FF"/>
            </a:solidFill>
          </a:endParaRPr>
        </a:p>
      </dgm:t>
    </dgm:pt>
    <dgm:pt modelId="{3118E42E-E01E-4E14-A023-C62599D91A1E}" type="parTrans" cxnId="{066188B8-AF57-48D5-A676-4B124324226E}">
      <dgm:prSet/>
      <dgm:spPr/>
      <dgm:t>
        <a:bodyPr/>
        <a:lstStyle/>
        <a:p>
          <a:endParaRPr lang="fr-FR"/>
        </a:p>
      </dgm:t>
    </dgm:pt>
    <dgm:pt modelId="{913086E2-C4CD-4BAD-A43F-A58B85631885}" type="sibTrans" cxnId="{066188B8-AF57-48D5-A676-4B124324226E}">
      <dgm:prSet/>
      <dgm:spPr/>
      <dgm:t>
        <a:bodyPr/>
        <a:lstStyle/>
        <a:p>
          <a:endParaRPr lang="fr-FR"/>
        </a:p>
      </dgm:t>
    </dgm:pt>
    <dgm:pt modelId="{5C1E61EE-8D50-478E-95AA-3E05A2C20461}">
      <dgm:prSet phldrT="[Texte]" custT="1"/>
      <dgm:spPr/>
      <dgm:t>
        <a:bodyPr/>
        <a:lstStyle/>
        <a:p>
          <a:pPr rtl="1"/>
          <a:r>
            <a:rPr lang="ar-SA" sz="2800" b="1" dirty="0" smtClean="0"/>
            <a:t>القوائم المالية</a:t>
          </a:r>
          <a:endParaRPr lang="fr-FR" sz="2800" dirty="0"/>
        </a:p>
      </dgm:t>
    </dgm:pt>
    <dgm:pt modelId="{AE1F3B76-001E-40A1-86DF-D2931BAF02B6}" type="parTrans" cxnId="{DABA5D0B-604C-465E-874E-FEA762DAD8FA}">
      <dgm:prSet/>
      <dgm:spPr/>
      <dgm:t>
        <a:bodyPr/>
        <a:lstStyle/>
        <a:p>
          <a:endParaRPr lang="fr-FR"/>
        </a:p>
      </dgm:t>
    </dgm:pt>
    <dgm:pt modelId="{CDB8EB1B-2EEC-4A6D-A4AC-3A76BEB06EDF}" type="sibTrans" cxnId="{DABA5D0B-604C-465E-874E-FEA762DAD8FA}">
      <dgm:prSet/>
      <dgm:spPr/>
      <dgm:t>
        <a:bodyPr/>
        <a:lstStyle/>
        <a:p>
          <a:endParaRPr lang="fr-FR"/>
        </a:p>
      </dgm:t>
    </dgm:pt>
    <dgm:pt modelId="{6103C3F2-DDBD-44F9-A30C-030FCE1B811F}">
      <dgm:prSet phldrT="[Texte]" custT="1"/>
      <dgm:spPr/>
      <dgm:t>
        <a:bodyPr/>
        <a:lstStyle/>
        <a:p>
          <a:pPr rtl="1"/>
          <a:r>
            <a:rPr lang="ar-DZ" sz="2800" b="1" dirty="0" smtClean="0"/>
            <a:t>معطيات حول المحيط المالي للمؤسسة</a:t>
          </a:r>
          <a:endParaRPr lang="fr-FR" sz="2800" dirty="0"/>
        </a:p>
      </dgm:t>
    </dgm:pt>
    <dgm:pt modelId="{FC4A58D4-1A1C-4A58-AFC2-1FF28A3FBB41}" type="parTrans" cxnId="{C042B61F-5779-4EB3-B5E5-6AFB6E398144}">
      <dgm:prSet/>
      <dgm:spPr/>
      <dgm:t>
        <a:bodyPr/>
        <a:lstStyle/>
        <a:p>
          <a:endParaRPr lang="fr-FR"/>
        </a:p>
      </dgm:t>
    </dgm:pt>
    <dgm:pt modelId="{465C719E-48C8-4D32-80F0-57CC9F4AD32A}" type="sibTrans" cxnId="{C042B61F-5779-4EB3-B5E5-6AFB6E398144}">
      <dgm:prSet/>
      <dgm:spPr/>
      <dgm:t>
        <a:bodyPr/>
        <a:lstStyle/>
        <a:p>
          <a:endParaRPr lang="fr-FR"/>
        </a:p>
      </dgm:t>
    </dgm:pt>
    <dgm:pt modelId="{B7686503-405B-4912-B4F1-26C11588139F}">
      <dgm:prSet phldrT="[Texte]" custT="1"/>
      <dgm:spPr>
        <a:solidFill>
          <a:srgbClr val="FFFF00"/>
        </a:solidFill>
      </dgm:spPr>
      <dgm:t>
        <a:bodyPr/>
        <a:lstStyle/>
        <a:p>
          <a:r>
            <a:rPr lang="ar-DZ" sz="3200" b="1" dirty="0" smtClean="0">
              <a:solidFill>
                <a:srgbClr val="0000FF"/>
              </a:solidFill>
            </a:rPr>
            <a:t>عملية التحليل المالي</a:t>
          </a:r>
          <a:endParaRPr lang="fr-FR" sz="3200" b="1" dirty="0">
            <a:solidFill>
              <a:srgbClr val="0000FF"/>
            </a:solidFill>
          </a:endParaRPr>
        </a:p>
      </dgm:t>
    </dgm:pt>
    <dgm:pt modelId="{A565F70F-BD76-48E4-9E10-A6C9D411454A}" type="parTrans" cxnId="{9BB49F3B-2A24-488C-A42A-EA043BC50350}">
      <dgm:prSet/>
      <dgm:spPr/>
      <dgm:t>
        <a:bodyPr/>
        <a:lstStyle/>
        <a:p>
          <a:endParaRPr lang="fr-FR"/>
        </a:p>
      </dgm:t>
    </dgm:pt>
    <dgm:pt modelId="{C5B27E9B-645C-431B-86D0-8A40DD8A54D7}" type="sibTrans" cxnId="{9BB49F3B-2A24-488C-A42A-EA043BC50350}">
      <dgm:prSet/>
      <dgm:spPr>
        <a:ln w="57150"/>
      </dgm:spPr>
      <dgm:t>
        <a:bodyPr/>
        <a:lstStyle/>
        <a:p>
          <a:endParaRPr lang="fr-FR"/>
        </a:p>
      </dgm:t>
    </dgm:pt>
    <dgm:pt modelId="{6FF3D08A-CDD8-47A0-B652-58E42FB16170}">
      <dgm:prSet phldrT="[Texte]" custT="1"/>
      <dgm:spPr/>
      <dgm:t>
        <a:bodyPr/>
        <a:lstStyle/>
        <a:p>
          <a:pPr rtl="1"/>
          <a:r>
            <a:rPr lang="ar-SA" sz="2800" b="1" dirty="0" smtClean="0"/>
            <a:t>اشتقاق مؤشرات كمية ونوعية حول نشاط الم</a:t>
          </a:r>
          <a:r>
            <a:rPr lang="ar-DZ" sz="2800" b="1" dirty="0" err="1" smtClean="0"/>
            <a:t>ؤسسة</a:t>
          </a:r>
          <a:r>
            <a:rPr lang="ar-DZ" sz="2800" b="1" dirty="0" smtClean="0"/>
            <a:t> </a:t>
          </a:r>
          <a:endParaRPr lang="fr-FR" sz="2800" dirty="0"/>
        </a:p>
      </dgm:t>
    </dgm:pt>
    <dgm:pt modelId="{3478A838-9935-4A0F-A6F4-23FF0969DEDF}" type="parTrans" cxnId="{226ACFAE-1B7F-4190-A6DA-53D6E0335FAF}">
      <dgm:prSet/>
      <dgm:spPr/>
      <dgm:t>
        <a:bodyPr/>
        <a:lstStyle/>
        <a:p>
          <a:endParaRPr lang="fr-FR"/>
        </a:p>
      </dgm:t>
    </dgm:pt>
    <dgm:pt modelId="{761AC0A3-6697-4E7D-8239-755E9E0E2469}" type="sibTrans" cxnId="{226ACFAE-1B7F-4190-A6DA-53D6E0335FAF}">
      <dgm:prSet/>
      <dgm:spPr/>
      <dgm:t>
        <a:bodyPr/>
        <a:lstStyle/>
        <a:p>
          <a:endParaRPr lang="fr-FR"/>
        </a:p>
      </dgm:t>
    </dgm:pt>
    <dgm:pt modelId="{8775C658-B738-4B97-9046-CB231E927F48}">
      <dgm:prSet phldrT="[Texte]" custT="1"/>
      <dgm:spPr/>
      <dgm:t>
        <a:bodyPr/>
        <a:lstStyle/>
        <a:p>
          <a:pPr rtl="1"/>
          <a:r>
            <a:rPr lang="ar-SA" sz="2800" b="1" dirty="0" smtClean="0"/>
            <a:t>تحديد أهمية وخصائص الأنشطة التشغيلية والمالية للم</a:t>
          </a:r>
          <a:r>
            <a:rPr lang="ar-DZ" sz="2800" b="1" dirty="0" err="1" smtClean="0"/>
            <a:t>ؤسسة</a:t>
          </a:r>
          <a:endParaRPr lang="fr-FR" sz="2800" dirty="0"/>
        </a:p>
      </dgm:t>
    </dgm:pt>
    <dgm:pt modelId="{F39C9150-96CA-4D73-82F9-A1A4AAB0BFD3}" type="parTrans" cxnId="{A5DF9E81-D391-497A-A7F5-7BB335C1FB50}">
      <dgm:prSet/>
      <dgm:spPr/>
      <dgm:t>
        <a:bodyPr/>
        <a:lstStyle/>
        <a:p>
          <a:endParaRPr lang="fr-FR"/>
        </a:p>
      </dgm:t>
    </dgm:pt>
    <dgm:pt modelId="{2D948A1C-133A-4ED5-8FC2-DE41C44706BD}" type="sibTrans" cxnId="{A5DF9E81-D391-497A-A7F5-7BB335C1FB50}">
      <dgm:prSet/>
      <dgm:spPr/>
      <dgm:t>
        <a:bodyPr/>
        <a:lstStyle/>
        <a:p>
          <a:endParaRPr lang="fr-FR"/>
        </a:p>
      </dgm:t>
    </dgm:pt>
    <dgm:pt modelId="{80823A04-83D2-4C6A-AC45-5CB9C104A0C6}">
      <dgm:prSet phldrT="[Texte]" custT="1"/>
      <dgm:spPr>
        <a:solidFill>
          <a:srgbClr val="FFFF00"/>
        </a:solidFill>
      </dgm:spPr>
      <dgm:t>
        <a:bodyPr/>
        <a:lstStyle/>
        <a:p>
          <a:r>
            <a:rPr lang="ar-SA" sz="3200" b="1" dirty="0" smtClean="0">
              <a:solidFill>
                <a:srgbClr val="0000FF"/>
              </a:solidFill>
            </a:rPr>
            <a:t>اتخاذ القرارات</a:t>
          </a:r>
          <a:endParaRPr lang="fr-FR" sz="3200" b="1" dirty="0">
            <a:solidFill>
              <a:srgbClr val="0000FF"/>
            </a:solidFill>
          </a:endParaRPr>
        </a:p>
      </dgm:t>
    </dgm:pt>
    <dgm:pt modelId="{0AE59FA1-CD78-4EC6-87AE-08C02C629F3C}" type="parTrans" cxnId="{889F4058-D4AE-4ED2-A903-3A2719137731}">
      <dgm:prSet/>
      <dgm:spPr/>
      <dgm:t>
        <a:bodyPr/>
        <a:lstStyle/>
        <a:p>
          <a:endParaRPr lang="fr-FR"/>
        </a:p>
      </dgm:t>
    </dgm:pt>
    <dgm:pt modelId="{BC329830-0B92-4939-B5D6-C351EBA251C2}" type="sibTrans" cxnId="{889F4058-D4AE-4ED2-A903-3A2719137731}">
      <dgm:prSet/>
      <dgm:spPr/>
      <dgm:t>
        <a:bodyPr/>
        <a:lstStyle/>
        <a:p>
          <a:endParaRPr lang="fr-FR"/>
        </a:p>
      </dgm:t>
    </dgm:pt>
    <dgm:pt modelId="{2031BE4D-2F63-4437-B0BF-C5219AE5AB4E}">
      <dgm:prSet phldrT="[Texte]" custT="1"/>
      <dgm:spPr/>
      <dgm:t>
        <a:bodyPr/>
        <a:lstStyle/>
        <a:p>
          <a:pPr rtl="1"/>
          <a:r>
            <a:rPr lang="ar-SA" sz="2800" b="1" dirty="0" smtClean="0"/>
            <a:t>تقييم أداء الم</a:t>
          </a:r>
          <a:r>
            <a:rPr lang="ar-DZ" sz="2800" b="1" dirty="0" err="1" smtClean="0"/>
            <a:t>ؤسسة</a:t>
          </a:r>
          <a:endParaRPr lang="fr-FR" sz="2800" dirty="0"/>
        </a:p>
      </dgm:t>
    </dgm:pt>
    <dgm:pt modelId="{2568D3C0-AB77-4F5F-8061-CF962A846EF5}" type="parTrans" cxnId="{020524FA-AB9D-4E86-AC2B-BDE7557D0440}">
      <dgm:prSet/>
      <dgm:spPr/>
      <dgm:t>
        <a:bodyPr/>
        <a:lstStyle/>
        <a:p>
          <a:endParaRPr lang="fr-FR"/>
        </a:p>
      </dgm:t>
    </dgm:pt>
    <dgm:pt modelId="{7B4D904A-CE46-43F8-BF9E-B774213AF05B}" type="sibTrans" cxnId="{020524FA-AB9D-4E86-AC2B-BDE7557D0440}">
      <dgm:prSet/>
      <dgm:spPr/>
      <dgm:t>
        <a:bodyPr/>
        <a:lstStyle/>
        <a:p>
          <a:endParaRPr lang="fr-FR"/>
        </a:p>
      </dgm:t>
    </dgm:pt>
    <dgm:pt modelId="{81525EE1-48DA-4A3F-B54A-D44660578886}">
      <dgm:prSet phldrT="[Texte]" custT="1"/>
      <dgm:spPr/>
      <dgm:t>
        <a:bodyPr/>
        <a:lstStyle/>
        <a:p>
          <a:pPr rtl="1"/>
          <a:r>
            <a:rPr lang="ar-DZ" sz="2800" b="1" dirty="0" smtClean="0"/>
            <a:t>تشخيص نقاط القوة والضعف</a:t>
          </a:r>
          <a:endParaRPr lang="fr-FR" sz="2800" b="1" dirty="0"/>
        </a:p>
      </dgm:t>
    </dgm:pt>
    <dgm:pt modelId="{07451D3A-8E5B-47B0-80CF-F0D5D3EE58AD}" type="parTrans" cxnId="{E8239E97-F08A-4C2C-B17F-19C58030C6E6}">
      <dgm:prSet/>
      <dgm:spPr/>
      <dgm:t>
        <a:bodyPr/>
        <a:lstStyle/>
        <a:p>
          <a:endParaRPr lang="fr-FR"/>
        </a:p>
      </dgm:t>
    </dgm:pt>
    <dgm:pt modelId="{FC5BD9BD-4B32-4374-B862-36978F344998}" type="sibTrans" cxnId="{E8239E97-F08A-4C2C-B17F-19C58030C6E6}">
      <dgm:prSet/>
      <dgm:spPr/>
      <dgm:t>
        <a:bodyPr/>
        <a:lstStyle/>
        <a:p>
          <a:endParaRPr lang="fr-FR"/>
        </a:p>
      </dgm:t>
    </dgm:pt>
    <dgm:pt modelId="{5DF22BCF-B975-4023-A51C-EFC356AE481B}">
      <dgm:prSet phldrT="[Texte]" custT="1"/>
      <dgm:spPr/>
      <dgm:t>
        <a:bodyPr/>
        <a:lstStyle/>
        <a:p>
          <a:pPr rtl="1"/>
          <a:r>
            <a:rPr lang="ar-DZ" sz="2800" b="1" dirty="0" smtClean="0"/>
            <a:t>التنبؤ بمستقبل المؤسسة</a:t>
          </a:r>
          <a:endParaRPr lang="fr-FR" sz="2800" b="1" dirty="0"/>
        </a:p>
      </dgm:t>
    </dgm:pt>
    <dgm:pt modelId="{5547D126-0CA8-44CC-9CB6-EDBEC2C26946}" type="parTrans" cxnId="{F6B2957E-B312-443D-8B67-FCF0040A2ACF}">
      <dgm:prSet/>
      <dgm:spPr/>
      <dgm:t>
        <a:bodyPr/>
        <a:lstStyle/>
        <a:p>
          <a:endParaRPr lang="fr-FR"/>
        </a:p>
      </dgm:t>
    </dgm:pt>
    <dgm:pt modelId="{DD82B548-A6C4-463D-8CD1-6650A334E792}" type="sibTrans" cxnId="{F6B2957E-B312-443D-8B67-FCF0040A2ACF}">
      <dgm:prSet/>
      <dgm:spPr/>
      <dgm:t>
        <a:bodyPr/>
        <a:lstStyle/>
        <a:p>
          <a:endParaRPr lang="fr-FR"/>
        </a:p>
      </dgm:t>
    </dgm:pt>
    <dgm:pt modelId="{2F866FB9-C29C-4565-BD15-EBD8398DA42E}" type="pres">
      <dgm:prSet presAssocID="{BCA8E378-8459-40CA-9CBE-24D40D818241}" presName="Name0" presStyleCnt="0">
        <dgm:presLayoutVars>
          <dgm:dir/>
          <dgm:animLvl val="lvl"/>
          <dgm:resizeHandles val="exact"/>
        </dgm:presLayoutVars>
      </dgm:prSet>
      <dgm:spPr/>
      <dgm:t>
        <a:bodyPr/>
        <a:lstStyle/>
        <a:p>
          <a:endParaRPr lang="fr-FR"/>
        </a:p>
      </dgm:t>
    </dgm:pt>
    <dgm:pt modelId="{6A5A99EE-F5B1-4255-A4C4-6BD53432D56A}" type="pres">
      <dgm:prSet presAssocID="{BCA8E378-8459-40CA-9CBE-24D40D818241}" presName="tSp" presStyleCnt="0"/>
      <dgm:spPr/>
    </dgm:pt>
    <dgm:pt modelId="{B806BE81-8B45-4E12-8C2E-1DE19443AA32}" type="pres">
      <dgm:prSet presAssocID="{BCA8E378-8459-40CA-9CBE-24D40D818241}" presName="bSp" presStyleCnt="0"/>
      <dgm:spPr/>
    </dgm:pt>
    <dgm:pt modelId="{0737335C-0971-40D1-9C85-90868CABC496}" type="pres">
      <dgm:prSet presAssocID="{BCA8E378-8459-40CA-9CBE-24D40D818241}" presName="process" presStyleCnt="0"/>
      <dgm:spPr/>
    </dgm:pt>
    <dgm:pt modelId="{0CA44E72-3605-404C-8E25-B283066B6665}" type="pres">
      <dgm:prSet presAssocID="{BA89ADEA-4B5D-47DF-8980-C761B9D44936}" presName="composite1" presStyleCnt="0"/>
      <dgm:spPr/>
    </dgm:pt>
    <dgm:pt modelId="{2D3F0058-3B2C-4A4E-A2BF-A95EE1CDE704}" type="pres">
      <dgm:prSet presAssocID="{BA89ADEA-4B5D-47DF-8980-C761B9D44936}" presName="dummyNode1" presStyleLbl="node1" presStyleIdx="0" presStyleCnt="3"/>
      <dgm:spPr/>
    </dgm:pt>
    <dgm:pt modelId="{E702CB45-4CBA-4597-99F2-3A1153A7815F}" type="pres">
      <dgm:prSet presAssocID="{BA89ADEA-4B5D-47DF-8980-C761B9D44936}" presName="childNode1" presStyleLbl="bgAcc1" presStyleIdx="0" presStyleCnt="3" custScaleX="126501" custScaleY="194816">
        <dgm:presLayoutVars>
          <dgm:bulletEnabled val="1"/>
        </dgm:presLayoutVars>
      </dgm:prSet>
      <dgm:spPr/>
      <dgm:t>
        <a:bodyPr/>
        <a:lstStyle/>
        <a:p>
          <a:endParaRPr lang="fr-FR"/>
        </a:p>
      </dgm:t>
    </dgm:pt>
    <dgm:pt modelId="{082F5DAD-3161-4A3F-9B82-F187F59DDB65}" type="pres">
      <dgm:prSet presAssocID="{BA89ADEA-4B5D-47DF-8980-C761B9D44936}" presName="childNode1tx" presStyleLbl="bgAcc1" presStyleIdx="0" presStyleCnt="3">
        <dgm:presLayoutVars>
          <dgm:bulletEnabled val="1"/>
        </dgm:presLayoutVars>
      </dgm:prSet>
      <dgm:spPr/>
      <dgm:t>
        <a:bodyPr/>
        <a:lstStyle/>
        <a:p>
          <a:endParaRPr lang="fr-FR"/>
        </a:p>
      </dgm:t>
    </dgm:pt>
    <dgm:pt modelId="{14DB3578-32B4-4F01-A1A8-AAC97E7137DE}" type="pres">
      <dgm:prSet presAssocID="{BA89ADEA-4B5D-47DF-8980-C761B9D44936}" presName="parentNode1" presStyleLbl="node1" presStyleIdx="0" presStyleCnt="3" custScaleY="135437" custLinFactY="32035" custLinFactNeighborX="-20008" custLinFactNeighborY="100000">
        <dgm:presLayoutVars>
          <dgm:chMax val="1"/>
          <dgm:bulletEnabled val="1"/>
        </dgm:presLayoutVars>
      </dgm:prSet>
      <dgm:spPr/>
      <dgm:t>
        <a:bodyPr/>
        <a:lstStyle/>
        <a:p>
          <a:endParaRPr lang="fr-FR"/>
        </a:p>
      </dgm:t>
    </dgm:pt>
    <dgm:pt modelId="{A3E2F393-EA4F-4394-BAD0-A1EC5092762D}" type="pres">
      <dgm:prSet presAssocID="{BA89ADEA-4B5D-47DF-8980-C761B9D44936}" presName="connSite1" presStyleCnt="0"/>
      <dgm:spPr/>
    </dgm:pt>
    <dgm:pt modelId="{5D066460-4985-4F54-9AF5-047063AD98E9}" type="pres">
      <dgm:prSet presAssocID="{913086E2-C4CD-4BAD-A43F-A58B85631885}" presName="Name9" presStyleLbl="sibTrans2D1" presStyleIdx="0" presStyleCnt="2" custLinFactNeighborY="267"/>
      <dgm:spPr/>
      <dgm:t>
        <a:bodyPr/>
        <a:lstStyle/>
        <a:p>
          <a:endParaRPr lang="fr-FR"/>
        </a:p>
      </dgm:t>
    </dgm:pt>
    <dgm:pt modelId="{A5933D4D-088D-47CD-A9CF-4F4AAB63B6FB}" type="pres">
      <dgm:prSet presAssocID="{B7686503-405B-4912-B4F1-26C11588139F}" presName="composite2" presStyleCnt="0"/>
      <dgm:spPr/>
    </dgm:pt>
    <dgm:pt modelId="{97D44982-6BAD-41BB-95E7-5912E2D6BC17}" type="pres">
      <dgm:prSet presAssocID="{B7686503-405B-4912-B4F1-26C11588139F}" presName="dummyNode2" presStyleLbl="node1" presStyleIdx="0" presStyleCnt="3"/>
      <dgm:spPr/>
    </dgm:pt>
    <dgm:pt modelId="{7108C0F5-387B-4611-BC0C-6DA2CBD05326}" type="pres">
      <dgm:prSet presAssocID="{B7686503-405B-4912-B4F1-26C11588139F}" presName="childNode2" presStyleLbl="bgAcc1" presStyleIdx="1" presStyleCnt="3" custScaleX="197418" custScaleY="253377" custLinFactNeighborX="395" custLinFactNeighborY="15473">
        <dgm:presLayoutVars>
          <dgm:bulletEnabled val="1"/>
        </dgm:presLayoutVars>
      </dgm:prSet>
      <dgm:spPr/>
      <dgm:t>
        <a:bodyPr/>
        <a:lstStyle/>
        <a:p>
          <a:endParaRPr lang="fr-FR"/>
        </a:p>
      </dgm:t>
    </dgm:pt>
    <dgm:pt modelId="{07B2DAF6-0978-41BF-B6A8-1A7D1BB93FB5}" type="pres">
      <dgm:prSet presAssocID="{B7686503-405B-4912-B4F1-26C11588139F}" presName="childNode2tx" presStyleLbl="bgAcc1" presStyleIdx="1" presStyleCnt="3">
        <dgm:presLayoutVars>
          <dgm:bulletEnabled val="1"/>
        </dgm:presLayoutVars>
      </dgm:prSet>
      <dgm:spPr/>
      <dgm:t>
        <a:bodyPr/>
        <a:lstStyle/>
        <a:p>
          <a:endParaRPr lang="fr-FR"/>
        </a:p>
      </dgm:t>
    </dgm:pt>
    <dgm:pt modelId="{8F1C3CA8-DDB5-484E-ADAA-3113EC7E59DC}" type="pres">
      <dgm:prSet presAssocID="{B7686503-405B-4912-B4F1-26C11588139F}" presName="parentNode2" presStyleLbl="node1" presStyleIdx="1" presStyleCnt="3" custScaleX="132372" custScaleY="134935" custLinFactY="-39442" custLinFactNeighborX="-11570" custLinFactNeighborY="-100000">
        <dgm:presLayoutVars>
          <dgm:chMax val="0"/>
          <dgm:bulletEnabled val="1"/>
        </dgm:presLayoutVars>
      </dgm:prSet>
      <dgm:spPr/>
      <dgm:t>
        <a:bodyPr/>
        <a:lstStyle/>
        <a:p>
          <a:endParaRPr lang="fr-FR"/>
        </a:p>
      </dgm:t>
    </dgm:pt>
    <dgm:pt modelId="{DDBF1796-7D30-4308-B1D1-79C379190308}" type="pres">
      <dgm:prSet presAssocID="{B7686503-405B-4912-B4F1-26C11588139F}" presName="connSite2" presStyleCnt="0"/>
      <dgm:spPr/>
    </dgm:pt>
    <dgm:pt modelId="{738F2A1A-0AAB-4C32-870B-7A82601FF270}" type="pres">
      <dgm:prSet presAssocID="{C5B27E9B-645C-431B-86D0-8A40DD8A54D7}" presName="Name18" presStyleLbl="sibTrans2D1" presStyleIdx="1" presStyleCnt="2"/>
      <dgm:spPr/>
      <dgm:t>
        <a:bodyPr/>
        <a:lstStyle/>
        <a:p>
          <a:endParaRPr lang="fr-FR"/>
        </a:p>
      </dgm:t>
    </dgm:pt>
    <dgm:pt modelId="{BB9C1259-E141-409E-BE41-00576BB3C006}" type="pres">
      <dgm:prSet presAssocID="{80823A04-83D2-4C6A-AC45-5CB9C104A0C6}" presName="composite1" presStyleCnt="0"/>
      <dgm:spPr/>
    </dgm:pt>
    <dgm:pt modelId="{9BC176F6-D265-49B3-8DC9-53B05B792F83}" type="pres">
      <dgm:prSet presAssocID="{80823A04-83D2-4C6A-AC45-5CB9C104A0C6}" presName="dummyNode1" presStyleLbl="node1" presStyleIdx="1" presStyleCnt="3"/>
      <dgm:spPr/>
    </dgm:pt>
    <dgm:pt modelId="{B705D5D7-E923-4954-8158-52E6EF2E3403}" type="pres">
      <dgm:prSet presAssocID="{80823A04-83D2-4C6A-AC45-5CB9C104A0C6}" presName="childNode1" presStyleLbl="bgAcc1" presStyleIdx="2" presStyleCnt="3" custScaleX="130366" custScaleY="194816">
        <dgm:presLayoutVars>
          <dgm:bulletEnabled val="1"/>
        </dgm:presLayoutVars>
      </dgm:prSet>
      <dgm:spPr/>
      <dgm:t>
        <a:bodyPr/>
        <a:lstStyle/>
        <a:p>
          <a:endParaRPr lang="fr-FR"/>
        </a:p>
      </dgm:t>
    </dgm:pt>
    <dgm:pt modelId="{6AED3E9D-3105-433F-822E-55DF5BED9BE1}" type="pres">
      <dgm:prSet presAssocID="{80823A04-83D2-4C6A-AC45-5CB9C104A0C6}" presName="childNode1tx" presStyleLbl="bgAcc1" presStyleIdx="2" presStyleCnt="3">
        <dgm:presLayoutVars>
          <dgm:bulletEnabled val="1"/>
        </dgm:presLayoutVars>
      </dgm:prSet>
      <dgm:spPr/>
      <dgm:t>
        <a:bodyPr/>
        <a:lstStyle/>
        <a:p>
          <a:endParaRPr lang="fr-FR"/>
        </a:p>
      </dgm:t>
    </dgm:pt>
    <dgm:pt modelId="{6F52CD3C-1B53-4B66-B359-0BB7E169721C}" type="pres">
      <dgm:prSet presAssocID="{80823A04-83D2-4C6A-AC45-5CB9C104A0C6}" presName="parentNode1" presStyleLbl="node1" presStyleIdx="2" presStyleCnt="3" custScaleY="135437" custLinFactY="32035" custLinFactNeighborX="-20008" custLinFactNeighborY="100000">
        <dgm:presLayoutVars>
          <dgm:chMax val="1"/>
          <dgm:bulletEnabled val="1"/>
        </dgm:presLayoutVars>
      </dgm:prSet>
      <dgm:spPr/>
      <dgm:t>
        <a:bodyPr/>
        <a:lstStyle/>
        <a:p>
          <a:endParaRPr lang="fr-FR"/>
        </a:p>
      </dgm:t>
    </dgm:pt>
    <dgm:pt modelId="{AE4FFE34-364B-4CE3-AA13-C02F13EB2DFF}" type="pres">
      <dgm:prSet presAssocID="{80823A04-83D2-4C6A-AC45-5CB9C104A0C6}" presName="connSite1" presStyleCnt="0"/>
      <dgm:spPr/>
    </dgm:pt>
  </dgm:ptLst>
  <dgm:cxnLst>
    <dgm:cxn modelId="{F4D09D6E-F3CB-4DF5-8D23-706FFD52A462}" type="presOf" srcId="{81525EE1-48DA-4A3F-B54A-D44660578886}" destId="{6AED3E9D-3105-433F-822E-55DF5BED9BE1}" srcOrd="1" destOrd="1" presId="urn:microsoft.com/office/officeart/2005/8/layout/hProcess4"/>
    <dgm:cxn modelId="{3C6FEC34-116F-4A19-9A6D-E6769D675C92}" type="presOf" srcId="{8775C658-B738-4B97-9046-CB231E927F48}" destId="{07B2DAF6-0978-41BF-B6A8-1A7D1BB93FB5}" srcOrd="1" destOrd="1" presId="urn:microsoft.com/office/officeart/2005/8/layout/hProcess4"/>
    <dgm:cxn modelId="{E8239E97-F08A-4C2C-B17F-19C58030C6E6}" srcId="{80823A04-83D2-4C6A-AC45-5CB9C104A0C6}" destId="{81525EE1-48DA-4A3F-B54A-D44660578886}" srcOrd="1" destOrd="0" parTransId="{07451D3A-8E5B-47B0-80CF-F0D5D3EE58AD}" sibTransId="{FC5BD9BD-4B32-4374-B862-36978F344998}"/>
    <dgm:cxn modelId="{DABA5D0B-604C-465E-874E-FEA762DAD8FA}" srcId="{BA89ADEA-4B5D-47DF-8980-C761B9D44936}" destId="{5C1E61EE-8D50-478E-95AA-3E05A2C20461}" srcOrd="0" destOrd="0" parTransId="{AE1F3B76-001E-40A1-86DF-D2931BAF02B6}" sibTransId="{CDB8EB1B-2EEC-4A6D-A4AC-3A76BEB06EDF}"/>
    <dgm:cxn modelId="{37B3F61E-1405-4292-B088-CEA708D409AA}" type="presOf" srcId="{6103C3F2-DDBD-44F9-A30C-030FCE1B811F}" destId="{E702CB45-4CBA-4597-99F2-3A1153A7815F}" srcOrd="0" destOrd="1" presId="urn:microsoft.com/office/officeart/2005/8/layout/hProcess4"/>
    <dgm:cxn modelId="{92268D43-A4EF-4ECF-A4EF-10D1F6A5A21C}" type="presOf" srcId="{6FF3D08A-CDD8-47A0-B652-58E42FB16170}" destId="{07B2DAF6-0978-41BF-B6A8-1A7D1BB93FB5}" srcOrd="1" destOrd="0" presId="urn:microsoft.com/office/officeart/2005/8/layout/hProcess4"/>
    <dgm:cxn modelId="{9BB49F3B-2A24-488C-A42A-EA043BC50350}" srcId="{BCA8E378-8459-40CA-9CBE-24D40D818241}" destId="{B7686503-405B-4912-B4F1-26C11588139F}" srcOrd="1" destOrd="0" parTransId="{A565F70F-BD76-48E4-9E10-A6C9D411454A}" sibTransId="{C5B27E9B-645C-431B-86D0-8A40DD8A54D7}"/>
    <dgm:cxn modelId="{D4F3F44C-032A-4E8A-A894-A8F6F68B0937}" type="presOf" srcId="{913086E2-C4CD-4BAD-A43F-A58B85631885}" destId="{5D066460-4985-4F54-9AF5-047063AD98E9}" srcOrd="0" destOrd="0" presId="urn:microsoft.com/office/officeart/2005/8/layout/hProcess4"/>
    <dgm:cxn modelId="{6508DAF7-FE42-49EA-BEBF-FD213ADFE46C}" type="presOf" srcId="{B7686503-405B-4912-B4F1-26C11588139F}" destId="{8F1C3CA8-DDB5-484E-ADAA-3113EC7E59DC}" srcOrd="0" destOrd="0" presId="urn:microsoft.com/office/officeart/2005/8/layout/hProcess4"/>
    <dgm:cxn modelId="{BA7F5C9F-281F-4B47-914D-D211DDFD004E}" type="presOf" srcId="{6FF3D08A-CDD8-47A0-B652-58E42FB16170}" destId="{7108C0F5-387B-4611-BC0C-6DA2CBD05326}" srcOrd="0" destOrd="0" presId="urn:microsoft.com/office/officeart/2005/8/layout/hProcess4"/>
    <dgm:cxn modelId="{3F007B45-ED13-4143-93B2-EB6C72A03AF8}" type="presOf" srcId="{C5B27E9B-645C-431B-86D0-8A40DD8A54D7}" destId="{738F2A1A-0AAB-4C32-870B-7A82601FF270}" srcOrd="0" destOrd="0" presId="urn:microsoft.com/office/officeart/2005/8/layout/hProcess4"/>
    <dgm:cxn modelId="{293AAC8F-541F-4E59-B49D-2FEADE2F29EF}" type="presOf" srcId="{BCA8E378-8459-40CA-9CBE-24D40D818241}" destId="{2F866FB9-C29C-4565-BD15-EBD8398DA42E}" srcOrd="0" destOrd="0" presId="urn:microsoft.com/office/officeart/2005/8/layout/hProcess4"/>
    <dgm:cxn modelId="{9F623F84-E4A0-4B3A-9B5E-AADDB7A11D19}" type="presOf" srcId="{BA89ADEA-4B5D-47DF-8980-C761B9D44936}" destId="{14DB3578-32B4-4F01-A1A8-AAC97E7137DE}" srcOrd="0" destOrd="0" presId="urn:microsoft.com/office/officeart/2005/8/layout/hProcess4"/>
    <dgm:cxn modelId="{F6B2957E-B312-443D-8B67-FCF0040A2ACF}" srcId="{80823A04-83D2-4C6A-AC45-5CB9C104A0C6}" destId="{5DF22BCF-B975-4023-A51C-EFC356AE481B}" srcOrd="2" destOrd="0" parTransId="{5547D126-0CA8-44CC-9CB6-EDBEC2C26946}" sibTransId="{DD82B548-A6C4-463D-8CD1-6650A334E792}"/>
    <dgm:cxn modelId="{E6A55D2C-F635-4A34-89DB-FC091DBDFE4D}" type="presOf" srcId="{2031BE4D-2F63-4437-B0BF-C5219AE5AB4E}" destId="{B705D5D7-E923-4954-8158-52E6EF2E3403}" srcOrd="0" destOrd="0" presId="urn:microsoft.com/office/officeart/2005/8/layout/hProcess4"/>
    <dgm:cxn modelId="{DBC8C38F-5570-4381-BC94-A36B270080F8}" type="presOf" srcId="{81525EE1-48DA-4A3F-B54A-D44660578886}" destId="{B705D5D7-E923-4954-8158-52E6EF2E3403}" srcOrd="0" destOrd="1" presId="urn:microsoft.com/office/officeart/2005/8/layout/hProcess4"/>
    <dgm:cxn modelId="{81BCAFAE-409E-4793-98E8-14CD950EC613}" type="presOf" srcId="{5C1E61EE-8D50-478E-95AA-3E05A2C20461}" destId="{082F5DAD-3161-4A3F-9B82-F187F59DDB65}" srcOrd="1" destOrd="0" presId="urn:microsoft.com/office/officeart/2005/8/layout/hProcess4"/>
    <dgm:cxn modelId="{066188B8-AF57-48D5-A676-4B124324226E}" srcId="{BCA8E378-8459-40CA-9CBE-24D40D818241}" destId="{BA89ADEA-4B5D-47DF-8980-C761B9D44936}" srcOrd="0" destOrd="0" parTransId="{3118E42E-E01E-4E14-A023-C62599D91A1E}" sibTransId="{913086E2-C4CD-4BAD-A43F-A58B85631885}"/>
    <dgm:cxn modelId="{A5DF9E81-D391-497A-A7F5-7BB335C1FB50}" srcId="{B7686503-405B-4912-B4F1-26C11588139F}" destId="{8775C658-B738-4B97-9046-CB231E927F48}" srcOrd="1" destOrd="0" parTransId="{F39C9150-96CA-4D73-82F9-A1A4AAB0BFD3}" sibTransId="{2D948A1C-133A-4ED5-8FC2-DE41C44706BD}"/>
    <dgm:cxn modelId="{B09FD710-0059-4688-8B40-100431680589}" type="presOf" srcId="{6103C3F2-DDBD-44F9-A30C-030FCE1B811F}" destId="{082F5DAD-3161-4A3F-9B82-F187F59DDB65}" srcOrd="1" destOrd="1" presId="urn:microsoft.com/office/officeart/2005/8/layout/hProcess4"/>
    <dgm:cxn modelId="{020524FA-AB9D-4E86-AC2B-BDE7557D0440}" srcId="{80823A04-83D2-4C6A-AC45-5CB9C104A0C6}" destId="{2031BE4D-2F63-4437-B0BF-C5219AE5AB4E}" srcOrd="0" destOrd="0" parTransId="{2568D3C0-AB77-4F5F-8061-CF962A846EF5}" sibTransId="{7B4D904A-CE46-43F8-BF9E-B774213AF05B}"/>
    <dgm:cxn modelId="{DF6F1685-4F4F-4D57-951A-FB8053543133}" type="presOf" srcId="{8775C658-B738-4B97-9046-CB231E927F48}" destId="{7108C0F5-387B-4611-BC0C-6DA2CBD05326}" srcOrd="0" destOrd="1" presId="urn:microsoft.com/office/officeart/2005/8/layout/hProcess4"/>
    <dgm:cxn modelId="{5BC3F8CD-03DB-4725-BE27-98C46E5767A6}" type="presOf" srcId="{5DF22BCF-B975-4023-A51C-EFC356AE481B}" destId="{B705D5D7-E923-4954-8158-52E6EF2E3403}" srcOrd="0" destOrd="2" presId="urn:microsoft.com/office/officeart/2005/8/layout/hProcess4"/>
    <dgm:cxn modelId="{C042B61F-5779-4EB3-B5E5-6AFB6E398144}" srcId="{BA89ADEA-4B5D-47DF-8980-C761B9D44936}" destId="{6103C3F2-DDBD-44F9-A30C-030FCE1B811F}" srcOrd="1" destOrd="0" parTransId="{FC4A58D4-1A1C-4A58-AFC2-1FF28A3FBB41}" sibTransId="{465C719E-48C8-4D32-80F0-57CC9F4AD32A}"/>
    <dgm:cxn modelId="{FBAED2A9-F946-4885-B817-A71E82B2F50A}" type="presOf" srcId="{2031BE4D-2F63-4437-B0BF-C5219AE5AB4E}" destId="{6AED3E9D-3105-433F-822E-55DF5BED9BE1}" srcOrd="1" destOrd="0" presId="urn:microsoft.com/office/officeart/2005/8/layout/hProcess4"/>
    <dgm:cxn modelId="{424429D4-FF11-4124-B34D-E36726A84801}" type="presOf" srcId="{5C1E61EE-8D50-478E-95AA-3E05A2C20461}" destId="{E702CB45-4CBA-4597-99F2-3A1153A7815F}" srcOrd="0" destOrd="0" presId="urn:microsoft.com/office/officeart/2005/8/layout/hProcess4"/>
    <dgm:cxn modelId="{95F07524-D406-47B5-9381-0C11F7123094}" type="presOf" srcId="{80823A04-83D2-4C6A-AC45-5CB9C104A0C6}" destId="{6F52CD3C-1B53-4B66-B359-0BB7E169721C}" srcOrd="0" destOrd="0" presId="urn:microsoft.com/office/officeart/2005/8/layout/hProcess4"/>
    <dgm:cxn modelId="{889F4058-D4AE-4ED2-A903-3A2719137731}" srcId="{BCA8E378-8459-40CA-9CBE-24D40D818241}" destId="{80823A04-83D2-4C6A-AC45-5CB9C104A0C6}" srcOrd="2" destOrd="0" parTransId="{0AE59FA1-CD78-4EC6-87AE-08C02C629F3C}" sibTransId="{BC329830-0B92-4939-B5D6-C351EBA251C2}"/>
    <dgm:cxn modelId="{E2987F12-569C-4930-8BEF-99FAA6733AED}" type="presOf" srcId="{5DF22BCF-B975-4023-A51C-EFC356AE481B}" destId="{6AED3E9D-3105-433F-822E-55DF5BED9BE1}" srcOrd="1" destOrd="2" presId="urn:microsoft.com/office/officeart/2005/8/layout/hProcess4"/>
    <dgm:cxn modelId="{226ACFAE-1B7F-4190-A6DA-53D6E0335FAF}" srcId="{B7686503-405B-4912-B4F1-26C11588139F}" destId="{6FF3D08A-CDD8-47A0-B652-58E42FB16170}" srcOrd="0" destOrd="0" parTransId="{3478A838-9935-4A0F-A6F4-23FF0969DEDF}" sibTransId="{761AC0A3-6697-4E7D-8239-755E9E0E2469}"/>
    <dgm:cxn modelId="{11EFF816-344C-4C5D-845D-CECAE6557C7F}" type="presParOf" srcId="{2F866FB9-C29C-4565-BD15-EBD8398DA42E}" destId="{6A5A99EE-F5B1-4255-A4C4-6BD53432D56A}" srcOrd="0" destOrd="0" presId="urn:microsoft.com/office/officeart/2005/8/layout/hProcess4"/>
    <dgm:cxn modelId="{C75BDD77-DCD7-44F7-BE9E-B1FE2314E3B1}" type="presParOf" srcId="{2F866FB9-C29C-4565-BD15-EBD8398DA42E}" destId="{B806BE81-8B45-4E12-8C2E-1DE19443AA32}" srcOrd="1" destOrd="0" presId="urn:microsoft.com/office/officeart/2005/8/layout/hProcess4"/>
    <dgm:cxn modelId="{492A35BA-1913-4F3D-B2AF-16A7F5E907ED}" type="presParOf" srcId="{2F866FB9-C29C-4565-BD15-EBD8398DA42E}" destId="{0737335C-0971-40D1-9C85-90868CABC496}" srcOrd="2" destOrd="0" presId="urn:microsoft.com/office/officeart/2005/8/layout/hProcess4"/>
    <dgm:cxn modelId="{C528CF14-8DD5-4E45-948E-C5F1FE0B0607}" type="presParOf" srcId="{0737335C-0971-40D1-9C85-90868CABC496}" destId="{0CA44E72-3605-404C-8E25-B283066B6665}" srcOrd="0" destOrd="0" presId="urn:microsoft.com/office/officeart/2005/8/layout/hProcess4"/>
    <dgm:cxn modelId="{FEBA5B6F-E6B9-479F-92F1-319ED909982E}" type="presParOf" srcId="{0CA44E72-3605-404C-8E25-B283066B6665}" destId="{2D3F0058-3B2C-4A4E-A2BF-A95EE1CDE704}" srcOrd="0" destOrd="0" presId="urn:microsoft.com/office/officeart/2005/8/layout/hProcess4"/>
    <dgm:cxn modelId="{2053A74D-465A-423C-8962-E98AB388816C}" type="presParOf" srcId="{0CA44E72-3605-404C-8E25-B283066B6665}" destId="{E702CB45-4CBA-4597-99F2-3A1153A7815F}" srcOrd="1" destOrd="0" presId="urn:microsoft.com/office/officeart/2005/8/layout/hProcess4"/>
    <dgm:cxn modelId="{10FDCCDF-5024-4D4E-8330-80FF3ABA937E}" type="presParOf" srcId="{0CA44E72-3605-404C-8E25-B283066B6665}" destId="{082F5DAD-3161-4A3F-9B82-F187F59DDB65}" srcOrd="2" destOrd="0" presId="urn:microsoft.com/office/officeart/2005/8/layout/hProcess4"/>
    <dgm:cxn modelId="{EE10D7E0-5BFC-4FE4-BC8F-C25D7DE3662B}" type="presParOf" srcId="{0CA44E72-3605-404C-8E25-B283066B6665}" destId="{14DB3578-32B4-4F01-A1A8-AAC97E7137DE}" srcOrd="3" destOrd="0" presId="urn:microsoft.com/office/officeart/2005/8/layout/hProcess4"/>
    <dgm:cxn modelId="{096D88C0-C7F2-455E-B070-84F6F180A798}" type="presParOf" srcId="{0CA44E72-3605-404C-8E25-B283066B6665}" destId="{A3E2F393-EA4F-4394-BAD0-A1EC5092762D}" srcOrd="4" destOrd="0" presId="urn:microsoft.com/office/officeart/2005/8/layout/hProcess4"/>
    <dgm:cxn modelId="{17B1B3E0-682C-45F7-B2E3-5BBCF0407460}" type="presParOf" srcId="{0737335C-0971-40D1-9C85-90868CABC496}" destId="{5D066460-4985-4F54-9AF5-047063AD98E9}" srcOrd="1" destOrd="0" presId="urn:microsoft.com/office/officeart/2005/8/layout/hProcess4"/>
    <dgm:cxn modelId="{9EC4D004-F938-431A-81BA-07D6052719F6}" type="presParOf" srcId="{0737335C-0971-40D1-9C85-90868CABC496}" destId="{A5933D4D-088D-47CD-A9CF-4F4AAB63B6FB}" srcOrd="2" destOrd="0" presId="urn:microsoft.com/office/officeart/2005/8/layout/hProcess4"/>
    <dgm:cxn modelId="{F48C9197-6E21-41F4-8645-4CA8116698F2}" type="presParOf" srcId="{A5933D4D-088D-47CD-A9CF-4F4AAB63B6FB}" destId="{97D44982-6BAD-41BB-95E7-5912E2D6BC17}" srcOrd="0" destOrd="0" presId="urn:microsoft.com/office/officeart/2005/8/layout/hProcess4"/>
    <dgm:cxn modelId="{01D5CD55-6567-4DFC-BDE3-89562818AC7E}" type="presParOf" srcId="{A5933D4D-088D-47CD-A9CF-4F4AAB63B6FB}" destId="{7108C0F5-387B-4611-BC0C-6DA2CBD05326}" srcOrd="1" destOrd="0" presId="urn:microsoft.com/office/officeart/2005/8/layout/hProcess4"/>
    <dgm:cxn modelId="{3E56BE01-F5DC-4E41-A8DA-9AB87EDE7033}" type="presParOf" srcId="{A5933D4D-088D-47CD-A9CF-4F4AAB63B6FB}" destId="{07B2DAF6-0978-41BF-B6A8-1A7D1BB93FB5}" srcOrd="2" destOrd="0" presId="urn:microsoft.com/office/officeart/2005/8/layout/hProcess4"/>
    <dgm:cxn modelId="{02193710-64EE-4410-A389-C49E3216CD93}" type="presParOf" srcId="{A5933D4D-088D-47CD-A9CF-4F4AAB63B6FB}" destId="{8F1C3CA8-DDB5-484E-ADAA-3113EC7E59DC}" srcOrd="3" destOrd="0" presId="urn:microsoft.com/office/officeart/2005/8/layout/hProcess4"/>
    <dgm:cxn modelId="{1AA74F87-AC20-4EE1-9CB1-885056828E34}" type="presParOf" srcId="{A5933D4D-088D-47CD-A9CF-4F4AAB63B6FB}" destId="{DDBF1796-7D30-4308-B1D1-79C379190308}" srcOrd="4" destOrd="0" presId="urn:microsoft.com/office/officeart/2005/8/layout/hProcess4"/>
    <dgm:cxn modelId="{86D9BAFB-4287-46FF-AEAB-8C7B34F764B5}" type="presParOf" srcId="{0737335C-0971-40D1-9C85-90868CABC496}" destId="{738F2A1A-0AAB-4C32-870B-7A82601FF270}" srcOrd="3" destOrd="0" presId="urn:microsoft.com/office/officeart/2005/8/layout/hProcess4"/>
    <dgm:cxn modelId="{C7F51080-9A04-4C07-AC60-02F406A820EE}" type="presParOf" srcId="{0737335C-0971-40D1-9C85-90868CABC496}" destId="{BB9C1259-E141-409E-BE41-00576BB3C006}" srcOrd="4" destOrd="0" presId="urn:microsoft.com/office/officeart/2005/8/layout/hProcess4"/>
    <dgm:cxn modelId="{4B613FF3-9FE1-4748-9E3E-D9DBC9374F19}" type="presParOf" srcId="{BB9C1259-E141-409E-BE41-00576BB3C006}" destId="{9BC176F6-D265-49B3-8DC9-53B05B792F83}" srcOrd="0" destOrd="0" presId="urn:microsoft.com/office/officeart/2005/8/layout/hProcess4"/>
    <dgm:cxn modelId="{9FC09921-DBD4-45B2-8BD2-E4596EFFE504}" type="presParOf" srcId="{BB9C1259-E141-409E-BE41-00576BB3C006}" destId="{B705D5D7-E923-4954-8158-52E6EF2E3403}" srcOrd="1" destOrd="0" presId="urn:microsoft.com/office/officeart/2005/8/layout/hProcess4"/>
    <dgm:cxn modelId="{DDD09427-13B4-4BD9-8CE3-7065D832D6AC}" type="presParOf" srcId="{BB9C1259-E141-409E-BE41-00576BB3C006}" destId="{6AED3E9D-3105-433F-822E-55DF5BED9BE1}" srcOrd="2" destOrd="0" presId="urn:microsoft.com/office/officeart/2005/8/layout/hProcess4"/>
    <dgm:cxn modelId="{0D00ADAE-6F55-4F45-8B02-961154C906C8}" type="presParOf" srcId="{BB9C1259-E141-409E-BE41-00576BB3C006}" destId="{6F52CD3C-1B53-4B66-B359-0BB7E169721C}" srcOrd="3" destOrd="0" presId="urn:microsoft.com/office/officeart/2005/8/layout/hProcess4"/>
    <dgm:cxn modelId="{2831BF24-9094-4AC4-9D60-23B49BAD0A1D}" type="presParOf" srcId="{BB9C1259-E141-409E-BE41-00576BB3C006}" destId="{AE4FFE34-364B-4CE3-AA13-C02F13EB2DFF}" srcOrd="4" destOrd="0" presId="urn:microsoft.com/office/officeart/2005/8/layout/hProcess4"/>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81D99C87-F543-43DA-858D-311C299C0964}" type="doc">
      <dgm:prSet loTypeId="urn:microsoft.com/office/officeart/2005/8/layout/orgChart1" loCatId="hierarchy" qsTypeId="urn:microsoft.com/office/officeart/2005/8/quickstyle/3d3" qsCatId="3D" csTypeId="urn:microsoft.com/office/officeart/2005/8/colors/accent5_2" csCatId="accent5" phldr="1"/>
      <dgm:spPr/>
    </dgm:pt>
    <dgm:pt modelId="{95A6C8E6-951D-4363-B701-61C769D4373F}">
      <dgm:prSet/>
      <dgm:spPr/>
      <dgm: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DZ" b="1" i="0" u="none" strike="noStrike" cap="none" normalizeH="0" baseline="0" dirty="0" smtClean="0">
              <a:ln/>
              <a:solidFill>
                <a:schemeClr val="tx1"/>
              </a:solidFill>
              <a:effectLst/>
              <a:latin typeface="Arial" pitchFamily="34" charset="0"/>
              <a:cs typeface="Arabic Transparent" pitchFamily="2" charset="-78"/>
            </a:rPr>
            <a:t>أنواع التحليل المالي</a:t>
          </a:r>
          <a:endParaRPr kumimoji="0" lang="fr-FR" b="1" i="0" u="none" strike="noStrike" cap="none" normalizeH="0" baseline="0" dirty="0" smtClean="0">
            <a:ln/>
            <a:solidFill>
              <a:schemeClr val="tx1"/>
            </a:solidFill>
            <a:effectLst/>
            <a:latin typeface="Arial" pitchFamily="34" charset="0"/>
            <a:cs typeface="Arabic Transparent" pitchFamily="2" charset="-78"/>
          </a:endParaRPr>
        </a:p>
      </dgm:t>
    </dgm:pt>
    <dgm:pt modelId="{19F4EC9C-BE85-4055-8306-CFFEAA32BB8D}" type="parTrans" cxnId="{AA82CEB3-97C1-43F2-B560-A96BF34778FC}">
      <dgm:prSet/>
      <dgm:spPr/>
      <dgm:t>
        <a:bodyPr/>
        <a:lstStyle/>
        <a:p>
          <a:pPr rtl="1"/>
          <a:endParaRPr lang="ar-SA" b="1">
            <a:solidFill>
              <a:schemeClr val="tx1"/>
            </a:solidFill>
          </a:endParaRPr>
        </a:p>
      </dgm:t>
    </dgm:pt>
    <dgm:pt modelId="{09E05B2F-73E5-443D-ABFE-7875AF609C93}" type="sibTrans" cxnId="{AA82CEB3-97C1-43F2-B560-A96BF34778FC}">
      <dgm:prSet/>
      <dgm:spPr/>
      <dgm:t>
        <a:bodyPr/>
        <a:lstStyle/>
        <a:p>
          <a:pPr rtl="1"/>
          <a:endParaRPr lang="ar-SA" b="1">
            <a:solidFill>
              <a:schemeClr val="tx1"/>
            </a:solidFill>
          </a:endParaRPr>
        </a:p>
      </dgm:t>
    </dgm:pt>
    <dgm:pt modelId="{D46024E0-3625-422C-BB18-5611D8B10501}">
      <dgm:prSet/>
      <dgm:spPr/>
      <dgm:t>
        <a:bodyPr/>
        <a:lstStyle/>
        <a:p>
          <a:r>
            <a:rPr lang="ar-DZ" b="1" dirty="0" smtClean="0">
              <a:solidFill>
                <a:schemeClr val="tx1"/>
              </a:solidFill>
            </a:rPr>
            <a:t>تحليل مالي خارجي</a:t>
          </a:r>
          <a:endParaRPr lang="fr-FR" b="1" dirty="0">
            <a:solidFill>
              <a:schemeClr val="tx1"/>
            </a:solidFill>
          </a:endParaRPr>
        </a:p>
      </dgm:t>
    </dgm:pt>
    <dgm:pt modelId="{9B1084B7-484E-4706-8EBE-0987B72AC92D}" type="parTrans" cxnId="{81BDA2A1-7D8F-46B4-9ADE-32D59B9F538B}">
      <dgm:prSet/>
      <dgm:spPr/>
      <dgm:t>
        <a:bodyPr/>
        <a:lstStyle/>
        <a:p>
          <a:endParaRPr lang="fr-FR" b="1">
            <a:solidFill>
              <a:schemeClr val="tx1"/>
            </a:solidFill>
          </a:endParaRPr>
        </a:p>
      </dgm:t>
    </dgm:pt>
    <dgm:pt modelId="{B1359375-5A51-4278-8F22-7DE5199BFA08}" type="sibTrans" cxnId="{81BDA2A1-7D8F-46B4-9ADE-32D59B9F538B}">
      <dgm:prSet/>
      <dgm:spPr/>
      <dgm:t>
        <a:bodyPr/>
        <a:lstStyle/>
        <a:p>
          <a:endParaRPr lang="fr-FR" b="1">
            <a:solidFill>
              <a:schemeClr val="tx1"/>
            </a:solidFill>
          </a:endParaRPr>
        </a:p>
      </dgm:t>
    </dgm:pt>
    <dgm:pt modelId="{1B24C543-4FD8-4D58-B966-CDAB4C1488AF}">
      <dgm:prSet/>
      <dgm:spPr/>
      <dgm:t>
        <a:bodyPr/>
        <a:lstStyle/>
        <a:p>
          <a:pPr rtl="1"/>
          <a:r>
            <a:rPr kumimoji="0" lang="ar-DZ" b="1" i="0" u="none" strike="noStrike" cap="none" normalizeH="0" baseline="0" dirty="0" smtClean="0">
              <a:ln/>
              <a:solidFill>
                <a:schemeClr val="tx1"/>
              </a:solidFill>
              <a:effectLst/>
              <a:latin typeface="Arial" pitchFamily="34" charset="0"/>
              <a:cs typeface="Arabic Transparent" pitchFamily="2" charset="-78"/>
            </a:rPr>
            <a:t>من حيث الجهة التي تتولى التحليل</a:t>
          </a:r>
          <a:endParaRPr lang="fr-FR" b="1" dirty="0">
            <a:solidFill>
              <a:schemeClr val="tx1"/>
            </a:solidFill>
          </a:endParaRPr>
        </a:p>
      </dgm:t>
    </dgm:pt>
    <dgm:pt modelId="{37A000CC-A50A-48EA-BB38-A5D43B3F7978}" type="parTrans" cxnId="{1CF41C1C-9AA0-40A7-8664-D00786B6122A}">
      <dgm:prSet/>
      <dgm:spPr/>
      <dgm:t>
        <a:bodyPr/>
        <a:lstStyle/>
        <a:p>
          <a:endParaRPr lang="fr-FR" b="1">
            <a:solidFill>
              <a:schemeClr val="tx1"/>
            </a:solidFill>
          </a:endParaRPr>
        </a:p>
      </dgm:t>
    </dgm:pt>
    <dgm:pt modelId="{C56C4DD5-5D0A-4359-8182-57441221FCF5}" type="sibTrans" cxnId="{1CF41C1C-9AA0-40A7-8664-D00786B6122A}">
      <dgm:prSet/>
      <dgm:spPr/>
      <dgm:t>
        <a:bodyPr/>
        <a:lstStyle/>
        <a:p>
          <a:endParaRPr lang="fr-FR" b="1">
            <a:solidFill>
              <a:schemeClr val="tx1"/>
            </a:solidFill>
          </a:endParaRPr>
        </a:p>
      </dgm:t>
    </dgm:pt>
    <dgm:pt modelId="{370503E0-3636-4A42-9864-177718A41996}">
      <dgm:prSet/>
      <dgm:spPr/>
      <dgm:t>
        <a:bodyPr/>
        <a:lstStyle/>
        <a:p>
          <a:r>
            <a:rPr lang="ar-DZ" b="1" dirty="0" smtClean="0">
              <a:solidFill>
                <a:schemeClr val="tx1"/>
              </a:solidFill>
            </a:rPr>
            <a:t>تحليل مالي داخلي</a:t>
          </a:r>
          <a:endParaRPr lang="fr-FR" b="1" dirty="0">
            <a:solidFill>
              <a:schemeClr val="tx1"/>
            </a:solidFill>
          </a:endParaRPr>
        </a:p>
      </dgm:t>
    </dgm:pt>
    <dgm:pt modelId="{6627B6AB-4917-4EB9-BFBD-67540CC826E2}" type="parTrans" cxnId="{FAC24BCC-9B67-405D-AEA5-58F15CD715D8}">
      <dgm:prSet/>
      <dgm:spPr/>
      <dgm:t>
        <a:bodyPr/>
        <a:lstStyle/>
        <a:p>
          <a:endParaRPr lang="fr-FR" b="1">
            <a:solidFill>
              <a:schemeClr val="tx1"/>
            </a:solidFill>
          </a:endParaRPr>
        </a:p>
      </dgm:t>
    </dgm:pt>
    <dgm:pt modelId="{CA5E1267-1E97-41E6-8B13-5D7A5AF0E3EE}" type="sibTrans" cxnId="{FAC24BCC-9B67-405D-AEA5-58F15CD715D8}">
      <dgm:prSet/>
      <dgm:spPr/>
      <dgm:t>
        <a:bodyPr/>
        <a:lstStyle/>
        <a:p>
          <a:endParaRPr lang="fr-FR" b="1">
            <a:solidFill>
              <a:schemeClr val="tx1"/>
            </a:solidFill>
          </a:endParaRPr>
        </a:p>
      </dgm:t>
    </dgm:pt>
    <dgm:pt modelId="{F3C67BE5-BA9C-404C-A87C-5DD46ADB9F91}">
      <dgm:prSet/>
      <dgm:spPr/>
      <dgm:t>
        <a:bodyPr/>
        <a:lstStyle/>
        <a:p>
          <a:pPr rtl="1"/>
          <a:r>
            <a:rPr kumimoji="0" lang="ar-DZ" b="1" i="0" u="none" strike="noStrike" cap="none" normalizeH="0" baseline="0" dirty="0" smtClean="0">
              <a:ln/>
              <a:solidFill>
                <a:schemeClr val="tx1"/>
              </a:solidFill>
              <a:effectLst/>
              <a:latin typeface="Arial" pitchFamily="34" charset="0"/>
              <a:cs typeface="Arabic Transparent" pitchFamily="2" charset="-78"/>
            </a:rPr>
            <a:t>من حيث ديناميكية التحليل</a:t>
          </a:r>
          <a:endParaRPr lang="fr-FR" b="1" dirty="0">
            <a:solidFill>
              <a:schemeClr val="tx1"/>
            </a:solidFill>
          </a:endParaRPr>
        </a:p>
      </dgm:t>
    </dgm:pt>
    <dgm:pt modelId="{B761F7B7-0688-4BCB-B2F1-113B1EF828C5}" type="parTrans" cxnId="{6A8EA9E2-177D-423D-A901-DAD174C43008}">
      <dgm:prSet/>
      <dgm:spPr/>
      <dgm:t>
        <a:bodyPr/>
        <a:lstStyle/>
        <a:p>
          <a:endParaRPr lang="fr-FR" b="1">
            <a:solidFill>
              <a:schemeClr val="tx1"/>
            </a:solidFill>
          </a:endParaRPr>
        </a:p>
      </dgm:t>
    </dgm:pt>
    <dgm:pt modelId="{FAFB6CB3-DEF6-424C-A9FE-52447FCC1D5A}" type="sibTrans" cxnId="{6A8EA9E2-177D-423D-A901-DAD174C43008}">
      <dgm:prSet/>
      <dgm:spPr/>
      <dgm:t>
        <a:bodyPr/>
        <a:lstStyle/>
        <a:p>
          <a:endParaRPr lang="fr-FR" b="1">
            <a:solidFill>
              <a:schemeClr val="tx1"/>
            </a:solidFill>
          </a:endParaRPr>
        </a:p>
      </dgm:t>
    </dgm:pt>
    <dgm:pt modelId="{926F28AC-54E5-4B94-A6C6-41492ABAA90B}">
      <dgm:prSet/>
      <dgm:spPr/>
      <dgm:t>
        <a:bodyPr/>
        <a:lstStyle/>
        <a:p>
          <a:r>
            <a:rPr lang="ar-DZ" b="1" dirty="0" smtClean="0">
              <a:solidFill>
                <a:schemeClr val="tx1"/>
              </a:solidFill>
            </a:rPr>
            <a:t>تحليل مالي ديناميكي</a:t>
          </a:r>
          <a:endParaRPr lang="fr-FR" b="1" dirty="0">
            <a:solidFill>
              <a:schemeClr val="tx1"/>
            </a:solidFill>
          </a:endParaRPr>
        </a:p>
      </dgm:t>
    </dgm:pt>
    <dgm:pt modelId="{86321089-4198-4E2C-806D-3BA8EB0278C5}" type="parTrans" cxnId="{468C7BF0-8691-4239-B53C-8AF1156132CE}">
      <dgm:prSet/>
      <dgm:spPr/>
      <dgm:t>
        <a:bodyPr/>
        <a:lstStyle/>
        <a:p>
          <a:endParaRPr lang="fr-FR" b="1">
            <a:solidFill>
              <a:schemeClr val="tx1"/>
            </a:solidFill>
          </a:endParaRPr>
        </a:p>
      </dgm:t>
    </dgm:pt>
    <dgm:pt modelId="{25C639C2-CC4E-4A01-9A1B-4C1240EBA280}" type="sibTrans" cxnId="{468C7BF0-8691-4239-B53C-8AF1156132CE}">
      <dgm:prSet/>
      <dgm:spPr/>
      <dgm:t>
        <a:bodyPr/>
        <a:lstStyle/>
        <a:p>
          <a:endParaRPr lang="fr-FR" b="1">
            <a:solidFill>
              <a:schemeClr val="tx1"/>
            </a:solidFill>
          </a:endParaRPr>
        </a:p>
      </dgm:t>
    </dgm:pt>
    <dgm:pt modelId="{53C8D68D-CB11-4BD3-97AC-19C38CBE80CC}">
      <dgm:prSet/>
      <dgm:spPr/>
      <dgm:t>
        <a:bodyPr/>
        <a:lstStyle/>
        <a:p>
          <a:r>
            <a:rPr lang="ar-DZ" b="1" dirty="0" smtClean="0">
              <a:solidFill>
                <a:schemeClr val="tx1"/>
              </a:solidFill>
            </a:rPr>
            <a:t>تحليل مالي ساكن</a:t>
          </a:r>
          <a:endParaRPr lang="fr-FR" b="1" dirty="0">
            <a:solidFill>
              <a:schemeClr val="tx1"/>
            </a:solidFill>
          </a:endParaRPr>
        </a:p>
      </dgm:t>
    </dgm:pt>
    <dgm:pt modelId="{89FB2365-63FF-406B-99AC-08F7EC69ACA4}" type="parTrans" cxnId="{BAB937E6-B861-4F3D-89CC-AA37D6BA2E8E}">
      <dgm:prSet/>
      <dgm:spPr/>
      <dgm:t>
        <a:bodyPr/>
        <a:lstStyle/>
        <a:p>
          <a:endParaRPr lang="fr-FR" b="1">
            <a:solidFill>
              <a:schemeClr val="tx1"/>
            </a:solidFill>
          </a:endParaRPr>
        </a:p>
      </dgm:t>
    </dgm:pt>
    <dgm:pt modelId="{F81E0D74-50AD-4A13-998B-7979E88244C8}" type="sibTrans" cxnId="{BAB937E6-B861-4F3D-89CC-AA37D6BA2E8E}">
      <dgm:prSet/>
      <dgm:spPr/>
      <dgm:t>
        <a:bodyPr/>
        <a:lstStyle/>
        <a:p>
          <a:endParaRPr lang="fr-FR" b="1">
            <a:solidFill>
              <a:schemeClr val="tx1"/>
            </a:solidFill>
          </a:endParaRPr>
        </a:p>
      </dgm:t>
    </dgm:pt>
    <dgm:pt modelId="{65F74784-87FF-4DDD-81B6-E465A81DDF8E}">
      <dgm:prSet/>
      <dgm:spPr/>
      <dgm:t>
        <a:bodyPr/>
        <a:lstStyle/>
        <a:p>
          <a:pPr rtl="1"/>
          <a:r>
            <a:rPr kumimoji="0" lang="ar-DZ" b="1" i="0" u="none" strike="noStrike" cap="none" normalizeH="0" baseline="0" dirty="0" smtClean="0">
              <a:ln/>
              <a:solidFill>
                <a:schemeClr val="tx1"/>
              </a:solidFill>
              <a:effectLst/>
              <a:latin typeface="Arial" pitchFamily="34" charset="0"/>
              <a:cs typeface="Arabic Transparent" pitchFamily="2" charset="-78"/>
            </a:rPr>
            <a:t>من حيث أبعاد المقارنة في التحليل</a:t>
          </a:r>
          <a:endParaRPr lang="fr-FR" b="1" dirty="0">
            <a:solidFill>
              <a:schemeClr val="tx1"/>
            </a:solidFill>
          </a:endParaRPr>
        </a:p>
      </dgm:t>
    </dgm:pt>
    <dgm:pt modelId="{6978B0EC-3441-4BD8-BD38-1BCD220DF3B8}" type="parTrans" cxnId="{FEE8ED38-AB55-4A1E-9219-783F2D5FEC33}">
      <dgm:prSet/>
      <dgm:spPr/>
      <dgm:t>
        <a:bodyPr/>
        <a:lstStyle/>
        <a:p>
          <a:endParaRPr lang="fr-FR" b="1">
            <a:solidFill>
              <a:schemeClr val="tx1"/>
            </a:solidFill>
          </a:endParaRPr>
        </a:p>
      </dgm:t>
    </dgm:pt>
    <dgm:pt modelId="{7CE0F161-0941-4434-9639-152DC07C2B3C}" type="sibTrans" cxnId="{FEE8ED38-AB55-4A1E-9219-783F2D5FEC33}">
      <dgm:prSet/>
      <dgm:spPr/>
      <dgm:t>
        <a:bodyPr/>
        <a:lstStyle/>
        <a:p>
          <a:endParaRPr lang="fr-FR" b="1">
            <a:solidFill>
              <a:schemeClr val="tx1"/>
            </a:solidFill>
          </a:endParaRPr>
        </a:p>
      </dgm:t>
    </dgm:pt>
    <dgm:pt modelId="{37C9A328-571C-40E3-A6C3-FD7C1393148B}">
      <dgm:prSet/>
      <dgm:spPr/>
      <dgm:t>
        <a:bodyPr/>
        <a:lstStyle/>
        <a:p>
          <a:r>
            <a:rPr lang="ar-DZ" b="1" dirty="0" smtClean="0">
              <a:solidFill>
                <a:schemeClr val="tx1"/>
              </a:solidFill>
            </a:rPr>
            <a:t>تحليل مالي أفقي</a:t>
          </a:r>
          <a:endParaRPr lang="fr-FR" b="1" dirty="0">
            <a:solidFill>
              <a:schemeClr val="tx1"/>
            </a:solidFill>
          </a:endParaRPr>
        </a:p>
      </dgm:t>
    </dgm:pt>
    <dgm:pt modelId="{BB138E58-FA2B-42B7-9B58-0F6CC9FB87BD}" type="parTrans" cxnId="{36B54D87-EFE9-4BD9-8F58-71BA0A4C577D}">
      <dgm:prSet/>
      <dgm:spPr/>
      <dgm:t>
        <a:bodyPr/>
        <a:lstStyle/>
        <a:p>
          <a:endParaRPr lang="fr-FR" b="1">
            <a:solidFill>
              <a:schemeClr val="tx1"/>
            </a:solidFill>
          </a:endParaRPr>
        </a:p>
      </dgm:t>
    </dgm:pt>
    <dgm:pt modelId="{C2AADFF6-FAB9-4ED0-AC1E-1ACED69511BE}" type="sibTrans" cxnId="{36B54D87-EFE9-4BD9-8F58-71BA0A4C577D}">
      <dgm:prSet/>
      <dgm:spPr/>
      <dgm:t>
        <a:bodyPr/>
        <a:lstStyle/>
        <a:p>
          <a:endParaRPr lang="fr-FR" b="1">
            <a:solidFill>
              <a:schemeClr val="tx1"/>
            </a:solidFill>
          </a:endParaRPr>
        </a:p>
      </dgm:t>
    </dgm:pt>
    <dgm:pt modelId="{C2F2307D-C850-4730-8C38-44124E15FAE1}">
      <dgm:prSet/>
      <dgm:spPr/>
      <dgm:t>
        <a:bodyPr/>
        <a:lstStyle/>
        <a:p>
          <a:r>
            <a:rPr lang="ar-DZ" b="1" dirty="0" smtClean="0">
              <a:solidFill>
                <a:schemeClr val="tx1"/>
              </a:solidFill>
            </a:rPr>
            <a:t>تحليل مالي رأسي</a:t>
          </a:r>
          <a:endParaRPr lang="fr-FR" b="1" dirty="0">
            <a:solidFill>
              <a:schemeClr val="tx1"/>
            </a:solidFill>
          </a:endParaRPr>
        </a:p>
      </dgm:t>
    </dgm:pt>
    <dgm:pt modelId="{FDD98CD5-D246-40D0-996B-FF3B9DDEB15C}" type="parTrans" cxnId="{1FC0AE12-4AF9-4822-ACE8-F9D2889542A0}">
      <dgm:prSet/>
      <dgm:spPr/>
      <dgm:t>
        <a:bodyPr/>
        <a:lstStyle/>
        <a:p>
          <a:endParaRPr lang="fr-FR" b="1">
            <a:solidFill>
              <a:schemeClr val="tx1"/>
            </a:solidFill>
          </a:endParaRPr>
        </a:p>
      </dgm:t>
    </dgm:pt>
    <dgm:pt modelId="{B16A4EE5-770A-40E5-AA88-2311590D1C3C}" type="sibTrans" cxnId="{1FC0AE12-4AF9-4822-ACE8-F9D2889542A0}">
      <dgm:prSet/>
      <dgm:spPr/>
      <dgm:t>
        <a:bodyPr/>
        <a:lstStyle/>
        <a:p>
          <a:endParaRPr lang="fr-FR" b="1">
            <a:solidFill>
              <a:schemeClr val="tx1"/>
            </a:solidFill>
          </a:endParaRPr>
        </a:p>
      </dgm:t>
    </dgm:pt>
    <dgm:pt modelId="{D7717AB3-932D-4B6A-A7E1-B3BEAFE811E1}" type="pres">
      <dgm:prSet presAssocID="{81D99C87-F543-43DA-858D-311C299C0964}" presName="hierChild1" presStyleCnt="0">
        <dgm:presLayoutVars>
          <dgm:orgChart val="1"/>
          <dgm:chPref val="1"/>
          <dgm:dir/>
          <dgm:animOne val="branch"/>
          <dgm:animLvl val="lvl"/>
          <dgm:resizeHandles/>
        </dgm:presLayoutVars>
      </dgm:prSet>
      <dgm:spPr/>
    </dgm:pt>
    <dgm:pt modelId="{4FFC97EF-5BBD-4E87-B40E-B8049A61CF64}" type="pres">
      <dgm:prSet presAssocID="{95A6C8E6-951D-4363-B701-61C769D4373F}" presName="hierRoot1" presStyleCnt="0">
        <dgm:presLayoutVars>
          <dgm:hierBranch/>
        </dgm:presLayoutVars>
      </dgm:prSet>
      <dgm:spPr/>
    </dgm:pt>
    <dgm:pt modelId="{367678BF-EBFB-4950-BC89-109D6A4F58A5}" type="pres">
      <dgm:prSet presAssocID="{95A6C8E6-951D-4363-B701-61C769D4373F}" presName="rootComposite1" presStyleCnt="0"/>
      <dgm:spPr/>
    </dgm:pt>
    <dgm:pt modelId="{BC9DCA58-57D1-453E-BB9E-635A89CE0045}" type="pres">
      <dgm:prSet presAssocID="{95A6C8E6-951D-4363-B701-61C769D4373F}" presName="rootText1" presStyleLbl="node0" presStyleIdx="0" presStyleCnt="1" custScaleX="228674" custScaleY="190928">
        <dgm:presLayoutVars>
          <dgm:chPref val="3"/>
        </dgm:presLayoutVars>
      </dgm:prSet>
      <dgm:spPr/>
      <dgm:t>
        <a:bodyPr/>
        <a:lstStyle/>
        <a:p>
          <a:pPr rtl="1"/>
          <a:endParaRPr lang="ar-SA"/>
        </a:p>
      </dgm:t>
    </dgm:pt>
    <dgm:pt modelId="{A25F75F7-4418-4F6C-BDF9-1D28B2C0F22F}" type="pres">
      <dgm:prSet presAssocID="{95A6C8E6-951D-4363-B701-61C769D4373F}" presName="rootConnector1" presStyleLbl="node1" presStyleIdx="0" presStyleCnt="0"/>
      <dgm:spPr/>
      <dgm:t>
        <a:bodyPr/>
        <a:lstStyle/>
        <a:p>
          <a:pPr rtl="1"/>
          <a:endParaRPr lang="ar-SA"/>
        </a:p>
      </dgm:t>
    </dgm:pt>
    <dgm:pt modelId="{EC2F0695-C409-498B-BF81-BEE73D017612}" type="pres">
      <dgm:prSet presAssocID="{95A6C8E6-951D-4363-B701-61C769D4373F}" presName="hierChild2" presStyleCnt="0"/>
      <dgm:spPr/>
    </dgm:pt>
    <dgm:pt modelId="{72ECE6C8-936D-41CE-A02B-8885A16E81E6}" type="pres">
      <dgm:prSet presAssocID="{6978B0EC-3441-4BD8-BD38-1BCD220DF3B8}" presName="Name35" presStyleLbl="parChTrans1D2" presStyleIdx="0" presStyleCnt="3"/>
      <dgm:spPr/>
      <dgm:t>
        <a:bodyPr/>
        <a:lstStyle/>
        <a:p>
          <a:endParaRPr lang="fr-FR"/>
        </a:p>
      </dgm:t>
    </dgm:pt>
    <dgm:pt modelId="{401322FE-4B8B-415F-9B43-D6F7203213B6}" type="pres">
      <dgm:prSet presAssocID="{65F74784-87FF-4DDD-81B6-E465A81DDF8E}" presName="hierRoot2" presStyleCnt="0">
        <dgm:presLayoutVars>
          <dgm:hierBranch val="init"/>
        </dgm:presLayoutVars>
      </dgm:prSet>
      <dgm:spPr/>
    </dgm:pt>
    <dgm:pt modelId="{396BFAC0-343C-4DFA-92F3-E3F969744EE5}" type="pres">
      <dgm:prSet presAssocID="{65F74784-87FF-4DDD-81B6-E465A81DDF8E}" presName="rootComposite" presStyleCnt="0"/>
      <dgm:spPr/>
    </dgm:pt>
    <dgm:pt modelId="{6BB0425A-6F37-4BD2-9211-B82B0E47FE3F}" type="pres">
      <dgm:prSet presAssocID="{65F74784-87FF-4DDD-81B6-E465A81DDF8E}" presName="rootText" presStyleLbl="node2" presStyleIdx="0" presStyleCnt="3" custScaleX="213933" custScaleY="190928" custLinFactNeighborX="-29520">
        <dgm:presLayoutVars>
          <dgm:chPref val="3"/>
        </dgm:presLayoutVars>
      </dgm:prSet>
      <dgm:spPr/>
      <dgm:t>
        <a:bodyPr/>
        <a:lstStyle/>
        <a:p>
          <a:endParaRPr lang="fr-FR"/>
        </a:p>
      </dgm:t>
    </dgm:pt>
    <dgm:pt modelId="{F6B94B11-7C34-4C55-9A3E-1AFF81CA9418}" type="pres">
      <dgm:prSet presAssocID="{65F74784-87FF-4DDD-81B6-E465A81DDF8E}" presName="rootConnector" presStyleLbl="node2" presStyleIdx="0" presStyleCnt="3"/>
      <dgm:spPr/>
      <dgm:t>
        <a:bodyPr/>
        <a:lstStyle/>
        <a:p>
          <a:endParaRPr lang="fr-FR"/>
        </a:p>
      </dgm:t>
    </dgm:pt>
    <dgm:pt modelId="{5D944C65-3347-463F-877F-1D1628697267}" type="pres">
      <dgm:prSet presAssocID="{65F74784-87FF-4DDD-81B6-E465A81DDF8E}" presName="hierChild4" presStyleCnt="0"/>
      <dgm:spPr/>
    </dgm:pt>
    <dgm:pt modelId="{A9FE6964-8787-451A-8E26-7AB3FE687B41}" type="pres">
      <dgm:prSet presAssocID="{FDD98CD5-D246-40D0-996B-FF3B9DDEB15C}" presName="Name37" presStyleLbl="parChTrans1D3" presStyleIdx="0" presStyleCnt="6"/>
      <dgm:spPr/>
      <dgm:t>
        <a:bodyPr/>
        <a:lstStyle/>
        <a:p>
          <a:endParaRPr lang="fr-FR"/>
        </a:p>
      </dgm:t>
    </dgm:pt>
    <dgm:pt modelId="{4E9E9CB9-0092-452C-8414-5067F7E87F0B}" type="pres">
      <dgm:prSet presAssocID="{C2F2307D-C850-4730-8C38-44124E15FAE1}" presName="hierRoot2" presStyleCnt="0">
        <dgm:presLayoutVars>
          <dgm:hierBranch val="init"/>
        </dgm:presLayoutVars>
      </dgm:prSet>
      <dgm:spPr/>
    </dgm:pt>
    <dgm:pt modelId="{15A6BDD2-05E9-45C7-A1EF-8DA2D1B0BA53}" type="pres">
      <dgm:prSet presAssocID="{C2F2307D-C850-4730-8C38-44124E15FAE1}" presName="rootComposite" presStyleCnt="0"/>
      <dgm:spPr/>
    </dgm:pt>
    <dgm:pt modelId="{C2F2A997-3A45-4529-9CDA-B1CA5CA2C1D4}" type="pres">
      <dgm:prSet presAssocID="{C2F2307D-C850-4730-8C38-44124E15FAE1}" presName="rootText" presStyleLbl="node3" presStyleIdx="0" presStyleCnt="6" custScaleX="213933" custScaleY="190928" custLinFactNeighborX="-42512">
        <dgm:presLayoutVars>
          <dgm:chPref val="3"/>
        </dgm:presLayoutVars>
      </dgm:prSet>
      <dgm:spPr/>
      <dgm:t>
        <a:bodyPr/>
        <a:lstStyle/>
        <a:p>
          <a:endParaRPr lang="fr-FR"/>
        </a:p>
      </dgm:t>
    </dgm:pt>
    <dgm:pt modelId="{8A2DA3DD-350E-412A-85EA-D425D5B9BF2C}" type="pres">
      <dgm:prSet presAssocID="{C2F2307D-C850-4730-8C38-44124E15FAE1}" presName="rootConnector" presStyleLbl="node3" presStyleIdx="0" presStyleCnt="6"/>
      <dgm:spPr/>
      <dgm:t>
        <a:bodyPr/>
        <a:lstStyle/>
        <a:p>
          <a:endParaRPr lang="fr-FR"/>
        </a:p>
      </dgm:t>
    </dgm:pt>
    <dgm:pt modelId="{91D04A80-D605-4A14-A150-0F1ABDC250B6}" type="pres">
      <dgm:prSet presAssocID="{C2F2307D-C850-4730-8C38-44124E15FAE1}" presName="hierChild4" presStyleCnt="0"/>
      <dgm:spPr/>
    </dgm:pt>
    <dgm:pt modelId="{C24354B5-D842-4FA6-80AE-39C22AB2416C}" type="pres">
      <dgm:prSet presAssocID="{C2F2307D-C850-4730-8C38-44124E15FAE1}" presName="hierChild5" presStyleCnt="0"/>
      <dgm:spPr/>
    </dgm:pt>
    <dgm:pt modelId="{AE94E6F7-DD17-4C7F-945A-AE7ED52F3FD5}" type="pres">
      <dgm:prSet presAssocID="{BB138E58-FA2B-42B7-9B58-0F6CC9FB87BD}" presName="Name37" presStyleLbl="parChTrans1D3" presStyleIdx="1" presStyleCnt="6"/>
      <dgm:spPr/>
      <dgm:t>
        <a:bodyPr/>
        <a:lstStyle/>
        <a:p>
          <a:endParaRPr lang="fr-FR"/>
        </a:p>
      </dgm:t>
    </dgm:pt>
    <dgm:pt modelId="{751AE9B7-BD01-4143-9C8E-99B38FA43B25}" type="pres">
      <dgm:prSet presAssocID="{37C9A328-571C-40E3-A6C3-FD7C1393148B}" presName="hierRoot2" presStyleCnt="0">
        <dgm:presLayoutVars>
          <dgm:hierBranch val="init"/>
        </dgm:presLayoutVars>
      </dgm:prSet>
      <dgm:spPr/>
    </dgm:pt>
    <dgm:pt modelId="{AEE81F66-E790-4131-BC1A-70891F3CC7E6}" type="pres">
      <dgm:prSet presAssocID="{37C9A328-571C-40E3-A6C3-FD7C1393148B}" presName="rootComposite" presStyleCnt="0"/>
      <dgm:spPr/>
    </dgm:pt>
    <dgm:pt modelId="{16F2BB05-70B1-427C-A2B1-20C260158A67}" type="pres">
      <dgm:prSet presAssocID="{37C9A328-571C-40E3-A6C3-FD7C1393148B}" presName="rootText" presStyleLbl="node3" presStyleIdx="1" presStyleCnt="6" custScaleX="213933" custScaleY="190928" custLinFactNeighborX="-42512">
        <dgm:presLayoutVars>
          <dgm:chPref val="3"/>
        </dgm:presLayoutVars>
      </dgm:prSet>
      <dgm:spPr/>
      <dgm:t>
        <a:bodyPr/>
        <a:lstStyle/>
        <a:p>
          <a:endParaRPr lang="fr-FR"/>
        </a:p>
      </dgm:t>
    </dgm:pt>
    <dgm:pt modelId="{84C63A3A-9366-49BC-B636-440F8CC855DA}" type="pres">
      <dgm:prSet presAssocID="{37C9A328-571C-40E3-A6C3-FD7C1393148B}" presName="rootConnector" presStyleLbl="node3" presStyleIdx="1" presStyleCnt="6"/>
      <dgm:spPr/>
      <dgm:t>
        <a:bodyPr/>
        <a:lstStyle/>
        <a:p>
          <a:endParaRPr lang="fr-FR"/>
        </a:p>
      </dgm:t>
    </dgm:pt>
    <dgm:pt modelId="{2394F412-20BB-4C7B-87FE-4EF09C49E183}" type="pres">
      <dgm:prSet presAssocID="{37C9A328-571C-40E3-A6C3-FD7C1393148B}" presName="hierChild4" presStyleCnt="0"/>
      <dgm:spPr/>
    </dgm:pt>
    <dgm:pt modelId="{30152189-9CC5-4664-A805-E8003F37B26F}" type="pres">
      <dgm:prSet presAssocID="{37C9A328-571C-40E3-A6C3-FD7C1393148B}" presName="hierChild5" presStyleCnt="0"/>
      <dgm:spPr/>
    </dgm:pt>
    <dgm:pt modelId="{93652925-7D08-4FDB-B6A9-47BDE21E920C}" type="pres">
      <dgm:prSet presAssocID="{65F74784-87FF-4DDD-81B6-E465A81DDF8E}" presName="hierChild5" presStyleCnt="0"/>
      <dgm:spPr/>
    </dgm:pt>
    <dgm:pt modelId="{EC73118F-498A-4E8D-ADED-CDD8FB176911}" type="pres">
      <dgm:prSet presAssocID="{B761F7B7-0688-4BCB-B2F1-113B1EF828C5}" presName="Name35" presStyleLbl="parChTrans1D2" presStyleIdx="1" presStyleCnt="3"/>
      <dgm:spPr/>
      <dgm:t>
        <a:bodyPr/>
        <a:lstStyle/>
        <a:p>
          <a:endParaRPr lang="fr-FR"/>
        </a:p>
      </dgm:t>
    </dgm:pt>
    <dgm:pt modelId="{9653E9B1-E6EE-4C10-B77C-30A9E95CA3D9}" type="pres">
      <dgm:prSet presAssocID="{F3C67BE5-BA9C-404C-A87C-5DD46ADB9F91}" presName="hierRoot2" presStyleCnt="0">
        <dgm:presLayoutVars>
          <dgm:hierBranch val="init"/>
        </dgm:presLayoutVars>
      </dgm:prSet>
      <dgm:spPr/>
    </dgm:pt>
    <dgm:pt modelId="{601871C7-F8C6-4E17-901D-E2AEEADE49BB}" type="pres">
      <dgm:prSet presAssocID="{F3C67BE5-BA9C-404C-A87C-5DD46ADB9F91}" presName="rootComposite" presStyleCnt="0"/>
      <dgm:spPr/>
    </dgm:pt>
    <dgm:pt modelId="{82EE65B7-C552-4ADA-9F3E-540CF2BB79B6}" type="pres">
      <dgm:prSet presAssocID="{F3C67BE5-BA9C-404C-A87C-5DD46ADB9F91}" presName="rootText" presStyleLbl="node2" presStyleIdx="1" presStyleCnt="3" custScaleX="213933" custScaleY="190928" custLinFactNeighborX="7506">
        <dgm:presLayoutVars>
          <dgm:chPref val="3"/>
        </dgm:presLayoutVars>
      </dgm:prSet>
      <dgm:spPr/>
      <dgm:t>
        <a:bodyPr/>
        <a:lstStyle/>
        <a:p>
          <a:endParaRPr lang="fr-FR"/>
        </a:p>
      </dgm:t>
    </dgm:pt>
    <dgm:pt modelId="{5EFCD55A-4E83-4CC1-B215-EFC5A70DCC9C}" type="pres">
      <dgm:prSet presAssocID="{F3C67BE5-BA9C-404C-A87C-5DD46ADB9F91}" presName="rootConnector" presStyleLbl="node2" presStyleIdx="1" presStyleCnt="3"/>
      <dgm:spPr/>
      <dgm:t>
        <a:bodyPr/>
        <a:lstStyle/>
        <a:p>
          <a:endParaRPr lang="fr-FR"/>
        </a:p>
      </dgm:t>
    </dgm:pt>
    <dgm:pt modelId="{F6EB8D6F-FE13-404A-9EBF-2D61B8323996}" type="pres">
      <dgm:prSet presAssocID="{F3C67BE5-BA9C-404C-A87C-5DD46ADB9F91}" presName="hierChild4" presStyleCnt="0"/>
      <dgm:spPr/>
    </dgm:pt>
    <dgm:pt modelId="{A5000390-D224-4038-BD1B-886D24228CF9}" type="pres">
      <dgm:prSet presAssocID="{89FB2365-63FF-406B-99AC-08F7EC69ACA4}" presName="Name37" presStyleLbl="parChTrans1D3" presStyleIdx="2" presStyleCnt="6"/>
      <dgm:spPr/>
      <dgm:t>
        <a:bodyPr/>
        <a:lstStyle/>
        <a:p>
          <a:endParaRPr lang="fr-FR"/>
        </a:p>
      </dgm:t>
    </dgm:pt>
    <dgm:pt modelId="{35A0AEE9-8E98-461A-8055-965C4CBFBC1E}" type="pres">
      <dgm:prSet presAssocID="{53C8D68D-CB11-4BD3-97AC-19C38CBE80CC}" presName="hierRoot2" presStyleCnt="0">
        <dgm:presLayoutVars>
          <dgm:hierBranch val="init"/>
        </dgm:presLayoutVars>
      </dgm:prSet>
      <dgm:spPr/>
    </dgm:pt>
    <dgm:pt modelId="{EDED90BB-24E4-4115-95B9-F3C575421E21}" type="pres">
      <dgm:prSet presAssocID="{53C8D68D-CB11-4BD3-97AC-19C38CBE80CC}" presName="rootComposite" presStyleCnt="0"/>
      <dgm:spPr/>
    </dgm:pt>
    <dgm:pt modelId="{18CDFF38-F8C4-48BB-B24B-037575DCD21C}" type="pres">
      <dgm:prSet presAssocID="{53C8D68D-CB11-4BD3-97AC-19C38CBE80CC}" presName="rootText" presStyleLbl="node3" presStyleIdx="2" presStyleCnt="6" custScaleX="213933" custScaleY="190928">
        <dgm:presLayoutVars>
          <dgm:chPref val="3"/>
        </dgm:presLayoutVars>
      </dgm:prSet>
      <dgm:spPr/>
      <dgm:t>
        <a:bodyPr/>
        <a:lstStyle/>
        <a:p>
          <a:endParaRPr lang="fr-FR"/>
        </a:p>
      </dgm:t>
    </dgm:pt>
    <dgm:pt modelId="{89C44BD4-9065-4F33-90D5-53DE18019BB3}" type="pres">
      <dgm:prSet presAssocID="{53C8D68D-CB11-4BD3-97AC-19C38CBE80CC}" presName="rootConnector" presStyleLbl="node3" presStyleIdx="2" presStyleCnt="6"/>
      <dgm:spPr/>
      <dgm:t>
        <a:bodyPr/>
        <a:lstStyle/>
        <a:p>
          <a:endParaRPr lang="fr-FR"/>
        </a:p>
      </dgm:t>
    </dgm:pt>
    <dgm:pt modelId="{6D05BCBE-5650-4632-A39E-70C408C728CB}" type="pres">
      <dgm:prSet presAssocID="{53C8D68D-CB11-4BD3-97AC-19C38CBE80CC}" presName="hierChild4" presStyleCnt="0"/>
      <dgm:spPr/>
    </dgm:pt>
    <dgm:pt modelId="{240AF996-7516-4134-9701-CD6647D9D3A2}" type="pres">
      <dgm:prSet presAssocID="{53C8D68D-CB11-4BD3-97AC-19C38CBE80CC}" presName="hierChild5" presStyleCnt="0"/>
      <dgm:spPr/>
    </dgm:pt>
    <dgm:pt modelId="{10DC92FD-58A9-432B-9F5D-9C8D4BA80F20}" type="pres">
      <dgm:prSet presAssocID="{86321089-4198-4E2C-806D-3BA8EB0278C5}" presName="Name37" presStyleLbl="parChTrans1D3" presStyleIdx="3" presStyleCnt="6"/>
      <dgm:spPr/>
      <dgm:t>
        <a:bodyPr/>
        <a:lstStyle/>
        <a:p>
          <a:endParaRPr lang="fr-FR"/>
        </a:p>
      </dgm:t>
    </dgm:pt>
    <dgm:pt modelId="{67D7156B-31B1-4A1A-B4B9-838EE31AD12F}" type="pres">
      <dgm:prSet presAssocID="{926F28AC-54E5-4B94-A6C6-41492ABAA90B}" presName="hierRoot2" presStyleCnt="0">
        <dgm:presLayoutVars>
          <dgm:hierBranch val="init"/>
        </dgm:presLayoutVars>
      </dgm:prSet>
      <dgm:spPr/>
    </dgm:pt>
    <dgm:pt modelId="{637A1329-284B-4135-B11B-75D15479DEAC}" type="pres">
      <dgm:prSet presAssocID="{926F28AC-54E5-4B94-A6C6-41492ABAA90B}" presName="rootComposite" presStyleCnt="0"/>
      <dgm:spPr/>
    </dgm:pt>
    <dgm:pt modelId="{37686F17-B817-4258-B261-CC8CF2D34729}" type="pres">
      <dgm:prSet presAssocID="{926F28AC-54E5-4B94-A6C6-41492ABAA90B}" presName="rootText" presStyleLbl="node3" presStyleIdx="3" presStyleCnt="6" custScaleX="213933" custScaleY="190928">
        <dgm:presLayoutVars>
          <dgm:chPref val="3"/>
        </dgm:presLayoutVars>
      </dgm:prSet>
      <dgm:spPr/>
      <dgm:t>
        <a:bodyPr/>
        <a:lstStyle/>
        <a:p>
          <a:endParaRPr lang="fr-FR"/>
        </a:p>
      </dgm:t>
    </dgm:pt>
    <dgm:pt modelId="{D9700B1F-0763-4127-8B5B-BB117E091D25}" type="pres">
      <dgm:prSet presAssocID="{926F28AC-54E5-4B94-A6C6-41492ABAA90B}" presName="rootConnector" presStyleLbl="node3" presStyleIdx="3" presStyleCnt="6"/>
      <dgm:spPr/>
      <dgm:t>
        <a:bodyPr/>
        <a:lstStyle/>
        <a:p>
          <a:endParaRPr lang="fr-FR"/>
        </a:p>
      </dgm:t>
    </dgm:pt>
    <dgm:pt modelId="{8313F1EA-87D1-4DC5-AD99-2E96B1BE1A68}" type="pres">
      <dgm:prSet presAssocID="{926F28AC-54E5-4B94-A6C6-41492ABAA90B}" presName="hierChild4" presStyleCnt="0"/>
      <dgm:spPr/>
    </dgm:pt>
    <dgm:pt modelId="{70C0CFC6-841A-4646-B75F-BD0AFF02B111}" type="pres">
      <dgm:prSet presAssocID="{926F28AC-54E5-4B94-A6C6-41492ABAA90B}" presName="hierChild5" presStyleCnt="0"/>
      <dgm:spPr/>
    </dgm:pt>
    <dgm:pt modelId="{9CCD0896-FDFD-40D0-99E6-DD0EA1B6C206}" type="pres">
      <dgm:prSet presAssocID="{F3C67BE5-BA9C-404C-A87C-5DD46ADB9F91}" presName="hierChild5" presStyleCnt="0"/>
      <dgm:spPr/>
    </dgm:pt>
    <dgm:pt modelId="{0A62516B-1461-4164-BA81-ABA312CF7B05}" type="pres">
      <dgm:prSet presAssocID="{37A000CC-A50A-48EA-BB38-A5D43B3F7978}" presName="Name35" presStyleLbl="parChTrans1D2" presStyleIdx="2" presStyleCnt="3"/>
      <dgm:spPr/>
      <dgm:t>
        <a:bodyPr/>
        <a:lstStyle/>
        <a:p>
          <a:endParaRPr lang="fr-FR"/>
        </a:p>
      </dgm:t>
    </dgm:pt>
    <dgm:pt modelId="{7DB7368E-6D08-4B7B-85AC-AEA6FC5C2DF1}" type="pres">
      <dgm:prSet presAssocID="{1B24C543-4FD8-4D58-B966-CDAB4C1488AF}" presName="hierRoot2" presStyleCnt="0">
        <dgm:presLayoutVars>
          <dgm:hierBranch val="init"/>
        </dgm:presLayoutVars>
      </dgm:prSet>
      <dgm:spPr/>
    </dgm:pt>
    <dgm:pt modelId="{F9CE0A14-BEA5-4388-B232-361133D11A35}" type="pres">
      <dgm:prSet presAssocID="{1B24C543-4FD8-4D58-B966-CDAB4C1488AF}" presName="rootComposite" presStyleCnt="0"/>
      <dgm:spPr/>
    </dgm:pt>
    <dgm:pt modelId="{0B4F4944-C503-430B-82E4-6511095CDAEA}" type="pres">
      <dgm:prSet presAssocID="{1B24C543-4FD8-4D58-B966-CDAB4C1488AF}" presName="rootText" presStyleLbl="node2" presStyleIdx="2" presStyleCnt="3" custScaleX="213933" custScaleY="190928" custLinFactNeighborX="47242">
        <dgm:presLayoutVars>
          <dgm:chPref val="3"/>
        </dgm:presLayoutVars>
      </dgm:prSet>
      <dgm:spPr/>
      <dgm:t>
        <a:bodyPr/>
        <a:lstStyle/>
        <a:p>
          <a:endParaRPr lang="fr-FR"/>
        </a:p>
      </dgm:t>
    </dgm:pt>
    <dgm:pt modelId="{776C36B6-A32B-4789-978F-8B609357351D}" type="pres">
      <dgm:prSet presAssocID="{1B24C543-4FD8-4D58-B966-CDAB4C1488AF}" presName="rootConnector" presStyleLbl="node2" presStyleIdx="2" presStyleCnt="3"/>
      <dgm:spPr/>
      <dgm:t>
        <a:bodyPr/>
        <a:lstStyle/>
        <a:p>
          <a:endParaRPr lang="fr-FR"/>
        </a:p>
      </dgm:t>
    </dgm:pt>
    <dgm:pt modelId="{C2092F88-3DF8-4032-9FB8-B37C8FAC53B3}" type="pres">
      <dgm:prSet presAssocID="{1B24C543-4FD8-4D58-B966-CDAB4C1488AF}" presName="hierChild4" presStyleCnt="0"/>
      <dgm:spPr/>
    </dgm:pt>
    <dgm:pt modelId="{968F06D7-C38E-494B-8838-D3006C605F5A}" type="pres">
      <dgm:prSet presAssocID="{6627B6AB-4917-4EB9-BFBD-67540CC826E2}" presName="Name37" presStyleLbl="parChTrans1D3" presStyleIdx="4" presStyleCnt="6"/>
      <dgm:spPr/>
      <dgm:t>
        <a:bodyPr/>
        <a:lstStyle/>
        <a:p>
          <a:endParaRPr lang="fr-FR"/>
        </a:p>
      </dgm:t>
    </dgm:pt>
    <dgm:pt modelId="{6C7D8D49-39DD-424E-A54E-4B2F46F30158}" type="pres">
      <dgm:prSet presAssocID="{370503E0-3636-4A42-9864-177718A41996}" presName="hierRoot2" presStyleCnt="0">
        <dgm:presLayoutVars>
          <dgm:hierBranch val="init"/>
        </dgm:presLayoutVars>
      </dgm:prSet>
      <dgm:spPr/>
    </dgm:pt>
    <dgm:pt modelId="{1D83041B-0F52-4178-88B1-204F64913B10}" type="pres">
      <dgm:prSet presAssocID="{370503E0-3636-4A42-9864-177718A41996}" presName="rootComposite" presStyleCnt="0"/>
      <dgm:spPr/>
    </dgm:pt>
    <dgm:pt modelId="{0F3DCAA9-21B1-490F-89C2-9A97F8024832}" type="pres">
      <dgm:prSet presAssocID="{370503E0-3636-4A42-9864-177718A41996}" presName="rootText" presStyleLbl="node3" presStyleIdx="4" presStyleCnt="6" custScaleX="213933" custScaleY="190928" custLinFactNeighborX="34250">
        <dgm:presLayoutVars>
          <dgm:chPref val="3"/>
        </dgm:presLayoutVars>
      </dgm:prSet>
      <dgm:spPr/>
      <dgm:t>
        <a:bodyPr/>
        <a:lstStyle/>
        <a:p>
          <a:endParaRPr lang="fr-FR"/>
        </a:p>
      </dgm:t>
    </dgm:pt>
    <dgm:pt modelId="{D3EB9517-E2DB-4DAF-9ADC-5FC816EF4FF2}" type="pres">
      <dgm:prSet presAssocID="{370503E0-3636-4A42-9864-177718A41996}" presName="rootConnector" presStyleLbl="node3" presStyleIdx="4" presStyleCnt="6"/>
      <dgm:spPr/>
      <dgm:t>
        <a:bodyPr/>
        <a:lstStyle/>
        <a:p>
          <a:endParaRPr lang="fr-FR"/>
        </a:p>
      </dgm:t>
    </dgm:pt>
    <dgm:pt modelId="{84E3C739-9B7E-4698-8485-409B3C8ADF4D}" type="pres">
      <dgm:prSet presAssocID="{370503E0-3636-4A42-9864-177718A41996}" presName="hierChild4" presStyleCnt="0"/>
      <dgm:spPr/>
    </dgm:pt>
    <dgm:pt modelId="{2C89E004-C8D5-494D-A13C-0366D64BEA97}" type="pres">
      <dgm:prSet presAssocID="{370503E0-3636-4A42-9864-177718A41996}" presName="hierChild5" presStyleCnt="0"/>
      <dgm:spPr/>
    </dgm:pt>
    <dgm:pt modelId="{EF3EFEC8-E482-4FC4-A818-7AEC6D15A36C}" type="pres">
      <dgm:prSet presAssocID="{9B1084B7-484E-4706-8EBE-0987B72AC92D}" presName="Name37" presStyleLbl="parChTrans1D3" presStyleIdx="5" presStyleCnt="6"/>
      <dgm:spPr/>
      <dgm:t>
        <a:bodyPr/>
        <a:lstStyle/>
        <a:p>
          <a:endParaRPr lang="fr-FR"/>
        </a:p>
      </dgm:t>
    </dgm:pt>
    <dgm:pt modelId="{3C52A2A7-45A5-4144-A919-7C654AEE9BD4}" type="pres">
      <dgm:prSet presAssocID="{D46024E0-3625-422C-BB18-5611D8B10501}" presName="hierRoot2" presStyleCnt="0">
        <dgm:presLayoutVars>
          <dgm:hierBranch val="init"/>
        </dgm:presLayoutVars>
      </dgm:prSet>
      <dgm:spPr/>
    </dgm:pt>
    <dgm:pt modelId="{D81BDD6E-80DF-40C7-ACF3-57239C2A0DD8}" type="pres">
      <dgm:prSet presAssocID="{D46024E0-3625-422C-BB18-5611D8B10501}" presName="rootComposite" presStyleCnt="0"/>
      <dgm:spPr/>
    </dgm:pt>
    <dgm:pt modelId="{8F1A32A5-8B38-45A7-B151-52507659FF98}" type="pres">
      <dgm:prSet presAssocID="{D46024E0-3625-422C-BB18-5611D8B10501}" presName="rootText" presStyleLbl="node3" presStyleIdx="5" presStyleCnt="6" custScaleX="213933" custScaleY="190928" custLinFactNeighborX="34250">
        <dgm:presLayoutVars>
          <dgm:chPref val="3"/>
        </dgm:presLayoutVars>
      </dgm:prSet>
      <dgm:spPr/>
      <dgm:t>
        <a:bodyPr/>
        <a:lstStyle/>
        <a:p>
          <a:endParaRPr lang="fr-FR"/>
        </a:p>
      </dgm:t>
    </dgm:pt>
    <dgm:pt modelId="{E538E612-E58C-41AA-8245-5CD425630D5E}" type="pres">
      <dgm:prSet presAssocID="{D46024E0-3625-422C-BB18-5611D8B10501}" presName="rootConnector" presStyleLbl="node3" presStyleIdx="5" presStyleCnt="6"/>
      <dgm:spPr/>
      <dgm:t>
        <a:bodyPr/>
        <a:lstStyle/>
        <a:p>
          <a:endParaRPr lang="fr-FR"/>
        </a:p>
      </dgm:t>
    </dgm:pt>
    <dgm:pt modelId="{7D76AC04-AB1B-416E-AA4E-2F18E91181B6}" type="pres">
      <dgm:prSet presAssocID="{D46024E0-3625-422C-BB18-5611D8B10501}" presName="hierChild4" presStyleCnt="0"/>
      <dgm:spPr/>
    </dgm:pt>
    <dgm:pt modelId="{AF02F8EA-D533-4E8E-824C-E6080A6090EF}" type="pres">
      <dgm:prSet presAssocID="{D46024E0-3625-422C-BB18-5611D8B10501}" presName="hierChild5" presStyleCnt="0"/>
      <dgm:spPr/>
    </dgm:pt>
    <dgm:pt modelId="{9BC29BD4-B017-48A3-8AD2-11DC384ED67C}" type="pres">
      <dgm:prSet presAssocID="{1B24C543-4FD8-4D58-B966-CDAB4C1488AF}" presName="hierChild5" presStyleCnt="0"/>
      <dgm:spPr/>
    </dgm:pt>
    <dgm:pt modelId="{5EEB4D65-099D-479A-861F-D556F2FA32F6}" type="pres">
      <dgm:prSet presAssocID="{95A6C8E6-951D-4363-B701-61C769D4373F}" presName="hierChild3" presStyleCnt="0"/>
      <dgm:spPr/>
    </dgm:pt>
  </dgm:ptLst>
  <dgm:cxnLst>
    <dgm:cxn modelId="{3C0257E3-AFFA-4F81-8BF0-87C0268439CA}" type="presOf" srcId="{95A6C8E6-951D-4363-B701-61C769D4373F}" destId="{BC9DCA58-57D1-453E-BB9E-635A89CE0045}" srcOrd="0" destOrd="0" presId="urn:microsoft.com/office/officeart/2005/8/layout/orgChart1"/>
    <dgm:cxn modelId="{2B0F90C9-4BBA-45D0-8A24-10D16EBEF2C7}" type="presOf" srcId="{926F28AC-54E5-4B94-A6C6-41492ABAA90B}" destId="{37686F17-B817-4258-B261-CC8CF2D34729}" srcOrd="0" destOrd="0" presId="urn:microsoft.com/office/officeart/2005/8/layout/orgChart1"/>
    <dgm:cxn modelId="{F8006F54-BD60-44A6-BF5E-8A6A6E19B7DA}" type="presOf" srcId="{53C8D68D-CB11-4BD3-97AC-19C38CBE80CC}" destId="{18CDFF38-F8C4-48BB-B24B-037575DCD21C}" srcOrd="0" destOrd="0" presId="urn:microsoft.com/office/officeart/2005/8/layout/orgChart1"/>
    <dgm:cxn modelId="{E8837939-8FD4-4511-9714-491E1A47B3F8}" type="presOf" srcId="{37C9A328-571C-40E3-A6C3-FD7C1393148B}" destId="{16F2BB05-70B1-427C-A2B1-20C260158A67}" srcOrd="0" destOrd="0" presId="urn:microsoft.com/office/officeart/2005/8/layout/orgChart1"/>
    <dgm:cxn modelId="{1CF41C1C-9AA0-40A7-8664-D00786B6122A}" srcId="{95A6C8E6-951D-4363-B701-61C769D4373F}" destId="{1B24C543-4FD8-4D58-B966-CDAB4C1488AF}" srcOrd="2" destOrd="0" parTransId="{37A000CC-A50A-48EA-BB38-A5D43B3F7978}" sibTransId="{C56C4DD5-5D0A-4359-8182-57441221FCF5}"/>
    <dgm:cxn modelId="{649C50DA-C931-420B-8120-1F2979A0C29D}" type="presOf" srcId="{1B24C543-4FD8-4D58-B966-CDAB4C1488AF}" destId="{776C36B6-A32B-4789-978F-8B609357351D}" srcOrd="1" destOrd="0" presId="urn:microsoft.com/office/officeart/2005/8/layout/orgChart1"/>
    <dgm:cxn modelId="{19391C31-099F-4BFF-91C7-FA36DB379CBD}" type="presOf" srcId="{BB138E58-FA2B-42B7-9B58-0F6CC9FB87BD}" destId="{AE94E6F7-DD17-4C7F-945A-AE7ED52F3FD5}" srcOrd="0" destOrd="0" presId="urn:microsoft.com/office/officeart/2005/8/layout/orgChart1"/>
    <dgm:cxn modelId="{BAB937E6-B861-4F3D-89CC-AA37D6BA2E8E}" srcId="{F3C67BE5-BA9C-404C-A87C-5DD46ADB9F91}" destId="{53C8D68D-CB11-4BD3-97AC-19C38CBE80CC}" srcOrd="0" destOrd="0" parTransId="{89FB2365-63FF-406B-99AC-08F7EC69ACA4}" sibTransId="{F81E0D74-50AD-4A13-998B-7979E88244C8}"/>
    <dgm:cxn modelId="{BAE4B0C5-BEE4-4C7C-8FE2-CC8C19033474}" type="presOf" srcId="{86321089-4198-4E2C-806D-3BA8EB0278C5}" destId="{10DC92FD-58A9-432B-9F5D-9C8D4BA80F20}" srcOrd="0" destOrd="0" presId="urn:microsoft.com/office/officeart/2005/8/layout/orgChart1"/>
    <dgm:cxn modelId="{8557A5C0-0774-47B7-A3E4-A996B9B7EE8E}" type="presOf" srcId="{65F74784-87FF-4DDD-81B6-E465A81DDF8E}" destId="{6BB0425A-6F37-4BD2-9211-B82B0E47FE3F}" srcOrd="0" destOrd="0" presId="urn:microsoft.com/office/officeart/2005/8/layout/orgChart1"/>
    <dgm:cxn modelId="{24A6F07A-4ADD-40B3-BCDA-D6A982749203}" type="presOf" srcId="{95A6C8E6-951D-4363-B701-61C769D4373F}" destId="{A25F75F7-4418-4F6C-BDF9-1D28B2C0F22F}" srcOrd="1" destOrd="0" presId="urn:microsoft.com/office/officeart/2005/8/layout/orgChart1"/>
    <dgm:cxn modelId="{3384F388-487C-46CC-8DDB-B4FF9E987914}" type="presOf" srcId="{C2F2307D-C850-4730-8C38-44124E15FAE1}" destId="{8A2DA3DD-350E-412A-85EA-D425D5B9BF2C}" srcOrd="1" destOrd="0" presId="urn:microsoft.com/office/officeart/2005/8/layout/orgChart1"/>
    <dgm:cxn modelId="{7792A6C6-1C11-42D8-81DC-E7FB1E67E9A4}" type="presOf" srcId="{D46024E0-3625-422C-BB18-5611D8B10501}" destId="{8F1A32A5-8B38-45A7-B151-52507659FF98}" srcOrd="0" destOrd="0" presId="urn:microsoft.com/office/officeart/2005/8/layout/orgChart1"/>
    <dgm:cxn modelId="{A487A787-5238-4FEF-B7AF-C299D09FF803}" type="presOf" srcId="{B761F7B7-0688-4BCB-B2F1-113B1EF828C5}" destId="{EC73118F-498A-4E8D-ADED-CDD8FB176911}" srcOrd="0" destOrd="0" presId="urn:microsoft.com/office/officeart/2005/8/layout/orgChart1"/>
    <dgm:cxn modelId="{61E2A3BD-0F66-4937-84BF-74AEABB515FF}" type="presOf" srcId="{F3C67BE5-BA9C-404C-A87C-5DD46ADB9F91}" destId="{82EE65B7-C552-4ADA-9F3E-540CF2BB79B6}" srcOrd="0" destOrd="0" presId="urn:microsoft.com/office/officeart/2005/8/layout/orgChart1"/>
    <dgm:cxn modelId="{36B54D87-EFE9-4BD9-8F58-71BA0A4C577D}" srcId="{65F74784-87FF-4DDD-81B6-E465A81DDF8E}" destId="{37C9A328-571C-40E3-A6C3-FD7C1393148B}" srcOrd="1" destOrd="0" parTransId="{BB138E58-FA2B-42B7-9B58-0F6CC9FB87BD}" sibTransId="{C2AADFF6-FAB9-4ED0-AC1E-1ACED69511BE}"/>
    <dgm:cxn modelId="{07F20E91-F69E-4999-B063-296FA100E094}" type="presOf" srcId="{37A000CC-A50A-48EA-BB38-A5D43B3F7978}" destId="{0A62516B-1461-4164-BA81-ABA312CF7B05}" srcOrd="0" destOrd="0" presId="urn:microsoft.com/office/officeart/2005/8/layout/orgChart1"/>
    <dgm:cxn modelId="{AA82CEB3-97C1-43F2-B560-A96BF34778FC}" srcId="{81D99C87-F543-43DA-858D-311C299C0964}" destId="{95A6C8E6-951D-4363-B701-61C769D4373F}" srcOrd="0" destOrd="0" parTransId="{19F4EC9C-BE85-4055-8306-CFFEAA32BB8D}" sibTransId="{09E05B2F-73E5-443D-ABFE-7875AF609C93}"/>
    <dgm:cxn modelId="{FEE8ED38-AB55-4A1E-9219-783F2D5FEC33}" srcId="{95A6C8E6-951D-4363-B701-61C769D4373F}" destId="{65F74784-87FF-4DDD-81B6-E465A81DDF8E}" srcOrd="0" destOrd="0" parTransId="{6978B0EC-3441-4BD8-BD38-1BCD220DF3B8}" sibTransId="{7CE0F161-0941-4434-9639-152DC07C2B3C}"/>
    <dgm:cxn modelId="{990BA103-3EB8-44DA-B86B-194D74AF3B75}" type="presOf" srcId="{89FB2365-63FF-406B-99AC-08F7EC69ACA4}" destId="{A5000390-D224-4038-BD1B-886D24228CF9}" srcOrd="0" destOrd="0" presId="urn:microsoft.com/office/officeart/2005/8/layout/orgChart1"/>
    <dgm:cxn modelId="{6EF57012-69D6-4B86-97E3-E7063DC90CBE}" type="presOf" srcId="{FDD98CD5-D246-40D0-996B-FF3B9DDEB15C}" destId="{A9FE6964-8787-451A-8E26-7AB3FE687B41}" srcOrd="0" destOrd="0" presId="urn:microsoft.com/office/officeart/2005/8/layout/orgChart1"/>
    <dgm:cxn modelId="{7BF9A2B8-96D8-48A7-8627-2C1ED812979B}" type="presOf" srcId="{53C8D68D-CB11-4BD3-97AC-19C38CBE80CC}" destId="{89C44BD4-9065-4F33-90D5-53DE18019BB3}" srcOrd="1" destOrd="0" presId="urn:microsoft.com/office/officeart/2005/8/layout/orgChart1"/>
    <dgm:cxn modelId="{6A8EA9E2-177D-423D-A901-DAD174C43008}" srcId="{95A6C8E6-951D-4363-B701-61C769D4373F}" destId="{F3C67BE5-BA9C-404C-A87C-5DD46ADB9F91}" srcOrd="1" destOrd="0" parTransId="{B761F7B7-0688-4BCB-B2F1-113B1EF828C5}" sibTransId="{FAFB6CB3-DEF6-424C-A9FE-52447FCC1D5A}"/>
    <dgm:cxn modelId="{80444E14-EA23-4344-BC64-C0284B125479}" type="presOf" srcId="{370503E0-3636-4A42-9864-177718A41996}" destId="{D3EB9517-E2DB-4DAF-9ADC-5FC816EF4FF2}" srcOrd="1" destOrd="0" presId="urn:microsoft.com/office/officeart/2005/8/layout/orgChart1"/>
    <dgm:cxn modelId="{DDE70925-B7CD-4EB2-8431-FF59245E7C47}" type="presOf" srcId="{37C9A328-571C-40E3-A6C3-FD7C1393148B}" destId="{84C63A3A-9366-49BC-B636-440F8CC855DA}" srcOrd="1" destOrd="0" presId="urn:microsoft.com/office/officeart/2005/8/layout/orgChart1"/>
    <dgm:cxn modelId="{468C7BF0-8691-4239-B53C-8AF1156132CE}" srcId="{F3C67BE5-BA9C-404C-A87C-5DD46ADB9F91}" destId="{926F28AC-54E5-4B94-A6C6-41492ABAA90B}" srcOrd="1" destOrd="0" parTransId="{86321089-4198-4E2C-806D-3BA8EB0278C5}" sibTransId="{25C639C2-CC4E-4A01-9A1B-4C1240EBA280}"/>
    <dgm:cxn modelId="{FAC24BCC-9B67-405D-AEA5-58F15CD715D8}" srcId="{1B24C543-4FD8-4D58-B966-CDAB4C1488AF}" destId="{370503E0-3636-4A42-9864-177718A41996}" srcOrd="0" destOrd="0" parTransId="{6627B6AB-4917-4EB9-BFBD-67540CC826E2}" sibTransId="{CA5E1267-1E97-41E6-8B13-5D7A5AF0E3EE}"/>
    <dgm:cxn modelId="{690110E7-F7B4-4E93-9719-01EDF72CEF08}" type="presOf" srcId="{F3C67BE5-BA9C-404C-A87C-5DD46ADB9F91}" destId="{5EFCD55A-4E83-4CC1-B215-EFC5A70DCC9C}" srcOrd="1" destOrd="0" presId="urn:microsoft.com/office/officeart/2005/8/layout/orgChart1"/>
    <dgm:cxn modelId="{D763E835-3F76-4251-9F87-983981CA029B}" type="presOf" srcId="{9B1084B7-484E-4706-8EBE-0987B72AC92D}" destId="{EF3EFEC8-E482-4FC4-A818-7AEC6D15A36C}" srcOrd="0" destOrd="0" presId="urn:microsoft.com/office/officeart/2005/8/layout/orgChart1"/>
    <dgm:cxn modelId="{9EE4FB5A-231D-4474-B444-B2A786277DEE}" type="presOf" srcId="{D46024E0-3625-422C-BB18-5611D8B10501}" destId="{E538E612-E58C-41AA-8245-5CD425630D5E}" srcOrd="1" destOrd="0" presId="urn:microsoft.com/office/officeart/2005/8/layout/orgChart1"/>
    <dgm:cxn modelId="{A2D1EDA6-E37C-4874-BB08-B42E84AF005D}" type="presOf" srcId="{C2F2307D-C850-4730-8C38-44124E15FAE1}" destId="{C2F2A997-3A45-4529-9CDA-B1CA5CA2C1D4}" srcOrd="0" destOrd="0" presId="urn:microsoft.com/office/officeart/2005/8/layout/orgChart1"/>
    <dgm:cxn modelId="{A127E6EB-3F46-42AA-A6B2-7D3C4B1FAFB6}" type="presOf" srcId="{370503E0-3636-4A42-9864-177718A41996}" destId="{0F3DCAA9-21B1-490F-89C2-9A97F8024832}" srcOrd="0" destOrd="0" presId="urn:microsoft.com/office/officeart/2005/8/layout/orgChart1"/>
    <dgm:cxn modelId="{41DC085C-953D-4712-AEC6-D74028650441}" type="presOf" srcId="{6627B6AB-4917-4EB9-BFBD-67540CC826E2}" destId="{968F06D7-C38E-494B-8838-D3006C605F5A}" srcOrd="0" destOrd="0" presId="urn:microsoft.com/office/officeart/2005/8/layout/orgChart1"/>
    <dgm:cxn modelId="{1FC0AE12-4AF9-4822-ACE8-F9D2889542A0}" srcId="{65F74784-87FF-4DDD-81B6-E465A81DDF8E}" destId="{C2F2307D-C850-4730-8C38-44124E15FAE1}" srcOrd="0" destOrd="0" parTransId="{FDD98CD5-D246-40D0-996B-FF3B9DDEB15C}" sibTransId="{B16A4EE5-770A-40E5-AA88-2311590D1C3C}"/>
    <dgm:cxn modelId="{81BDA2A1-7D8F-46B4-9ADE-32D59B9F538B}" srcId="{1B24C543-4FD8-4D58-B966-CDAB4C1488AF}" destId="{D46024E0-3625-422C-BB18-5611D8B10501}" srcOrd="1" destOrd="0" parTransId="{9B1084B7-484E-4706-8EBE-0987B72AC92D}" sibTransId="{B1359375-5A51-4278-8F22-7DE5199BFA08}"/>
    <dgm:cxn modelId="{C6C30423-8878-41AC-9F55-BEE1CDBA3A1B}" type="presOf" srcId="{81D99C87-F543-43DA-858D-311C299C0964}" destId="{D7717AB3-932D-4B6A-A7E1-B3BEAFE811E1}" srcOrd="0" destOrd="0" presId="urn:microsoft.com/office/officeart/2005/8/layout/orgChart1"/>
    <dgm:cxn modelId="{A19FE618-87A7-41AD-BD34-731ABA9ED796}" type="presOf" srcId="{65F74784-87FF-4DDD-81B6-E465A81DDF8E}" destId="{F6B94B11-7C34-4C55-9A3E-1AFF81CA9418}" srcOrd="1" destOrd="0" presId="urn:microsoft.com/office/officeart/2005/8/layout/orgChart1"/>
    <dgm:cxn modelId="{D1562C32-C677-4135-A94E-2D3FFC0B7597}" type="presOf" srcId="{1B24C543-4FD8-4D58-B966-CDAB4C1488AF}" destId="{0B4F4944-C503-430B-82E4-6511095CDAEA}" srcOrd="0" destOrd="0" presId="urn:microsoft.com/office/officeart/2005/8/layout/orgChart1"/>
    <dgm:cxn modelId="{FA5130F2-304D-494A-B009-AA3EA2553A89}" type="presOf" srcId="{926F28AC-54E5-4B94-A6C6-41492ABAA90B}" destId="{D9700B1F-0763-4127-8B5B-BB117E091D25}" srcOrd="1" destOrd="0" presId="urn:microsoft.com/office/officeart/2005/8/layout/orgChart1"/>
    <dgm:cxn modelId="{F10DF73D-FA4E-404D-9504-7B58FC8230EC}" type="presOf" srcId="{6978B0EC-3441-4BD8-BD38-1BCD220DF3B8}" destId="{72ECE6C8-936D-41CE-A02B-8885A16E81E6}" srcOrd="0" destOrd="0" presId="urn:microsoft.com/office/officeart/2005/8/layout/orgChart1"/>
    <dgm:cxn modelId="{45442385-AFA1-4DEB-8A53-957B07962829}" type="presParOf" srcId="{D7717AB3-932D-4B6A-A7E1-B3BEAFE811E1}" destId="{4FFC97EF-5BBD-4E87-B40E-B8049A61CF64}" srcOrd="0" destOrd="0" presId="urn:microsoft.com/office/officeart/2005/8/layout/orgChart1"/>
    <dgm:cxn modelId="{C8A0DB5E-C543-44E0-B5A7-638D33A82D75}" type="presParOf" srcId="{4FFC97EF-5BBD-4E87-B40E-B8049A61CF64}" destId="{367678BF-EBFB-4950-BC89-109D6A4F58A5}" srcOrd="0" destOrd="0" presId="urn:microsoft.com/office/officeart/2005/8/layout/orgChart1"/>
    <dgm:cxn modelId="{B1AD455C-8441-43E7-9F3D-3E5FE22FE01D}" type="presParOf" srcId="{367678BF-EBFB-4950-BC89-109D6A4F58A5}" destId="{BC9DCA58-57D1-453E-BB9E-635A89CE0045}" srcOrd="0" destOrd="0" presId="urn:microsoft.com/office/officeart/2005/8/layout/orgChart1"/>
    <dgm:cxn modelId="{51F029D3-5BEA-449D-9879-11AA2C373AF4}" type="presParOf" srcId="{367678BF-EBFB-4950-BC89-109D6A4F58A5}" destId="{A25F75F7-4418-4F6C-BDF9-1D28B2C0F22F}" srcOrd="1" destOrd="0" presId="urn:microsoft.com/office/officeart/2005/8/layout/orgChart1"/>
    <dgm:cxn modelId="{4CC4E61C-5CCB-47E6-B470-CE6A6B818BAA}" type="presParOf" srcId="{4FFC97EF-5BBD-4E87-B40E-B8049A61CF64}" destId="{EC2F0695-C409-498B-BF81-BEE73D017612}" srcOrd="1" destOrd="0" presId="urn:microsoft.com/office/officeart/2005/8/layout/orgChart1"/>
    <dgm:cxn modelId="{BD007F7D-8875-4100-A7C2-3FDB262A19BB}" type="presParOf" srcId="{EC2F0695-C409-498B-BF81-BEE73D017612}" destId="{72ECE6C8-936D-41CE-A02B-8885A16E81E6}" srcOrd="0" destOrd="0" presId="urn:microsoft.com/office/officeart/2005/8/layout/orgChart1"/>
    <dgm:cxn modelId="{D425A16C-7061-4AD6-81EE-A32A7B98061C}" type="presParOf" srcId="{EC2F0695-C409-498B-BF81-BEE73D017612}" destId="{401322FE-4B8B-415F-9B43-D6F7203213B6}" srcOrd="1" destOrd="0" presId="urn:microsoft.com/office/officeart/2005/8/layout/orgChart1"/>
    <dgm:cxn modelId="{4A0F6DD9-0DBC-4372-A0CB-DC5C189A11AD}" type="presParOf" srcId="{401322FE-4B8B-415F-9B43-D6F7203213B6}" destId="{396BFAC0-343C-4DFA-92F3-E3F969744EE5}" srcOrd="0" destOrd="0" presId="urn:microsoft.com/office/officeart/2005/8/layout/orgChart1"/>
    <dgm:cxn modelId="{492E2E97-BCBD-433B-A774-2AB414DF37EE}" type="presParOf" srcId="{396BFAC0-343C-4DFA-92F3-E3F969744EE5}" destId="{6BB0425A-6F37-4BD2-9211-B82B0E47FE3F}" srcOrd="0" destOrd="0" presId="urn:microsoft.com/office/officeart/2005/8/layout/orgChart1"/>
    <dgm:cxn modelId="{0F5B33DF-9FB1-43C3-9149-4783B260A1CF}" type="presParOf" srcId="{396BFAC0-343C-4DFA-92F3-E3F969744EE5}" destId="{F6B94B11-7C34-4C55-9A3E-1AFF81CA9418}" srcOrd="1" destOrd="0" presId="urn:microsoft.com/office/officeart/2005/8/layout/orgChart1"/>
    <dgm:cxn modelId="{0601CA1D-D903-45AF-B444-5129BD4E546E}" type="presParOf" srcId="{401322FE-4B8B-415F-9B43-D6F7203213B6}" destId="{5D944C65-3347-463F-877F-1D1628697267}" srcOrd="1" destOrd="0" presId="urn:microsoft.com/office/officeart/2005/8/layout/orgChart1"/>
    <dgm:cxn modelId="{9823305E-6487-4E56-B92B-50F51FD595C4}" type="presParOf" srcId="{5D944C65-3347-463F-877F-1D1628697267}" destId="{A9FE6964-8787-451A-8E26-7AB3FE687B41}" srcOrd="0" destOrd="0" presId="urn:microsoft.com/office/officeart/2005/8/layout/orgChart1"/>
    <dgm:cxn modelId="{3DC3C637-79B4-42B9-A786-AB597649BDDB}" type="presParOf" srcId="{5D944C65-3347-463F-877F-1D1628697267}" destId="{4E9E9CB9-0092-452C-8414-5067F7E87F0B}" srcOrd="1" destOrd="0" presId="urn:microsoft.com/office/officeart/2005/8/layout/orgChart1"/>
    <dgm:cxn modelId="{1F4BE74C-C7A1-4744-A762-8FDD3D6D2C6E}" type="presParOf" srcId="{4E9E9CB9-0092-452C-8414-5067F7E87F0B}" destId="{15A6BDD2-05E9-45C7-A1EF-8DA2D1B0BA53}" srcOrd="0" destOrd="0" presId="urn:microsoft.com/office/officeart/2005/8/layout/orgChart1"/>
    <dgm:cxn modelId="{40AAED50-C308-47F0-9898-9A667A265E14}" type="presParOf" srcId="{15A6BDD2-05E9-45C7-A1EF-8DA2D1B0BA53}" destId="{C2F2A997-3A45-4529-9CDA-B1CA5CA2C1D4}" srcOrd="0" destOrd="0" presId="urn:microsoft.com/office/officeart/2005/8/layout/orgChart1"/>
    <dgm:cxn modelId="{CCC69C73-D86E-41A8-AF8B-E0F8C2D88BFA}" type="presParOf" srcId="{15A6BDD2-05E9-45C7-A1EF-8DA2D1B0BA53}" destId="{8A2DA3DD-350E-412A-85EA-D425D5B9BF2C}" srcOrd="1" destOrd="0" presId="urn:microsoft.com/office/officeart/2005/8/layout/orgChart1"/>
    <dgm:cxn modelId="{8697D42E-AA96-43AC-9BA3-E2DD4B4D8A08}" type="presParOf" srcId="{4E9E9CB9-0092-452C-8414-5067F7E87F0B}" destId="{91D04A80-D605-4A14-A150-0F1ABDC250B6}" srcOrd="1" destOrd="0" presId="urn:microsoft.com/office/officeart/2005/8/layout/orgChart1"/>
    <dgm:cxn modelId="{3B5B0337-205B-4A14-861C-9B559C857E70}" type="presParOf" srcId="{4E9E9CB9-0092-452C-8414-5067F7E87F0B}" destId="{C24354B5-D842-4FA6-80AE-39C22AB2416C}" srcOrd="2" destOrd="0" presId="urn:microsoft.com/office/officeart/2005/8/layout/orgChart1"/>
    <dgm:cxn modelId="{7A777DF1-B306-4A64-9A14-ED27CCA3688D}" type="presParOf" srcId="{5D944C65-3347-463F-877F-1D1628697267}" destId="{AE94E6F7-DD17-4C7F-945A-AE7ED52F3FD5}" srcOrd="2" destOrd="0" presId="urn:microsoft.com/office/officeart/2005/8/layout/orgChart1"/>
    <dgm:cxn modelId="{8CDA0F3B-ABD8-4B82-9603-48747E3D774A}" type="presParOf" srcId="{5D944C65-3347-463F-877F-1D1628697267}" destId="{751AE9B7-BD01-4143-9C8E-99B38FA43B25}" srcOrd="3" destOrd="0" presId="urn:microsoft.com/office/officeart/2005/8/layout/orgChart1"/>
    <dgm:cxn modelId="{F820B486-E76F-46EA-A2F7-B2395D92F6DE}" type="presParOf" srcId="{751AE9B7-BD01-4143-9C8E-99B38FA43B25}" destId="{AEE81F66-E790-4131-BC1A-70891F3CC7E6}" srcOrd="0" destOrd="0" presId="urn:microsoft.com/office/officeart/2005/8/layout/orgChart1"/>
    <dgm:cxn modelId="{8573E501-3DA2-4AAE-90FB-E29BE28346B9}" type="presParOf" srcId="{AEE81F66-E790-4131-BC1A-70891F3CC7E6}" destId="{16F2BB05-70B1-427C-A2B1-20C260158A67}" srcOrd="0" destOrd="0" presId="urn:microsoft.com/office/officeart/2005/8/layout/orgChart1"/>
    <dgm:cxn modelId="{E4DD742E-6BEF-45B8-8BE6-BA622C75BDD1}" type="presParOf" srcId="{AEE81F66-E790-4131-BC1A-70891F3CC7E6}" destId="{84C63A3A-9366-49BC-B636-440F8CC855DA}" srcOrd="1" destOrd="0" presId="urn:microsoft.com/office/officeart/2005/8/layout/orgChart1"/>
    <dgm:cxn modelId="{B87D8BC4-715F-421E-888E-511D184E7F87}" type="presParOf" srcId="{751AE9B7-BD01-4143-9C8E-99B38FA43B25}" destId="{2394F412-20BB-4C7B-87FE-4EF09C49E183}" srcOrd="1" destOrd="0" presId="urn:microsoft.com/office/officeart/2005/8/layout/orgChart1"/>
    <dgm:cxn modelId="{85CE1EC9-C5B4-4005-AF7D-30C150BBDBC9}" type="presParOf" srcId="{751AE9B7-BD01-4143-9C8E-99B38FA43B25}" destId="{30152189-9CC5-4664-A805-E8003F37B26F}" srcOrd="2" destOrd="0" presId="urn:microsoft.com/office/officeart/2005/8/layout/orgChart1"/>
    <dgm:cxn modelId="{EBBE1F17-8F1E-48CC-B1EE-E9E6ABC5514D}" type="presParOf" srcId="{401322FE-4B8B-415F-9B43-D6F7203213B6}" destId="{93652925-7D08-4FDB-B6A9-47BDE21E920C}" srcOrd="2" destOrd="0" presId="urn:microsoft.com/office/officeart/2005/8/layout/orgChart1"/>
    <dgm:cxn modelId="{08FC186F-4DF8-4DD3-8709-AE6EBC9C0AD9}" type="presParOf" srcId="{EC2F0695-C409-498B-BF81-BEE73D017612}" destId="{EC73118F-498A-4E8D-ADED-CDD8FB176911}" srcOrd="2" destOrd="0" presId="urn:microsoft.com/office/officeart/2005/8/layout/orgChart1"/>
    <dgm:cxn modelId="{1E28ACC7-33F2-4F8D-BD42-5E6D809675DE}" type="presParOf" srcId="{EC2F0695-C409-498B-BF81-BEE73D017612}" destId="{9653E9B1-E6EE-4C10-B77C-30A9E95CA3D9}" srcOrd="3" destOrd="0" presId="urn:microsoft.com/office/officeart/2005/8/layout/orgChart1"/>
    <dgm:cxn modelId="{0825F2E0-2886-44E2-ABF8-D7266EC3C3C8}" type="presParOf" srcId="{9653E9B1-E6EE-4C10-B77C-30A9E95CA3D9}" destId="{601871C7-F8C6-4E17-901D-E2AEEADE49BB}" srcOrd="0" destOrd="0" presId="urn:microsoft.com/office/officeart/2005/8/layout/orgChart1"/>
    <dgm:cxn modelId="{90CCA176-2854-4604-8687-71F6FB7D8F85}" type="presParOf" srcId="{601871C7-F8C6-4E17-901D-E2AEEADE49BB}" destId="{82EE65B7-C552-4ADA-9F3E-540CF2BB79B6}" srcOrd="0" destOrd="0" presId="urn:microsoft.com/office/officeart/2005/8/layout/orgChart1"/>
    <dgm:cxn modelId="{5AAE9A10-5B09-4064-8B36-A46EE81B17FB}" type="presParOf" srcId="{601871C7-F8C6-4E17-901D-E2AEEADE49BB}" destId="{5EFCD55A-4E83-4CC1-B215-EFC5A70DCC9C}" srcOrd="1" destOrd="0" presId="urn:microsoft.com/office/officeart/2005/8/layout/orgChart1"/>
    <dgm:cxn modelId="{7B0B91AB-3781-4614-82EB-0A0DC0992225}" type="presParOf" srcId="{9653E9B1-E6EE-4C10-B77C-30A9E95CA3D9}" destId="{F6EB8D6F-FE13-404A-9EBF-2D61B8323996}" srcOrd="1" destOrd="0" presId="urn:microsoft.com/office/officeart/2005/8/layout/orgChart1"/>
    <dgm:cxn modelId="{B2DE869B-ED84-489B-AD68-44BCA4A6E68B}" type="presParOf" srcId="{F6EB8D6F-FE13-404A-9EBF-2D61B8323996}" destId="{A5000390-D224-4038-BD1B-886D24228CF9}" srcOrd="0" destOrd="0" presId="urn:microsoft.com/office/officeart/2005/8/layout/orgChart1"/>
    <dgm:cxn modelId="{FC42240B-1664-4C7C-A535-E4BB4B125C39}" type="presParOf" srcId="{F6EB8D6F-FE13-404A-9EBF-2D61B8323996}" destId="{35A0AEE9-8E98-461A-8055-965C4CBFBC1E}" srcOrd="1" destOrd="0" presId="urn:microsoft.com/office/officeart/2005/8/layout/orgChart1"/>
    <dgm:cxn modelId="{A2A25FDF-A16D-474F-AA15-9604579E9615}" type="presParOf" srcId="{35A0AEE9-8E98-461A-8055-965C4CBFBC1E}" destId="{EDED90BB-24E4-4115-95B9-F3C575421E21}" srcOrd="0" destOrd="0" presId="urn:microsoft.com/office/officeart/2005/8/layout/orgChart1"/>
    <dgm:cxn modelId="{F3E1C15A-0302-4604-A32D-085EFBD94B5F}" type="presParOf" srcId="{EDED90BB-24E4-4115-95B9-F3C575421E21}" destId="{18CDFF38-F8C4-48BB-B24B-037575DCD21C}" srcOrd="0" destOrd="0" presId="urn:microsoft.com/office/officeart/2005/8/layout/orgChart1"/>
    <dgm:cxn modelId="{11F5FFD4-DABF-4D1A-81F3-9DA676067072}" type="presParOf" srcId="{EDED90BB-24E4-4115-95B9-F3C575421E21}" destId="{89C44BD4-9065-4F33-90D5-53DE18019BB3}" srcOrd="1" destOrd="0" presId="urn:microsoft.com/office/officeart/2005/8/layout/orgChart1"/>
    <dgm:cxn modelId="{ABCDB47A-41E5-43DE-B15B-E7B2493F6C79}" type="presParOf" srcId="{35A0AEE9-8E98-461A-8055-965C4CBFBC1E}" destId="{6D05BCBE-5650-4632-A39E-70C408C728CB}" srcOrd="1" destOrd="0" presId="urn:microsoft.com/office/officeart/2005/8/layout/orgChart1"/>
    <dgm:cxn modelId="{C8B5DDC5-29FF-46D0-B4E0-83F056CA46A6}" type="presParOf" srcId="{35A0AEE9-8E98-461A-8055-965C4CBFBC1E}" destId="{240AF996-7516-4134-9701-CD6647D9D3A2}" srcOrd="2" destOrd="0" presId="urn:microsoft.com/office/officeart/2005/8/layout/orgChart1"/>
    <dgm:cxn modelId="{D8380F8E-B8B6-4D3C-8997-F12D582741FC}" type="presParOf" srcId="{F6EB8D6F-FE13-404A-9EBF-2D61B8323996}" destId="{10DC92FD-58A9-432B-9F5D-9C8D4BA80F20}" srcOrd="2" destOrd="0" presId="urn:microsoft.com/office/officeart/2005/8/layout/orgChart1"/>
    <dgm:cxn modelId="{B76BBFE3-F24F-4BDD-B782-66DCA2672FAD}" type="presParOf" srcId="{F6EB8D6F-FE13-404A-9EBF-2D61B8323996}" destId="{67D7156B-31B1-4A1A-B4B9-838EE31AD12F}" srcOrd="3" destOrd="0" presId="urn:microsoft.com/office/officeart/2005/8/layout/orgChart1"/>
    <dgm:cxn modelId="{63467EE1-2733-44BE-83B8-F8582A6FF2E4}" type="presParOf" srcId="{67D7156B-31B1-4A1A-B4B9-838EE31AD12F}" destId="{637A1329-284B-4135-B11B-75D15479DEAC}" srcOrd="0" destOrd="0" presId="urn:microsoft.com/office/officeart/2005/8/layout/orgChart1"/>
    <dgm:cxn modelId="{E70F7971-61D0-4537-BBD1-1CFD3D51A54B}" type="presParOf" srcId="{637A1329-284B-4135-B11B-75D15479DEAC}" destId="{37686F17-B817-4258-B261-CC8CF2D34729}" srcOrd="0" destOrd="0" presId="urn:microsoft.com/office/officeart/2005/8/layout/orgChart1"/>
    <dgm:cxn modelId="{C06FA92B-EDD6-49BE-9CEC-2109790E9FB3}" type="presParOf" srcId="{637A1329-284B-4135-B11B-75D15479DEAC}" destId="{D9700B1F-0763-4127-8B5B-BB117E091D25}" srcOrd="1" destOrd="0" presId="urn:microsoft.com/office/officeart/2005/8/layout/orgChart1"/>
    <dgm:cxn modelId="{08B1AADE-60F8-48BD-8E7B-5146306DAF40}" type="presParOf" srcId="{67D7156B-31B1-4A1A-B4B9-838EE31AD12F}" destId="{8313F1EA-87D1-4DC5-AD99-2E96B1BE1A68}" srcOrd="1" destOrd="0" presId="urn:microsoft.com/office/officeart/2005/8/layout/orgChart1"/>
    <dgm:cxn modelId="{30FD4BA4-2849-406B-85CC-AEA65D21684A}" type="presParOf" srcId="{67D7156B-31B1-4A1A-B4B9-838EE31AD12F}" destId="{70C0CFC6-841A-4646-B75F-BD0AFF02B111}" srcOrd="2" destOrd="0" presId="urn:microsoft.com/office/officeart/2005/8/layout/orgChart1"/>
    <dgm:cxn modelId="{6B9706C9-0272-46DF-8D67-3C0DAA59B42C}" type="presParOf" srcId="{9653E9B1-E6EE-4C10-B77C-30A9E95CA3D9}" destId="{9CCD0896-FDFD-40D0-99E6-DD0EA1B6C206}" srcOrd="2" destOrd="0" presId="urn:microsoft.com/office/officeart/2005/8/layout/orgChart1"/>
    <dgm:cxn modelId="{63FA7A07-A09D-408D-A9AB-9CF36C8DC536}" type="presParOf" srcId="{EC2F0695-C409-498B-BF81-BEE73D017612}" destId="{0A62516B-1461-4164-BA81-ABA312CF7B05}" srcOrd="4" destOrd="0" presId="urn:microsoft.com/office/officeart/2005/8/layout/orgChart1"/>
    <dgm:cxn modelId="{F788A4ED-4271-4473-A96D-F1739810CEDD}" type="presParOf" srcId="{EC2F0695-C409-498B-BF81-BEE73D017612}" destId="{7DB7368E-6D08-4B7B-85AC-AEA6FC5C2DF1}" srcOrd="5" destOrd="0" presId="urn:microsoft.com/office/officeart/2005/8/layout/orgChart1"/>
    <dgm:cxn modelId="{F6BCCCF2-76BF-45C0-8FF2-8830A6E93F1B}" type="presParOf" srcId="{7DB7368E-6D08-4B7B-85AC-AEA6FC5C2DF1}" destId="{F9CE0A14-BEA5-4388-B232-361133D11A35}" srcOrd="0" destOrd="0" presId="urn:microsoft.com/office/officeart/2005/8/layout/orgChart1"/>
    <dgm:cxn modelId="{42E5EA69-7FEA-47F5-8B84-CD850C4BEBD6}" type="presParOf" srcId="{F9CE0A14-BEA5-4388-B232-361133D11A35}" destId="{0B4F4944-C503-430B-82E4-6511095CDAEA}" srcOrd="0" destOrd="0" presId="urn:microsoft.com/office/officeart/2005/8/layout/orgChart1"/>
    <dgm:cxn modelId="{3A519789-60CA-4393-9DEB-CEB9280A6C12}" type="presParOf" srcId="{F9CE0A14-BEA5-4388-B232-361133D11A35}" destId="{776C36B6-A32B-4789-978F-8B609357351D}" srcOrd="1" destOrd="0" presId="urn:microsoft.com/office/officeart/2005/8/layout/orgChart1"/>
    <dgm:cxn modelId="{1CF47260-C890-4DBC-8A90-FD6381137373}" type="presParOf" srcId="{7DB7368E-6D08-4B7B-85AC-AEA6FC5C2DF1}" destId="{C2092F88-3DF8-4032-9FB8-B37C8FAC53B3}" srcOrd="1" destOrd="0" presId="urn:microsoft.com/office/officeart/2005/8/layout/orgChart1"/>
    <dgm:cxn modelId="{28EDDFAC-25AC-44A9-8EC4-FF1B3E6C2FAF}" type="presParOf" srcId="{C2092F88-3DF8-4032-9FB8-B37C8FAC53B3}" destId="{968F06D7-C38E-494B-8838-D3006C605F5A}" srcOrd="0" destOrd="0" presId="urn:microsoft.com/office/officeart/2005/8/layout/orgChart1"/>
    <dgm:cxn modelId="{CF417994-90C7-4CA0-910B-DC8D42EFEAD5}" type="presParOf" srcId="{C2092F88-3DF8-4032-9FB8-B37C8FAC53B3}" destId="{6C7D8D49-39DD-424E-A54E-4B2F46F30158}" srcOrd="1" destOrd="0" presId="urn:microsoft.com/office/officeart/2005/8/layout/orgChart1"/>
    <dgm:cxn modelId="{174A6D76-6BC1-4191-99A8-C09B51BD70E2}" type="presParOf" srcId="{6C7D8D49-39DD-424E-A54E-4B2F46F30158}" destId="{1D83041B-0F52-4178-88B1-204F64913B10}" srcOrd="0" destOrd="0" presId="urn:microsoft.com/office/officeart/2005/8/layout/orgChart1"/>
    <dgm:cxn modelId="{EC9C3E64-15C7-4323-8636-2B58F86F14FD}" type="presParOf" srcId="{1D83041B-0F52-4178-88B1-204F64913B10}" destId="{0F3DCAA9-21B1-490F-89C2-9A97F8024832}" srcOrd="0" destOrd="0" presId="urn:microsoft.com/office/officeart/2005/8/layout/orgChart1"/>
    <dgm:cxn modelId="{E0E3B489-8B89-456F-B19B-27C79084C80D}" type="presParOf" srcId="{1D83041B-0F52-4178-88B1-204F64913B10}" destId="{D3EB9517-E2DB-4DAF-9ADC-5FC816EF4FF2}" srcOrd="1" destOrd="0" presId="urn:microsoft.com/office/officeart/2005/8/layout/orgChart1"/>
    <dgm:cxn modelId="{E58DA6C7-E6F1-4D5E-ADBC-841D8AB121F9}" type="presParOf" srcId="{6C7D8D49-39DD-424E-A54E-4B2F46F30158}" destId="{84E3C739-9B7E-4698-8485-409B3C8ADF4D}" srcOrd="1" destOrd="0" presId="urn:microsoft.com/office/officeart/2005/8/layout/orgChart1"/>
    <dgm:cxn modelId="{11799EBD-E502-4E61-A453-0409F54C070A}" type="presParOf" srcId="{6C7D8D49-39DD-424E-A54E-4B2F46F30158}" destId="{2C89E004-C8D5-494D-A13C-0366D64BEA97}" srcOrd="2" destOrd="0" presId="urn:microsoft.com/office/officeart/2005/8/layout/orgChart1"/>
    <dgm:cxn modelId="{932ECFD2-82E6-4D4C-977E-0FB7C09F2CDA}" type="presParOf" srcId="{C2092F88-3DF8-4032-9FB8-B37C8FAC53B3}" destId="{EF3EFEC8-E482-4FC4-A818-7AEC6D15A36C}" srcOrd="2" destOrd="0" presId="urn:microsoft.com/office/officeart/2005/8/layout/orgChart1"/>
    <dgm:cxn modelId="{E4976051-0ECC-4208-8886-130614979F45}" type="presParOf" srcId="{C2092F88-3DF8-4032-9FB8-B37C8FAC53B3}" destId="{3C52A2A7-45A5-4144-A919-7C654AEE9BD4}" srcOrd="3" destOrd="0" presId="urn:microsoft.com/office/officeart/2005/8/layout/orgChart1"/>
    <dgm:cxn modelId="{64557CC3-7E57-40E3-899B-02EDFC77013C}" type="presParOf" srcId="{3C52A2A7-45A5-4144-A919-7C654AEE9BD4}" destId="{D81BDD6E-80DF-40C7-ACF3-57239C2A0DD8}" srcOrd="0" destOrd="0" presId="urn:microsoft.com/office/officeart/2005/8/layout/orgChart1"/>
    <dgm:cxn modelId="{748AD824-7508-431D-ADF4-268C72FCAA12}" type="presParOf" srcId="{D81BDD6E-80DF-40C7-ACF3-57239C2A0DD8}" destId="{8F1A32A5-8B38-45A7-B151-52507659FF98}" srcOrd="0" destOrd="0" presId="urn:microsoft.com/office/officeart/2005/8/layout/orgChart1"/>
    <dgm:cxn modelId="{8C43C517-743F-49A8-B3C7-C7E97F9FA3AE}" type="presParOf" srcId="{D81BDD6E-80DF-40C7-ACF3-57239C2A0DD8}" destId="{E538E612-E58C-41AA-8245-5CD425630D5E}" srcOrd="1" destOrd="0" presId="urn:microsoft.com/office/officeart/2005/8/layout/orgChart1"/>
    <dgm:cxn modelId="{27F852E8-E383-4317-9C1E-7BC2C8CBCC9C}" type="presParOf" srcId="{3C52A2A7-45A5-4144-A919-7C654AEE9BD4}" destId="{7D76AC04-AB1B-416E-AA4E-2F18E91181B6}" srcOrd="1" destOrd="0" presId="urn:microsoft.com/office/officeart/2005/8/layout/orgChart1"/>
    <dgm:cxn modelId="{9932495F-F281-45D7-B458-4074CE3BFF9A}" type="presParOf" srcId="{3C52A2A7-45A5-4144-A919-7C654AEE9BD4}" destId="{AF02F8EA-D533-4E8E-824C-E6080A6090EF}" srcOrd="2" destOrd="0" presId="urn:microsoft.com/office/officeart/2005/8/layout/orgChart1"/>
    <dgm:cxn modelId="{5C67C92E-AE6D-4BA8-9C04-0EA5B019D765}" type="presParOf" srcId="{7DB7368E-6D08-4B7B-85AC-AEA6FC5C2DF1}" destId="{9BC29BD4-B017-48A3-8AD2-11DC384ED67C}" srcOrd="2" destOrd="0" presId="urn:microsoft.com/office/officeart/2005/8/layout/orgChart1"/>
    <dgm:cxn modelId="{FB9290D8-0BAA-499A-B5DC-CA95744BD8BF}" type="presParOf" srcId="{4FFC97EF-5BBD-4E87-B40E-B8049A61CF64}" destId="{5EEB4D65-099D-479A-861F-D556F2FA32F6}" srcOrd="2" destOrd="0" presId="urn:microsoft.com/office/officeart/2005/8/layout/orgChart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E702CB45-4CBA-4597-99F2-3A1153A7815F}">
      <dsp:nvSpPr>
        <dsp:cNvPr id="0" name=""/>
        <dsp:cNvSpPr/>
      </dsp:nvSpPr>
      <dsp:spPr>
        <a:xfrm>
          <a:off x="851" y="1326536"/>
          <a:ext cx="2333125" cy="2963551"/>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3825" tIns="123825" rIns="123825" bIns="123825" numCol="1" spcCol="1270" anchor="t" anchorCtr="0">
          <a:noAutofit/>
        </a:bodyPr>
        <a:lstStyle/>
        <a:p>
          <a:pPr marL="285750" lvl="1" indent="-285750" algn="r" defTabSz="1244600" rtl="1">
            <a:lnSpc>
              <a:spcPct val="90000"/>
            </a:lnSpc>
            <a:spcBef>
              <a:spcPct val="0"/>
            </a:spcBef>
            <a:spcAft>
              <a:spcPct val="15000"/>
            </a:spcAft>
            <a:buChar char="••"/>
          </a:pPr>
          <a:r>
            <a:rPr lang="ar-SA" sz="2800" b="1" kern="1200" dirty="0" smtClean="0"/>
            <a:t>القوائم المالية</a:t>
          </a:r>
          <a:endParaRPr lang="fr-FR" sz="2800" kern="1200" dirty="0"/>
        </a:p>
        <a:p>
          <a:pPr marL="285750" lvl="1" indent="-285750" algn="r" defTabSz="1244600" rtl="1">
            <a:lnSpc>
              <a:spcPct val="90000"/>
            </a:lnSpc>
            <a:spcBef>
              <a:spcPct val="0"/>
            </a:spcBef>
            <a:spcAft>
              <a:spcPct val="15000"/>
            </a:spcAft>
            <a:buChar char="••"/>
          </a:pPr>
          <a:r>
            <a:rPr lang="ar-DZ" sz="2800" b="1" kern="1200" dirty="0" smtClean="0"/>
            <a:t>معطيات حول المحيط المالي للمؤسسة</a:t>
          </a:r>
          <a:endParaRPr lang="fr-FR" sz="2800" kern="1200" dirty="0"/>
        </a:p>
      </dsp:txBody>
      <dsp:txXfrm>
        <a:off x="851" y="1326536"/>
        <a:ext cx="2333125" cy="2328505"/>
      </dsp:txXfrm>
    </dsp:sp>
    <dsp:sp modelId="{5D066460-4985-4F54-9AF5-047063AD98E9}">
      <dsp:nvSpPr>
        <dsp:cNvPr id="0" name=""/>
        <dsp:cNvSpPr/>
      </dsp:nvSpPr>
      <dsp:spPr>
        <a:xfrm>
          <a:off x="618919" y="1953682"/>
          <a:ext cx="3504994" cy="3504994"/>
        </a:xfrm>
        <a:prstGeom prst="leftCircularArrow">
          <a:avLst>
            <a:gd name="adj1" fmla="val 1469"/>
            <a:gd name="adj2" fmla="val 173867"/>
            <a:gd name="adj3" fmla="val 1096885"/>
            <a:gd name="adj4" fmla="val 8171997"/>
            <a:gd name="adj5" fmla="val 1714"/>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14DB3578-32B4-4F01-A1A8-AAC97E7137DE}">
      <dsp:nvSpPr>
        <dsp:cNvPr id="0" name=""/>
        <dsp:cNvSpPr/>
      </dsp:nvSpPr>
      <dsp:spPr>
        <a:xfrm>
          <a:off x="327077" y="3988223"/>
          <a:ext cx="1639424" cy="882975"/>
        </a:xfrm>
        <a:prstGeom prst="roundRect">
          <a:avLst>
            <a:gd name="adj" fmla="val 10000"/>
          </a:avLst>
        </a:prstGeom>
        <a:solidFill>
          <a:srgbClr val="FFFF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40640" rIns="60960" bIns="40640" numCol="1" spcCol="1270" anchor="ctr" anchorCtr="0">
          <a:noAutofit/>
        </a:bodyPr>
        <a:lstStyle/>
        <a:p>
          <a:pPr lvl="0" algn="ctr" defTabSz="1422400" rtl="1">
            <a:lnSpc>
              <a:spcPct val="90000"/>
            </a:lnSpc>
            <a:spcBef>
              <a:spcPct val="0"/>
            </a:spcBef>
            <a:spcAft>
              <a:spcPct val="35000"/>
            </a:spcAft>
          </a:pPr>
          <a:r>
            <a:rPr lang="ar-DZ" sz="3200" b="1" kern="1200" dirty="0" smtClean="0">
              <a:solidFill>
                <a:srgbClr val="0000FF"/>
              </a:solidFill>
            </a:rPr>
            <a:t>إ</a:t>
          </a:r>
          <a:r>
            <a:rPr lang="ar-SA" sz="3200" b="1" kern="1200" dirty="0" smtClean="0">
              <a:solidFill>
                <a:srgbClr val="0000FF"/>
              </a:solidFill>
            </a:rPr>
            <a:t>ستخر</a:t>
          </a:r>
          <a:r>
            <a:rPr lang="ar-DZ" sz="3200" b="1" kern="1200" dirty="0" smtClean="0">
              <a:solidFill>
                <a:srgbClr val="0000FF"/>
              </a:solidFill>
            </a:rPr>
            <a:t>ا</a:t>
          </a:r>
          <a:r>
            <a:rPr lang="ar-SA" sz="3200" b="1" kern="1200" dirty="0" smtClean="0">
              <a:solidFill>
                <a:srgbClr val="0000FF"/>
              </a:solidFill>
            </a:rPr>
            <a:t>ج</a:t>
          </a:r>
          <a:r>
            <a:rPr lang="ar-DZ" sz="3200" b="1" kern="1200" dirty="0" smtClean="0">
              <a:solidFill>
                <a:srgbClr val="0000FF"/>
              </a:solidFill>
            </a:rPr>
            <a:t> </a:t>
          </a:r>
          <a:r>
            <a:rPr lang="ar-SA" sz="3200" b="1" kern="1200" dirty="0" smtClean="0">
              <a:solidFill>
                <a:srgbClr val="0000FF"/>
              </a:solidFill>
            </a:rPr>
            <a:t>معلومات</a:t>
          </a:r>
          <a:endParaRPr lang="fr-FR" sz="3200" b="1" kern="1200" dirty="0">
            <a:solidFill>
              <a:srgbClr val="0000FF"/>
            </a:solidFill>
          </a:endParaRPr>
        </a:p>
      </dsp:txBody>
      <dsp:txXfrm>
        <a:off x="327077" y="3988223"/>
        <a:ext cx="1639424" cy="882975"/>
      </dsp:txXfrm>
    </dsp:sp>
    <dsp:sp modelId="{7108C0F5-387B-4611-BC0C-6DA2CBD05326}">
      <dsp:nvSpPr>
        <dsp:cNvPr id="0" name=""/>
        <dsp:cNvSpPr/>
      </dsp:nvSpPr>
      <dsp:spPr>
        <a:xfrm>
          <a:off x="2586416" y="1116495"/>
          <a:ext cx="3641084" cy="3854385"/>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3825" tIns="123825" rIns="123825" bIns="123825" numCol="1" spcCol="1270" anchor="t" anchorCtr="0">
          <a:noAutofit/>
        </a:bodyPr>
        <a:lstStyle/>
        <a:p>
          <a:pPr marL="285750" lvl="1" indent="-285750" algn="r" defTabSz="1244600" rtl="1">
            <a:lnSpc>
              <a:spcPct val="90000"/>
            </a:lnSpc>
            <a:spcBef>
              <a:spcPct val="0"/>
            </a:spcBef>
            <a:spcAft>
              <a:spcPct val="15000"/>
            </a:spcAft>
            <a:buChar char="••"/>
          </a:pPr>
          <a:r>
            <a:rPr lang="ar-SA" sz="2800" b="1" kern="1200" dirty="0" smtClean="0"/>
            <a:t>اشتقاق مؤشرات كمية ونوعية حول نشاط الم</a:t>
          </a:r>
          <a:r>
            <a:rPr lang="ar-DZ" sz="2800" b="1" kern="1200" dirty="0" err="1" smtClean="0"/>
            <a:t>ؤسسة</a:t>
          </a:r>
          <a:r>
            <a:rPr lang="ar-DZ" sz="2800" b="1" kern="1200" dirty="0" smtClean="0"/>
            <a:t> </a:t>
          </a:r>
          <a:endParaRPr lang="fr-FR" sz="2800" kern="1200" dirty="0"/>
        </a:p>
        <a:p>
          <a:pPr marL="285750" lvl="1" indent="-285750" algn="r" defTabSz="1244600" rtl="1">
            <a:lnSpc>
              <a:spcPct val="90000"/>
            </a:lnSpc>
            <a:spcBef>
              <a:spcPct val="0"/>
            </a:spcBef>
            <a:spcAft>
              <a:spcPct val="15000"/>
            </a:spcAft>
            <a:buChar char="••"/>
          </a:pPr>
          <a:r>
            <a:rPr lang="ar-SA" sz="2800" b="1" kern="1200" dirty="0" smtClean="0"/>
            <a:t>تحديد أهمية وخصائص الأنشطة التشغيلية والمالية للم</a:t>
          </a:r>
          <a:r>
            <a:rPr lang="ar-DZ" sz="2800" b="1" kern="1200" dirty="0" err="1" smtClean="0"/>
            <a:t>ؤسسة</a:t>
          </a:r>
          <a:endParaRPr lang="fr-FR" sz="2800" kern="1200" dirty="0"/>
        </a:p>
      </dsp:txBody>
      <dsp:txXfrm>
        <a:off x="2586416" y="1942435"/>
        <a:ext cx="3641084" cy="3028445"/>
      </dsp:txXfrm>
    </dsp:sp>
    <dsp:sp modelId="{738F2A1A-0AAB-4C32-870B-7A82601FF270}">
      <dsp:nvSpPr>
        <dsp:cNvPr id="0" name=""/>
        <dsp:cNvSpPr/>
      </dsp:nvSpPr>
      <dsp:spPr>
        <a:xfrm>
          <a:off x="3855420" y="192128"/>
          <a:ext cx="3704356" cy="3704356"/>
        </a:xfrm>
        <a:prstGeom prst="circularArrow">
          <a:avLst>
            <a:gd name="adj1" fmla="val 1390"/>
            <a:gd name="adj2" fmla="val 164218"/>
            <a:gd name="adj3" fmla="val 20795067"/>
            <a:gd name="adj4" fmla="val 13710306"/>
            <a:gd name="adj5" fmla="val 1621"/>
          </a:avLst>
        </a:prstGeom>
        <a:solidFill>
          <a:schemeClr val="accent1">
            <a:tint val="60000"/>
            <a:hueOff val="0"/>
            <a:satOff val="0"/>
            <a:lumOff val="0"/>
            <a:alphaOff val="0"/>
          </a:schemeClr>
        </a:solidFill>
        <a:ln w="57150">
          <a:noFill/>
        </a:ln>
        <a:effectLst/>
      </dsp:spPr>
      <dsp:style>
        <a:lnRef idx="0">
          <a:scrgbClr r="0" g="0" b="0"/>
        </a:lnRef>
        <a:fillRef idx="1">
          <a:scrgbClr r="0" g="0" b="0"/>
        </a:fillRef>
        <a:effectRef idx="0">
          <a:scrgbClr r="0" g="0" b="0"/>
        </a:effectRef>
        <a:fontRef idx="minor">
          <a:schemeClr val="lt1"/>
        </a:fontRef>
      </dsp:style>
    </dsp:sp>
    <dsp:sp modelId="{8F1C3CA8-DDB5-484E-ADAA-3113EC7E59DC}">
      <dsp:nvSpPr>
        <dsp:cNvPr id="0" name=""/>
        <dsp:cNvSpPr/>
      </dsp:nvSpPr>
      <dsp:spPr>
        <a:xfrm>
          <a:off x="3432314" y="698772"/>
          <a:ext cx="2170139" cy="879702"/>
        </a:xfrm>
        <a:prstGeom prst="roundRect">
          <a:avLst>
            <a:gd name="adj" fmla="val 10000"/>
          </a:avLst>
        </a:prstGeom>
        <a:solidFill>
          <a:srgbClr val="FFFF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40640" rIns="60960" bIns="40640" numCol="1" spcCol="1270" anchor="ctr" anchorCtr="0">
          <a:noAutofit/>
        </a:bodyPr>
        <a:lstStyle/>
        <a:p>
          <a:pPr lvl="0" algn="ctr" defTabSz="1422400">
            <a:lnSpc>
              <a:spcPct val="90000"/>
            </a:lnSpc>
            <a:spcBef>
              <a:spcPct val="0"/>
            </a:spcBef>
            <a:spcAft>
              <a:spcPct val="35000"/>
            </a:spcAft>
          </a:pPr>
          <a:r>
            <a:rPr lang="ar-DZ" sz="3200" b="1" kern="1200" dirty="0" smtClean="0">
              <a:solidFill>
                <a:srgbClr val="0000FF"/>
              </a:solidFill>
            </a:rPr>
            <a:t>عملية التحليل المالي</a:t>
          </a:r>
          <a:endParaRPr lang="fr-FR" sz="3200" b="1" kern="1200" dirty="0">
            <a:solidFill>
              <a:srgbClr val="0000FF"/>
            </a:solidFill>
          </a:endParaRPr>
        </a:p>
      </dsp:txBody>
      <dsp:txXfrm>
        <a:off x="3432314" y="698772"/>
        <a:ext cx="2170139" cy="879702"/>
      </dsp:txXfrm>
    </dsp:sp>
    <dsp:sp modelId="{B705D5D7-E923-4954-8158-52E6EF2E3403}">
      <dsp:nvSpPr>
        <dsp:cNvPr id="0" name=""/>
        <dsp:cNvSpPr/>
      </dsp:nvSpPr>
      <dsp:spPr>
        <a:xfrm>
          <a:off x="6465371" y="1326536"/>
          <a:ext cx="2404409" cy="2963551"/>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3825" tIns="123825" rIns="123825" bIns="123825" numCol="1" spcCol="1270" anchor="t" anchorCtr="0">
          <a:noAutofit/>
        </a:bodyPr>
        <a:lstStyle/>
        <a:p>
          <a:pPr marL="285750" lvl="1" indent="-285750" algn="r" defTabSz="1244600" rtl="1">
            <a:lnSpc>
              <a:spcPct val="90000"/>
            </a:lnSpc>
            <a:spcBef>
              <a:spcPct val="0"/>
            </a:spcBef>
            <a:spcAft>
              <a:spcPct val="15000"/>
            </a:spcAft>
            <a:buChar char="••"/>
          </a:pPr>
          <a:r>
            <a:rPr lang="ar-SA" sz="2800" b="1" kern="1200" dirty="0" smtClean="0"/>
            <a:t>تقييم أداء الم</a:t>
          </a:r>
          <a:r>
            <a:rPr lang="ar-DZ" sz="2800" b="1" kern="1200" dirty="0" err="1" smtClean="0"/>
            <a:t>ؤسسة</a:t>
          </a:r>
          <a:endParaRPr lang="fr-FR" sz="2800" kern="1200" dirty="0"/>
        </a:p>
        <a:p>
          <a:pPr marL="285750" lvl="1" indent="-285750" algn="r" defTabSz="1244600" rtl="1">
            <a:lnSpc>
              <a:spcPct val="90000"/>
            </a:lnSpc>
            <a:spcBef>
              <a:spcPct val="0"/>
            </a:spcBef>
            <a:spcAft>
              <a:spcPct val="15000"/>
            </a:spcAft>
            <a:buChar char="••"/>
          </a:pPr>
          <a:r>
            <a:rPr lang="ar-DZ" sz="2800" b="1" kern="1200" dirty="0" smtClean="0"/>
            <a:t>تشخيص نقاط القوة والضعف</a:t>
          </a:r>
          <a:endParaRPr lang="fr-FR" sz="2800" b="1" kern="1200" dirty="0"/>
        </a:p>
        <a:p>
          <a:pPr marL="285750" lvl="1" indent="-285750" algn="r" defTabSz="1244600" rtl="1">
            <a:lnSpc>
              <a:spcPct val="90000"/>
            </a:lnSpc>
            <a:spcBef>
              <a:spcPct val="0"/>
            </a:spcBef>
            <a:spcAft>
              <a:spcPct val="15000"/>
            </a:spcAft>
            <a:buChar char="••"/>
          </a:pPr>
          <a:r>
            <a:rPr lang="ar-DZ" sz="2800" b="1" kern="1200" dirty="0" smtClean="0"/>
            <a:t>التنبؤ بمستقبل المؤسسة</a:t>
          </a:r>
          <a:endParaRPr lang="fr-FR" sz="2800" b="1" kern="1200" dirty="0"/>
        </a:p>
      </dsp:txBody>
      <dsp:txXfrm>
        <a:off x="6465371" y="1326536"/>
        <a:ext cx="2404409" cy="2328505"/>
      </dsp:txXfrm>
    </dsp:sp>
    <dsp:sp modelId="{6F52CD3C-1B53-4B66-B359-0BB7E169721C}">
      <dsp:nvSpPr>
        <dsp:cNvPr id="0" name=""/>
        <dsp:cNvSpPr/>
      </dsp:nvSpPr>
      <dsp:spPr>
        <a:xfrm>
          <a:off x="6827239" y="3988223"/>
          <a:ext cx="1639424" cy="882975"/>
        </a:xfrm>
        <a:prstGeom prst="roundRect">
          <a:avLst>
            <a:gd name="adj" fmla="val 10000"/>
          </a:avLst>
        </a:prstGeom>
        <a:solidFill>
          <a:srgbClr val="FFFF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40640" rIns="60960" bIns="40640" numCol="1" spcCol="1270" anchor="ctr" anchorCtr="0">
          <a:noAutofit/>
        </a:bodyPr>
        <a:lstStyle/>
        <a:p>
          <a:pPr lvl="0" algn="ctr" defTabSz="1422400">
            <a:lnSpc>
              <a:spcPct val="90000"/>
            </a:lnSpc>
            <a:spcBef>
              <a:spcPct val="0"/>
            </a:spcBef>
            <a:spcAft>
              <a:spcPct val="35000"/>
            </a:spcAft>
          </a:pPr>
          <a:r>
            <a:rPr lang="ar-SA" sz="3200" b="1" kern="1200" dirty="0" smtClean="0">
              <a:solidFill>
                <a:srgbClr val="0000FF"/>
              </a:solidFill>
            </a:rPr>
            <a:t>اتخاذ القرارات</a:t>
          </a:r>
          <a:endParaRPr lang="fr-FR" sz="3200" b="1" kern="1200" dirty="0">
            <a:solidFill>
              <a:srgbClr val="0000FF"/>
            </a:solidFill>
          </a:endParaRPr>
        </a:p>
      </dsp:txBody>
      <dsp:txXfrm>
        <a:off x="6827239" y="3988223"/>
        <a:ext cx="1639424" cy="882975"/>
      </dsp:txXfrm>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hProcess4">
  <dgm:title val=""/>
  <dgm:desc val=""/>
  <dgm:catLst>
    <dgm:cat type="process"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composite"/>
    <dgm:shape xmlns:r="http://schemas.openxmlformats.org/officeDocument/2006/relationships" r:blip="">
      <dgm:adjLst/>
    </dgm:shape>
    <dgm:presOf/>
    <dgm:constrLst>
      <dgm:constr type="w" for="ch" forName="tSp" refType="w"/>
      <dgm:constr type="h" for="ch" forName="tSp" refType="h" fact="0.15"/>
      <dgm:constr type="l" for="ch" forName="tSp"/>
      <dgm:constr type="t" for="ch" forName="tSp"/>
      <dgm:constr type="w" for="ch" forName="bSp" refType="w"/>
      <dgm:constr type="h" for="ch" forName="bSp" refType="h" fact="0.15"/>
      <dgm:constr type="l" for="ch" forName="bSp"/>
      <dgm:constr type="t" for="ch" forName="bSp" refType="h" fact="0.85"/>
      <dgm:constr type="w" for="ch" forName="process" refType="w"/>
      <dgm:constr type="h" for="ch" forName="process" refType="h" fact="0.7"/>
      <dgm:constr type="l" for="ch" forName="process"/>
      <dgm:constr type="t" for="ch" forName="process" refType="h" fact="0.15"/>
    </dgm:constrLst>
    <dgm:ruleLst/>
    <dgm:layoutNode name="tSp">
      <dgm:alg type="sp"/>
      <dgm:shape xmlns:r="http://schemas.openxmlformats.org/officeDocument/2006/relationships" r:blip="">
        <dgm:adjLst/>
      </dgm:shape>
      <dgm:presOf/>
      <dgm:constrLst/>
      <dgm:ruleLst/>
    </dgm:layoutNode>
    <dgm:layoutNode name="bSp">
      <dgm:alg type="sp"/>
      <dgm:shape xmlns:r="http://schemas.openxmlformats.org/officeDocument/2006/relationships" r:blip="">
        <dgm:adjLst/>
      </dgm:shape>
      <dgm:presOf/>
      <dgm:constrLst/>
      <dgm:ruleLst/>
    </dgm:layoutNode>
    <dgm:layoutNode name="process">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presOf/>
      <dgm:constrLst>
        <dgm:constr type="w" for="ch" forName="composite1" refType="w"/>
        <dgm:constr type="w" for="ch" forName="composite2" refType="w" refFor="ch" refForName="composite1" op="equ"/>
        <dgm:constr type="h" for="ch" forName="composite1" refType="h"/>
        <dgm:constr type="h" for="ch" forName="composite2" refType="h" refFor="ch" refForName="composite1" op="equ"/>
        <dgm:constr type="primFontSz" for="des" forName="parentNode1" val="65"/>
        <dgm:constr type="primFontSz" for="des" forName="parentNode2" refType="primFontSz" refFor="des" refForName="parentNode1" op="equ"/>
        <dgm:constr type="secFontSz" for="des" forName="childNode1tx" val="65"/>
        <dgm:constr type="secFontSz" for="des" forName="childNode2tx" refType="secFontSz" refFor="des" refForName="childNode1tx" op="equ"/>
        <dgm:constr type="w" for="des" ptType="sibTrans" refType="w" refFor="ch" refForName="composite1" op="equ" fact="0.05"/>
      </dgm:constrLst>
      <dgm:ruleLst/>
      <dgm:forEach name="Name4" axis="ch" ptType="node" step="2">
        <dgm:layoutNode name="composite1">
          <dgm:alg type="composite">
            <dgm:param type="ar" val="0.943"/>
          </dgm:alg>
          <dgm:shape xmlns:r="http://schemas.openxmlformats.org/officeDocument/2006/relationships" r:blip="">
            <dgm:adjLst/>
          </dgm:shape>
          <dgm:presOf/>
          <dgm:choose name="Name5">
            <dgm:if name="Name6" func="var" arg="dir" op="equ" val="norm">
              <dgm:constrLst>
                <dgm:constr type="h" refType="w" fact="1.06"/>
                <dgm:constr type="w" for="ch" forName="dummyNode1" refType="w"/>
                <dgm:constr type="h" for="ch" forName="dummyNode1" refType="h"/>
                <dgm:constr type="t" for="ch" forName="dummyNode1"/>
                <dgm:constr type="l" for="ch" forName="dummyNode1"/>
                <dgm:constr type="w" for="ch" forName="childNode1" refType="w" fact="0.9"/>
                <dgm:constr type="h" for="ch" forName="childNode1" refType="h" fact="0.7"/>
                <dgm:constr type="t" for="ch" forName="childNode1" refType="h" fact="0.15"/>
                <dgm:constr type="l" for="ch" forName="childNode1"/>
                <dgm:constr type="w" for="ch" forName="childNode1tx" refType="w" fact="0.9"/>
                <dgm:constr type="h" for="ch" forName="childNode1tx" refType="h" fact="0.55"/>
                <dgm:constr type="t" for="ch" forName="childNode1tx" refType="h" fact="0.15"/>
                <dgm:constr type="l" for="ch" forName="childNode1tx"/>
                <dgm:constr type="w" for="ch" forName="parentNode1" refType="w" fact="0.8"/>
                <dgm:constr type="h" for="ch" forName="parentNode1" refType="h" fact="0.3"/>
                <dgm:constr type="t" for="ch" forName="parentNode1" refType="h" fact="0.7"/>
                <dgm:constr type="l" for="ch" forName="parentNode1" refType="w" fact="0.2"/>
                <dgm:constr type="w" for="ch" forName="connSite1" refType="w" fact="0.01"/>
                <dgm:constr type="h" for="ch" forName="connSite1" refType="h" fact="0.01"/>
                <dgm:constr type="t" for="ch" forName="connSite1"/>
                <dgm:constr type="l" for="ch" forName="connSite1" refType="w" fact="0.35"/>
              </dgm:constrLst>
            </dgm:if>
            <dgm:else name="Name7">
              <dgm:constrLst>
                <dgm:constr type="h" refType="w" fact="1.06"/>
                <dgm:constr type="w" for="ch" forName="dummyNode1" refType="w"/>
                <dgm:constr type="h" for="ch" forName="dummyNode1" refType="h"/>
                <dgm:constr type="t" for="ch" forName="dummyNode1"/>
                <dgm:constr type="l" for="ch" forName="dummyNode1"/>
                <dgm:constr type="w" for="ch" forName="childNode1" refType="w" fact="0.9"/>
                <dgm:constr type="h" for="ch" forName="childNode1" refType="h" fact="0.7"/>
                <dgm:constr type="t" for="ch" forName="childNode1" refType="h" fact="0.15"/>
                <dgm:constr type="l" for="ch" forName="childNode1" refType="w" fact="0.1"/>
                <dgm:constr type="w" for="ch" forName="childNode1tx" refType="w" fact="0.9"/>
                <dgm:constr type="h" for="ch" forName="childNode1tx" refType="h" fact="0.55"/>
                <dgm:constr type="t" for="ch" forName="childNode1tx" refType="h" fact="0.15"/>
                <dgm:constr type="l" for="ch" forName="childNode1tx" refType="w" fact="0.1"/>
                <dgm:constr type="w" for="ch" forName="parentNode1" refType="w" fact="0.8"/>
                <dgm:constr type="h" for="ch" forName="parentNode1" refType="h" fact="0.3"/>
                <dgm:constr type="t" for="ch" forName="parentNode1" refType="h" fact="0.7"/>
                <dgm:constr type="l" for="ch" forName="parentNode1"/>
                <dgm:constr type="w" for="ch" forName="connSite1" refType="w" fact="0.01"/>
                <dgm:constr type="h" for="ch" forName="connSite1" refType="h" fact="0.01"/>
                <dgm:constr type="t" for="ch" forName="connSite1"/>
                <dgm:constr type="l" for="ch" forName="connSite1" refType="w" fact="0.65"/>
              </dgm:constrLst>
            </dgm:else>
          </dgm:choose>
          <dgm:ruleLst/>
          <dgm:layoutNode name="dummyNode1">
            <dgm:alg type="sp"/>
            <dgm:shape xmlns:r="http://schemas.openxmlformats.org/officeDocument/2006/relationships" type="rect" r:blip="" hideGeom="1">
              <dgm:adjLst/>
            </dgm:shape>
            <dgm:presOf/>
            <dgm:constrLst/>
            <dgm:ruleLst/>
          </dgm:layoutNode>
          <dgm:layoutNode name="childNode1" styleLbl="bgAcc1">
            <dgm:varLst>
              <dgm:bulletEnabled val="1"/>
            </dgm:varLst>
            <dgm:alg type="sp"/>
            <dgm:shape xmlns:r="http://schemas.openxmlformats.org/officeDocument/2006/relationships" type="roundRect" r:blip="">
              <dgm:adjLst>
                <dgm:adj idx="1" val="0.1"/>
              </dgm:adjLst>
            </dgm:shape>
            <dgm:presOf axis="des" ptType="node"/>
            <dgm:constrLst/>
            <dgm:ruleLst/>
          </dgm:layoutNode>
          <dgm:layoutNode name="childNode1tx" styleLbl="bgAcc1">
            <dgm:varLst>
              <dgm:bulletEnabled val="1"/>
            </dgm:varLst>
            <dgm:alg type="tx">
              <dgm:param type="stBulletLvl" val="1"/>
            </dgm:alg>
            <dgm:shape xmlns:r="http://schemas.openxmlformats.org/officeDocument/2006/relationships" type="roundRect" r:blip="" hideGeom="1">
              <dgm:adjLst>
                <dgm:adj idx="1" val="0.1"/>
              </dgm:adjLst>
            </dgm:shape>
            <dgm:presOf axis="des" ptType="node"/>
            <dgm:constrLst>
              <dgm:constr type="secFontSz" val="65"/>
              <dgm:constr type="primFontSz" refType="secFontSz"/>
              <dgm:constr type="tMarg" refType="secFontSz" fact="0.15"/>
              <dgm:constr type="bMarg" refType="secFontSz" fact="0.15"/>
              <dgm:constr type="lMarg" refType="secFontSz" fact="0.15"/>
              <dgm:constr type="rMarg" refType="secFontSz" fact="0.15"/>
            </dgm:constrLst>
            <dgm:ruleLst>
              <dgm:rule type="secFontSz" val="5" fact="NaN" max="NaN"/>
            </dgm:ruleLst>
          </dgm:layoutNode>
          <dgm:layoutNode name="parentNode1" styleLbl="node1">
            <dgm:varLst>
              <dgm:chMax val="1"/>
              <dgm:bulletEnabled val="1"/>
            </dgm:varLst>
            <dgm:alg type="tx"/>
            <dgm:shape xmlns:r="http://schemas.openxmlformats.org/officeDocument/2006/relationships" type="roundRect" r:blip="">
              <dgm:adjLst>
                <dgm:adj idx="1" val="0.1"/>
              </dgm:adjLst>
            </dgm:shape>
            <dgm:presOf axis="self"/>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connSite1" moveWith="childNode1">
            <dgm:alg type="sp"/>
            <dgm:shape xmlns:r="http://schemas.openxmlformats.org/officeDocument/2006/relationships" r:blip="">
              <dgm:adjLst/>
            </dgm:shape>
            <dgm:presOf/>
            <dgm:constrLst/>
            <dgm:ruleLst/>
          </dgm:layoutNode>
        </dgm:layoutNode>
        <dgm:forEach name="Name8" axis="followSib" ptType="sibTrans" cnt="1">
          <dgm:layoutNode name="Name9">
            <dgm:alg type="conn">
              <dgm:param type="connRout" val="curve"/>
              <dgm:param type="srcNode" val="parentNode1"/>
              <dgm:param type="dstNode" val="connSite2"/>
              <dgm:param type="begPts" val="bCtr"/>
              <dgm:param type="endPts" val="bCtr"/>
            </dgm:alg>
            <dgm:shape xmlns:r="http://schemas.openxmlformats.org/officeDocument/2006/relationships" type="conn" r:blip="" zOrderOff="-2">
              <dgm:adjLst/>
            </dgm:shape>
            <dgm:presOf axis="self"/>
            <dgm:choose name="Name10">
              <dgm:if name="Name11" func="var" arg="dir" op="equ" val="norm">
                <dgm:constrLst>
                  <dgm:constr type="h" refType="w" fact="0.35"/>
                  <dgm:constr type="wArH" refType="h"/>
                  <dgm:constr type="hArH" refType="h"/>
                  <dgm:constr type="connDist"/>
                  <dgm:constr type="diam" refType="connDist" fact="-1.15"/>
                  <dgm:constr type="begPad"/>
                  <dgm:constr type="endPad"/>
                </dgm:constrLst>
              </dgm:if>
              <dgm:else name="Name12">
                <dgm:constrLst>
                  <dgm:constr type="h" refType="w" fact="0.35"/>
                  <dgm:constr type="wArH" refType="h"/>
                  <dgm:constr type="hArH" refType="h"/>
                  <dgm:constr type="connDist"/>
                  <dgm:constr type="diam" refType="connDist" fact="1.15"/>
                  <dgm:constr type="begPad"/>
                  <dgm:constr type="endPad"/>
                </dgm:constrLst>
              </dgm:else>
            </dgm:choose>
            <dgm:ruleLst/>
          </dgm:layoutNode>
        </dgm:forEach>
        <dgm:forEach name="Name13" axis="followSib" ptType="node" cnt="1">
          <dgm:layoutNode name="composite2">
            <dgm:alg type="composite">
              <dgm:param type="ar" val="0.943"/>
            </dgm:alg>
            <dgm:shape xmlns:r="http://schemas.openxmlformats.org/officeDocument/2006/relationships" r:blip="">
              <dgm:adjLst/>
            </dgm:shape>
            <dgm:presOf/>
            <dgm:choose name="Name14">
              <dgm:if name="Name15" func="var" arg="dir" op="equ" val="norm">
                <dgm:constrLst>
                  <dgm:constr type="h" refType="w" fact="1.06"/>
                  <dgm:constr type="w" for="ch" forName="dummyNode2" refType="w"/>
                  <dgm:constr type="h" for="ch" forName="dummyNode2" refType="h"/>
                  <dgm:constr type="t" for="ch" forName="dummyNode2"/>
                  <dgm:constr type="l" for="ch" forName="dummyNode2"/>
                  <dgm:constr type="w" for="ch" forName="childNode2" refType="w" fact="0.9"/>
                  <dgm:constr type="h" for="ch" forName="childNode2" refType="h" fact="0.7"/>
                  <dgm:constr type="t" for="ch" forName="childNode2" refType="h" fact="0.15"/>
                  <dgm:constr type="l" for="ch" forName="childNode2"/>
                  <dgm:constr type="w" for="ch" forName="childNode2tx" refType="w" fact="0.9"/>
                  <dgm:constr type="h" for="ch" forName="childNode2tx" refType="h" fact="0.55"/>
                  <dgm:constr type="t" for="ch" forName="childNode2tx" refType="h" fact="0.3"/>
                  <dgm:constr type="l" for="ch" forName="childNode2tx"/>
                  <dgm:constr type="w" for="ch" forName="parentNode2" refType="w" fact="0.8"/>
                  <dgm:constr type="h" for="ch" forName="parentNode2" refType="h" fact="0.3"/>
                  <dgm:constr type="t" for="ch" forName="parentNode2"/>
                  <dgm:constr type="l" for="ch" forName="parentNode2" refType="w" fact="0.2"/>
                  <dgm:constr type="w" for="ch" forName="connSite2" refType="w" fact="0.01"/>
                  <dgm:constr type="h" for="ch" forName="connSite2" refType="h" fact="0.01"/>
                  <dgm:constr type="t" for="ch" forName="connSite2" refType="h" fact="0.99"/>
                  <dgm:constr type="l" for="ch" forName="connSite2" refType="w" fact="0.25"/>
                </dgm:constrLst>
              </dgm:if>
              <dgm:else name="Name16">
                <dgm:constrLst>
                  <dgm:constr type="h" refType="w" fact="1.06"/>
                  <dgm:constr type="w" for="ch" forName="dummyNode2" refType="w"/>
                  <dgm:constr type="h" for="ch" forName="dummyNode2" refType="h"/>
                  <dgm:constr type="t" for="ch" forName="dummyNode2"/>
                  <dgm:constr type="l" for="ch" forName="dummyNode2"/>
                  <dgm:constr type="w" for="ch" forName="childNode2" refType="w" fact="0.9"/>
                  <dgm:constr type="h" for="ch" forName="childNode2" refType="h" fact="0.7"/>
                  <dgm:constr type="t" for="ch" forName="childNode2" refType="h" fact="0.15"/>
                  <dgm:constr type="l" for="ch" forName="childNode2" refType="w" fact="0.1"/>
                  <dgm:constr type="w" for="ch" forName="childNode2tx" refType="w" fact="0.9"/>
                  <dgm:constr type="h" for="ch" forName="childNode2tx" refType="h" fact="0.55"/>
                  <dgm:constr type="t" for="ch" forName="childNode2tx" refType="h" fact="0.3"/>
                  <dgm:constr type="l" for="ch" forName="childNode2tx" refType="w" fact="0.1"/>
                  <dgm:constr type="w" for="ch" forName="parentNode2" refType="w" fact="0.8"/>
                  <dgm:constr type="h" for="ch" forName="parentNode2" refType="h" fact="0.3"/>
                  <dgm:constr type="t" for="ch" forName="parentNode2"/>
                  <dgm:constr type="l" for="ch" forName="parentNode2"/>
                  <dgm:constr type="w" for="ch" forName="connSite2" refType="w" fact="0.01"/>
                  <dgm:constr type="h" for="ch" forName="connSite2" refType="h" fact="0.01"/>
                  <dgm:constr type="t" for="ch" forName="connSite2" refType="h" fact="0.99"/>
                  <dgm:constr type="l" for="ch" forName="connSite2" refType="w" fact="0.85"/>
                </dgm:constrLst>
              </dgm:else>
            </dgm:choose>
            <dgm:ruleLst/>
            <dgm:layoutNode name="dummyNode2">
              <dgm:alg type="sp"/>
              <dgm:shape xmlns:r="http://schemas.openxmlformats.org/officeDocument/2006/relationships" type="rect" r:blip="" hideGeom="1">
                <dgm:adjLst/>
              </dgm:shape>
              <dgm:presOf/>
              <dgm:constrLst/>
              <dgm:ruleLst/>
            </dgm:layoutNode>
            <dgm:layoutNode name="childNode2" styleLbl="bgAcc1">
              <dgm:varLst>
                <dgm:bulletEnabled val="1"/>
              </dgm:varLst>
              <dgm:alg type="sp"/>
              <dgm:shape xmlns:r="http://schemas.openxmlformats.org/officeDocument/2006/relationships" type="roundRect" r:blip="">
                <dgm:adjLst>
                  <dgm:adj idx="1" val="0.1"/>
                </dgm:adjLst>
              </dgm:shape>
              <dgm:presOf axis="des" ptType="node"/>
              <dgm:constrLst/>
              <dgm:ruleLst/>
            </dgm:layoutNode>
            <dgm:layoutNode name="childNode2tx" styleLbl="bgAcc1">
              <dgm:varLst>
                <dgm:bulletEnabled val="1"/>
              </dgm:varLst>
              <dgm:alg type="tx">
                <dgm:param type="stBulletLvl" val="1"/>
              </dgm:alg>
              <dgm:shape xmlns:r="http://schemas.openxmlformats.org/officeDocument/2006/relationships" type="roundRect" r:blip="" hideGeom="1">
                <dgm:adjLst>
                  <dgm:adj idx="1" val="0.1"/>
                </dgm:adjLst>
              </dgm:shape>
              <dgm:presOf axis="des" ptType="node"/>
              <dgm:constrLst>
                <dgm:constr type="secFontSz" val="65"/>
                <dgm:constr type="primFontSz" refType="secFontSz"/>
                <dgm:constr type="tMarg" refType="secFontSz" fact="0.15"/>
                <dgm:constr type="bMarg" refType="secFontSz" fact="0.15"/>
                <dgm:constr type="lMarg" refType="secFontSz" fact="0.15"/>
                <dgm:constr type="rMarg" refType="secFontSz" fact="0.15"/>
              </dgm:constrLst>
              <dgm:ruleLst>
                <dgm:rule type="secFontSz" val="5" fact="NaN" max="NaN"/>
              </dgm:ruleLst>
            </dgm:layoutNode>
            <dgm:layoutNode name="parentNode2" styleLbl="node1">
              <dgm:varLst>
                <dgm:chMax val="0"/>
                <dgm:bulletEnabled val="1"/>
              </dgm:varLst>
              <dgm:alg type="tx"/>
              <dgm:shape xmlns:r="http://schemas.openxmlformats.org/officeDocument/2006/relationships" type="roundRect" r:blip="">
                <dgm:adjLst>
                  <dgm:adj idx="1" val="0.1"/>
                </dgm:adjLst>
              </dgm:shape>
              <dgm:presOf axis="self"/>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connSite2" moveWith="childNode2">
              <dgm:alg type="sp"/>
              <dgm:shape xmlns:r="http://schemas.openxmlformats.org/officeDocument/2006/relationships" r:blip="">
                <dgm:adjLst/>
              </dgm:shape>
              <dgm:presOf/>
              <dgm:constrLst/>
              <dgm:ruleLst/>
            </dgm:layoutNode>
          </dgm:layoutNode>
          <dgm:forEach name="Name17" axis="followSib" ptType="sibTrans" cnt="1">
            <dgm:layoutNode name="Name18">
              <dgm:alg type="conn">
                <dgm:param type="connRout" val="curve"/>
                <dgm:param type="srcNode" val="parentNode2"/>
                <dgm:param type="dstNode" val="connSite1"/>
                <dgm:param type="begPts" val="tCtr"/>
                <dgm:param type="endPts" val="tCtr"/>
              </dgm:alg>
              <dgm:shape xmlns:r="http://schemas.openxmlformats.org/officeDocument/2006/relationships" type="conn" r:blip="" zOrderOff="-2">
                <dgm:adjLst/>
              </dgm:shape>
              <dgm:presOf axis="self"/>
              <dgm:choose name="Name19">
                <dgm:if name="Name20" func="var" arg="dir" op="equ" val="norm">
                  <dgm:constrLst>
                    <dgm:constr type="h" refType="w" fact="0.35"/>
                    <dgm:constr type="wArH" refType="h"/>
                    <dgm:constr type="hArH" refType="h"/>
                    <dgm:constr type="connDist"/>
                    <dgm:constr type="diam" refType="connDist" fact="1.15"/>
                    <dgm:constr type="begPad"/>
                    <dgm:constr type="endPad"/>
                  </dgm:constrLst>
                </dgm:if>
                <dgm:else name="Name21">
                  <dgm:constrLst>
                    <dgm:constr type="h" refType="w" fact="0.35"/>
                    <dgm:constr type="wArH" refType="h"/>
                    <dgm:constr type="hArH" refType="h"/>
                    <dgm:constr type="connDist"/>
                    <dgm:constr type="diam" refType="connDist" fact="-1.15"/>
                    <dgm:constr type="begPad"/>
                    <dgm:constr type="endPad"/>
                  </dgm:constrLst>
                </dgm:else>
              </dgm:choose>
              <dgm:ruleLst/>
            </dgm:layoutNode>
          </dgm:forEach>
        </dgm:forEach>
      </dgm:forEach>
    </dgm:layoutNode>
  </dgm:layoutNode>
</dgm:layoutDef>
</file>

<file path=ppt/diagrams/layout2.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1" Type="http://schemas.openxmlformats.org/officeDocument/2006/relationships/image" Target="../media/image3.png"/></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0.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2.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19413" cy="493713"/>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14763" y="0"/>
            <a:ext cx="2919412" cy="493713"/>
          </a:xfrm>
          <a:prstGeom prst="rect">
            <a:avLst/>
          </a:prstGeom>
        </p:spPr>
        <p:txBody>
          <a:bodyPr vert="horz" lIns="91440" tIns="45720" rIns="91440" bIns="45720" rtlCol="0"/>
          <a:lstStyle>
            <a:lvl1pPr algn="r">
              <a:defRPr sz="1200"/>
            </a:lvl1pPr>
          </a:lstStyle>
          <a:p>
            <a:fld id="{521312A3-A04E-4ACD-9F97-B2A20A9C2A40}" type="datetimeFigureOut">
              <a:rPr lang="fr-FR" smtClean="0"/>
              <a:t>15/04/2024</a:t>
            </a:fld>
            <a:endParaRPr lang="fr-FR"/>
          </a:p>
        </p:txBody>
      </p:sp>
      <p:sp>
        <p:nvSpPr>
          <p:cNvPr id="4" name="Espace réservé de l'image des diapositives 3"/>
          <p:cNvSpPr>
            <a:spLocks noGrp="1" noRot="1" noChangeAspect="1"/>
          </p:cNvSpPr>
          <p:nvPr>
            <p:ph type="sldImg" idx="2"/>
          </p:nvPr>
        </p:nvSpPr>
        <p:spPr>
          <a:xfrm>
            <a:off x="901700" y="739775"/>
            <a:ext cx="4932363" cy="3700463"/>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73100" y="4686300"/>
            <a:ext cx="5389563" cy="4440238"/>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9371013"/>
            <a:ext cx="2919413" cy="493712"/>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14763" y="9371013"/>
            <a:ext cx="2919412" cy="493712"/>
          </a:xfrm>
          <a:prstGeom prst="rect">
            <a:avLst/>
          </a:prstGeom>
        </p:spPr>
        <p:txBody>
          <a:bodyPr vert="horz" lIns="91440" tIns="45720" rIns="91440" bIns="45720" rtlCol="0" anchor="b"/>
          <a:lstStyle>
            <a:lvl1pPr algn="r">
              <a:defRPr sz="1200"/>
            </a:lvl1pPr>
          </a:lstStyle>
          <a:p>
            <a:fld id="{EC927B7E-E386-41A6-9D28-D70040821A6E}" type="slidenum">
              <a:rPr lang="fr-FR" smtClean="0"/>
              <a:t>‹N°›</a:t>
            </a:fld>
            <a:endParaRPr lang="fr-F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pPr marL="0" marR="0" indent="0" algn="r" defTabSz="914400" rtl="1" eaLnBrk="1" fontAlgn="auto" latinLnBrk="0" hangingPunct="1">
              <a:lnSpc>
                <a:spcPct val="100000"/>
              </a:lnSpc>
              <a:spcBef>
                <a:spcPts val="0"/>
              </a:spcBef>
              <a:spcAft>
                <a:spcPts val="0"/>
              </a:spcAft>
              <a:buClrTx/>
              <a:buSzTx/>
              <a:buFontTx/>
              <a:buNone/>
              <a:tabLst/>
              <a:defRPr/>
            </a:pPr>
            <a:r>
              <a:rPr lang="ar-SA" dirty="0" smtClean="0"/>
              <a:t>تشير المرونة المالية إلى قدرة ال</a:t>
            </a:r>
            <a:r>
              <a:rPr lang="ar-DZ" dirty="0" smtClean="0"/>
              <a:t>مؤسس</a:t>
            </a:r>
            <a:r>
              <a:rPr lang="ar-SA" dirty="0" smtClean="0"/>
              <a:t>ة على تعديل هيكلها المالي لتلبية احتياجات العمل المتغيرة</a:t>
            </a:r>
            <a:r>
              <a:rPr lang="ar-DZ" dirty="0" smtClean="0"/>
              <a:t>، و</a:t>
            </a:r>
            <a:r>
              <a:rPr lang="ar-SA" dirty="0" smtClean="0"/>
              <a:t>الاستجابة بسرعة لفرص السوق، والقيام باستثمارات استراتيجية، والتغلب على فترات الركود غير </a:t>
            </a:r>
            <a:r>
              <a:rPr lang="ar-SA" smtClean="0"/>
              <a:t>المتوقعة.</a:t>
            </a:r>
            <a:endParaRPr lang="ar-DZ" smtClean="0"/>
          </a:p>
        </p:txBody>
      </p:sp>
      <p:sp>
        <p:nvSpPr>
          <p:cNvPr id="4" name="Espace réservé du numéro de diapositive 3"/>
          <p:cNvSpPr>
            <a:spLocks noGrp="1"/>
          </p:cNvSpPr>
          <p:nvPr>
            <p:ph type="sldNum" sz="quarter" idx="10"/>
          </p:nvPr>
        </p:nvSpPr>
        <p:spPr/>
        <p:txBody>
          <a:bodyPr/>
          <a:lstStyle/>
          <a:p>
            <a:fld id="{EC927B7E-E386-41A6-9D28-D70040821A6E}" type="slidenum">
              <a:rPr lang="fr-FR" smtClean="0"/>
              <a:t>9</a:t>
            </a:fld>
            <a:endParaRPr lang="fr-F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0CCFF65C-EB01-411E-B6D8-D7E448E5F116}" type="datetimeFigureOut">
              <a:rPr lang="fr-FR" smtClean="0"/>
              <a:pPr/>
              <a:t>15/04/2024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D8173602-B090-47CE-9131-A964E7272CA6}"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0CCFF65C-EB01-411E-B6D8-D7E448E5F116}" type="datetimeFigureOut">
              <a:rPr lang="fr-FR" smtClean="0"/>
              <a:pPr/>
              <a:t>15/04/2024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D8173602-B090-47CE-9131-A964E7272CA6}"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0CCFF65C-EB01-411E-B6D8-D7E448E5F116}" type="datetimeFigureOut">
              <a:rPr lang="fr-FR" smtClean="0"/>
              <a:pPr/>
              <a:t>15/04/2024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D8173602-B090-47CE-9131-A964E7272CA6}"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0CCFF65C-EB01-411E-B6D8-D7E448E5F116}" type="datetimeFigureOut">
              <a:rPr lang="fr-FR" smtClean="0"/>
              <a:pPr/>
              <a:t>15/04/2024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D8173602-B090-47CE-9131-A964E7272CA6}"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0CCFF65C-EB01-411E-B6D8-D7E448E5F116}" type="datetimeFigureOut">
              <a:rPr lang="fr-FR" smtClean="0"/>
              <a:pPr/>
              <a:t>15/04/2024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D8173602-B090-47CE-9131-A964E7272CA6}"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0CCFF65C-EB01-411E-B6D8-D7E448E5F116}" type="datetimeFigureOut">
              <a:rPr lang="fr-FR" smtClean="0"/>
              <a:pPr/>
              <a:t>15/04/2024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D8173602-B090-47CE-9131-A964E7272CA6}"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0CCFF65C-EB01-411E-B6D8-D7E448E5F116}" type="datetimeFigureOut">
              <a:rPr lang="fr-FR" smtClean="0"/>
              <a:pPr/>
              <a:t>15/04/2024</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D8173602-B090-47CE-9131-A964E7272CA6}"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0CCFF65C-EB01-411E-B6D8-D7E448E5F116}" type="datetimeFigureOut">
              <a:rPr lang="fr-FR" smtClean="0"/>
              <a:pPr/>
              <a:t>15/04/2024</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D8173602-B090-47CE-9131-A964E7272CA6}"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0CCFF65C-EB01-411E-B6D8-D7E448E5F116}" type="datetimeFigureOut">
              <a:rPr lang="fr-FR" smtClean="0"/>
              <a:pPr/>
              <a:t>15/04/2024</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D8173602-B090-47CE-9131-A964E7272CA6}"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0CCFF65C-EB01-411E-B6D8-D7E448E5F116}" type="datetimeFigureOut">
              <a:rPr lang="fr-FR" smtClean="0"/>
              <a:pPr/>
              <a:t>15/04/2024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D8173602-B090-47CE-9131-A964E7272CA6}"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0CCFF65C-EB01-411E-B6D8-D7E448E5F116}" type="datetimeFigureOut">
              <a:rPr lang="fr-FR" smtClean="0"/>
              <a:pPr/>
              <a:t>15/04/2024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D8173602-B090-47CE-9131-A964E7272CA6}"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CCFF65C-EB01-411E-B6D8-D7E448E5F116}" type="datetimeFigureOut">
              <a:rPr lang="fr-FR" smtClean="0"/>
              <a:pPr/>
              <a:t>15/04/2024</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8173602-B090-47CE-9131-A964E7272CA6}"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7.xml"/><Relationship Id="rId4" Type="http://schemas.openxmlformats.org/officeDocument/2006/relationships/image" Target="../media/image6.png"/></Relationships>
</file>

<file path=ppt/slides/_rels/slide5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4.png"/><Relationship Id="rId1" Type="http://schemas.openxmlformats.org/officeDocument/2006/relationships/slideLayout" Target="../slideLayouts/slideLayout7.xml"/><Relationship Id="rId5" Type="http://schemas.openxmlformats.org/officeDocument/2006/relationships/image" Target="../media/image9.png"/><Relationship Id="rId4" Type="http://schemas.openxmlformats.org/officeDocument/2006/relationships/image" Target="../media/image8.png"/></Relationships>
</file>

<file path=ppt/slides/_rels/slide5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Layout" Target="../slideLayouts/slideLayout7.xml"/><Relationship Id="rId1" Type="http://schemas.openxmlformats.org/officeDocument/2006/relationships/vmlDrawing" Target="../drawings/vmlDrawing2.vml"/><Relationship Id="rId4" Type="http://schemas.openxmlformats.org/officeDocument/2006/relationships/oleObject" Target="../embeddings/oleObject2.bin"/></Relationships>
</file>

<file path=ppt/slides/_rels/slide57.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5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Layout" Target="../slideLayouts/slideLayout7.xml"/><Relationship Id="rId1" Type="http://schemas.openxmlformats.org/officeDocument/2006/relationships/vmlDrawing" Target="../drawings/vmlDrawing3.vml"/><Relationship Id="rId5" Type="http://schemas.openxmlformats.org/officeDocument/2006/relationships/oleObject" Target="../embeddings/oleObject3.bin"/><Relationship Id="rId4" Type="http://schemas.openxmlformats.org/officeDocument/2006/relationships/image" Target="../media/image13.png"/></Relationships>
</file>

<file path=ppt/slides/_rels/slide59.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pPr rtl="1"/>
            <a:r>
              <a:rPr lang="ar-DZ" b="1" dirty="0" smtClean="0">
                <a:solidFill>
                  <a:srgbClr val="0000FF"/>
                </a:solidFill>
              </a:rPr>
              <a:t>المحور الخامس: أساسيات حول التحليل المالي والتشخيص المالي</a:t>
            </a:r>
            <a:endParaRPr lang="fr-FR" b="1" dirty="0">
              <a:solidFill>
                <a:srgbClr val="0000FF"/>
              </a:solidFill>
            </a:endParaRPr>
          </a:p>
        </p:txBody>
      </p:sp>
      <p:sp>
        <p:nvSpPr>
          <p:cNvPr id="3" name="Sous-titre 2"/>
          <p:cNvSpPr>
            <a:spLocks noGrp="1"/>
          </p:cNvSpPr>
          <p:nvPr>
            <p:ph type="subTitle" idx="1"/>
          </p:nvPr>
        </p:nvSpPr>
        <p:spPr>
          <a:xfrm>
            <a:off x="971600" y="3748096"/>
            <a:ext cx="7164000" cy="1752600"/>
          </a:xfrm>
        </p:spPr>
        <p:txBody>
          <a:bodyPr>
            <a:noAutofit/>
          </a:bodyPr>
          <a:lstStyle/>
          <a:p>
            <a:pPr algn="r" rtl="1">
              <a:buFont typeface="Wingdings" pitchFamily="2" charset="2"/>
              <a:buChar char="q"/>
            </a:pPr>
            <a:r>
              <a:rPr lang="ar-DZ" sz="3600" b="1" dirty="0" smtClean="0">
                <a:solidFill>
                  <a:srgbClr val="0000FF"/>
                </a:solidFill>
              </a:rPr>
              <a:t> مفهوم وأهمية التحليل </a:t>
            </a:r>
            <a:r>
              <a:rPr lang="ar-DZ" sz="3600" b="1" dirty="0" err="1" smtClean="0">
                <a:solidFill>
                  <a:srgbClr val="0000FF"/>
                </a:solidFill>
              </a:rPr>
              <a:t>المالي؛</a:t>
            </a:r>
            <a:endParaRPr lang="ar-DZ" sz="3600" b="1" dirty="0" smtClean="0">
              <a:solidFill>
                <a:srgbClr val="0000FF"/>
              </a:solidFill>
            </a:endParaRPr>
          </a:p>
          <a:p>
            <a:pPr algn="r" rtl="1">
              <a:buFont typeface="Wingdings" pitchFamily="2" charset="2"/>
              <a:buChar char="q"/>
            </a:pPr>
            <a:r>
              <a:rPr lang="ar-DZ" sz="3600" b="1" dirty="0" smtClean="0">
                <a:solidFill>
                  <a:srgbClr val="0000FF"/>
                </a:solidFill>
              </a:rPr>
              <a:t> </a:t>
            </a:r>
            <a:r>
              <a:rPr lang="ar-DZ" sz="3600" b="1" dirty="0" err="1" smtClean="0">
                <a:solidFill>
                  <a:srgbClr val="0000FF"/>
                </a:solidFill>
              </a:rPr>
              <a:t>إستعمالات</a:t>
            </a:r>
            <a:r>
              <a:rPr lang="ar-DZ" sz="3600" b="1" dirty="0" smtClean="0">
                <a:solidFill>
                  <a:srgbClr val="0000FF"/>
                </a:solidFill>
              </a:rPr>
              <a:t> </a:t>
            </a:r>
            <a:r>
              <a:rPr lang="ar-SA" sz="3600" b="1" dirty="0" smtClean="0">
                <a:solidFill>
                  <a:srgbClr val="0000FF"/>
                </a:solidFill>
              </a:rPr>
              <a:t>التحليل المالي</a:t>
            </a:r>
            <a:r>
              <a:rPr lang="ar-DZ" sz="3600" b="1" dirty="0" smtClean="0">
                <a:solidFill>
                  <a:srgbClr val="0000FF"/>
                </a:solidFill>
              </a:rPr>
              <a:t> و</a:t>
            </a:r>
            <a:r>
              <a:rPr lang="ar-SA" sz="3600" b="1" dirty="0" smtClean="0">
                <a:solidFill>
                  <a:srgbClr val="0000FF"/>
                </a:solidFill>
              </a:rPr>
              <a:t>الأطراف المعنية</a:t>
            </a:r>
            <a:r>
              <a:rPr lang="ar-DZ" sz="3600" b="1" dirty="0" err="1" smtClean="0">
                <a:solidFill>
                  <a:srgbClr val="0000FF"/>
                </a:solidFill>
              </a:rPr>
              <a:t>؛</a:t>
            </a:r>
            <a:endParaRPr lang="ar-DZ" sz="3600" b="1" dirty="0" smtClean="0">
              <a:solidFill>
                <a:srgbClr val="0000FF"/>
              </a:solidFill>
            </a:endParaRPr>
          </a:p>
          <a:p>
            <a:pPr algn="r" rtl="1">
              <a:buFont typeface="Wingdings" pitchFamily="2" charset="2"/>
              <a:buChar char="q"/>
            </a:pPr>
            <a:r>
              <a:rPr lang="ar-DZ" sz="3600" b="1" dirty="0" smtClean="0">
                <a:solidFill>
                  <a:srgbClr val="0000FF"/>
                </a:solidFill>
              </a:rPr>
              <a:t> أنواع وأساليب التحليل </a:t>
            </a:r>
            <a:r>
              <a:rPr lang="ar-DZ" sz="3600" b="1" dirty="0" err="1" smtClean="0">
                <a:solidFill>
                  <a:srgbClr val="0000FF"/>
                </a:solidFill>
              </a:rPr>
              <a:t>المالي؛</a:t>
            </a:r>
            <a:endParaRPr lang="ar-DZ" sz="3600" b="1" dirty="0" smtClean="0">
              <a:solidFill>
                <a:srgbClr val="0000FF"/>
              </a:solidFill>
            </a:endParaRPr>
          </a:p>
          <a:p>
            <a:pPr algn="r" rtl="1">
              <a:buFont typeface="Wingdings" pitchFamily="2" charset="2"/>
              <a:buChar char="q"/>
            </a:pPr>
            <a:r>
              <a:rPr lang="ar-DZ" sz="3600" b="1" dirty="0" smtClean="0">
                <a:solidFill>
                  <a:srgbClr val="0000FF"/>
                </a:solidFill>
              </a:rPr>
              <a:t> مراحل تطور التحليل المالي.</a:t>
            </a:r>
            <a:endParaRPr lang="fr-FR" sz="36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a:xfrm>
            <a:off x="457200" y="1385480"/>
            <a:ext cx="8229600" cy="4525963"/>
          </a:xfrm>
        </p:spPr>
        <p:txBody>
          <a:bodyPr>
            <a:noAutofit/>
          </a:bodyPr>
          <a:lstStyle/>
          <a:p>
            <a:pPr algn="r" rtl="1">
              <a:buNone/>
            </a:pPr>
            <a:r>
              <a:rPr lang="ar-DZ" b="1" dirty="0" smtClean="0"/>
              <a:t>ويمكن بشكل عام تلخيص أهداف التحليل المالي بما </a:t>
            </a:r>
            <a:r>
              <a:rPr lang="ar-DZ" b="1" dirty="0" err="1" smtClean="0"/>
              <a:t>يلي:</a:t>
            </a:r>
            <a:endParaRPr lang="ar-DZ" b="1" dirty="0" smtClean="0"/>
          </a:p>
          <a:p>
            <a:pPr algn="r" rtl="1"/>
            <a:r>
              <a:rPr lang="ar-DZ" b="1" dirty="0" smtClean="0"/>
              <a:t>معرفة حقيقة الوضع المالي للمؤسسة.</a:t>
            </a:r>
          </a:p>
          <a:p>
            <a:pPr algn="r" rtl="1"/>
            <a:r>
              <a:rPr lang="ar-DZ" b="1" dirty="0" smtClean="0"/>
              <a:t>الحكم على القدرة الكسبية للمؤسسة وعلى كفاءة إدارتها.</a:t>
            </a:r>
          </a:p>
          <a:p>
            <a:pPr algn="r" rtl="1"/>
            <a:r>
              <a:rPr lang="ar-DZ" b="1" dirty="0" smtClean="0"/>
              <a:t>تقييم قدرة المؤسسة على سداد ديونها وكذا قدرتها على الاقتراض.</a:t>
            </a:r>
          </a:p>
          <a:p>
            <a:pPr algn="r" rtl="1"/>
            <a:r>
              <a:rPr lang="ar-DZ" b="1" dirty="0" smtClean="0"/>
              <a:t>الحكم على كفاءة الأداء المالي والتشغيلي في المؤسسة.</a:t>
            </a:r>
          </a:p>
          <a:p>
            <a:pPr algn="r" rtl="1"/>
            <a:r>
              <a:rPr lang="ar-DZ" b="1" dirty="0" smtClean="0"/>
              <a:t>الاستفادة من المعلومات المتاحة لوضع الخطط المستقبلية وإحكام الرقابة الداخلية.</a:t>
            </a:r>
          </a:p>
          <a:p>
            <a:pPr algn="r" rtl="1"/>
            <a:r>
              <a:rPr lang="ar-DZ" b="1" dirty="0" smtClean="0"/>
              <a:t>التعرف على نقاط الضعف في المؤسسة واقتراح الحلول والتوصيات الكفيلة بمعالجتها.</a:t>
            </a:r>
          </a:p>
          <a:p>
            <a:pPr algn="r" rtl="1"/>
            <a:endParaRPr lang="ar-DZ" b="1" dirty="0" smtClean="0"/>
          </a:p>
          <a:p>
            <a:pPr algn="r" rtl="1"/>
            <a:endParaRPr lang="ar-DZ" b="1" dirty="0" smtClean="0"/>
          </a:p>
          <a:p>
            <a:pPr algn="r" rtl="1"/>
            <a:endParaRPr lang="ar-DZ" b="1" dirty="0" smtClean="0"/>
          </a:p>
          <a:p>
            <a:pPr algn="r" rtl="1"/>
            <a:endParaRPr lang="fr-FR" b="1"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ar-DZ" b="1" dirty="0" smtClean="0">
                <a:solidFill>
                  <a:srgbClr val="0000FF"/>
                </a:solidFill>
              </a:rPr>
              <a:t>ثانيا: </a:t>
            </a:r>
            <a:r>
              <a:rPr lang="ar-DZ" b="1" dirty="0" err="1" smtClean="0">
                <a:solidFill>
                  <a:srgbClr val="0000FF"/>
                </a:solidFill>
              </a:rPr>
              <a:t>إستعمالات</a:t>
            </a:r>
            <a:r>
              <a:rPr lang="ar-DZ" b="1" dirty="0" smtClean="0">
                <a:solidFill>
                  <a:srgbClr val="0000FF"/>
                </a:solidFill>
              </a:rPr>
              <a:t> </a:t>
            </a:r>
            <a:r>
              <a:rPr lang="ar-SA" b="1" dirty="0" smtClean="0">
                <a:solidFill>
                  <a:srgbClr val="0000FF"/>
                </a:solidFill>
              </a:rPr>
              <a:t>التحليل المالي</a:t>
            </a:r>
            <a:r>
              <a:rPr lang="ar-DZ" b="1" dirty="0" smtClean="0">
                <a:solidFill>
                  <a:srgbClr val="0000FF"/>
                </a:solidFill>
              </a:rPr>
              <a:t> و</a:t>
            </a:r>
            <a:r>
              <a:rPr lang="ar-SA" b="1" dirty="0" smtClean="0">
                <a:solidFill>
                  <a:srgbClr val="0000FF"/>
                </a:solidFill>
              </a:rPr>
              <a:t>الأطراف المعنية</a:t>
            </a:r>
            <a:endParaRPr lang="fr-FR" dirty="0"/>
          </a:p>
        </p:txBody>
      </p:sp>
      <p:sp>
        <p:nvSpPr>
          <p:cNvPr id="3" name="Espace réservé du contenu 2"/>
          <p:cNvSpPr>
            <a:spLocks noGrp="1"/>
          </p:cNvSpPr>
          <p:nvPr>
            <p:ph idx="1"/>
          </p:nvPr>
        </p:nvSpPr>
        <p:spPr/>
        <p:txBody>
          <a:bodyPr/>
          <a:lstStyle/>
          <a:p>
            <a:pPr algn="r" rtl="1">
              <a:buNone/>
            </a:pPr>
            <a:r>
              <a:rPr lang="ar-SA" b="1" dirty="0"/>
              <a:t>وتختلف الغاية من التحليل المالي والوسائل التي يستخدمها والبيانات التي يحتاج إليها باختلاف الجهات التي تقوم بهذا </a:t>
            </a:r>
            <a:r>
              <a:rPr lang="ar-SA" b="1" dirty="0" err="1"/>
              <a:t>التحليل.</a:t>
            </a:r>
            <a:r>
              <a:rPr lang="ar-SA" b="1" dirty="0"/>
              <a:t> ويسعى كل طرف من الأطراف المعنية بالتحليل المالي إلى الإجابة عن مجموعة من التساؤلات التي تمس </a:t>
            </a:r>
            <a:r>
              <a:rPr lang="ar-SA" b="1" dirty="0" err="1"/>
              <a:t>مصالحه.</a:t>
            </a:r>
            <a:r>
              <a:rPr lang="ar-SA" b="1" dirty="0"/>
              <a:t> والأطراف الأساسية التي تهتم بتحليل الوضع المالي </a:t>
            </a:r>
            <a:r>
              <a:rPr lang="ar-SA" b="1" dirty="0" smtClean="0"/>
              <a:t>للم</a:t>
            </a:r>
            <a:r>
              <a:rPr lang="ar-DZ" b="1" dirty="0" err="1" smtClean="0"/>
              <a:t>ؤسسة</a:t>
            </a:r>
            <a:r>
              <a:rPr lang="ar-SA" b="1" dirty="0" smtClean="0"/>
              <a:t> هي:</a:t>
            </a:r>
            <a:r>
              <a:rPr lang="ar-DZ" b="1" dirty="0" smtClean="0"/>
              <a:t> </a:t>
            </a:r>
            <a:r>
              <a:rPr lang="ar-SA" b="1" dirty="0" smtClean="0"/>
              <a:t>إدارة الم</a:t>
            </a:r>
            <a:r>
              <a:rPr lang="ar-DZ" b="1" dirty="0" err="1" smtClean="0"/>
              <a:t>ؤسسة</a:t>
            </a:r>
            <a:r>
              <a:rPr lang="ar-DZ" b="1" dirty="0" smtClean="0"/>
              <a:t>، الدائنون، الملاك و</a:t>
            </a:r>
            <a:r>
              <a:rPr lang="ar-SA" b="1" dirty="0" smtClean="0"/>
              <a:t>جهات أخرى</a:t>
            </a:r>
            <a:r>
              <a:rPr lang="ar-DZ" b="1" dirty="0" err="1" smtClean="0"/>
              <a:t>.</a:t>
            </a:r>
            <a:endParaRPr lang="ar-SA" b="1" dirty="0"/>
          </a:p>
          <a:p>
            <a:pPr algn="r" rtl="1">
              <a:buNone/>
            </a:pPr>
            <a:endParaRPr lang="fr-FR" b="1"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rtl="1"/>
            <a:r>
              <a:rPr lang="ar-DZ" sz="4000" b="1" dirty="0" smtClean="0">
                <a:solidFill>
                  <a:srgbClr val="0000FF"/>
                </a:solidFill>
              </a:rPr>
              <a:t>1) أهم </a:t>
            </a:r>
            <a:r>
              <a:rPr lang="ar-DZ" sz="4000" b="1" dirty="0" err="1" smtClean="0">
                <a:solidFill>
                  <a:srgbClr val="0000FF"/>
                </a:solidFill>
              </a:rPr>
              <a:t>إستعمالات</a:t>
            </a:r>
            <a:r>
              <a:rPr lang="ar-DZ" sz="4000" b="1" dirty="0" smtClean="0">
                <a:solidFill>
                  <a:srgbClr val="0000FF"/>
                </a:solidFill>
              </a:rPr>
              <a:t> </a:t>
            </a:r>
            <a:r>
              <a:rPr lang="ar-SA" sz="4000" b="1" dirty="0" smtClean="0">
                <a:solidFill>
                  <a:srgbClr val="0000FF"/>
                </a:solidFill>
              </a:rPr>
              <a:t>التحليل المالي</a:t>
            </a:r>
            <a:r>
              <a:rPr lang="ar-DZ" sz="4000" b="1" dirty="0" smtClean="0">
                <a:solidFill>
                  <a:srgbClr val="0000FF"/>
                </a:solidFill>
              </a:rPr>
              <a:t> </a:t>
            </a:r>
            <a:endParaRPr lang="fr-FR" sz="4000" dirty="0"/>
          </a:p>
        </p:txBody>
      </p:sp>
      <p:sp>
        <p:nvSpPr>
          <p:cNvPr id="3" name="Espace réservé du contenu 2"/>
          <p:cNvSpPr>
            <a:spLocks noGrp="1"/>
          </p:cNvSpPr>
          <p:nvPr>
            <p:ph idx="1"/>
          </p:nvPr>
        </p:nvSpPr>
        <p:spPr/>
        <p:txBody>
          <a:bodyPr>
            <a:normAutofit lnSpcReduction="10000"/>
          </a:bodyPr>
          <a:lstStyle/>
          <a:p>
            <a:pPr algn="r" rtl="1">
              <a:buNone/>
            </a:pPr>
            <a:r>
              <a:rPr lang="ar-SA" b="1" dirty="0" smtClean="0"/>
              <a:t>يمكن استعمال التحليل المالي لخدمه </a:t>
            </a:r>
            <a:r>
              <a:rPr lang="ar-DZ" b="1" dirty="0" smtClean="0"/>
              <a:t>أ</a:t>
            </a:r>
            <a:r>
              <a:rPr lang="ar-SA" b="1" dirty="0" err="1" smtClean="0"/>
              <a:t>غراض</a:t>
            </a:r>
            <a:r>
              <a:rPr lang="ar-SA" b="1" dirty="0" smtClean="0"/>
              <a:t> </a:t>
            </a:r>
            <a:r>
              <a:rPr lang="ar-SA" b="1" dirty="0" err="1" smtClean="0"/>
              <a:t>متعدده</a:t>
            </a:r>
            <a:r>
              <a:rPr lang="ar-SA" b="1" dirty="0" smtClean="0"/>
              <a:t> </a:t>
            </a:r>
            <a:r>
              <a:rPr lang="ar-DZ" b="1" dirty="0" smtClean="0"/>
              <a:t>أ</a:t>
            </a:r>
            <a:r>
              <a:rPr lang="ar-SA" b="1" dirty="0" smtClean="0"/>
              <a:t>همها</a:t>
            </a:r>
            <a:r>
              <a:rPr lang="ar-DZ" b="1" dirty="0" err="1" smtClean="0"/>
              <a:t>:</a:t>
            </a:r>
            <a:endParaRPr lang="ar-DZ" b="1" dirty="0" smtClean="0"/>
          </a:p>
          <a:p>
            <a:pPr algn="r" rtl="1"/>
            <a:r>
              <a:rPr lang="ar-SA" b="1" dirty="0" smtClean="0">
                <a:solidFill>
                  <a:srgbClr val="0000FF"/>
                </a:solidFill>
              </a:rPr>
              <a:t>تقييم ال</a:t>
            </a:r>
            <a:r>
              <a:rPr lang="ar-DZ" b="1" dirty="0" smtClean="0">
                <a:solidFill>
                  <a:srgbClr val="0000FF"/>
                </a:solidFill>
              </a:rPr>
              <a:t>أ</a:t>
            </a:r>
            <a:r>
              <a:rPr lang="ar-SA" b="1" dirty="0" smtClean="0">
                <a:solidFill>
                  <a:srgbClr val="0000FF"/>
                </a:solidFill>
              </a:rPr>
              <a:t>داء</a:t>
            </a:r>
            <a:r>
              <a:rPr lang="ar-DZ" b="1" dirty="0" err="1" smtClean="0">
                <a:solidFill>
                  <a:srgbClr val="0000FF"/>
                </a:solidFill>
              </a:rPr>
              <a:t>:</a:t>
            </a:r>
            <a:r>
              <a:rPr lang="ar-SA" b="1" dirty="0" smtClean="0">
                <a:solidFill>
                  <a:srgbClr val="0000FF"/>
                </a:solidFill>
              </a:rPr>
              <a:t> </a:t>
            </a:r>
            <a:r>
              <a:rPr lang="ar-DZ" b="1" dirty="0" smtClean="0"/>
              <a:t>يمتلك </a:t>
            </a:r>
            <a:r>
              <a:rPr lang="ar-SA" b="1" dirty="0" smtClean="0"/>
              <a:t>التحليل المالي </a:t>
            </a:r>
            <a:r>
              <a:rPr lang="ar-DZ" b="1" dirty="0" smtClean="0"/>
              <a:t>أ</a:t>
            </a:r>
            <a:r>
              <a:rPr lang="ar-SA" b="1" dirty="0" err="1" smtClean="0"/>
              <a:t>دوات</a:t>
            </a:r>
            <a:r>
              <a:rPr lang="ar-SA" b="1" dirty="0" smtClean="0"/>
              <a:t> مثالي</a:t>
            </a:r>
            <a:r>
              <a:rPr lang="ar-DZ" b="1" dirty="0" smtClean="0"/>
              <a:t>ة في هذا الخصوص،</a:t>
            </a:r>
            <a:r>
              <a:rPr lang="ar-SA" b="1" dirty="0" smtClean="0"/>
              <a:t> لما لها من قدر</a:t>
            </a:r>
            <a:r>
              <a:rPr lang="ar-DZ" b="1" dirty="0" smtClean="0"/>
              <a:t>ة</a:t>
            </a:r>
            <a:r>
              <a:rPr lang="ar-SA" b="1" dirty="0" smtClean="0"/>
              <a:t> على تقييم ربحي</a:t>
            </a:r>
            <a:r>
              <a:rPr lang="ar-DZ" b="1" dirty="0" smtClean="0"/>
              <a:t>ة</a:t>
            </a:r>
            <a:r>
              <a:rPr lang="ar-SA" b="1" dirty="0" smtClean="0"/>
              <a:t> المؤسس</a:t>
            </a:r>
            <a:r>
              <a:rPr lang="ar-DZ" b="1" dirty="0" smtClean="0"/>
              <a:t>ة</a:t>
            </a:r>
            <a:r>
              <a:rPr lang="ar-SA" b="1" dirty="0" smtClean="0"/>
              <a:t> وكفاءتها في </a:t>
            </a:r>
            <a:r>
              <a:rPr lang="ar-DZ" b="1" dirty="0" smtClean="0"/>
              <a:t>إ</a:t>
            </a:r>
            <a:r>
              <a:rPr lang="ar-SA" b="1" dirty="0" smtClean="0"/>
              <a:t>دار</a:t>
            </a:r>
            <a:r>
              <a:rPr lang="ar-DZ" b="1" dirty="0" smtClean="0"/>
              <a:t>ة</a:t>
            </a:r>
            <a:r>
              <a:rPr lang="ar-SA" b="1" dirty="0" smtClean="0"/>
              <a:t> </a:t>
            </a:r>
            <a:r>
              <a:rPr lang="ar-SA" b="1" dirty="0" err="1" smtClean="0"/>
              <a:t>موجوداتها</a:t>
            </a:r>
            <a:r>
              <a:rPr lang="ar-SA" b="1" dirty="0" smtClean="0"/>
              <a:t> وتوازنها المالي وسيولتها والاتجاهات التي تتخذها في النمو</a:t>
            </a:r>
            <a:r>
              <a:rPr lang="ar-DZ" b="1" dirty="0" smtClean="0"/>
              <a:t>، بالإضافة إلى قدرة تلك </a:t>
            </a:r>
            <a:r>
              <a:rPr lang="ar-DZ" b="1" dirty="0" err="1" smtClean="0"/>
              <a:t>الأ</a:t>
            </a:r>
            <a:r>
              <a:rPr lang="ar-SA" b="1" dirty="0" err="1" smtClean="0"/>
              <a:t>دوات</a:t>
            </a:r>
            <a:r>
              <a:rPr lang="ar-SA" b="1" dirty="0" smtClean="0"/>
              <a:t> </a:t>
            </a:r>
            <a:r>
              <a:rPr lang="ar-DZ" b="1" dirty="0" smtClean="0"/>
              <a:t>على</a:t>
            </a:r>
            <a:r>
              <a:rPr lang="ar-SA" b="1" dirty="0" smtClean="0"/>
              <a:t> مقارن</a:t>
            </a:r>
            <a:r>
              <a:rPr lang="ar-DZ" b="1" dirty="0" smtClean="0"/>
              <a:t>ة</a:t>
            </a:r>
            <a:r>
              <a:rPr lang="ar-SA" b="1" dirty="0" smtClean="0"/>
              <a:t> </a:t>
            </a:r>
            <a:r>
              <a:rPr lang="ar-DZ" b="1" dirty="0" smtClean="0"/>
              <a:t>أ</a:t>
            </a:r>
            <a:r>
              <a:rPr lang="ar-SA" b="1" dirty="0" err="1" smtClean="0"/>
              <a:t>دا</a:t>
            </a:r>
            <a:r>
              <a:rPr lang="ar-DZ" b="1" dirty="0" smtClean="0"/>
              <a:t>ء </a:t>
            </a:r>
            <a:r>
              <a:rPr lang="ar-SA" b="1" dirty="0" smtClean="0"/>
              <a:t>المؤسسه بمؤسسات </a:t>
            </a:r>
            <a:r>
              <a:rPr lang="ar-DZ" b="1" dirty="0" smtClean="0"/>
              <a:t>أ</a:t>
            </a:r>
            <a:r>
              <a:rPr lang="ar-SA" b="1" dirty="0" smtClean="0"/>
              <a:t>خرى في نفس المجال </a:t>
            </a:r>
            <a:r>
              <a:rPr lang="ar-DZ" b="1" dirty="0" smtClean="0"/>
              <a:t>أ</a:t>
            </a:r>
            <a:r>
              <a:rPr lang="ar-SA" b="1" dirty="0" smtClean="0"/>
              <a:t>و في مجالات </a:t>
            </a:r>
            <a:r>
              <a:rPr lang="ar-DZ" b="1" dirty="0" smtClean="0"/>
              <a:t>أ</a:t>
            </a:r>
            <a:r>
              <a:rPr lang="ar-SA" b="1" dirty="0" smtClean="0"/>
              <a:t>خرى</a:t>
            </a:r>
            <a:r>
              <a:rPr lang="ar-DZ" b="1" dirty="0" err="1" smtClean="0"/>
              <a:t>.</a:t>
            </a:r>
            <a:r>
              <a:rPr lang="ar-SA" b="1" dirty="0" smtClean="0"/>
              <a:t> ومن الجدير بالذكر </a:t>
            </a:r>
            <a:r>
              <a:rPr lang="ar-DZ" b="1" dirty="0" smtClean="0"/>
              <a:t>أ</a:t>
            </a:r>
            <a:r>
              <a:rPr lang="ar-SA" b="1" dirty="0" smtClean="0"/>
              <a:t>ن هذا النوع من التحليل تهتم </a:t>
            </a:r>
            <a:r>
              <a:rPr lang="ar-SA" b="1" dirty="0" err="1" smtClean="0"/>
              <a:t>به</a:t>
            </a:r>
            <a:r>
              <a:rPr lang="ar-SA" b="1" dirty="0" smtClean="0"/>
              <a:t> معظم ال</a:t>
            </a:r>
            <a:r>
              <a:rPr lang="ar-DZ" b="1" dirty="0" smtClean="0"/>
              <a:t>أ</a:t>
            </a:r>
            <a:r>
              <a:rPr lang="ar-SA" b="1" dirty="0" err="1" smtClean="0"/>
              <a:t>طراف</a:t>
            </a:r>
            <a:r>
              <a:rPr lang="ar-SA" b="1" dirty="0" smtClean="0"/>
              <a:t> التي لها </a:t>
            </a:r>
            <a:r>
              <a:rPr lang="ar-SA" b="1" dirty="0" err="1" smtClean="0"/>
              <a:t>علاق</a:t>
            </a:r>
            <a:r>
              <a:rPr lang="ar-DZ" b="1" dirty="0" smtClean="0"/>
              <a:t>ة</a:t>
            </a:r>
            <a:r>
              <a:rPr lang="ar-SA" b="1" dirty="0" smtClean="0"/>
              <a:t> بالمؤسس</a:t>
            </a:r>
            <a:r>
              <a:rPr lang="ar-DZ" b="1" dirty="0" smtClean="0"/>
              <a:t>ة</a:t>
            </a:r>
            <a:r>
              <a:rPr lang="ar-SA" b="1" dirty="0" smtClean="0"/>
              <a:t> مثل </a:t>
            </a:r>
            <a:r>
              <a:rPr lang="ar-SA" b="1" dirty="0" err="1" smtClean="0"/>
              <a:t>الادار</a:t>
            </a:r>
            <a:r>
              <a:rPr lang="ar-DZ" b="1" dirty="0" smtClean="0"/>
              <a:t>ة</a:t>
            </a:r>
            <a:r>
              <a:rPr lang="ar-SA" b="1" dirty="0" smtClean="0"/>
              <a:t> والمستثمرين والمقرض</a:t>
            </a:r>
            <a:r>
              <a:rPr lang="ar-DZ" b="1" dirty="0" smtClean="0"/>
              <a:t>ين.</a:t>
            </a:r>
            <a:endParaRPr lang="fr-FR" b="1" dirty="0"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404664"/>
            <a:ext cx="8229600" cy="4525963"/>
          </a:xfrm>
        </p:spPr>
        <p:txBody>
          <a:bodyPr>
            <a:noAutofit/>
          </a:bodyPr>
          <a:lstStyle/>
          <a:p>
            <a:pPr algn="r" rtl="1"/>
            <a:r>
              <a:rPr lang="ar-SA" b="1" dirty="0" smtClean="0">
                <a:solidFill>
                  <a:srgbClr val="0000FF"/>
                </a:solidFill>
              </a:rPr>
              <a:t>تقييم الجدار</a:t>
            </a:r>
            <a:r>
              <a:rPr lang="ar-DZ" b="1" dirty="0" smtClean="0">
                <a:solidFill>
                  <a:srgbClr val="0000FF"/>
                </a:solidFill>
              </a:rPr>
              <a:t>ة</a:t>
            </a:r>
            <a:r>
              <a:rPr lang="ar-SA" b="1" dirty="0" smtClean="0">
                <a:solidFill>
                  <a:srgbClr val="0000FF"/>
                </a:solidFill>
              </a:rPr>
              <a:t> الائتماني</a:t>
            </a:r>
            <a:r>
              <a:rPr lang="ar-DZ" b="1" dirty="0" smtClean="0">
                <a:solidFill>
                  <a:srgbClr val="0000FF"/>
                </a:solidFill>
              </a:rPr>
              <a:t>ة:</a:t>
            </a:r>
            <a:r>
              <a:rPr lang="ar-SA" b="1" dirty="0" smtClean="0">
                <a:solidFill>
                  <a:srgbClr val="0000FF"/>
                </a:solidFill>
              </a:rPr>
              <a:t> </a:t>
            </a:r>
            <a:r>
              <a:rPr lang="ar-DZ" b="1" dirty="0" smtClean="0"/>
              <a:t>يقصد بالجدارة الائتمانية مدى سهولة الحصول على الائتمان عند </a:t>
            </a:r>
            <a:r>
              <a:rPr lang="ar-DZ" b="1" dirty="0" err="1" smtClean="0"/>
              <a:t>الحاجة </a:t>
            </a:r>
            <a:r>
              <a:rPr lang="ar-DZ" b="1" dirty="0" smtClean="0"/>
              <a:t>(القدرة على الاقتراض</a:t>
            </a:r>
            <a:r>
              <a:rPr lang="ar-DZ" b="1" dirty="0" err="1" smtClean="0"/>
              <a:t>).</a:t>
            </a:r>
            <a:r>
              <a:rPr lang="ar-DZ" b="1" dirty="0" smtClean="0"/>
              <a:t> </a:t>
            </a:r>
            <a:r>
              <a:rPr lang="ar-SA" b="1" dirty="0" smtClean="0"/>
              <a:t>ويقوم ب</a:t>
            </a:r>
            <a:r>
              <a:rPr lang="ar-DZ" b="1" dirty="0" smtClean="0"/>
              <a:t>هذا التقييم</a:t>
            </a:r>
            <a:r>
              <a:rPr lang="ar-SA" b="1" dirty="0" smtClean="0"/>
              <a:t> </a:t>
            </a:r>
            <a:r>
              <a:rPr lang="ar-DZ" b="1" dirty="0" smtClean="0"/>
              <a:t>الجهات </a:t>
            </a:r>
            <a:r>
              <a:rPr lang="ar-SA" b="1" dirty="0" smtClean="0"/>
              <a:t>المقرض</a:t>
            </a:r>
            <a:r>
              <a:rPr lang="ar-DZ" b="1" dirty="0" smtClean="0"/>
              <a:t>ة</a:t>
            </a:r>
            <a:r>
              <a:rPr lang="ar-SA" b="1" dirty="0" smtClean="0"/>
              <a:t> وذلك بهدف تحليل مديونية ال</a:t>
            </a:r>
            <a:r>
              <a:rPr lang="ar-DZ" b="1" dirty="0" smtClean="0"/>
              <a:t>مؤسس</a:t>
            </a:r>
            <a:r>
              <a:rPr lang="ar-SA" b="1" dirty="0" smtClean="0"/>
              <a:t>ة المقترضة، لمعرفة الأخطار التي قد تواجهها عند الوفاء بالتزاماتها المالية في تواريخها المستحقة</a:t>
            </a:r>
            <a:r>
              <a:rPr lang="fr-FR" b="1" dirty="0" smtClean="0"/>
              <a:t>.</a:t>
            </a:r>
          </a:p>
          <a:p>
            <a:pPr algn="r" rtl="1"/>
            <a:r>
              <a:rPr lang="ar-DZ" b="1" dirty="0" smtClean="0">
                <a:solidFill>
                  <a:srgbClr val="0000FF"/>
                </a:solidFill>
              </a:rPr>
              <a:t>ال</a:t>
            </a:r>
            <a:r>
              <a:rPr lang="ar-SA" b="1" dirty="0" smtClean="0">
                <a:solidFill>
                  <a:srgbClr val="0000FF"/>
                </a:solidFill>
              </a:rPr>
              <a:t>تحليل ال</a:t>
            </a:r>
            <a:r>
              <a:rPr lang="ar-DZ" b="1" dirty="0" smtClean="0">
                <a:solidFill>
                  <a:srgbClr val="0000FF"/>
                </a:solidFill>
              </a:rPr>
              <a:t>مالي</a:t>
            </a:r>
            <a:r>
              <a:rPr lang="ar-SA" b="1" dirty="0" smtClean="0">
                <a:solidFill>
                  <a:srgbClr val="0000FF"/>
                </a:solidFill>
              </a:rPr>
              <a:t> الاستثماري</a:t>
            </a:r>
            <a:r>
              <a:rPr lang="ar-DZ" b="1" dirty="0" err="1" smtClean="0">
                <a:solidFill>
                  <a:srgbClr val="0000FF"/>
                </a:solidFill>
              </a:rPr>
              <a:t>:</a:t>
            </a:r>
            <a:r>
              <a:rPr lang="ar-SA" b="1" dirty="0" smtClean="0">
                <a:solidFill>
                  <a:srgbClr val="0000FF"/>
                </a:solidFill>
              </a:rPr>
              <a:t> </a:t>
            </a:r>
            <a:r>
              <a:rPr lang="ar-SA" b="1" dirty="0" smtClean="0"/>
              <a:t>وعادة يقوم </a:t>
            </a:r>
            <a:r>
              <a:rPr lang="ar-SA" b="1" dirty="0" err="1" smtClean="0"/>
              <a:t>به</a:t>
            </a:r>
            <a:r>
              <a:rPr lang="ar-SA" b="1" dirty="0" smtClean="0"/>
              <a:t> </a:t>
            </a:r>
            <a:r>
              <a:rPr lang="ar-SA" b="1" dirty="0" err="1" smtClean="0"/>
              <a:t>المستثمرون </a:t>
            </a:r>
            <a:r>
              <a:rPr lang="ar-SA" b="1" dirty="0" smtClean="0"/>
              <a:t>(سواء الحاليين أو المستقبليين)، لتحديد المركز المالي </a:t>
            </a:r>
            <a:r>
              <a:rPr lang="ar-SA" b="1" dirty="0" err="1" smtClean="0"/>
              <a:t>الحقيقي</a:t>
            </a:r>
            <a:r>
              <a:rPr lang="ar-SA" b="1" dirty="0" smtClean="0"/>
              <a:t> للمؤسسة المراد الاستثمار فيها، وذلك </a:t>
            </a:r>
            <a:r>
              <a:rPr lang="ar-DZ" b="1" dirty="0" smtClean="0"/>
              <a:t>للوقوف على سلامة استثماراتهم وكفاية </a:t>
            </a:r>
            <a:r>
              <a:rPr lang="ar-DZ" b="1" dirty="0" err="1" smtClean="0"/>
              <a:t>عوائدها.</a:t>
            </a:r>
            <a:r>
              <a:rPr lang="ar-DZ" b="1" dirty="0" smtClean="0"/>
              <a:t> ولا يقتصر </a:t>
            </a:r>
            <a:r>
              <a:rPr lang="ar-SA" b="1" dirty="0" smtClean="0"/>
              <a:t>تركيز </a:t>
            </a:r>
            <a:r>
              <a:rPr lang="ar-DZ" b="1" dirty="0" smtClean="0"/>
              <a:t>المستثمرين </a:t>
            </a:r>
            <a:r>
              <a:rPr lang="ar-SA" b="1" dirty="0" smtClean="0"/>
              <a:t>على تحليل معدل العائد على الاستثمار وتقييم الأسهم والسندات </a:t>
            </a:r>
            <a:r>
              <a:rPr lang="ar-DZ" b="1" dirty="0" smtClean="0"/>
              <a:t>المصدرة فحسب، وإنما يتعدى إلى تقييم المؤسسات المصدرة ذاتها وتقييم كفاءاتها الإدارية.</a:t>
            </a:r>
            <a:endParaRPr lang="fr-FR" b="1"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pPr algn="r" rtl="1"/>
            <a:r>
              <a:rPr lang="ar-DZ" b="1" dirty="0" smtClean="0">
                <a:solidFill>
                  <a:srgbClr val="0000FF"/>
                </a:solidFill>
              </a:rPr>
              <a:t>تحليل الاندماج </a:t>
            </a:r>
            <a:r>
              <a:rPr lang="ar-DZ" b="1" dirty="0" err="1" smtClean="0">
                <a:solidFill>
                  <a:srgbClr val="0000FF"/>
                </a:solidFill>
              </a:rPr>
              <a:t>والاستحواذ:</a:t>
            </a:r>
            <a:r>
              <a:rPr lang="ar-DZ" b="1" dirty="0" smtClean="0">
                <a:solidFill>
                  <a:srgbClr val="0000FF"/>
                </a:solidFill>
              </a:rPr>
              <a:t> </a:t>
            </a:r>
            <a:r>
              <a:rPr lang="ar-SA" b="1" dirty="0" smtClean="0"/>
              <a:t>يقصد بالاندماج عملية انضمام </a:t>
            </a:r>
            <a:r>
              <a:rPr lang="ar-DZ" b="1" dirty="0" smtClean="0"/>
              <a:t>مؤسستين أو أكثر ل</a:t>
            </a:r>
            <a:r>
              <a:rPr lang="ar-SA" b="1" dirty="0" smtClean="0"/>
              <a:t>تكوين شركة جديدة</a:t>
            </a:r>
            <a:r>
              <a:rPr lang="ar-DZ" b="1" dirty="0" smtClean="0"/>
              <a:t> ومن ثم زوال الشخصية القانونية لكل منهما</a:t>
            </a:r>
            <a:r>
              <a:rPr lang="ar-SA" b="1" dirty="0" smtClean="0"/>
              <a:t>، أما الاستحواذ فيعني قيام </a:t>
            </a:r>
            <a:r>
              <a:rPr lang="ar-DZ" b="1" dirty="0" smtClean="0"/>
              <a:t>مؤسسة</a:t>
            </a:r>
            <a:r>
              <a:rPr lang="ar-SA" b="1" dirty="0" smtClean="0"/>
              <a:t> بشراء كل أو جزء من </a:t>
            </a:r>
            <a:r>
              <a:rPr lang="ar-DZ" b="1" dirty="0" smtClean="0"/>
              <a:t>مؤسس</a:t>
            </a:r>
            <a:r>
              <a:rPr lang="ar-SA" b="1" dirty="0" smtClean="0"/>
              <a:t>ة </a:t>
            </a:r>
            <a:r>
              <a:rPr lang="ar-SA" b="1" dirty="0" err="1" smtClean="0"/>
              <a:t>أخرى.</a:t>
            </a:r>
            <a:r>
              <a:rPr lang="ar-SA" b="1" dirty="0" smtClean="0"/>
              <a:t> ويتم استخدام هذا التحليل </a:t>
            </a:r>
            <a:r>
              <a:rPr lang="ar-DZ" b="1" dirty="0" smtClean="0"/>
              <a:t>من طرف المؤسسة المشترية </a:t>
            </a:r>
            <a:r>
              <a:rPr lang="ar-SA" b="1" dirty="0" smtClean="0"/>
              <a:t>لمعرفة </a:t>
            </a:r>
            <a:r>
              <a:rPr lang="ar-DZ" b="1" dirty="0" smtClean="0"/>
              <a:t>ال</a:t>
            </a:r>
            <a:r>
              <a:rPr lang="ar-SA" b="1" dirty="0" smtClean="0"/>
              <a:t>قيمة الحقيق</a:t>
            </a:r>
            <a:r>
              <a:rPr lang="ar-DZ" b="1" dirty="0" smtClean="0"/>
              <a:t>ي</a:t>
            </a:r>
            <a:r>
              <a:rPr lang="ar-SA" b="1" dirty="0" smtClean="0"/>
              <a:t>ة</a:t>
            </a:r>
            <a:r>
              <a:rPr lang="ar-DZ" b="1" dirty="0" smtClean="0"/>
              <a:t> للمؤسس</a:t>
            </a:r>
            <a:r>
              <a:rPr lang="ar-SA" b="1" dirty="0" smtClean="0"/>
              <a:t>ة </a:t>
            </a:r>
            <a:r>
              <a:rPr lang="ar-DZ" b="1" dirty="0" smtClean="0"/>
              <a:t>المستهدفة و</a:t>
            </a:r>
            <a:r>
              <a:rPr lang="ar-SA" b="1" dirty="0" smtClean="0"/>
              <a:t>التنبؤ </a:t>
            </a:r>
            <a:r>
              <a:rPr lang="ar-SA" b="1" dirty="0" err="1" smtClean="0"/>
              <a:t>بأدا</a:t>
            </a:r>
            <a:r>
              <a:rPr lang="ar-DZ" b="1" dirty="0" err="1" smtClean="0"/>
              <a:t>ئها</a:t>
            </a:r>
            <a:r>
              <a:rPr lang="ar-DZ" b="1" dirty="0" smtClean="0"/>
              <a:t> </a:t>
            </a:r>
            <a:r>
              <a:rPr lang="ar-SA" b="1" dirty="0" smtClean="0"/>
              <a:t>المستقبلي</a:t>
            </a:r>
            <a:r>
              <a:rPr lang="ar-DZ" b="1" dirty="0" smtClean="0"/>
              <a:t>، وفي ذات الوقت تتولى المؤسسة البائعة القيام بنفس عملية التحليل لتقييم العرض المقدم والحكم على مدى مناسبته</a:t>
            </a:r>
            <a:r>
              <a:rPr lang="ar-SA" b="1" dirty="0" err="1" smtClean="0"/>
              <a:t>.</a:t>
            </a:r>
            <a:endParaRPr lang="fr-FR" b="1"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rtl="1"/>
            <a:r>
              <a:rPr lang="ar-DZ" sz="4000" b="1" dirty="0" smtClean="0">
                <a:solidFill>
                  <a:srgbClr val="0000FF"/>
                </a:solidFill>
              </a:rPr>
              <a:t>2</a:t>
            </a:r>
            <a:r>
              <a:rPr lang="ar-DZ" sz="4000" b="1" dirty="0" err="1" smtClean="0">
                <a:solidFill>
                  <a:srgbClr val="0000FF"/>
                </a:solidFill>
              </a:rPr>
              <a:t>)</a:t>
            </a:r>
            <a:r>
              <a:rPr lang="ar-DZ" sz="4000" b="1" dirty="0" smtClean="0">
                <a:solidFill>
                  <a:srgbClr val="0000FF"/>
                </a:solidFill>
              </a:rPr>
              <a:t> </a:t>
            </a:r>
            <a:r>
              <a:rPr lang="ar-SA" sz="4000" b="1" dirty="0" smtClean="0">
                <a:solidFill>
                  <a:srgbClr val="0000FF"/>
                </a:solidFill>
              </a:rPr>
              <a:t>الأطراف المعنية</a:t>
            </a:r>
            <a:r>
              <a:rPr lang="ar-DZ" sz="4000" b="1" dirty="0" smtClean="0">
                <a:solidFill>
                  <a:srgbClr val="0000FF"/>
                </a:solidFill>
              </a:rPr>
              <a:t> ب</a:t>
            </a:r>
            <a:r>
              <a:rPr lang="ar-SA" sz="4000" b="1" dirty="0" smtClean="0">
                <a:solidFill>
                  <a:srgbClr val="0000FF"/>
                </a:solidFill>
              </a:rPr>
              <a:t>التحليل المالي</a:t>
            </a:r>
            <a:r>
              <a:rPr lang="ar-DZ" sz="4000" b="1" dirty="0" smtClean="0">
                <a:solidFill>
                  <a:srgbClr val="0000FF"/>
                </a:solidFill>
              </a:rPr>
              <a:t> </a:t>
            </a:r>
            <a:endParaRPr lang="fr-FR" sz="4000" dirty="0"/>
          </a:p>
        </p:txBody>
      </p:sp>
      <p:sp>
        <p:nvSpPr>
          <p:cNvPr id="3" name="Espace réservé du contenu 2"/>
          <p:cNvSpPr>
            <a:spLocks noGrp="1"/>
          </p:cNvSpPr>
          <p:nvPr>
            <p:ph idx="1"/>
          </p:nvPr>
        </p:nvSpPr>
        <p:spPr/>
        <p:txBody>
          <a:bodyPr>
            <a:normAutofit fontScale="92500"/>
          </a:bodyPr>
          <a:lstStyle/>
          <a:p>
            <a:pPr algn="r" rtl="1"/>
            <a:r>
              <a:rPr lang="ar-SA" sz="3600" b="1" dirty="0">
                <a:solidFill>
                  <a:srgbClr val="0000FF"/>
                </a:solidFill>
              </a:rPr>
              <a:t> </a:t>
            </a:r>
            <a:r>
              <a:rPr lang="ar-SA" sz="3600" b="1" dirty="0" smtClean="0">
                <a:solidFill>
                  <a:srgbClr val="0000FF"/>
                </a:solidFill>
              </a:rPr>
              <a:t>الإدارة</a:t>
            </a:r>
            <a:r>
              <a:rPr lang="ar-DZ" sz="3600" b="1" dirty="0" err="1" smtClean="0">
                <a:solidFill>
                  <a:srgbClr val="0000FF"/>
                </a:solidFill>
              </a:rPr>
              <a:t>:</a:t>
            </a:r>
            <a:r>
              <a:rPr lang="ar-DZ" sz="3600" b="1" dirty="0" smtClean="0">
                <a:solidFill>
                  <a:srgbClr val="0000FF"/>
                </a:solidFill>
              </a:rPr>
              <a:t> </a:t>
            </a:r>
            <a:r>
              <a:rPr lang="ar-SA" b="1" dirty="0" smtClean="0"/>
              <a:t>التحليل </a:t>
            </a:r>
            <a:r>
              <a:rPr lang="ar-SA" b="1" dirty="0"/>
              <a:t>المالي فيما يتعلق </a:t>
            </a:r>
            <a:r>
              <a:rPr lang="ar-SA" b="1" dirty="0" smtClean="0"/>
              <a:t>بالإدارة</a:t>
            </a:r>
            <a:r>
              <a:rPr lang="ar-DZ" b="1" dirty="0" smtClean="0"/>
              <a:t> هو</a:t>
            </a:r>
            <a:r>
              <a:rPr lang="ar-SA" b="1" dirty="0" smtClean="0"/>
              <a:t> </a:t>
            </a:r>
            <a:r>
              <a:rPr lang="ar-SA" b="1" dirty="0"/>
              <a:t>أداة تحليل واستقصاء وتفسير ورقابة وتقويم </a:t>
            </a:r>
            <a:r>
              <a:rPr lang="ar-SA" b="1" dirty="0" smtClean="0"/>
              <a:t>أداء</a:t>
            </a:r>
            <a:r>
              <a:rPr lang="ar-DZ" b="1" dirty="0" smtClean="0"/>
              <a:t>، حيث </a:t>
            </a:r>
            <a:r>
              <a:rPr lang="ar-SA" b="1" dirty="0" smtClean="0"/>
              <a:t>تساعد </a:t>
            </a:r>
            <a:r>
              <a:rPr lang="ar-SA" b="1" dirty="0"/>
              <a:t>نتائج التحليل المالي وتحليل النتائج التي يحققها وتفسيرها في وضع الخطط المستقبلية </a:t>
            </a:r>
            <a:r>
              <a:rPr lang="ar-SA" b="1" dirty="0" smtClean="0"/>
              <a:t>للم</a:t>
            </a:r>
            <a:r>
              <a:rPr lang="ar-DZ" b="1" dirty="0" err="1" smtClean="0"/>
              <a:t>ؤسسة</a:t>
            </a:r>
            <a:r>
              <a:rPr lang="ar-SA" b="1" dirty="0" err="1" smtClean="0"/>
              <a:t>.</a:t>
            </a:r>
            <a:r>
              <a:rPr lang="ar-SA" b="1" dirty="0" smtClean="0"/>
              <a:t> </a:t>
            </a:r>
            <a:r>
              <a:rPr lang="ar-SA" b="1" dirty="0"/>
              <a:t>فالتخطيط السليم للمستقبل يجب أن يأخذ تجربة الماضي والدروس المستفادة منها في الحسبان</a:t>
            </a:r>
            <a:r>
              <a:rPr lang="ar-SA" b="1" dirty="0" smtClean="0"/>
              <a:t>.</a:t>
            </a:r>
            <a:endParaRPr lang="ar-DZ" b="1" dirty="0" smtClean="0"/>
          </a:p>
          <a:p>
            <a:pPr algn="r" rtl="1"/>
            <a:r>
              <a:rPr lang="ar-SA" sz="3600" b="1" dirty="0" smtClean="0">
                <a:solidFill>
                  <a:srgbClr val="0000FF"/>
                </a:solidFill>
              </a:rPr>
              <a:t>الدائنون:</a:t>
            </a:r>
            <a:r>
              <a:rPr lang="ar-SA" b="1" dirty="0" smtClean="0"/>
              <a:t> جُلّ اهتمام دائني الم</a:t>
            </a:r>
            <a:r>
              <a:rPr lang="ar-DZ" b="1" dirty="0" err="1" smtClean="0"/>
              <a:t>ؤسسة</a:t>
            </a:r>
            <a:r>
              <a:rPr lang="ar-SA" b="1" dirty="0" smtClean="0"/>
              <a:t> ينصرف إلى دراسة وضعه</a:t>
            </a:r>
            <a:r>
              <a:rPr lang="ar-DZ" b="1" dirty="0" smtClean="0"/>
              <a:t>ا</a:t>
            </a:r>
            <a:r>
              <a:rPr lang="ar-SA" b="1" dirty="0" smtClean="0"/>
              <a:t> من زاوية قدرته</a:t>
            </a:r>
            <a:r>
              <a:rPr lang="ar-DZ" b="1" dirty="0" smtClean="0"/>
              <a:t>ا</a:t>
            </a:r>
            <a:r>
              <a:rPr lang="ar-SA" b="1" dirty="0" smtClean="0"/>
              <a:t> على الوفاء بالتزاماته</a:t>
            </a:r>
            <a:r>
              <a:rPr lang="ar-DZ" b="1" dirty="0" smtClean="0"/>
              <a:t>ا</a:t>
            </a:r>
            <a:r>
              <a:rPr lang="ar-SA" b="1" dirty="0" smtClean="0"/>
              <a:t> </a:t>
            </a:r>
            <a:r>
              <a:rPr lang="ar-SA" b="1" dirty="0" err="1" smtClean="0"/>
              <a:t>وتوفية</a:t>
            </a:r>
            <a:r>
              <a:rPr lang="ar-SA" b="1" dirty="0" smtClean="0"/>
              <a:t> ديونه</a:t>
            </a:r>
            <a:r>
              <a:rPr lang="ar-DZ" b="1" dirty="0" smtClean="0"/>
              <a:t>ا</a:t>
            </a:r>
            <a:r>
              <a:rPr lang="ar-SA" b="1" dirty="0" smtClean="0"/>
              <a:t>، ومن ذلك تسديد الفوائد المترتبة على هذه الديون، في مواعيد استحقاقها.</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a:xfrm>
            <a:off x="457200" y="1684053"/>
            <a:ext cx="8229600" cy="4525963"/>
          </a:xfrm>
        </p:spPr>
        <p:txBody>
          <a:bodyPr>
            <a:noAutofit/>
          </a:bodyPr>
          <a:lstStyle/>
          <a:p>
            <a:pPr algn="r" rtl="1"/>
            <a:r>
              <a:rPr lang="ar-SA" sz="3600" b="1" dirty="0">
                <a:solidFill>
                  <a:srgbClr val="0000FF"/>
                </a:solidFill>
              </a:rPr>
              <a:t>أصحاب </a:t>
            </a:r>
            <a:r>
              <a:rPr lang="ar-SA" sz="3600" b="1" dirty="0" smtClean="0">
                <a:solidFill>
                  <a:srgbClr val="0000FF"/>
                </a:solidFill>
              </a:rPr>
              <a:t>الم</a:t>
            </a:r>
            <a:r>
              <a:rPr lang="ar-DZ" sz="3600" b="1" dirty="0" err="1" smtClean="0">
                <a:solidFill>
                  <a:srgbClr val="0000FF"/>
                </a:solidFill>
              </a:rPr>
              <a:t>ؤسسة:</a:t>
            </a:r>
            <a:r>
              <a:rPr lang="ar-SA" sz="3600" b="1" dirty="0" smtClean="0">
                <a:solidFill>
                  <a:srgbClr val="0000FF"/>
                </a:solidFill>
              </a:rPr>
              <a:t> </a:t>
            </a:r>
            <a:r>
              <a:rPr lang="ar-DZ" b="1" dirty="0" smtClean="0"/>
              <a:t>و</a:t>
            </a:r>
            <a:r>
              <a:rPr lang="ar-SA" b="1" dirty="0" smtClean="0"/>
              <a:t>هم </a:t>
            </a:r>
            <a:r>
              <a:rPr lang="ar-SA" b="1" dirty="0"/>
              <a:t>المساهمون في شركات الأموال أو الشركاء في شركات </a:t>
            </a:r>
            <a:r>
              <a:rPr lang="ar-SA" b="1" dirty="0" err="1" smtClean="0"/>
              <a:t>الأشخاص.</a:t>
            </a:r>
            <a:r>
              <a:rPr lang="ar-SA" b="1" dirty="0" smtClean="0"/>
              <a:t> </a:t>
            </a:r>
            <a:r>
              <a:rPr lang="ar-SA" b="1" dirty="0"/>
              <a:t>إن ارتباط هؤلاء الوثيق بمصير </a:t>
            </a:r>
            <a:r>
              <a:rPr lang="ar-SA" b="1" dirty="0" smtClean="0"/>
              <a:t>الم</a:t>
            </a:r>
            <a:r>
              <a:rPr lang="ar-DZ" b="1" dirty="0" err="1" smtClean="0"/>
              <a:t>ؤسسة</a:t>
            </a:r>
            <a:r>
              <a:rPr lang="ar-SA" b="1" dirty="0" smtClean="0"/>
              <a:t> ونجاحه</a:t>
            </a:r>
            <a:r>
              <a:rPr lang="ar-DZ" b="1" dirty="0" smtClean="0"/>
              <a:t>ا</a:t>
            </a:r>
            <a:r>
              <a:rPr lang="ar-SA" b="1" dirty="0" smtClean="0"/>
              <a:t>، </a:t>
            </a:r>
            <a:r>
              <a:rPr lang="ar-SA" b="1" dirty="0"/>
              <a:t>يجعل اهتمامهم يتركز على سلامة </a:t>
            </a:r>
            <a:r>
              <a:rPr lang="ar-SA" b="1" dirty="0" smtClean="0"/>
              <a:t>هيكل</a:t>
            </a:r>
            <a:r>
              <a:rPr lang="ar-DZ" b="1" dirty="0" smtClean="0"/>
              <a:t>ها</a:t>
            </a:r>
            <a:r>
              <a:rPr lang="ar-SA" b="1" dirty="0" smtClean="0"/>
              <a:t> </a:t>
            </a:r>
            <a:r>
              <a:rPr lang="ar-SA" b="1" dirty="0"/>
              <a:t>المالي </a:t>
            </a:r>
            <a:r>
              <a:rPr lang="ar-DZ" b="1" dirty="0" smtClean="0"/>
              <a:t>ا</a:t>
            </a:r>
            <a:r>
              <a:rPr lang="ar-SA" b="1" dirty="0" smtClean="0"/>
              <a:t>لعام </a:t>
            </a:r>
            <a:r>
              <a:rPr lang="ar-SA" b="1" dirty="0"/>
              <a:t>من جهة، ومعرفة </a:t>
            </a:r>
            <a:r>
              <a:rPr lang="ar-SA" b="1" dirty="0" smtClean="0"/>
              <a:t>قدرته</a:t>
            </a:r>
            <a:r>
              <a:rPr lang="ar-DZ" b="1" dirty="0" smtClean="0"/>
              <a:t>ا</a:t>
            </a:r>
            <a:r>
              <a:rPr lang="ar-SA" b="1" dirty="0" smtClean="0"/>
              <a:t> </a:t>
            </a:r>
            <a:r>
              <a:rPr lang="ar-SA" b="1" dirty="0"/>
              <a:t>على تحقيق الربح وما سينتج عن ذلك من عائد على الأموال المستثمرة </a:t>
            </a:r>
            <a:r>
              <a:rPr lang="ar-SA" b="1" dirty="0" smtClean="0"/>
              <a:t>فيه</a:t>
            </a:r>
            <a:r>
              <a:rPr lang="ar-DZ" b="1" dirty="0" smtClean="0"/>
              <a:t>ا</a:t>
            </a:r>
            <a:r>
              <a:rPr lang="ar-SA" b="1" dirty="0" smtClean="0"/>
              <a:t> </a:t>
            </a:r>
            <a:r>
              <a:rPr lang="ar-SA" b="1" dirty="0"/>
              <a:t>من جهة </a:t>
            </a:r>
            <a:r>
              <a:rPr lang="ar-SA" b="1" dirty="0" smtClean="0"/>
              <a:t>أخرى.</a:t>
            </a:r>
            <a:endParaRPr lang="fr-FR" b="1" dirty="0" smtClean="0"/>
          </a:p>
          <a:p>
            <a:pPr algn="r" rtl="1"/>
            <a:r>
              <a:rPr lang="ar-SA" sz="3600" b="1" dirty="0" smtClean="0">
                <a:solidFill>
                  <a:srgbClr val="0000FF"/>
                </a:solidFill>
              </a:rPr>
              <a:t>جهات أخرى:</a:t>
            </a:r>
            <a:r>
              <a:rPr lang="ar-SA" b="1" dirty="0" smtClean="0"/>
              <a:t> وهي مجموعة الأطراف الأخرى التي ليس لها ارتباط مباشر </a:t>
            </a:r>
            <a:r>
              <a:rPr lang="ar-SA" b="1" dirty="0" err="1" smtClean="0"/>
              <a:t>بالم</a:t>
            </a:r>
            <a:r>
              <a:rPr lang="ar-DZ" b="1" dirty="0" err="1" smtClean="0"/>
              <a:t>ؤسسة</a:t>
            </a:r>
            <a:r>
              <a:rPr lang="ar-SA" b="1" dirty="0" smtClean="0"/>
              <a:t>، مثل </a:t>
            </a:r>
            <a:r>
              <a:rPr lang="ar-DZ" b="1" dirty="0" smtClean="0"/>
              <a:t>نقابات العمال </a:t>
            </a:r>
            <a:r>
              <a:rPr lang="ar-SA" b="1" dirty="0" smtClean="0"/>
              <a:t>ومصالح الضرائب</a:t>
            </a:r>
            <a:r>
              <a:rPr lang="ar-DZ" b="1" dirty="0" smtClean="0"/>
              <a:t> </a:t>
            </a:r>
            <a:r>
              <a:rPr lang="ar-DZ" b="1" dirty="0" err="1" smtClean="0"/>
              <a:t>والهيئ</a:t>
            </a:r>
            <a:r>
              <a:rPr lang="ar-SA" b="1" dirty="0" smtClean="0"/>
              <a:t>ات الرقابية، وغيرها من الجهات التي تهتم بتحليل الوضع المالي للم</a:t>
            </a:r>
            <a:r>
              <a:rPr lang="ar-DZ" b="1" dirty="0" err="1" smtClean="0"/>
              <a:t>ؤسسة</a:t>
            </a:r>
            <a:r>
              <a:rPr lang="ar-SA" b="1" dirty="0" smtClean="0"/>
              <a:t> ودراسته.</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rtl="1"/>
            <a:r>
              <a:rPr lang="ar-DZ" sz="4000" b="1" dirty="0" smtClean="0">
                <a:solidFill>
                  <a:srgbClr val="0000FF"/>
                </a:solidFill>
              </a:rPr>
              <a:t>ثالثا: أنواع وأساليب التحليل المالي</a:t>
            </a:r>
            <a:r>
              <a:rPr lang="ar-SA" sz="4000" b="1" dirty="0" smtClean="0">
                <a:solidFill>
                  <a:srgbClr val="0000FF"/>
                </a:solidFill>
              </a:rPr>
              <a:t> </a:t>
            </a:r>
            <a:endParaRPr lang="fr-FR" b="1" dirty="0">
              <a:solidFill>
                <a:srgbClr val="0000FF"/>
              </a:solidFill>
            </a:endParaRPr>
          </a:p>
        </p:txBody>
      </p:sp>
      <p:sp>
        <p:nvSpPr>
          <p:cNvPr id="3" name="Espace réservé du contenu 2"/>
          <p:cNvSpPr>
            <a:spLocks noGrp="1"/>
          </p:cNvSpPr>
          <p:nvPr>
            <p:ph idx="1"/>
          </p:nvPr>
        </p:nvSpPr>
        <p:spPr>
          <a:xfrm>
            <a:off x="457200" y="1340768"/>
            <a:ext cx="8229600" cy="4525963"/>
          </a:xfrm>
        </p:spPr>
        <p:txBody>
          <a:bodyPr>
            <a:noAutofit/>
          </a:bodyPr>
          <a:lstStyle/>
          <a:p>
            <a:pPr algn="r" rtl="1">
              <a:buNone/>
            </a:pPr>
            <a:r>
              <a:rPr lang="ar-DZ" b="1" dirty="0" smtClean="0">
                <a:solidFill>
                  <a:srgbClr val="0000FF"/>
                </a:solidFill>
              </a:rPr>
              <a:t>1) فيما يتعلق بالأنواع</a:t>
            </a:r>
            <a:r>
              <a:rPr lang="ar-DZ" b="1" dirty="0" smtClean="0"/>
              <a:t>، يبوب التحليل المالي </a:t>
            </a:r>
            <a:r>
              <a:rPr lang="ar-DZ" b="1" dirty="0" err="1" smtClean="0"/>
              <a:t>تبويبات</a:t>
            </a:r>
            <a:r>
              <a:rPr lang="ar-DZ" b="1" dirty="0" smtClean="0"/>
              <a:t> مختلفة</a:t>
            </a:r>
          </a:p>
          <a:p>
            <a:pPr algn="r" rtl="1">
              <a:buNone/>
            </a:pPr>
            <a:r>
              <a:rPr lang="ar-DZ" b="1" dirty="0" smtClean="0"/>
              <a:t>حسب الزاوية التي</a:t>
            </a:r>
          </a:p>
          <a:p>
            <a:pPr algn="r" rtl="1">
              <a:buNone/>
            </a:pPr>
            <a:r>
              <a:rPr lang="ar-DZ" b="1" dirty="0" smtClean="0"/>
              <a:t>ينظر منها إليه:</a:t>
            </a:r>
            <a:endParaRPr lang="fr-FR" b="1" dirty="0"/>
          </a:p>
        </p:txBody>
      </p:sp>
      <p:graphicFrame>
        <p:nvGraphicFramePr>
          <p:cNvPr id="4" name="Diagramme 3"/>
          <p:cNvGraphicFramePr/>
          <p:nvPr/>
        </p:nvGraphicFramePr>
        <p:xfrm>
          <a:off x="179512" y="1991072"/>
          <a:ext cx="8784976" cy="475029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edge">
                                      <p:cBhvr>
                                        <p:cTn id="7" dur="5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AsOne/>
      </p:bldGraphic>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rtl="1"/>
            <a:r>
              <a:rPr lang="ar-DZ" sz="4000" b="1" dirty="0" smtClean="0">
                <a:solidFill>
                  <a:srgbClr val="0000FF"/>
                </a:solidFill>
              </a:rPr>
              <a:t>2) أهم أساليب التحليل المالي</a:t>
            </a:r>
            <a:endParaRPr lang="fr-FR" sz="4000" b="1" dirty="0">
              <a:solidFill>
                <a:srgbClr val="0000FF"/>
              </a:solidFill>
            </a:endParaRPr>
          </a:p>
        </p:txBody>
      </p:sp>
      <p:sp>
        <p:nvSpPr>
          <p:cNvPr id="3" name="Espace réservé du contenu 2"/>
          <p:cNvSpPr>
            <a:spLocks noGrp="1"/>
          </p:cNvSpPr>
          <p:nvPr>
            <p:ph idx="1"/>
          </p:nvPr>
        </p:nvSpPr>
        <p:spPr>
          <a:xfrm>
            <a:off x="457200" y="1639341"/>
            <a:ext cx="8229600" cy="4525963"/>
          </a:xfrm>
        </p:spPr>
        <p:txBody>
          <a:bodyPr>
            <a:noAutofit/>
          </a:bodyPr>
          <a:lstStyle/>
          <a:p>
            <a:pPr algn="r" rtl="1">
              <a:buNone/>
            </a:pPr>
            <a:r>
              <a:rPr lang="ar-SA" b="1" dirty="0" smtClean="0"/>
              <a:t>ي</a:t>
            </a:r>
            <a:r>
              <a:rPr lang="ar-DZ" b="1" dirty="0" smtClean="0"/>
              <a:t>مكن القيا</a:t>
            </a:r>
            <a:r>
              <a:rPr lang="ar-SA" b="1" dirty="0" smtClean="0"/>
              <a:t>م </a:t>
            </a:r>
            <a:r>
              <a:rPr lang="ar-DZ" b="1" dirty="0" smtClean="0"/>
              <a:t>ب</a:t>
            </a:r>
            <a:r>
              <a:rPr lang="ar-SA" b="1" dirty="0" smtClean="0"/>
              <a:t>ال</a:t>
            </a:r>
            <a:r>
              <a:rPr lang="ar-DZ" b="1" dirty="0" smtClean="0"/>
              <a:t>ت</a:t>
            </a:r>
            <a:r>
              <a:rPr lang="ar-SA" b="1" dirty="0" smtClean="0"/>
              <a:t>حل</a:t>
            </a:r>
            <a:r>
              <a:rPr lang="ar-DZ" b="1" dirty="0" smtClean="0"/>
              <a:t>ي</a:t>
            </a:r>
            <a:r>
              <a:rPr lang="ar-SA" b="1" dirty="0" smtClean="0"/>
              <a:t>ل المالي</a:t>
            </a:r>
            <a:r>
              <a:rPr lang="ar-DZ" b="1" dirty="0" smtClean="0"/>
              <a:t> باستخدام عدد من الطرق والأساليب </a:t>
            </a:r>
            <a:r>
              <a:rPr lang="ar-DZ" b="1" dirty="0" err="1" smtClean="0"/>
              <a:t>أهمها:</a:t>
            </a:r>
            <a:endParaRPr lang="ar-DZ" b="1" dirty="0" smtClean="0"/>
          </a:p>
          <a:p>
            <a:pPr algn="r" rtl="1"/>
            <a:r>
              <a:rPr lang="ar-SA" b="1" dirty="0" smtClean="0"/>
              <a:t>التحليل </a:t>
            </a:r>
            <a:r>
              <a:rPr lang="ar-DZ" b="1" dirty="0" smtClean="0"/>
              <a:t>المقارن للقوائم </a:t>
            </a:r>
            <a:r>
              <a:rPr lang="ar-SA" b="1" dirty="0" smtClean="0"/>
              <a:t>المالي</a:t>
            </a:r>
            <a:r>
              <a:rPr lang="ar-DZ" b="1" dirty="0" err="1" smtClean="0"/>
              <a:t>ة؛</a:t>
            </a:r>
            <a:endParaRPr lang="ar-DZ" b="1" dirty="0" smtClean="0"/>
          </a:p>
          <a:p>
            <a:pPr algn="r" rtl="1"/>
            <a:r>
              <a:rPr lang="ar-SA" b="1" dirty="0" smtClean="0"/>
              <a:t>التحليل المالي بالنسب</a:t>
            </a:r>
            <a:r>
              <a:rPr lang="ar-DZ" b="1" dirty="0" err="1" smtClean="0"/>
              <a:t>؛</a:t>
            </a:r>
            <a:endParaRPr lang="ar-DZ" b="1" dirty="0" smtClean="0"/>
          </a:p>
          <a:p>
            <a:pPr algn="r" rtl="1"/>
            <a:r>
              <a:rPr lang="ar-DZ" b="1" dirty="0" smtClean="0"/>
              <a:t>تحليل التدفقات المالية </a:t>
            </a:r>
            <a:r>
              <a:rPr lang="ar-DZ" b="1" dirty="0" err="1" smtClean="0"/>
              <a:t>والنقدية؛</a:t>
            </a:r>
            <a:endParaRPr lang="ar-DZ" b="1" dirty="0" smtClean="0"/>
          </a:p>
          <a:p>
            <a:pPr algn="r" rtl="1"/>
            <a:r>
              <a:rPr lang="ar-DZ" b="1" dirty="0" smtClean="0"/>
              <a:t>وغيرها.</a:t>
            </a:r>
          </a:p>
          <a:p>
            <a:pPr algn="r" rtl="1">
              <a:buNone/>
            </a:pPr>
            <a:r>
              <a:rPr lang="ar-SA" b="1" dirty="0" smtClean="0"/>
              <a:t>و</a:t>
            </a:r>
            <a:r>
              <a:rPr lang="ar-DZ" b="1" dirty="0" smtClean="0"/>
              <a:t>سوف نركز في هذا المحور على الأسلوبين الأولين فقط</a:t>
            </a:r>
            <a:r>
              <a:rPr lang="ar-SA" b="1" dirty="0" err="1" smtClean="0"/>
              <a:t>.</a:t>
            </a:r>
            <a:endParaRPr lang="fr-FR" b="1" dirty="0" smtClean="0"/>
          </a:p>
          <a:p>
            <a:pPr algn="r" rtl="1">
              <a:buNone/>
            </a:pPr>
            <a:endParaRPr lang="fr-FR"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rtl="1"/>
            <a:r>
              <a:rPr lang="ar-DZ" sz="4000" b="1" dirty="0" smtClean="0">
                <a:solidFill>
                  <a:srgbClr val="FF0000"/>
                </a:solidFill>
              </a:rPr>
              <a:t>أ- التحليل المقارن للقوائم المالية</a:t>
            </a:r>
            <a:endParaRPr lang="fr-FR" sz="4000" b="1" dirty="0">
              <a:solidFill>
                <a:srgbClr val="FF0000"/>
              </a:solidFill>
            </a:endParaRPr>
          </a:p>
        </p:txBody>
      </p:sp>
      <p:sp>
        <p:nvSpPr>
          <p:cNvPr id="3" name="Espace réservé du contenu 2"/>
          <p:cNvSpPr>
            <a:spLocks noGrp="1"/>
          </p:cNvSpPr>
          <p:nvPr>
            <p:ph idx="1"/>
          </p:nvPr>
        </p:nvSpPr>
        <p:spPr/>
        <p:txBody>
          <a:bodyPr>
            <a:noAutofit/>
          </a:bodyPr>
          <a:lstStyle/>
          <a:p>
            <a:pPr algn="r" rtl="1">
              <a:buNone/>
            </a:pPr>
            <a:r>
              <a:rPr lang="ar-SA" b="1" dirty="0" smtClean="0"/>
              <a:t>تمثل القوائم المالية كشوفاً تعرض الوضع المالي </a:t>
            </a:r>
            <a:r>
              <a:rPr lang="ar-SA" b="1" dirty="0" err="1" smtClean="0"/>
              <a:t>لل</a:t>
            </a:r>
            <a:r>
              <a:rPr lang="ar-DZ" b="1" dirty="0" smtClean="0"/>
              <a:t>مؤسس</a:t>
            </a:r>
            <a:r>
              <a:rPr lang="ar-SA" b="1" dirty="0" smtClean="0"/>
              <a:t>ة في </a:t>
            </a:r>
            <a:r>
              <a:rPr lang="ar-DZ" b="1" dirty="0" smtClean="0"/>
              <a:t>لحظ</a:t>
            </a:r>
            <a:r>
              <a:rPr lang="ar-SA" b="1" dirty="0" smtClean="0"/>
              <a:t>ة زمنية معينة من جهة</a:t>
            </a:r>
            <a:r>
              <a:rPr lang="ar-DZ" b="1" dirty="0" smtClean="0"/>
              <a:t> (الميزانية</a:t>
            </a:r>
            <a:r>
              <a:rPr lang="ar-DZ" b="1" dirty="0" err="1" smtClean="0"/>
              <a:t>)،</a:t>
            </a:r>
            <a:r>
              <a:rPr lang="ar-SA" b="1" dirty="0" smtClean="0"/>
              <a:t> وملخصاً ل</a:t>
            </a:r>
            <a:r>
              <a:rPr lang="ar-DZ" b="1" dirty="0" smtClean="0"/>
              <a:t>نتائج </a:t>
            </a:r>
            <a:r>
              <a:rPr lang="ar-SA" b="1" dirty="0" smtClean="0"/>
              <a:t>عملياتها خلال فترة زمنية محددة من جهة أخرى</a:t>
            </a:r>
            <a:r>
              <a:rPr lang="ar-DZ" b="1" dirty="0" smtClean="0"/>
              <a:t> (حسابات النتائج</a:t>
            </a:r>
            <a:r>
              <a:rPr lang="ar-DZ" b="1" dirty="0" err="1" smtClean="0"/>
              <a:t>)</a:t>
            </a:r>
            <a:r>
              <a:rPr lang="ar-SA" b="1" dirty="0" err="1" smtClean="0"/>
              <a:t>.</a:t>
            </a:r>
            <a:r>
              <a:rPr lang="ar-SA" b="1" dirty="0" smtClean="0"/>
              <a:t> وتتأتى القيمة </a:t>
            </a:r>
            <a:r>
              <a:rPr lang="ar-SA" b="1" dirty="0" err="1" smtClean="0"/>
              <a:t>الحقيقية</a:t>
            </a:r>
            <a:r>
              <a:rPr lang="ar-SA" b="1" dirty="0" smtClean="0"/>
              <a:t> لهذه القوائم،</a:t>
            </a:r>
            <a:r>
              <a:rPr lang="ar-DZ" b="1" dirty="0" smtClean="0"/>
              <a:t> في ا</a:t>
            </a:r>
            <a:r>
              <a:rPr lang="ar-SA" b="1" dirty="0" err="1" smtClean="0"/>
              <a:t>مك</a:t>
            </a:r>
            <a:r>
              <a:rPr lang="ar-DZ" b="1" dirty="0" smtClean="0"/>
              <a:t>ا</a:t>
            </a:r>
            <a:r>
              <a:rPr lang="ar-SA" b="1" dirty="0" smtClean="0"/>
              <a:t>ن</a:t>
            </a:r>
            <a:r>
              <a:rPr lang="ar-DZ" b="1" dirty="0" err="1" smtClean="0"/>
              <a:t>ية</a:t>
            </a:r>
            <a:r>
              <a:rPr lang="ar-SA" b="1" dirty="0" smtClean="0"/>
              <a:t> استخدامها</a:t>
            </a:r>
            <a:r>
              <a:rPr lang="ar-DZ" b="1" dirty="0" smtClean="0"/>
              <a:t> </a:t>
            </a:r>
            <a:r>
              <a:rPr lang="ar-SA" b="1" dirty="0" smtClean="0"/>
              <a:t>من قبل </a:t>
            </a:r>
            <a:r>
              <a:rPr lang="ar-DZ" b="1" dirty="0" smtClean="0"/>
              <a:t>ا</a:t>
            </a:r>
            <a:r>
              <a:rPr lang="ar-SA" b="1" dirty="0" smtClean="0"/>
              <a:t>لإدارة لتحسين أداء ال</a:t>
            </a:r>
            <a:r>
              <a:rPr lang="ar-DZ" b="1" dirty="0" smtClean="0"/>
              <a:t>مؤسس</a:t>
            </a:r>
            <a:r>
              <a:rPr lang="ar-SA" b="1" dirty="0" smtClean="0"/>
              <a:t>ة</a:t>
            </a:r>
            <a:r>
              <a:rPr lang="ar-DZ" b="1" dirty="0" err="1" smtClean="0"/>
              <a:t>،</a:t>
            </a:r>
            <a:r>
              <a:rPr lang="ar-SA" b="1" dirty="0" smtClean="0"/>
              <a:t> ومن قبل الأطراف الخارجية للتنبؤ بالنتائج المستقبلية لها.</a:t>
            </a:r>
            <a:endParaRPr lang="ar-DZ" b="1" dirty="0" smtClean="0"/>
          </a:p>
          <a:p>
            <a:pPr algn="r" rtl="1">
              <a:buNone/>
            </a:pPr>
            <a:r>
              <a:rPr lang="ar-DZ" b="1" dirty="0" smtClean="0"/>
              <a:t>غير أن ما تحمله القوائم المالية من معلومات يعتبر غير كاف للحكم على حقيقة الموقف المالي للمؤسسة للفترة المعنية، وذلك للأسباب التالية:</a:t>
            </a:r>
            <a:endParaRPr lang="fr-FR" b="1" dirty="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rtl="1"/>
            <a:r>
              <a:rPr lang="ar-DZ" b="1" dirty="0" smtClean="0">
                <a:solidFill>
                  <a:srgbClr val="0000FF"/>
                </a:solidFill>
              </a:rPr>
              <a:t>أولا: مفهوم وأهمية التحليل المالي</a:t>
            </a:r>
            <a:endParaRPr lang="fr-FR" dirty="0"/>
          </a:p>
        </p:txBody>
      </p:sp>
      <p:sp>
        <p:nvSpPr>
          <p:cNvPr id="3" name="Espace réservé du contenu 2"/>
          <p:cNvSpPr>
            <a:spLocks noGrp="1"/>
          </p:cNvSpPr>
          <p:nvPr>
            <p:ph idx="1"/>
          </p:nvPr>
        </p:nvSpPr>
        <p:spPr>
          <a:xfrm>
            <a:off x="457200" y="1628800"/>
            <a:ext cx="8229600" cy="4525963"/>
          </a:xfrm>
        </p:spPr>
        <p:txBody>
          <a:bodyPr>
            <a:noAutofit/>
          </a:bodyPr>
          <a:lstStyle/>
          <a:p>
            <a:pPr algn="r" rtl="1">
              <a:buNone/>
            </a:pPr>
            <a:r>
              <a:rPr lang="ar-SA" b="1" dirty="0" err="1" smtClean="0"/>
              <a:t>يُ</a:t>
            </a:r>
            <a:r>
              <a:rPr lang="ar-DZ" b="1" dirty="0" smtClean="0"/>
              <a:t>عرف</a:t>
            </a:r>
            <a:r>
              <a:rPr lang="ar-SA" b="1" dirty="0" smtClean="0"/>
              <a:t> التحليل المالي</a:t>
            </a:r>
            <a:r>
              <a:rPr lang="ar-DZ" b="1" dirty="0" smtClean="0"/>
              <a:t> بأنه</a:t>
            </a:r>
            <a:r>
              <a:rPr lang="ar-SA" b="1" dirty="0" smtClean="0"/>
              <a:t> عمليه معالج</a:t>
            </a:r>
            <a:r>
              <a:rPr lang="ar-DZ" b="1" dirty="0" smtClean="0"/>
              <a:t>ة</a:t>
            </a:r>
            <a:r>
              <a:rPr lang="ar-SA" b="1" dirty="0" smtClean="0"/>
              <a:t> منظم</a:t>
            </a:r>
            <a:r>
              <a:rPr lang="ar-DZ" b="1" dirty="0" smtClean="0"/>
              <a:t>ة</a:t>
            </a:r>
            <a:r>
              <a:rPr lang="ar-SA" b="1" dirty="0" smtClean="0"/>
              <a:t> للبيانات المالي</a:t>
            </a:r>
            <a:r>
              <a:rPr lang="ar-DZ" b="1" dirty="0" smtClean="0"/>
              <a:t>ة</a:t>
            </a:r>
            <a:r>
              <a:rPr lang="ar-SA" b="1" dirty="0" smtClean="0"/>
              <a:t> المتاح</a:t>
            </a:r>
            <a:r>
              <a:rPr lang="ar-DZ" b="1" dirty="0" smtClean="0"/>
              <a:t>ة</a:t>
            </a:r>
            <a:r>
              <a:rPr lang="ar-SA" b="1" dirty="0" smtClean="0"/>
              <a:t> عن مؤسس</a:t>
            </a:r>
            <a:r>
              <a:rPr lang="ar-DZ" b="1" dirty="0" smtClean="0"/>
              <a:t>ة</a:t>
            </a:r>
            <a:r>
              <a:rPr lang="ar-SA" b="1" dirty="0" smtClean="0"/>
              <a:t> ما</a:t>
            </a:r>
            <a:r>
              <a:rPr lang="ar-DZ" b="1" dirty="0" err="1" smtClean="0"/>
              <a:t>،</a:t>
            </a:r>
            <a:r>
              <a:rPr lang="ar-SA" b="1" dirty="0" smtClean="0"/>
              <a:t> للحصول على معلومات تستعمل في عمليه اتخاذ القرار وتقييم </a:t>
            </a:r>
            <a:r>
              <a:rPr lang="ar-DZ" b="1" dirty="0" err="1" smtClean="0"/>
              <a:t>الأ</a:t>
            </a:r>
            <a:r>
              <a:rPr lang="ar-SA" b="1" dirty="0" smtClean="0"/>
              <a:t>داء في الماضي والحاضر</a:t>
            </a:r>
            <a:r>
              <a:rPr lang="ar-DZ" b="1" dirty="0" err="1" smtClean="0"/>
              <a:t>،</a:t>
            </a:r>
            <a:r>
              <a:rPr lang="ar-SA" b="1" dirty="0" smtClean="0"/>
              <a:t> وكذلك في تشخيص </a:t>
            </a:r>
            <a:r>
              <a:rPr lang="ar-DZ" b="1" dirty="0" smtClean="0"/>
              <a:t>أ</a:t>
            </a:r>
            <a:r>
              <a:rPr lang="ar-SA" b="1" dirty="0" smtClean="0"/>
              <a:t>ي</a:t>
            </a:r>
            <a:r>
              <a:rPr lang="ar-DZ" b="1" dirty="0" smtClean="0"/>
              <a:t>ة</a:t>
            </a:r>
            <a:r>
              <a:rPr lang="ar-SA" b="1" dirty="0" smtClean="0"/>
              <a:t> مشكل</a:t>
            </a:r>
            <a:r>
              <a:rPr lang="ar-DZ" b="1" dirty="0" smtClean="0"/>
              <a:t>ة</a:t>
            </a:r>
            <a:r>
              <a:rPr lang="ar-SA" b="1" dirty="0" smtClean="0"/>
              <a:t> موجود</a:t>
            </a:r>
            <a:r>
              <a:rPr lang="ar-DZ" b="1" dirty="0" smtClean="0"/>
              <a:t>ة</a:t>
            </a:r>
            <a:r>
              <a:rPr lang="ar-SA" b="1" dirty="0" smtClean="0"/>
              <a:t> مالي</a:t>
            </a:r>
            <a:r>
              <a:rPr lang="ar-DZ" b="1" dirty="0" smtClean="0"/>
              <a:t>ة</a:t>
            </a:r>
            <a:r>
              <a:rPr lang="ar-SA" b="1" dirty="0" smtClean="0"/>
              <a:t> </a:t>
            </a:r>
            <a:r>
              <a:rPr lang="ar-DZ" b="1" dirty="0" smtClean="0"/>
              <a:t>أ</a:t>
            </a:r>
            <a:r>
              <a:rPr lang="ar-SA" b="1" dirty="0" smtClean="0"/>
              <a:t>و تشغيلي</a:t>
            </a:r>
            <a:r>
              <a:rPr lang="ar-DZ" b="1" dirty="0" smtClean="0"/>
              <a:t>ة،</a:t>
            </a:r>
            <a:r>
              <a:rPr lang="ar-SA" b="1" dirty="0" smtClean="0"/>
              <a:t> وتوقع ما سيكون عليه الوضع في المستقبل</a:t>
            </a:r>
            <a:r>
              <a:rPr lang="ar-DZ" b="1" dirty="0" err="1" smtClean="0"/>
              <a:t>.</a:t>
            </a:r>
            <a:endParaRPr lang="ar-DZ" b="1" dirty="0" smtClean="0"/>
          </a:p>
          <a:p>
            <a:pPr algn="r" rtl="1">
              <a:buNone/>
            </a:pPr>
            <a:r>
              <a:rPr lang="ar-DZ" b="1" dirty="0" smtClean="0"/>
              <a:t>كما ي</a:t>
            </a:r>
            <a:r>
              <a:rPr lang="ar-SA" b="1" dirty="0" smtClean="0"/>
              <a:t>عرف </a:t>
            </a:r>
            <a:r>
              <a:rPr lang="ar-DZ" b="1" dirty="0" smtClean="0"/>
              <a:t>على أنه تقييم الوضع المالي للمؤسسة باستخدام عدد من الأساليب الفنية والرياضية، لمساعدة مستخدمي القوائم المالية على اتخاذ قرارات </a:t>
            </a:r>
            <a:r>
              <a:rPr lang="ar-DZ" b="1" dirty="0" err="1" smtClean="0"/>
              <a:t>سليمة.</a:t>
            </a:r>
            <a:r>
              <a:rPr lang="ar-DZ" b="1" dirty="0" smtClean="0"/>
              <a:t> ومن أهم تلك الأساليب مقارنة أداء المؤسسة الحالي بأدائها في السنوات السابقة، وكذلك مقارنته بأداء مؤسسات مماثلة.</a:t>
            </a:r>
            <a:endParaRPr lang="ar-SA" b="1" dirty="0" smtClean="0"/>
          </a:p>
          <a:p>
            <a:pPr algn="r" rtl="1">
              <a:buNone/>
            </a:pPr>
            <a:endParaRPr lang="fr-FR" b="1"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Autofit/>
          </a:bodyPr>
          <a:lstStyle/>
          <a:p>
            <a:pPr algn="r" rtl="1"/>
            <a:r>
              <a:rPr lang="ar-DZ" b="1" dirty="0" smtClean="0"/>
              <a:t>لا تعبر القوائم المالية للفترة الواحدة عن أداء المؤسسة المعتاد، كما أنها لا تخبر عما إذا كان هذا الأداء أفضل أو أسوء مما كان في الماضي، أي أنها لا تخبر شيئا عن الاتجاه الذي سيتخذه أداء المؤسسة مستقبلا.</a:t>
            </a:r>
          </a:p>
          <a:p>
            <a:pPr algn="r" rtl="1"/>
            <a:r>
              <a:rPr lang="ar-DZ" b="1" dirty="0" smtClean="0"/>
              <a:t> لا تظهر القوائم المالية في شكلها الخام الأهمية النسبية لكل بند من بنودها، في حين يتطلب الأمر التركيز على المهم وتجاهل التافه.</a:t>
            </a:r>
          </a:p>
          <a:p>
            <a:pPr algn="r" rtl="1">
              <a:buNone/>
            </a:pPr>
            <a:r>
              <a:rPr lang="ar-DZ" b="1" dirty="0" smtClean="0"/>
              <a:t>ولهذه الأسباب يلجأ المحللون الماليون إلى التحليل المقارن للقوائم المالية للتعرف على الاتجاه الذي سيتخذه أداء المؤسسة وكذا التعرف عن البنود ذات الوزن الهام.</a:t>
            </a:r>
            <a:endParaRPr lang="fr-FR" b="1"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a:xfrm>
            <a:off x="457200" y="1484784"/>
            <a:ext cx="8229600" cy="4525963"/>
          </a:xfrm>
        </p:spPr>
        <p:txBody>
          <a:bodyPr>
            <a:noAutofit/>
          </a:bodyPr>
          <a:lstStyle/>
          <a:p>
            <a:pPr algn="r" rtl="1">
              <a:buNone/>
            </a:pPr>
            <a:r>
              <a:rPr lang="ar-SA" b="1" dirty="0" smtClean="0"/>
              <a:t>يستخدم المحللون الماليون نوعين من التحليل </a:t>
            </a:r>
            <a:r>
              <a:rPr lang="ar-DZ" b="1" dirty="0" smtClean="0"/>
              <a:t>المقارن للقوائم </a:t>
            </a:r>
            <a:r>
              <a:rPr lang="ar-SA" b="1" dirty="0" smtClean="0"/>
              <a:t>المالي</a:t>
            </a:r>
            <a:r>
              <a:rPr lang="ar-DZ" b="1" dirty="0" smtClean="0"/>
              <a:t>ة:</a:t>
            </a:r>
            <a:r>
              <a:rPr lang="ar-SA" b="1" dirty="0" smtClean="0"/>
              <a:t> </a:t>
            </a:r>
            <a:r>
              <a:rPr lang="ar-SA" b="1" dirty="0" smtClean="0">
                <a:solidFill>
                  <a:srgbClr val="0000FF"/>
                </a:solidFill>
              </a:rPr>
              <a:t>الأول</a:t>
            </a:r>
            <a:r>
              <a:rPr lang="ar-SA" b="1" dirty="0" smtClean="0"/>
              <a:t> يسمى </a:t>
            </a:r>
            <a:r>
              <a:rPr lang="ar-SA" b="1" dirty="0" smtClean="0">
                <a:solidFill>
                  <a:srgbClr val="0000FF"/>
                </a:solidFill>
              </a:rPr>
              <a:t>تحليل </a:t>
            </a:r>
            <a:r>
              <a:rPr lang="ar-SA" b="1" dirty="0" err="1" smtClean="0">
                <a:solidFill>
                  <a:srgbClr val="0000FF"/>
                </a:solidFill>
              </a:rPr>
              <a:t>الاتجا</a:t>
            </a:r>
            <a:r>
              <a:rPr lang="ar-DZ" b="1" dirty="0" smtClean="0">
                <a:solidFill>
                  <a:srgbClr val="0000FF"/>
                </a:solidFill>
              </a:rPr>
              <a:t>ه</a:t>
            </a:r>
            <a:r>
              <a:rPr lang="ar-SA" b="1" dirty="0" smtClean="0">
                <a:solidFill>
                  <a:srgbClr val="0000FF"/>
                </a:solidFill>
              </a:rPr>
              <a:t> </a:t>
            </a:r>
            <a:r>
              <a:rPr lang="fr-FR" sz="3000" b="1" dirty="0" smtClean="0"/>
              <a:t>Trend </a:t>
            </a:r>
            <a:r>
              <a:rPr lang="fr-FR" sz="3000" b="1" dirty="0" err="1" smtClean="0"/>
              <a:t>analysis</a:t>
            </a:r>
            <a:r>
              <a:rPr lang="ar-DZ" sz="3000" b="1" dirty="0" smtClean="0"/>
              <a:t> </a:t>
            </a:r>
            <a:r>
              <a:rPr lang="ar-SA" b="1" dirty="0" smtClean="0"/>
              <a:t>أو التحليل ال</a:t>
            </a:r>
            <a:r>
              <a:rPr lang="ar-DZ" b="1" dirty="0" smtClean="0"/>
              <a:t>تطوري </a:t>
            </a:r>
            <a:r>
              <a:rPr lang="ar-SA" b="1" dirty="0" smtClean="0"/>
              <a:t>أو التحليل الأفقي، وھو يع</a:t>
            </a:r>
            <a:r>
              <a:rPr lang="ar-DZ" b="1" dirty="0" smtClean="0"/>
              <a:t>ت</a:t>
            </a:r>
            <a:r>
              <a:rPr lang="ar-SA" b="1" dirty="0" smtClean="0"/>
              <a:t>ني بدراسة </a:t>
            </a:r>
            <a:r>
              <a:rPr lang="ar-DZ" b="1" dirty="0" smtClean="0"/>
              <a:t>الاتجاه الذي يتخذه كل بند من بنود القوائم المالية </a:t>
            </a:r>
            <a:r>
              <a:rPr lang="ar-SA" b="1" dirty="0" smtClean="0"/>
              <a:t>عبر عدد من السنوات</a:t>
            </a:r>
            <a:r>
              <a:rPr lang="ar-DZ" b="1" dirty="0" smtClean="0"/>
              <a:t>، وذلك بحساب التغير المطلق أو النسبي لكل بند من سنة لأخرى.</a:t>
            </a:r>
            <a:r>
              <a:rPr lang="ar-SA" b="1" dirty="0" smtClean="0"/>
              <a:t> و</a:t>
            </a:r>
            <a:r>
              <a:rPr lang="ar-SA" b="1" dirty="0" smtClean="0">
                <a:solidFill>
                  <a:srgbClr val="0000FF"/>
                </a:solidFill>
              </a:rPr>
              <a:t>الثاني</a:t>
            </a:r>
            <a:r>
              <a:rPr lang="ar-SA" b="1" dirty="0" smtClean="0"/>
              <a:t> يسمى </a:t>
            </a:r>
            <a:r>
              <a:rPr lang="ar-SA" b="1" dirty="0" smtClean="0">
                <a:solidFill>
                  <a:srgbClr val="0000FF"/>
                </a:solidFill>
              </a:rPr>
              <a:t>تحليل </a:t>
            </a:r>
            <a:r>
              <a:rPr lang="ar-DZ" b="1" dirty="0" smtClean="0">
                <a:solidFill>
                  <a:srgbClr val="0000FF"/>
                </a:solidFill>
              </a:rPr>
              <a:t>الحجم </a:t>
            </a:r>
            <a:r>
              <a:rPr lang="ar-SA" b="1" dirty="0" smtClean="0">
                <a:solidFill>
                  <a:srgbClr val="0000FF"/>
                </a:solidFill>
              </a:rPr>
              <a:t>الم</a:t>
            </a:r>
            <a:r>
              <a:rPr lang="ar-DZ" b="1" dirty="0" smtClean="0">
                <a:solidFill>
                  <a:srgbClr val="0000FF"/>
                </a:solidFill>
              </a:rPr>
              <a:t>شترك </a:t>
            </a:r>
            <a:r>
              <a:rPr lang="fr-FR" sz="3000" b="1" dirty="0" smtClean="0"/>
              <a:t>Common size </a:t>
            </a:r>
            <a:r>
              <a:rPr lang="fr-FR" sz="3000" b="1" dirty="0" err="1" smtClean="0"/>
              <a:t>analysis</a:t>
            </a:r>
            <a:r>
              <a:rPr lang="ar-DZ" sz="3000" b="1" dirty="0" smtClean="0"/>
              <a:t> </a:t>
            </a:r>
            <a:r>
              <a:rPr lang="ar-DZ" b="1" dirty="0" smtClean="0"/>
              <a:t>أو التحليل الرأسي أو العمودي </a:t>
            </a:r>
            <a:r>
              <a:rPr lang="ar-SA" b="1" dirty="0" smtClean="0"/>
              <a:t>وھو يع</a:t>
            </a:r>
            <a:r>
              <a:rPr lang="ar-DZ" b="1" dirty="0" smtClean="0"/>
              <a:t>ت</a:t>
            </a:r>
            <a:r>
              <a:rPr lang="ar-SA" b="1" dirty="0" smtClean="0"/>
              <a:t>ني </a:t>
            </a:r>
            <a:r>
              <a:rPr lang="ar-DZ" b="1" dirty="0" smtClean="0"/>
              <a:t>بدراسة الأهمية النسبية لكل بند من بنود القوائم المالية، وذلك بتحويل الأرقام المطلقة في هذه القوائم إلى نسب جزئية من المجموع الكلي.</a:t>
            </a:r>
            <a:endParaRPr lang="fr-FR"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pPr algn="r" rtl="1">
              <a:buNone/>
            </a:pPr>
            <a:r>
              <a:rPr lang="ar-DZ" b="1" dirty="0" smtClean="0"/>
              <a:t>وفي كل من </a:t>
            </a:r>
            <a:r>
              <a:rPr lang="ar-DZ" b="1" dirty="0" err="1" smtClean="0"/>
              <a:t>النوعين (</a:t>
            </a:r>
            <a:r>
              <a:rPr lang="ar-SA" b="1" dirty="0" smtClean="0"/>
              <a:t>تحليل </a:t>
            </a:r>
            <a:r>
              <a:rPr lang="ar-SA" b="1" dirty="0" err="1" smtClean="0"/>
              <a:t>الاتجا</a:t>
            </a:r>
            <a:r>
              <a:rPr lang="ar-DZ" b="1" dirty="0" err="1" smtClean="0"/>
              <a:t>ه،</a:t>
            </a:r>
            <a:r>
              <a:rPr lang="ar-DZ" b="1" dirty="0" smtClean="0"/>
              <a:t> </a:t>
            </a:r>
            <a:r>
              <a:rPr lang="ar-SA" b="1" dirty="0" smtClean="0"/>
              <a:t>تحليل </a:t>
            </a:r>
            <a:r>
              <a:rPr lang="ar-DZ" b="1" dirty="0" smtClean="0"/>
              <a:t>الحجم </a:t>
            </a:r>
            <a:r>
              <a:rPr lang="ar-SA" b="1" dirty="0" smtClean="0"/>
              <a:t>الم</a:t>
            </a:r>
            <a:r>
              <a:rPr lang="ar-DZ" b="1" dirty="0" smtClean="0"/>
              <a:t>شترك</a:t>
            </a:r>
            <a:r>
              <a:rPr lang="ar-DZ" b="1" dirty="0" err="1" smtClean="0"/>
              <a:t>)</a:t>
            </a:r>
            <a:r>
              <a:rPr lang="ar-SA" b="1" dirty="0" smtClean="0"/>
              <a:t> </a:t>
            </a:r>
            <a:r>
              <a:rPr lang="ar-DZ" b="1" dirty="0" smtClean="0"/>
              <a:t>ينبغي إجراء </a:t>
            </a:r>
            <a:r>
              <a:rPr lang="ar-DZ" b="1" dirty="0" err="1" smtClean="0"/>
              <a:t>مقارنات:</a:t>
            </a:r>
            <a:r>
              <a:rPr lang="ar-DZ" b="1" dirty="0" smtClean="0"/>
              <a:t> </a:t>
            </a:r>
            <a:r>
              <a:rPr lang="ar-SA" b="1" dirty="0" smtClean="0"/>
              <a:t>(1) مقارنة أداء ال</a:t>
            </a:r>
            <a:r>
              <a:rPr lang="ar-DZ" b="1" dirty="0" smtClean="0"/>
              <a:t>مؤسس</a:t>
            </a:r>
            <a:r>
              <a:rPr lang="ar-SA" b="1" dirty="0" smtClean="0"/>
              <a:t>ة </a:t>
            </a:r>
            <a:r>
              <a:rPr lang="ar-DZ" b="1" dirty="0" smtClean="0"/>
              <a:t>(فيما يتعلق ب</a:t>
            </a:r>
            <a:r>
              <a:rPr lang="ar-SA" b="1" dirty="0" smtClean="0"/>
              <a:t>المركز المالي </a:t>
            </a:r>
            <a:r>
              <a:rPr lang="ar-SA" b="1" dirty="0" err="1" smtClean="0"/>
              <a:t>لل</a:t>
            </a:r>
            <a:r>
              <a:rPr lang="ar-DZ" b="1" dirty="0" smtClean="0"/>
              <a:t>مؤسس</a:t>
            </a:r>
            <a:r>
              <a:rPr lang="ar-SA" b="1" dirty="0" smtClean="0"/>
              <a:t>ة </a:t>
            </a:r>
            <a:r>
              <a:rPr lang="ar-DZ" b="1" dirty="0" smtClean="0"/>
              <a:t>وبنتائج عملياتها</a:t>
            </a:r>
            <a:r>
              <a:rPr lang="ar-DZ" b="1" dirty="0" err="1" smtClean="0"/>
              <a:t>)</a:t>
            </a:r>
            <a:r>
              <a:rPr lang="ar-DZ" b="1" dirty="0" smtClean="0"/>
              <a:t> </a:t>
            </a:r>
            <a:r>
              <a:rPr lang="ar-SA" b="1" dirty="0" smtClean="0"/>
              <a:t>مع أداء ال</a:t>
            </a:r>
            <a:r>
              <a:rPr lang="ar-DZ" b="1" dirty="0" smtClean="0"/>
              <a:t>مؤسس</a:t>
            </a:r>
            <a:r>
              <a:rPr lang="ar-SA" b="1" dirty="0" smtClean="0"/>
              <a:t>ات الأخرى في ذات الصناعة و(2) دراسة اتجاهات </a:t>
            </a:r>
            <a:r>
              <a:rPr lang="ar-DZ" b="1" dirty="0" smtClean="0"/>
              <a:t>هذا الأداء للمؤسسة ذاتها عبر</a:t>
            </a:r>
            <a:r>
              <a:rPr lang="ar-SA" b="1" dirty="0" smtClean="0"/>
              <a:t> </a:t>
            </a:r>
            <a:r>
              <a:rPr lang="ar-SA" b="1" dirty="0" err="1" smtClean="0"/>
              <a:t>الزمن،</a:t>
            </a:r>
            <a:r>
              <a:rPr lang="ar-SA" b="1" dirty="0" smtClean="0"/>
              <a:t> </a:t>
            </a:r>
            <a:r>
              <a:rPr lang="ar-DZ" b="1" dirty="0" smtClean="0"/>
              <a:t>الأمر الذ</a:t>
            </a:r>
            <a:r>
              <a:rPr lang="ar-SA" b="1" dirty="0" smtClean="0"/>
              <a:t>ي يساعد على ت</a:t>
            </a:r>
            <a:r>
              <a:rPr lang="fr-FR" b="1" dirty="0" err="1" smtClean="0"/>
              <a:t>حديد</a:t>
            </a:r>
            <a:r>
              <a:rPr lang="fr-FR" b="1" dirty="0" smtClean="0"/>
              <a:t> </a:t>
            </a:r>
            <a:r>
              <a:rPr lang="fr-FR" b="1" dirty="0" err="1" smtClean="0"/>
              <a:t>جوانب</a:t>
            </a:r>
            <a:r>
              <a:rPr lang="fr-FR" b="1" dirty="0" smtClean="0"/>
              <a:t> </a:t>
            </a:r>
            <a:r>
              <a:rPr lang="fr-FR" b="1" dirty="0" err="1" smtClean="0"/>
              <a:t>القصور</a:t>
            </a:r>
            <a:r>
              <a:rPr lang="fr-FR" b="1" dirty="0" smtClean="0"/>
              <a:t> </a:t>
            </a:r>
            <a:r>
              <a:rPr lang="fr-FR" b="1" dirty="0" err="1" smtClean="0"/>
              <a:t>واتخاذ</a:t>
            </a:r>
            <a:r>
              <a:rPr lang="fr-FR" b="1" dirty="0" smtClean="0"/>
              <a:t> </a:t>
            </a:r>
            <a:r>
              <a:rPr lang="fr-FR" b="1" dirty="0" err="1" smtClean="0"/>
              <a:t>الإجراءات</a:t>
            </a:r>
            <a:r>
              <a:rPr lang="fr-FR" b="1" dirty="0" smtClean="0"/>
              <a:t> </a:t>
            </a:r>
            <a:r>
              <a:rPr lang="fr-FR" b="1" dirty="0" err="1" smtClean="0"/>
              <a:t>اللازمة</a:t>
            </a:r>
            <a:r>
              <a:rPr lang="fr-FR" b="1" dirty="0" smtClean="0"/>
              <a:t> </a:t>
            </a:r>
            <a:r>
              <a:rPr lang="fr-FR" b="1" dirty="0" err="1" smtClean="0"/>
              <a:t>لتحسين</a:t>
            </a:r>
            <a:r>
              <a:rPr lang="fr-FR" b="1" dirty="0" smtClean="0"/>
              <a:t> </a:t>
            </a:r>
            <a:r>
              <a:rPr lang="fr-FR" b="1" dirty="0" err="1" smtClean="0"/>
              <a:t>مستوى</a:t>
            </a:r>
            <a:r>
              <a:rPr lang="fr-FR" b="1" dirty="0" smtClean="0"/>
              <a:t> </a:t>
            </a:r>
            <a:r>
              <a:rPr lang="fr-FR" b="1" dirty="0" err="1" smtClean="0"/>
              <a:t>أداء</a:t>
            </a:r>
            <a:r>
              <a:rPr lang="fr-FR" b="1" dirty="0" smtClean="0"/>
              <a:t> </a:t>
            </a:r>
            <a:r>
              <a:rPr lang="fr-FR" b="1" dirty="0" err="1" smtClean="0"/>
              <a:t>ال</a:t>
            </a:r>
            <a:r>
              <a:rPr lang="ar-DZ" b="1" dirty="0" smtClean="0"/>
              <a:t>مؤسس</a:t>
            </a:r>
            <a:r>
              <a:rPr lang="fr-FR" b="1" dirty="0" smtClean="0"/>
              <a:t>ة</a:t>
            </a:r>
            <a:r>
              <a:rPr lang="ar-DZ" b="1" dirty="0" smtClean="0"/>
              <a:t> مستقبلا</a:t>
            </a:r>
            <a:r>
              <a:rPr lang="fr-FR" b="1" dirty="0" smtClean="0"/>
              <a:t>.</a:t>
            </a:r>
            <a:endParaRPr lang="fr-FR" b="1"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rtl="1"/>
            <a:r>
              <a:rPr lang="ar-SA" sz="4000" b="1" dirty="0" smtClean="0">
                <a:solidFill>
                  <a:srgbClr val="FF0000"/>
                </a:solidFill>
              </a:rPr>
              <a:t>تحليل </a:t>
            </a:r>
            <a:r>
              <a:rPr lang="ar-SA" sz="4000" b="1" dirty="0" err="1" smtClean="0">
                <a:solidFill>
                  <a:srgbClr val="FF0000"/>
                </a:solidFill>
              </a:rPr>
              <a:t>الاتجا</a:t>
            </a:r>
            <a:r>
              <a:rPr lang="ar-DZ" sz="4000" b="1" dirty="0" smtClean="0">
                <a:solidFill>
                  <a:srgbClr val="FF0000"/>
                </a:solidFill>
              </a:rPr>
              <a:t>ه</a:t>
            </a:r>
            <a:r>
              <a:rPr lang="ar-SA" sz="4000" b="1" dirty="0" smtClean="0">
                <a:solidFill>
                  <a:srgbClr val="FF0000"/>
                </a:solidFill>
              </a:rPr>
              <a:t> </a:t>
            </a:r>
            <a:r>
              <a:rPr lang="ar-DZ" sz="4000" b="1" dirty="0" err="1" smtClean="0">
                <a:solidFill>
                  <a:srgbClr val="FF0000"/>
                </a:solidFill>
              </a:rPr>
              <a:t>(</a:t>
            </a:r>
            <a:r>
              <a:rPr lang="ar-SA" sz="4000" b="1" dirty="0" smtClean="0">
                <a:solidFill>
                  <a:srgbClr val="FF0000"/>
                </a:solidFill>
              </a:rPr>
              <a:t>التحليلي المالي الأفقي للقوائم المالية</a:t>
            </a:r>
            <a:r>
              <a:rPr lang="ar-DZ" sz="4000" b="1" dirty="0" err="1" smtClean="0">
                <a:solidFill>
                  <a:srgbClr val="FF0000"/>
                </a:solidFill>
              </a:rPr>
              <a:t>)</a:t>
            </a:r>
            <a:r>
              <a:rPr lang="ar-SA" sz="4000" b="1" dirty="0" smtClean="0">
                <a:solidFill>
                  <a:srgbClr val="FF0000"/>
                </a:solidFill>
              </a:rPr>
              <a:t> </a:t>
            </a:r>
            <a:endParaRPr lang="fr-FR" sz="4000" b="1" dirty="0">
              <a:solidFill>
                <a:srgbClr val="FF0000"/>
              </a:solidFill>
            </a:endParaRPr>
          </a:p>
        </p:txBody>
      </p:sp>
      <p:sp>
        <p:nvSpPr>
          <p:cNvPr id="3" name="Espace réservé du contenu 2"/>
          <p:cNvSpPr>
            <a:spLocks noGrp="1"/>
          </p:cNvSpPr>
          <p:nvPr>
            <p:ph idx="1"/>
          </p:nvPr>
        </p:nvSpPr>
        <p:spPr>
          <a:xfrm>
            <a:off x="457200" y="1711349"/>
            <a:ext cx="8229600" cy="4525963"/>
          </a:xfrm>
        </p:spPr>
        <p:txBody>
          <a:bodyPr>
            <a:noAutofit/>
          </a:bodyPr>
          <a:lstStyle/>
          <a:p>
            <a:pPr algn="r" rtl="1">
              <a:buNone/>
            </a:pPr>
            <a:r>
              <a:rPr lang="ar-SA" b="1" dirty="0" smtClean="0"/>
              <a:t>يلجأ المحللون الماليون إلى تحليل </a:t>
            </a:r>
            <a:r>
              <a:rPr lang="ar-SA" b="1" dirty="0" err="1" smtClean="0"/>
              <a:t>الاتجا</a:t>
            </a:r>
            <a:r>
              <a:rPr lang="ar-SA" b="1" dirty="0" smtClean="0"/>
              <a:t>ھات لدراسة حركة كل بند من </a:t>
            </a:r>
            <a:r>
              <a:rPr lang="ar-DZ" b="1" dirty="0" smtClean="0"/>
              <a:t>بنود القوائم المالية </a:t>
            </a:r>
            <a:r>
              <a:rPr lang="ar-SA" b="1" dirty="0" smtClean="0"/>
              <a:t>على مدار عدة فترات مالية، وذلك للتعرف على مقدار واتجاه التغير الحادث في </a:t>
            </a:r>
            <a:r>
              <a:rPr lang="ar-DZ" b="1" dirty="0" smtClean="0"/>
              <a:t>البند </a:t>
            </a:r>
            <a:r>
              <a:rPr lang="ar-SA" b="1" dirty="0" smtClean="0"/>
              <a:t>على مدار الفترة الزمنية مجال المقارنة، ما يوفر للتحليل المالي سمة الديناميكية التي يسعى إليھا المحلل المالي، والتي تمكنه من تكوين صورة دقيقة عن واقع حال ال</a:t>
            </a:r>
            <a:r>
              <a:rPr lang="ar-DZ" b="1" dirty="0" smtClean="0"/>
              <a:t>مؤسس</a:t>
            </a:r>
            <a:r>
              <a:rPr lang="ar-SA" b="1" dirty="0" smtClean="0"/>
              <a:t>ة و</a:t>
            </a:r>
            <a:r>
              <a:rPr lang="ar-DZ" b="1" dirty="0" smtClean="0"/>
              <a:t>التنبؤ ب</a:t>
            </a:r>
            <a:r>
              <a:rPr lang="ar-SA" b="1" dirty="0" err="1" smtClean="0"/>
              <a:t>إتجا</a:t>
            </a:r>
            <a:r>
              <a:rPr lang="ar-SA" b="1" dirty="0" smtClean="0"/>
              <a:t>ھاتھا </a:t>
            </a:r>
            <a:r>
              <a:rPr lang="ar-SA" b="1" dirty="0" err="1" smtClean="0"/>
              <a:t>المستقبلية.</a:t>
            </a:r>
            <a:r>
              <a:rPr lang="ar-SA" b="1" dirty="0" smtClean="0"/>
              <a:t> </a:t>
            </a:r>
            <a:endParaRPr lang="ar-DZ" b="1" dirty="0" smtClean="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rtl="1"/>
            <a:r>
              <a:rPr lang="ar-SA" sz="4000" b="1" dirty="0" smtClean="0">
                <a:solidFill>
                  <a:srgbClr val="FF0000"/>
                </a:solidFill>
              </a:rPr>
              <a:t>تحليل </a:t>
            </a:r>
            <a:r>
              <a:rPr lang="ar-DZ" sz="4000" b="1" dirty="0" smtClean="0">
                <a:solidFill>
                  <a:srgbClr val="FF0000"/>
                </a:solidFill>
              </a:rPr>
              <a:t>الحجم </a:t>
            </a:r>
            <a:r>
              <a:rPr lang="ar-SA" sz="4000" b="1" dirty="0" smtClean="0">
                <a:solidFill>
                  <a:srgbClr val="FF0000"/>
                </a:solidFill>
              </a:rPr>
              <a:t>الم</a:t>
            </a:r>
            <a:r>
              <a:rPr lang="ar-DZ" sz="4000" b="1" dirty="0" err="1" smtClean="0">
                <a:solidFill>
                  <a:srgbClr val="FF0000"/>
                </a:solidFill>
              </a:rPr>
              <a:t>شترك (</a:t>
            </a:r>
            <a:r>
              <a:rPr lang="ar-SA" sz="4000" b="1" dirty="0" smtClean="0">
                <a:solidFill>
                  <a:srgbClr val="FF0000"/>
                </a:solidFill>
              </a:rPr>
              <a:t>التحليلي المالي ال</a:t>
            </a:r>
            <a:r>
              <a:rPr lang="ar-DZ" sz="4000" b="1" dirty="0" smtClean="0">
                <a:solidFill>
                  <a:srgbClr val="FF0000"/>
                </a:solidFill>
              </a:rPr>
              <a:t>رأس</a:t>
            </a:r>
            <a:r>
              <a:rPr lang="ar-SA" sz="4000" b="1" dirty="0" smtClean="0">
                <a:solidFill>
                  <a:srgbClr val="FF0000"/>
                </a:solidFill>
              </a:rPr>
              <a:t>ي للقوائم المالية</a:t>
            </a:r>
            <a:r>
              <a:rPr lang="ar-DZ" sz="4000" b="1" dirty="0" err="1" smtClean="0">
                <a:solidFill>
                  <a:srgbClr val="FF0000"/>
                </a:solidFill>
              </a:rPr>
              <a:t>)</a:t>
            </a:r>
            <a:endParaRPr lang="fr-FR" sz="4000" dirty="0">
              <a:solidFill>
                <a:srgbClr val="FF0000"/>
              </a:solidFill>
            </a:endParaRPr>
          </a:p>
        </p:txBody>
      </p:sp>
      <p:sp>
        <p:nvSpPr>
          <p:cNvPr id="3" name="Espace réservé du contenu 2"/>
          <p:cNvSpPr>
            <a:spLocks noGrp="1"/>
          </p:cNvSpPr>
          <p:nvPr>
            <p:ph idx="1"/>
          </p:nvPr>
        </p:nvSpPr>
        <p:spPr/>
        <p:txBody>
          <a:bodyPr/>
          <a:lstStyle/>
          <a:p>
            <a:pPr algn="r" rtl="1">
              <a:buNone/>
            </a:pPr>
            <a:r>
              <a:rPr lang="ar-DZ" b="1" dirty="0" smtClean="0"/>
              <a:t>ويتم فيه نسبة كل بند ظاهر في كل قائمة مالية إلى رقم رئيسي ومحوري في </a:t>
            </a:r>
            <a:r>
              <a:rPr lang="ar-DZ" b="1" dirty="0" err="1" smtClean="0"/>
              <a:t>القائمة.</a:t>
            </a:r>
            <a:r>
              <a:rPr lang="ar-DZ" b="1" dirty="0" smtClean="0"/>
              <a:t> غالبا تقسيم كافة بنود جدول حسابات النتائج على المبيعات، و تقسيم كافة بنود الميزانية على إجمالي الأصول، ثم عرض بنود القائمتين على شكل نسب مئوية.</a:t>
            </a:r>
          </a:p>
          <a:p>
            <a:pPr algn="r" rtl="1">
              <a:buNone/>
            </a:pPr>
            <a:r>
              <a:rPr lang="ar-DZ" b="1" dirty="0" smtClean="0"/>
              <a:t>ولعل أهم ما يوفره هذا التحليل هو توضيح الأهمية النسبية للبنود التي تتكون منها قائمة مالية معنية.</a:t>
            </a:r>
            <a:endParaRPr lang="fr-FR" b="1"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rtl="1"/>
            <a:r>
              <a:rPr lang="ar-DZ" sz="4000" b="1" dirty="0" err="1" smtClean="0">
                <a:solidFill>
                  <a:srgbClr val="FF0000"/>
                </a:solidFill>
              </a:rPr>
              <a:t>ب-</a:t>
            </a:r>
            <a:r>
              <a:rPr lang="ar-DZ" sz="4000" b="1" dirty="0" smtClean="0">
                <a:solidFill>
                  <a:srgbClr val="FF0000"/>
                </a:solidFill>
              </a:rPr>
              <a:t> </a:t>
            </a:r>
            <a:r>
              <a:rPr lang="ar-SA" sz="4000" b="1" dirty="0" smtClean="0">
                <a:solidFill>
                  <a:srgbClr val="FF0000"/>
                </a:solidFill>
              </a:rPr>
              <a:t>التحليل المالي </a:t>
            </a:r>
            <a:r>
              <a:rPr lang="ar-DZ" sz="4000" b="1" dirty="0" err="1" smtClean="0">
                <a:solidFill>
                  <a:srgbClr val="FF0000"/>
                </a:solidFill>
              </a:rPr>
              <a:t>با</a:t>
            </a:r>
            <a:r>
              <a:rPr lang="ar-SA" sz="4000" b="1" dirty="0" smtClean="0">
                <a:solidFill>
                  <a:srgbClr val="FF0000"/>
                </a:solidFill>
              </a:rPr>
              <a:t>لنسب </a:t>
            </a:r>
            <a:endParaRPr lang="fr-FR" sz="4000" dirty="0">
              <a:solidFill>
                <a:srgbClr val="FF0000"/>
              </a:solidFill>
            </a:endParaRPr>
          </a:p>
        </p:txBody>
      </p:sp>
      <p:sp>
        <p:nvSpPr>
          <p:cNvPr id="3" name="Espace réservé du contenu 2"/>
          <p:cNvSpPr>
            <a:spLocks noGrp="1"/>
          </p:cNvSpPr>
          <p:nvPr>
            <p:ph idx="1"/>
          </p:nvPr>
        </p:nvSpPr>
        <p:spPr/>
        <p:txBody>
          <a:bodyPr>
            <a:normAutofit/>
          </a:bodyPr>
          <a:lstStyle/>
          <a:p>
            <a:pPr algn="r" rtl="1">
              <a:buNone/>
            </a:pPr>
            <a:r>
              <a:rPr lang="ar-DZ" b="1" dirty="0" smtClean="0"/>
              <a:t>النسبة المالية هي إيجاد علاقة بين رقمين أو قيمتين ماليتين، بطريقة قابلة لاستخلاص نتيجة مفيدة في التحليل المالي، وقابلة للمقارنة مع نظيرتها في الفترة الماضية أو نظيرتها في المؤسسات المماثلة أو في الصناعة، مما يضفي على النسبة أهمية في تقييم أداء المؤسسة في ضوء تلك المقارنات.</a:t>
            </a:r>
            <a:endParaRPr lang="fr-FR" b="1" dirty="0"/>
          </a:p>
        </p:txBody>
      </p:sp>
      <p:graphicFrame>
        <p:nvGraphicFramePr>
          <p:cNvPr id="4" name="Group 3208"/>
          <p:cNvGraphicFramePr>
            <a:graphicFrameLocks noGrp="1"/>
          </p:cNvGraphicFramePr>
          <p:nvPr/>
        </p:nvGraphicFramePr>
        <p:xfrm>
          <a:off x="3635896" y="4092868"/>
          <a:ext cx="3168352" cy="2743200"/>
        </p:xfrm>
        <a:graphic>
          <a:graphicData uri="http://schemas.openxmlformats.org/drawingml/2006/table">
            <a:tbl>
              <a:tblPr/>
              <a:tblGrid>
                <a:gridCol w="576064"/>
                <a:gridCol w="720080"/>
                <a:gridCol w="720080"/>
                <a:gridCol w="1152128"/>
              </a:tblGrid>
              <a:tr h="371540">
                <a:tc gridSpan="3">
                  <a:txBody>
                    <a:bodyPr/>
                    <a:lstStyle/>
                    <a:p>
                      <a:pPr marL="0" marR="0" lvl="0" indent="0" algn="ctr" defTabSz="914400" rtl="1"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ar-DZ" sz="2400" b="1" i="0" u="none" strike="noStrike" cap="none" normalizeH="0" baseline="0" dirty="0" smtClean="0">
                          <a:ln>
                            <a:noFill/>
                          </a:ln>
                          <a:solidFill>
                            <a:schemeClr val="tx1"/>
                          </a:solidFill>
                          <a:effectLst/>
                          <a:latin typeface="Arial" pitchFamily="34" charset="0"/>
                        </a:rPr>
                        <a:t>السنوات</a:t>
                      </a:r>
                      <a:endParaRPr kumimoji="0" lang="fr-FR" sz="2400" b="1" i="0" u="none" strike="noStrike" cap="none" normalizeH="0" baseline="0" dirty="0" smtClean="0">
                        <a:ln>
                          <a:noFill/>
                        </a:ln>
                        <a:solidFill>
                          <a:schemeClr val="tx1"/>
                        </a:solidFill>
                        <a:effectLst/>
                        <a:latin typeface="Arial" pitchFamily="34" charset="0"/>
                      </a:endParaRPr>
                    </a:p>
                  </a:txBody>
                  <a:tcPr horzOverflow="overflow">
                    <a:lnL w="31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pPr marL="0" marR="0" lvl="0" indent="0" algn="ctr" defTabSz="914400" rtl="1" eaLnBrk="1" fontAlgn="base" latinLnBrk="0" hangingPunct="1">
                        <a:lnSpc>
                          <a:spcPct val="100000"/>
                        </a:lnSpc>
                        <a:spcBef>
                          <a:spcPct val="20000"/>
                        </a:spcBef>
                        <a:spcAft>
                          <a:spcPct val="0"/>
                        </a:spcAft>
                        <a:buClr>
                          <a:schemeClr val="bg2"/>
                        </a:buClr>
                        <a:buSzPct val="75000"/>
                        <a:buFont typeface="Wingdings" pitchFamily="2" charset="2"/>
                        <a:buNone/>
                        <a:tabLst/>
                      </a:pPr>
                      <a:endParaRPr kumimoji="0" lang="fr-FR" sz="2400" b="1" i="0" u="none" strike="noStrike" cap="none" normalizeH="0" baseline="0" dirty="0" smtClean="0">
                        <a:ln>
                          <a:noFill/>
                        </a:ln>
                        <a:solidFill>
                          <a:schemeClr val="tx1"/>
                        </a:solidFill>
                        <a:effectLst/>
                        <a:latin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pPr marL="0" marR="0" lvl="0" indent="0" algn="ctr" defTabSz="914400" rtl="1" eaLnBrk="1" fontAlgn="base" latinLnBrk="0" hangingPunct="1">
                        <a:lnSpc>
                          <a:spcPct val="100000"/>
                        </a:lnSpc>
                        <a:spcBef>
                          <a:spcPct val="20000"/>
                        </a:spcBef>
                        <a:spcAft>
                          <a:spcPct val="0"/>
                        </a:spcAft>
                        <a:buClr>
                          <a:schemeClr val="bg2"/>
                        </a:buClr>
                        <a:buSzPct val="75000"/>
                        <a:buFont typeface="Wingdings" pitchFamily="2" charset="2"/>
                        <a:buNone/>
                        <a:tabLst/>
                        <a:defRPr/>
                      </a:pPr>
                      <a:endParaRPr kumimoji="0" lang="fr-FR" sz="2400" b="1" i="0" u="none" strike="noStrike" cap="none" normalizeH="0" baseline="0" dirty="0" smtClean="0">
                        <a:ln>
                          <a:noFill/>
                        </a:ln>
                        <a:solidFill>
                          <a:schemeClr val="tx1"/>
                        </a:solidFill>
                        <a:effectLst/>
                        <a:latin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1" eaLnBrk="1" fontAlgn="base" latinLnBrk="0" hangingPunct="1">
                        <a:lnSpc>
                          <a:spcPct val="100000"/>
                        </a:lnSpc>
                        <a:spcBef>
                          <a:spcPct val="20000"/>
                        </a:spcBef>
                        <a:spcAft>
                          <a:spcPct val="0"/>
                        </a:spcAft>
                        <a:buClr>
                          <a:schemeClr val="bg2"/>
                        </a:buClr>
                        <a:buSzPct val="75000"/>
                        <a:buFont typeface="Wingdings" pitchFamily="2" charset="2"/>
                        <a:buNone/>
                        <a:tabLst/>
                        <a:defRPr/>
                      </a:pPr>
                      <a:r>
                        <a:rPr kumimoji="0" lang="ar-SA" sz="2400" b="1" i="0" u="none" strike="noStrike" cap="none" normalizeH="0" baseline="0" dirty="0" smtClean="0">
                          <a:ln>
                            <a:noFill/>
                          </a:ln>
                          <a:solidFill>
                            <a:schemeClr val="tx1"/>
                          </a:solidFill>
                          <a:effectLst/>
                          <a:latin typeface="Arial" pitchFamily="34" charset="0"/>
                        </a:rPr>
                        <a:t>ال</a:t>
                      </a:r>
                      <a:r>
                        <a:rPr kumimoji="0" lang="ar-DZ" sz="2400" b="1" i="0" u="none" strike="noStrike" cap="none" normalizeH="0" baseline="0" dirty="0" smtClean="0">
                          <a:ln>
                            <a:noFill/>
                          </a:ln>
                          <a:solidFill>
                            <a:schemeClr val="tx1"/>
                          </a:solidFill>
                          <a:effectLst/>
                          <a:latin typeface="Arial" pitchFamily="34" charset="0"/>
                        </a:rPr>
                        <a:t>نسب المالية</a:t>
                      </a:r>
                      <a:endParaRPr kumimoji="0" lang="fr-FR" sz="2400" b="1" i="0" u="none" strike="noStrike" cap="none" normalizeH="0" baseline="0" dirty="0" smtClean="0">
                        <a:ln>
                          <a:noFill/>
                        </a:ln>
                        <a:solidFill>
                          <a:schemeClr val="tx1"/>
                        </a:solidFill>
                        <a:effectLst/>
                        <a:latin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18396">
                <a:tc>
                  <a:txBody>
                    <a:bodyPr/>
                    <a:lstStyle/>
                    <a:p>
                      <a:pPr marL="0" marR="0" lvl="0" indent="0" algn="ctr" defTabSz="914400" rtl="1" eaLnBrk="1" fontAlgn="base" latinLnBrk="0" hangingPunct="1">
                        <a:lnSpc>
                          <a:spcPct val="100000"/>
                        </a:lnSpc>
                        <a:spcBef>
                          <a:spcPct val="20000"/>
                        </a:spcBef>
                        <a:spcAft>
                          <a:spcPct val="0"/>
                        </a:spcAft>
                        <a:buClr>
                          <a:schemeClr val="bg2"/>
                        </a:buClr>
                        <a:buSzPct val="75000"/>
                        <a:buFont typeface="Wingdings" pitchFamily="2" charset="2"/>
                        <a:buNone/>
                        <a:tabLst/>
                        <a:defRPr/>
                      </a:pPr>
                      <a:r>
                        <a:rPr kumimoji="0" lang="ar-SA" sz="2400" b="1" i="0" u="none" strike="noStrike" cap="none" normalizeH="0" baseline="0" dirty="0" smtClean="0">
                          <a:ln>
                            <a:noFill/>
                          </a:ln>
                          <a:solidFill>
                            <a:schemeClr val="tx1"/>
                          </a:solidFill>
                          <a:effectLst/>
                          <a:latin typeface="Arial" pitchFamily="34" charset="0"/>
                        </a:rPr>
                        <a:t>ن</a:t>
                      </a:r>
                      <a:endParaRPr kumimoji="0" lang="fr-FR" sz="2400" b="1" i="0" u="none" strike="noStrike" cap="none" normalizeH="0" baseline="0" dirty="0" smtClean="0">
                        <a:ln>
                          <a:noFill/>
                        </a:ln>
                        <a:solidFill>
                          <a:schemeClr val="tx1"/>
                        </a:solidFill>
                        <a:effectLst/>
                        <a:latin typeface="Arial" pitchFamily="34" charset="0"/>
                      </a:endParaRPr>
                    </a:p>
                  </a:txBody>
                  <a:tcPr horzOverflow="overflow">
                    <a:lnL w="31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bg2"/>
                        </a:buClr>
                        <a:buSzPct val="75000"/>
                        <a:buFont typeface="Wingdings" pitchFamily="2" charset="2"/>
                        <a:buNone/>
                        <a:tabLst/>
                        <a:defRPr/>
                      </a:pPr>
                      <a:r>
                        <a:rPr kumimoji="0" lang="ar-SA" sz="2400" b="1" i="0" u="none" strike="noStrike" cap="none" normalizeH="0" baseline="0" dirty="0" smtClean="0">
                          <a:ln>
                            <a:noFill/>
                          </a:ln>
                          <a:solidFill>
                            <a:schemeClr val="tx1"/>
                          </a:solidFill>
                          <a:effectLst/>
                          <a:latin typeface="Arial" pitchFamily="34" charset="0"/>
                        </a:rPr>
                        <a:t>ن -1</a:t>
                      </a:r>
                      <a:endParaRPr kumimoji="0" lang="fr-FR" sz="2400" b="1" i="0" u="none" strike="noStrike" cap="none" normalizeH="0" baseline="0" dirty="0" smtClean="0">
                        <a:ln>
                          <a:noFill/>
                        </a:ln>
                        <a:solidFill>
                          <a:schemeClr val="tx1"/>
                        </a:solidFill>
                        <a:effectLst/>
                        <a:latin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bg2"/>
                        </a:buClr>
                        <a:buSzPct val="75000"/>
                        <a:buFont typeface="Wingdings" pitchFamily="2" charset="2"/>
                        <a:buNone/>
                        <a:tabLst/>
                        <a:defRPr/>
                      </a:pPr>
                      <a:r>
                        <a:rPr kumimoji="0" lang="ar-SA" sz="2400" b="1" i="0" u="none" strike="noStrike" cap="none" normalizeH="0" baseline="0" dirty="0" smtClean="0">
                          <a:ln>
                            <a:noFill/>
                          </a:ln>
                          <a:solidFill>
                            <a:schemeClr val="tx1"/>
                          </a:solidFill>
                          <a:effectLst/>
                          <a:latin typeface="Arial" pitchFamily="34" charset="0"/>
                        </a:rPr>
                        <a:t>ن -2</a:t>
                      </a:r>
                      <a:endParaRPr kumimoji="0" lang="fr-FR" sz="2400" b="1" i="0" u="none" strike="noStrike" cap="none" normalizeH="0" baseline="0" dirty="0" smtClean="0">
                        <a:ln>
                          <a:noFill/>
                        </a:ln>
                        <a:solidFill>
                          <a:schemeClr val="tx1"/>
                        </a:solidFill>
                        <a:effectLst/>
                        <a:latin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1" eaLnBrk="1" fontAlgn="base" latinLnBrk="0" hangingPunct="1">
                        <a:lnSpc>
                          <a:spcPct val="100000"/>
                        </a:lnSpc>
                        <a:spcBef>
                          <a:spcPct val="20000"/>
                        </a:spcBef>
                        <a:spcAft>
                          <a:spcPct val="0"/>
                        </a:spcAft>
                        <a:buClr>
                          <a:schemeClr val="bg2"/>
                        </a:buClr>
                        <a:buSzPct val="75000"/>
                        <a:buFont typeface="Wingdings" pitchFamily="2" charset="2"/>
                        <a:buNone/>
                        <a:tabLst/>
                        <a:defRPr/>
                      </a:pPr>
                      <a:endParaRPr kumimoji="0" lang="fr-FR" sz="2400" b="1" i="0" u="none" strike="noStrike" cap="none" normalizeH="0" baseline="0" dirty="0" smtClean="0">
                        <a:ln>
                          <a:noFill/>
                        </a:ln>
                        <a:solidFill>
                          <a:schemeClr val="tx1"/>
                        </a:solidFill>
                        <a:effectLst/>
                        <a:latin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87460">
                <a:tc>
                  <a:txBody>
                    <a:bodyPr/>
                    <a:lstStyle/>
                    <a:p>
                      <a:endParaRPr lang="ar-SA" sz="2400"/>
                    </a:p>
                  </a:txBody>
                  <a:tcPr horzOverflow="overflow">
                    <a:lnL w="31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endParaRPr kumimoji="0" lang="fr-FR" sz="2400" b="1" i="0" u="none" strike="noStrike" cap="none" normalizeH="0" baseline="0" dirty="0" smtClean="0">
                        <a:ln>
                          <a:noFill/>
                        </a:ln>
                        <a:solidFill>
                          <a:schemeClr val="tx1"/>
                        </a:solidFill>
                        <a:effectLst/>
                        <a:latin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endParaRPr kumimoji="0" lang="fr-FR" sz="2400" b="1" i="0" u="none" strike="noStrike" cap="none" normalizeH="0" baseline="0" dirty="0" smtClean="0">
                        <a:ln>
                          <a:noFill/>
                        </a:ln>
                        <a:solidFill>
                          <a:schemeClr val="tx1"/>
                        </a:solidFill>
                        <a:effectLst/>
                        <a:latin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ar-DZ" sz="2400" b="1" i="0" u="none" strike="noStrike" cap="none" normalizeH="0" baseline="0" dirty="0" smtClean="0">
                          <a:ln>
                            <a:noFill/>
                          </a:ln>
                          <a:solidFill>
                            <a:schemeClr val="tx1"/>
                          </a:solidFill>
                          <a:effectLst/>
                          <a:latin typeface="Arial" pitchFamily="34" charset="0"/>
                        </a:rPr>
                        <a:t>النسبة </a:t>
                      </a:r>
                      <a:r>
                        <a:rPr kumimoji="0" lang="ar-SA" sz="2400" b="1" i="0" u="none" strike="noStrike" cap="none" normalizeH="0" baseline="0" dirty="0" smtClean="0">
                          <a:ln>
                            <a:noFill/>
                          </a:ln>
                          <a:solidFill>
                            <a:schemeClr val="tx1"/>
                          </a:solidFill>
                          <a:effectLst/>
                          <a:latin typeface="Arial" pitchFamily="34" charset="0"/>
                        </a:rPr>
                        <a:t>1</a:t>
                      </a:r>
                      <a:endParaRPr kumimoji="0" lang="fr-FR" sz="2400" b="1" i="0" u="none" strike="noStrike" cap="none" normalizeH="0" baseline="0" dirty="0" smtClean="0">
                        <a:ln>
                          <a:noFill/>
                        </a:ln>
                        <a:solidFill>
                          <a:schemeClr val="tx1"/>
                        </a:solidFill>
                        <a:effectLst/>
                        <a:latin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87460">
                <a:tc>
                  <a:txBody>
                    <a:bodyPr/>
                    <a:lstStyle/>
                    <a:p>
                      <a:endParaRPr lang="ar-SA" sz="2400"/>
                    </a:p>
                  </a:txBody>
                  <a:tcPr horzOverflow="overflow">
                    <a:lnL w="31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endParaRPr kumimoji="0" lang="fr-FR" sz="2400" b="1" i="0" u="none" strike="noStrike" cap="none" normalizeH="0" baseline="0" smtClean="0">
                        <a:ln>
                          <a:noFill/>
                        </a:ln>
                        <a:solidFill>
                          <a:schemeClr val="tx1"/>
                        </a:solidFill>
                        <a:effectLst/>
                        <a:latin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endParaRPr kumimoji="0" lang="fr-FR" sz="2400" b="1" i="0" u="none" strike="noStrike" cap="none" normalizeH="0" baseline="0" dirty="0" smtClean="0">
                        <a:ln>
                          <a:noFill/>
                        </a:ln>
                        <a:solidFill>
                          <a:schemeClr val="tx1"/>
                        </a:solidFill>
                        <a:effectLst/>
                        <a:latin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ar-DZ" sz="2400" b="1" i="0" u="none" strike="noStrike" cap="none" normalizeH="0" baseline="0" dirty="0" smtClean="0">
                          <a:ln>
                            <a:noFill/>
                          </a:ln>
                          <a:solidFill>
                            <a:schemeClr val="tx1"/>
                          </a:solidFill>
                          <a:effectLst/>
                          <a:latin typeface="Arial" pitchFamily="34" charset="0"/>
                        </a:rPr>
                        <a:t>النسبة </a:t>
                      </a:r>
                      <a:r>
                        <a:rPr kumimoji="0" lang="ar-SA" sz="2400" b="1" i="0" u="none" strike="noStrike" cap="none" normalizeH="0" baseline="0" dirty="0" smtClean="0">
                          <a:ln>
                            <a:noFill/>
                          </a:ln>
                          <a:solidFill>
                            <a:schemeClr val="tx1"/>
                          </a:solidFill>
                          <a:effectLst/>
                          <a:latin typeface="Arial" pitchFamily="34" charset="0"/>
                        </a:rPr>
                        <a:t>2</a:t>
                      </a:r>
                      <a:endParaRPr kumimoji="0" lang="fr-FR" sz="2400" b="1" i="0" u="none" strike="noStrike" cap="none" normalizeH="0" baseline="0" dirty="0" smtClean="0">
                        <a:ln>
                          <a:noFill/>
                        </a:ln>
                        <a:solidFill>
                          <a:schemeClr val="tx1"/>
                        </a:solidFill>
                        <a:effectLst/>
                        <a:latin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87460">
                <a:tc>
                  <a:txBody>
                    <a:bodyPr/>
                    <a:lstStyle/>
                    <a:p>
                      <a:endParaRPr lang="ar-SA" sz="2400" dirty="0"/>
                    </a:p>
                  </a:txBody>
                  <a:tcPr horzOverflow="overflow">
                    <a:lnL w="31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endParaRPr kumimoji="0" lang="ar-SA" sz="2400" b="1" i="0" u="none" strike="noStrike" cap="none" normalizeH="0" baseline="0" dirty="0" smtClean="0">
                        <a:ln>
                          <a:noFill/>
                        </a:ln>
                        <a:solidFill>
                          <a:schemeClr val="tx1"/>
                        </a:solidFill>
                        <a:effectLst/>
                        <a:latin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endParaRPr kumimoji="0" lang="ar-SA" sz="2400" b="1" i="0" u="none" strike="noStrike" cap="none" normalizeH="0" baseline="0" dirty="0" smtClean="0">
                        <a:ln>
                          <a:noFill/>
                        </a:ln>
                        <a:solidFill>
                          <a:schemeClr val="tx1"/>
                        </a:solidFill>
                        <a:effectLst/>
                        <a:latin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ar-DZ" sz="2400" b="1" i="0" u="none" strike="noStrike" cap="none" normalizeH="0" baseline="0" dirty="0" smtClean="0">
                          <a:ln>
                            <a:noFill/>
                          </a:ln>
                          <a:solidFill>
                            <a:schemeClr val="tx1"/>
                          </a:solidFill>
                          <a:effectLst/>
                          <a:latin typeface="Arial" pitchFamily="34" charset="0"/>
                        </a:rPr>
                        <a:t>النسبة </a:t>
                      </a:r>
                      <a:r>
                        <a:rPr kumimoji="0" lang="ar-SA" sz="2400" b="1" i="0" u="none" strike="noStrike" cap="none" normalizeH="0" baseline="0" dirty="0" smtClean="0">
                          <a:ln>
                            <a:noFill/>
                          </a:ln>
                          <a:solidFill>
                            <a:schemeClr val="tx1"/>
                          </a:solidFill>
                          <a:effectLst/>
                          <a:latin typeface="Arial" pitchFamily="34" charset="0"/>
                        </a:rPr>
                        <a:t>3</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32000">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endParaRPr kumimoji="0" lang="fr-FR" sz="1800" b="1" i="0" u="none" strike="noStrike" cap="none" normalizeH="0" baseline="0" dirty="0" smtClean="0">
                        <a:ln>
                          <a:noFill/>
                        </a:ln>
                        <a:solidFill>
                          <a:schemeClr val="tx1"/>
                        </a:solidFill>
                        <a:effectLst/>
                        <a:latin typeface="Arial" pitchFamily="34" charset="0"/>
                      </a:endParaRPr>
                    </a:p>
                  </a:txBody>
                  <a:tcPr horzOverflow="overflow">
                    <a:lnL w="31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endParaRPr kumimoji="0" lang="fr-FR" sz="1800" b="1" i="0" u="none" strike="noStrike" cap="none" normalizeH="0" baseline="0" dirty="0" smtClean="0">
                        <a:ln>
                          <a:noFill/>
                        </a:ln>
                        <a:solidFill>
                          <a:schemeClr val="tx1"/>
                        </a:solidFill>
                        <a:effectLst/>
                        <a:latin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endParaRPr kumimoji="0" lang="fr-FR" sz="1800" b="1" i="0" u="none" strike="noStrike" cap="none" normalizeH="0" baseline="0" dirty="0" smtClean="0">
                        <a:ln>
                          <a:noFill/>
                        </a:ln>
                        <a:solidFill>
                          <a:schemeClr val="tx1"/>
                        </a:solidFill>
                        <a:effectLst/>
                        <a:latin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ar-SA" sz="2400" b="1" i="0" u="none" strike="noStrike" cap="none" normalizeH="0" baseline="0" dirty="0" smtClean="0">
                          <a:ln>
                            <a:noFill/>
                          </a:ln>
                          <a:solidFill>
                            <a:schemeClr val="tx1"/>
                          </a:solidFill>
                          <a:effectLst/>
                          <a:latin typeface="Arial" pitchFamily="34" charset="0"/>
                        </a:rPr>
                        <a:t>:</a:t>
                      </a:r>
                      <a:endParaRPr kumimoji="0" lang="fr-FR" sz="2400" b="1" i="0" u="none" strike="noStrike" cap="none" normalizeH="0" baseline="0" dirty="0" smtClean="0">
                        <a:ln>
                          <a:noFill/>
                        </a:ln>
                        <a:solidFill>
                          <a:schemeClr val="tx1"/>
                        </a:solidFill>
                        <a:effectLst/>
                        <a:latin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graphicFrame>
        <p:nvGraphicFramePr>
          <p:cNvPr id="5" name="Group 3208"/>
          <p:cNvGraphicFramePr>
            <a:graphicFrameLocks noGrp="1"/>
          </p:cNvGraphicFramePr>
          <p:nvPr/>
        </p:nvGraphicFramePr>
        <p:xfrm>
          <a:off x="179512" y="4115760"/>
          <a:ext cx="3240360" cy="2692800"/>
        </p:xfrm>
        <a:graphic>
          <a:graphicData uri="http://schemas.openxmlformats.org/drawingml/2006/table">
            <a:tbl>
              <a:tblPr/>
              <a:tblGrid>
                <a:gridCol w="1016554"/>
                <a:gridCol w="1076177"/>
                <a:gridCol w="1147629"/>
              </a:tblGrid>
              <a:tr h="864000">
                <a:tc>
                  <a:txBody>
                    <a:bodyPr/>
                    <a:lstStyle/>
                    <a:p>
                      <a:pPr marL="0" marR="0" lvl="0" indent="0" algn="ctr" defTabSz="914400" rtl="1" eaLnBrk="1" fontAlgn="base" latinLnBrk="0" hangingPunct="1">
                        <a:lnSpc>
                          <a:spcPct val="100000"/>
                        </a:lnSpc>
                        <a:spcBef>
                          <a:spcPct val="20000"/>
                        </a:spcBef>
                        <a:spcAft>
                          <a:spcPct val="0"/>
                        </a:spcAft>
                        <a:buClr>
                          <a:schemeClr val="bg2"/>
                        </a:buClr>
                        <a:buSzPct val="75000"/>
                        <a:buFont typeface="Wingdings" pitchFamily="2" charset="2"/>
                        <a:buNone/>
                        <a:tabLst/>
                        <a:defRPr/>
                      </a:pPr>
                      <a:r>
                        <a:rPr kumimoji="0" lang="ar-SA" sz="2400" b="1" i="0" u="none" strike="noStrike" cap="none" normalizeH="0" baseline="0" dirty="0" smtClean="0">
                          <a:ln>
                            <a:noFill/>
                          </a:ln>
                          <a:solidFill>
                            <a:schemeClr val="tx1"/>
                          </a:solidFill>
                          <a:effectLst/>
                          <a:latin typeface="Arial" pitchFamily="34" charset="0"/>
                        </a:rPr>
                        <a:t>مؤسسة مماثلة</a:t>
                      </a:r>
                      <a:endParaRPr kumimoji="0" lang="fr-FR" sz="2400" b="1" i="0" u="none" strike="noStrike" cap="none" normalizeH="0" baseline="0" dirty="0" smtClean="0">
                        <a:ln>
                          <a:noFill/>
                        </a:ln>
                        <a:solidFill>
                          <a:schemeClr val="tx1"/>
                        </a:solidFill>
                        <a:effectLst/>
                        <a:latin typeface="Arial"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bg2"/>
                        </a:buClr>
                        <a:buSzPct val="75000"/>
                        <a:buFont typeface="Wingdings" pitchFamily="2" charset="2"/>
                        <a:buNone/>
                        <a:tabLst/>
                        <a:defRPr/>
                      </a:pPr>
                      <a:r>
                        <a:rPr kumimoji="0" lang="ar-SA" sz="2400" b="1" i="0" u="none" strike="noStrike" cap="none" normalizeH="0" baseline="0" dirty="0" smtClean="0">
                          <a:ln>
                            <a:noFill/>
                          </a:ln>
                          <a:solidFill>
                            <a:schemeClr val="tx1"/>
                          </a:solidFill>
                          <a:effectLst/>
                          <a:latin typeface="Arial" pitchFamily="34" charset="0"/>
                        </a:rPr>
                        <a:t>مؤسستنا</a:t>
                      </a:r>
                      <a:endParaRPr kumimoji="0" lang="fr-FR" sz="2400" b="1" i="0" u="none" strike="noStrike" cap="none" normalizeH="0" baseline="0" dirty="0" smtClean="0">
                        <a:ln>
                          <a:noFill/>
                        </a:ln>
                        <a:solidFill>
                          <a:schemeClr val="tx1"/>
                        </a:solidFill>
                        <a:effectLst/>
                        <a:latin typeface="Arial"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bg2"/>
                        </a:buClr>
                        <a:buSzPct val="75000"/>
                        <a:buFont typeface="Wingdings" pitchFamily="2" charset="2"/>
                        <a:buNone/>
                        <a:tabLst/>
                        <a:defRPr/>
                      </a:pPr>
                      <a:r>
                        <a:rPr kumimoji="0" lang="ar-SA" sz="2400" b="1" i="0" u="none" strike="noStrike" cap="none" normalizeH="0" baseline="0" dirty="0" smtClean="0">
                          <a:ln>
                            <a:noFill/>
                          </a:ln>
                          <a:solidFill>
                            <a:schemeClr val="tx1"/>
                          </a:solidFill>
                          <a:effectLst/>
                          <a:latin typeface="Arial" pitchFamily="34" charset="0"/>
                        </a:rPr>
                        <a:t>ال</a:t>
                      </a:r>
                      <a:r>
                        <a:rPr kumimoji="0" lang="ar-DZ" sz="2400" b="1" i="0" u="none" strike="noStrike" cap="none" normalizeH="0" baseline="0" dirty="0" smtClean="0">
                          <a:ln>
                            <a:noFill/>
                          </a:ln>
                          <a:solidFill>
                            <a:schemeClr val="tx1"/>
                          </a:solidFill>
                          <a:effectLst/>
                          <a:latin typeface="Arial" pitchFamily="34" charset="0"/>
                        </a:rPr>
                        <a:t>نسب المالية</a:t>
                      </a:r>
                      <a:endParaRPr kumimoji="0" lang="fr-FR" sz="2400" b="1" i="0" u="none" strike="noStrike" cap="none" normalizeH="0" baseline="0" dirty="0" smtClean="0">
                        <a:ln>
                          <a:noFill/>
                        </a:ln>
                        <a:solidFill>
                          <a:schemeClr val="tx1"/>
                        </a:solidFill>
                        <a:effectLst/>
                        <a:latin typeface="Arial"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87460">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endParaRPr kumimoji="0" lang="fr-FR" sz="2400" b="1" i="0" u="none" strike="noStrike" cap="none" normalizeH="0" baseline="0" dirty="0" smtClean="0">
                        <a:ln>
                          <a:noFill/>
                        </a:ln>
                        <a:solidFill>
                          <a:schemeClr val="tx1"/>
                        </a:solidFill>
                        <a:effectLst/>
                        <a:latin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endParaRPr kumimoji="0" lang="fr-FR" sz="2400" b="1" i="0" u="none" strike="noStrike" cap="none" normalizeH="0" baseline="0" dirty="0" smtClean="0">
                        <a:ln>
                          <a:noFill/>
                        </a:ln>
                        <a:solidFill>
                          <a:schemeClr val="tx1"/>
                        </a:solidFill>
                        <a:effectLst/>
                        <a:latin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ar-DZ" sz="2400" b="1" i="0" u="none" strike="noStrike" cap="none" normalizeH="0" baseline="0" dirty="0" smtClean="0">
                          <a:ln>
                            <a:noFill/>
                          </a:ln>
                          <a:solidFill>
                            <a:schemeClr val="tx1"/>
                          </a:solidFill>
                          <a:effectLst/>
                          <a:latin typeface="Arial" pitchFamily="34" charset="0"/>
                        </a:rPr>
                        <a:t>النسبة </a:t>
                      </a:r>
                      <a:r>
                        <a:rPr kumimoji="0" lang="ar-SA" sz="2400" b="1" i="0" u="none" strike="noStrike" cap="none" normalizeH="0" baseline="0" dirty="0" smtClean="0">
                          <a:ln>
                            <a:noFill/>
                          </a:ln>
                          <a:solidFill>
                            <a:schemeClr val="tx1"/>
                          </a:solidFill>
                          <a:effectLst/>
                          <a:latin typeface="Arial" pitchFamily="34" charset="0"/>
                        </a:rPr>
                        <a:t>1</a:t>
                      </a:r>
                      <a:endParaRPr kumimoji="0" lang="fr-FR" sz="2400" b="1" i="0" u="none" strike="noStrike" cap="none" normalizeH="0" baseline="0" dirty="0" smtClean="0">
                        <a:ln>
                          <a:noFill/>
                        </a:ln>
                        <a:solidFill>
                          <a:schemeClr val="tx1"/>
                        </a:solidFill>
                        <a:effectLst/>
                        <a:latin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87460">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endParaRPr kumimoji="0" lang="fr-FR" sz="2400" b="1" i="0" u="none" strike="noStrike" cap="none" normalizeH="0" baseline="0" smtClean="0">
                        <a:ln>
                          <a:noFill/>
                        </a:ln>
                        <a:solidFill>
                          <a:schemeClr val="tx1"/>
                        </a:solidFill>
                        <a:effectLst/>
                        <a:latin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endParaRPr kumimoji="0" lang="fr-FR" sz="2400" b="1" i="0" u="none" strike="noStrike" cap="none" normalizeH="0" baseline="0" dirty="0" smtClean="0">
                        <a:ln>
                          <a:noFill/>
                        </a:ln>
                        <a:solidFill>
                          <a:schemeClr val="tx1"/>
                        </a:solidFill>
                        <a:effectLst/>
                        <a:latin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ar-DZ" sz="2400" b="1" i="0" u="none" strike="noStrike" cap="none" normalizeH="0" baseline="0" dirty="0" smtClean="0">
                          <a:ln>
                            <a:noFill/>
                          </a:ln>
                          <a:solidFill>
                            <a:schemeClr val="tx1"/>
                          </a:solidFill>
                          <a:effectLst/>
                          <a:latin typeface="Arial" pitchFamily="34" charset="0"/>
                        </a:rPr>
                        <a:t>النسبة </a:t>
                      </a:r>
                      <a:r>
                        <a:rPr kumimoji="0" lang="ar-SA" sz="2400" b="1" i="0" u="none" strike="noStrike" cap="none" normalizeH="0" baseline="0" dirty="0" smtClean="0">
                          <a:ln>
                            <a:noFill/>
                          </a:ln>
                          <a:solidFill>
                            <a:schemeClr val="tx1"/>
                          </a:solidFill>
                          <a:effectLst/>
                          <a:latin typeface="Arial" pitchFamily="34" charset="0"/>
                        </a:rPr>
                        <a:t>2</a:t>
                      </a:r>
                      <a:endParaRPr kumimoji="0" lang="fr-FR" sz="2400" b="1" i="0" u="none" strike="noStrike" cap="none" normalizeH="0" baseline="0" dirty="0" smtClean="0">
                        <a:ln>
                          <a:noFill/>
                        </a:ln>
                        <a:solidFill>
                          <a:schemeClr val="tx1"/>
                        </a:solidFill>
                        <a:effectLst/>
                        <a:latin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87460">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endParaRPr kumimoji="0" lang="ar-SA" sz="2400" b="1" i="0" u="none" strike="noStrike" cap="none" normalizeH="0" baseline="0" smtClean="0">
                        <a:ln>
                          <a:noFill/>
                        </a:ln>
                        <a:solidFill>
                          <a:schemeClr val="tx1"/>
                        </a:solidFill>
                        <a:effectLst/>
                        <a:latin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endParaRPr kumimoji="0" lang="ar-SA" sz="2400" b="1" i="0" u="none" strike="noStrike" cap="none" normalizeH="0" baseline="0" dirty="0" smtClean="0">
                        <a:ln>
                          <a:noFill/>
                        </a:ln>
                        <a:solidFill>
                          <a:schemeClr val="tx1"/>
                        </a:solidFill>
                        <a:effectLst/>
                        <a:latin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ar-DZ" sz="2400" b="1" i="0" u="none" strike="noStrike" cap="none" normalizeH="0" baseline="0" dirty="0" smtClean="0">
                          <a:ln>
                            <a:noFill/>
                          </a:ln>
                          <a:solidFill>
                            <a:schemeClr val="tx1"/>
                          </a:solidFill>
                          <a:effectLst/>
                          <a:latin typeface="Arial" pitchFamily="34" charset="0"/>
                        </a:rPr>
                        <a:t>النسبة </a:t>
                      </a:r>
                      <a:r>
                        <a:rPr kumimoji="0" lang="ar-SA" sz="2400" b="1" i="0" u="none" strike="noStrike" cap="none" normalizeH="0" baseline="0" dirty="0" smtClean="0">
                          <a:ln>
                            <a:noFill/>
                          </a:ln>
                          <a:solidFill>
                            <a:schemeClr val="tx1"/>
                          </a:solidFill>
                          <a:effectLst/>
                          <a:latin typeface="Arial" pitchFamily="34" charset="0"/>
                        </a:rPr>
                        <a:t>3</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32000">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endParaRPr kumimoji="0" lang="fr-FR" sz="1800" b="1" i="0" u="none" strike="noStrike" cap="none" normalizeH="0" baseline="0" smtClean="0">
                        <a:ln>
                          <a:noFill/>
                        </a:ln>
                        <a:solidFill>
                          <a:schemeClr val="tx1"/>
                        </a:solidFill>
                        <a:effectLst/>
                        <a:latin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endParaRPr kumimoji="0" lang="fr-FR" sz="1800" b="1" i="0" u="none" strike="noStrike" cap="none" normalizeH="0" baseline="0" dirty="0" smtClean="0">
                        <a:ln>
                          <a:noFill/>
                        </a:ln>
                        <a:solidFill>
                          <a:schemeClr val="tx1"/>
                        </a:solidFill>
                        <a:effectLst/>
                        <a:latin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ar-SA" sz="2400" b="1" i="0" u="none" strike="noStrike" cap="none" normalizeH="0" baseline="0" dirty="0" smtClean="0">
                          <a:ln>
                            <a:noFill/>
                          </a:ln>
                          <a:solidFill>
                            <a:schemeClr val="tx1"/>
                          </a:solidFill>
                          <a:effectLst/>
                          <a:latin typeface="Arial" pitchFamily="34" charset="0"/>
                        </a:rPr>
                        <a:t>:</a:t>
                      </a:r>
                      <a:endParaRPr kumimoji="0" lang="fr-FR" sz="2400" b="1" i="0" u="none" strike="noStrike" cap="none" normalizeH="0" baseline="0" dirty="0" smtClean="0">
                        <a:ln>
                          <a:noFill/>
                        </a:ln>
                        <a:solidFill>
                          <a:schemeClr val="tx1"/>
                        </a:solidFill>
                        <a:effectLst/>
                        <a:latin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heckerboard(across)">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checkerboard(across)">
                                      <p:cBhvr>
                                        <p:cTn id="1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a:xfrm>
            <a:off x="457200" y="836712"/>
            <a:ext cx="8229600" cy="4525963"/>
          </a:xfrm>
        </p:spPr>
        <p:txBody>
          <a:bodyPr>
            <a:noAutofit/>
          </a:bodyPr>
          <a:lstStyle/>
          <a:p>
            <a:pPr algn="r" rtl="1">
              <a:buNone/>
            </a:pPr>
            <a:r>
              <a:rPr lang="ar-DZ" b="1" dirty="0" smtClean="0"/>
              <a:t>وتقوم فكرة التحليل المالي باستخدام النسب المالية على إيجاد علاقات كمية إما بين بيانات الميزانية فحسب، أو بين بيانات جدول حسابات النتائج فحسب، أو بين بيانات الميزانية وجدول حسابات النتائج معا، وذلك في تاريخ معين، وكذلك الاتجاهات التي اتخذتها هذه العلاقات على مدى الزمن.</a:t>
            </a:r>
          </a:p>
          <a:p>
            <a:pPr algn="r" rtl="1">
              <a:buNone/>
            </a:pPr>
            <a:r>
              <a:rPr lang="ar-DZ" b="1" dirty="0" smtClean="0"/>
              <a:t>وتسهل هذه العلاقات التحليل المالي لاختصارها لكمية هائلة من البيانات إلى كمية محددة يسهل استعمالها بما لها من مؤشرات ذات معنى، فمثلا العدد الكبير لبيانات الأصول المتداولة والخصوم المتداولة يمكن اختصاره بنسبة واحدة هي نسبة التداول التي تعطي معلومة معبرة عن قدرة المؤسسة على الوفاء بالتزاماتها على المدى القصير.</a:t>
            </a:r>
            <a:endParaRPr lang="fr-FR" b="1"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Autofit/>
          </a:bodyPr>
          <a:lstStyle/>
          <a:p>
            <a:pPr algn="r" rtl="1">
              <a:buNone/>
            </a:pPr>
            <a:r>
              <a:rPr lang="ar-DZ" b="1" dirty="0" smtClean="0"/>
              <a:t>يتميز التحليل المالي بالنسب بصفة </a:t>
            </a:r>
            <a:r>
              <a:rPr lang="ar-DZ" b="1" dirty="0" err="1" smtClean="0"/>
              <a:t>السكونية</a:t>
            </a:r>
            <a:r>
              <a:rPr lang="ar-DZ" b="1" dirty="0" smtClean="0"/>
              <a:t> التي يتميز </a:t>
            </a:r>
            <a:r>
              <a:rPr lang="ar-DZ" b="1" dirty="0" err="1" smtClean="0"/>
              <a:t>بها</a:t>
            </a:r>
            <a:r>
              <a:rPr lang="ar-DZ" b="1" dirty="0" smtClean="0"/>
              <a:t> ا</a:t>
            </a:r>
            <a:r>
              <a:rPr lang="ar-SA" b="1" dirty="0" smtClean="0"/>
              <a:t>لتحليل </a:t>
            </a:r>
            <a:r>
              <a:rPr lang="ar-SA" b="1" dirty="0" err="1" smtClean="0"/>
              <a:t>الرأسي،</a:t>
            </a:r>
            <a:r>
              <a:rPr lang="ar-SA" b="1" dirty="0" smtClean="0"/>
              <a:t> </a:t>
            </a:r>
            <a:r>
              <a:rPr lang="ar-DZ" b="1" dirty="0" smtClean="0"/>
              <a:t>وذلك لأنه في كل من التحليلين </a:t>
            </a:r>
            <a:r>
              <a:rPr lang="ar-SA" b="1" dirty="0" smtClean="0"/>
              <a:t>تتم </a:t>
            </a:r>
            <a:r>
              <a:rPr lang="ar-DZ" b="1" dirty="0" smtClean="0"/>
              <a:t>ال</a:t>
            </a:r>
            <a:r>
              <a:rPr lang="ar-SA" b="1" dirty="0" smtClean="0"/>
              <a:t>مقارنة </a:t>
            </a:r>
            <a:r>
              <a:rPr lang="ar-DZ" b="1" dirty="0" smtClean="0"/>
              <a:t>بين </a:t>
            </a:r>
            <a:r>
              <a:rPr lang="ar-SA" b="1" dirty="0" smtClean="0"/>
              <a:t>أرقام في القوائم المالية للفترة المالية نفسھا</a:t>
            </a:r>
            <a:r>
              <a:rPr lang="ar-DZ" b="1" dirty="0" err="1" smtClean="0"/>
              <a:t>،</a:t>
            </a:r>
            <a:r>
              <a:rPr lang="ar-DZ" b="1" dirty="0" smtClean="0"/>
              <a:t> </a:t>
            </a:r>
            <a:r>
              <a:rPr lang="ar-SA" b="1" dirty="0" smtClean="0"/>
              <a:t>و</a:t>
            </a:r>
            <a:r>
              <a:rPr lang="ar-DZ" b="1" dirty="0" smtClean="0"/>
              <a:t>ل</a:t>
            </a:r>
            <a:r>
              <a:rPr lang="ar-SA" b="1" dirty="0" smtClean="0"/>
              <a:t>كن </a:t>
            </a:r>
            <a:r>
              <a:rPr lang="ar-DZ" b="1" dirty="0" smtClean="0"/>
              <a:t>الاختلاف هو أن </a:t>
            </a:r>
            <a:r>
              <a:rPr lang="ar-SA" b="1" dirty="0" smtClean="0"/>
              <a:t>ھ</a:t>
            </a:r>
            <a:r>
              <a:rPr lang="ar-SA" b="1" dirty="0" err="1" smtClean="0"/>
              <a:t>ذه</a:t>
            </a:r>
            <a:r>
              <a:rPr lang="ar-SA" b="1" dirty="0" smtClean="0"/>
              <a:t> المقارنة </a:t>
            </a:r>
            <a:r>
              <a:rPr lang="ar-DZ" b="1" dirty="0" smtClean="0"/>
              <a:t>في ا</a:t>
            </a:r>
            <a:r>
              <a:rPr lang="ar-SA" b="1" dirty="0" smtClean="0"/>
              <a:t>لتحليل الرأسي تتم بين بند معين </a:t>
            </a:r>
            <a:r>
              <a:rPr lang="ar-DZ" b="1" dirty="0" smtClean="0"/>
              <a:t>في القائمة المالية والبند الرئيسي في ذات القائمة</a:t>
            </a:r>
            <a:r>
              <a:rPr lang="ar-SA" b="1" dirty="0" err="1" smtClean="0"/>
              <a:t>،</a:t>
            </a:r>
            <a:r>
              <a:rPr lang="ar-SA" b="1" dirty="0" smtClean="0"/>
              <a:t> </a:t>
            </a:r>
            <a:r>
              <a:rPr lang="ar-DZ" b="1" dirty="0" smtClean="0"/>
              <a:t>بينما </a:t>
            </a:r>
            <a:r>
              <a:rPr lang="ar-SA" b="1" dirty="0" smtClean="0"/>
              <a:t>تتم المقارنة </a:t>
            </a:r>
            <a:r>
              <a:rPr lang="ar-DZ" b="1" dirty="0" smtClean="0"/>
              <a:t>في التحليل المالي بالنسب </a:t>
            </a:r>
            <a:r>
              <a:rPr lang="ar-SA" b="1" dirty="0" smtClean="0"/>
              <a:t>بين رقمين يرتبطان معاً بعلاقة سببية</a:t>
            </a:r>
            <a:r>
              <a:rPr lang="ar-DZ" b="1" dirty="0" smtClean="0"/>
              <a:t> ولا يشترط أن يكونا من نفس القائمة </a:t>
            </a:r>
            <a:r>
              <a:rPr lang="ar-SA" b="1" dirty="0" smtClean="0"/>
              <a:t>المالية.</a:t>
            </a:r>
            <a:endParaRPr lang="ar-DZ" b="1" dirty="0" smtClean="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pPr algn="r" rtl="1">
              <a:buNone/>
            </a:pPr>
            <a:r>
              <a:rPr lang="ar-DZ" b="1" dirty="0" smtClean="0"/>
              <a:t>ولإزالة صفة </a:t>
            </a:r>
            <a:r>
              <a:rPr lang="ar-DZ" b="1" dirty="0" err="1" smtClean="0"/>
              <a:t>السكونية</a:t>
            </a:r>
            <a:r>
              <a:rPr lang="ar-DZ" b="1" dirty="0" smtClean="0"/>
              <a:t> عن التحليل بالنسب وجعله أكثر ديناميكية يمكن إجراؤه في شكل تحليل أفقي يمتد ليغطي عدة فترات </a:t>
            </a:r>
            <a:r>
              <a:rPr lang="ar-DZ" b="1" dirty="0" err="1" smtClean="0"/>
              <a:t>مالية.</a:t>
            </a:r>
            <a:r>
              <a:rPr lang="ar-DZ" b="1" dirty="0" smtClean="0"/>
              <a:t> وبمجرد النظر للاتجاهات يمكن للمحلل المالي الحكم على ارتفاع النسب أو استقرارها أو انخفاضها مما يساعده على الخروج باستنتاجات ومؤشرات مهمة عن واقع حال المؤسسة وعن اتجاهاتها </a:t>
            </a:r>
            <a:r>
              <a:rPr lang="ar-DZ" b="1" dirty="0" err="1" smtClean="0"/>
              <a:t>المستقبلية.</a:t>
            </a:r>
            <a:r>
              <a:rPr lang="ar-DZ" b="1" dirty="0" smtClean="0"/>
              <a:t> وتتعاظم الفائدة إذا ما أجريت مقارنة مكانية مع مؤسسات أخرى، أو مقارنة معيارية مع مؤشرات الصناعة التي تعمل فيها المؤسسة المعنية.</a:t>
            </a:r>
            <a:endParaRPr lang="fr-FR" b="1" dirty="0" smtClean="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2" cstate="print"/>
          <a:srcRect/>
          <a:stretch>
            <a:fillRect/>
          </a:stretch>
        </p:blipFill>
        <p:spPr bwMode="auto">
          <a:xfrm>
            <a:off x="251520" y="290967"/>
            <a:ext cx="8568952" cy="635766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me 3"/>
          <p:cNvGraphicFramePr/>
          <p:nvPr/>
        </p:nvGraphicFramePr>
        <p:xfrm>
          <a:off x="138568" y="1196752"/>
          <a:ext cx="8870632" cy="561662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Flèche droite rayée 4"/>
          <p:cNvSpPr/>
          <p:nvPr/>
        </p:nvSpPr>
        <p:spPr>
          <a:xfrm>
            <a:off x="2268288" y="0"/>
            <a:ext cx="4896000" cy="1628800"/>
          </a:xfrm>
          <a:prstGeom prst="striped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3200" b="1" dirty="0" smtClean="0">
                <a:solidFill>
                  <a:srgbClr val="0000FF"/>
                </a:solidFill>
              </a:rPr>
              <a:t>تحويل</a:t>
            </a:r>
            <a:endParaRPr lang="fr-FR" sz="3200" b="1" dirty="0">
              <a:solidFill>
                <a:srgbClr val="0000FF"/>
              </a:solidFill>
            </a:endParaRPr>
          </a:p>
        </p:txBody>
      </p:sp>
      <p:sp>
        <p:nvSpPr>
          <p:cNvPr id="6" name="Organigramme : Bande perforée 5"/>
          <p:cNvSpPr/>
          <p:nvPr/>
        </p:nvSpPr>
        <p:spPr>
          <a:xfrm>
            <a:off x="539552" y="116632"/>
            <a:ext cx="1512168" cy="1800200"/>
          </a:xfrm>
          <a:prstGeom prst="flowChartPunchedTape">
            <a:avLst/>
          </a:prstGeom>
          <a:solidFill>
            <a:srgbClr val="00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3200" b="1" dirty="0" smtClean="0">
                <a:solidFill>
                  <a:srgbClr val="0000FF"/>
                </a:solidFill>
              </a:rPr>
              <a:t>البيانات المالية</a:t>
            </a:r>
            <a:endParaRPr lang="fr-FR" sz="3200" b="1" dirty="0">
              <a:solidFill>
                <a:srgbClr val="0000FF"/>
              </a:solidFill>
            </a:endParaRPr>
          </a:p>
        </p:txBody>
      </p:sp>
      <p:sp>
        <p:nvSpPr>
          <p:cNvPr id="7" name="Bouton d'action : Informations 6">
            <a:hlinkClick r:id="" action="ppaction://noaction" highlightClick="1"/>
          </p:cNvPr>
          <p:cNvSpPr/>
          <p:nvPr/>
        </p:nvSpPr>
        <p:spPr>
          <a:xfrm>
            <a:off x="7308304" y="44624"/>
            <a:ext cx="1547664" cy="1656184"/>
          </a:xfrm>
          <a:prstGeom prst="actionButtonInformati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DZ" sz="3200" b="1" dirty="0" smtClean="0">
                <a:solidFill>
                  <a:schemeClr val="bg1"/>
                </a:solidFill>
              </a:rPr>
              <a:t>معلومات</a:t>
            </a:r>
            <a:endParaRPr lang="fr-FR" sz="3200" b="1" dirty="0">
              <a:solidFill>
                <a:schemeClr val="bg1"/>
              </a:solidFill>
            </a:endParaRPr>
          </a:p>
        </p:txBody>
      </p:sp>
      <p:sp>
        <p:nvSpPr>
          <p:cNvPr id="8" name="Flèche courbée vers la gauche 7"/>
          <p:cNvSpPr/>
          <p:nvPr/>
        </p:nvSpPr>
        <p:spPr>
          <a:xfrm>
            <a:off x="8244408" y="1484784"/>
            <a:ext cx="755576" cy="4104456"/>
          </a:xfrm>
          <a:prstGeom prst="curvedLeftArrow">
            <a:avLst/>
          </a:prstGeom>
          <a:solidFill>
            <a:srgbClr val="00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9" name="Flèche vers le haut 8"/>
          <p:cNvSpPr/>
          <p:nvPr/>
        </p:nvSpPr>
        <p:spPr>
          <a:xfrm>
            <a:off x="4355976" y="1268760"/>
            <a:ext cx="504056" cy="432048"/>
          </a:xfrm>
          <a:prstGeom prst="upArrow">
            <a:avLst/>
          </a:prstGeom>
          <a:solidFill>
            <a:srgbClr val="00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500" fill="hold"/>
                                        <p:tgtEl>
                                          <p:spTgt spid="9"/>
                                        </p:tgtEl>
                                        <p:attrNameLst>
                                          <p:attrName>ppt_w</p:attrName>
                                        </p:attrNameLst>
                                      </p:cBhvr>
                                      <p:tavLst>
                                        <p:tav tm="0">
                                          <p:val>
                                            <p:fltVal val="0"/>
                                          </p:val>
                                        </p:tav>
                                        <p:tav tm="100000">
                                          <p:val>
                                            <p:strVal val="#ppt_w"/>
                                          </p:val>
                                        </p:tav>
                                      </p:tavLst>
                                    </p:anim>
                                    <p:anim calcmode="lin" valueType="num">
                                      <p:cBhvr>
                                        <p:cTn id="8" dur="500" fill="hold"/>
                                        <p:tgtEl>
                                          <p:spTgt spid="9"/>
                                        </p:tgtEl>
                                        <p:attrNameLst>
                                          <p:attrName>ppt_h</p:attrName>
                                        </p:attrNameLst>
                                      </p:cBhvr>
                                      <p:tavLst>
                                        <p:tav tm="0">
                                          <p:val>
                                            <p:fltVal val="0"/>
                                          </p:val>
                                        </p:tav>
                                        <p:tav tm="100000">
                                          <p:val>
                                            <p:strVal val="#ppt_h"/>
                                          </p:val>
                                        </p:tav>
                                      </p:tavLst>
                                    </p:anim>
                                    <p:animEffect transition="in" filter="fade">
                                      <p:cBhvr>
                                        <p:cTn id="9" dur="500"/>
                                        <p:tgtEl>
                                          <p:spTgt spid="9"/>
                                        </p:tgtEl>
                                      </p:cBhvr>
                                    </p:animEffect>
                                  </p:childTnLst>
                                </p:cTn>
                              </p:par>
                            </p:childTnLst>
                          </p:cTn>
                        </p:par>
                      </p:childTnLst>
                    </p:cTn>
                  </p:par>
                  <p:par>
                    <p:cTn id="10" fill="hold">
                      <p:stCondLst>
                        <p:cond delay="indefinite"/>
                      </p:stCondLst>
                      <p:childTnLst>
                        <p:par>
                          <p:cTn id="11" fill="hold">
                            <p:stCondLst>
                              <p:cond delay="0"/>
                            </p:stCondLst>
                            <p:childTnLst>
                              <p:par>
                                <p:cTn id="12" presetID="40" presetClass="entr" presetSubtype="0" fill="hold" grpId="0" nodeType="clickEffect">
                                  <p:stCondLst>
                                    <p:cond delay="0"/>
                                  </p:stCondLst>
                                  <p:iterate type="lt">
                                    <p:tmPct val="10000"/>
                                  </p:iterate>
                                  <p:childTnLst>
                                    <p:set>
                                      <p:cBhvr>
                                        <p:cTn id="13" dur="1" fill="hold">
                                          <p:stCondLst>
                                            <p:cond delay="0"/>
                                          </p:stCondLst>
                                        </p:cTn>
                                        <p:tgtEl>
                                          <p:spTgt spid="5"/>
                                        </p:tgtEl>
                                        <p:attrNameLst>
                                          <p:attrName>style.visibility</p:attrName>
                                        </p:attrNameLst>
                                      </p:cBhvr>
                                      <p:to>
                                        <p:strVal val="visible"/>
                                      </p:to>
                                    </p:set>
                                    <p:animEffect transition="in" filter="fade">
                                      <p:cBhvr>
                                        <p:cTn id="14" dur="1000"/>
                                        <p:tgtEl>
                                          <p:spTgt spid="5"/>
                                        </p:tgtEl>
                                      </p:cBhvr>
                                    </p:animEffect>
                                    <p:anim calcmode="lin" valueType="num">
                                      <p:cBhvr>
                                        <p:cTn id="15" dur="1000" fill="hold"/>
                                        <p:tgtEl>
                                          <p:spTgt spid="5"/>
                                        </p:tgtEl>
                                        <p:attrNameLst>
                                          <p:attrName>ppt_x</p:attrName>
                                        </p:attrNameLst>
                                      </p:cBhvr>
                                      <p:tavLst>
                                        <p:tav tm="0">
                                          <p:val>
                                            <p:strVal val="#ppt_x-.1"/>
                                          </p:val>
                                        </p:tav>
                                        <p:tav tm="100000">
                                          <p:val>
                                            <p:strVal val="#ppt_x"/>
                                          </p:val>
                                        </p:tav>
                                      </p:tavLst>
                                    </p:anim>
                                    <p:anim calcmode="lin" valueType="num">
                                      <p:cBhvr>
                                        <p:cTn id="16" dur="1000" fill="hold"/>
                                        <p:tgtEl>
                                          <p:spTgt spid="5"/>
                                        </p:tgtEl>
                                        <p:attrNameLst>
                                          <p:attrName>ppt_y</p:attrName>
                                        </p:attrNameLst>
                                      </p:cBhvr>
                                      <p:tavLst>
                                        <p:tav tm="0">
                                          <p:val>
                                            <p:strVal val="#ppt_y"/>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5" presetClass="entr" presetSubtype="0" fill="hold" grpId="0" nodeType="clickEffect">
                                  <p:stCondLst>
                                    <p:cond delay="0"/>
                                  </p:stCondLst>
                                  <p:childTnLst>
                                    <p:set>
                                      <p:cBhvr>
                                        <p:cTn id="20" dur="1" fill="hold">
                                          <p:stCondLst>
                                            <p:cond delay="0"/>
                                          </p:stCondLst>
                                        </p:cTn>
                                        <p:tgtEl>
                                          <p:spTgt spid="6"/>
                                        </p:tgtEl>
                                        <p:attrNameLst>
                                          <p:attrName>style.visibility</p:attrName>
                                        </p:attrNameLst>
                                      </p:cBhvr>
                                      <p:to>
                                        <p:strVal val="visible"/>
                                      </p:to>
                                    </p:set>
                                    <p:anim calcmode="lin" valueType="num">
                                      <p:cBhvr>
                                        <p:cTn id="21" dur="500" decel="50000" fill="hold">
                                          <p:stCondLst>
                                            <p:cond delay="0"/>
                                          </p:stCondLst>
                                        </p:cTn>
                                        <p:tgtEl>
                                          <p:spTgt spid="6"/>
                                        </p:tgtEl>
                                        <p:attrNameLst>
                                          <p:attrName>style.rotation</p:attrName>
                                        </p:attrNameLst>
                                      </p:cBhvr>
                                      <p:tavLst>
                                        <p:tav tm="0">
                                          <p:val>
                                            <p:fltVal val="-90"/>
                                          </p:val>
                                        </p:tav>
                                        <p:tav tm="100000">
                                          <p:val>
                                            <p:fltVal val="0"/>
                                          </p:val>
                                        </p:tav>
                                      </p:tavLst>
                                    </p:anim>
                                    <p:anim calcmode="lin" valueType="num">
                                      <p:cBhvr>
                                        <p:cTn id="22" dur="500" decel="50000" fill="hold">
                                          <p:stCondLst>
                                            <p:cond delay="0"/>
                                          </p:stCondLst>
                                        </p:cTn>
                                        <p:tgtEl>
                                          <p:spTgt spid="6"/>
                                        </p:tgtEl>
                                        <p:attrNameLst>
                                          <p:attrName>ppt_w</p:attrName>
                                        </p:attrNameLst>
                                      </p:cBhvr>
                                      <p:tavLst>
                                        <p:tav tm="0">
                                          <p:val>
                                            <p:strVal val="#ppt_w"/>
                                          </p:val>
                                        </p:tav>
                                        <p:tav tm="100000">
                                          <p:val>
                                            <p:strVal val="#ppt_w*.05"/>
                                          </p:val>
                                        </p:tav>
                                      </p:tavLst>
                                    </p:anim>
                                    <p:anim calcmode="lin" valueType="num">
                                      <p:cBhvr>
                                        <p:cTn id="23" dur="500" accel="50000" fill="hold">
                                          <p:stCondLst>
                                            <p:cond delay="500"/>
                                          </p:stCondLst>
                                        </p:cTn>
                                        <p:tgtEl>
                                          <p:spTgt spid="6"/>
                                        </p:tgtEl>
                                        <p:attrNameLst>
                                          <p:attrName>ppt_w</p:attrName>
                                        </p:attrNameLst>
                                      </p:cBhvr>
                                      <p:tavLst>
                                        <p:tav tm="0">
                                          <p:val>
                                            <p:strVal val="#ppt_w*.05"/>
                                          </p:val>
                                        </p:tav>
                                        <p:tav tm="100000">
                                          <p:val>
                                            <p:strVal val="#ppt_w"/>
                                          </p:val>
                                        </p:tav>
                                      </p:tavLst>
                                    </p:anim>
                                    <p:anim calcmode="lin" valueType="num">
                                      <p:cBhvr>
                                        <p:cTn id="24" dur="1000" fill="hold"/>
                                        <p:tgtEl>
                                          <p:spTgt spid="6"/>
                                        </p:tgtEl>
                                        <p:attrNameLst>
                                          <p:attrName>ppt_h</p:attrName>
                                        </p:attrNameLst>
                                      </p:cBhvr>
                                      <p:tavLst>
                                        <p:tav tm="0">
                                          <p:val>
                                            <p:strVal val="#ppt_h"/>
                                          </p:val>
                                        </p:tav>
                                        <p:tav tm="100000">
                                          <p:val>
                                            <p:strVal val="#ppt_h"/>
                                          </p:val>
                                        </p:tav>
                                      </p:tavLst>
                                    </p:anim>
                                    <p:anim calcmode="lin" valueType="num">
                                      <p:cBhvr>
                                        <p:cTn id="25" dur="500" decel="50000" fill="hold">
                                          <p:stCondLst>
                                            <p:cond delay="0"/>
                                          </p:stCondLst>
                                        </p:cTn>
                                        <p:tgtEl>
                                          <p:spTgt spid="6"/>
                                        </p:tgtEl>
                                        <p:attrNameLst>
                                          <p:attrName>ppt_x</p:attrName>
                                        </p:attrNameLst>
                                      </p:cBhvr>
                                      <p:tavLst>
                                        <p:tav tm="0">
                                          <p:val>
                                            <p:strVal val="#ppt_x+.4"/>
                                          </p:val>
                                        </p:tav>
                                        <p:tav tm="100000">
                                          <p:val>
                                            <p:strVal val="#ppt_x"/>
                                          </p:val>
                                        </p:tav>
                                      </p:tavLst>
                                    </p:anim>
                                    <p:anim calcmode="lin" valueType="num">
                                      <p:cBhvr>
                                        <p:cTn id="26" dur="500" decel="50000" fill="hold">
                                          <p:stCondLst>
                                            <p:cond delay="0"/>
                                          </p:stCondLst>
                                        </p:cTn>
                                        <p:tgtEl>
                                          <p:spTgt spid="6"/>
                                        </p:tgtEl>
                                        <p:attrNameLst>
                                          <p:attrName>ppt_y</p:attrName>
                                        </p:attrNameLst>
                                      </p:cBhvr>
                                      <p:tavLst>
                                        <p:tav tm="0">
                                          <p:val>
                                            <p:strVal val="#ppt_y-.2"/>
                                          </p:val>
                                        </p:tav>
                                        <p:tav tm="100000">
                                          <p:val>
                                            <p:strVal val="#ppt_y+.1"/>
                                          </p:val>
                                        </p:tav>
                                      </p:tavLst>
                                    </p:anim>
                                    <p:anim calcmode="lin" valueType="num">
                                      <p:cBhvr>
                                        <p:cTn id="27" dur="500" accel="50000" fill="hold">
                                          <p:stCondLst>
                                            <p:cond delay="500"/>
                                          </p:stCondLst>
                                        </p:cTn>
                                        <p:tgtEl>
                                          <p:spTgt spid="6"/>
                                        </p:tgtEl>
                                        <p:attrNameLst>
                                          <p:attrName>ppt_y</p:attrName>
                                        </p:attrNameLst>
                                      </p:cBhvr>
                                      <p:tavLst>
                                        <p:tav tm="0">
                                          <p:val>
                                            <p:strVal val="#ppt_y+.1"/>
                                          </p:val>
                                        </p:tav>
                                        <p:tav tm="100000">
                                          <p:val>
                                            <p:strVal val="#ppt_y"/>
                                          </p:val>
                                        </p:tav>
                                      </p:tavLst>
                                    </p:anim>
                                    <p:animEffect transition="in" filter="fade">
                                      <p:cBhvr>
                                        <p:cTn id="28" dur="1000" decel="50000">
                                          <p:stCondLst>
                                            <p:cond delay="0"/>
                                          </p:stCondLst>
                                        </p:cTn>
                                        <p:tgtEl>
                                          <p:spTgt spid="6"/>
                                        </p:tgtEl>
                                      </p:cBhvr>
                                    </p:animEffect>
                                  </p:childTnLst>
                                </p:cTn>
                              </p:par>
                            </p:childTnLst>
                          </p:cTn>
                        </p:par>
                      </p:childTnLst>
                    </p:cTn>
                  </p:par>
                  <p:par>
                    <p:cTn id="29" fill="hold">
                      <p:stCondLst>
                        <p:cond delay="indefinite"/>
                      </p:stCondLst>
                      <p:childTnLst>
                        <p:par>
                          <p:cTn id="30" fill="hold">
                            <p:stCondLst>
                              <p:cond delay="0"/>
                            </p:stCondLst>
                            <p:childTnLst>
                              <p:par>
                                <p:cTn id="31" presetID="29" presetClass="entr" presetSubtype="0" fill="hold" grpId="0" nodeType="clickEffect">
                                  <p:stCondLst>
                                    <p:cond delay="0"/>
                                  </p:stCondLst>
                                  <p:childTnLst>
                                    <p:set>
                                      <p:cBhvr>
                                        <p:cTn id="32" dur="1" fill="hold">
                                          <p:stCondLst>
                                            <p:cond delay="0"/>
                                          </p:stCondLst>
                                        </p:cTn>
                                        <p:tgtEl>
                                          <p:spTgt spid="7"/>
                                        </p:tgtEl>
                                        <p:attrNameLst>
                                          <p:attrName>style.visibility</p:attrName>
                                        </p:attrNameLst>
                                      </p:cBhvr>
                                      <p:to>
                                        <p:strVal val="visible"/>
                                      </p:to>
                                    </p:set>
                                    <p:anim calcmode="lin" valueType="num">
                                      <p:cBhvr>
                                        <p:cTn id="33" dur="1000" fill="hold"/>
                                        <p:tgtEl>
                                          <p:spTgt spid="7"/>
                                        </p:tgtEl>
                                        <p:attrNameLst>
                                          <p:attrName>ppt_x</p:attrName>
                                        </p:attrNameLst>
                                      </p:cBhvr>
                                      <p:tavLst>
                                        <p:tav tm="0">
                                          <p:val>
                                            <p:strVal val="#ppt_x-.2"/>
                                          </p:val>
                                        </p:tav>
                                        <p:tav tm="100000">
                                          <p:val>
                                            <p:strVal val="#ppt_x"/>
                                          </p:val>
                                        </p:tav>
                                      </p:tavLst>
                                    </p:anim>
                                    <p:anim calcmode="lin" valueType="num">
                                      <p:cBhvr>
                                        <p:cTn id="34" dur="1000" fill="hold"/>
                                        <p:tgtEl>
                                          <p:spTgt spid="7"/>
                                        </p:tgtEl>
                                        <p:attrNameLst>
                                          <p:attrName>ppt_y</p:attrName>
                                        </p:attrNameLst>
                                      </p:cBhvr>
                                      <p:tavLst>
                                        <p:tav tm="0">
                                          <p:val>
                                            <p:strVal val="#ppt_y"/>
                                          </p:val>
                                        </p:tav>
                                        <p:tav tm="100000">
                                          <p:val>
                                            <p:strVal val="#ppt_y"/>
                                          </p:val>
                                        </p:tav>
                                      </p:tavLst>
                                    </p:anim>
                                    <p:animEffect transition="in" filter="wipe(right)" prLst="gradientSize: 0.1">
                                      <p:cBhvr>
                                        <p:cTn id="35" dur="1000"/>
                                        <p:tgtEl>
                                          <p:spTgt spid="7"/>
                                        </p:tgtEl>
                                      </p:cBhvr>
                                    </p:animEffect>
                                  </p:childTnLst>
                                </p:cTn>
                              </p:par>
                            </p:childTnLst>
                          </p:cTn>
                        </p:par>
                      </p:childTnLst>
                    </p:cTn>
                  </p:par>
                  <p:par>
                    <p:cTn id="36" fill="hold">
                      <p:stCondLst>
                        <p:cond delay="indefinite"/>
                      </p:stCondLst>
                      <p:childTnLst>
                        <p:par>
                          <p:cTn id="37" fill="hold">
                            <p:stCondLst>
                              <p:cond delay="0"/>
                            </p:stCondLst>
                            <p:childTnLst>
                              <p:par>
                                <p:cTn id="38" presetID="20" presetClass="entr" presetSubtype="0" fill="hold" grpId="0" nodeType="clickEffect">
                                  <p:stCondLst>
                                    <p:cond delay="0"/>
                                  </p:stCondLst>
                                  <p:childTnLst>
                                    <p:set>
                                      <p:cBhvr>
                                        <p:cTn id="39" dur="1" fill="hold">
                                          <p:stCondLst>
                                            <p:cond delay="0"/>
                                          </p:stCondLst>
                                        </p:cTn>
                                        <p:tgtEl>
                                          <p:spTgt spid="8"/>
                                        </p:tgtEl>
                                        <p:attrNameLst>
                                          <p:attrName>style.visibility</p:attrName>
                                        </p:attrNameLst>
                                      </p:cBhvr>
                                      <p:to>
                                        <p:strVal val="visible"/>
                                      </p:to>
                                    </p:set>
                                    <p:animEffect transition="in" filter="wedge">
                                      <p:cBhvr>
                                        <p:cTn id="40" dur="2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8" grpId="0" animBg="1"/>
      <p:bldP spid="9" grpId="0" animBg="1"/>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pPr algn="r" rtl="1">
              <a:buNone/>
            </a:pPr>
            <a:r>
              <a:rPr lang="ar-DZ" b="1" dirty="0" smtClean="0">
                <a:latin typeface="Times New Roman" pitchFamily="18" charset="0"/>
                <a:cs typeface="Times New Roman" pitchFamily="18" charset="0"/>
              </a:rPr>
              <a:t>على خلاف </a:t>
            </a:r>
            <a:r>
              <a:rPr lang="ar-DZ" b="1" dirty="0" err="1" smtClean="0">
                <a:latin typeface="Times New Roman" pitchFamily="18" charset="0"/>
                <a:cs typeface="Times New Roman" pitchFamily="18" charset="0"/>
              </a:rPr>
              <a:t>القيم </a:t>
            </a:r>
            <a:r>
              <a:rPr lang="ar-DZ" b="1" dirty="0" smtClean="0">
                <a:latin typeface="Times New Roman" pitchFamily="18" charset="0"/>
                <a:cs typeface="Times New Roman" pitchFamily="18" charset="0"/>
              </a:rPr>
              <a:t>(الأرقام) المطلقة تظهر ال</a:t>
            </a:r>
            <a:r>
              <a:rPr lang="ar-SA" b="1" dirty="0" smtClean="0">
                <a:latin typeface="Times New Roman" pitchFamily="18" charset="0"/>
                <a:cs typeface="Times New Roman" pitchFamily="18" charset="0"/>
              </a:rPr>
              <a:t>نسب</a:t>
            </a:r>
            <a:r>
              <a:rPr lang="ar-DZ" b="1" dirty="0" smtClean="0">
                <a:latin typeface="Times New Roman" pitchFamily="18" charset="0"/>
                <a:cs typeface="Times New Roman" pitchFamily="18" charset="0"/>
              </a:rPr>
              <a:t> في شكل</a:t>
            </a:r>
            <a:r>
              <a:rPr lang="ar-SA" b="1" dirty="0" smtClean="0">
                <a:latin typeface="Times New Roman" pitchFamily="18" charset="0"/>
                <a:cs typeface="Times New Roman" pitchFamily="18" charset="0"/>
              </a:rPr>
              <a:t> معدل  يمَكِّن من المقارنة بين مؤسسات تختلف </a:t>
            </a:r>
            <a:r>
              <a:rPr lang="ar-SA" b="1" dirty="0" err="1" smtClean="0">
                <a:latin typeface="Times New Roman" pitchFamily="18" charset="0"/>
                <a:cs typeface="Times New Roman" pitchFamily="18" charset="0"/>
              </a:rPr>
              <a:t>إختلافا</a:t>
            </a:r>
            <a:r>
              <a:rPr lang="ar-SA" b="1" dirty="0" smtClean="0">
                <a:latin typeface="Times New Roman" pitchFamily="18" charset="0"/>
                <a:cs typeface="Times New Roman" pitchFamily="18" charset="0"/>
              </a:rPr>
              <a:t> كبيرا في أحجام أصولها </a:t>
            </a:r>
            <a:r>
              <a:rPr lang="ar-SA" b="1" dirty="0" err="1" smtClean="0">
                <a:latin typeface="Times New Roman" pitchFamily="18" charset="0"/>
                <a:cs typeface="Times New Roman" pitchFamily="18" charset="0"/>
              </a:rPr>
              <a:t>الإقتصادية</a:t>
            </a:r>
            <a:r>
              <a:rPr lang="ar-SA" b="1" dirty="0" smtClean="0">
                <a:latin typeface="Times New Roman" pitchFamily="18" charset="0"/>
                <a:cs typeface="Times New Roman" pitchFamily="18" charset="0"/>
              </a:rPr>
              <a:t> وفي تركيبة مصادر تمويلها وفي أعبائها </a:t>
            </a:r>
            <a:r>
              <a:rPr lang="ar-SA" b="1" dirty="0" err="1" smtClean="0">
                <a:latin typeface="Times New Roman" pitchFamily="18" charset="0"/>
                <a:cs typeface="Times New Roman" pitchFamily="18" charset="0"/>
              </a:rPr>
              <a:t>الضريبية،</a:t>
            </a:r>
            <a:r>
              <a:rPr lang="ar-SA" b="1" dirty="0" smtClean="0">
                <a:latin typeface="Times New Roman" pitchFamily="18" charset="0"/>
                <a:cs typeface="Times New Roman" pitchFamily="18" charset="0"/>
              </a:rPr>
              <a:t> </a:t>
            </a:r>
            <a:r>
              <a:rPr lang="ar-DZ" b="1" dirty="0" smtClean="0">
                <a:latin typeface="Times New Roman" pitchFamily="18" charset="0"/>
                <a:cs typeface="Times New Roman" pitchFamily="18" charset="0"/>
              </a:rPr>
              <a:t>الأمر الذي</a:t>
            </a:r>
            <a:r>
              <a:rPr lang="ar-SA" b="1" dirty="0" smtClean="0">
                <a:latin typeface="Times New Roman" pitchFamily="18" charset="0"/>
                <a:cs typeface="Times New Roman" pitchFamily="18" charset="0"/>
              </a:rPr>
              <a:t> يلغي أثر </a:t>
            </a:r>
            <a:r>
              <a:rPr lang="ar-SA" b="1" dirty="0" err="1" smtClean="0">
                <a:latin typeface="Times New Roman" pitchFamily="18" charset="0"/>
                <a:cs typeface="Times New Roman" pitchFamily="18" charset="0"/>
              </a:rPr>
              <a:t>الحجم </a:t>
            </a:r>
            <a:r>
              <a:rPr lang="ar-SA" b="1" dirty="0" smtClean="0">
                <a:latin typeface="Times New Roman" pitchFamily="18" charset="0"/>
                <a:cs typeface="Times New Roman" pitchFamily="18" charset="0"/>
              </a:rPr>
              <a:t>(الأرقام التي تحققها مؤسسات ذات أحجام متباينة) على جودة التشخيص.</a:t>
            </a:r>
            <a:endParaRPr lang="ar-DZ" b="1" dirty="0" smtClean="0">
              <a:latin typeface="Times New Roman" pitchFamily="18" charset="0"/>
              <a:cs typeface="Times New Roman" pitchFamily="18" charset="0"/>
            </a:endParaRPr>
          </a:p>
          <a:p>
            <a:pPr algn="r" rtl="1">
              <a:buNone/>
            </a:pPr>
            <a:r>
              <a:rPr lang="ar-DZ" b="1" dirty="0" smtClean="0">
                <a:latin typeface="Times New Roman" pitchFamily="18" charset="0"/>
                <a:cs typeface="Times New Roman" pitchFamily="18" charset="0"/>
              </a:rPr>
              <a:t>فالنسب تحول الأرقام إلى معدلات ذات معنى أو ذات دلالة، فمثلا:</a:t>
            </a:r>
            <a:endParaRPr lang="fr-FR"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r>
              <a:rPr lang="ar-DZ" sz="3200" b="1" dirty="0" smtClean="0">
                <a:solidFill>
                  <a:srgbClr val="0000FF"/>
                </a:solidFill>
                <a:latin typeface="Times New Roman" pitchFamily="18" charset="0"/>
                <a:cs typeface="Times New Roman" pitchFamily="18" charset="0"/>
              </a:rPr>
              <a:t>كيف تحول النسب الأرقام إلى معدلات ذات معنى أو ذات دلالة؟</a:t>
            </a:r>
            <a:endParaRPr lang="fr-FR" sz="3200" dirty="0">
              <a:solidFill>
                <a:srgbClr val="0000FF"/>
              </a:solidFill>
            </a:endParaRPr>
          </a:p>
        </p:txBody>
      </p:sp>
      <p:graphicFrame>
        <p:nvGraphicFramePr>
          <p:cNvPr id="4" name="Espace réservé du contenu 3"/>
          <p:cNvGraphicFramePr>
            <a:graphicFrameLocks noGrp="1"/>
          </p:cNvGraphicFramePr>
          <p:nvPr>
            <p:ph idx="1"/>
          </p:nvPr>
        </p:nvGraphicFramePr>
        <p:xfrm>
          <a:off x="457200" y="1600200"/>
          <a:ext cx="8229600" cy="1554480"/>
        </p:xfrm>
        <a:graphic>
          <a:graphicData uri="http://schemas.openxmlformats.org/drawingml/2006/table">
            <a:tbl>
              <a:tblPr firstRow="1" bandRow="1">
                <a:tableStyleId>{5C22544A-7EE6-4342-B048-85BDC9FD1C3A}</a:tableStyleId>
              </a:tblPr>
              <a:tblGrid>
                <a:gridCol w="2057400"/>
                <a:gridCol w="2057400"/>
                <a:gridCol w="2057400"/>
                <a:gridCol w="2057400"/>
              </a:tblGrid>
              <a:tr h="370840">
                <a:tc>
                  <a:txBody>
                    <a:bodyPr/>
                    <a:lstStyle/>
                    <a:p>
                      <a:pPr algn="ctr" rtl="1"/>
                      <a:r>
                        <a:rPr lang="ar-DZ" sz="2800" b="1" dirty="0" smtClean="0">
                          <a:solidFill>
                            <a:srgbClr val="0000FF"/>
                          </a:solidFill>
                        </a:rPr>
                        <a:t>عائد</a:t>
                      </a:r>
                      <a:r>
                        <a:rPr lang="ar-DZ" sz="2800" b="1" baseline="0" dirty="0" smtClean="0">
                          <a:solidFill>
                            <a:srgbClr val="0000FF"/>
                          </a:solidFill>
                        </a:rPr>
                        <a:t> الملاك</a:t>
                      </a:r>
                      <a:endParaRPr lang="fr-FR" sz="2800" b="1" dirty="0">
                        <a:solidFill>
                          <a:srgbClr val="0000FF"/>
                        </a:solidFill>
                      </a:endParaRPr>
                    </a:p>
                  </a:txBody>
                  <a:tcPr>
                    <a:solidFill>
                      <a:srgbClr val="FFFF00"/>
                    </a:solidFill>
                  </a:tcPr>
                </a:tc>
                <a:tc>
                  <a:txBody>
                    <a:bodyPr/>
                    <a:lstStyle/>
                    <a:p>
                      <a:pPr algn="ctr" rtl="1"/>
                      <a:r>
                        <a:rPr lang="ar-DZ" sz="2800" b="1" dirty="0" smtClean="0">
                          <a:solidFill>
                            <a:srgbClr val="0000FF"/>
                          </a:solidFill>
                        </a:rPr>
                        <a:t>الربح الصافي</a:t>
                      </a:r>
                      <a:endParaRPr lang="fr-FR" sz="2800" b="1" dirty="0">
                        <a:solidFill>
                          <a:srgbClr val="0000FF"/>
                        </a:solidFill>
                      </a:endParaRPr>
                    </a:p>
                  </a:txBody>
                  <a:tcPr>
                    <a:solidFill>
                      <a:srgbClr val="FFFF00"/>
                    </a:solidFill>
                  </a:tcPr>
                </a:tc>
                <a:tc>
                  <a:txBody>
                    <a:bodyPr/>
                    <a:lstStyle/>
                    <a:p>
                      <a:pPr algn="ctr" rtl="1"/>
                      <a:r>
                        <a:rPr lang="ar-DZ" sz="2800" b="1" dirty="0" smtClean="0">
                          <a:solidFill>
                            <a:srgbClr val="0000FF"/>
                          </a:solidFill>
                        </a:rPr>
                        <a:t>الأموال الخاصة</a:t>
                      </a:r>
                      <a:endParaRPr lang="fr-FR" sz="2800" b="1" dirty="0">
                        <a:solidFill>
                          <a:srgbClr val="0000FF"/>
                        </a:solidFill>
                      </a:endParaRPr>
                    </a:p>
                  </a:txBody>
                  <a:tcPr>
                    <a:solidFill>
                      <a:srgbClr val="FFFF00"/>
                    </a:solidFill>
                  </a:tcPr>
                </a:tc>
                <a:tc>
                  <a:txBody>
                    <a:bodyPr/>
                    <a:lstStyle/>
                    <a:p>
                      <a:pPr algn="ctr" rtl="1"/>
                      <a:endParaRPr lang="fr-FR" sz="2800" b="1" dirty="0">
                        <a:solidFill>
                          <a:srgbClr val="0000FF"/>
                        </a:solidFill>
                      </a:endParaRPr>
                    </a:p>
                  </a:txBody>
                  <a:tcPr>
                    <a:solidFill>
                      <a:srgbClr val="FFFF00"/>
                    </a:solidFill>
                  </a:tcPr>
                </a:tc>
              </a:tr>
              <a:tr h="370840">
                <a:tc>
                  <a:txBody>
                    <a:bodyPr/>
                    <a:lstStyle/>
                    <a:p>
                      <a:pPr algn="ctr" rtl="1"/>
                      <a:endParaRPr lang="fr-FR" sz="2800" b="1" dirty="0"/>
                    </a:p>
                  </a:txBody>
                  <a:tcPr/>
                </a:tc>
                <a:tc>
                  <a:txBody>
                    <a:bodyPr/>
                    <a:lstStyle/>
                    <a:p>
                      <a:pPr algn="r" rtl="1"/>
                      <a:r>
                        <a:rPr lang="ar-DZ" sz="2400" b="1" dirty="0" smtClean="0"/>
                        <a:t>100.000</a:t>
                      </a:r>
                      <a:endParaRPr lang="fr-FR" sz="2400" b="1" dirty="0"/>
                    </a:p>
                  </a:txBody>
                  <a:tcPr/>
                </a:tc>
                <a:tc>
                  <a:txBody>
                    <a:bodyPr/>
                    <a:lstStyle/>
                    <a:p>
                      <a:pPr algn="r" rtl="1"/>
                      <a:r>
                        <a:rPr lang="ar-DZ" sz="2400" b="1" dirty="0" smtClean="0"/>
                        <a:t>1.000.000</a:t>
                      </a:r>
                      <a:endParaRPr lang="fr-FR" sz="2400" b="1" dirty="0"/>
                    </a:p>
                  </a:txBody>
                  <a:tcPr/>
                </a:tc>
                <a:tc>
                  <a:txBody>
                    <a:bodyPr/>
                    <a:lstStyle/>
                    <a:p>
                      <a:pPr algn="ctr" rtl="1"/>
                      <a:r>
                        <a:rPr lang="ar-DZ" sz="2800" b="1" dirty="0" smtClean="0"/>
                        <a:t>المؤسسة الأولى</a:t>
                      </a:r>
                      <a:endParaRPr lang="fr-FR" sz="2800" b="1" dirty="0"/>
                    </a:p>
                  </a:txBody>
                  <a:tcPr/>
                </a:tc>
              </a:tr>
              <a:tr h="370840">
                <a:tc>
                  <a:txBody>
                    <a:bodyPr/>
                    <a:lstStyle/>
                    <a:p>
                      <a:pPr algn="ctr" rtl="1"/>
                      <a:endParaRPr lang="fr-FR" sz="2800" b="1"/>
                    </a:p>
                  </a:txBody>
                  <a:tcPr/>
                </a:tc>
                <a:tc>
                  <a:txBody>
                    <a:bodyPr/>
                    <a:lstStyle/>
                    <a:p>
                      <a:pPr algn="r" rtl="1"/>
                      <a:r>
                        <a:rPr lang="ar-DZ" sz="2400" b="1" dirty="0" smtClean="0"/>
                        <a:t>4.000.000</a:t>
                      </a:r>
                      <a:endParaRPr lang="fr-FR" sz="2400" b="1" dirty="0"/>
                    </a:p>
                  </a:txBody>
                  <a:tcPr/>
                </a:tc>
                <a:tc>
                  <a:txBody>
                    <a:bodyPr/>
                    <a:lstStyle/>
                    <a:p>
                      <a:pPr algn="r" rtl="1"/>
                      <a:r>
                        <a:rPr lang="ar-DZ" sz="2400" b="1" dirty="0" smtClean="0"/>
                        <a:t>50.000.000</a:t>
                      </a:r>
                      <a:endParaRPr lang="fr-FR" sz="2400" b="1" dirty="0"/>
                    </a:p>
                  </a:txBody>
                  <a:tcPr/>
                </a:tc>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lang="ar-DZ" sz="2800" b="1" dirty="0" smtClean="0"/>
                        <a:t>المؤسسة الثانية</a:t>
                      </a:r>
                      <a:endParaRPr lang="fr-FR" sz="2800" b="1" dirty="0" smtClean="0"/>
                    </a:p>
                  </a:txBody>
                  <a:tcPr/>
                </a:tc>
              </a:tr>
            </a:tbl>
          </a:graphicData>
        </a:graphic>
      </p:graphicFrame>
      <p:graphicFrame>
        <p:nvGraphicFramePr>
          <p:cNvPr id="6" name="Espace réservé du contenu 3"/>
          <p:cNvGraphicFramePr>
            <a:graphicFrameLocks/>
          </p:cNvGraphicFramePr>
          <p:nvPr/>
        </p:nvGraphicFramePr>
        <p:xfrm>
          <a:off x="467544" y="4250784"/>
          <a:ext cx="8229600" cy="1554480"/>
        </p:xfrm>
        <a:graphic>
          <a:graphicData uri="http://schemas.openxmlformats.org/drawingml/2006/table">
            <a:tbl>
              <a:tblPr firstRow="1" bandRow="1">
                <a:tableStyleId>{5C22544A-7EE6-4342-B048-85BDC9FD1C3A}</a:tableStyleId>
              </a:tblPr>
              <a:tblGrid>
                <a:gridCol w="2057400"/>
                <a:gridCol w="2057400"/>
                <a:gridCol w="2057400"/>
                <a:gridCol w="2057400"/>
              </a:tblGrid>
              <a:tr h="370840">
                <a:tc>
                  <a:txBody>
                    <a:bodyPr/>
                    <a:lstStyle/>
                    <a:p>
                      <a:pPr algn="ctr" rtl="1"/>
                      <a:r>
                        <a:rPr lang="ar-DZ" sz="2800" b="1" dirty="0" smtClean="0">
                          <a:solidFill>
                            <a:srgbClr val="0000FF"/>
                          </a:solidFill>
                        </a:rPr>
                        <a:t>تكلفة الاستدانة</a:t>
                      </a:r>
                      <a:endParaRPr lang="fr-FR" sz="2800" b="1" dirty="0">
                        <a:solidFill>
                          <a:srgbClr val="0000FF"/>
                        </a:solidFill>
                      </a:endParaRPr>
                    </a:p>
                  </a:txBody>
                  <a:tcPr>
                    <a:solidFill>
                      <a:srgbClr val="FFFF00"/>
                    </a:solidFill>
                  </a:tcPr>
                </a:tc>
                <a:tc>
                  <a:txBody>
                    <a:bodyPr/>
                    <a:lstStyle/>
                    <a:p>
                      <a:pPr algn="ctr" rtl="1"/>
                      <a:r>
                        <a:rPr lang="ar-DZ" sz="2800" b="1" dirty="0" smtClean="0">
                          <a:solidFill>
                            <a:srgbClr val="0000FF"/>
                          </a:solidFill>
                        </a:rPr>
                        <a:t>الفوائد</a:t>
                      </a:r>
                      <a:r>
                        <a:rPr lang="ar-DZ" sz="2800" b="1" kern="1200" dirty="0" smtClean="0">
                          <a:solidFill>
                            <a:srgbClr val="0000FF"/>
                          </a:solidFill>
                          <a:latin typeface="+mn-lt"/>
                          <a:ea typeface="+mn-ea"/>
                          <a:cs typeface="+mn-cs"/>
                        </a:rPr>
                        <a:t> السنوية</a:t>
                      </a:r>
                      <a:endParaRPr lang="fr-FR" sz="2800" b="1" kern="1200" dirty="0" smtClean="0">
                        <a:solidFill>
                          <a:srgbClr val="0000FF"/>
                        </a:solidFill>
                        <a:latin typeface="+mn-lt"/>
                        <a:ea typeface="+mn-ea"/>
                        <a:cs typeface="+mn-cs"/>
                      </a:endParaRPr>
                    </a:p>
                  </a:txBody>
                  <a:tcPr>
                    <a:solidFill>
                      <a:srgbClr val="FFFF00"/>
                    </a:solidFill>
                  </a:tcPr>
                </a:tc>
                <a:tc>
                  <a:txBody>
                    <a:bodyPr/>
                    <a:lstStyle/>
                    <a:p>
                      <a:pPr algn="ctr" rtl="1"/>
                      <a:r>
                        <a:rPr lang="ar-DZ" sz="2800" b="1" dirty="0" smtClean="0">
                          <a:solidFill>
                            <a:srgbClr val="0000FF"/>
                          </a:solidFill>
                        </a:rPr>
                        <a:t>الديون المالية</a:t>
                      </a:r>
                      <a:endParaRPr lang="fr-FR" sz="2800" b="1" dirty="0">
                        <a:solidFill>
                          <a:srgbClr val="0000FF"/>
                        </a:solidFill>
                      </a:endParaRPr>
                    </a:p>
                  </a:txBody>
                  <a:tcPr>
                    <a:solidFill>
                      <a:srgbClr val="FFFF00"/>
                    </a:solidFill>
                  </a:tcPr>
                </a:tc>
                <a:tc>
                  <a:txBody>
                    <a:bodyPr/>
                    <a:lstStyle/>
                    <a:p>
                      <a:pPr algn="ctr" rtl="1"/>
                      <a:endParaRPr lang="fr-FR" sz="2800" b="1" dirty="0">
                        <a:solidFill>
                          <a:srgbClr val="0000FF"/>
                        </a:solidFill>
                      </a:endParaRPr>
                    </a:p>
                  </a:txBody>
                  <a:tcPr>
                    <a:solidFill>
                      <a:srgbClr val="FFFF00"/>
                    </a:solidFill>
                  </a:tcPr>
                </a:tc>
              </a:tr>
              <a:tr h="370840">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lang="ar-DZ" sz="2800" b="1" dirty="0" smtClean="0"/>
                        <a:t>8%</a:t>
                      </a:r>
                      <a:endParaRPr lang="fr-FR" sz="2800" b="1" dirty="0" smtClean="0"/>
                    </a:p>
                  </a:txBody>
                  <a:tcPr/>
                </a:tc>
                <a:tc>
                  <a:txBody>
                    <a:bodyPr/>
                    <a:lstStyle/>
                    <a:p>
                      <a:pPr algn="r" rtl="1"/>
                      <a:r>
                        <a:rPr lang="ar-DZ" sz="2400" b="1" dirty="0" smtClean="0"/>
                        <a:t>64.000</a:t>
                      </a:r>
                      <a:endParaRPr lang="fr-FR" sz="2400" b="1" dirty="0"/>
                    </a:p>
                  </a:txBody>
                  <a:tcPr/>
                </a:tc>
                <a:tc>
                  <a:txBody>
                    <a:bodyPr/>
                    <a:lstStyle/>
                    <a:p>
                      <a:pPr algn="r" rtl="1"/>
                      <a:r>
                        <a:rPr lang="ar-DZ" sz="2400" b="1" dirty="0" smtClean="0"/>
                        <a:t>800.000</a:t>
                      </a:r>
                      <a:endParaRPr lang="fr-FR" sz="2400" b="1" dirty="0"/>
                    </a:p>
                  </a:txBody>
                  <a:tcPr/>
                </a:tc>
                <a:tc>
                  <a:txBody>
                    <a:bodyPr/>
                    <a:lstStyle/>
                    <a:p>
                      <a:pPr algn="ctr" rtl="1"/>
                      <a:r>
                        <a:rPr lang="ar-DZ" sz="2800" b="1" dirty="0" smtClean="0"/>
                        <a:t>المؤسسة الأولى</a:t>
                      </a:r>
                      <a:endParaRPr lang="fr-FR" sz="2800" b="1" dirty="0"/>
                    </a:p>
                  </a:txBody>
                  <a:tcPr/>
                </a:tc>
              </a:tr>
              <a:tr h="370840">
                <a:tc>
                  <a:txBody>
                    <a:bodyPr/>
                    <a:lstStyle/>
                    <a:p>
                      <a:pPr algn="ctr" rtl="1"/>
                      <a:r>
                        <a:rPr lang="ar-DZ" sz="2800" b="1" dirty="0" smtClean="0"/>
                        <a:t>6%</a:t>
                      </a:r>
                      <a:endParaRPr lang="fr-FR" sz="2800" b="1" dirty="0"/>
                    </a:p>
                  </a:txBody>
                  <a:tcPr/>
                </a:tc>
                <a:tc>
                  <a:txBody>
                    <a:bodyPr/>
                    <a:lstStyle/>
                    <a:p>
                      <a:pPr algn="r" rtl="1"/>
                      <a:r>
                        <a:rPr lang="ar-DZ" sz="2400" b="1" dirty="0" smtClean="0"/>
                        <a:t>4.500.000</a:t>
                      </a:r>
                      <a:endParaRPr lang="fr-FR" sz="2400" b="1" dirty="0"/>
                    </a:p>
                  </a:txBody>
                  <a:tcPr/>
                </a:tc>
                <a:tc>
                  <a:txBody>
                    <a:bodyPr/>
                    <a:lstStyle/>
                    <a:p>
                      <a:pPr algn="r" rtl="1"/>
                      <a:r>
                        <a:rPr lang="ar-DZ" sz="2400" b="1" dirty="0" smtClean="0"/>
                        <a:t>75.000.000</a:t>
                      </a:r>
                      <a:endParaRPr lang="fr-FR" sz="2400" b="1" dirty="0"/>
                    </a:p>
                  </a:txBody>
                  <a:tcPr/>
                </a:tc>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lang="ar-DZ" sz="2800" b="1" dirty="0" smtClean="0"/>
                        <a:t>المؤسسة الثانية</a:t>
                      </a:r>
                      <a:endParaRPr lang="fr-FR" sz="2800" b="1" dirty="0" smtClean="0"/>
                    </a:p>
                  </a:txBody>
                  <a:tcPr/>
                </a:tc>
              </a:tr>
            </a:tbl>
          </a:graphicData>
        </a:graphic>
      </p:graphicFrame>
      <p:sp>
        <p:nvSpPr>
          <p:cNvPr id="8" name="Rectangle 7"/>
          <p:cNvSpPr/>
          <p:nvPr/>
        </p:nvSpPr>
        <p:spPr>
          <a:xfrm>
            <a:off x="1113886" y="2636912"/>
            <a:ext cx="704039" cy="523220"/>
          </a:xfrm>
          <a:prstGeom prst="rect">
            <a:avLst/>
          </a:prstGeom>
        </p:spPr>
        <p:txBody>
          <a:bodyPr wrap="none">
            <a:spAutoFit/>
          </a:bodyPr>
          <a:lstStyle/>
          <a:p>
            <a:pPr algn="r" rtl="1">
              <a:defRPr/>
            </a:pPr>
            <a:r>
              <a:rPr lang="ar-DZ" sz="2800" b="1" dirty="0" smtClean="0"/>
              <a:t>8%</a:t>
            </a:r>
            <a:endParaRPr lang="fr-FR" sz="2800" b="1" dirty="0" smtClean="0"/>
          </a:p>
        </p:txBody>
      </p:sp>
      <p:sp>
        <p:nvSpPr>
          <p:cNvPr id="9" name="Rectangle 8"/>
          <p:cNvSpPr/>
          <p:nvPr/>
        </p:nvSpPr>
        <p:spPr>
          <a:xfrm>
            <a:off x="959417" y="2132856"/>
            <a:ext cx="904415" cy="523220"/>
          </a:xfrm>
          <a:prstGeom prst="rect">
            <a:avLst/>
          </a:prstGeom>
        </p:spPr>
        <p:txBody>
          <a:bodyPr wrap="none">
            <a:spAutoFit/>
          </a:bodyPr>
          <a:lstStyle/>
          <a:p>
            <a:pPr algn="r" rtl="1">
              <a:defRPr/>
            </a:pPr>
            <a:r>
              <a:rPr lang="ar-DZ" sz="2800" b="1" dirty="0" smtClean="0"/>
              <a:t>10%</a:t>
            </a:r>
            <a:endParaRPr lang="fr-FR" sz="2800" b="1" dirty="0" smtClean="0"/>
          </a:p>
        </p:txBody>
      </p:sp>
      <p:sp>
        <p:nvSpPr>
          <p:cNvPr id="10" name="Rectangle 9"/>
          <p:cNvSpPr/>
          <p:nvPr/>
        </p:nvSpPr>
        <p:spPr>
          <a:xfrm>
            <a:off x="467544" y="1628800"/>
            <a:ext cx="1944216" cy="468000"/>
          </a:xfrm>
          <a:prstGeom prst="rect">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1" name="Rectangle 10"/>
          <p:cNvSpPr/>
          <p:nvPr/>
        </p:nvSpPr>
        <p:spPr>
          <a:xfrm>
            <a:off x="7270174" y="3564305"/>
            <a:ext cx="1478290" cy="584775"/>
          </a:xfrm>
          <a:prstGeom prst="rect">
            <a:avLst/>
          </a:prstGeom>
        </p:spPr>
        <p:txBody>
          <a:bodyPr wrap="none">
            <a:spAutoFit/>
          </a:bodyPr>
          <a:lstStyle/>
          <a:p>
            <a:pPr algn="r" rtl="1"/>
            <a:r>
              <a:rPr lang="ar-DZ" sz="3200" b="1" dirty="0" smtClean="0">
                <a:solidFill>
                  <a:srgbClr val="0000FF"/>
                </a:solidFill>
                <a:latin typeface="Times New Roman" pitchFamily="18" charset="0"/>
                <a:cs typeface="Times New Roman" pitchFamily="18" charset="0"/>
              </a:rPr>
              <a:t>مثال آخر:</a:t>
            </a:r>
            <a:endParaRPr lang="fr-FR" sz="3200" dirty="0">
              <a:solidFill>
                <a:srgbClr val="0000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xit" presetSubtype="10" fill="hold" grpId="0" nodeType="clickEffect">
                                  <p:stCondLst>
                                    <p:cond delay="0"/>
                                  </p:stCondLst>
                                  <p:childTnLst>
                                    <p:animEffect transition="out" filter="checkerboard(across)">
                                      <p:cBhvr>
                                        <p:cTn id="6" dur="500"/>
                                        <p:tgtEl>
                                          <p:spTgt spid="10"/>
                                        </p:tgtEl>
                                      </p:cBhvr>
                                    </p:animEffect>
                                    <p:set>
                                      <p:cBhvr>
                                        <p:cTn id="7" dur="1" fill="hold">
                                          <p:stCondLst>
                                            <p:cond delay="499"/>
                                          </p:stCondLst>
                                        </p:cTn>
                                        <p:tgtEl>
                                          <p:spTgt spid="10"/>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50" presetClass="entr" presetSubtype="0" decel="100000"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 calcmode="lin" valueType="num">
                                      <p:cBhvr>
                                        <p:cTn id="12" dur="1000" fill="hold"/>
                                        <p:tgtEl>
                                          <p:spTgt spid="9"/>
                                        </p:tgtEl>
                                        <p:attrNameLst>
                                          <p:attrName>ppt_w</p:attrName>
                                        </p:attrNameLst>
                                      </p:cBhvr>
                                      <p:tavLst>
                                        <p:tav tm="0">
                                          <p:val>
                                            <p:strVal val="#ppt_w+.3"/>
                                          </p:val>
                                        </p:tav>
                                        <p:tav tm="100000">
                                          <p:val>
                                            <p:strVal val="#ppt_w"/>
                                          </p:val>
                                        </p:tav>
                                      </p:tavLst>
                                    </p:anim>
                                    <p:anim calcmode="lin" valueType="num">
                                      <p:cBhvr>
                                        <p:cTn id="13" dur="1000" fill="hold"/>
                                        <p:tgtEl>
                                          <p:spTgt spid="9"/>
                                        </p:tgtEl>
                                        <p:attrNameLst>
                                          <p:attrName>ppt_h</p:attrName>
                                        </p:attrNameLst>
                                      </p:cBhvr>
                                      <p:tavLst>
                                        <p:tav tm="0">
                                          <p:val>
                                            <p:strVal val="#ppt_h"/>
                                          </p:val>
                                        </p:tav>
                                        <p:tav tm="100000">
                                          <p:val>
                                            <p:strVal val="#ppt_h"/>
                                          </p:val>
                                        </p:tav>
                                      </p:tavLst>
                                    </p:anim>
                                    <p:animEffect transition="in" filter="fade">
                                      <p:cBhvr>
                                        <p:cTn id="14" dur="1000"/>
                                        <p:tgtEl>
                                          <p:spTgt spid="9"/>
                                        </p:tgtEl>
                                      </p:cBhvr>
                                    </p:animEffect>
                                  </p:childTnLst>
                                </p:cTn>
                              </p:par>
                            </p:childTnLst>
                          </p:cTn>
                        </p:par>
                      </p:childTnLst>
                    </p:cTn>
                  </p:par>
                  <p:par>
                    <p:cTn id="15" fill="hold">
                      <p:stCondLst>
                        <p:cond delay="indefinite"/>
                      </p:stCondLst>
                      <p:childTnLst>
                        <p:par>
                          <p:cTn id="16" fill="hold">
                            <p:stCondLst>
                              <p:cond delay="0"/>
                            </p:stCondLst>
                            <p:childTnLst>
                              <p:par>
                                <p:cTn id="17" presetID="50" presetClass="entr" presetSubtype="0" decel="10000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anim calcmode="lin" valueType="num">
                                      <p:cBhvr>
                                        <p:cTn id="19" dur="1000" fill="hold"/>
                                        <p:tgtEl>
                                          <p:spTgt spid="8"/>
                                        </p:tgtEl>
                                        <p:attrNameLst>
                                          <p:attrName>ppt_w</p:attrName>
                                        </p:attrNameLst>
                                      </p:cBhvr>
                                      <p:tavLst>
                                        <p:tav tm="0">
                                          <p:val>
                                            <p:strVal val="#ppt_w+.3"/>
                                          </p:val>
                                        </p:tav>
                                        <p:tav tm="100000">
                                          <p:val>
                                            <p:strVal val="#ppt_w"/>
                                          </p:val>
                                        </p:tav>
                                      </p:tavLst>
                                    </p:anim>
                                    <p:anim calcmode="lin" valueType="num">
                                      <p:cBhvr>
                                        <p:cTn id="20" dur="1000" fill="hold"/>
                                        <p:tgtEl>
                                          <p:spTgt spid="8"/>
                                        </p:tgtEl>
                                        <p:attrNameLst>
                                          <p:attrName>ppt_h</p:attrName>
                                        </p:attrNameLst>
                                      </p:cBhvr>
                                      <p:tavLst>
                                        <p:tav tm="0">
                                          <p:val>
                                            <p:strVal val="#ppt_h"/>
                                          </p:val>
                                        </p:tav>
                                        <p:tav tm="100000">
                                          <p:val>
                                            <p:strVal val="#ppt_h"/>
                                          </p:val>
                                        </p:tav>
                                      </p:tavLst>
                                    </p:anim>
                                    <p:animEffect transition="in" filter="fade">
                                      <p:cBhvr>
                                        <p:cTn id="21" dur="1000"/>
                                        <p:tgtEl>
                                          <p:spTgt spid="8"/>
                                        </p:tgtEl>
                                      </p:cBhvr>
                                    </p:animEffect>
                                  </p:childTnLst>
                                </p:cTn>
                              </p:par>
                            </p:childTnLst>
                          </p:cTn>
                        </p:par>
                      </p:childTnLst>
                    </p:cTn>
                  </p:par>
                  <p:par>
                    <p:cTn id="22" fill="hold">
                      <p:stCondLst>
                        <p:cond delay="indefinite"/>
                      </p:stCondLst>
                      <p:childTnLst>
                        <p:par>
                          <p:cTn id="23" fill="hold">
                            <p:stCondLst>
                              <p:cond delay="0"/>
                            </p:stCondLst>
                            <p:childTnLst>
                              <p:par>
                                <p:cTn id="24" presetID="47" presetClass="entr" presetSubtype="0" fill="hold" nodeType="clickEffect">
                                  <p:stCondLst>
                                    <p:cond delay="0"/>
                                  </p:stCondLst>
                                  <p:childTnLst>
                                    <p:set>
                                      <p:cBhvr>
                                        <p:cTn id="25" dur="1" fill="hold">
                                          <p:stCondLst>
                                            <p:cond delay="0"/>
                                          </p:stCondLst>
                                        </p:cTn>
                                        <p:tgtEl>
                                          <p:spTgt spid="6"/>
                                        </p:tgtEl>
                                        <p:attrNameLst>
                                          <p:attrName>style.visibility</p:attrName>
                                        </p:attrNameLst>
                                      </p:cBhvr>
                                      <p:to>
                                        <p:strVal val="visible"/>
                                      </p:to>
                                    </p:set>
                                    <p:animEffect transition="in" filter="fade">
                                      <p:cBhvr>
                                        <p:cTn id="26" dur="1000"/>
                                        <p:tgtEl>
                                          <p:spTgt spid="6"/>
                                        </p:tgtEl>
                                      </p:cBhvr>
                                    </p:animEffect>
                                    <p:anim calcmode="lin" valueType="num">
                                      <p:cBhvr>
                                        <p:cTn id="27" dur="1000" fill="hold"/>
                                        <p:tgtEl>
                                          <p:spTgt spid="6"/>
                                        </p:tgtEl>
                                        <p:attrNameLst>
                                          <p:attrName>ppt_x</p:attrName>
                                        </p:attrNameLst>
                                      </p:cBhvr>
                                      <p:tavLst>
                                        <p:tav tm="0">
                                          <p:val>
                                            <p:strVal val="#ppt_x"/>
                                          </p:val>
                                        </p:tav>
                                        <p:tav tm="100000">
                                          <p:val>
                                            <p:strVal val="#ppt_x"/>
                                          </p:val>
                                        </p:tav>
                                      </p:tavLst>
                                    </p:anim>
                                    <p:anim calcmode="lin" valueType="num">
                                      <p:cBhvr>
                                        <p:cTn id="28"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P spid="10" grpId="0" animBg="1"/>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r>
              <a:rPr lang="ar-DZ" sz="3200" b="1" dirty="0" smtClean="0">
                <a:latin typeface="Times New Roman" pitchFamily="18" charset="0"/>
                <a:cs typeface="Times New Roman" pitchFamily="18" charset="0"/>
              </a:rPr>
              <a:t>كيف تحول النسب الأرقام إلى معدلات ذات معنى أو ذات دلالة؟</a:t>
            </a:r>
            <a:endParaRPr lang="fr-FR" sz="3200" dirty="0"/>
          </a:p>
        </p:txBody>
      </p:sp>
      <p:graphicFrame>
        <p:nvGraphicFramePr>
          <p:cNvPr id="5" name="Espace réservé du contenu 4"/>
          <p:cNvGraphicFramePr>
            <a:graphicFrameLocks noGrp="1"/>
          </p:cNvGraphicFramePr>
          <p:nvPr>
            <p:ph idx="1"/>
          </p:nvPr>
        </p:nvGraphicFramePr>
        <p:xfrm>
          <a:off x="457200" y="4221088"/>
          <a:ext cx="8229600" cy="1554480"/>
        </p:xfrm>
        <a:graphic>
          <a:graphicData uri="http://schemas.openxmlformats.org/drawingml/2006/table">
            <a:tbl>
              <a:tblPr firstRow="1" bandRow="1">
                <a:tableStyleId>{5C22544A-7EE6-4342-B048-85BDC9FD1C3A}</a:tableStyleId>
              </a:tblPr>
              <a:tblGrid>
                <a:gridCol w="2057400"/>
                <a:gridCol w="2057400"/>
                <a:gridCol w="2057400"/>
                <a:gridCol w="2057400"/>
              </a:tblGrid>
              <a:tr h="370840">
                <a:tc>
                  <a:txBody>
                    <a:bodyPr/>
                    <a:lstStyle/>
                    <a:p>
                      <a:pPr algn="ctr" rtl="1"/>
                      <a:r>
                        <a:rPr lang="ar-DZ" sz="2800" b="1" dirty="0" smtClean="0">
                          <a:solidFill>
                            <a:srgbClr val="0000FF"/>
                          </a:solidFill>
                        </a:rPr>
                        <a:t>النسبة</a:t>
                      </a:r>
                      <a:endParaRPr lang="fr-FR" sz="2800" b="1" dirty="0">
                        <a:solidFill>
                          <a:srgbClr val="0000FF"/>
                        </a:solidFill>
                      </a:endParaRPr>
                    </a:p>
                  </a:txBody>
                  <a:tcPr>
                    <a:solidFill>
                      <a:srgbClr val="FFFF0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ar-DZ" sz="2800" b="1" kern="1200" dirty="0" smtClean="0">
                          <a:solidFill>
                            <a:srgbClr val="0000FF"/>
                          </a:solidFill>
                          <a:latin typeface="+mn-lt"/>
                          <a:ea typeface="+mn-ea"/>
                          <a:cs typeface="+mn-cs"/>
                        </a:rPr>
                        <a:t>ربح العمليات</a:t>
                      </a:r>
                      <a:endParaRPr lang="fr-FR" sz="2800" b="1" kern="1200" dirty="0" smtClean="0">
                        <a:solidFill>
                          <a:srgbClr val="0000FF"/>
                        </a:solidFill>
                        <a:latin typeface="+mn-lt"/>
                        <a:ea typeface="+mn-ea"/>
                        <a:cs typeface="+mn-cs"/>
                      </a:endParaRPr>
                    </a:p>
                  </a:txBody>
                  <a:tcPr>
                    <a:solidFill>
                      <a:srgbClr val="FFFF00"/>
                    </a:solidFill>
                  </a:tcPr>
                </a:tc>
                <a:tc>
                  <a:txBody>
                    <a:bodyPr/>
                    <a:lstStyle/>
                    <a:p>
                      <a:pPr algn="ctr" rtl="1"/>
                      <a:r>
                        <a:rPr lang="ar-DZ" sz="2800" b="1" dirty="0" smtClean="0">
                          <a:solidFill>
                            <a:srgbClr val="0000FF"/>
                          </a:solidFill>
                        </a:rPr>
                        <a:t>الفوائد</a:t>
                      </a:r>
                      <a:r>
                        <a:rPr lang="ar-DZ" sz="2800" b="1" kern="1200" dirty="0" smtClean="0">
                          <a:solidFill>
                            <a:srgbClr val="0000FF"/>
                          </a:solidFill>
                          <a:latin typeface="+mn-lt"/>
                          <a:ea typeface="+mn-ea"/>
                          <a:cs typeface="+mn-cs"/>
                        </a:rPr>
                        <a:t> السنوية</a:t>
                      </a:r>
                      <a:endParaRPr lang="fr-FR" sz="2800" b="1" kern="1200" dirty="0" smtClean="0">
                        <a:solidFill>
                          <a:srgbClr val="0000FF"/>
                        </a:solidFill>
                        <a:latin typeface="+mn-lt"/>
                        <a:ea typeface="+mn-ea"/>
                        <a:cs typeface="+mn-cs"/>
                      </a:endParaRPr>
                    </a:p>
                  </a:txBody>
                  <a:tcPr>
                    <a:solidFill>
                      <a:srgbClr val="FFFF00"/>
                    </a:solidFill>
                  </a:tcPr>
                </a:tc>
                <a:tc>
                  <a:txBody>
                    <a:bodyPr/>
                    <a:lstStyle/>
                    <a:p>
                      <a:pPr algn="ctr" rtl="1"/>
                      <a:endParaRPr lang="fr-FR" sz="2800" b="1" dirty="0">
                        <a:solidFill>
                          <a:srgbClr val="0000FF"/>
                        </a:solidFill>
                      </a:endParaRPr>
                    </a:p>
                  </a:txBody>
                  <a:tcPr>
                    <a:solidFill>
                      <a:srgbClr val="FFFF00"/>
                    </a:solidFill>
                  </a:tcPr>
                </a:tc>
              </a:tr>
              <a:tr h="370840">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lang="ar-DZ" sz="2800" b="1" dirty="0" smtClean="0"/>
                        <a:t>32%</a:t>
                      </a:r>
                      <a:endParaRPr lang="fr-FR" sz="2800" b="1" dirty="0" smtClean="0"/>
                    </a:p>
                  </a:txBody>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ar-DZ" sz="2400" b="1" kern="1200" dirty="0" smtClean="0">
                          <a:solidFill>
                            <a:schemeClr val="dk1"/>
                          </a:solidFill>
                          <a:latin typeface="+mn-lt"/>
                          <a:ea typeface="+mn-ea"/>
                          <a:cs typeface="+mn-cs"/>
                        </a:rPr>
                        <a:t>200.000</a:t>
                      </a:r>
                      <a:endParaRPr lang="fr-FR" sz="2400" b="1" kern="1200" dirty="0" smtClean="0">
                        <a:solidFill>
                          <a:schemeClr val="dk1"/>
                        </a:solidFill>
                        <a:latin typeface="+mn-lt"/>
                        <a:ea typeface="+mn-ea"/>
                        <a:cs typeface="+mn-cs"/>
                      </a:endParaRPr>
                    </a:p>
                  </a:txBody>
                  <a:tcPr/>
                </a:tc>
                <a:tc>
                  <a:txBody>
                    <a:bodyPr/>
                    <a:lstStyle/>
                    <a:p>
                      <a:pPr algn="r" rtl="1"/>
                      <a:r>
                        <a:rPr lang="ar-DZ" sz="2400" b="1" dirty="0" smtClean="0"/>
                        <a:t>64.000</a:t>
                      </a:r>
                      <a:endParaRPr lang="fr-FR" sz="2400" b="1" dirty="0"/>
                    </a:p>
                  </a:txBody>
                  <a:tcPr/>
                </a:tc>
                <a:tc>
                  <a:txBody>
                    <a:bodyPr/>
                    <a:lstStyle/>
                    <a:p>
                      <a:pPr algn="ctr" rtl="1"/>
                      <a:r>
                        <a:rPr lang="ar-DZ" sz="2800" b="1" dirty="0" smtClean="0"/>
                        <a:t>المؤسسة الأولى</a:t>
                      </a:r>
                      <a:endParaRPr lang="fr-FR" sz="2800" b="1" dirty="0"/>
                    </a:p>
                  </a:txBody>
                  <a:tcPr/>
                </a:tc>
              </a:tr>
              <a:tr h="370840">
                <a:tc>
                  <a:txBody>
                    <a:bodyPr/>
                    <a:lstStyle/>
                    <a:p>
                      <a:pPr algn="ctr" rtl="1"/>
                      <a:r>
                        <a:rPr lang="ar-DZ" sz="2800" b="1" dirty="0" smtClean="0"/>
                        <a:t>30%</a:t>
                      </a:r>
                      <a:endParaRPr lang="fr-FR" sz="2800" b="1" dirty="0"/>
                    </a:p>
                  </a:txBody>
                  <a:tcPr/>
                </a:tc>
                <a:tc>
                  <a:txBody>
                    <a:bodyPr/>
                    <a:lstStyle/>
                    <a:p>
                      <a:pPr algn="r"/>
                      <a:r>
                        <a:rPr lang="ar-DZ" sz="2400" b="1" kern="1200" dirty="0" smtClean="0">
                          <a:solidFill>
                            <a:schemeClr val="dk1"/>
                          </a:solidFill>
                          <a:latin typeface="+mn-lt"/>
                          <a:ea typeface="+mn-ea"/>
                          <a:cs typeface="+mn-cs"/>
                        </a:rPr>
                        <a:t>15.000.000</a:t>
                      </a:r>
                      <a:endParaRPr lang="fr-FR" sz="2400" b="1" kern="1200" dirty="0" smtClean="0">
                        <a:solidFill>
                          <a:schemeClr val="dk1"/>
                        </a:solidFill>
                        <a:latin typeface="+mn-lt"/>
                        <a:ea typeface="+mn-ea"/>
                        <a:cs typeface="+mn-cs"/>
                      </a:endParaRPr>
                    </a:p>
                  </a:txBody>
                  <a:tcPr/>
                </a:tc>
                <a:tc>
                  <a:txBody>
                    <a:bodyPr/>
                    <a:lstStyle/>
                    <a:p>
                      <a:pPr algn="r" rtl="1"/>
                      <a:r>
                        <a:rPr lang="ar-DZ" sz="2400" b="1" dirty="0" smtClean="0"/>
                        <a:t>4.500.000</a:t>
                      </a:r>
                      <a:endParaRPr lang="fr-FR" sz="2400" b="1" dirty="0"/>
                    </a:p>
                  </a:txBody>
                  <a:tcPr/>
                </a:tc>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lang="ar-DZ" sz="2800" b="1" dirty="0" smtClean="0"/>
                        <a:t>المؤسسة الثانية</a:t>
                      </a:r>
                      <a:endParaRPr lang="fr-FR" sz="2800" b="1" dirty="0" smtClean="0"/>
                    </a:p>
                  </a:txBody>
                  <a:tcPr/>
                </a:tc>
              </a:tr>
            </a:tbl>
          </a:graphicData>
        </a:graphic>
      </p:graphicFrame>
      <p:graphicFrame>
        <p:nvGraphicFramePr>
          <p:cNvPr id="4" name="Tableau 3"/>
          <p:cNvGraphicFramePr>
            <a:graphicFrameLocks noGrp="1"/>
          </p:cNvGraphicFramePr>
          <p:nvPr/>
        </p:nvGraphicFramePr>
        <p:xfrm>
          <a:off x="467544" y="1442472"/>
          <a:ext cx="8229600" cy="1554480"/>
        </p:xfrm>
        <a:graphic>
          <a:graphicData uri="http://schemas.openxmlformats.org/drawingml/2006/table">
            <a:tbl>
              <a:tblPr firstRow="1" bandRow="1">
                <a:tableStyleId>{5C22544A-7EE6-4342-B048-85BDC9FD1C3A}</a:tableStyleId>
              </a:tblPr>
              <a:tblGrid>
                <a:gridCol w="2057400"/>
                <a:gridCol w="2057400"/>
                <a:gridCol w="2057400"/>
                <a:gridCol w="2057400"/>
              </a:tblGrid>
              <a:tr h="370840">
                <a:tc>
                  <a:txBody>
                    <a:bodyPr/>
                    <a:lstStyle/>
                    <a:p>
                      <a:pPr algn="ctr" rtl="1"/>
                      <a:r>
                        <a:rPr lang="ar-DZ" sz="2800" b="1" dirty="0" smtClean="0">
                          <a:solidFill>
                            <a:srgbClr val="0000FF"/>
                          </a:solidFill>
                        </a:rPr>
                        <a:t>النسبة</a:t>
                      </a:r>
                      <a:endParaRPr lang="fr-FR" sz="2800" b="1" dirty="0">
                        <a:solidFill>
                          <a:srgbClr val="0000FF"/>
                        </a:solidFill>
                      </a:endParaRPr>
                    </a:p>
                  </a:txBody>
                  <a:tcPr>
                    <a:solidFill>
                      <a:srgbClr val="FFFF00"/>
                    </a:solidFill>
                  </a:tcPr>
                </a:tc>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lang="ar-DZ" sz="2800" b="1" kern="1200" dirty="0" smtClean="0">
                          <a:solidFill>
                            <a:srgbClr val="0000FF"/>
                          </a:solidFill>
                          <a:latin typeface="+mn-lt"/>
                          <a:ea typeface="+mn-ea"/>
                          <a:cs typeface="+mn-cs"/>
                        </a:rPr>
                        <a:t>إجمالي الأصول</a:t>
                      </a:r>
                      <a:endParaRPr lang="fr-FR" sz="2800" b="1" kern="1200" dirty="0" smtClean="0">
                        <a:solidFill>
                          <a:srgbClr val="0000FF"/>
                        </a:solidFill>
                        <a:latin typeface="+mn-lt"/>
                        <a:ea typeface="+mn-ea"/>
                        <a:cs typeface="+mn-cs"/>
                      </a:endParaRPr>
                    </a:p>
                  </a:txBody>
                  <a:tcPr>
                    <a:solidFill>
                      <a:srgbClr val="FFFF00"/>
                    </a:solidFill>
                  </a:tcPr>
                </a:tc>
                <a:tc>
                  <a:txBody>
                    <a:bodyPr/>
                    <a:lstStyle/>
                    <a:p>
                      <a:pPr algn="ctr" rtl="1"/>
                      <a:r>
                        <a:rPr lang="ar-DZ" sz="2800" b="1" dirty="0" smtClean="0">
                          <a:solidFill>
                            <a:srgbClr val="0000FF"/>
                          </a:solidFill>
                        </a:rPr>
                        <a:t>الديون المالية</a:t>
                      </a:r>
                      <a:endParaRPr lang="fr-FR" sz="2800" b="1" dirty="0">
                        <a:solidFill>
                          <a:srgbClr val="0000FF"/>
                        </a:solidFill>
                      </a:endParaRPr>
                    </a:p>
                  </a:txBody>
                  <a:tcPr>
                    <a:solidFill>
                      <a:srgbClr val="FFFF00"/>
                    </a:solidFill>
                  </a:tcPr>
                </a:tc>
                <a:tc>
                  <a:txBody>
                    <a:bodyPr/>
                    <a:lstStyle/>
                    <a:p>
                      <a:pPr algn="ctr" rtl="1"/>
                      <a:endParaRPr lang="fr-FR" sz="2800" b="1" dirty="0">
                        <a:solidFill>
                          <a:srgbClr val="0000FF"/>
                        </a:solidFill>
                      </a:endParaRPr>
                    </a:p>
                  </a:txBody>
                  <a:tcPr>
                    <a:solidFill>
                      <a:srgbClr val="FFFF00"/>
                    </a:solidFill>
                  </a:tcPr>
                </a:tc>
              </a:tr>
              <a:tr h="370840">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lang="ar-DZ" sz="2800" b="1" dirty="0" smtClean="0"/>
                        <a:t>40%</a:t>
                      </a:r>
                      <a:endParaRPr lang="fr-FR" sz="2800" b="1" dirty="0" smtClean="0"/>
                    </a:p>
                  </a:txBody>
                  <a:tcPr/>
                </a:tc>
                <a:tc>
                  <a:txBody>
                    <a:bodyPr/>
                    <a:lstStyle/>
                    <a:p>
                      <a:pPr algn="r" rtl="1"/>
                      <a:r>
                        <a:rPr lang="ar-DZ" sz="2400" b="1" dirty="0" smtClean="0"/>
                        <a:t>2.000.000</a:t>
                      </a:r>
                      <a:endParaRPr lang="fr-FR" sz="2400" b="1" dirty="0"/>
                    </a:p>
                  </a:txBody>
                  <a:tcPr/>
                </a:tc>
                <a:tc>
                  <a:txBody>
                    <a:bodyPr/>
                    <a:lstStyle/>
                    <a:p>
                      <a:pPr algn="r" rtl="1"/>
                      <a:r>
                        <a:rPr lang="ar-DZ" sz="2400" b="1" dirty="0" smtClean="0"/>
                        <a:t>800.000</a:t>
                      </a:r>
                      <a:endParaRPr lang="fr-FR" sz="2400" b="1" dirty="0"/>
                    </a:p>
                  </a:txBody>
                  <a:tcPr/>
                </a:tc>
                <a:tc>
                  <a:txBody>
                    <a:bodyPr/>
                    <a:lstStyle/>
                    <a:p>
                      <a:pPr algn="ctr" rtl="1"/>
                      <a:r>
                        <a:rPr lang="ar-DZ" sz="2800" b="1" dirty="0" smtClean="0"/>
                        <a:t>المؤسسة الأولى</a:t>
                      </a:r>
                      <a:endParaRPr lang="fr-FR" sz="2800" b="1" dirty="0"/>
                    </a:p>
                  </a:txBody>
                  <a:tcPr/>
                </a:tc>
              </a:tr>
              <a:tr h="370840">
                <a:tc>
                  <a:txBody>
                    <a:bodyPr/>
                    <a:lstStyle/>
                    <a:p>
                      <a:pPr algn="ctr" rtl="1"/>
                      <a:r>
                        <a:rPr lang="ar-DZ" sz="2800" b="1" dirty="0" smtClean="0"/>
                        <a:t>50%</a:t>
                      </a:r>
                      <a:endParaRPr lang="fr-FR" sz="2800" b="1" dirty="0"/>
                    </a:p>
                  </a:txBody>
                  <a:tcPr/>
                </a:tc>
                <a:tc>
                  <a:txBody>
                    <a:bodyPr/>
                    <a:lstStyle/>
                    <a:p>
                      <a:pPr algn="r" rtl="1"/>
                      <a:r>
                        <a:rPr lang="ar-DZ" sz="2400" b="1" dirty="0" smtClean="0"/>
                        <a:t>150.000.000</a:t>
                      </a:r>
                      <a:endParaRPr lang="fr-FR" sz="2400" b="1" dirty="0"/>
                    </a:p>
                  </a:txBody>
                  <a:tcPr/>
                </a:tc>
                <a:tc>
                  <a:txBody>
                    <a:bodyPr/>
                    <a:lstStyle/>
                    <a:p>
                      <a:pPr algn="r" rtl="1"/>
                      <a:r>
                        <a:rPr lang="ar-DZ" sz="2400" b="1" dirty="0" smtClean="0"/>
                        <a:t>75.000.000</a:t>
                      </a:r>
                      <a:endParaRPr lang="fr-FR" sz="2400" b="1" dirty="0"/>
                    </a:p>
                  </a:txBody>
                  <a:tcPr/>
                </a:tc>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lang="ar-DZ" sz="2800" b="1" dirty="0" smtClean="0"/>
                        <a:t>المؤسسة الثانية</a:t>
                      </a:r>
                      <a:endParaRPr lang="fr-FR" sz="2800" b="1" dirty="0" smtClean="0"/>
                    </a:p>
                  </a:txBody>
                  <a:tcPr/>
                </a:tc>
              </a:tr>
            </a:tbl>
          </a:graphicData>
        </a:graphic>
      </p:graphicFrame>
      <p:sp>
        <p:nvSpPr>
          <p:cNvPr id="7" name="Rectangle 6"/>
          <p:cNvSpPr/>
          <p:nvPr/>
        </p:nvSpPr>
        <p:spPr>
          <a:xfrm>
            <a:off x="1993089" y="3284984"/>
            <a:ext cx="6755375" cy="584775"/>
          </a:xfrm>
          <a:prstGeom prst="rect">
            <a:avLst/>
          </a:prstGeom>
        </p:spPr>
        <p:txBody>
          <a:bodyPr wrap="none">
            <a:spAutoFit/>
          </a:bodyPr>
          <a:lstStyle/>
          <a:p>
            <a:pPr algn="r" rtl="1"/>
            <a:r>
              <a:rPr lang="ar-DZ" sz="3200" b="1" dirty="0" smtClean="0">
                <a:solidFill>
                  <a:srgbClr val="0000FF"/>
                </a:solidFill>
                <a:latin typeface="Times New Roman" pitchFamily="18" charset="0"/>
                <a:cs typeface="Times New Roman" pitchFamily="18" charset="0"/>
              </a:rPr>
              <a:t>يمكن استخلاص معلومة حول عبء الديون المالية:</a:t>
            </a:r>
            <a:endParaRPr lang="fr-FR" sz="3200" dirty="0">
              <a:solidFill>
                <a:srgbClr val="0000FF"/>
              </a:solidFill>
            </a:endParaRPr>
          </a:p>
        </p:txBody>
      </p:sp>
      <p:sp>
        <p:nvSpPr>
          <p:cNvPr id="8" name="Rectangle 7"/>
          <p:cNvSpPr/>
          <p:nvPr/>
        </p:nvSpPr>
        <p:spPr>
          <a:xfrm>
            <a:off x="594718" y="5863204"/>
            <a:ext cx="8140369" cy="1077218"/>
          </a:xfrm>
          <a:prstGeom prst="rect">
            <a:avLst/>
          </a:prstGeom>
        </p:spPr>
        <p:txBody>
          <a:bodyPr wrap="none">
            <a:spAutoFit/>
          </a:bodyPr>
          <a:lstStyle/>
          <a:p>
            <a:pPr algn="r" rtl="1"/>
            <a:r>
              <a:rPr lang="ar-DZ" sz="3200" b="1" dirty="0" smtClean="0">
                <a:solidFill>
                  <a:srgbClr val="0000FF"/>
                </a:solidFill>
                <a:latin typeface="Times New Roman" pitchFamily="18" charset="0"/>
                <a:cs typeface="Times New Roman" pitchFamily="18" charset="0"/>
              </a:rPr>
              <a:t>كما يمكن استخلاص معلومة حول مقدرة المؤسسة على خدمة</a:t>
            </a:r>
          </a:p>
          <a:p>
            <a:pPr algn="r" rtl="1"/>
            <a:r>
              <a:rPr lang="ar-DZ" sz="3200" b="1" dirty="0" smtClean="0">
                <a:solidFill>
                  <a:srgbClr val="0000FF"/>
                </a:solidFill>
                <a:latin typeface="Times New Roman" pitchFamily="18" charset="0"/>
                <a:cs typeface="Times New Roman" pitchFamily="18" charset="0"/>
              </a:rPr>
              <a:t>هذه </a:t>
            </a:r>
            <a:r>
              <a:rPr lang="ar-DZ" sz="3200" b="1" dirty="0" err="1" smtClean="0">
                <a:solidFill>
                  <a:srgbClr val="0000FF"/>
                </a:solidFill>
                <a:latin typeface="Times New Roman" pitchFamily="18" charset="0"/>
                <a:cs typeface="Times New Roman" pitchFamily="18" charset="0"/>
              </a:rPr>
              <a:t>الديون </a:t>
            </a:r>
            <a:r>
              <a:rPr lang="ar-DZ" sz="3200" b="1" dirty="0" smtClean="0">
                <a:solidFill>
                  <a:srgbClr val="0000FF"/>
                </a:solidFill>
                <a:latin typeface="Times New Roman" pitchFamily="18" charset="0"/>
                <a:cs typeface="Times New Roman" pitchFamily="18" charset="0"/>
              </a:rPr>
              <a:t>(الوفاء بالالتزامات المترتبة عن الديون</a:t>
            </a:r>
            <a:r>
              <a:rPr lang="ar-DZ" sz="3200" b="1" dirty="0" err="1" smtClean="0">
                <a:solidFill>
                  <a:srgbClr val="0000FF"/>
                </a:solidFill>
                <a:latin typeface="Times New Roman" pitchFamily="18" charset="0"/>
                <a:cs typeface="Times New Roman" pitchFamily="18" charset="0"/>
              </a:rPr>
              <a:t>):</a:t>
            </a:r>
            <a:endParaRPr lang="fr-FR" sz="3200" dirty="0">
              <a:solidFill>
                <a:srgbClr val="0000FF"/>
              </a:solidFill>
            </a:endParaRPr>
          </a:p>
        </p:txBody>
      </p:sp>
      <p:sp>
        <p:nvSpPr>
          <p:cNvPr id="9" name="Rectangle 8"/>
          <p:cNvSpPr/>
          <p:nvPr/>
        </p:nvSpPr>
        <p:spPr>
          <a:xfrm>
            <a:off x="445836" y="1988840"/>
            <a:ext cx="2052000" cy="1008112"/>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0" name="Rectangle 9"/>
          <p:cNvSpPr/>
          <p:nvPr/>
        </p:nvSpPr>
        <p:spPr>
          <a:xfrm>
            <a:off x="2627784" y="1476968"/>
            <a:ext cx="1944216" cy="468000"/>
          </a:xfrm>
          <a:prstGeom prst="rect">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1" name="Rectangle 10"/>
          <p:cNvSpPr/>
          <p:nvPr/>
        </p:nvSpPr>
        <p:spPr>
          <a:xfrm>
            <a:off x="467544" y="4747028"/>
            <a:ext cx="2052000" cy="1008112"/>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2" name="Rectangle 11"/>
          <p:cNvSpPr/>
          <p:nvPr/>
        </p:nvSpPr>
        <p:spPr>
          <a:xfrm>
            <a:off x="2649492" y="4221088"/>
            <a:ext cx="1944216" cy="468000"/>
          </a:xfrm>
          <a:prstGeom prst="rect">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3" name="Rectangle 12"/>
          <p:cNvSpPr/>
          <p:nvPr/>
        </p:nvSpPr>
        <p:spPr>
          <a:xfrm>
            <a:off x="2528096" y="1988840"/>
            <a:ext cx="2052000" cy="1008112"/>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4" name="Rectangle 13"/>
          <p:cNvSpPr/>
          <p:nvPr/>
        </p:nvSpPr>
        <p:spPr>
          <a:xfrm>
            <a:off x="2549804" y="4747028"/>
            <a:ext cx="2052000" cy="1008112"/>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xit" presetSubtype="10" fill="hold" grpId="0" nodeType="clickEffect">
                                  <p:stCondLst>
                                    <p:cond delay="0"/>
                                  </p:stCondLst>
                                  <p:childTnLst>
                                    <p:animEffect transition="out" filter="checkerboard(across)">
                                      <p:cBhvr>
                                        <p:cTn id="6" dur="500"/>
                                        <p:tgtEl>
                                          <p:spTgt spid="10"/>
                                        </p:tgtEl>
                                      </p:cBhvr>
                                    </p:animEffect>
                                    <p:set>
                                      <p:cBhvr>
                                        <p:cTn id="7" dur="1" fill="hold">
                                          <p:stCondLst>
                                            <p:cond delay="499"/>
                                          </p:stCondLst>
                                        </p:cTn>
                                        <p:tgtEl>
                                          <p:spTgt spid="10"/>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8" presetClass="exit" presetSubtype="16" fill="hold" grpId="0" nodeType="clickEffect">
                                  <p:stCondLst>
                                    <p:cond delay="0"/>
                                  </p:stCondLst>
                                  <p:childTnLst>
                                    <p:animEffect transition="out" filter="diamond(in)">
                                      <p:cBhvr>
                                        <p:cTn id="11" dur="2000"/>
                                        <p:tgtEl>
                                          <p:spTgt spid="13"/>
                                        </p:tgtEl>
                                      </p:cBhvr>
                                    </p:animEffect>
                                    <p:set>
                                      <p:cBhvr>
                                        <p:cTn id="12" dur="1" fill="hold">
                                          <p:stCondLst>
                                            <p:cond delay="1999"/>
                                          </p:stCondLst>
                                        </p:cTn>
                                        <p:tgtEl>
                                          <p:spTgt spid="13"/>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8" presetClass="exit" presetSubtype="16" fill="hold" grpId="0" nodeType="clickEffect">
                                  <p:stCondLst>
                                    <p:cond delay="0"/>
                                  </p:stCondLst>
                                  <p:childTnLst>
                                    <p:animEffect transition="out" filter="diamond(in)">
                                      <p:cBhvr>
                                        <p:cTn id="16" dur="2000"/>
                                        <p:tgtEl>
                                          <p:spTgt spid="9"/>
                                        </p:tgtEl>
                                      </p:cBhvr>
                                    </p:animEffect>
                                    <p:set>
                                      <p:cBhvr>
                                        <p:cTn id="17" dur="1" fill="hold">
                                          <p:stCondLst>
                                            <p:cond delay="1999"/>
                                          </p:stCondLst>
                                        </p:cTn>
                                        <p:tgtEl>
                                          <p:spTgt spid="9"/>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27" presetClass="entr" presetSubtype="0" fill="hold" grpId="0" nodeType="clickEffect">
                                  <p:stCondLst>
                                    <p:cond delay="0"/>
                                  </p:stCondLst>
                                  <p:iterate type="lt">
                                    <p:tmPct val="50000"/>
                                  </p:iterate>
                                  <p:childTnLst>
                                    <p:set>
                                      <p:cBhvr>
                                        <p:cTn id="21" dur="1" fill="hold">
                                          <p:stCondLst>
                                            <p:cond delay="0"/>
                                          </p:stCondLst>
                                        </p:cTn>
                                        <p:tgtEl>
                                          <p:spTgt spid="8"/>
                                        </p:tgtEl>
                                        <p:attrNameLst>
                                          <p:attrName>style.visibility</p:attrName>
                                        </p:attrNameLst>
                                      </p:cBhvr>
                                      <p:to>
                                        <p:strVal val="visible"/>
                                      </p:to>
                                    </p:set>
                                    <p:anim calcmode="discrete" valueType="clr">
                                      <p:cBhvr override="childStyle">
                                        <p:cTn id="22" dur="80"/>
                                        <p:tgtEl>
                                          <p:spTgt spid="8"/>
                                        </p:tgtEl>
                                        <p:attrNameLst>
                                          <p:attrName>style.color</p:attrName>
                                        </p:attrNameLst>
                                      </p:cBhvr>
                                      <p:tavLst>
                                        <p:tav tm="0">
                                          <p:val>
                                            <p:clrVal>
                                              <a:schemeClr val="accent2"/>
                                            </p:clrVal>
                                          </p:val>
                                        </p:tav>
                                        <p:tav tm="50000">
                                          <p:val>
                                            <p:clrVal>
                                              <a:schemeClr val="hlink"/>
                                            </p:clrVal>
                                          </p:val>
                                        </p:tav>
                                      </p:tavLst>
                                    </p:anim>
                                    <p:anim calcmode="discrete" valueType="clr">
                                      <p:cBhvr>
                                        <p:cTn id="23" dur="80"/>
                                        <p:tgtEl>
                                          <p:spTgt spid="8"/>
                                        </p:tgtEl>
                                        <p:attrNameLst>
                                          <p:attrName>fillcolor</p:attrName>
                                        </p:attrNameLst>
                                      </p:cBhvr>
                                      <p:tavLst>
                                        <p:tav tm="0">
                                          <p:val>
                                            <p:clrVal>
                                              <a:schemeClr val="accent2"/>
                                            </p:clrVal>
                                          </p:val>
                                        </p:tav>
                                        <p:tav tm="50000">
                                          <p:val>
                                            <p:clrVal>
                                              <a:schemeClr val="hlink"/>
                                            </p:clrVal>
                                          </p:val>
                                        </p:tav>
                                      </p:tavLst>
                                    </p:anim>
                                    <p:set>
                                      <p:cBhvr>
                                        <p:cTn id="24" dur="80"/>
                                        <p:tgtEl>
                                          <p:spTgt spid="8"/>
                                        </p:tgtEl>
                                        <p:attrNameLst>
                                          <p:attrName>fill.type</p:attrName>
                                        </p:attrNameLst>
                                      </p:cBhvr>
                                      <p:to>
                                        <p:strVal val="solid"/>
                                      </p:to>
                                    </p:set>
                                  </p:childTnLst>
                                </p:cTn>
                              </p:par>
                            </p:childTnLst>
                          </p:cTn>
                        </p:par>
                      </p:childTnLst>
                    </p:cTn>
                  </p:par>
                  <p:par>
                    <p:cTn id="25" fill="hold">
                      <p:stCondLst>
                        <p:cond delay="indefinite"/>
                      </p:stCondLst>
                      <p:childTnLst>
                        <p:par>
                          <p:cTn id="26" fill="hold">
                            <p:stCondLst>
                              <p:cond delay="0"/>
                            </p:stCondLst>
                            <p:childTnLst>
                              <p:par>
                                <p:cTn id="27" presetID="5" presetClass="exit" presetSubtype="10" fill="hold" grpId="0" nodeType="clickEffect">
                                  <p:stCondLst>
                                    <p:cond delay="0"/>
                                  </p:stCondLst>
                                  <p:childTnLst>
                                    <p:animEffect transition="out" filter="checkerboard(across)">
                                      <p:cBhvr>
                                        <p:cTn id="28" dur="500"/>
                                        <p:tgtEl>
                                          <p:spTgt spid="12"/>
                                        </p:tgtEl>
                                      </p:cBhvr>
                                    </p:animEffect>
                                    <p:set>
                                      <p:cBhvr>
                                        <p:cTn id="29" dur="1" fill="hold">
                                          <p:stCondLst>
                                            <p:cond delay="499"/>
                                          </p:stCondLst>
                                        </p:cTn>
                                        <p:tgtEl>
                                          <p:spTgt spid="12"/>
                                        </p:tgtEl>
                                        <p:attrNameLst>
                                          <p:attrName>style.visibility</p:attrName>
                                        </p:attrNameLst>
                                      </p:cBhvr>
                                      <p:to>
                                        <p:strVal val="hidden"/>
                                      </p:to>
                                    </p:set>
                                  </p:childTnLst>
                                </p:cTn>
                              </p:par>
                            </p:childTnLst>
                          </p:cTn>
                        </p:par>
                      </p:childTnLst>
                    </p:cTn>
                  </p:par>
                  <p:par>
                    <p:cTn id="30" fill="hold">
                      <p:stCondLst>
                        <p:cond delay="indefinite"/>
                      </p:stCondLst>
                      <p:childTnLst>
                        <p:par>
                          <p:cTn id="31" fill="hold">
                            <p:stCondLst>
                              <p:cond delay="0"/>
                            </p:stCondLst>
                            <p:childTnLst>
                              <p:par>
                                <p:cTn id="32" presetID="8" presetClass="exit" presetSubtype="16" fill="hold" grpId="0" nodeType="clickEffect">
                                  <p:stCondLst>
                                    <p:cond delay="0"/>
                                  </p:stCondLst>
                                  <p:childTnLst>
                                    <p:animEffect transition="out" filter="diamond(in)">
                                      <p:cBhvr>
                                        <p:cTn id="33" dur="2000"/>
                                        <p:tgtEl>
                                          <p:spTgt spid="14"/>
                                        </p:tgtEl>
                                      </p:cBhvr>
                                    </p:animEffect>
                                    <p:set>
                                      <p:cBhvr>
                                        <p:cTn id="34" dur="1" fill="hold">
                                          <p:stCondLst>
                                            <p:cond delay="1999"/>
                                          </p:stCondLst>
                                        </p:cTn>
                                        <p:tgtEl>
                                          <p:spTgt spid="14"/>
                                        </p:tgtEl>
                                        <p:attrNameLst>
                                          <p:attrName>style.visibility</p:attrName>
                                        </p:attrNameLst>
                                      </p:cBhvr>
                                      <p:to>
                                        <p:strVal val="hidden"/>
                                      </p:to>
                                    </p:set>
                                  </p:childTnLst>
                                </p:cTn>
                              </p:par>
                            </p:childTnLst>
                          </p:cTn>
                        </p:par>
                      </p:childTnLst>
                    </p:cTn>
                  </p:par>
                  <p:par>
                    <p:cTn id="35" fill="hold">
                      <p:stCondLst>
                        <p:cond delay="indefinite"/>
                      </p:stCondLst>
                      <p:childTnLst>
                        <p:par>
                          <p:cTn id="36" fill="hold">
                            <p:stCondLst>
                              <p:cond delay="0"/>
                            </p:stCondLst>
                            <p:childTnLst>
                              <p:par>
                                <p:cTn id="37" presetID="8" presetClass="exit" presetSubtype="16" fill="hold" grpId="0" nodeType="clickEffect">
                                  <p:stCondLst>
                                    <p:cond delay="0"/>
                                  </p:stCondLst>
                                  <p:childTnLst>
                                    <p:animEffect transition="out" filter="diamond(in)">
                                      <p:cBhvr>
                                        <p:cTn id="38" dur="2000"/>
                                        <p:tgtEl>
                                          <p:spTgt spid="11"/>
                                        </p:tgtEl>
                                      </p:cBhvr>
                                    </p:animEffect>
                                    <p:set>
                                      <p:cBhvr>
                                        <p:cTn id="39" dur="1" fill="hold">
                                          <p:stCondLst>
                                            <p:cond delay="1999"/>
                                          </p:stCondLst>
                                        </p:cTn>
                                        <p:tgtEl>
                                          <p:spTgt spid="11"/>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animBg="1"/>
      <p:bldP spid="10" grpId="0" animBg="1"/>
      <p:bldP spid="11" grpId="0" animBg="1"/>
      <p:bldP spid="12" grpId="0" animBg="1"/>
      <p:bldP spid="13" grpId="0" animBg="1"/>
      <p:bldP spid="14" grpId="0" animBg="1"/>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rtl="1"/>
            <a:r>
              <a:rPr lang="ar-DZ" sz="4000" b="1" dirty="0" smtClean="0">
                <a:solidFill>
                  <a:srgbClr val="FF0000"/>
                </a:solidFill>
              </a:rPr>
              <a:t>أنواع النسب المالية</a:t>
            </a:r>
            <a:endParaRPr lang="fr-FR" sz="4000" b="1" dirty="0">
              <a:solidFill>
                <a:srgbClr val="FF0000"/>
              </a:solidFill>
            </a:endParaRPr>
          </a:p>
        </p:txBody>
      </p:sp>
      <p:sp>
        <p:nvSpPr>
          <p:cNvPr id="3" name="Espace réservé du contenu 2"/>
          <p:cNvSpPr>
            <a:spLocks noGrp="1"/>
          </p:cNvSpPr>
          <p:nvPr>
            <p:ph idx="1"/>
          </p:nvPr>
        </p:nvSpPr>
        <p:spPr>
          <a:xfrm>
            <a:off x="457200" y="1639341"/>
            <a:ext cx="8229600" cy="4525963"/>
          </a:xfrm>
        </p:spPr>
        <p:txBody>
          <a:bodyPr>
            <a:noAutofit/>
          </a:bodyPr>
          <a:lstStyle/>
          <a:p>
            <a:pPr algn="r" rtl="1">
              <a:buNone/>
            </a:pPr>
            <a:r>
              <a:rPr lang="ar-SA" b="1" dirty="0" smtClean="0"/>
              <a:t>وبموجب العلاقة السببية القائمة بين بنود القوائم المالية، </a:t>
            </a:r>
            <a:r>
              <a:rPr lang="ar-SA" b="1" dirty="0" smtClean="0">
                <a:solidFill>
                  <a:srgbClr val="0000FF"/>
                </a:solidFill>
              </a:rPr>
              <a:t>يمكن اشتقاق عدد كبير من النسب المالية</a:t>
            </a:r>
            <a:r>
              <a:rPr lang="ar-SA" b="1" dirty="0" smtClean="0"/>
              <a:t> التي يمكن للمحللين استخدامھا </a:t>
            </a:r>
            <a:r>
              <a:rPr lang="ar-SA" b="1" dirty="0" err="1" smtClean="0"/>
              <a:t>كؤشرات</a:t>
            </a:r>
            <a:r>
              <a:rPr lang="ar-SA" b="1" dirty="0" smtClean="0"/>
              <a:t> في تقييم أداء ال</a:t>
            </a:r>
            <a:r>
              <a:rPr lang="ar-DZ" b="1" dirty="0" smtClean="0"/>
              <a:t>مؤسس</a:t>
            </a:r>
            <a:r>
              <a:rPr lang="ar-SA" b="1" dirty="0" smtClean="0"/>
              <a:t>ات، وأوجه نشاطاتھا </a:t>
            </a:r>
            <a:r>
              <a:rPr lang="ar-SA" b="1" dirty="0" err="1" smtClean="0"/>
              <a:t>المختلفة.</a:t>
            </a:r>
            <a:r>
              <a:rPr lang="ar-SA" b="1" dirty="0" smtClean="0"/>
              <a:t> ويمكن </a:t>
            </a:r>
            <a:r>
              <a:rPr lang="ar-SA" b="1" dirty="0" err="1" smtClean="0"/>
              <a:t>تقسيم </a:t>
            </a:r>
            <a:r>
              <a:rPr lang="ar-SA" b="1" dirty="0" smtClean="0"/>
              <a:t>ھ</a:t>
            </a:r>
            <a:r>
              <a:rPr lang="ar-SA" b="1" dirty="0" err="1" smtClean="0"/>
              <a:t>ذه</a:t>
            </a:r>
            <a:r>
              <a:rPr lang="ar-SA" b="1" dirty="0" smtClean="0"/>
              <a:t> النسب إلى خمس مجموعات رئيسية على النحو التالي:</a:t>
            </a:r>
            <a:endParaRPr lang="ar-DZ" b="1" dirty="0" smtClean="0"/>
          </a:p>
          <a:p>
            <a:pPr algn="r" rtl="1"/>
            <a:r>
              <a:rPr lang="ar-SA" b="1" dirty="0" smtClean="0">
                <a:solidFill>
                  <a:srgbClr val="0000FF"/>
                </a:solidFill>
              </a:rPr>
              <a:t>نسب السيولة </a:t>
            </a:r>
            <a:r>
              <a:rPr lang="fr-FR" sz="3000" b="1" dirty="0" err="1" smtClean="0"/>
              <a:t>Liquidity</a:t>
            </a:r>
            <a:r>
              <a:rPr lang="fr-FR" b="1" dirty="0" smtClean="0"/>
              <a:t> </a:t>
            </a:r>
            <a:r>
              <a:rPr lang="fr-FR" sz="3000" b="1" dirty="0" smtClean="0"/>
              <a:t>Ratios</a:t>
            </a:r>
            <a:r>
              <a:rPr lang="ar-DZ" b="1" dirty="0" smtClean="0"/>
              <a:t> </a:t>
            </a:r>
            <a:r>
              <a:rPr lang="ar-SA" b="1" dirty="0" smtClean="0"/>
              <a:t>وتستخدم كمؤشرات لتقييم قدرة </a:t>
            </a:r>
            <a:r>
              <a:rPr lang="ar-DZ" b="1" dirty="0" smtClean="0"/>
              <a:t>المؤسسة </a:t>
            </a:r>
            <a:r>
              <a:rPr lang="ar-SA" b="1" dirty="0" smtClean="0"/>
              <a:t>على الوفاء بالتزامات</a:t>
            </a:r>
            <a:r>
              <a:rPr lang="ar-DZ" b="1" dirty="0" smtClean="0"/>
              <a:t>ها</a:t>
            </a:r>
            <a:r>
              <a:rPr lang="ar-SA" b="1" dirty="0" smtClean="0"/>
              <a:t> قصيرة الأجل</a:t>
            </a:r>
            <a:r>
              <a:rPr lang="ar-DZ" b="1" dirty="0" smtClean="0"/>
              <a:t>، وبالتالي التحقق من سلامة إدارة السيولة للمحافظة على استمرار عمل المؤسسة وإبعاد مخاطر العسر المالي</a:t>
            </a:r>
            <a:r>
              <a:rPr lang="ar-SA" b="1" dirty="0" err="1" smtClean="0"/>
              <a:t>.</a:t>
            </a:r>
            <a:r>
              <a:rPr lang="ar-SA" b="1" dirty="0" smtClean="0"/>
              <a:t> </a:t>
            </a:r>
            <a:endParaRPr lang="ar-DZ" b="1" dirty="0" smtClean="0"/>
          </a:p>
        </p:txBody>
      </p:sp>
      <p:pic>
        <p:nvPicPr>
          <p:cNvPr id="4" name="Picture 24" descr="CAUFKP6J"/>
          <p:cNvPicPr>
            <a:picLocks noChangeAspect="1" noChangeArrowheads="1"/>
          </p:cNvPicPr>
          <p:nvPr/>
        </p:nvPicPr>
        <p:blipFill>
          <a:blip r:embed="rId2" cstate="print"/>
          <a:srcRect/>
          <a:stretch>
            <a:fillRect/>
          </a:stretch>
        </p:blipFill>
        <p:spPr bwMode="auto">
          <a:xfrm>
            <a:off x="323528" y="270528"/>
            <a:ext cx="1143000" cy="114300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7" presetClass="entr" presetSubtype="0" fill="hold" nodeType="afterEffect">
                                  <p:stCondLst>
                                    <p:cond delay="0"/>
                                  </p:stCondLst>
                                  <p:iterate type="lt">
                                    <p:tmPct val="50000"/>
                                  </p:iterate>
                                  <p:childTnLst>
                                    <p:set>
                                      <p:cBhvr>
                                        <p:cTn id="6" dur="1" fill="hold">
                                          <p:stCondLst>
                                            <p:cond delay="0"/>
                                          </p:stCondLst>
                                        </p:cTn>
                                        <p:tgtEl>
                                          <p:spTgt spid="3">
                                            <p:txEl>
                                              <p:pRg st="1" end="1"/>
                                            </p:txEl>
                                          </p:spTgt>
                                        </p:tgtEl>
                                        <p:attrNameLst>
                                          <p:attrName>style.visibility</p:attrName>
                                        </p:attrNameLst>
                                      </p:cBhvr>
                                      <p:to>
                                        <p:strVal val="visible"/>
                                      </p:to>
                                    </p:set>
                                    <p:anim calcmode="discrete" valueType="clr">
                                      <p:cBhvr override="childStyle">
                                        <p:cTn id="7" dur="80"/>
                                        <p:tgtEl>
                                          <p:spTgt spid="3">
                                            <p:txEl>
                                              <p:pRg st="1" end="1"/>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3">
                                            <p:txEl>
                                              <p:pRg st="1" end="1"/>
                                            </p:txEl>
                                          </p:spTgt>
                                        </p:tgtEl>
                                        <p:attrNameLst>
                                          <p:attrName>fillcolor</p:attrName>
                                        </p:attrNameLst>
                                      </p:cBhvr>
                                      <p:tavLst>
                                        <p:tav tm="0">
                                          <p:val>
                                            <p:clrVal>
                                              <a:schemeClr val="accent2"/>
                                            </p:clrVal>
                                          </p:val>
                                        </p:tav>
                                        <p:tav tm="50000">
                                          <p:val>
                                            <p:clrVal>
                                              <a:schemeClr val="hlink"/>
                                            </p:clrVal>
                                          </p:val>
                                        </p:tav>
                                      </p:tavLst>
                                    </p:anim>
                                    <p:set>
                                      <p:cBhvr>
                                        <p:cTn id="9" dur="80"/>
                                        <p:tgtEl>
                                          <p:spTgt spid="3">
                                            <p:txEl>
                                              <p:pRg st="1" end="1"/>
                                            </p:txEl>
                                          </p:spTgt>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a:xfrm>
            <a:off x="457200" y="1700808"/>
            <a:ext cx="8229600" cy="4525963"/>
          </a:xfrm>
        </p:spPr>
        <p:txBody>
          <a:bodyPr>
            <a:noAutofit/>
          </a:bodyPr>
          <a:lstStyle/>
          <a:p>
            <a:pPr algn="r" rtl="1"/>
            <a:r>
              <a:rPr lang="ar-SA" b="1" dirty="0" smtClean="0">
                <a:solidFill>
                  <a:srgbClr val="0000FF"/>
                </a:solidFill>
              </a:rPr>
              <a:t>نسب النشاط</a:t>
            </a:r>
            <a:r>
              <a:rPr lang="ar-DZ" b="1" dirty="0" smtClean="0">
                <a:solidFill>
                  <a:srgbClr val="0000FF"/>
                </a:solidFill>
              </a:rPr>
              <a:t> </a:t>
            </a:r>
            <a:r>
              <a:rPr lang="ar-SA" b="1" dirty="0" smtClean="0">
                <a:solidFill>
                  <a:srgbClr val="0000FF"/>
                </a:solidFill>
              </a:rPr>
              <a:t> </a:t>
            </a:r>
            <a:r>
              <a:rPr lang="fr-FR" sz="3000" b="1" dirty="0" err="1" smtClean="0"/>
              <a:t>Activity</a:t>
            </a:r>
            <a:r>
              <a:rPr lang="fr-FR" b="1" dirty="0" smtClean="0"/>
              <a:t> </a:t>
            </a:r>
            <a:r>
              <a:rPr lang="fr-FR" sz="3000" b="1" dirty="0" smtClean="0"/>
              <a:t>Ratios</a:t>
            </a:r>
            <a:r>
              <a:rPr lang="ar-DZ" b="1" dirty="0" smtClean="0"/>
              <a:t> </a:t>
            </a:r>
            <a:r>
              <a:rPr lang="ar-SA" b="1" dirty="0" smtClean="0"/>
              <a:t>وتستخدم لتقييم كفاءة ال</a:t>
            </a:r>
            <a:r>
              <a:rPr lang="ar-DZ" b="1" dirty="0" smtClean="0"/>
              <a:t>مؤسس</a:t>
            </a:r>
            <a:r>
              <a:rPr lang="ar-SA" b="1" dirty="0" smtClean="0"/>
              <a:t>ة</a:t>
            </a:r>
            <a:r>
              <a:rPr lang="fr-FR" b="1" dirty="0" smtClean="0"/>
              <a:t> </a:t>
            </a:r>
            <a:r>
              <a:rPr lang="ar-SA" b="1" dirty="0" smtClean="0"/>
              <a:t>في استخدام أصولھا </a:t>
            </a:r>
            <a:r>
              <a:rPr lang="ar-SA" b="1" dirty="0" err="1" smtClean="0"/>
              <a:t>المختلفة،</a:t>
            </a:r>
            <a:r>
              <a:rPr lang="ar-SA" b="1" dirty="0" smtClean="0"/>
              <a:t> </a:t>
            </a:r>
            <a:r>
              <a:rPr lang="ar-DZ" b="1" dirty="0" smtClean="0"/>
              <a:t>وبالتحديد قياس قدرة المؤسسة على تحويل ال</a:t>
            </a:r>
            <a:r>
              <a:rPr lang="ar-SA" b="1" dirty="0" smtClean="0"/>
              <a:t>أصول</a:t>
            </a:r>
            <a:r>
              <a:rPr lang="ar-DZ" b="1" dirty="0" smtClean="0"/>
              <a:t> إلى إيرادات أو سيولة نقدية</a:t>
            </a:r>
            <a:r>
              <a:rPr lang="ar-SA" b="1" dirty="0" err="1" smtClean="0"/>
              <a:t>.</a:t>
            </a:r>
            <a:endParaRPr lang="ar-DZ" b="1" dirty="0" smtClean="0"/>
          </a:p>
          <a:p>
            <a:pPr algn="r" rtl="1"/>
            <a:r>
              <a:rPr lang="ar-SA" b="1" dirty="0" smtClean="0">
                <a:solidFill>
                  <a:srgbClr val="0000FF"/>
                </a:solidFill>
              </a:rPr>
              <a:t>نسب </a:t>
            </a:r>
            <a:r>
              <a:rPr lang="ar-SA" b="1" dirty="0">
                <a:solidFill>
                  <a:srgbClr val="0000FF"/>
                </a:solidFill>
              </a:rPr>
              <a:t>الرفع </a:t>
            </a:r>
            <a:r>
              <a:rPr lang="ar-SA" b="1" dirty="0" smtClean="0">
                <a:solidFill>
                  <a:srgbClr val="0000FF"/>
                </a:solidFill>
              </a:rPr>
              <a:t>المالي</a:t>
            </a:r>
            <a:r>
              <a:rPr lang="ar-DZ" b="1" dirty="0" smtClean="0">
                <a:solidFill>
                  <a:srgbClr val="0000FF"/>
                </a:solidFill>
              </a:rPr>
              <a:t> </a:t>
            </a:r>
            <a:r>
              <a:rPr lang="fr-FR" sz="3000" b="1" dirty="0" err="1"/>
              <a:t>Leverage</a:t>
            </a:r>
            <a:r>
              <a:rPr lang="fr-FR" sz="3000" b="1" dirty="0"/>
              <a:t> </a:t>
            </a:r>
            <a:r>
              <a:rPr lang="fr-FR" sz="3000" b="1" dirty="0" smtClean="0"/>
              <a:t>Ratios</a:t>
            </a:r>
            <a:r>
              <a:rPr lang="ar-DZ" b="1" dirty="0" smtClean="0"/>
              <a:t> وتسمى أيضا نسب الهيكل المالي </a:t>
            </a:r>
            <a:r>
              <a:rPr lang="fr-FR" sz="3000" b="1" dirty="0" smtClean="0"/>
              <a:t>Capital</a:t>
            </a:r>
            <a:r>
              <a:rPr lang="fr-FR" b="1" dirty="0" smtClean="0"/>
              <a:t> </a:t>
            </a:r>
            <a:r>
              <a:rPr lang="fr-FR" sz="3000" b="1" dirty="0" smtClean="0"/>
              <a:t>structure</a:t>
            </a:r>
            <a:r>
              <a:rPr lang="fr-FR" b="1" dirty="0" smtClean="0"/>
              <a:t> </a:t>
            </a:r>
            <a:r>
              <a:rPr lang="fr-FR" sz="3000" b="1" dirty="0" smtClean="0"/>
              <a:t>Ratios</a:t>
            </a:r>
            <a:r>
              <a:rPr lang="ar-DZ" b="1" dirty="0" err="1" smtClean="0"/>
              <a:t>،</a:t>
            </a:r>
            <a:r>
              <a:rPr lang="ar-DZ" b="1" dirty="0" smtClean="0"/>
              <a:t> </a:t>
            </a:r>
            <a:r>
              <a:rPr lang="ar-SA" b="1" dirty="0"/>
              <a:t>وتستخدم لتقييم سياسة </a:t>
            </a:r>
            <a:r>
              <a:rPr lang="ar-SA" b="1" dirty="0" smtClean="0"/>
              <a:t>التمويل</a:t>
            </a:r>
            <a:r>
              <a:rPr lang="ar-DZ" b="1" dirty="0" smtClean="0"/>
              <a:t> (مدى مساهمة الملاك في التمويل مقارنة بالمقرضين</a:t>
            </a:r>
            <a:r>
              <a:rPr lang="ar-DZ" b="1" dirty="0" err="1" smtClean="0"/>
              <a:t>)</a:t>
            </a:r>
            <a:r>
              <a:rPr lang="ar-SA" b="1" dirty="0" err="1" smtClean="0"/>
              <a:t>،</a:t>
            </a:r>
            <a:r>
              <a:rPr lang="ar-SA" b="1" dirty="0" smtClean="0"/>
              <a:t> </a:t>
            </a:r>
            <a:r>
              <a:rPr lang="ar-DZ" b="1" dirty="0" smtClean="0"/>
              <a:t>كما تقيس أيضا </a:t>
            </a:r>
            <a:r>
              <a:rPr lang="ar-SA" b="1" dirty="0" smtClean="0"/>
              <a:t>قدرة </a:t>
            </a:r>
            <a:r>
              <a:rPr lang="ar-DZ" b="1" dirty="0" smtClean="0"/>
              <a:t>المؤسسة في </a:t>
            </a:r>
            <a:r>
              <a:rPr lang="ar-SA" b="1" dirty="0" smtClean="0"/>
              <a:t>ال</a:t>
            </a:r>
            <a:r>
              <a:rPr lang="ar-DZ" b="1" dirty="0" smtClean="0"/>
              <a:t>مدى البعيد </a:t>
            </a:r>
            <a:r>
              <a:rPr lang="ar-SA" b="1" dirty="0" smtClean="0"/>
              <a:t>على الوفاء ب</a:t>
            </a:r>
            <a:r>
              <a:rPr lang="ar-DZ" b="1" dirty="0" smtClean="0"/>
              <a:t>قروضها</a:t>
            </a:r>
            <a:r>
              <a:rPr lang="ar-SA" b="1" dirty="0" smtClean="0"/>
              <a:t> </a:t>
            </a:r>
            <a:r>
              <a:rPr lang="ar-DZ" b="1" dirty="0" smtClean="0"/>
              <a:t>طويلة الأجل</a:t>
            </a:r>
            <a:r>
              <a:rPr lang="ar-SA" b="1" dirty="0" err="1" smtClean="0"/>
              <a:t>.</a:t>
            </a:r>
            <a:endParaRPr lang="ar-DZ"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7" presetClass="entr" presetSubtype="0" fill="hold" nodeType="clickEffect">
                                  <p:stCondLst>
                                    <p:cond delay="0"/>
                                  </p:stCondLst>
                                  <p:iterate type="lt">
                                    <p:tmPct val="50000"/>
                                  </p:iterate>
                                  <p:childTnLst>
                                    <p:set>
                                      <p:cBhvr>
                                        <p:cTn id="6" dur="1" fill="hold">
                                          <p:stCondLst>
                                            <p:cond delay="0"/>
                                          </p:stCondLst>
                                        </p:cTn>
                                        <p:tgtEl>
                                          <p:spTgt spid="3">
                                            <p:txEl>
                                              <p:pRg st="0" end="0"/>
                                            </p:txEl>
                                          </p:spTgt>
                                        </p:tgtEl>
                                        <p:attrNameLst>
                                          <p:attrName>style.visibility</p:attrName>
                                        </p:attrNameLst>
                                      </p:cBhvr>
                                      <p:to>
                                        <p:strVal val="visible"/>
                                      </p:to>
                                    </p:set>
                                    <p:anim calcmode="discrete" valueType="clr">
                                      <p:cBhvr override="childStyle">
                                        <p:cTn id="7" dur="80"/>
                                        <p:tgtEl>
                                          <p:spTgt spid="3">
                                            <p:txEl>
                                              <p:pRg st="0" end="0"/>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3">
                                            <p:txEl>
                                              <p:pRg st="0" end="0"/>
                                            </p:txEl>
                                          </p:spTgt>
                                        </p:tgtEl>
                                        <p:attrNameLst>
                                          <p:attrName>fillcolor</p:attrName>
                                        </p:attrNameLst>
                                      </p:cBhvr>
                                      <p:tavLst>
                                        <p:tav tm="0">
                                          <p:val>
                                            <p:clrVal>
                                              <a:schemeClr val="accent2"/>
                                            </p:clrVal>
                                          </p:val>
                                        </p:tav>
                                        <p:tav tm="50000">
                                          <p:val>
                                            <p:clrVal>
                                              <a:schemeClr val="hlink"/>
                                            </p:clrVal>
                                          </p:val>
                                        </p:tav>
                                      </p:tavLst>
                                    </p:anim>
                                    <p:set>
                                      <p:cBhvr>
                                        <p:cTn id="9" dur="80"/>
                                        <p:tgtEl>
                                          <p:spTgt spid="3">
                                            <p:txEl>
                                              <p:pRg st="0" end="0"/>
                                            </p:txEl>
                                          </p:spTgt>
                                        </p:tgtEl>
                                        <p:attrNameLst>
                                          <p:attrName>fill.type</p:attrName>
                                        </p:attrNameLst>
                                      </p:cBhvr>
                                      <p:to>
                                        <p:strVal val="solid"/>
                                      </p:to>
                                    </p:set>
                                  </p:childTnLst>
                                </p:cTn>
                              </p:par>
                            </p:childTnLst>
                          </p:cTn>
                        </p:par>
                      </p:childTnLst>
                    </p:cTn>
                  </p:par>
                  <p:par>
                    <p:cTn id="10" fill="hold">
                      <p:stCondLst>
                        <p:cond delay="indefinite"/>
                      </p:stCondLst>
                      <p:childTnLst>
                        <p:par>
                          <p:cTn id="11" fill="hold">
                            <p:stCondLst>
                              <p:cond delay="0"/>
                            </p:stCondLst>
                            <p:childTnLst>
                              <p:par>
                                <p:cTn id="12" presetID="27" presetClass="entr" presetSubtype="0" fill="hold" nodeType="clickEffect">
                                  <p:stCondLst>
                                    <p:cond delay="0"/>
                                  </p:stCondLst>
                                  <p:iterate type="lt">
                                    <p:tmPct val="50000"/>
                                  </p:iterate>
                                  <p:childTnLst>
                                    <p:set>
                                      <p:cBhvr>
                                        <p:cTn id="13" dur="1" fill="hold">
                                          <p:stCondLst>
                                            <p:cond delay="0"/>
                                          </p:stCondLst>
                                        </p:cTn>
                                        <p:tgtEl>
                                          <p:spTgt spid="3">
                                            <p:txEl>
                                              <p:pRg st="1" end="1"/>
                                            </p:txEl>
                                          </p:spTgt>
                                        </p:tgtEl>
                                        <p:attrNameLst>
                                          <p:attrName>style.visibility</p:attrName>
                                        </p:attrNameLst>
                                      </p:cBhvr>
                                      <p:to>
                                        <p:strVal val="visible"/>
                                      </p:to>
                                    </p:set>
                                    <p:anim calcmode="discrete" valueType="clr">
                                      <p:cBhvr override="childStyle">
                                        <p:cTn id="14" dur="80"/>
                                        <p:tgtEl>
                                          <p:spTgt spid="3">
                                            <p:txEl>
                                              <p:pRg st="1" end="1"/>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15" dur="80"/>
                                        <p:tgtEl>
                                          <p:spTgt spid="3">
                                            <p:txEl>
                                              <p:pRg st="1" end="1"/>
                                            </p:txEl>
                                          </p:spTgt>
                                        </p:tgtEl>
                                        <p:attrNameLst>
                                          <p:attrName>fillcolor</p:attrName>
                                        </p:attrNameLst>
                                      </p:cBhvr>
                                      <p:tavLst>
                                        <p:tav tm="0">
                                          <p:val>
                                            <p:clrVal>
                                              <a:schemeClr val="accent2"/>
                                            </p:clrVal>
                                          </p:val>
                                        </p:tav>
                                        <p:tav tm="50000">
                                          <p:val>
                                            <p:clrVal>
                                              <a:schemeClr val="hlink"/>
                                            </p:clrVal>
                                          </p:val>
                                        </p:tav>
                                      </p:tavLst>
                                    </p:anim>
                                    <p:set>
                                      <p:cBhvr>
                                        <p:cTn id="16" dur="80"/>
                                        <p:tgtEl>
                                          <p:spTgt spid="3">
                                            <p:txEl>
                                              <p:pRg st="1" end="1"/>
                                            </p:txEl>
                                          </p:spTgt>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pPr algn="r" rtl="1"/>
            <a:r>
              <a:rPr lang="ar-SA" b="1" dirty="0" smtClean="0">
                <a:solidFill>
                  <a:srgbClr val="0000FF"/>
                </a:solidFill>
              </a:rPr>
              <a:t>نسب الربحية </a:t>
            </a:r>
            <a:r>
              <a:rPr lang="fr-FR" sz="3000" b="1" dirty="0" err="1" smtClean="0"/>
              <a:t>Profitability</a:t>
            </a:r>
            <a:r>
              <a:rPr lang="fr-FR" b="1" dirty="0" smtClean="0"/>
              <a:t> </a:t>
            </a:r>
            <a:r>
              <a:rPr lang="fr-FR" sz="3000" b="1" dirty="0" smtClean="0"/>
              <a:t>Ratios</a:t>
            </a:r>
            <a:r>
              <a:rPr lang="ar-DZ" b="1" dirty="0" smtClean="0"/>
              <a:t> </a:t>
            </a:r>
            <a:r>
              <a:rPr lang="ar-SA" b="1" dirty="0" smtClean="0"/>
              <a:t>وتستخدم لتقييم قدرة </a:t>
            </a:r>
            <a:r>
              <a:rPr lang="ar-DZ" b="1" dirty="0" smtClean="0"/>
              <a:t>المؤسسة </a:t>
            </a:r>
            <a:r>
              <a:rPr lang="ar-SA" b="1" dirty="0" smtClean="0"/>
              <a:t>على ت</a:t>
            </a:r>
            <a:r>
              <a:rPr lang="ar-DZ" b="1" dirty="0" smtClean="0"/>
              <a:t>حقيق المستوى المرغوب من</a:t>
            </a:r>
            <a:r>
              <a:rPr lang="ar-SA" b="1" dirty="0" smtClean="0"/>
              <a:t> </a:t>
            </a:r>
            <a:r>
              <a:rPr lang="ar-SA" b="1" dirty="0" err="1" smtClean="0"/>
              <a:t>الأربا</a:t>
            </a:r>
            <a:r>
              <a:rPr lang="ar-DZ" b="1" dirty="0" smtClean="0"/>
              <a:t>ح الذي يضمن عائدا ملائما للملاك، بما يساعد في قياس </a:t>
            </a:r>
            <a:r>
              <a:rPr lang="ar-SA" b="1" dirty="0" smtClean="0"/>
              <a:t>كفاءة ال</a:t>
            </a:r>
            <a:r>
              <a:rPr lang="ar-DZ" b="1" dirty="0" smtClean="0"/>
              <a:t>إدارة </a:t>
            </a:r>
            <a:r>
              <a:rPr lang="ar-SA" b="1" dirty="0" smtClean="0"/>
              <a:t>في استخدام </a:t>
            </a:r>
            <a:r>
              <a:rPr lang="ar-DZ" b="1" dirty="0" smtClean="0"/>
              <a:t>ال</a:t>
            </a:r>
            <a:r>
              <a:rPr lang="ar-SA" b="1" dirty="0" smtClean="0"/>
              <a:t>موارد</a:t>
            </a:r>
            <a:r>
              <a:rPr lang="ar-DZ" b="1" dirty="0" smtClean="0"/>
              <a:t> التي في حوزتها.</a:t>
            </a:r>
          </a:p>
          <a:p>
            <a:pPr algn="r" rtl="1"/>
            <a:r>
              <a:rPr lang="ar-SA" b="1" dirty="0" smtClean="0">
                <a:solidFill>
                  <a:srgbClr val="0000FF"/>
                </a:solidFill>
              </a:rPr>
              <a:t>نسب السوق </a:t>
            </a:r>
            <a:r>
              <a:rPr lang="fr-FR" sz="3000" b="1" dirty="0" err="1" smtClean="0"/>
              <a:t>Market</a:t>
            </a:r>
            <a:r>
              <a:rPr lang="fr-FR" b="1" dirty="0" smtClean="0"/>
              <a:t> </a:t>
            </a:r>
            <a:r>
              <a:rPr lang="fr-FR" sz="3000" b="1" dirty="0" smtClean="0"/>
              <a:t>Ratios</a:t>
            </a:r>
            <a:r>
              <a:rPr lang="ar-SA" b="1" dirty="0" smtClean="0"/>
              <a:t> ويستفاد منھا كمؤشرات للمستثمرين المتعاملين في</a:t>
            </a:r>
            <a:r>
              <a:rPr lang="fr-FR" b="1" dirty="0" smtClean="0"/>
              <a:t> </a:t>
            </a:r>
            <a:r>
              <a:rPr lang="ar-SA" b="1" dirty="0" smtClean="0"/>
              <a:t>سوق الأوراق المالية</a:t>
            </a:r>
            <a:r>
              <a:rPr lang="ar-DZ" b="1" dirty="0" smtClean="0"/>
              <a:t> لقياس تأثير أداء المؤسسة على أسعار الأسهم في السوق والتحقق من قدرة الإدارة على تعظيم ثروة المساهمين</a:t>
            </a:r>
            <a:r>
              <a:rPr lang="ar-SA" b="1" dirty="0" err="1" smtClean="0"/>
              <a:t>.</a:t>
            </a:r>
            <a:endParaRPr lang="fr-FR" b="1" dirty="0" smtClean="0"/>
          </a:p>
          <a:p>
            <a:pPr algn="r" rtl="1"/>
            <a:endParaRPr lang="fr-FR"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pPr algn="r" rtl="1">
              <a:buNone/>
            </a:pPr>
            <a:r>
              <a:rPr lang="ar-SA" b="1" dirty="0" smtClean="0"/>
              <a:t>تتفاوت أهمي</a:t>
            </a:r>
            <a:r>
              <a:rPr lang="ar-DZ" b="1" dirty="0" smtClean="0"/>
              <a:t>ة</a:t>
            </a:r>
            <a:r>
              <a:rPr lang="ar-SA" b="1" dirty="0" smtClean="0"/>
              <a:t> أدوات التحليل </a:t>
            </a:r>
            <a:r>
              <a:rPr lang="ar-SA" b="1" dirty="0" err="1" smtClean="0"/>
              <a:t>المالي </a:t>
            </a:r>
            <a:r>
              <a:rPr lang="ar-SA" b="1" dirty="0" smtClean="0"/>
              <a:t>(بما في ذلك النسب والمعدلات) بناءً على مستخدميها، فنجد أن المقرضين يهتمون بنسب السيولة ونسب الرفع المالي أكثر من اهتمامهم بنسب الربحية ونسب السوق، بينما نجد المستثمرين على العكس من ذلك، ولكن يتفق المقرضون والمساهمون في الهدف العام من استخدام أدوات التحليل المالي، وهو التعرف إلى نقاط القوة ونقاط الضعف في المؤسسة التي يرغبون في إقراضها أو الاستثمار فيها.</a:t>
            </a:r>
            <a:endParaRPr lang="fr-FR" b="1" dirty="0" smtClean="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Organization Chart 5"/>
          <p:cNvGrpSpPr>
            <a:grpSpLocks noChangeAspect="1"/>
          </p:cNvGrpSpPr>
          <p:nvPr/>
        </p:nvGrpSpPr>
        <p:grpSpPr bwMode="auto">
          <a:xfrm>
            <a:off x="293330" y="1104663"/>
            <a:ext cx="8622909" cy="3258384"/>
            <a:chOff x="335" y="521"/>
            <a:chExt cx="5129" cy="2420"/>
          </a:xfrm>
        </p:grpSpPr>
        <p:sp>
          <p:nvSpPr>
            <p:cNvPr id="3" name="_s1028"/>
            <p:cNvSpPr>
              <a:spLocks noChangeArrowheads="1"/>
            </p:cNvSpPr>
            <p:nvPr/>
          </p:nvSpPr>
          <p:spPr bwMode="auto">
            <a:xfrm>
              <a:off x="335" y="1600"/>
              <a:ext cx="1451" cy="1339"/>
            </a:xfrm>
            <a:prstGeom prst="roundRect">
              <a:avLst>
                <a:gd name="adj" fmla="val 50000"/>
              </a:avLst>
            </a:prstGeom>
            <a:gradFill rotWithShape="1">
              <a:gsLst>
                <a:gs pos="0">
                  <a:srgbClr val="CCFFFF">
                    <a:gamma/>
                    <a:shade val="46275"/>
                    <a:invGamma/>
                  </a:srgbClr>
                </a:gs>
                <a:gs pos="50000">
                  <a:srgbClr val="CCFFFF"/>
                </a:gs>
                <a:gs pos="100000">
                  <a:srgbClr val="CCFFFF">
                    <a:gamma/>
                    <a:shade val="46275"/>
                    <a:invGamma/>
                  </a:srgbClr>
                </a:gs>
              </a:gsLst>
              <a:lin ang="5400000" scaled="1"/>
            </a:gradFill>
            <a:ln w="19050">
              <a:solidFill>
                <a:srgbClr val="41989F"/>
              </a:solidFill>
              <a:round/>
              <a:headEnd/>
              <a:tailEnd/>
            </a:ln>
          </p:spPr>
          <p:txBody>
            <a:bodyPr vert="horz" wrap="none" lIns="51206" tIns="25603" rIns="51206" bIns="25603" numCol="1" anchor="ctr" anchorCtr="0" compatLnSpc="1">
              <a:prstTxWarp prst="textNoShape">
                <a:avLst/>
              </a:prstTxWarp>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sz="3600" b="1" i="0" u="none" strike="noStrike" cap="none" normalizeH="0" baseline="0" dirty="0" smtClean="0">
                  <a:ln>
                    <a:noFill/>
                  </a:ln>
                  <a:solidFill>
                    <a:schemeClr val="tx1"/>
                  </a:solidFill>
                  <a:effectLst/>
                  <a:latin typeface="Arial" pitchFamily="34" charset="0"/>
                  <a:cs typeface="Arabic Transparent" pitchFamily="2" charset="-78"/>
                </a:rPr>
                <a:t>نسب</a:t>
              </a:r>
            </a:p>
            <a:p>
              <a:pPr marL="0" marR="0" lvl="0" indent="0" algn="ctr" defTabSz="914400" rtl="1" eaLnBrk="1" fontAlgn="base" latinLnBrk="0" hangingPunct="1">
                <a:lnSpc>
                  <a:spcPct val="100000"/>
                </a:lnSpc>
                <a:spcBef>
                  <a:spcPct val="0"/>
                </a:spcBef>
                <a:spcAft>
                  <a:spcPct val="0"/>
                </a:spcAft>
                <a:buClrTx/>
                <a:buSzTx/>
                <a:buFontTx/>
                <a:buNone/>
                <a:tabLst/>
              </a:pPr>
              <a:r>
                <a:rPr lang="ar-SA" sz="3600" b="1" dirty="0" smtClean="0">
                  <a:latin typeface="Arial" pitchFamily="34" charset="0"/>
                  <a:cs typeface="Arabic Transparent" pitchFamily="2" charset="-78"/>
                </a:rPr>
                <a:t>الربحية</a:t>
              </a:r>
            </a:p>
            <a:p>
              <a:pPr marL="0" marR="0" lvl="0" indent="0" algn="ctr" defTabSz="914400" rtl="1" eaLnBrk="1" fontAlgn="base" latinLnBrk="0" hangingPunct="1">
                <a:lnSpc>
                  <a:spcPct val="100000"/>
                </a:lnSpc>
                <a:spcBef>
                  <a:spcPct val="0"/>
                </a:spcBef>
                <a:spcAft>
                  <a:spcPct val="0"/>
                </a:spcAft>
                <a:buClrTx/>
                <a:buSzTx/>
                <a:buFontTx/>
                <a:buNone/>
                <a:tabLst/>
              </a:pPr>
              <a:r>
                <a:rPr lang="ar-SA" sz="3600" b="1" dirty="0" smtClean="0">
                  <a:latin typeface="Arial" pitchFamily="34" charset="0"/>
                  <a:cs typeface="Arabic Transparent" pitchFamily="2" charset="-78"/>
                </a:rPr>
                <a:t>وال</a:t>
              </a:r>
              <a:r>
                <a:rPr lang="ar-DZ" sz="3600" b="1" dirty="0" smtClean="0">
                  <a:latin typeface="Arial" pitchFamily="34" charset="0"/>
                  <a:cs typeface="Arabic Transparent" pitchFamily="2" charset="-78"/>
                </a:rPr>
                <a:t>سوق</a:t>
              </a:r>
              <a:endParaRPr lang="fr-FR" sz="3600" b="1" dirty="0" smtClean="0">
                <a:latin typeface="Arial" pitchFamily="34" charset="0"/>
                <a:cs typeface="Arabic Transparent" pitchFamily="2" charset="-78"/>
              </a:endParaRPr>
            </a:p>
          </p:txBody>
        </p:sp>
        <p:cxnSp>
          <p:nvCxnSpPr>
            <p:cNvPr id="4" name="_s1029"/>
            <p:cNvCxnSpPr>
              <a:cxnSpLocks noChangeShapeType="1"/>
              <a:stCxn id="10" idx="0"/>
              <a:endCxn id="7" idx="2"/>
            </p:cNvCxnSpPr>
            <p:nvPr/>
          </p:nvCxnSpPr>
          <p:spPr bwMode="auto">
            <a:xfrm rot="5400000" flipH="1">
              <a:off x="3676" y="515"/>
              <a:ext cx="317" cy="1809"/>
            </a:xfrm>
            <a:prstGeom prst="bentConnector3">
              <a:avLst>
                <a:gd name="adj1" fmla="val 22713"/>
              </a:avLst>
            </a:prstGeom>
            <a:noFill/>
            <a:ln w="57150">
              <a:solidFill>
                <a:srgbClr val="41989F"/>
              </a:solidFill>
              <a:miter lim="800000"/>
              <a:headEnd/>
              <a:tailEnd/>
            </a:ln>
          </p:spPr>
        </p:cxnSp>
        <p:cxnSp>
          <p:nvCxnSpPr>
            <p:cNvPr id="5" name="_s1030"/>
            <p:cNvCxnSpPr>
              <a:cxnSpLocks noChangeShapeType="1"/>
              <a:stCxn id="9" idx="0"/>
              <a:endCxn id="7" idx="2"/>
            </p:cNvCxnSpPr>
            <p:nvPr/>
          </p:nvCxnSpPr>
          <p:spPr bwMode="auto">
            <a:xfrm rot="5400000" flipH="1">
              <a:off x="3032" y="1159"/>
              <a:ext cx="335" cy="540"/>
            </a:xfrm>
            <a:prstGeom prst="bentConnector3">
              <a:avLst>
                <a:gd name="adj1" fmla="val 25968"/>
              </a:avLst>
            </a:prstGeom>
            <a:noFill/>
            <a:ln w="28575">
              <a:solidFill>
                <a:schemeClr val="tx1"/>
              </a:solidFill>
              <a:miter lim="800000"/>
              <a:headEnd/>
              <a:tailEnd/>
            </a:ln>
          </p:spPr>
        </p:cxnSp>
        <p:cxnSp>
          <p:nvCxnSpPr>
            <p:cNvPr id="6" name="_s1031"/>
            <p:cNvCxnSpPr>
              <a:cxnSpLocks noChangeShapeType="1"/>
              <a:stCxn id="3" idx="0"/>
            </p:cNvCxnSpPr>
            <p:nvPr/>
          </p:nvCxnSpPr>
          <p:spPr bwMode="auto">
            <a:xfrm rot="16200000">
              <a:off x="1946" y="612"/>
              <a:ext cx="97" cy="1867"/>
            </a:xfrm>
            <a:prstGeom prst="bentConnector2">
              <a:avLst/>
            </a:prstGeom>
            <a:noFill/>
            <a:ln w="57150">
              <a:solidFill>
                <a:srgbClr val="41989F"/>
              </a:solidFill>
              <a:miter lim="800000"/>
              <a:headEnd/>
              <a:tailEnd/>
            </a:ln>
          </p:spPr>
        </p:cxnSp>
        <p:sp>
          <p:nvSpPr>
            <p:cNvPr id="7" name="_s1032"/>
            <p:cNvSpPr>
              <a:spLocks noChangeArrowheads="1"/>
            </p:cNvSpPr>
            <p:nvPr/>
          </p:nvSpPr>
          <p:spPr bwMode="auto">
            <a:xfrm>
              <a:off x="1671" y="521"/>
              <a:ext cx="2518" cy="716"/>
            </a:xfrm>
            <a:prstGeom prst="roundRect">
              <a:avLst>
                <a:gd name="adj" fmla="val 50000"/>
              </a:avLst>
            </a:prstGeom>
            <a:gradFill rotWithShape="1">
              <a:gsLst>
                <a:gs pos="0">
                  <a:srgbClr val="FFFFFF"/>
                </a:gs>
                <a:gs pos="100000">
                  <a:schemeClr val="accent1"/>
                </a:gs>
              </a:gsLst>
              <a:path path="shape">
                <a:fillToRect l="50000" t="50000" r="50000" b="50000"/>
              </a:path>
            </a:gradFill>
            <a:ln w="76200" cmpd="tri">
              <a:solidFill>
                <a:srgbClr val="41989F"/>
              </a:solidFill>
              <a:round/>
              <a:headEnd/>
              <a:tailEnd/>
            </a:ln>
          </p:spPr>
          <p:txBody>
            <a:bodyPr vert="horz" wrap="none" lIns="56327" tIns="28163" rIns="56327" bIns="28163" numCol="1" anchor="ctr" anchorCtr="0" compatLnSpc="1">
              <a:prstTxWarp prst="textNoShape">
                <a:avLst/>
              </a:prstTxWarp>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sz="4000" b="1" i="0" u="none" strike="noStrike" cap="none" normalizeH="0" baseline="0" smtClean="0">
                  <a:ln>
                    <a:noFill/>
                  </a:ln>
                  <a:solidFill>
                    <a:schemeClr val="tx1"/>
                  </a:solidFill>
                  <a:effectLst/>
                  <a:latin typeface="Arial" pitchFamily="34" charset="0"/>
                  <a:cs typeface="Arabic Transparent" pitchFamily="2" charset="-78"/>
                </a:rPr>
                <a:t>أنواع النسب المالية</a:t>
              </a:r>
              <a:endParaRPr kumimoji="0" lang="fr-FR" sz="4000" b="1" i="0" u="none" strike="noStrike" cap="none" normalizeH="0" baseline="0" smtClean="0">
                <a:ln>
                  <a:noFill/>
                </a:ln>
                <a:solidFill>
                  <a:schemeClr val="tx1"/>
                </a:solidFill>
                <a:effectLst/>
                <a:latin typeface="Arial" pitchFamily="34" charset="0"/>
                <a:cs typeface="Arabic Transparent" pitchFamily="2" charset="-78"/>
              </a:endParaRPr>
            </a:p>
          </p:txBody>
        </p:sp>
        <p:sp>
          <p:nvSpPr>
            <p:cNvPr id="8" name="_s1033"/>
            <p:cNvSpPr>
              <a:spLocks noChangeArrowheads="1"/>
            </p:cNvSpPr>
            <p:nvPr/>
          </p:nvSpPr>
          <p:spPr bwMode="auto">
            <a:xfrm>
              <a:off x="1520" y="1616"/>
              <a:ext cx="1451" cy="1295"/>
            </a:xfrm>
            <a:prstGeom prst="roundRect">
              <a:avLst>
                <a:gd name="adj" fmla="val 50000"/>
              </a:avLst>
            </a:prstGeom>
            <a:gradFill rotWithShape="1">
              <a:gsLst>
                <a:gs pos="0">
                  <a:srgbClr val="CCFFFF">
                    <a:gamma/>
                    <a:shade val="46275"/>
                    <a:invGamma/>
                  </a:srgbClr>
                </a:gs>
                <a:gs pos="50000">
                  <a:srgbClr val="CCFFFF"/>
                </a:gs>
                <a:gs pos="100000">
                  <a:srgbClr val="CCFFFF">
                    <a:gamma/>
                    <a:shade val="46275"/>
                    <a:invGamma/>
                  </a:srgbClr>
                </a:gs>
              </a:gsLst>
              <a:lin ang="5400000" scaled="1"/>
            </a:gradFill>
            <a:ln w="19050">
              <a:solidFill>
                <a:srgbClr val="41989F"/>
              </a:solidFill>
              <a:round/>
              <a:headEnd/>
              <a:tailEnd/>
            </a:ln>
          </p:spPr>
          <p:txBody>
            <a:bodyPr vert="horz" wrap="none" lIns="56327" tIns="28163" rIns="56327" bIns="28163" numCol="1" anchor="ctr" anchorCtr="0" compatLnSpc="1">
              <a:prstTxWarp prst="textNoShape">
                <a:avLst/>
              </a:prstTxWarp>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sz="3600" b="1" i="0" u="none" strike="noStrike" cap="none" normalizeH="0" baseline="0" dirty="0" smtClean="0">
                  <a:ln>
                    <a:noFill/>
                  </a:ln>
                  <a:solidFill>
                    <a:schemeClr val="tx1"/>
                  </a:solidFill>
                  <a:effectLst/>
                  <a:latin typeface="Arial" pitchFamily="34" charset="0"/>
                  <a:cs typeface="Arabic Transparent" pitchFamily="2" charset="-78"/>
                </a:rPr>
                <a:t>نسب </a:t>
              </a:r>
              <a:endParaRPr kumimoji="0" lang="ar-SA" sz="3600" b="1"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0"/>
                </a:spcBef>
                <a:spcAft>
                  <a:spcPct val="0"/>
                </a:spcAft>
                <a:buClrTx/>
                <a:buSzTx/>
                <a:buFontTx/>
                <a:buNone/>
                <a:tabLst/>
              </a:pPr>
              <a:r>
                <a:rPr kumimoji="0" lang="ar-SA" sz="3600" b="1" i="0" u="none" strike="noStrike" cap="none" normalizeH="0" baseline="0" dirty="0" smtClean="0">
                  <a:ln>
                    <a:noFill/>
                  </a:ln>
                  <a:solidFill>
                    <a:schemeClr val="tx1"/>
                  </a:solidFill>
                  <a:effectLst/>
                  <a:latin typeface="Arial" pitchFamily="34" charset="0"/>
                  <a:cs typeface="Arial" pitchFamily="34" charset="0"/>
                </a:rPr>
                <a:t>النشاط</a:t>
              </a:r>
              <a:endParaRPr kumimoji="0" lang="fr-FR" sz="3600" b="1" i="0" u="none" strike="noStrike" cap="none" normalizeH="0" baseline="0" dirty="0" smtClean="0">
                <a:ln>
                  <a:noFill/>
                </a:ln>
                <a:solidFill>
                  <a:schemeClr val="tx1"/>
                </a:solidFill>
                <a:effectLst/>
                <a:latin typeface="Arial" pitchFamily="34" charset="0"/>
                <a:cs typeface="Arabic Transparent" pitchFamily="2" charset="-78"/>
              </a:endParaRPr>
            </a:p>
          </p:txBody>
        </p:sp>
        <p:sp>
          <p:nvSpPr>
            <p:cNvPr id="9" name="_s1034"/>
            <p:cNvSpPr>
              <a:spLocks noChangeArrowheads="1"/>
            </p:cNvSpPr>
            <p:nvPr/>
          </p:nvSpPr>
          <p:spPr bwMode="auto">
            <a:xfrm>
              <a:off x="2744" y="1602"/>
              <a:ext cx="1451" cy="1339"/>
            </a:xfrm>
            <a:prstGeom prst="roundRect">
              <a:avLst>
                <a:gd name="adj" fmla="val 50000"/>
              </a:avLst>
            </a:prstGeom>
            <a:gradFill rotWithShape="1">
              <a:gsLst>
                <a:gs pos="0">
                  <a:srgbClr val="CCFFFF">
                    <a:gamma/>
                    <a:shade val="46275"/>
                    <a:invGamma/>
                  </a:srgbClr>
                </a:gs>
                <a:gs pos="50000">
                  <a:srgbClr val="CCFFFF"/>
                </a:gs>
                <a:gs pos="100000">
                  <a:srgbClr val="CCFFFF">
                    <a:gamma/>
                    <a:shade val="46275"/>
                    <a:invGamma/>
                  </a:srgbClr>
                </a:gs>
              </a:gsLst>
              <a:lin ang="5400000" scaled="1"/>
            </a:gradFill>
            <a:ln w="19050">
              <a:solidFill>
                <a:srgbClr val="41989F"/>
              </a:solidFill>
              <a:round/>
              <a:headEnd/>
              <a:tailEnd/>
            </a:ln>
          </p:spPr>
          <p:txBody>
            <a:bodyPr vert="horz" wrap="none" lIns="56327" tIns="28163" rIns="56327" bIns="28163" numCol="1" anchor="ctr" anchorCtr="0" compatLnSpc="1">
              <a:prstTxWarp prst="textNoShape">
                <a:avLst/>
              </a:prstTxWarp>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sz="3600" b="1" i="0" u="none" strike="noStrike" cap="none" normalizeH="0" baseline="0" smtClean="0">
                  <a:ln>
                    <a:noFill/>
                  </a:ln>
                  <a:solidFill>
                    <a:schemeClr val="tx1"/>
                  </a:solidFill>
                  <a:effectLst/>
                  <a:latin typeface="Arial" pitchFamily="34" charset="0"/>
                  <a:cs typeface="Arabic Transparent" pitchFamily="2" charset="-78"/>
                </a:rPr>
                <a:t>نسب</a:t>
              </a:r>
            </a:p>
            <a:p>
              <a:pPr marL="0" marR="0" lvl="0" indent="0" algn="ctr" defTabSz="914400" rtl="1" eaLnBrk="1" fontAlgn="base" latinLnBrk="0" hangingPunct="1">
                <a:lnSpc>
                  <a:spcPct val="100000"/>
                </a:lnSpc>
                <a:spcBef>
                  <a:spcPct val="0"/>
                </a:spcBef>
                <a:spcAft>
                  <a:spcPct val="0"/>
                </a:spcAft>
                <a:buClrTx/>
                <a:buSzTx/>
                <a:buFontTx/>
                <a:buNone/>
                <a:tabLst/>
              </a:pPr>
              <a:r>
                <a:rPr kumimoji="0" lang="ar-SA" sz="3600" b="1" i="0" u="none" strike="noStrike" cap="none" normalizeH="0" baseline="0" smtClean="0">
                  <a:ln>
                    <a:noFill/>
                  </a:ln>
                  <a:solidFill>
                    <a:schemeClr val="tx1"/>
                  </a:solidFill>
                  <a:effectLst/>
                  <a:latin typeface="Arial" pitchFamily="34" charset="0"/>
                  <a:cs typeface="Arabic Transparent" pitchFamily="2" charset="-78"/>
                </a:rPr>
                <a:t>السيولة</a:t>
              </a:r>
              <a:endParaRPr kumimoji="0" lang="fr-FR" sz="3600" b="1" i="0" u="none" strike="noStrike" cap="none" normalizeH="0" baseline="0" smtClean="0">
                <a:ln>
                  <a:noFill/>
                </a:ln>
                <a:solidFill>
                  <a:schemeClr val="tx1"/>
                </a:solidFill>
                <a:effectLst/>
                <a:latin typeface="Arial" pitchFamily="34" charset="0"/>
                <a:cs typeface="Arabic Transparent" pitchFamily="2" charset="-78"/>
              </a:endParaRPr>
            </a:p>
          </p:txBody>
        </p:sp>
        <p:sp>
          <p:nvSpPr>
            <p:cNvPr id="10" name="_s1035"/>
            <p:cNvSpPr>
              <a:spLocks noChangeArrowheads="1"/>
            </p:cNvSpPr>
            <p:nvPr/>
          </p:nvSpPr>
          <p:spPr bwMode="auto">
            <a:xfrm>
              <a:off x="4014" y="1578"/>
              <a:ext cx="1450" cy="1355"/>
            </a:xfrm>
            <a:prstGeom prst="roundRect">
              <a:avLst>
                <a:gd name="adj" fmla="val 50000"/>
              </a:avLst>
            </a:prstGeom>
            <a:gradFill rotWithShape="1">
              <a:gsLst>
                <a:gs pos="0">
                  <a:srgbClr val="CCFFFF">
                    <a:gamma/>
                    <a:shade val="46275"/>
                    <a:invGamma/>
                  </a:srgbClr>
                </a:gs>
                <a:gs pos="50000">
                  <a:srgbClr val="CCFFFF"/>
                </a:gs>
                <a:gs pos="100000">
                  <a:srgbClr val="CCFFFF">
                    <a:gamma/>
                    <a:shade val="46275"/>
                    <a:invGamma/>
                  </a:srgbClr>
                </a:gs>
              </a:gsLst>
              <a:lin ang="5400000" scaled="1"/>
            </a:gradFill>
            <a:ln w="9525">
              <a:solidFill>
                <a:srgbClr val="41989F"/>
              </a:solidFill>
              <a:round/>
              <a:headEnd/>
              <a:tailEnd/>
            </a:ln>
          </p:spPr>
          <p:txBody>
            <a:bodyPr vert="horz" wrap="none" lIns="56327" tIns="28163" rIns="56327" bIns="28163" numCol="1" anchor="ctr" anchorCtr="0" compatLnSpc="1">
              <a:prstTxWarp prst="textNoShape">
                <a:avLst/>
              </a:prstTxWarp>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sz="3600" b="1" i="0" u="none" strike="noStrike" cap="none" normalizeH="0" baseline="0" dirty="0" smtClean="0">
                  <a:ln>
                    <a:noFill/>
                  </a:ln>
                  <a:solidFill>
                    <a:schemeClr val="tx1"/>
                  </a:solidFill>
                  <a:effectLst/>
                  <a:latin typeface="Arial" pitchFamily="34" charset="0"/>
                  <a:cs typeface="Arabic Transparent" pitchFamily="2" charset="-78"/>
                </a:rPr>
                <a:t>نسب</a:t>
              </a:r>
            </a:p>
            <a:p>
              <a:pPr marL="0" marR="0" lvl="0" indent="0" algn="ctr" defTabSz="914400" rtl="1" eaLnBrk="1" fontAlgn="base" latinLnBrk="0" hangingPunct="1">
                <a:lnSpc>
                  <a:spcPct val="100000"/>
                </a:lnSpc>
                <a:spcBef>
                  <a:spcPct val="0"/>
                </a:spcBef>
                <a:spcAft>
                  <a:spcPct val="0"/>
                </a:spcAft>
                <a:buClrTx/>
                <a:buSzTx/>
                <a:buFontTx/>
                <a:buNone/>
                <a:tabLst/>
              </a:pPr>
              <a:r>
                <a:rPr kumimoji="0" lang="ar-SA" sz="3600" b="1" i="0" u="none" strike="noStrike" cap="none" normalizeH="0" baseline="0" dirty="0" smtClean="0">
                  <a:ln>
                    <a:noFill/>
                  </a:ln>
                  <a:solidFill>
                    <a:schemeClr val="tx1"/>
                  </a:solidFill>
                  <a:effectLst/>
                  <a:latin typeface="Arial" pitchFamily="34" charset="0"/>
                  <a:cs typeface="Arabic Transparent" pitchFamily="2" charset="-78"/>
                </a:rPr>
                <a:t>ال</a:t>
              </a:r>
              <a:r>
                <a:rPr kumimoji="0" lang="ar-DZ" sz="3600" b="1" i="0" u="none" strike="noStrike" cap="none" normalizeH="0" baseline="0" dirty="0" smtClean="0">
                  <a:ln>
                    <a:noFill/>
                  </a:ln>
                  <a:solidFill>
                    <a:schemeClr val="tx1"/>
                  </a:solidFill>
                  <a:effectLst/>
                  <a:latin typeface="Arial" pitchFamily="34" charset="0"/>
                  <a:cs typeface="Arabic Transparent" pitchFamily="2" charset="-78"/>
                </a:rPr>
                <a:t>رفع</a:t>
              </a:r>
              <a:r>
                <a:rPr kumimoji="0" lang="ar-SA" sz="3600" b="1" i="0" u="none" strike="noStrike" cap="none" normalizeH="0" baseline="0" dirty="0" smtClean="0">
                  <a:ln>
                    <a:noFill/>
                  </a:ln>
                  <a:solidFill>
                    <a:schemeClr val="tx1"/>
                  </a:solidFill>
                  <a:effectLst/>
                  <a:latin typeface="Arial" pitchFamily="34" charset="0"/>
                  <a:cs typeface="Arabic Transparent" pitchFamily="2" charset="-78"/>
                </a:rPr>
                <a:t> المالي</a:t>
              </a:r>
            </a:p>
          </p:txBody>
        </p:sp>
        <p:cxnSp>
          <p:nvCxnSpPr>
            <p:cNvPr id="11" name="AutoShape 12"/>
            <p:cNvCxnSpPr>
              <a:cxnSpLocks noChangeShapeType="1"/>
            </p:cNvCxnSpPr>
            <p:nvPr/>
          </p:nvCxnSpPr>
          <p:spPr bwMode="auto">
            <a:xfrm rot="16200000">
              <a:off x="2520" y="1230"/>
              <a:ext cx="130" cy="678"/>
            </a:xfrm>
            <a:prstGeom prst="bentConnector2">
              <a:avLst/>
            </a:prstGeom>
            <a:noFill/>
            <a:ln w="28575">
              <a:solidFill>
                <a:schemeClr val="tx1"/>
              </a:solidFill>
              <a:miter lim="800000"/>
              <a:headEnd/>
              <a:tailEnd/>
            </a:ln>
          </p:spPr>
        </p:cxnSp>
      </p:grpSp>
      <p:sp>
        <p:nvSpPr>
          <p:cNvPr id="12" name="AutoShape 20"/>
          <p:cNvSpPr>
            <a:spLocks/>
          </p:cNvSpPr>
          <p:nvPr/>
        </p:nvSpPr>
        <p:spPr bwMode="auto">
          <a:xfrm rot="5400000">
            <a:off x="5211763" y="1380211"/>
            <a:ext cx="720725" cy="6143625"/>
          </a:xfrm>
          <a:prstGeom prst="rightBrace">
            <a:avLst>
              <a:gd name="adj1" fmla="val 67444"/>
              <a:gd name="adj2" fmla="val 50000"/>
            </a:avLst>
          </a:prstGeom>
          <a:noFill/>
          <a:ln w="28575">
            <a:solidFill>
              <a:schemeClr val="tx1"/>
            </a:solidFill>
            <a:round/>
            <a:headEnd/>
            <a:tailEnd/>
          </a:ln>
        </p:spPr>
        <p:txBody>
          <a:bodyPr wrap="none" anchor="ctr"/>
          <a:lstStyle/>
          <a:p>
            <a:pPr algn="r" rtl="1"/>
            <a:endParaRPr lang="ar-SA"/>
          </a:p>
        </p:txBody>
      </p:sp>
      <p:sp>
        <p:nvSpPr>
          <p:cNvPr id="13" name="_s1032"/>
          <p:cNvSpPr>
            <a:spLocks noChangeArrowheads="1"/>
          </p:cNvSpPr>
          <p:nvPr/>
        </p:nvSpPr>
        <p:spPr bwMode="auto">
          <a:xfrm>
            <a:off x="4092575" y="4825086"/>
            <a:ext cx="3143721" cy="1692000"/>
          </a:xfrm>
          <a:prstGeom prst="roundRect">
            <a:avLst>
              <a:gd name="adj" fmla="val 50000"/>
            </a:avLst>
          </a:prstGeom>
          <a:gradFill rotWithShape="1">
            <a:gsLst>
              <a:gs pos="0">
                <a:srgbClr val="FFFFFF"/>
              </a:gs>
              <a:gs pos="100000">
                <a:schemeClr val="accent1"/>
              </a:gs>
            </a:gsLst>
            <a:path path="shape">
              <a:fillToRect l="50000" t="50000" r="50000" b="50000"/>
            </a:path>
          </a:gradFill>
          <a:ln w="76200" cmpd="tri">
            <a:solidFill>
              <a:srgbClr val="41989F"/>
            </a:solidFill>
            <a:round/>
            <a:headEnd/>
            <a:tailEnd/>
          </a:ln>
        </p:spPr>
        <p:txBody>
          <a:bodyPr wrap="none" lIns="51206" tIns="25603" rIns="51206" bIns="25603" anchor="ctr"/>
          <a:lstStyle/>
          <a:p>
            <a:pPr algn="ctr" rtl="1">
              <a:lnSpc>
                <a:spcPct val="90000"/>
              </a:lnSpc>
            </a:pPr>
            <a:r>
              <a:rPr lang="ar-SA" sz="3200" b="1" dirty="0"/>
              <a:t>هل</a:t>
            </a:r>
            <a:r>
              <a:rPr lang="ar-SA" sz="4400" b="1" dirty="0">
                <a:cs typeface="Arabic Transparent" pitchFamily="2" charset="-78"/>
              </a:rPr>
              <a:t> </a:t>
            </a:r>
            <a:r>
              <a:rPr lang="ar-SA" sz="3200" b="1" dirty="0"/>
              <a:t>المؤسسة تتمتع</a:t>
            </a:r>
          </a:p>
          <a:p>
            <a:pPr algn="ctr" rtl="1">
              <a:lnSpc>
                <a:spcPct val="90000"/>
              </a:lnSpc>
            </a:pPr>
            <a:r>
              <a:rPr lang="ar-SA" sz="3200" b="1" dirty="0"/>
              <a:t>بصحة مالية</a:t>
            </a:r>
            <a:r>
              <a:rPr lang="ar-SA" sz="3200" b="1" dirty="0" smtClean="0"/>
              <a:t>؟</a:t>
            </a:r>
            <a:endParaRPr lang="ar-DZ" sz="3200" b="1" dirty="0" smtClean="0"/>
          </a:p>
          <a:p>
            <a:pPr algn="ctr" rtl="1">
              <a:lnSpc>
                <a:spcPct val="90000"/>
              </a:lnSpc>
            </a:pPr>
            <a:r>
              <a:rPr lang="ar-DZ" sz="3200" b="1" dirty="0" smtClean="0"/>
              <a:t>أي هل قادرة على</a:t>
            </a:r>
          </a:p>
          <a:p>
            <a:pPr algn="ctr" rtl="1">
              <a:lnSpc>
                <a:spcPct val="90000"/>
              </a:lnSpc>
            </a:pPr>
            <a:r>
              <a:rPr lang="ar-DZ" sz="3200" b="1" dirty="0" smtClean="0"/>
              <a:t>الوفاء بالتزاماتها؟</a:t>
            </a:r>
            <a:endParaRPr lang="fr-FR" sz="3200" b="1" dirty="0"/>
          </a:p>
        </p:txBody>
      </p:sp>
      <p:sp>
        <p:nvSpPr>
          <p:cNvPr id="14" name="_s1032"/>
          <p:cNvSpPr>
            <a:spLocks noChangeArrowheads="1"/>
          </p:cNvSpPr>
          <p:nvPr/>
        </p:nvSpPr>
        <p:spPr bwMode="auto">
          <a:xfrm>
            <a:off x="180975" y="4833344"/>
            <a:ext cx="3095625" cy="1692000"/>
          </a:xfrm>
          <a:prstGeom prst="roundRect">
            <a:avLst>
              <a:gd name="adj" fmla="val 50000"/>
            </a:avLst>
          </a:prstGeom>
          <a:gradFill rotWithShape="1">
            <a:gsLst>
              <a:gs pos="0">
                <a:srgbClr val="FFFFFF"/>
              </a:gs>
              <a:gs pos="100000">
                <a:schemeClr val="accent1"/>
              </a:gs>
            </a:gsLst>
            <a:path path="shape">
              <a:fillToRect l="50000" t="50000" r="50000" b="50000"/>
            </a:path>
          </a:gradFill>
          <a:ln w="76200" cmpd="tri">
            <a:solidFill>
              <a:srgbClr val="41989F"/>
            </a:solidFill>
            <a:round/>
            <a:headEnd/>
            <a:tailEnd/>
          </a:ln>
        </p:spPr>
        <p:txBody>
          <a:bodyPr wrap="none" lIns="51206" tIns="25603" rIns="51206" bIns="25603" anchor="ctr"/>
          <a:lstStyle/>
          <a:p>
            <a:pPr algn="ctr" rtl="1">
              <a:lnSpc>
                <a:spcPct val="90000"/>
              </a:lnSpc>
            </a:pPr>
            <a:r>
              <a:rPr lang="ar-SA" sz="3200" b="1" dirty="0"/>
              <a:t>هل المؤسسة تحقق</a:t>
            </a:r>
          </a:p>
          <a:p>
            <a:pPr algn="ctr" rtl="1">
              <a:lnSpc>
                <a:spcPct val="90000"/>
              </a:lnSpc>
            </a:pPr>
            <a:r>
              <a:rPr lang="ar-DZ" sz="3200" b="1" dirty="0" smtClean="0"/>
              <a:t>عائدا</a:t>
            </a:r>
            <a:r>
              <a:rPr lang="ar-SA" sz="3200" b="1" dirty="0" smtClean="0"/>
              <a:t> معقول</a:t>
            </a:r>
            <a:r>
              <a:rPr lang="ar-DZ" sz="3200" b="1" dirty="0" smtClean="0"/>
              <a:t>ا</a:t>
            </a:r>
            <a:r>
              <a:rPr lang="ar-SA" sz="3200" b="1" dirty="0" err="1" smtClean="0"/>
              <a:t>؟</a:t>
            </a:r>
            <a:endParaRPr lang="ar-DZ" sz="3200" b="1" dirty="0" smtClean="0"/>
          </a:p>
          <a:p>
            <a:pPr algn="ctr" rtl="1">
              <a:lnSpc>
                <a:spcPct val="90000"/>
              </a:lnSpc>
            </a:pPr>
            <a:r>
              <a:rPr lang="ar-DZ" sz="3200" b="1" dirty="0" smtClean="0"/>
              <a:t>أي هل قادرة على</a:t>
            </a:r>
          </a:p>
          <a:p>
            <a:pPr algn="ctr" rtl="1">
              <a:lnSpc>
                <a:spcPct val="90000"/>
              </a:lnSpc>
            </a:pPr>
            <a:r>
              <a:rPr lang="ar-DZ" sz="3200" b="1" dirty="0" smtClean="0"/>
              <a:t>مكافأة المساهمين؟</a:t>
            </a:r>
            <a:endParaRPr lang="fr-FR" sz="3200" b="1" dirty="0"/>
          </a:p>
        </p:txBody>
      </p:sp>
      <p:sp>
        <p:nvSpPr>
          <p:cNvPr id="15" name="Line 23"/>
          <p:cNvSpPr>
            <a:spLocks noChangeShapeType="1"/>
          </p:cNvSpPr>
          <p:nvPr/>
        </p:nvSpPr>
        <p:spPr bwMode="auto">
          <a:xfrm>
            <a:off x="1631950" y="4347570"/>
            <a:ext cx="0" cy="504825"/>
          </a:xfrm>
          <a:prstGeom prst="line">
            <a:avLst/>
          </a:prstGeom>
          <a:noFill/>
          <a:ln w="38100">
            <a:solidFill>
              <a:schemeClr val="tx1"/>
            </a:solidFill>
            <a:round/>
            <a:headEnd/>
            <a:tailEnd type="triangle" w="med" len="med"/>
          </a:ln>
        </p:spPr>
        <p:txBody>
          <a:bodyPr/>
          <a:lstStyle/>
          <a:p>
            <a:pPr algn="r" rtl="1"/>
            <a:endParaRPr lang="ar-SA"/>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0"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edge">
                                      <p:cBhvr>
                                        <p:cTn id="7" dur="5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7" presetClass="entr" presetSubtype="10" fill="hold" grpId="0" nodeType="clickEffect">
                                  <p:stCondLst>
                                    <p:cond delay="0"/>
                                  </p:stCondLst>
                                  <p:childTnLst>
                                    <p:set>
                                      <p:cBhvr>
                                        <p:cTn id="11" dur="1" fill="hold">
                                          <p:stCondLst>
                                            <p:cond delay="0"/>
                                          </p:stCondLst>
                                        </p:cTn>
                                        <p:tgtEl>
                                          <p:spTgt spid="12"/>
                                        </p:tgtEl>
                                        <p:attrNameLst>
                                          <p:attrName>style.visibility</p:attrName>
                                        </p:attrNameLst>
                                      </p:cBhvr>
                                      <p:to>
                                        <p:strVal val="visible"/>
                                      </p:to>
                                    </p:set>
                                    <p:anim calcmode="lin" valueType="num">
                                      <p:cBhvr>
                                        <p:cTn id="12" dur="500" fill="hold"/>
                                        <p:tgtEl>
                                          <p:spTgt spid="12"/>
                                        </p:tgtEl>
                                        <p:attrNameLst>
                                          <p:attrName>ppt_w</p:attrName>
                                        </p:attrNameLst>
                                      </p:cBhvr>
                                      <p:tavLst>
                                        <p:tav tm="0">
                                          <p:val>
                                            <p:fltVal val="0"/>
                                          </p:val>
                                        </p:tav>
                                        <p:tav tm="100000">
                                          <p:val>
                                            <p:strVal val="#ppt_w"/>
                                          </p:val>
                                        </p:tav>
                                      </p:tavLst>
                                    </p:anim>
                                    <p:anim calcmode="lin" valueType="num">
                                      <p:cBhvr>
                                        <p:cTn id="13" dur="500" fill="hold"/>
                                        <p:tgtEl>
                                          <p:spTgt spid="12"/>
                                        </p:tgtEl>
                                        <p:attrNameLst>
                                          <p:attrName>ppt_h</p:attrName>
                                        </p:attrNameLst>
                                      </p:cBhvr>
                                      <p:tavLst>
                                        <p:tav tm="0">
                                          <p:val>
                                            <p:strVal val="#ppt_h"/>
                                          </p:val>
                                        </p:tav>
                                        <p:tav tm="100000">
                                          <p:val>
                                            <p:strVal val="#ppt_h"/>
                                          </p:val>
                                        </p:tav>
                                      </p:tavLst>
                                    </p:anim>
                                  </p:childTnLst>
                                </p:cTn>
                              </p:par>
                            </p:childTnLst>
                          </p:cTn>
                        </p:par>
                      </p:childTnLst>
                    </p:cTn>
                  </p:par>
                  <p:par>
                    <p:cTn id="14" fill="hold">
                      <p:stCondLst>
                        <p:cond delay="indefinite"/>
                      </p:stCondLst>
                      <p:childTnLst>
                        <p:par>
                          <p:cTn id="15" fill="hold">
                            <p:stCondLst>
                              <p:cond delay="0"/>
                            </p:stCondLst>
                            <p:childTnLst>
                              <p:par>
                                <p:cTn id="16" presetID="22" presetClass="entr" presetSubtype="1" fill="hold" grpId="0" nodeType="clickEffect">
                                  <p:stCondLst>
                                    <p:cond delay="0"/>
                                  </p:stCondLst>
                                  <p:childTnLst>
                                    <p:set>
                                      <p:cBhvr>
                                        <p:cTn id="17" dur="1" fill="hold">
                                          <p:stCondLst>
                                            <p:cond delay="0"/>
                                          </p:stCondLst>
                                        </p:cTn>
                                        <p:tgtEl>
                                          <p:spTgt spid="13"/>
                                        </p:tgtEl>
                                        <p:attrNameLst>
                                          <p:attrName>style.visibility</p:attrName>
                                        </p:attrNameLst>
                                      </p:cBhvr>
                                      <p:to>
                                        <p:strVal val="visible"/>
                                      </p:to>
                                    </p:set>
                                    <p:animEffect transition="in" filter="wipe(up)">
                                      <p:cBhvr>
                                        <p:cTn id="18" dur="500"/>
                                        <p:tgtEl>
                                          <p:spTgt spid="13"/>
                                        </p:tgtEl>
                                      </p:cBhvr>
                                    </p:animEffect>
                                  </p:childTnLst>
                                </p:cTn>
                              </p:par>
                            </p:childTnLst>
                          </p:cTn>
                        </p:par>
                      </p:childTnLst>
                    </p:cTn>
                  </p:par>
                  <p:par>
                    <p:cTn id="19" fill="hold">
                      <p:stCondLst>
                        <p:cond delay="indefinite"/>
                      </p:stCondLst>
                      <p:childTnLst>
                        <p:par>
                          <p:cTn id="20" fill="hold">
                            <p:stCondLst>
                              <p:cond delay="0"/>
                            </p:stCondLst>
                            <p:childTnLst>
                              <p:par>
                                <p:cTn id="21" presetID="47" presetClass="entr" presetSubtype="0" fill="hold" grpId="0" nodeType="clickEffect">
                                  <p:stCondLst>
                                    <p:cond delay="0"/>
                                  </p:stCondLst>
                                  <p:childTnLst>
                                    <p:set>
                                      <p:cBhvr>
                                        <p:cTn id="22" dur="1" fill="hold">
                                          <p:stCondLst>
                                            <p:cond delay="0"/>
                                          </p:stCondLst>
                                        </p:cTn>
                                        <p:tgtEl>
                                          <p:spTgt spid="15"/>
                                        </p:tgtEl>
                                        <p:attrNameLst>
                                          <p:attrName>style.visibility</p:attrName>
                                        </p:attrNameLst>
                                      </p:cBhvr>
                                      <p:to>
                                        <p:strVal val="visible"/>
                                      </p:to>
                                    </p:set>
                                    <p:animEffect transition="in" filter="fade">
                                      <p:cBhvr>
                                        <p:cTn id="23" dur="1000"/>
                                        <p:tgtEl>
                                          <p:spTgt spid="15"/>
                                        </p:tgtEl>
                                      </p:cBhvr>
                                    </p:animEffect>
                                    <p:anim calcmode="lin" valueType="num">
                                      <p:cBhvr>
                                        <p:cTn id="24" dur="1000" fill="hold"/>
                                        <p:tgtEl>
                                          <p:spTgt spid="15"/>
                                        </p:tgtEl>
                                        <p:attrNameLst>
                                          <p:attrName>ppt_x</p:attrName>
                                        </p:attrNameLst>
                                      </p:cBhvr>
                                      <p:tavLst>
                                        <p:tav tm="0">
                                          <p:val>
                                            <p:strVal val="#ppt_x"/>
                                          </p:val>
                                        </p:tav>
                                        <p:tav tm="100000">
                                          <p:val>
                                            <p:strVal val="#ppt_x"/>
                                          </p:val>
                                        </p:tav>
                                      </p:tavLst>
                                    </p:anim>
                                    <p:anim calcmode="lin" valueType="num">
                                      <p:cBhvr>
                                        <p:cTn id="25" dur="1000" fill="hold"/>
                                        <p:tgtEl>
                                          <p:spTgt spid="15"/>
                                        </p:tgtEl>
                                        <p:attrNameLst>
                                          <p:attrName>ppt_y</p:attrName>
                                        </p:attrNameLst>
                                      </p:cBhvr>
                                      <p:tavLst>
                                        <p:tav tm="0">
                                          <p:val>
                                            <p:strVal val="#ppt_y-.1"/>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22" presetClass="entr" presetSubtype="1" fill="hold" grpId="0" nodeType="clickEffect">
                                  <p:stCondLst>
                                    <p:cond delay="0"/>
                                  </p:stCondLst>
                                  <p:childTnLst>
                                    <p:set>
                                      <p:cBhvr>
                                        <p:cTn id="29" dur="1" fill="hold">
                                          <p:stCondLst>
                                            <p:cond delay="0"/>
                                          </p:stCondLst>
                                        </p:cTn>
                                        <p:tgtEl>
                                          <p:spTgt spid="14"/>
                                        </p:tgtEl>
                                        <p:attrNameLst>
                                          <p:attrName>style.visibility</p:attrName>
                                        </p:attrNameLst>
                                      </p:cBhvr>
                                      <p:to>
                                        <p:strVal val="visible"/>
                                      </p:to>
                                    </p:set>
                                    <p:animEffect transition="in" filter="wipe(up)">
                                      <p:cBhvr>
                                        <p:cTn id="30"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3" grpId="0" animBg="1"/>
      <p:bldP spid="14" grpId="0" animBg="1"/>
      <p:bldP spid="15" grpId="0" animBg="1"/>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rtl="1"/>
            <a:r>
              <a:rPr lang="ar-DZ" b="1" dirty="0" smtClean="0">
                <a:solidFill>
                  <a:srgbClr val="0000FF"/>
                </a:solidFill>
              </a:rPr>
              <a:t>رابعا: مراحل </a:t>
            </a:r>
            <a:r>
              <a:rPr lang="ar-SA" b="1" dirty="0" smtClean="0">
                <a:solidFill>
                  <a:srgbClr val="0000FF"/>
                </a:solidFill>
              </a:rPr>
              <a:t>تطور </a:t>
            </a:r>
            <a:r>
              <a:rPr lang="ar-DZ" b="1" dirty="0" smtClean="0">
                <a:solidFill>
                  <a:srgbClr val="0000FF"/>
                </a:solidFill>
              </a:rPr>
              <a:t>ا</a:t>
            </a:r>
            <a:r>
              <a:rPr lang="ar-SA" b="1" dirty="0" smtClean="0">
                <a:solidFill>
                  <a:srgbClr val="0000FF"/>
                </a:solidFill>
              </a:rPr>
              <a:t>لتحليل المالي</a:t>
            </a:r>
            <a:endParaRPr lang="fr-FR" dirty="0">
              <a:solidFill>
                <a:srgbClr val="0000FF"/>
              </a:solidFill>
            </a:endParaRPr>
          </a:p>
        </p:txBody>
      </p:sp>
      <p:sp>
        <p:nvSpPr>
          <p:cNvPr id="3" name="Espace réservé du contenu 2"/>
          <p:cNvSpPr>
            <a:spLocks noGrp="1"/>
          </p:cNvSpPr>
          <p:nvPr>
            <p:ph idx="1"/>
          </p:nvPr>
        </p:nvSpPr>
        <p:spPr/>
        <p:txBody>
          <a:bodyPr>
            <a:noAutofit/>
          </a:bodyPr>
          <a:lstStyle/>
          <a:p>
            <a:pPr algn="r" rtl="1">
              <a:buNone/>
            </a:pPr>
            <a:r>
              <a:rPr lang="ar-SA" b="1" dirty="0" smtClean="0"/>
              <a:t>يوضح التطور التاريخي للتحليل المالي أنه مجال حديث نسبيًا تعتمد مبادئه وأدواته على البيئة الاقتصادية والمالية للشركات، وخاصة على مصالح واهتمامات اللاعبين المهيمنين في مجتمع الأعمال.</a:t>
            </a:r>
            <a:endParaRPr lang="ar-DZ" b="1" dirty="0" smtClean="0"/>
          </a:p>
          <a:p>
            <a:pPr algn="r" rtl="1">
              <a:buNone/>
            </a:pPr>
            <a:r>
              <a:rPr lang="ar-SA" b="1" dirty="0" smtClean="0"/>
              <a:t> لفترة طويلة، كان للبنوك تأثير على التصورات والممارسات فيما يتعلق بالتحليل والتشخيص </a:t>
            </a:r>
            <a:r>
              <a:rPr lang="ar-SA" b="1" dirty="0" err="1" smtClean="0"/>
              <a:t>المالي.</a:t>
            </a:r>
            <a:r>
              <a:rPr lang="ar-SA" b="1" dirty="0" smtClean="0"/>
              <a:t> وأدى ت</a:t>
            </a:r>
            <a:r>
              <a:rPr lang="ar-DZ" b="1" dirty="0" err="1" smtClean="0"/>
              <a:t>ركيز</a:t>
            </a:r>
            <a:r>
              <a:rPr lang="ar-SA" b="1" dirty="0" smtClean="0"/>
              <a:t>هم على تقليل مخاطر الائتمان إلى تطوير أساليب لقياس السيولة والملاءة </a:t>
            </a:r>
            <a:r>
              <a:rPr lang="ar-SA" b="1" dirty="0" err="1" smtClean="0"/>
              <a:t>المالية.</a:t>
            </a:r>
            <a:r>
              <a:rPr lang="ar-SA" b="1" dirty="0" smtClean="0"/>
              <a:t> في الآونة </a:t>
            </a:r>
            <a:r>
              <a:rPr lang="ar-SA" b="1" dirty="0" err="1" smtClean="0"/>
              <a:t>الأخيرة،</a:t>
            </a:r>
            <a:r>
              <a:rPr lang="ar-SA" b="1" dirty="0" smtClean="0"/>
              <a:t> </a:t>
            </a:r>
            <a:r>
              <a:rPr lang="ar-DZ" b="1" dirty="0" smtClean="0"/>
              <a:t>و</a:t>
            </a:r>
            <a:r>
              <a:rPr lang="ar-SA" b="1" dirty="0" smtClean="0"/>
              <a:t>مع ظهور الأسواق المالية ودور المساهمين، أصبحت الأساليب التي تركز على تقييم الربحية وخلق القيمة </a:t>
            </a:r>
            <a:r>
              <a:rPr lang="ar-DZ" b="1" dirty="0" smtClean="0"/>
              <a:t>هي ال</a:t>
            </a:r>
            <a:r>
              <a:rPr lang="ar-SA" b="1" dirty="0" smtClean="0"/>
              <a:t>مفضلة</a:t>
            </a:r>
            <a:r>
              <a:rPr lang="ar-DZ" b="1" dirty="0" err="1" smtClean="0"/>
              <a:t>.</a:t>
            </a:r>
            <a:endParaRPr lang="fr-FR" b="1" dirty="0" smtClean="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Autofit/>
          </a:bodyPr>
          <a:lstStyle/>
          <a:p>
            <a:pPr algn="r" rtl="1">
              <a:buNone/>
            </a:pPr>
            <a:r>
              <a:rPr lang="ar-SA" b="1" dirty="0" smtClean="0"/>
              <a:t>وخلال فترة قياسية لا تتجاوز ثلاثة عقود </a:t>
            </a:r>
            <a:r>
              <a:rPr lang="ar-SA" b="1" dirty="0" smtClean="0">
                <a:solidFill>
                  <a:srgbClr val="0000FF"/>
                </a:solidFill>
              </a:rPr>
              <a:t>تطور التحليل المالي من فن إلى علم قائم بحد ذاته يُستخدم بشكل متزايد في ال</a:t>
            </a:r>
            <a:r>
              <a:rPr lang="ar-DZ" b="1" dirty="0" smtClean="0">
                <a:solidFill>
                  <a:srgbClr val="0000FF"/>
                </a:solidFill>
              </a:rPr>
              <a:t>مؤسس</a:t>
            </a:r>
            <a:r>
              <a:rPr lang="ar-SA" b="1" dirty="0" smtClean="0">
                <a:solidFill>
                  <a:srgbClr val="0000FF"/>
                </a:solidFill>
              </a:rPr>
              <a:t>ات والأسواق المالية</a:t>
            </a:r>
            <a:r>
              <a:rPr lang="ar-SA" b="1" dirty="0" smtClean="0"/>
              <a:t>، ويساعد على توفر أفكار جديدة لتطوير الأعمال، وكيفية إدارة وتشغيل ال</a:t>
            </a:r>
            <a:r>
              <a:rPr lang="ar-DZ" b="1" dirty="0" smtClean="0"/>
              <a:t>مؤسس</a:t>
            </a:r>
            <a:r>
              <a:rPr lang="ar-SA" b="1" dirty="0" smtClean="0"/>
              <a:t>ات، والمساعدة في اتخاذ القرارات.</a:t>
            </a:r>
            <a:endParaRPr lang="ar-DZ" b="1" dirty="0" smtClean="0"/>
          </a:p>
          <a:p>
            <a:pPr algn="r" rtl="1">
              <a:buNone/>
            </a:pPr>
            <a:r>
              <a:rPr lang="ar-SA" b="1" dirty="0" smtClean="0"/>
              <a:t>على الرغم من تقدمها، فإن الأساليب الحديثة التي تركز على مساهمات النظرية المالية لم تلغي أو تقلل من المكانة المخصصة للأساليب التقليدية القائمة على تحليل المعلومات </a:t>
            </a:r>
            <a:r>
              <a:rPr lang="ar-SA" b="1" dirty="0" err="1" smtClean="0"/>
              <a:t>المحاسبية.</a:t>
            </a:r>
            <a:r>
              <a:rPr lang="ar-SA" b="1" dirty="0" smtClean="0"/>
              <a:t> </a:t>
            </a:r>
            <a:endParaRPr lang="fr-FR" b="1"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836712"/>
            <a:ext cx="8229600" cy="4525963"/>
          </a:xfrm>
        </p:spPr>
        <p:txBody>
          <a:bodyPr>
            <a:noAutofit/>
          </a:bodyPr>
          <a:lstStyle/>
          <a:p>
            <a:pPr algn="r" rtl="1">
              <a:buNone/>
            </a:pPr>
            <a:r>
              <a:rPr lang="ar-DZ" b="1" dirty="0" smtClean="0"/>
              <a:t>ال</a:t>
            </a:r>
            <a:r>
              <a:rPr lang="ar-SA" b="1" dirty="0" smtClean="0"/>
              <a:t>تحليل المالي يعنى أولاً توافر قوائم محاسبية مالية، ويعنى ثانياً فحصها وتحليلها ونقدها، ثم يعنى أخيراً إعداد تقارير </a:t>
            </a:r>
            <a:r>
              <a:rPr lang="ar-DZ" b="1" dirty="0" smtClean="0"/>
              <a:t>وتقديم توصيات</a:t>
            </a:r>
            <a:r>
              <a:rPr lang="ar-SA" b="1" dirty="0" smtClean="0"/>
              <a:t>، وكل ذلك سعياً وراء دراسة وتفهم الأداء الماضى للم</a:t>
            </a:r>
            <a:r>
              <a:rPr lang="ar-DZ" b="1" dirty="0" err="1" smtClean="0"/>
              <a:t>ؤسس</a:t>
            </a:r>
            <a:r>
              <a:rPr lang="ar-SA" b="1" dirty="0" smtClean="0"/>
              <a:t>ة وتقييم</a:t>
            </a:r>
            <a:r>
              <a:rPr lang="ar-DZ" b="1" dirty="0" smtClean="0"/>
              <a:t> </a:t>
            </a:r>
            <a:r>
              <a:rPr lang="ar-SA" b="1" dirty="0" smtClean="0"/>
              <a:t>ظروفها الحاضرة</a:t>
            </a:r>
            <a:r>
              <a:rPr lang="ar-DZ" b="1" dirty="0" err="1" smtClean="0"/>
              <a:t>،</a:t>
            </a:r>
            <a:r>
              <a:rPr lang="ar-SA" b="1" dirty="0" smtClean="0"/>
              <a:t> ثم محاولة التنبؤ بإمكانيات تحقيق أهداف مرغوبة مستقبلاً</a:t>
            </a:r>
            <a:r>
              <a:rPr lang="ar-DZ" b="1" dirty="0" err="1" smtClean="0"/>
              <a:t>.</a:t>
            </a:r>
            <a:endParaRPr lang="ar-DZ" b="1" dirty="0" smtClean="0"/>
          </a:p>
          <a:p>
            <a:pPr algn="r" rtl="1">
              <a:buNone/>
            </a:pPr>
            <a:r>
              <a:rPr lang="ar-SA" b="1" dirty="0" smtClean="0"/>
              <a:t>يمكن من خلال </a:t>
            </a:r>
            <a:r>
              <a:rPr lang="ar-DZ" b="1" dirty="0" smtClean="0"/>
              <a:t>ال</a:t>
            </a:r>
            <a:r>
              <a:rPr lang="ar-SA" b="1" dirty="0" smtClean="0"/>
              <a:t>تحليل </a:t>
            </a:r>
            <a:r>
              <a:rPr lang="ar-DZ" b="1" dirty="0" smtClean="0"/>
              <a:t>المالي ل</a:t>
            </a:r>
            <a:r>
              <a:rPr lang="ar-SA" b="1" dirty="0" smtClean="0"/>
              <a:t>لقوائم المالية إلقاء الضوء على نقاط القوة والضعف </a:t>
            </a:r>
            <a:r>
              <a:rPr lang="ar-SA" b="1" dirty="0" err="1" smtClean="0"/>
              <a:t>لل</a:t>
            </a:r>
            <a:r>
              <a:rPr lang="ar-DZ" b="1" dirty="0" smtClean="0"/>
              <a:t>مؤسس</a:t>
            </a:r>
            <a:r>
              <a:rPr lang="ar-SA" b="1" dirty="0" smtClean="0"/>
              <a:t>ة</a:t>
            </a:r>
            <a:r>
              <a:rPr lang="ar-DZ" b="1" dirty="0" err="1" smtClean="0"/>
              <a:t>،</a:t>
            </a:r>
            <a:r>
              <a:rPr lang="ar-SA" b="1" dirty="0" smtClean="0"/>
              <a:t> وهي معلومات يمكن </a:t>
            </a:r>
            <a:r>
              <a:rPr lang="ar-DZ" b="1" dirty="0" smtClean="0"/>
              <a:t>ل</a:t>
            </a:r>
            <a:r>
              <a:rPr lang="ar-SA" b="1" dirty="0" smtClean="0"/>
              <a:t>لمستثمرين استخدامها للتنبؤ بالأرباح وال</a:t>
            </a:r>
            <a:r>
              <a:rPr lang="ar-DZ" b="1" dirty="0" smtClean="0"/>
              <a:t>توزيعات</a:t>
            </a:r>
            <a:r>
              <a:rPr lang="ar-SA" b="1" dirty="0" smtClean="0"/>
              <a:t> النقدية والتدفقات النقدية الحرة في المستقبل، أما بالنسبة للإدارة فتعد</a:t>
            </a:r>
            <a:r>
              <a:rPr lang="ar-DZ" b="1" dirty="0" smtClean="0"/>
              <a:t> </a:t>
            </a:r>
            <a:r>
              <a:rPr lang="ar-DZ" b="1" dirty="0" err="1" smtClean="0"/>
              <a:t>-</a:t>
            </a:r>
            <a:r>
              <a:rPr lang="ar-SA" b="1" dirty="0" smtClean="0"/>
              <a:t> إضافة إلى كونها أداة لاستقراء المستقبل </a:t>
            </a:r>
            <a:r>
              <a:rPr lang="ar-DZ" b="1" dirty="0" err="1" smtClean="0"/>
              <a:t>-</a:t>
            </a:r>
            <a:r>
              <a:rPr lang="ar-DZ" b="1" dirty="0" smtClean="0"/>
              <a:t> </a:t>
            </a:r>
            <a:r>
              <a:rPr lang="ar-SA" b="1" dirty="0" smtClean="0"/>
              <a:t>نقطة البداية لاتخاذ الإجراءات الهادفة إلى تحسين أداء ال</a:t>
            </a:r>
            <a:r>
              <a:rPr lang="ar-DZ" b="1" dirty="0" smtClean="0"/>
              <a:t>مؤسس</a:t>
            </a:r>
            <a:r>
              <a:rPr lang="ar-SA" b="1" dirty="0" smtClean="0"/>
              <a:t>ة في </a:t>
            </a:r>
            <a:r>
              <a:rPr lang="ar-SA" b="1" dirty="0" err="1" smtClean="0"/>
              <a:t>المستقبل.</a:t>
            </a:r>
            <a:r>
              <a:rPr lang="ar-SA" b="1" dirty="0" smtClean="0"/>
              <a:t/>
            </a:r>
            <a:br>
              <a:rPr lang="ar-SA" b="1" dirty="0" smtClean="0"/>
            </a:br>
            <a:endParaRPr lang="fr-FR" b="1"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pPr algn="r" rtl="1"/>
            <a:r>
              <a:rPr lang="ar-DZ" sz="3200" b="1" dirty="0" smtClean="0"/>
              <a:t>ولقد </a:t>
            </a:r>
            <a:r>
              <a:rPr lang="ar-SA" sz="3200" b="1" dirty="0" smtClean="0"/>
              <a:t>ساير </a:t>
            </a:r>
            <a:r>
              <a:rPr lang="ar-DZ" sz="3200" b="1" dirty="0" smtClean="0"/>
              <a:t>ا</a:t>
            </a:r>
            <a:r>
              <a:rPr lang="ar-SA" sz="3200" b="1" dirty="0" smtClean="0"/>
              <a:t>لتحليل المالي التطورات التي حصلت في الوظيفة المالية والمحاسبية على حد سواء</a:t>
            </a:r>
            <a:r>
              <a:rPr lang="ar-DZ" sz="3200" b="1" dirty="0" err="1" smtClean="0"/>
              <a:t>.</a:t>
            </a:r>
            <a:endParaRPr lang="fr-FR" sz="3200" dirty="0"/>
          </a:p>
        </p:txBody>
      </p:sp>
      <p:sp>
        <p:nvSpPr>
          <p:cNvPr id="3" name="Espace réservé du contenu 2"/>
          <p:cNvSpPr>
            <a:spLocks noGrp="1"/>
          </p:cNvSpPr>
          <p:nvPr>
            <p:ph idx="1"/>
          </p:nvPr>
        </p:nvSpPr>
        <p:spPr/>
        <p:txBody>
          <a:bodyPr>
            <a:normAutofit/>
          </a:bodyPr>
          <a:lstStyle/>
          <a:p>
            <a:pPr algn="r" rtl="1">
              <a:buNone/>
            </a:pPr>
            <a:endParaRPr lang="ar-DZ" dirty="0" smtClean="0"/>
          </a:p>
          <a:p>
            <a:pPr algn="r" rtl="1">
              <a:buNone/>
            </a:pPr>
            <a:endParaRPr lang="ar-DZ" dirty="0" smtClean="0"/>
          </a:p>
          <a:p>
            <a:pPr algn="r" rtl="1">
              <a:buNone/>
            </a:pPr>
            <a:r>
              <a:rPr lang="ar-DZ" b="1" dirty="0" smtClean="0"/>
              <a:t>                                   </a:t>
            </a:r>
          </a:p>
          <a:p>
            <a:pPr algn="r" rtl="1">
              <a:buNone/>
            </a:pPr>
            <a:r>
              <a:rPr lang="ar-DZ" b="1" dirty="0" smtClean="0"/>
              <a:t>                                    </a:t>
            </a:r>
          </a:p>
          <a:p>
            <a:pPr algn="r" rtl="1">
              <a:buNone/>
            </a:pPr>
            <a:r>
              <a:rPr lang="ar-DZ" b="1" dirty="0" smtClean="0"/>
              <a:t>                                  </a:t>
            </a:r>
          </a:p>
        </p:txBody>
      </p:sp>
      <p:sp>
        <p:nvSpPr>
          <p:cNvPr id="4" name="Line 5"/>
          <p:cNvSpPr>
            <a:spLocks noChangeShapeType="1"/>
          </p:cNvSpPr>
          <p:nvPr/>
        </p:nvSpPr>
        <p:spPr bwMode="auto">
          <a:xfrm flipH="1">
            <a:off x="323528" y="2616101"/>
            <a:ext cx="7416800" cy="0"/>
          </a:xfrm>
          <a:prstGeom prst="line">
            <a:avLst/>
          </a:prstGeom>
          <a:noFill/>
          <a:ln w="57150">
            <a:solidFill>
              <a:srgbClr val="000080"/>
            </a:solidFill>
            <a:round/>
            <a:headEnd/>
            <a:tailEnd type="triangle" w="med" len="med"/>
          </a:ln>
          <a:effectLst/>
          <a:scene3d>
            <a:camera prst="legacyObliqueTopRight"/>
            <a:lightRig rig="legacyFlat3" dir="b"/>
          </a:scene3d>
          <a:sp3d extrusionH="430200" prstMaterial="legacyWireframe">
            <a:bevelT w="13500" h="13500" prst="angle"/>
            <a:bevelB w="13500" h="13500" prst="angle"/>
            <a:extrusionClr>
              <a:srgbClr val="000080"/>
            </a:extrusionClr>
          </a:sp3d>
        </p:spPr>
        <p:txBody>
          <a:bodyPr>
            <a:flatTx/>
          </a:bodyPr>
          <a:lstStyle/>
          <a:p>
            <a:endParaRPr lang="fr-FR"/>
          </a:p>
        </p:txBody>
      </p:sp>
      <p:sp>
        <p:nvSpPr>
          <p:cNvPr id="5" name="Line 6"/>
          <p:cNvSpPr>
            <a:spLocks noChangeShapeType="1"/>
          </p:cNvSpPr>
          <p:nvPr/>
        </p:nvSpPr>
        <p:spPr bwMode="auto">
          <a:xfrm>
            <a:off x="7359328" y="2204939"/>
            <a:ext cx="0" cy="360362"/>
          </a:xfrm>
          <a:prstGeom prst="line">
            <a:avLst/>
          </a:prstGeom>
          <a:noFill/>
          <a:ln w="57150">
            <a:solidFill>
              <a:schemeClr val="tx1"/>
            </a:solidFill>
            <a:round/>
            <a:headEnd/>
            <a:tailEnd/>
          </a:ln>
          <a:effectLst/>
        </p:spPr>
        <p:txBody>
          <a:bodyPr/>
          <a:lstStyle/>
          <a:p>
            <a:endParaRPr lang="fr-FR"/>
          </a:p>
        </p:txBody>
      </p:sp>
      <p:sp>
        <p:nvSpPr>
          <p:cNvPr id="6" name="Line 7"/>
          <p:cNvSpPr>
            <a:spLocks noChangeShapeType="1"/>
          </p:cNvSpPr>
          <p:nvPr/>
        </p:nvSpPr>
        <p:spPr bwMode="auto">
          <a:xfrm>
            <a:off x="6587803" y="2204939"/>
            <a:ext cx="0" cy="360362"/>
          </a:xfrm>
          <a:prstGeom prst="line">
            <a:avLst/>
          </a:prstGeom>
          <a:noFill/>
          <a:ln w="57150">
            <a:solidFill>
              <a:schemeClr val="tx1"/>
            </a:solidFill>
            <a:round/>
            <a:headEnd/>
            <a:tailEnd/>
          </a:ln>
          <a:effectLst/>
        </p:spPr>
        <p:txBody>
          <a:bodyPr/>
          <a:lstStyle/>
          <a:p>
            <a:endParaRPr lang="fr-FR"/>
          </a:p>
        </p:txBody>
      </p:sp>
      <p:sp>
        <p:nvSpPr>
          <p:cNvPr id="7" name="Line 8"/>
          <p:cNvSpPr>
            <a:spLocks noChangeShapeType="1"/>
          </p:cNvSpPr>
          <p:nvPr/>
        </p:nvSpPr>
        <p:spPr bwMode="auto">
          <a:xfrm>
            <a:off x="5787703" y="2204939"/>
            <a:ext cx="0" cy="360362"/>
          </a:xfrm>
          <a:prstGeom prst="line">
            <a:avLst/>
          </a:prstGeom>
          <a:noFill/>
          <a:ln w="57150">
            <a:solidFill>
              <a:schemeClr val="tx1"/>
            </a:solidFill>
            <a:round/>
            <a:headEnd/>
            <a:tailEnd/>
          </a:ln>
          <a:effectLst/>
        </p:spPr>
        <p:txBody>
          <a:bodyPr/>
          <a:lstStyle/>
          <a:p>
            <a:endParaRPr lang="fr-FR"/>
          </a:p>
        </p:txBody>
      </p:sp>
      <p:sp>
        <p:nvSpPr>
          <p:cNvPr id="8" name="Line 9"/>
          <p:cNvSpPr>
            <a:spLocks noChangeShapeType="1"/>
          </p:cNvSpPr>
          <p:nvPr/>
        </p:nvSpPr>
        <p:spPr bwMode="auto">
          <a:xfrm>
            <a:off x="4978078" y="2204939"/>
            <a:ext cx="0" cy="360362"/>
          </a:xfrm>
          <a:prstGeom prst="line">
            <a:avLst/>
          </a:prstGeom>
          <a:noFill/>
          <a:ln w="57150">
            <a:solidFill>
              <a:schemeClr val="tx1"/>
            </a:solidFill>
            <a:round/>
            <a:headEnd/>
            <a:tailEnd/>
          </a:ln>
          <a:effectLst/>
        </p:spPr>
        <p:txBody>
          <a:bodyPr/>
          <a:lstStyle/>
          <a:p>
            <a:endParaRPr lang="fr-FR"/>
          </a:p>
        </p:txBody>
      </p:sp>
      <p:sp>
        <p:nvSpPr>
          <p:cNvPr id="9" name="Line 10"/>
          <p:cNvSpPr>
            <a:spLocks noChangeShapeType="1"/>
          </p:cNvSpPr>
          <p:nvPr/>
        </p:nvSpPr>
        <p:spPr bwMode="auto">
          <a:xfrm>
            <a:off x="4185916" y="2204939"/>
            <a:ext cx="0" cy="360362"/>
          </a:xfrm>
          <a:prstGeom prst="line">
            <a:avLst/>
          </a:prstGeom>
          <a:noFill/>
          <a:ln w="57150">
            <a:solidFill>
              <a:schemeClr val="tx1"/>
            </a:solidFill>
            <a:round/>
            <a:headEnd/>
            <a:tailEnd/>
          </a:ln>
          <a:effectLst/>
        </p:spPr>
        <p:txBody>
          <a:bodyPr/>
          <a:lstStyle/>
          <a:p>
            <a:endParaRPr lang="fr-FR"/>
          </a:p>
        </p:txBody>
      </p:sp>
      <p:sp>
        <p:nvSpPr>
          <p:cNvPr id="10" name="Line 11"/>
          <p:cNvSpPr>
            <a:spLocks noChangeShapeType="1"/>
          </p:cNvSpPr>
          <p:nvPr/>
        </p:nvSpPr>
        <p:spPr bwMode="auto">
          <a:xfrm>
            <a:off x="3373116" y="2204939"/>
            <a:ext cx="0" cy="360362"/>
          </a:xfrm>
          <a:prstGeom prst="line">
            <a:avLst/>
          </a:prstGeom>
          <a:noFill/>
          <a:ln w="57150">
            <a:solidFill>
              <a:schemeClr val="tx1"/>
            </a:solidFill>
            <a:round/>
            <a:headEnd/>
            <a:tailEnd/>
          </a:ln>
          <a:effectLst/>
        </p:spPr>
        <p:txBody>
          <a:bodyPr/>
          <a:lstStyle/>
          <a:p>
            <a:endParaRPr lang="fr-FR"/>
          </a:p>
        </p:txBody>
      </p:sp>
      <p:sp>
        <p:nvSpPr>
          <p:cNvPr id="11" name="Line 12"/>
          <p:cNvSpPr>
            <a:spLocks noChangeShapeType="1"/>
          </p:cNvSpPr>
          <p:nvPr/>
        </p:nvSpPr>
        <p:spPr bwMode="auto">
          <a:xfrm>
            <a:off x="2555553" y="2204939"/>
            <a:ext cx="0" cy="360362"/>
          </a:xfrm>
          <a:prstGeom prst="line">
            <a:avLst/>
          </a:prstGeom>
          <a:noFill/>
          <a:ln w="57150">
            <a:solidFill>
              <a:schemeClr val="tx1"/>
            </a:solidFill>
            <a:round/>
            <a:headEnd/>
            <a:tailEnd/>
          </a:ln>
          <a:effectLst/>
        </p:spPr>
        <p:txBody>
          <a:bodyPr/>
          <a:lstStyle/>
          <a:p>
            <a:endParaRPr lang="fr-FR"/>
          </a:p>
        </p:txBody>
      </p:sp>
      <p:sp>
        <p:nvSpPr>
          <p:cNvPr id="12" name="Line 13"/>
          <p:cNvSpPr>
            <a:spLocks noChangeShapeType="1"/>
          </p:cNvSpPr>
          <p:nvPr/>
        </p:nvSpPr>
        <p:spPr bwMode="auto">
          <a:xfrm>
            <a:off x="1763391" y="2204939"/>
            <a:ext cx="0" cy="360362"/>
          </a:xfrm>
          <a:prstGeom prst="line">
            <a:avLst/>
          </a:prstGeom>
          <a:noFill/>
          <a:ln w="57150">
            <a:solidFill>
              <a:schemeClr val="tx1"/>
            </a:solidFill>
            <a:round/>
            <a:headEnd/>
            <a:tailEnd/>
          </a:ln>
          <a:effectLst/>
        </p:spPr>
        <p:txBody>
          <a:bodyPr/>
          <a:lstStyle/>
          <a:p>
            <a:endParaRPr lang="fr-FR"/>
          </a:p>
        </p:txBody>
      </p:sp>
      <p:sp>
        <p:nvSpPr>
          <p:cNvPr id="13" name="Line 14"/>
          <p:cNvSpPr>
            <a:spLocks noChangeShapeType="1"/>
          </p:cNvSpPr>
          <p:nvPr/>
        </p:nvSpPr>
        <p:spPr bwMode="auto">
          <a:xfrm>
            <a:off x="971228" y="2204939"/>
            <a:ext cx="0" cy="360362"/>
          </a:xfrm>
          <a:prstGeom prst="line">
            <a:avLst/>
          </a:prstGeom>
          <a:noFill/>
          <a:ln w="57150">
            <a:solidFill>
              <a:schemeClr val="tx1"/>
            </a:solidFill>
            <a:round/>
            <a:headEnd/>
            <a:tailEnd/>
          </a:ln>
          <a:effectLst/>
        </p:spPr>
        <p:txBody>
          <a:bodyPr/>
          <a:lstStyle/>
          <a:p>
            <a:endParaRPr lang="fr-FR"/>
          </a:p>
        </p:txBody>
      </p:sp>
      <p:sp>
        <p:nvSpPr>
          <p:cNvPr id="14" name="Text Box 15"/>
          <p:cNvSpPr txBox="1">
            <a:spLocks noChangeArrowheads="1"/>
          </p:cNvSpPr>
          <p:nvPr/>
        </p:nvSpPr>
        <p:spPr bwMode="auto">
          <a:xfrm rot="16200000">
            <a:off x="6922766" y="1615976"/>
            <a:ext cx="863600" cy="457200"/>
          </a:xfrm>
          <a:prstGeom prst="rect">
            <a:avLst/>
          </a:prstGeom>
          <a:noFill/>
          <a:ln w="9525">
            <a:noFill/>
            <a:miter lim="800000"/>
            <a:headEnd/>
            <a:tailEnd/>
          </a:ln>
          <a:effectLst/>
        </p:spPr>
        <p:txBody>
          <a:bodyPr>
            <a:spAutoFit/>
          </a:bodyPr>
          <a:lstStyle/>
          <a:p>
            <a:pPr>
              <a:spcBef>
                <a:spcPct val="50000"/>
              </a:spcBef>
            </a:pPr>
            <a:r>
              <a:rPr lang="ar-DZ" sz="2400" b="1">
                <a:solidFill>
                  <a:srgbClr val="0000FF"/>
                </a:solidFill>
              </a:rPr>
              <a:t>1920</a:t>
            </a:r>
            <a:endParaRPr lang="fr-FR" sz="2400" b="1">
              <a:solidFill>
                <a:srgbClr val="0000FF"/>
              </a:solidFill>
            </a:endParaRPr>
          </a:p>
        </p:txBody>
      </p:sp>
      <p:sp>
        <p:nvSpPr>
          <p:cNvPr id="15" name="Text Box 16"/>
          <p:cNvSpPr txBox="1">
            <a:spLocks noChangeArrowheads="1"/>
          </p:cNvSpPr>
          <p:nvPr/>
        </p:nvSpPr>
        <p:spPr bwMode="auto">
          <a:xfrm rot="16200000">
            <a:off x="6143303" y="1633439"/>
            <a:ext cx="863600" cy="457200"/>
          </a:xfrm>
          <a:prstGeom prst="rect">
            <a:avLst/>
          </a:prstGeom>
          <a:noFill/>
          <a:ln w="9525">
            <a:noFill/>
            <a:miter lim="800000"/>
            <a:headEnd/>
            <a:tailEnd/>
          </a:ln>
          <a:effectLst/>
        </p:spPr>
        <p:txBody>
          <a:bodyPr>
            <a:spAutoFit/>
          </a:bodyPr>
          <a:lstStyle/>
          <a:p>
            <a:pPr>
              <a:spcBef>
                <a:spcPct val="50000"/>
              </a:spcBef>
            </a:pPr>
            <a:r>
              <a:rPr lang="ar-DZ" sz="2400" b="1">
                <a:solidFill>
                  <a:srgbClr val="0000FF"/>
                </a:solidFill>
              </a:rPr>
              <a:t>1930</a:t>
            </a:r>
            <a:endParaRPr lang="fr-FR" sz="2400" b="1">
              <a:solidFill>
                <a:srgbClr val="0000FF"/>
              </a:solidFill>
            </a:endParaRPr>
          </a:p>
        </p:txBody>
      </p:sp>
      <p:sp>
        <p:nvSpPr>
          <p:cNvPr id="16" name="Text Box 17"/>
          <p:cNvSpPr txBox="1">
            <a:spLocks noChangeArrowheads="1"/>
          </p:cNvSpPr>
          <p:nvPr/>
        </p:nvSpPr>
        <p:spPr bwMode="auto">
          <a:xfrm rot="16200000">
            <a:off x="5351141" y="1633439"/>
            <a:ext cx="863600" cy="457200"/>
          </a:xfrm>
          <a:prstGeom prst="rect">
            <a:avLst/>
          </a:prstGeom>
          <a:noFill/>
          <a:ln w="9525">
            <a:noFill/>
            <a:miter lim="800000"/>
            <a:headEnd/>
            <a:tailEnd/>
          </a:ln>
          <a:effectLst/>
        </p:spPr>
        <p:txBody>
          <a:bodyPr>
            <a:spAutoFit/>
          </a:bodyPr>
          <a:lstStyle/>
          <a:p>
            <a:pPr>
              <a:spcBef>
                <a:spcPct val="50000"/>
              </a:spcBef>
            </a:pPr>
            <a:r>
              <a:rPr lang="ar-DZ" sz="2400" b="1">
                <a:solidFill>
                  <a:srgbClr val="0000FF"/>
                </a:solidFill>
              </a:rPr>
              <a:t>1940</a:t>
            </a:r>
            <a:endParaRPr lang="fr-FR" sz="2400" b="1">
              <a:solidFill>
                <a:srgbClr val="0000FF"/>
              </a:solidFill>
            </a:endParaRPr>
          </a:p>
        </p:txBody>
      </p:sp>
      <p:sp>
        <p:nvSpPr>
          <p:cNvPr id="17" name="Text Box 18"/>
          <p:cNvSpPr txBox="1">
            <a:spLocks noChangeArrowheads="1"/>
          </p:cNvSpPr>
          <p:nvPr/>
        </p:nvSpPr>
        <p:spPr bwMode="auto">
          <a:xfrm rot="16200000">
            <a:off x="4584378" y="1633439"/>
            <a:ext cx="863600" cy="457200"/>
          </a:xfrm>
          <a:prstGeom prst="rect">
            <a:avLst/>
          </a:prstGeom>
          <a:noFill/>
          <a:ln w="9525">
            <a:noFill/>
            <a:miter lim="800000"/>
            <a:headEnd/>
            <a:tailEnd/>
          </a:ln>
          <a:effectLst/>
        </p:spPr>
        <p:txBody>
          <a:bodyPr>
            <a:spAutoFit/>
          </a:bodyPr>
          <a:lstStyle/>
          <a:p>
            <a:pPr>
              <a:spcBef>
                <a:spcPct val="50000"/>
              </a:spcBef>
            </a:pPr>
            <a:r>
              <a:rPr lang="ar-DZ" sz="2400" b="1">
                <a:solidFill>
                  <a:srgbClr val="0000FF"/>
                </a:solidFill>
              </a:rPr>
              <a:t>1950</a:t>
            </a:r>
            <a:endParaRPr lang="fr-FR" sz="2400" b="1">
              <a:solidFill>
                <a:srgbClr val="0000FF"/>
              </a:solidFill>
            </a:endParaRPr>
          </a:p>
        </p:txBody>
      </p:sp>
      <p:sp>
        <p:nvSpPr>
          <p:cNvPr id="18" name="Text Box 19"/>
          <p:cNvSpPr txBox="1">
            <a:spLocks noChangeArrowheads="1"/>
          </p:cNvSpPr>
          <p:nvPr/>
        </p:nvSpPr>
        <p:spPr bwMode="auto">
          <a:xfrm rot="16200000">
            <a:off x="3733478" y="1633439"/>
            <a:ext cx="863600" cy="457200"/>
          </a:xfrm>
          <a:prstGeom prst="rect">
            <a:avLst/>
          </a:prstGeom>
          <a:noFill/>
          <a:ln w="9525">
            <a:noFill/>
            <a:miter lim="800000"/>
            <a:headEnd/>
            <a:tailEnd/>
          </a:ln>
          <a:effectLst/>
        </p:spPr>
        <p:txBody>
          <a:bodyPr>
            <a:spAutoFit/>
          </a:bodyPr>
          <a:lstStyle/>
          <a:p>
            <a:pPr>
              <a:spcBef>
                <a:spcPct val="50000"/>
              </a:spcBef>
            </a:pPr>
            <a:r>
              <a:rPr lang="ar-DZ" sz="2400" b="1">
                <a:solidFill>
                  <a:srgbClr val="0000FF"/>
                </a:solidFill>
              </a:rPr>
              <a:t>1960</a:t>
            </a:r>
            <a:endParaRPr lang="fr-FR" sz="2400" b="1">
              <a:solidFill>
                <a:srgbClr val="0000FF"/>
              </a:solidFill>
            </a:endParaRPr>
          </a:p>
        </p:txBody>
      </p:sp>
      <p:sp>
        <p:nvSpPr>
          <p:cNvPr id="19" name="Text Box 20"/>
          <p:cNvSpPr txBox="1">
            <a:spLocks noChangeArrowheads="1"/>
          </p:cNvSpPr>
          <p:nvPr/>
        </p:nvSpPr>
        <p:spPr bwMode="auto">
          <a:xfrm rot="16200000">
            <a:off x="2928616" y="1633439"/>
            <a:ext cx="863600" cy="457200"/>
          </a:xfrm>
          <a:prstGeom prst="rect">
            <a:avLst/>
          </a:prstGeom>
          <a:noFill/>
          <a:ln w="9525">
            <a:noFill/>
            <a:miter lim="800000"/>
            <a:headEnd/>
            <a:tailEnd/>
          </a:ln>
          <a:effectLst/>
        </p:spPr>
        <p:txBody>
          <a:bodyPr>
            <a:spAutoFit/>
          </a:bodyPr>
          <a:lstStyle/>
          <a:p>
            <a:pPr>
              <a:spcBef>
                <a:spcPct val="50000"/>
              </a:spcBef>
            </a:pPr>
            <a:r>
              <a:rPr lang="ar-DZ" sz="2400" b="1">
                <a:solidFill>
                  <a:srgbClr val="0000FF"/>
                </a:solidFill>
              </a:rPr>
              <a:t>1970</a:t>
            </a:r>
            <a:endParaRPr lang="fr-FR" sz="2400" b="1">
              <a:solidFill>
                <a:srgbClr val="0000FF"/>
              </a:solidFill>
            </a:endParaRPr>
          </a:p>
        </p:txBody>
      </p:sp>
      <p:sp>
        <p:nvSpPr>
          <p:cNvPr id="20" name="Text Box 21"/>
          <p:cNvSpPr txBox="1">
            <a:spLocks noChangeArrowheads="1"/>
          </p:cNvSpPr>
          <p:nvPr/>
        </p:nvSpPr>
        <p:spPr bwMode="auto">
          <a:xfrm rot="16200000">
            <a:off x="2111053" y="1633439"/>
            <a:ext cx="863600" cy="457200"/>
          </a:xfrm>
          <a:prstGeom prst="rect">
            <a:avLst/>
          </a:prstGeom>
          <a:noFill/>
          <a:ln w="9525">
            <a:noFill/>
            <a:miter lim="800000"/>
            <a:headEnd/>
            <a:tailEnd/>
          </a:ln>
          <a:effectLst/>
        </p:spPr>
        <p:txBody>
          <a:bodyPr>
            <a:spAutoFit/>
          </a:bodyPr>
          <a:lstStyle/>
          <a:p>
            <a:pPr>
              <a:spcBef>
                <a:spcPct val="50000"/>
              </a:spcBef>
            </a:pPr>
            <a:r>
              <a:rPr lang="ar-DZ" sz="2400" b="1">
                <a:solidFill>
                  <a:srgbClr val="0000FF"/>
                </a:solidFill>
              </a:rPr>
              <a:t>1980</a:t>
            </a:r>
            <a:endParaRPr lang="fr-FR" sz="2400" b="1">
              <a:solidFill>
                <a:srgbClr val="0000FF"/>
              </a:solidFill>
            </a:endParaRPr>
          </a:p>
        </p:txBody>
      </p:sp>
      <p:sp>
        <p:nvSpPr>
          <p:cNvPr id="21" name="Text Box 22"/>
          <p:cNvSpPr txBox="1">
            <a:spLocks noChangeArrowheads="1"/>
          </p:cNvSpPr>
          <p:nvPr/>
        </p:nvSpPr>
        <p:spPr bwMode="auto">
          <a:xfrm rot="16200000">
            <a:off x="1318891" y="1633439"/>
            <a:ext cx="863600" cy="457200"/>
          </a:xfrm>
          <a:prstGeom prst="rect">
            <a:avLst/>
          </a:prstGeom>
          <a:noFill/>
          <a:ln w="9525">
            <a:noFill/>
            <a:miter lim="800000"/>
            <a:headEnd/>
            <a:tailEnd/>
          </a:ln>
          <a:effectLst/>
        </p:spPr>
        <p:txBody>
          <a:bodyPr>
            <a:spAutoFit/>
          </a:bodyPr>
          <a:lstStyle/>
          <a:p>
            <a:pPr>
              <a:spcBef>
                <a:spcPct val="50000"/>
              </a:spcBef>
            </a:pPr>
            <a:r>
              <a:rPr lang="ar-DZ" sz="2400" b="1">
                <a:solidFill>
                  <a:srgbClr val="0000FF"/>
                </a:solidFill>
              </a:rPr>
              <a:t>1990</a:t>
            </a:r>
            <a:endParaRPr lang="fr-FR" sz="2400" b="1">
              <a:solidFill>
                <a:srgbClr val="0000FF"/>
              </a:solidFill>
            </a:endParaRPr>
          </a:p>
        </p:txBody>
      </p:sp>
      <p:sp>
        <p:nvSpPr>
          <p:cNvPr id="22" name="Text Box 23"/>
          <p:cNvSpPr txBox="1">
            <a:spLocks noChangeArrowheads="1"/>
          </p:cNvSpPr>
          <p:nvPr/>
        </p:nvSpPr>
        <p:spPr bwMode="auto">
          <a:xfrm rot="16200000">
            <a:off x="526728" y="1633439"/>
            <a:ext cx="863600" cy="457200"/>
          </a:xfrm>
          <a:prstGeom prst="rect">
            <a:avLst/>
          </a:prstGeom>
          <a:noFill/>
          <a:ln w="9525">
            <a:noFill/>
            <a:miter lim="800000"/>
            <a:headEnd/>
            <a:tailEnd/>
          </a:ln>
          <a:effectLst/>
        </p:spPr>
        <p:txBody>
          <a:bodyPr>
            <a:spAutoFit/>
          </a:bodyPr>
          <a:lstStyle/>
          <a:p>
            <a:pPr>
              <a:spcBef>
                <a:spcPct val="50000"/>
              </a:spcBef>
            </a:pPr>
            <a:r>
              <a:rPr lang="ar-DZ" sz="2400" b="1">
                <a:solidFill>
                  <a:srgbClr val="0000FF"/>
                </a:solidFill>
              </a:rPr>
              <a:t>2000</a:t>
            </a:r>
            <a:endParaRPr lang="fr-FR" sz="2400" b="1">
              <a:solidFill>
                <a:srgbClr val="0000FF"/>
              </a:solidFill>
            </a:endParaRPr>
          </a:p>
        </p:txBody>
      </p:sp>
      <p:sp>
        <p:nvSpPr>
          <p:cNvPr id="23" name="Line 24"/>
          <p:cNvSpPr>
            <a:spLocks noChangeShapeType="1"/>
          </p:cNvSpPr>
          <p:nvPr/>
        </p:nvSpPr>
        <p:spPr bwMode="auto">
          <a:xfrm>
            <a:off x="4860032" y="1916014"/>
            <a:ext cx="0" cy="4249737"/>
          </a:xfrm>
          <a:prstGeom prst="line">
            <a:avLst/>
          </a:prstGeom>
          <a:noFill/>
          <a:ln w="28575">
            <a:solidFill>
              <a:schemeClr val="tx1"/>
            </a:solidFill>
            <a:prstDash val="lgDashDot"/>
            <a:round/>
            <a:headEnd/>
            <a:tailEnd/>
          </a:ln>
          <a:effectLst/>
        </p:spPr>
        <p:txBody>
          <a:bodyPr/>
          <a:lstStyle/>
          <a:p>
            <a:endParaRPr lang="fr-FR" dirty="0"/>
          </a:p>
        </p:txBody>
      </p:sp>
      <p:sp>
        <p:nvSpPr>
          <p:cNvPr id="24" name="Rectangle 23"/>
          <p:cNvSpPr/>
          <p:nvPr/>
        </p:nvSpPr>
        <p:spPr>
          <a:xfrm>
            <a:off x="1043608" y="3717032"/>
            <a:ext cx="3006080" cy="584775"/>
          </a:xfrm>
          <a:prstGeom prst="rect">
            <a:avLst/>
          </a:prstGeom>
        </p:spPr>
        <p:txBody>
          <a:bodyPr wrap="square">
            <a:spAutoFit/>
          </a:bodyPr>
          <a:lstStyle/>
          <a:p>
            <a:pPr algn="r" rtl="1"/>
            <a:r>
              <a:rPr lang="ar-DZ" sz="3200" b="1" dirty="0" smtClean="0">
                <a:solidFill>
                  <a:prstClr val="black"/>
                </a:solidFill>
              </a:rPr>
              <a:t>+ </a:t>
            </a:r>
            <a:r>
              <a:rPr lang="ar-DZ" sz="3200" b="1" dirty="0" err="1" smtClean="0">
                <a:solidFill>
                  <a:prstClr val="black"/>
                </a:solidFill>
              </a:rPr>
              <a:t>إهتمام</a:t>
            </a:r>
            <a:r>
              <a:rPr lang="ar-DZ" sz="3200" b="1" dirty="0" smtClean="0">
                <a:solidFill>
                  <a:prstClr val="black"/>
                </a:solidFill>
              </a:rPr>
              <a:t> المساهمين</a:t>
            </a:r>
            <a:endParaRPr lang="fr-FR" dirty="0"/>
          </a:p>
        </p:txBody>
      </p:sp>
      <p:sp>
        <p:nvSpPr>
          <p:cNvPr id="25" name="Rectangle 24"/>
          <p:cNvSpPr/>
          <p:nvPr/>
        </p:nvSpPr>
        <p:spPr>
          <a:xfrm>
            <a:off x="5220344" y="2780928"/>
            <a:ext cx="2448000" cy="584775"/>
          </a:xfrm>
          <a:prstGeom prst="rect">
            <a:avLst/>
          </a:prstGeom>
        </p:spPr>
        <p:txBody>
          <a:bodyPr wrap="square">
            <a:spAutoFit/>
          </a:bodyPr>
          <a:lstStyle/>
          <a:p>
            <a:pPr algn="r" rtl="1"/>
            <a:r>
              <a:rPr lang="ar-DZ" sz="3200" b="1" dirty="0" smtClean="0">
                <a:solidFill>
                  <a:prstClr val="black"/>
                </a:solidFill>
              </a:rPr>
              <a:t>المالك هو المسير</a:t>
            </a:r>
            <a:endParaRPr lang="fr-FR" dirty="0"/>
          </a:p>
        </p:txBody>
      </p:sp>
      <p:sp>
        <p:nvSpPr>
          <p:cNvPr id="26" name="Rectangle 25"/>
          <p:cNvSpPr/>
          <p:nvPr/>
        </p:nvSpPr>
        <p:spPr>
          <a:xfrm>
            <a:off x="899592" y="2780928"/>
            <a:ext cx="3636000" cy="584775"/>
          </a:xfrm>
          <a:prstGeom prst="rect">
            <a:avLst/>
          </a:prstGeom>
        </p:spPr>
        <p:txBody>
          <a:bodyPr wrap="square">
            <a:spAutoFit/>
          </a:bodyPr>
          <a:lstStyle/>
          <a:p>
            <a:pPr algn="r" rtl="1"/>
            <a:r>
              <a:rPr lang="ar-DZ" sz="3200" b="1" dirty="0" smtClean="0">
                <a:solidFill>
                  <a:prstClr val="black"/>
                </a:solidFill>
              </a:rPr>
              <a:t>انفصال الإدارة عن الملكية</a:t>
            </a:r>
            <a:endParaRPr lang="fr-FR" dirty="0"/>
          </a:p>
        </p:txBody>
      </p:sp>
      <p:sp>
        <p:nvSpPr>
          <p:cNvPr id="27" name="Rectangle 26"/>
          <p:cNvSpPr/>
          <p:nvPr/>
        </p:nvSpPr>
        <p:spPr>
          <a:xfrm>
            <a:off x="5220376" y="3393753"/>
            <a:ext cx="2736000" cy="584775"/>
          </a:xfrm>
          <a:prstGeom prst="rect">
            <a:avLst/>
          </a:prstGeom>
        </p:spPr>
        <p:txBody>
          <a:bodyPr wrap="square">
            <a:spAutoFit/>
          </a:bodyPr>
          <a:lstStyle/>
          <a:p>
            <a:pPr marL="342900" lvl="0" indent="-342900" algn="r" rtl="1">
              <a:spcBef>
                <a:spcPct val="20000"/>
              </a:spcBef>
            </a:pPr>
            <a:r>
              <a:rPr lang="ar-DZ" sz="3200" b="1" dirty="0" smtClean="0">
                <a:solidFill>
                  <a:prstClr val="black"/>
                </a:solidFill>
              </a:rPr>
              <a:t>تحليل مالي خارجي</a:t>
            </a:r>
          </a:p>
        </p:txBody>
      </p:sp>
      <p:sp>
        <p:nvSpPr>
          <p:cNvPr id="28" name="Rectangle 27"/>
          <p:cNvSpPr/>
          <p:nvPr/>
        </p:nvSpPr>
        <p:spPr>
          <a:xfrm>
            <a:off x="5089400" y="3996353"/>
            <a:ext cx="2794968" cy="584775"/>
          </a:xfrm>
          <a:prstGeom prst="rect">
            <a:avLst/>
          </a:prstGeom>
        </p:spPr>
        <p:txBody>
          <a:bodyPr wrap="square">
            <a:spAutoFit/>
          </a:bodyPr>
          <a:lstStyle/>
          <a:p>
            <a:pPr marL="342900" lvl="0" indent="-342900" algn="r" rtl="1">
              <a:spcBef>
                <a:spcPct val="20000"/>
              </a:spcBef>
            </a:pPr>
            <a:r>
              <a:rPr lang="ar-DZ" sz="3200" b="1" dirty="0" smtClean="0">
                <a:solidFill>
                  <a:prstClr val="black"/>
                </a:solidFill>
              </a:rPr>
              <a:t>اهتمام المقرضين</a:t>
            </a:r>
          </a:p>
        </p:txBody>
      </p:sp>
      <p:sp>
        <p:nvSpPr>
          <p:cNvPr id="29" name="Rectangle 28"/>
          <p:cNvSpPr/>
          <p:nvPr/>
        </p:nvSpPr>
        <p:spPr>
          <a:xfrm>
            <a:off x="36032" y="4629558"/>
            <a:ext cx="4824000" cy="1175706"/>
          </a:xfrm>
          <a:prstGeom prst="rect">
            <a:avLst/>
          </a:prstGeom>
        </p:spPr>
        <p:txBody>
          <a:bodyPr wrap="square">
            <a:spAutoFit/>
          </a:bodyPr>
          <a:lstStyle/>
          <a:p>
            <a:pPr marL="342900" lvl="0" indent="-342900" algn="ctr" rtl="1">
              <a:spcBef>
                <a:spcPct val="20000"/>
              </a:spcBef>
            </a:pPr>
            <a:r>
              <a:rPr lang="ar-DZ" sz="3200" b="1" dirty="0" err="1" smtClean="0">
                <a:solidFill>
                  <a:prstClr val="black"/>
                </a:solidFill>
              </a:rPr>
              <a:t>+</a:t>
            </a:r>
            <a:r>
              <a:rPr lang="ar-DZ" sz="3200" b="1" dirty="0" smtClean="0">
                <a:solidFill>
                  <a:prstClr val="black"/>
                </a:solidFill>
              </a:rPr>
              <a:t> </a:t>
            </a:r>
          </a:p>
          <a:p>
            <a:pPr marL="342900" lvl="0" indent="-342900" algn="ctr" rtl="1">
              <a:spcBef>
                <a:spcPct val="20000"/>
              </a:spcBef>
            </a:pPr>
            <a:r>
              <a:rPr lang="ar-DZ" sz="3200" b="1" dirty="0" smtClean="0">
                <a:solidFill>
                  <a:prstClr val="black"/>
                </a:solidFill>
              </a:rPr>
              <a:t>تحليل مالي </a:t>
            </a:r>
            <a:r>
              <a:rPr lang="ar-DZ" sz="3200" b="1" dirty="0" err="1" smtClean="0">
                <a:solidFill>
                  <a:prstClr val="black"/>
                </a:solidFill>
              </a:rPr>
              <a:t>داخلي </a:t>
            </a:r>
            <a:r>
              <a:rPr lang="ar-DZ" sz="3200" b="1" dirty="0" smtClean="0">
                <a:solidFill>
                  <a:prstClr val="black"/>
                </a:solidFill>
              </a:rPr>
              <a:t>← اهتمام الإدارة</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0" presetClass="entr" presetSubtype="0" decel="100000" fill="hold" grpId="0" nodeType="clickEffect">
                                  <p:stCondLst>
                                    <p:cond delay="0"/>
                                  </p:stCondLst>
                                  <p:childTnLst>
                                    <p:set>
                                      <p:cBhvr>
                                        <p:cTn id="6" dur="1" fill="hold">
                                          <p:stCondLst>
                                            <p:cond delay="0"/>
                                          </p:stCondLst>
                                        </p:cTn>
                                        <p:tgtEl>
                                          <p:spTgt spid="23"/>
                                        </p:tgtEl>
                                        <p:attrNameLst>
                                          <p:attrName>style.visibility</p:attrName>
                                        </p:attrNameLst>
                                      </p:cBhvr>
                                      <p:to>
                                        <p:strVal val="visible"/>
                                      </p:to>
                                    </p:set>
                                    <p:anim calcmode="lin" valueType="num">
                                      <p:cBhvr>
                                        <p:cTn id="7" dur="1000" fill="hold"/>
                                        <p:tgtEl>
                                          <p:spTgt spid="23"/>
                                        </p:tgtEl>
                                        <p:attrNameLst>
                                          <p:attrName>ppt_w</p:attrName>
                                        </p:attrNameLst>
                                      </p:cBhvr>
                                      <p:tavLst>
                                        <p:tav tm="0">
                                          <p:val>
                                            <p:strVal val="#ppt_w+.3"/>
                                          </p:val>
                                        </p:tav>
                                        <p:tav tm="100000">
                                          <p:val>
                                            <p:strVal val="#ppt_w"/>
                                          </p:val>
                                        </p:tav>
                                      </p:tavLst>
                                    </p:anim>
                                    <p:anim calcmode="lin" valueType="num">
                                      <p:cBhvr>
                                        <p:cTn id="8" dur="1000" fill="hold"/>
                                        <p:tgtEl>
                                          <p:spTgt spid="23"/>
                                        </p:tgtEl>
                                        <p:attrNameLst>
                                          <p:attrName>ppt_h</p:attrName>
                                        </p:attrNameLst>
                                      </p:cBhvr>
                                      <p:tavLst>
                                        <p:tav tm="0">
                                          <p:val>
                                            <p:strVal val="#ppt_h"/>
                                          </p:val>
                                        </p:tav>
                                        <p:tav tm="100000">
                                          <p:val>
                                            <p:strVal val="#ppt_h"/>
                                          </p:val>
                                        </p:tav>
                                      </p:tavLst>
                                    </p:anim>
                                    <p:animEffect transition="in" filter="fade">
                                      <p:cBhvr>
                                        <p:cTn id="9" dur="1000"/>
                                        <p:tgtEl>
                                          <p:spTgt spid="23"/>
                                        </p:tgtEl>
                                      </p:cBhvr>
                                    </p:animEffect>
                                  </p:childTnLst>
                                </p:cTn>
                              </p:par>
                            </p:childTnLst>
                          </p:cTn>
                        </p:par>
                      </p:childTnLst>
                    </p:cTn>
                  </p:par>
                  <p:par>
                    <p:cTn id="10" fill="hold">
                      <p:stCondLst>
                        <p:cond delay="indefinite"/>
                      </p:stCondLst>
                      <p:childTnLst>
                        <p:par>
                          <p:cTn id="11" fill="hold">
                            <p:stCondLst>
                              <p:cond delay="0"/>
                            </p:stCondLst>
                            <p:childTnLst>
                              <p:par>
                                <p:cTn id="12" presetID="27" presetClass="entr" presetSubtype="0" fill="hold" grpId="0" nodeType="clickEffect">
                                  <p:stCondLst>
                                    <p:cond delay="0"/>
                                  </p:stCondLst>
                                  <p:iterate type="lt">
                                    <p:tmPct val="50000"/>
                                  </p:iterate>
                                  <p:childTnLst>
                                    <p:set>
                                      <p:cBhvr>
                                        <p:cTn id="13" dur="1" fill="hold">
                                          <p:stCondLst>
                                            <p:cond delay="0"/>
                                          </p:stCondLst>
                                        </p:cTn>
                                        <p:tgtEl>
                                          <p:spTgt spid="25"/>
                                        </p:tgtEl>
                                        <p:attrNameLst>
                                          <p:attrName>style.visibility</p:attrName>
                                        </p:attrNameLst>
                                      </p:cBhvr>
                                      <p:to>
                                        <p:strVal val="visible"/>
                                      </p:to>
                                    </p:set>
                                    <p:anim calcmode="discrete" valueType="clr">
                                      <p:cBhvr override="childStyle">
                                        <p:cTn id="14" dur="80"/>
                                        <p:tgtEl>
                                          <p:spTgt spid="25"/>
                                        </p:tgtEl>
                                        <p:attrNameLst>
                                          <p:attrName>style.color</p:attrName>
                                        </p:attrNameLst>
                                      </p:cBhvr>
                                      <p:tavLst>
                                        <p:tav tm="0">
                                          <p:val>
                                            <p:clrVal>
                                              <a:schemeClr val="accent2"/>
                                            </p:clrVal>
                                          </p:val>
                                        </p:tav>
                                        <p:tav tm="50000">
                                          <p:val>
                                            <p:clrVal>
                                              <a:schemeClr val="hlink"/>
                                            </p:clrVal>
                                          </p:val>
                                        </p:tav>
                                      </p:tavLst>
                                    </p:anim>
                                    <p:anim calcmode="discrete" valueType="clr">
                                      <p:cBhvr>
                                        <p:cTn id="15" dur="80"/>
                                        <p:tgtEl>
                                          <p:spTgt spid="25"/>
                                        </p:tgtEl>
                                        <p:attrNameLst>
                                          <p:attrName>fillcolor</p:attrName>
                                        </p:attrNameLst>
                                      </p:cBhvr>
                                      <p:tavLst>
                                        <p:tav tm="0">
                                          <p:val>
                                            <p:clrVal>
                                              <a:schemeClr val="accent2"/>
                                            </p:clrVal>
                                          </p:val>
                                        </p:tav>
                                        <p:tav tm="50000">
                                          <p:val>
                                            <p:clrVal>
                                              <a:schemeClr val="hlink"/>
                                            </p:clrVal>
                                          </p:val>
                                        </p:tav>
                                      </p:tavLst>
                                    </p:anim>
                                    <p:set>
                                      <p:cBhvr>
                                        <p:cTn id="16" dur="80"/>
                                        <p:tgtEl>
                                          <p:spTgt spid="25"/>
                                        </p:tgtEl>
                                        <p:attrNameLst>
                                          <p:attrName>fill.type</p:attrName>
                                        </p:attrNameLst>
                                      </p:cBhvr>
                                      <p:to>
                                        <p:strVal val="solid"/>
                                      </p:to>
                                    </p:set>
                                  </p:childTnLst>
                                </p:cTn>
                              </p:par>
                            </p:childTnLst>
                          </p:cTn>
                        </p:par>
                      </p:childTnLst>
                    </p:cTn>
                  </p:par>
                  <p:par>
                    <p:cTn id="17" fill="hold">
                      <p:stCondLst>
                        <p:cond delay="indefinite"/>
                      </p:stCondLst>
                      <p:childTnLst>
                        <p:par>
                          <p:cTn id="18" fill="hold">
                            <p:stCondLst>
                              <p:cond delay="0"/>
                            </p:stCondLst>
                            <p:childTnLst>
                              <p:par>
                                <p:cTn id="19" presetID="40" presetClass="entr" presetSubtype="0" fill="hold" grpId="0" nodeType="clickEffect">
                                  <p:stCondLst>
                                    <p:cond delay="0"/>
                                  </p:stCondLst>
                                  <p:iterate type="lt">
                                    <p:tmPct val="10000"/>
                                  </p:iterate>
                                  <p:childTnLst>
                                    <p:set>
                                      <p:cBhvr>
                                        <p:cTn id="20" dur="1" fill="hold">
                                          <p:stCondLst>
                                            <p:cond delay="0"/>
                                          </p:stCondLst>
                                        </p:cTn>
                                        <p:tgtEl>
                                          <p:spTgt spid="27"/>
                                        </p:tgtEl>
                                        <p:attrNameLst>
                                          <p:attrName>style.visibility</p:attrName>
                                        </p:attrNameLst>
                                      </p:cBhvr>
                                      <p:to>
                                        <p:strVal val="visible"/>
                                      </p:to>
                                    </p:set>
                                    <p:animEffect transition="in" filter="fade">
                                      <p:cBhvr>
                                        <p:cTn id="21" dur="1000"/>
                                        <p:tgtEl>
                                          <p:spTgt spid="27"/>
                                        </p:tgtEl>
                                      </p:cBhvr>
                                    </p:animEffect>
                                    <p:anim calcmode="lin" valueType="num">
                                      <p:cBhvr>
                                        <p:cTn id="22" dur="1000" fill="hold"/>
                                        <p:tgtEl>
                                          <p:spTgt spid="27"/>
                                        </p:tgtEl>
                                        <p:attrNameLst>
                                          <p:attrName>ppt_x</p:attrName>
                                        </p:attrNameLst>
                                      </p:cBhvr>
                                      <p:tavLst>
                                        <p:tav tm="0">
                                          <p:val>
                                            <p:strVal val="#ppt_x-.1"/>
                                          </p:val>
                                        </p:tav>
                                        <p:tav tm="100000">
                                          <p:val>
                                            <p:strVal val="#ppt_x"/>
                                          </p:val>
                                        </p:tav>
                                      </p:tavLst>
                                    </p:anim>
                                    <p:anim calcmode="lin" valueType="num">
                                      <p:cBhvr>
                                        <p:cTn id="23" dur="1000" fill="hold"/>
                                        <p:tgtEl>
                                          <p:spTgt spid="27"/>
                                        </p:tgtEl>
                                        <p:attrNameLst>
                                          <p:attrName>ppt_y</p:attrName>
                                        </p:attrNameLst>
                                      </p:cBhvr>
                                      <p:tavLst>
                                        <p:tav tm="0">
                                          <p:val>
                                            <p:strVal val="#ppt_y"/>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7" presetClass="entr" presetSubtype="0" fill="hold" grpId="0" nodeType="clickEffect">
                                  <p:stCondLst>
                                    <p:cond delay="0"/>
                                  </p:stCondLst>
                                  <p:childTnLst>
                                    <p:set>
                                      <p:cBhvr>
                                        <p:cTn id="27" dur="1" fill="hold">
                                          <p:stCondLst>
                                            <p:cond delay="0"/>
                                          </p:stCondLst>
                                        </p:cTn>
                                        <p:tgtEl>
                                          <p:spTgt spid="28"/>
                                        </p:tgtEl>
                                        <p:attrNameLst>
                                          <p:attrName>style.visibility</p:attrName>
                                        </p:attrNameLst>
                                      </p:cBhvr>
                                      <p:to>
                                        <p:strVal val="visible"/>
                                      </p:to>
                                    </p:set>
                                    <p:animEffect transition="in" filter="fade">
                                      <p:cBhvr>
                                        <p:cTn id="28" dur="1000"/>
                                        <p:tgtEl>
                                          <p:spTgt spid="28"/>
                                        </p:tgtEl>
                                      </p:cBhvr>
                                    </p:animEffect>
                                    <p:anim calcmode="lin" valueType="num">
                                      <p:cBhvr>
                                        <p:cTn id="29" dur="1000" fill="hold"/>
                                        <p:tgtEl>
                                          <p:spTgt spid="28"/>
                                        </p:tgtEl>
                                        <p:attrNameLst>
                                          <p:attrName>ppt_x</p:attrName>
                                        </p:attrNameLst>
                                      </p:cBhvr>
                                      <p:tavLst>
                                        <p:tav tm="0">
                                          <p:val>
                                            <p:strVal val="#ppt_x"/>
                                          </p:val>
                                        </p:tav>
                                        <p:tav tm="100000">
                                          <p:val>
                                            <p:strVal val="#ppt_x"/>
                                          </p:val>
                                        </p:tav>
                                      </p:tavLst>
                                    </p:anim>
                                    <p:anim calcmode="lin" valueType="num">
                                      <p:cBhvr>
                                        <p:cTn id="30" dur="1000" fill="hold"/>
                                        <p:tgtEl>
                                          <p:spTgt spid="28"/>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7" presetClass="entr" presetSubtype="0" fill="hold" grpId="0" nodeType="clickEffect">
                                  <p:stCondLst>
                                    <p:cond delay="0"/>
                                  </p:stCondLst>
                                  <p:iterate type="lt">
                                    <p:tmPct val="50000"/>
                                  </p:iterate>
                                  <p:childTnLst>
                                    <p:set>
                                      <p:cBhvr>
                                        <p:cTn id="34" dur="1" fill="hold">
                                          <p:stCondLst>
                                            <p:cond delay="0"/>
                                          </p:stCondLst>
                                        </p:cTn>
                                        <p:tgtEl>
                                          <p:spTgt spid="26"/>
                                        </p:tgtEl>
                                        <p:attrNameLst>
                                          <p:attrName>style.visibility</p:attrName>
                                        </p:attrNameLst>
                                      </p:cBhvr>
                                      <p:to>
                                        <p:strVal val="visible"/>
                                      </p:to>
                                    </p:set>
                                    <p:anim calcmode="discrete" valueType="clr">
                                      <p:cBhvr override="childStyle">
                                        <p:cTn id="35" dur="80"/>
                                        <p:tgtEl>
                                          <p:spTgt spid="26"/>
                                        </p:tgtEl>
                                        <p:attrNameLst>
                                          <p:attrName>style.color</p:attrName>
                                        </p:attrNameLst>
                                      </p:cBhvr>
                                      <p:tavLst>
                                        <p:tav tm="0">
                                          <p:val>
                                            <p:clrVal>
                                              <a:schemeClr val="accent2"/>
                                            </p:clrVal>
                                          </p:val>
                                        </p:tav>
                                        <p:tav tm="50000">
                                          <p:val>
                                            <p:clrVal>
                                              <a:schemeClr val="hlink"/>
                                            </p:clrVal>
                                          </p:val>
                                        </p:tav>
                                      </p:tavLst>
                                    </p:anim>
                                    <p:anim calcmode="discrete" valueType="clr">
                                      <p:cBhvr>
                                        <p:cTn id="36" dur="80"/>
                                        <p:tgtEl>
                                          <p:spTgt spid="26"/>
                                        </p:tgtEl>
                                        <p:attrNameLst>
                                          <p:attrName>fillcolor</p:attrName>
                                        </p:attrNameLst>
                                      </p:cBhvr>
                                      <p:tavLst>
                                        <p:tav tm="0">
                                          <p:val>
                                            <p:clrVal>
                                              <a:schemeClr val="accent2"/>
                                            </p:clrVal>
                                          </p:val>
                                        </p:tav>
                                        <p:tav tm="50000">
                                          <p:val>
                                            <p:clrVal>
                                              <a:schemeClr val="hlink"/>
                                            </p:clrVal>
                                          </p:val>
                                        </p:tav>
                                      </p:tavLst>
                                    </p:anim>
                                    <p:set>
                                      <p:cBhvr>
                                        <p:cTn id="37" dur="80"/>
                                        <p:tgtEl>
                                          <p:spTgt spid="26"/>
                                        </p:tgtEl>
                                        <p:attrNameLst>
                                          <p:attrName>fill.type</p:attrName>
                                        </p:attrNameLst>
                                      </p:cBhvr>
                                      <p:to>
                                        <p:strVal val="solid"/>
                                      </p:to>
                                    </p:set>
                                  </p:childTnLst>
                                </p:cTn>
                              </p:par>
                            </p:childTnLst>
                          </p:cTn>
                        </p:par>
                      </p:childTnLst>
                    </p:cTn>
                  </p:par>
                  <p:par>
                    <p:cTn id="38" fill="hold">
                      <p:stCondLst>
                        <p:cond delay="indefinite"/>
                      </p:stCondLst>
                      <p:childTnLst>
                        <p:par>
                          <p:cTn id="39" fill="hold">
                            <p:stCondLst>
                              <p:cond delay="0"/>
                            </p:stCondLst>
                            <p:childTnLst>
                              <p:par>
                                <p:cTn id="40" presetID="40" presetClass="entr" presetSubtype="0" fill="hold" grpId="0" nodeType="clickEffect">
                                  <p:stCondLst>
                                    <p:cond delay="0"/>
                                  </p:stCondLst>
                                  <p:iterate type="lt">
                                    <p:tmPct val="10000"/>
                                  </p:iterate>
                                  <p:childTnLst>
                                    <p:set>
                                      <p:cBhvr>
                                        <p:cTn id="41" dur="1" fill="hold">
                                          <p:stCondLst>
                                            <p:cond delay="0"/>
                                          </p:stCondLst>
                                        </p:cTn>
                                        <p:tgtEl>
                                          <p:spTgt spid="24"/>
                                        </p:tgtEl>
                                        <p:attrNameLst>
                                          <p:attrName>style.visibility</p:attrName>
                                        </p:attrNameLst>
                                      </p:cBhvr>
                                      <p:to>
                                        <p:strVal val="visible"/>
                                      </p:to>
                                    </p:set>
                                    <p:animEffect transition="in" filter="fade">
                                      <p:cBhvr>
                                        <p:cTn id="42" dur="1000"/>
                                        <p:tgtEl>
                                          <p:spTgt spid="24"/>
                                        </p:tgtEl>
                                      </p:cBhvr>
                                    </p:animEffect>
                                    <p:anim calcmode="lin" valueType="num">
                                      <p:cBhvr>
                                        <p:cTn id="43" dur="1000" fill="hold"/>
                                        <p:tgtEl>
                                          <p:spTgt spid="24"/>
                                        </p:tgtEl>
                                        <p:attrNameLst>
                                          <p:attrName>ppt_x</p:attrName>
                                        </p:attrNameLst>
                                      </p:cBhvr>
                                      <p:tavLst>
                                        <p:tav tm="0">
                                          <p:val>
                                            <p:strVal val="#ppt_x-.1"/>
                                          </p:val>
                                        </p:tav>
                                        <p:tav tm="100000">
                                          <p:val>
                                            <p:strVal val="#ppt_x"/>
                                          </p:val>
                                        </p:tav>
                                      </p:tavLst>
                                    </p:anim>
                                    <p:anim calcmode="lin" valueType="num">
                                      <p:cBhvr>
                                        <p:cTn id="44" dur="1000" fill="hold"/>
                                        <p:tgtEl>
                                          <p:spTgt spid="24"/>
                                        </p:tgtEl>
                                        <p:attrNameLst>
                                          <p:attrName>ppt_y</p:attrName>
                                        </p:attrNameLst>
                                      </p:cBhvr>
                                      <p:tavLst>
                                        <p:tav tm="0">
                                          <p:val>
                                            <p:strVal val="#ppt_y"/>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7" presetClass="entr" presetSubtype="0" fill="hold" grpId="0" nodeType="clickEffect">
                                  <p:stCondLst>
                                    <p:cond delay="0"/>
                                  </p:stCondLst>
                                  <p:childTnLst>
                                    <p:set>
                                      <p:cBhvr>
                                        <p:cTn id="48" dur="1" fill="hold">
                                          <p:stCondLst>
                                            <p:cond delay="0"/>
                                          </p:stCondLst>
                                        </p:cTn>
                                        <p:tgtEl>
                                          <p:spTgt spid="29"/>
                                        </p:tgtEl>
                                        <p:attrNameLst>
                                          <p:attrName>style.visibility</p:attrName>
                                        </p:attrNameLst>
                                      </p:cBhvr>
                                      <p:to>
                                        <p:strVal val="visible"/>
                                      </p:to>
                                    </p:set>
                                    <p:animEffect transition="in" filter="fade">
                                      <p:cBhvr>
                                        <p:cTn id="49" dur="1000"/>
                                        <p:tgtEl>
                                          <p:spTgt spid="29"/>
                                        </p:tgtEl>
                                      </p:cBhvr>
                                    </p:animEffect>
                                    <p:anim calcmode="lin" valueType="num">
                                      <p:cBhvr>
                                        <p:cTn id="50" dur="1000" fill="hold"/>
                                        <p:tgtEl>
                                          <p:spTgt spid="29"/>
                                        </p:tgtEl>
                                        <p:attrNameLst>
                                          <p:attrName>ppt_x</p:attrName>
                                        </p:attrNameLst>
                                      </p:cBhvr>
                                      <p:tavLst>
                                        <p:tav tm="0">
                                          <p:val>
                                            <p:strVal val="#ppt_x"/>
                                          </p:val>
                                        </p:tav>
                                        <p:tav tm="100000">
                                          <p:val>
                                            <p:strVal val="#ppt_x"/>
                                          </p:val>
                                        </p:tav>
                                      </p:tavLst>
                                    </p:anim>
                                    <p:anim calcmode="lin" valueType="num">
                                      <p:cBhvr>
                                        <p:cTn id="51" dur="1000" fill="hold"/>
                                        <p:tgtEl>
                                          <p:spTgt spid="2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animBg="1"/>
      <p:bldP spid="24" grpId="0"/>
      <p:bldP spid="25" grpId="0"/>
      <p:bldP spid="26" grpId="0"/>
      <p:bldP spid="27" grpId="0"/>
      <p:bldP spid="28" grpId="0"/>
      <p:bldP spid="29" grpId="0"/>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pPr rtl="1"/>
            <a:r>
              <a:rPr lang="ar-DZ" sz="3600" b="1" dirty="0" smtClean="0">
                <a:solidFill>
                  <a:srgbClr val="0000FF"/>
                </a:solidFill>
              </a:rPr>
              <a:t>1) </a:t>
            </a:r>
            <a:r>
              <a:rPr lang="ar-DZ" sz="3600" b="1" dirty="0" err="1" smtClean="0">
                <a:solidFill>
                  <a:srgbClr val="0000FF"/>
                </a:solidFill>
              </a:rPr>
              <a:t>الإنتقال</a:t>
            </a:r>
            <a:r>
              <a:rPr lang="ar-DZ" sz="3600" b="1" dirty="0" smtClean="0">
                <a:solidFill>
                  <a:srgbClr val="0000FF"/>
                </a:solidFill>
              </a:rPr>
              <a:t> من تحليل يفترض التصفية إلى تحليل يفترض استمرارية النشاط</a:t>
            </a:r>
            <a:endParaRPr lang="fr-FR" sz="3600" b="1" dirty="0">
              <a:solidFill>
                <a:srgbClr val="0000FF"/>
              </a:solidFill>
            </a:endParaRPr>
          </a:p>
        </p:txBody>
      </p:sp>
      <p:sp>
        <p:nvSpPr>
          <p:cNvPr id="3" name="Espace réservé du contenu 2"/>
          <p:cNvSpPr>
            <a:spLocks noGrp="1"/>
          </p:cNvSpPr>
          <p:nvPr>
            <p:ph idx="1"/>
          </p:nvPr>
        </p:nvSpPr>
        <p:spPr>
          <a:xfrm>
            <a:off x="457200" y="1711349"/>
            <a:ext cx="8229600" cy="4525963"/>
          </a:xfrm>
        </p:spPr>
        <p:txBody>
          <a:bodyPr>
            <a:noAutofit/>
          </a:bodyPr>
          <a:lstStyle/>
          <a:p>
            <a:pPr algn="r" rtl="1">
              <a:buNone/>
            </a:pPr>
            <a:r>
              <a:rPr lang="ar-DZ" b="1" dirty="0" smtClean="0"/>
              <a:t>ظل التحليل المالي لفترة طويلة يشغل اهتمام المقرضين، وكان يرتكز على مقارب</a:t>
            </a:r>
            <a:r>
              <a:rPr lang="ar-SA" b="1" dirty="0" smtClean="0"/>
              <a:t>ة ذمية </a:t>
            </a:r>
            <a:r>
              <a:rPr lang="ar-DZ" b="1" dirty="0" err="1" smtClean="0"/>
              <a:t>(</a:t>
            </a:r>
            <a:r>
              <a:rPr lang="fr-FR" sz="3000" b="1" dirty="0" smtClean="0"/>
              <a:t>Patrimoniale</a:t>
            </a:r>
            <a:r>
              <a:rPr lang="ar-SA" b="1" dirty="0" err="1" smtClean="0"/>
              <a:t>)</a:t>
            </a:r>
            <a:r>
              <a:rPr lang="ar-DZ" b="1" dirty="0" smtClean="0"/>
              <a:t> تستند إلى فرضية تصفية </a:t>
            </a:r>
            <a:r>
              <a:rPr lang="ar-DZ" b="1" dirty="0" err="1" smtClean="0"/>
              <a:t>المؤسسة.</a:t>
            </a:r>
            <a:r>
              <a:rPr lang="ar-DZ" b="1" dirty="0" smtClean="0"/>
              <a:t> ثم تطور وأخذ يرتكز من منظور داخلي على مقاربة وظيفية تستند إلى فرضية استمرارية النشاط.</a:t>
            </a:r>
          </a:p>
          <a:p>
            <a:pPr algn="r" rtl="1">
              <a:buNone/>
            </a:pPr>
            <a:r>
              <a:rPr lang="ar-DZ" b="1" dirty="0" smtClean="0"/>
              <a:t>فرضية الاستمرارية </a:t>
            </a:r>
            <a:r>
              <a:rPr lang="fr-FR" sz="3000" b="1" dirty="0" err="1" smtClean="0"/>
              <a:t>Going</a:t>
            </a:r>
            <a:r>
              <a:rPr lang="fr-FR" sz="3000" b="1" dirty="0" smtClean="0"/>
              <a:t> </a:t>
            </a:r>
            <a:r>
              <a:rPr lang="fr-FR" sz="3000" b="1" dirty="0" err="1" smtClean="0"/>
              <a:t>concern</a:t>
            </a:r>
            <a:r>
              <a:rPr lang="fr-FR" sz="3000" b="1" dirty="0" smtClean="0"/>
              <a:t> </a:t>
            </a:r>
            <a:r>
              <a:rPr lang="fr-FR" sz="3000" b="1" dirty="0" err="1" smtClean="0"/>
              <a:t>assumption</a:t>
            </a:r>
            <a:r>
              <a:rPr lang="ar-DZ" b="1" dirty="0" smtClean="0"/>
              <a:t> تشير إلى أن المؤسسة وجدت لتبقى وتستمر في نشاطها الاقتصادي إلى أطول مدة ممكنة.</a:t>
            </a:r>
            <a:endParaRPr lang="ar-SA" b="1" dirty="0" smtClean="0"/>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Object 7"/>
          <p:cNvGraphicFramePr>
            <a:graphicFrameLocks noChangeAspect="1"/>
          </p:cNvGraphicFramePr>
          <p:nvPr/>
        </p:nvGraphicFramePr>
        <p:xfrm>
          <a:off x="107504" y="44624"/>
          <a:ext cx="2732088" cy="2614612"/>
        </p:xfrm>
        <a:graphic>
          <a:graphicData uri="http://schemas.openxmlformats.org/presentationml/2006/ole">
            <p:oleObj spid="_x0000_s3074" name="Image bitmap" r:id="rId3" imgW="1905266" imgH="2991268" progId="PBrush">
              <p:embed/>
            </p:oleObj>
          </a:graphicData>
        </a:graphic>
      </p:graphicFrame>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Autofit/>
          </a:bodyPr>
          <a:lstStyle/>
          <a:p>
            <a:pPr algn="r" rtl="1">
              <a:buNone/>
            </a:pPr>
            <a:endParaRPr lang="ar-DZ" b="1" dirty="0" smtClean="0"/>
          </a:p>
          <a:p>
            <a:pPr algn="r" rtl="1">
              <a:buNone/>
            </a:pPr>
            <a:endParaRPr lang="ar-DZ" b="1" dirty="0" smtClean="0"/>
          </a:p>
          <a:p>
            <a:pPr algn="r" rtl="1">
              <a:buNone/>
            </a:pPr>
            <a:r>
              <a:rPr lang="ar-SA" b="1" dirty="0" smtClean="0"/>
              <a:t>ينصب </a:t>
            </a:r>
            <a:r>
              <a:rPr lang="ar-DZ" b="1" dirty="0" smtClean="0"/>
              <a:t>ال</a:t>
            </a:r>
            <a:r>
              <a:rPr lang="ar-SA" b="1" dirty="0" smtClean="0"/>
              <a:t>تحليل المالي من وجهة نظر ال</a:t>
            </a:r>
            <a:r>
              <a:rPr lang="ar-DZ" b="1" dirty="0" smtClean="0"/>
              <a:t>مقرض</a:t>
            </a:r>
            <a:r>
              <a:rPr lang="ar-SA" b="1" dirty="0" smtClean="0"/>
              <a:t>ين على </a:t>
            </a:r>
            <a:r>
              <a:rPr lang="ar-SA" b="1" dirty="0" err="1" smtClean="0"/>
              <a:t>الملاءة </a:t>
            </a:r>
            <a:r>
              <a:rPr lang="ar-SA" b="1" dirty="0" smtClean="0"/>
              <a:t>(اليسر المالي</a:t>
            </a:r>
            <a:r>
              <a:rPr lang="ar-SA" b="1" dirty="0" err="1" smtClean="0"/>
              <a:t>)</a:t>
            </a:r>
            <a:r>
              <a:rPr lang="ar-SA" b="1" dirty="0" smtClean="0"/>
              <a:t> </a:t>
            </a:r>
            <a:r>
              <a:rPr lang="en-US" sz="3000" b="1" dirty="0" smtClean="0"/>
              <a:t>Solvency</a:t>
            </a:r>
            <a:r>
              <a:rPr lang="ar-SA" b="1" dirty="0" smtClean="0"/>
              <a:t> والسيولة</a:t>
            </a:r>
            <a:r>
              <a:rPr lang="ar-DZ" b="1" dirty="0" smtClean="0"/>
              <a:t> </a:t>
            </a:r>
            <a:r>
              <a:rPr lang="en-US" sz="3000" b="1" dirty="0" smtClean="0"/>
              <a:t>Liquidity</a:t>
            </a:r>
            <a:r>
              <a:rPr lang="en-US" sz="2800" b="1" i="1" dirty="0" smtClean="0"/>
              <a:t> </a:t>
            </a:r>
            <a:r>
              <a:rPr lang="ar-SA" b="1" dirty="0" smtClean="0"/>
              <a:t> لتقدير خطر إفلاس المؤسسة واتخاذ قرار منحها التمويل اللازم من عدمه.</a:t>
            </a:r>
          </a:p>
          <a:p>
            <a:pPr algn="r" rtl="1">
              <a:buNone/>
            </a:pPr>
            <a:r>
              <a:rPr lang="ar-DZ" b="1" dirty="0" smtClean="0"/>
              <a:t>في حالة إفلاس المؤسسة الملاك هم آخر من يسترد أموالهم بعد </a:t>
            </a:r>
            <a:r>
              <a:rPr lang="ar-DZ" b="1" dirty="0" err="1" smtClean="0"/>
              <a:t>تسييل</a:t>
            </a:r>
            <a:r>
              <a:rPr lang="ar-DZ" b="1" dirty="0" smtClean="0"/>
              <a:t> الأصول، فإذا لم تكفي قيمة </a:t>
            </a:r>
            <a:r>
              <a:rPr lang="ar-DZ" b="1" dirty="0" err="1" smtClean="0"/>
              <a:t>التصفية </a:t>
            </a:r>
            <a:r>
              <a:rPr lang="ar-DZ" b="1" dirty="0" smtClean="0"/>
              <a:t>(القيمة السوقية للأصول) لتغطية </a:t>
            </a:r>
            <a:r>
              <a:rPr lang="ar-DZ" b="1" dirty="0" err="1" smtClean="0"/>
              <a:t>الالتزامات </a:t>
            </a:r>
            <a:r>
              <a:rPr lang="ar-DZ" b="1" dirty="0" smtClean="0"/>
              <a:t>(الخصوم) فإن الخسارة تقع على الملاك قبل أن تلتهم جزءا من الديون.</a:t>
            </a:r>
            <a:endParaRPr lang="fr-FR"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500" fill="hold"/>
                                        <p:tgtEl>
                                          <p:spTgt spid="8"/>
                                        </p:tgtEl>
                                        <p:attrNameLst>
                                          <p:attrName>ppt_w</p:attrName>
                                        </p:attrNameLst>
                                      </p:cBhvr>
                                      <p:tavLst>
                                        <p:tav tm="0">
                                          <p:val>
                                            <p:fltVal val="0"/>
                                          </p:val>
                                        </p:tav>
                                        <p:tav tm="100000">
                                          <p:val>
                                            <p:strVal val="#ppt_w"/>
                                          </p:val>
                                        </p:tav>
                                      </p:tavLst>
                                    </p:anim>
                                    <p:anim calcmode="lin" valueType="num">
                                      <p:cBhvr>
                                        <p:cTn id="8" dur="500" fill="hold"/>
                                        <p:tgtEl>
                                          <p:spTgt spid="8"/>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Connecteur droit 1"/>
          <p:cNvCxnSpPr/>
          <p:nvPr/>
        </p:nvCxnSpPr>
        <p:spPr>
          <a:xfrm rot="10800000">
            <a:off x="2071670" y="1063795"/>
            <a:ext cx="6572296" cy="1588"/>
          </a:xfrm>
          <a:prstGeom prst="line">
            <a:avLst/>
          </a:prstGeom>
          <a:ln w="19050">
            <a:solidFill>
              <a:srgbClr val="0000FF"/>
            </a:solidFill>
          </a:ln>
        </p:spPr>
        <p:style>
          <a:lnRef idx="1">
            <a:schemeClr val="accent1"/>
          </a:lnRef>
          <a:fillRef idx="0">
            <a:schemeClr val="accent1"/>
          </a:fillRef>
          <a:effectRef idx="0">
            <a:schemeClr val="accent1"/>
          </a:effectRef>
          <a:fontRef idx="minor">
            <a:schemeClr val="tx1"/>
          </a:fontRef>
        </p:style>
      </p:cxnSp>
      <p:graphicFrame>
        <p:nvGraphicFramePr>
          <p:cNvPr id="3" name="Espace réservé du contenu 4"/>
          <p:cNvGraphicFramePr>
            <a:graphicFrameLocks/>
          </p:cNvGraphicFramePr>
          <p:nvPr/>
        </p:nvGraphicFramePr>
        <p:xfrm>
          <a:off x="3120204" y="44624"/>
          <a:ext cx="4680000" cy="3240360"/>
        </p:xfrm>
        <a:graphic>
          <a:graphicData uri="http://schemas.openxmlformats.org/drawingml/2006/table">
            <a:tbl>
              <a:tblPr rtl="1" firstRow="1" bandRow="1">
                <a:tableStyleId>{5C22544A-7EE6-4342-B048-85BDC9FD1C3A}</a:tableStyleId>
              </a:tblPr>
              <a:tblGrid>
                <a:gridCol w="2340000"/>
                <a:gridCol w="2340000"/>
              </a:tblGrid>
              <a:tr h="1910597">
                <a:tc rowSpan="2">
                  <a:txBody>
                    <a:bodyPr/>
                    <a:lstStyle/>
                    <a:p>
                      <a:pPr algn="ctr" rtl="1"/>
                      <a:r>
                        <a:rPr lang="ar-DZ" sz="3200" b="1" dirty="0" smtClean="0"/>
                        <a:t>الأصول</a:t>
                      </a:r>
                      <a:endParaRPr lang="ar-SA" sz="3200" b="1" dirty="0"/>
                    </a:p>
                  </a:txBody>
                  <a:tcPr anchor="ctr"/>
                </a:tc>
                <a:tc>
                  <a:txBody>
                    <a:bodyPr/>
                    <a:lstStyle/>
                    <a:p>
                      <a:pPr algn="ctr" rtl="1"/>
                      <a:r>
                        <a:rPr lang="ar-DZ" sz="3200" b="1" dirty="0" smtClean="0"/>
                        <a:t>الأموال الخاصة</a:t>
                      </a:r>
                      <a:endParaRPr lang="ar-SA" sz="3200" b="1" dirty="0"/>
                    </a:p>
                  </a:txBody>
                  <a:tcPr anchor="ctr">
                    <a:solidFill>
                      <a:srgbClr val="00FF00"/>
                    </a:solidFill>
                  </a:tcPr>
                </a:tc>
              </a:tr>
              <a:tr h="1329763">
                <a:tc vMerge="1">
                  <a:txBody>
                    <a:bodyPr/>
                    <a:lstStyle/>
                    <a:p>
                      <a:pPr rtl="1"/>
                      <a:endParaRPr lang="ar-SA" dirty="0"/>
                    </a:p>
                  </a:txBody>
                  <a:tcPr/>
                </a:tc>
                <a:tc>
                  <a:txBody>
                    <a:bodyPr/>
                    <a:lstStyle/>
                    <a:p>
                      <a:pPr algn="ctr" rtl="1"/>
                      <a:r>
                        <a:rPr lang="ar-DZ" sz="3200" b="1" dirty="0" smtClean="0"/>
                        <a:t>الديون</a:t>
                      </a:r>
                      <a:endParaRPr lang="ar-SA" sz="3200" b="1" dirty="0"/>
                    </a:p>
                  </a:txBody>
                  <a:tcPr anchor="ctr">
                    <a:solidFill>
                      <a:srgbClr val="FFFF00"/>
                    </a:solidFill>
                  </a:tcPr>
                </a:tc>
              </a:tr>
            </a:tbl>
          </a:graphicData>
        </a:graphic>
      </p:graphicFrame>
      <p:cxnSp>
        <p:nvCxnSpPr>
          <p:cNvPr id="4" name="Connecteur droit avec flèche 3"/>
          <p:cNvCxnSpPr/>
          <p:nvPr/>
        </p:nvCxnSpPr>
        <p:spPr>
          <a:xfrm rot="5400000">
            <a:off x="2520558" y="1513001"/>
            <a:ext cx="900000" cy="1588"/>
          </a:xfrm>
          <a:prstGeom prst="straightConnector1">
            <a:avLst/>
          </a:prstGeom>
          <a:ln w="38100">
            <a:solidFill>
              <a:srgbClr val="C00000"/>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5" name="Connecteur droit avec flèche 4"/>
          <p:cNvCxnSpPr/>
          <p:nvPr/>
        </p:nvCxnSpPr>
        <p:spPr>
          <a:xfrm rot="5400000">
            <a:off x="2323352" y="2621978"/>
            <a:ext cx="1296000" cy="1588"/>
          </a:xfrm>
          <a:prstGeom prst="straightConnector1">
            <a:avLst/>
          </a:prstGeom>
          <a:ln w="38100">
            <a:solidFill>
              <a:srgbClr val="C00000"/>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6" name="Connecteur droit avec flèche 5"/>
          <p:cNvCxnSpPr/>
          <p:nvPr/>
        </p:nvCxnSpPr>
        <p:spPr>
          <a:xfrm rot="5400000">
            <a:off x="6830791" y="2161001"/>
            <a:ext cx="2196000" cy="1588"/>
          </a:xfrm>
          <a:prstGeom prst="straightConnector1">
            <a:avLst/>
          </a:prstGeom>
          <a:ln w="38100">
            <a:solidFill>
              <a:srgbClr val="C00000"/>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7" name="Rectangle 6"/>
          <p:cNvSpPr/>
          <p:nvPr/>
        </p:nvSpPr>
        <p:spPr>
          <a:xfrm>
            <a:off x="7870848" y="1484784"/>
            <a:ext cx="1188000" cy="1384995"/>
          </a:xfrm>
          <a:prstGeom prst="rect">
            <a:avLst/>
          </a:prstGeom>
        </p:spPr>
        <p:txBody>
          <a:bodyPr>
            <a:spAutoFit/>
          </a:bodyPr>
          <a:lstStyle/>
          <a:p>
            <a:pPr algn="r" rtl="1"/>
            <a:r>
              <a:rPr lang="ar-DZ" sz="2800" b="1" dirty="0" smtClean="0"/>
              <a:t>قيمة تصفية الأصول</a:t>
            </a:r>
            <a:endParaRPr lang="ar-SA" sz="2800" b="1" dirty="0"/>
          </a:p>
        </p:txBody>
      </p:sp>
      <p:sp>
        <p:nvSpPr>
          <p:cNvPr id="8" name="Rectangle 7"/>
          <p:cNvSpPr/>
          <p:nvPr/>
        </p:nvSpPr>
        <p:spPr>
          <a:xfrm>
            <a:off x="71800" y="1034733"/>
            <a:ext cx="2700000" cy="954107"/>
          </a:xfrm>
          <a:prstGeom prst="rect">
            <a:avLst/>
          </a:prstGeom>
        </p:spPr>
        <p:txBody>
          <a:bodyPr wrap="square">
            <a:spAutoFit/>
          </a:bodyPr>
          <a:lstStyle/>
          <a:p>
            <a:pPr algn="r" rtl="1"/>
            <a:r>
              <a:rPr lang="ar-DZ" sz="2800" b="1" dirty="0" smtClean="0"/>
              <a:t>الملاك لا يستردون إلا جزءا فقط من أموالهم</a:t>
            </a:r>
            <a:endParaRPr lang="ar-SA" sz="2800" b="1" dirty="0"/>
          </a:p>
        </p:txBody>
      </p:sp>
      <p:sp>
        <p:nvSpPr>
          <p:cNvPr id="9" name="Rectangle 8"/>
          <p:cNvSpPr/>
          <p:nvPr/>
        </p:nvSpPr>
        <p:spPr>
          <a:xfrm>
            <a:off x="848122" y="2060848"/>
            <a:ext cx="1908000" cy="954107"/>
          </a:xfrm>
          <a:prstGeom prst="rect">
            <a:avLst/>
          </a:prstGeom>
        </p:spPr>
        <p:txBody>
          <a:bodyPr>
            <a:spAutoFit/>
          </a:bodyPr>
          <a:lstStyle/>
          <a:p>
            <a:pPr algn="r" rtl="1"/>
            <a:r>
              <a:rPr lang="ar-DZ" sz="2800" b="1" dirty="0" smtClean="0"/>
              <a:t>الديون سوف تسدد كليا</a:t>
            </a:r>
            <a:endParaRPr lang="ar-SA" sz="2800" b="1" dirty="0"/>
          </a:p>
        </p:txBody>
      </p:sp>
      <p:graphicFrame>
        <p:nvGraphicFramePr>
          <p:cNvPr id="10" name="Espace réservé du contenu 4"/>
          <p:cNvGraphicFramePr>
            <a:graphicFrameLocks/>
          </p:cNvGraphicFramePr>
          <p:nvPr/>
        </p:nvGraphicFramePr>
        <p:xfrm>
          <a:off x="3120204" y="3573016"/>
          <a:ext cx="4680000" cy="3240000"/>
        </p:xfrm>
        <a:graphic>
          <a:graphicData uri="http://schemas.openxmlformats.org/drawingml/2006/table">
            <a:tbl>
              <a:tblPr rtl="1" firstRow="1" bandRow="1">
                <a:tableStyleId>{5C22544A-7EE6-4342-B048-85BDC9FD1C3A}</a:tableStyleId>
              </a:tblPr>
              <a:tblGrid>
                <a:gridCol w="2340000"/>
                <a:gridCol w="2340000"/>
              </a:tblGrid>
              <a:tr h="695423">
                <a:tc rowSpan="2">
                  <a:txBody>
                    <a:bodyPr/>
                    <a:lstStyle/>
                    <a:p>
                      <a:pPr algn="ctr" rtl="1"/>
                      <a:r>
                        <a:rPr lang="ar-DZ" sz="3200" b="1" dirty="0" smtClean="0"/>
                        <a:t>الأصول</a:t>
                      </a:r>
                      <a:endParaRPr lang="ar-SA" sz="3200" b="1" dirty="0"/>
                    </a:p>
                  </a:txBody>
                  <a:tcPr anchor="ctr"/>
                </a:tc>
                <a:tc>
                  <a:txBody>
                    <a:bodyPr/>
                    <a:lstStyle/>
                    <a:p>
                      <a:pPr algn="ctr" rtl="1"/>
                      <a:r>
                        <a:rPr lang="ar-DZ" sz="3200" b="1" dirty="0" smtClean="0"/>
                        <a:t>الأموال الخاصة</a:t>
                      </a:r>
                      <a:endParaRPr lang="ar-SA" sz="3200" b="1" dirty="0"/>
                    </a:p>
                  </a:txBody>
                  <a:tcPr anchor="ctr">
                    <a:solidFill>
                      <a:srgbClr val="00FF00"/>
                    </a:solidFill>
                  </a:tcPr>
                </a:tc>
              </a:tr>
              <a:tr h="2544577">
                <a:tc vMerge="1">
                  <a:txBody>
                    <a:bodyPr/>
                    <a:lstStyle/>
                    <a:p>
                      <a:pPr rtl="1"/>
                      <a:endParaRPr lang="ar-SA" dirty="0"/>
                    </a:p>
                  </a:txBody>
                  <a:tcPr/>
                </a:tc>
                <a:tc>
                  <a:txBody>
                    <a:bodyPr/>
                    <a:lstStyle/>
                    <a:p>
                      <a:pPr algn="ctr" rtl="1"/>
                      <a:r>
                        <a:rPr lang="ar-DZ" sz="3200" b="1" dirty="0" smtClean="0"/>
                        <a:t>الديون</a:t>
                      </a:r>
                      <a:endParaRPr lang="ar-SA" sz="3200" b="1" dirty="0"/>
                    </a:p>
                  </a:txBody>
                  <a:tcPr anchor="ctr">
                    <a:solidFill>
                      <a:srgbClr val="FFFF00"/>
                    </a:solidFill>
                  </a:tcPr>
                </a:tc>
              </a:tr>
            </a:tbl>
          </a:graphicData>
        </a:graphic>
      </p:graphicFrame>
      <p:cxnSp>
        <p:nvCxnSpPr>
          <p:cNvPr id="11" name="Connecteur droit avec flèche 10"/>
          <p:cNvCxnSpPr/>
          <p:nvPr/>
        </p:nvCxnSpPr>
        <p:spPr>
          <a:xfrm rot="5400000">
            <a:off x="1997030" y="5786358"/>
            <a:ext cx="1980000" cy="1588"/>
          </a:xfrm>
          <a:prstGeom prst="straightConnector1">
            <a:avLst/>
          </a:prstGeom>
          <a:ln w="38100">
            <a:solidFill>
              <a:srgbClr val="C00000"/>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12" name="Connecteur droit avec flèche 11"/>
          <p:cNvCxnSpPr/>
          <p:nvPr/>
        </p:nvCxnSpPr>
        <p:spPr>
          <a:xfrm rot="5400000">
            <a:off x="6938791" y="5778766"/>
            <a:ext cx="1980000" cy="1588"/>
          </a:xfrm>
          <a:prstGeom prst="straightConnector1">
            <a:avLst/>
          </a:prstGeom>
          <a:ln w="38100">
            <a:solidFill>
              <a:srgbClr val="C00000"/>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13" name="Rectangle 12"/>
          <p:cNvSpPr/>
          <p:nvPr/>
        </p:nvSpPr>
        <p:spPr>
          <a:xfrm>
            <a:off x="7870848" y="5157192"/>
            <a:ext cx="1188000" cy="1384995"/>
          </a:xfrm>
          <a:prstGeom prst="rect">
            <a:avLst/>
          </a:prstGeom>
        </p:spPr>
        <p:txBody>
          <a:bodyPr>
            <a:spAutoFit/>
          </a:bodyPr>
          <a:lstStyle/>
          <a:p>
            <a:pPr algn="r" rtl="1"/>
            <a:r>
              <a:rPr lang="ar-DZ" sz="2800" b="1" dirty="0" smtClean="0"/>
              <a:t>قيمة تصفية الأصول</a:t>
            </a:r>
            <a:endParaRPr lang="ar-SA" sz="2800" b="1" dirty="0"/>
          </a:p>
        </p:txBody>
      </p:sp>
      <p:sp>
        <p:nvSpPr>
          <p:cNvPr id="14" name="Rectangle 13"/>
          <p:cNvSpPr/>
          <p:nvPr/>
        </p:nvSpPr>
        <p:spPr>
          <a:xfrm>
            <a:off x="35496" y="3645096"/>
            <a:ext cx="2772000" cy="648000"/>
          </a:xfrm>
          <a:prstGeom prst="rect">
            <a:avLst/>
          </a:prstGeom>
        </p:spPr>
        <p:txBody>
          <a:bodyPr>
            <a:spAutoFit/>
          </a:bodyPr>
          <a:lstStyle/>
          <a:p>
            <a:pPr algn="r" rtl="1"/>
            <a:r>
              <a:rPr lang="ar-DZ" sz="2800" b="1" dirty="0" smtClean="0"/>
              <a:t>يفقد الملاك كل أموالهم</a:t>
            </a:r>
            <a:endParaRPr lang="ar-SA" sz="2800" b="1" dirty="0"/>
          </a:p>
        </p:txBody>
      </p:sp>
      <p:sp>
        <p:nvSpPr>
          <p:cNvPr id="15" name="Rectangle 14"/>
          <p:cNvSpPr/>
          <p:nvPr/>
        </p:nvSpPr>
        <p:spPr>
          <a:xfrm>
            <a:off x="451584" y="5445224"/>
            <a:ext cx="2320216" cy="954107"/>
          </a:xfrm>
          <a:prstGeom prst="rect">
            <a:avLst/>
          </a:prstGeom>
        </p:spPr>
        <p:txBody>
          <a:bodyPr wrap="square">
            <a:spAutoFit/>
          </a:bodyPr>
          <a:lstStyle/>
          <a:p>
            <a:pPr algn="r" rtl="1"/>
            <a:r>
              <a:rPr lang="ar-DZ" sz="2800" b="1" dirty="0" smtClean="0"/>
              <a:t>الديون سوف تسدد جزئيا فقط</a:t>
            </a:r>
            <a:endParaRPr lang="ar-SA" sz="2800" b="1" dirty="0"/>
          </a:p>
        </p:txBody>
      </p:sp>
      <p:cxnSp>
        <p:nvCxnSpPr>
          <p:cNvPr id="16" name="Connecteur droit 15"/>
          <p:cNvCxnSpPr/>
          <p:nvPr/>
        </p:nvCxnSpPr>
        <p:spPr>
          <a:xfrm rot="10800000">
            <a:off x="2071670" y="4797152"/>
            <a:ext cx="6572296" cy="1588"/>
          </a:xfrm>
          <a:prstGeom prst="line">
            <a:avLst/>
          </a:prstGeom>
          <a:ln w="19050">
            <a:solidFill>
              <a:srgbClr val="0000FF"/>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rtl="1"/>
            <a:r>
              <a:rPr lang="ar-DZ" sz="4000" b="1" dirty="0" smtClean="0">
                <a:solidFill>
                  <a:srgbClr val="0000FF"/>
                </a:solidFill>
              </a:rPr>
              <a:t>نسب الملاءة التقليدية</a:t>
            </a:r>
            <a:endParaRPr lang="fr-FR" sz="4000" b="1" dirty="0">
              <a:solidFill>
                <a:srgbClr val="0000FF"/>
              </a:solidFill>
            </a:endParaRPr>
          </a:p>
        </p:txBody>
      </p:sp>
      <p:sp>
        <p:nvSpPr>
          <p:cNvPr id="3" name="Espace réservé du contenu 2"/>
          <p:cNvSpPr>
            <a:spLocks noGrp="1"/>
          </p:cNvSpPr>
          <p:nvPr>
            <p:ph idx="1"/>
          </p:nvPr>
        </p:nvSpPr>
        <p:spPr>
          <a:xfrm>
            <a:off x="457200" y="1612045"/>
            <a:ext cx="8229600" cy="4525963"/>
          </a:xfrm>
        </p:spPr>
        <p:txBody>
          <a:bodyPr>
            <a:noAutofit/>
          </a:bodyPr>
          <a:lstStyle/>
          <a:p>
            <a:pPr algn="r" rtl="1">
              <a:buNone/>
            </a:pPr>
            <a:r>
              <a:rPr lang="ar-SA" b="1" dirty="0" smtClean="0">
                <a:latin typeface="Times New Roman" pitchFamily="18" charset="0"/>
                <a:cs typeface="Times New Roman" pitchFamily="18" charset="0"/>
              </a:rPr>
              <a:t>ل</a:t>
            </a:r>
            <a:r>
              <a:rPr lang="ar-DZ" b="1" dirty="0" smtClean="0">
                <a:latin typeface="Times New Roman" pitchFamily="18" charset="0"/>
                <a:cs typeface="Times New Roman" pitchFamily="18" charset="0"/>
              </a:rPr>
              <a:t>لحكم على</a:t>
            </a:r>
            <a:r>
              <a:rPr lang="ar-SA" b="1" dirty="0" smtClean="0">
                <a:latin typeface="Times New Roman" pitchFamily="18" charset="0"/>
                <a:cs typeface="Times New Roman" pitchFamily="18" charset="0"/>
              </a:rPr>
              <a:t> ملاءة المؤسسة </a:t>
            </a:r>
            <a:r>
              <a:rPr lang="ar-DZ" b="1" dirty="0" smtClean="0">
                <a:latin typeface="Times New Roman" pitchFamily="18" charset="0"/>
                <a:cs typeface="Times New Roman" pitchFamily="18" charset="0"/>
              </a:rPr>
              <a:t>في المدى ال</a:t>
            </a:r>
            <a:r>
              <a:rPr lang="ar-SA" b="1" dirty="0" smtClean="0">
                <a:latin typeface="Times New Roman" pitchFamily="18" charset="0"/>
                <a:cs typeface="Times New Roman" pitchFamily="18" charset="0"/>
              </a:rPr>
              <a:t>طويل، ينظر</a:t>
            </a:r>
            <a:r>
              <a:rPr lang="ar-DZ" b="1" dirty="0" smtClean="0">
                <a:latin typeface="Times New Roman" pitchFamily="18" charset="0"/>
                <a:cs typeface="Times New Roman" pitchFamily="18" charset="0"/>
              </a:rPr>
              <a:t> </a:t>
            </a:r>
            <a:r>
              <a:rPr lang="ar-SA" b="1" dirty="0" smtClean="0">
                <a:latin typeface="Times New Roman" pitchFamily="18" charset="0"/>
                <a:cs typeface="Times New Roman" pitchFamily="18" charset="0"/>
              </a:rPr>
              <a:t>المقرضون إلى </a:t>
            </a:r>
            <a:r>
              <a:rPr lang="ar-SA" b="1" dirty="0" smtClean="0">
                <a:solidFill>
                  <a:srgbClr val="0033CC"/>
                </a:solidFill>
                <a:latin typeface="Times New Roman" pitchFamily="18" charset="0"/>
                <a:cs typeface="Times New Roman" pitchFamily="18" charset="0"/>
              </a:rPr>
              <a:t>الأموال الخاصة </a:t>
            </a:r>
            <a:r>
              <a:rPr lang="ar-SA" b="1" dirty="0" smtClean="0">
                <a:solidFill>
                  <a:srgbClr val="0033CC"/>
                </a:solidFill>
              </a:rPr>
              <a:t>على أنها بمثابة هامش أمان </a:t>
            </a:r>
            <a:r>
              <a:rPr lang="ar-SA" b="1" dirty="0" err="1" smtClean="0">
                <a:solidFill>
                  <a:srgbClr val="0033CC"/>
                </a:solidFill>
              </a:rPr>
              <a:t>لهم</a:t>
            </a:r>
            <a:r>
              <a:rPr lang="ar-SA" b="1" dirty="0" err="1" smtClean="0">
                <a:latin typeface="Times New Roman" pitchFamily="18" charset="0"/>
                <a:cs typeface="Times New Roman" pitchFamily="18" charset="0"/>
              </a:rPr>
              <a:t> </a:t>
            </a:r>
            <a:r>
              <a:rPr lang="ar-SA" b="1" dirty="0" smtClean="0">
                <a:latin typeface="Times New Roman" pitchFamily="18" charset="0"/>
                <a:cs typeface="Times New Roman" pitchFamily="18" charset="0"/>
              </a:rPr>
              <a:t>(كضمان </a:t>
            </a:r>
            <a:r>
              <a:rPr lang="ar-SA" b="1" dirty="0" err="1" smtClean="0">
                <a:latin typeface="Times New Roman" pitchFamily="18" charset="0"/>
                <a:cs typeface="Times New Roman" pitchFamily="18" charset="0"/>
              </a:rPr>
              <a:t>إحتياطي</a:t>
            </a:r>
            <a:r>
              <a:rPr lang="ar-SA" b="1" dirty="0" smtClean="0">
                <a:latin typeface="Times New Roman" pitchFamily="18" charset="0"/>
                <a:cs typeface="Times New Roman" pitchFamily="18" charset="0"/>
              </a:rPr>
              <a:t> لقروضهم)، فإذا ساهم المالكون بنسبة صغيرة من مجمل التمويل فإن مخاطر </a:t>
            </a:r>
            <a:r>
              <a:rPr lang="ar-SA" b="1" dirty="0" err="1" smtClean="0">
                <a:latin typeface="Times New Roman" pitchFamily="18" charset="0"/>
                <a:cs typeface="Times New Roman" pitchFamily="18" charset="0"/>
              </a:rPr>
              <a:t>الإستثمار</a:t>
            </a:r>
            <a:r>
              <a:rPr lang="ar-SA" b="1" dirty="0" smtClean="0">
                <a:latin typeface="Times New Roman" pitchFamily="18" charset="0"/>
                <a:cs typeface="Times New Roman" pitchFamily="18" charset="0"/>
              </a:rPr>
              <a:t> في المؤسسة سوف تقع على عاتق الدائنين بدرجة أكبر.</a:t>
            </a:r>
            <a:endParaRPr lang="ar-DZ" b="1" dirty="0" smtClean="0">
              <a:latin typeface="Times New Roman" pitchFamily="18" charset="0"/>
              <a:cs typeface="Times New Roman" pitchFamily="18" charset="0"/>
            </a:endParaRPr>
          </a:p>
          <a:p>
            <a:pPr algn="r" rtl="1">
              <a:buNone/>
            </a:pPr>
            <a:r>
              <a:rPr lang="ar-DZ" b="1" dirty="0" smtClean="0"/>
              <a:t>لكن الأموال الخاصة </a:t>
            </a:r>
            <a:r>
              <a:rPr lang="ar-DZ" b="1" dirty="0" err="1" smtClean="0"/>
              <a:t>تتدعم</a:t>
            </a:r>
            <a:r>
              <a:rPr lang="ar-DZ" b="1" dirty="0" smtClean="0"/>
              <a:t> بمورد متجدد يتمثل في القدرة على التمويل الذاتي، وكلما كان هذا المورد مستقرا ومعتبرا مقارنة بالديون المالية كلما دل ذلك على قدرة المؤسسة على السداد في المدى الطويل.</a:t>
            </a:r>
            <a:endParaRPr lang="fr-FR" b="1" dirty="0" smtClean="0"/>
          </a:p>
        </p:txBody>
      </p:sp>
      <p:grpSp>
        <p:nvGrpSpPr>
          <p:cNvPr id="6" name="Groupe 5"/>
          <p:cNvGrpSpPr/>
          <p:nvPr/>
        </p:nvGrpSpPr>
        <p:grpSpPr>
          <a:xfrm>
            <a:off x="107760" y="359247"/>
            <a:ext cx="2304000" cy="1125537"/>
            <a:chOff x="3564168" y="4381815"/>
            <a:chExt cx="2628000" cy="1125537"/>
          </a:xfrm>
        </p:grpSpPr>
        <p:sp>
          <p:nvSpPr>
            <p:cNvPr id="7" name="Rectangle 5"/>
            <p:cNvSpPr>
              <a:spLocks noChangeArrowheads="1"/>
            </p:cNvSpPr>
            <p:nvPr/>
          </p:nvSpPr>
          <p:spPr bwMode="auto">
            <a:xfrm>
              <a:off x="3564168" y="4381815"/>
              <a:ext cx="2628000" cy="1125537"/>
            </a:xfrm>
            <a:prstGeom prst="rect">
              <a:avLst/>
            </a:prstGeom>
            <a:noFill/>
            <a:ln w="12700">
              <a:solidFill>
                <a:srgbClr val="0000FF"/>
              </a:solidFill>
              <a:miter lim="800000"/>
              <a:headEnd type="none" w="sm" len="sm"/>
              <a:tailEnd type="none" w="sm" len="sm"/>
            </a:ln>
          </p:spPr>
          <p:txBody>
            <a:bodyPr>
              <a:spAutoFit/>
            </a:bodyPr>
            <a:lstStyle/>
            <a:p>
              <a:pPr algn="ctr" eaLnBrk="0" hangingPunct="0">
                <a:lnSpc>
                  <a:spcPct val="80000"/>
                </a:lnSpc>
                <a:spcBef>
                  <a:spcPct val="50000"/>
                </a:spcBef>
              </a:pPr>
              <a:r>
                <a:rPr lang="ar-DZ" sz="3200" b="1" dirty="0">
                  <a:solidFill>
                    <a:srgbClr val="0000FF"/>
                  </a:solidFill>
                  <a:latin typeface="Times New Roman" pitchFamily="18" charset="0"/>
                </a:rPr>
                <a:t>الديون </a:t>
              </a:r>
              <a:r>
                <a:rPr lang="ar-DZ" sz="3200" b="1" dirty="0" smtClean="0">
                  <a:solidFill>
                    <a:srgbClr val="0000FF"/>
                  </a:solidFill>
                  <a:latin typeface="Times New Roman" pitchFamily="18" charset="0"/>
                </a:rPr>
                <a:t>المالية</a:t>
              </a:r>
              <a:endParaRPr lang="fr-FR" sz="3200" b="1" dirty="0">
                <a:solidFill>
                  <a:srgbClr val="0000FF"/>
                </a:solidFill>
                <a:latin typeface="Times New Roman" pitchFamily="18" charset="0"/>
              </a:endParaRPr>
            </a:p>
            <a:p>
              <a:pPr algn="ctr" eaLnBrk="0" hangingPunct="0">
                <a:lnSpc>
                  <a:spcPct val="80000"/>
                </a:lnSpc>
                <a:spcBef>
                  <a:spcPct val="50000"/>
                </a:spcBef>
              </a:pPr>
              <a:r>
                <a:rPr lang="ar-DZ" sz="3200" b="1" dirty="0" smtClean="0">
                  <a:solidFill>
                    <a:srgbClr val="0000FF"/>
                  </a:solidFill>
                </a:rPr>
                <a:t>الأموال الخاصة</a:t>
              </a:r>
              <a:endParaRPr lang="fr-FR" sz="3200" b="1" dirty="0">
                <a:solidFill>
                  <a:srgbClr val="0000FF"/>
                </a:solidFill>
                <a:latin typeface="Times New Roman" pitchFamily="18" charset="0"/>
              </a:endParaRPr>
            </a:p>
          </p:txBody>
        </p:sp>
        <p:cxnSp>
          <p:nvCxnSpPr>
            <p:cNvPr id="8" name="Connecteur droit 7"/>
            <p:cNvCxnSpPr/>
            <p:nvPr/>
          </p:nvCxnSpPr>
          <p:spPr>
            <a:xfrm>
              <a:off x="3689864" y="4941168"/>
              <a:ext cx="2340000" cy="0"/>
            </a:xfrm>
            <a:prstGeom prst="line">
              <a:avLst/>
            </a:prstGeom>
            <a:ln w="38100">
              <a:solidFill>
                <a:srgbClr val="0000FF"/>
              </a:solidFill>
            </a:ln>
          </p:spPr>
          <p:style>
            <a:lnRef idx="1">
              <a:schemeClr val="accent1"/>
            </a:lnRef>
            <a:fillRef idx="0">
              <a:schemeClr val="accent1"/>
            </a:fillRef>
            <a:effectRef idx="0">
              <a:schemeClr val="accent1"/>
            </a:effectRef>
            <a:fontRef idx="minor">
              <a:schemeClr val="tx1"/>
            </a:fontRef>
          </p:style>
        </p:cxnSp>
      </p:grpSp>
      <p:grpSp>
        <p:nvGrpSpPr>
          <p:cNvPr id="9" name="Groupe 8"/>
          <p:cNvGrpSpPr/>
          <p:nvPr/>
        </p:nvGrpSpPr>
        <p:grpSpPr>
          <a:xfrm>
            <a:off x="116608" y="5701487"/>
            <a:ext cx="3564000" cy="1125537"/>
            <a:chOff x="2537283" y="4365104"/>
            <a:chExt cx="3564000" cy="1125537"/>
          </a:xfrm>
        </p:grpSpPr>
        <p:sp>
          <p:nvSpPr>
            <p:cNvPr id="10" name="Rectangle 5"/>
            <p:cNvSpPr>
              <a:spLocks noChangeArrowheads="1"/>
            </p:cNvSpPr>
            <p:nvPr/>
          </p:nvSpPr>
          <p:spPr bwMode="auto">
            <a:xfrm>
              <a:off x="2537283" y="4365104"/>
              <a:ext cx="3564000" cy="1125537"/>
            </a:xfrm>
            <a:prstGeom prst="rect">
              <a:avLst/>
            </a:prstGeom>
            <a:noFill/>
            <a:ln w="12700">
              <a:solidFill>
                <a:srgbClr val="0000FF"/>
              </a:solidFill>
              <a:miter lim="800000"/>
              <a:headEnd type="none" w="sm" len="sm"/>
              <a:tailEnd type="none" w="sm" len="sm"/>
            </a:ln>
          </p:spPr>
          <p:txBody>
            <a:bodyPr>
              <a:spAutoFit/>
            </a:bodyPr>
            <a:lstStyle/>
            <a:p>
              <a:pPr algn="ctr" eaLnBrk="0" hangingPunct="0">
                <a:lnSpc>
                  <a:spcPct val="80000"/>
                </a:lnSpc>
                <a:spcBef>
                  <a:spcPct val="50000"/>
                </a:spcBef>
              </a:pPr>
              <a:r>
                <a:rPr lang="ar-DZ" sz="3200" b="1" dirty="0">
                  <a:solidFill>
                    <a:srgbClr val="0000FF"/>
                  </a:solidFill>
                  <a:latin typeface="Times New Roman" pitchFamily="18" charset="0"/>
                </a:rPr>
                <a:t>الديون </a:t>
              </a:r>
              <a:r>
                <a:rPr lang="ar-DZ" sz="3200" b="1" dirty="0" smtClean="0">
                  <a:solidFill>
                    <a:srgbClr val="0000FF"/>
                  </a:solidFill>
                  <a:latin typeface="Times New Roman" pitchFamily="18" charset="0"/>
                </a:rPr>
                <a:t>المالية</a:t>
              </a:r>
              <a:endParaRPr lang="fr-FR" sz="3200" b="1" dirty="0">
                <a:solidFill>
                  <a:srgbClr val="0000FF"/>
                </a:solidFill>
                <a:latin typeface="Times New Roman" pitchFamily="18" charset="0"/>
              </a:endParaRPr>
            </a:p>
            <a:p>
              <a:pPr algn="ctr" eaLnBrk="0" hangingPunct="0">
                <a:lnSpc>
                  <a:spcPct val="80000"/>
                </a:lnSpc>
                <a:spcBef>
                  <a:spcPct val="50000"/>
                </a:spcBef>
              </a:pPr>
              <a:r>
                <a:rPr lang="ar-DZ" sz="3200" b="1" dirty="0">
                  <a:solidFill>
                    <a:srgbClr val="0000FF"/>
                  </a:solidFill>
                </a:rPr>
                <a:t>القدرة على التمويل </a:t>
              </a:r>
              <a:r>
                <a:rPr lang="ar-DZ" sz="3200" b="1" dirty="0" smtClean="0">
                  <a:solidFill>
                    <a:srgbClr val="0000FF"/>
                  </a:solidFill>
                </a:rPr>
                <a:t>الذاتي</a:t>
              </a:r>
              <a:endParaRPr lang="fr-FR" sz="3200" b="1" dirty="0">
                <a:solidFill>
                  <a:srgbClr val="0000FF"/>
                </a:solidFill>
                <a:latin typeface="Times New Roman" pitchFamily="18" charset="0"/>
              </a:endParaRPr>
            </a:p>
          </p:txBody>
        </p:sp>
        <p:cxnSp>
          <p:nvCxnSpPr>
            <p:cNvPr id="11" name="Connecteur droit 10"/>
            <p:cNvCxnSpPr>
              <a:stCxn id="10" idx="1"/>
              <a:endCxn id="10" idx="3"/>
            </p:cNvCxnSpPr>
            <p:nvPr/>
          </p:nvCxnSpPr>
          <p:spPr>
            <a:xfrm>
              <a:off x="2537283" y="4927873"/>
              <a:ext cx="3564000" cy="0"/>
            </a:xfrm>
            <a:prstGeom prst="line">
              <a:avLst/>
            </a:prstGeom>
            <a:ln w="38100">
              <a:solidFill>
                <a:srgbClr val="0000FF"/>
              </a:solidFill>
            </a:ln>
          </p:spPr>
          <p:style>
            <a:lnRef idx="1">
              <a:schemeClr val="accent1"/>
            </a:lnRef>
            <a:fillRef idx="0">
              <a:schemeClr val="accent1"/>
            </a:fillRef>
            <a:effectRef idx="0">
              <a:schemeClr val="accent1"/>
            </a:effectRef>
            <a:fontRef idx="minor">
              <a:schemeClr val="tx1"/>
            </a:fontRef>
          </p:style>
        </p:cxnSp>
      </p:gr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rtl="1"/>
            <a:r>
              <a:rPr lang="ar-DZ" sz="4000" b="1" dirty="0" smtClean="0">
                <a:solidFill>
                  <a:srgbClr val="0000FF"/>
                </a:solidFill>
              </a:rPr>
              <a:t>نسب السيولة التقليدية</a:t>
            </a:r>
            <a:endParaRPr lang="fr-FR" sz="4000" dirty="0"/>
          </a:p>
        </p:txBody>
      </p:sp>
      <p:sp>
        <p:nvSpPr>
          <p:cNvPr id="3" name="Espace réservé du contenu 2"/>
          <p:cNvSpPr>
            <a:spLocks noGrp="1"/>
          </p:cNvSpPr>
          <p:nvPr>
            <p:ph idx="1"/>
          </p:nvPr>
        </p:nvSpPr>
        <p:spPr>
          <a:xfrm>
            <a:off x="457200" y="1639341"/>
            <a:ext cx="8229600" cy="4525963"/>
          </a:xfrm>
        </p:spPr>
        <p:txBody>
          <a:bodyPr>
            <a:noAutofit/>
          </a:bodyPr>
          <a:lstStyle/>
          <a:p>
            <a:pPr algn="r" rtl="1">
              <a:buNone/>
            </a:pPr>
            <a:r>
              <a:rPr lang="ar-SA" b="1" dirty="0" smtClean="0"/>
              <a:t>إلى جانب ضرورة تحقيق التوازن بين التمويل عن طريق الاستدانة والتمويل عن طريق الأموال </a:t>
            </a:r>
            <a:r>
              <a:rPr lang="ar-SA" b="1" dirty="0" err="1" smtClean="0"/>
              <a:t>الخاصة،</a:t>
            </a:r>
            <a:r>
              <a:rPr lang="ar-SA" b="1" dirty="0" smtClean="0"/>
              <a:t> </a:t>
            </a:r>
            <a:r>
              <a:rPr lang="ar-DZ" b="1" dirty="0" smtClean="0"/>
              <a:t>يتطلع الدائنون كذلك إلى </a:t>
            </a:r>
            <a:r>
              <a:rPr lang="ar-DZ" b="1" dirty="0" smtClean="0">
                <a:solidFill>
                  <a:srgbClr val="0033CC"/>
                </a:solidFill>
              </a:rPr>
              <a:t>ضرورة أن تحقق </a:t>
            </a:r>
            <a:r>
              <a:rPr lang="ar-SA" b="1" dirty="0" smtClean="0">
                <a:solidFill>
                  <a:srgbClr val="0033CC"/>
                </a:solidFill>
              </a:rPr>
              <a:t>المؤسسة نوع من الت</a:t>
            </a:r>
            <a:r>
              <a:rPr lang="ar-DZ" b="1" dirty="0" smtClean="0">
                <a:solidFill>
                  <a:srgbClr val="0033CC"/>
                </a:solidFill>
              </a:rPr>
              <a:t>قابل</a:t>
            </a:r>
            <a:r>
              <a:rPr lang="ar-SA" b="1" dirty="0" smtClean="0">
                <a:solidFill>
                  <a:srgbClr val="0033CC"/>
                </a:solidFill>
              </a:rPr>
              <a:t> </a:t>
            </a:r>
            <a:r>
              <a:rPr lang="ar-DZ" b="1" dirty="0" smtClean="0">
                <a:solidFill>
                  <a:srgbClr val="0033CC"/>
                </a:solidFill>
              </a:rPr>
              <a:t>أو </a:t>
            </a:r>
            <a:r>
              <a:rPr lang="ar-SA" b="1" dirty="0" smtClean="0">
                <a:solidFill>
                  <a:srgbClr val="0033CC"/>
                </a:solidFill>
              </a:rPr>
              <a:t>الم</a:t>
            </a:r>
            <a:r>
              <a:rPr lang="ar-DZ" b="1" dirty="0" smtClean="0">
                <a:solidFill>
                  <a:srgbClr val="0033CC"/>
                </a:solidFill>
              </a:rPr>
              <a:t>و</a:t>
            </a:r>
            <a:r>
              <a:rPr lang="ar-SA" b="1" dirty="0" smtClean="0">
                <a:solidFill>
                  <a:srgbClr val="0033CC"/>
                </a:solidFill>
              </a:rPr>
              <a:t>ا</a:t>
            </a:r>
            <a:r>
              <a:rPr lang="ar-DZ" b="1" dirty="0" err="1" smtClean="0">
                <a:solidFill>
                  <a:srgbClr val="0033CC"/>
                </a:solidFill>
              </a:rPr>
              <a:t>ءمة</a:t>
            </a:r>
            <a:r>
              <a:rPr lang="ar-SA" b="1" dirty="0" smtClean="0">
                <a:solidFill>
                  <a:srgbClr val="0033CC"/>
                </a:solidFill>
              </a:rPr>
              <a:t> </a:t>
            </a:r>
            <a:r>
              <a:rPr lang="ar-DZ" b="1" dirty="0" smtClean="0">
                <a:solidFill>
                  <a:srgbClr val="0033CC"/>
                </a:solidFill>
              </a:rPr>
              <a:t>بين الأصول الجارية </a:t>
            </a:r>
            <a:r>
              <a:rPr lang="ar-DZ" b="1" dirty="0" err="1" smtClean="0">
                <a:solidFill>
                  <a:srgbClr val="0033CC"/>
                </a:solidFill>
              </a:rPr>
              <a:t>والإلتزامات</a:t>
            </a:r>
            <a:r>
              <a:rPr lang="ar-DZ" b="1" dirty="0" smtClean="0">
                <a:solidFill>
                  <a:srgbClr val="0033CC"/>
                </a:solidFill>
              </a:rPr>
              <a:t> قصيرة الأجل </a:t>
            </a:r>
            <a:r>
              <a:rPr lang="ar-SA" b="1" dirty="0" smtClean="0"/>
              <a:t>لتجنب وقوع أزمات في السيولة أو عسر مالي.</a:t>
            </a:r>
            <a:r>
              <a:rPr lang="ar-DZ" b="1" dirty="0" smtClean="0"/>
              <a:t> والمشكلة هنا تأتي من كون </a:t>
            </a:r>
            <a:r>
              <a:rPr lang="ar-DZ" b="1" dirty="0" smtClean="0">
                <a:solidFill>
                  <a:srgbClr val="0033CC"/>
                </a:solidFill>
              </a:rPr>
              <a:t>سيولة الأصول الجاري</a:t>
            </a:r>
            <a:r>
              <a:rPr lang="ar-SA" b="1" dirty="0" smtClean="0">
                <a:solidFill>
                  <a:srgbClr val="0033CC"/>
                </a:solidFill>
              </a:rPr>
              <a:t>ة</a:t>
            </a:r>
            <a:r>
              <a:rPr lang="ar-DZ" b="1" dirty="0" smtClean="0">
                <a:solidFill>
                  <a:srgbClr val="0033CC"/>
                </a:solidFill>
              </a:rPr>
              <a:t> </a:t>
            </a:r>
            <a:r>
              <a:rPr lang="ar-DZ" b="1" dirty="0" err="1" smtClean="0">
                <a:solidFill>
                  <a:srgbClr val="0033CC"/>
                </a:solidFill>
              </a:rPr>
              <a:t>محتملة </a:t>
            </a:r>
            <a:r>
              <a:rPr lang="ar-DZ" b="1" dirty="0" smtClean="0">
                <a:solidFill>
                  <a:srgbClr val="0033CC"/>
                </a:solidFill>
              </a:rPr>
              <a:t>(غير أكيدة) بينما استحقاق الديون القصيرة الأجل </a:t>
            </a:r>
            <a:r>
              <a:rPr lang="ar-DZ" b="1" dirty="0" err="1" smtClean="0">
                <a:solidFill>
                  <a:srgbClr val="0033CC"/>
                </a:solidFill>
              </a:rPr>
              <a:t>مؤكد</a:t>
            </a:r>
            <a:r>
              <a:rPr lang="ar-DZ" b="1" dirty="0" err="1" smtClean="0"/>
              <a:t>.</a:t>
            </a:r>
            <a:r>
              <a:rPr lang="ar-DZ" b="1" dirty="0" smtClean="0"/>
              <a:t> لذلك يهتم</a:t>
            </a:r>
            <a:r>
              <a:rPr lang="ar-SA" b="1" dirty="0" smtClean="0"/>
              <a:t> الدائنون بدراسة وضع السيولة ودرجتها لتقييم مقدرة المؤسسة على الوفاء بالتزاماتها ال</a:t>
            </a:r>
            <a:r>
              <a:rPr lang="ar-DZ" b="1" dirty="0" smtClean="0"/>
              <a:t>جاري</a:t>
            </a:r>
            <a:r>
              <a:rPr lang="ar-SA" b="1" dirty="0" smtClean="0"/>
              <a:t>ة عند استحقاقها.</a:t>
            </a:r>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1196752"/>
            <a:ext cx="8229600" cy="4525963"/>
          </a:xfrm>
        </p:spPr>
        <p:txBody>
          <a:bodyPr>
            <a:noAutofit/>
          </a:bodyPr>
          <a:lstStyle/>
          <a:p>
            <a:pPr algn="r" rtl="1">
              <a:buNone/>
            </a:pPr>
            <a:r>
              <a:rPr lang="ar-DZ" b="1" dirty="0" smtClean="0"/>
              <a:t>يستخدم مفهوم السيولة للتعبير عن مدى إمكانية تحويل الأصل إلى نقدية سائلة بسرعة مناسبة وبقيمة قريبة من قيمته في السوق عندما تظهر الحاجة إلى تلك </a:t>
            </a:r>
            <a:r>
              <a:rPr lang="ar-DZ" b="1" dirty="0" err="1" smtClean="0"/>
              <a:t>النقدية.</a:t>
            </a:r>
            <a:r>
              <a:rPr lang="ar-DZ" b="1" dirty="0" smtClean="0"/>
              <a:t> ولهذا السبب يتم حذف الأصول الثابتة كخطوة أولى لقياس السيولة </a:t>
            </a:r>
            <a:r>
              <a:rPr lang="ar-DZ" b="1" dirty="0" err="1" smtClean="0"/>
              <a:t>عامة </a:t>
            </a:r>
            <a:r>
              <a:rPr lang="ar-DZ" b="1" dirty="0" smtClean="0"/>
              <a:t>(نسبة السيولة الجارية) ثم حذف </a:t>
            </a:r>
            <a:r>
              <a:rPr lang="ar-DZ" b="1" dirty="0" err="1" smtClean="0"/>
              <a:t>المخزونات</a:t>
            </a:r>
            <a:r>
              <a:rPr lang="ar-DZ" b="1" dirty="0" smtClean="0"/>
              <a:t> كخطوة ثانية لإيجاد مؤشر أدق لقياس </a:t>
            </a:r>
            <a:r>
              <a:rPr lang="ar-DZ" b="1" dirty="0" err="1" smtClean="0"/>
              <a:t>السيولة </a:t>
            </a:r>
            <a:r>
              <a:rPr lang="ar-DZ" b="1" dirty="0" smtClean="0"/>
              <a:t>(نسبة السيولة السريعة</a:t>
            </a:r>
            <a:r>
              <a:rPr lang="ar-DZ" b="1" dirty="0" err="1" smtClean="0"/>
              <a:t>).</a:t>
            </a:r>
            <a:endParaRPr lang="ar-DZ" b="1" dirty="0" smtClean="0"/>
          </a:p>
          <a:p>
            <a:pPr algn="r" rtl="1">
              <a:buNone/>
            </a:pPr>
            <a:r>
              <a:rPr lang="ar-DZ" b="1" dirty="0" smtClean="0"/>
              <a:t>لهذا السبب لا عجب أن تكون المؤسسة مليئة بينما لا تكون سائلة، وأن تكون نسبة السيولة الجارية لديها مستقرة في الوقت الذي تشهد فيه نسبة السيولة السريعة لديها تقهقرا مضطردا.</a:t>
            </a:r>
            <a:endParaRPr lang="fr-FR" b="1" dirty="0" smtClean="0"/>
          </a:p>
          <a:p>
            <a:pPr algn="r" rtl="1">
              <a:buNone/>
            </a:pPr>
            <a:endParaRPr lang="fr-FR" dirty="0"/>
          </a:p>
        </p:txBody>
      </p:sp>
      <p:grpSp>
        <p:nvGrpSpPr>
          <p:cNvPr id="4" name="Groupe 3"/>
          <p:cNvGrpSpPr/>
          <p:nvPr/>
        </p:nvGrpSpPr>
        <p:grpSpPr>
          <a:xfrm>
            <a:off x="107760" y="116632"/>
            <a:ext cx="2304000" cy="1126462"/>
            <a:chOff x="3564168" y="4381815"/>
            <a:chExt cx="2628000" cy="1126462"/>
          </a:xfrm>
        </p:grpSpPr>
        <p:sp>
          <p:nvSpPr>
            <p:cNvPr id="5" name="Rectangle 5"/>
            <p:cNvSpPr>
              <a:spLocks noChangeArrowheads="1"/>
            </p:cNvSpPr>
            <p:nvPr/>
          </p:nvSpPr>
          <p:spPr bwMode="auto">
            <a:xfrm>
              <a:off x="3564168" y="4381815"/>
              <a:ext cx="2628000" cy="1126462"/>
            </a:xfrm>
            <a:prstGeom prst="rect">
              <a:avLst/>
            </a:prstGeom>
            <a:noFill/>
            <a:ln w="12700">
              <a:solidFill>
                <a:srgbClr val="0000FF"/>
              </a:solidFill>
              <a:miter lim="800000"/>
              <a:headEnd type="none" w="sm" len="sm"/>
              <a:tailEnd type="none" w="sm" len="sm"/>
            </a:ln>
          </p:spPr>
          <p:txBody>
            <a:bodyPr>
              <a:spAutoFit/>
            </a:bodyPr>
            <a:lstStyle/>
            <a:p>
              <a:pPr algn="ctr" eaLnBrk="0" hangingPunct="0">
                <a:lnSpc>
                  <a:spcPct val="80000"/>
                </a:lnSpc>
                <a:spcBef>
                  <a:spcPct val="50000"/>
                </a:spcBef>
              </a:pPr>
              <a:r>
                <a:rPr lang="ar-DZ" sz="3200" b="1" dirty="0" smtClean="0">
                  <a:solidFill>
                    <a:srgbClr val="0000FF"/>
                  </a:solidFill>
                  <a:latin typeface="Times New Roman" pitchFamily="18" charset="0"/>
                </a:rPr>
                <a:t>الأصول </a:t>
              </a:r>
              <a:r>
                <a:rPr lang="ar-DZ" sz="3200" b="1" dirty="0" err="1" smtClean="0">
                  <a:solidFill>
                    <a:srgbClr val="0000FF"/>
                  </a:solidFill>
                  <a:latin typeface="Times New Roman" pitchFamily="18" charset="0"/>
                </a:rPr>
                <a:t>المتدالة</a:t>
              </a:r>
              <a:endParaRPr lang="fr-FR" sz="3200" b="1" dirty="0">
                <a:solidFill>
                  <a:srgbClr val="0000FF"/>
                </a:solidFill>
                <a:latin typeface="Times New Roman" pitchFamily="18" charset="0"/>
              </a:endParaRPr>
            </a:p>
            <a:p>
              <a:pPr algn="ctr" eaLnBrk="0" hangingPunct="0">
                <a:lnSpc>
                  <a:spcPct val="80000"/>
                </a:lnSpc>
                <a:spcBef>
                  <a:spcPct val="50000"/>
                </a:spcBef>
              </a:pPr>
              <a:r>
                <a:rPr lang="ar-DZ" sz="3200" b="1" dirty="0" smtClean="0">
                  <a:solidFill>
                    <a:srgbClr val="0000FF"/>
                  </a:solidFill>
                </a:rPr>
                <a:t>الخصوم </a:t>
              </a:r>
              <a:r>
                <a:rPr lang="ar-DZ" sz="3200" b="1" dirty="0" err="1" smtClean="0">
                  <a:solidFill>
                    <a:srgbClr val="0000FF"/>
                  </a:solidFill>
                  <a:latin typeface="Times New Roman" pitchFamily="18" charset="0"/>
                </a:rPr>
                <a:t>المتدالة</a:t>
              </a:r>
              <a:endParaRPr lang="fr-FR" sz="3200" b="1" dirty="0">
                <a:solidFill>
                  <a:srgbClr val="0000FF"/>
                </a:solidFill>
                <a:latin typeface="Times New Roman" pitchFamily="18" charset="0"/>
              </a:endParaRPr>
            </a:p>
          </p:txBody>
        </p:sp>
        <p:cxnSp>
          <p:nvCxnSpPr>
            <p:cNvPr id="6" name="Connecteur droit 5"/>
            <p:cNvCxnSpPr/>
            <p:nvPr/>
          </p:nvCxnSpPr>
          <p:spPr>
            <a:xfrm>
              <a:off x="3614876" y="4941168"/>
              <a:ext cx="2545875" cy="0"/>
            </a:xfrm>
            <a:prstGeom prst="line">
              <a:avLst/>
            </a:prstGeom>
            <a:ln w="38100">
              <a:solidFill>
                <a:srgbClr val="0000FF"/>
              </a:solidFill>
            </a:ln>
          </p:spPr>
          <p:style>
            <a:lnRef idx="1">
              <a:schemeClr val="accent1"/>
            </a:lnRef>
            <a:fillRef idx="0">
              <a:schemeClr val="accent1"/>
            </a:fillRef>
            <a:effectRef idx="0">
              <a:schemeClr val="accent1"/>
            </a:effectRef>
            <a:fontRef idx="minor">
              <a:schemeClr val="tx1"/>
            </a:fontRef>
          </p:style>
        </p:cxnSp>
      </p:grpSp>
      <p:grpSp>
        <p:nvGrpSpPr>
          <p:cNvPr id="7" name="Groupe 6"/>
          <p:cNvGrpSpPr/>
          <p:nvPr/>
        </p:nvGrpSpPr>
        <p:grpSpPr>
          <a:xfrm>
            <a:off x="107504" y="5686914"/>
            <a:ext cx="2304000" cy="1126462"/>
            <a:chOff x="3564168" y="4381815"/>
            <a:chExt cx="2628000" cy="1126462"/>
          </a:xfrm>
        </p:grpSpPr>
        <p:sp>
          <p:nvSpPr>
            <p:cNvPr id="8" name="Rectangle 5"/>
            <p:cNvSpPr>
              <a:spLocks noChangeArrowheads="1"/>
            </p:cNvSpPr>
            <p:nvPr/>
          </p:nvSpPr>
          <p:spPr bwMode="auto">
            <a:xfrm>
              <a:off x="3564168" y="4381815"/>
              <a:ext cx="2628000" cy="1126462"/>
            </a:xfrm>
            <a:prstGeom prst="rect">
              <a:avLst/>
            </a:prstGeom>
            <a:noFill/>
            <a:ln w="12700">
              <a:solidFill>
                <a:srgbClr val="0000FF"/>
              </a:solidFill>
              <a:miter lim="800000"/>
              <a:headEnd type="none" w="sm" len="sm"/>
              <a:tailEnd type="none" w="sm" len="sm"/>
            </a:ln>
          </p:spPr>
          <p:txBody>
            <a:bodyPr>
              <a:spAutoFit/>
            </a:bodyPr>
            <a:lstStyle/>
            <a:p>
              <a:pPr algn="ctr" eaLnBrk="0" hangingPunct="0">
                <a:lnSpc>
                  <a:spcPct val="80000"/>
                </a:lnSpc>
                <a:spcBef>
                  <a:spcPct val="50000"/>
                </a:spcBef>
              </a:pPr>
              <a:r>
                <a:rPr lang="ar-DZ" sz="3200" b="1" dirty="0" smtClean="0">
                  <a:solidFill>
                    <a:srgbClr val="0000FF"/>
                  </a:solidFill>
                  <a:latin typeface="Times New Roman" pitchFamily="18" charset="0"/>
                </a:rPr>
                <a:t>الأصول </a:t>
              </a:r>
              <a:r>
                <a:rPr lang="ar-DZ" sz="3200" b="1" dirty="0" err="1" smtClean="0">
                  <a:solidFill>
                    <a:srgbClr val="0000FF"/>
                  </a:solidFill>
                  <a:latin typeface="Times New Roman" pitchFamily="18" charset="0"/>
                </a:rPr>
                <a:t>المتدالة</a:t>
              </a:r>
              <a:endParaRPr lang="fr-FR" sz="3200" b="1" dirty="0">
                <a:solidFill>
                  <a:srgbClr val="0000FF"/>
                </a:solidFill>
                <a:latin typeface="Times New Roman" pitchFamily="18" charset="0"/>
              </a:endParaRPr>
            </a:p>
            <a:p>
              <a:pPr algn="ctr" eaLnBrk="0" hangingPunct="0">
                <a:lnSpc>
                  <a:spcPct val="80000"/>
                </a:lnSpc>
                <a:spcBef>
                  <a:spcPct val="50000"/>
                </a:spcBef>
              </a:pPr>
              <a:r>
                <a:rPr lang="ar-DZ" sz="3200" b="1" dirty="0" smtClean="0">
                  <a:solidFill>
                    <a:srgbClr val="0000FF"/>
                  </a:solidFill>
                </a:rPr>
                <a:t>الخصوم </a:t>
              </a:r>
              <a:r>
                <a:rPr lang="ar-DZ" sz="3200" b="1" dirty="0" err="1" smtClean="0">
                  <a:solidFill>
                    <a:srgbClr val="0000FF"/>
                  </a:solidFill>
                  <a:latin typeface="Times New Roman" pitchFamily="18" charset="0"/>
                </a:rPr>
                <a:t>المتدالة</a:t>
              </a:r>
              <a:endParaRPr lang="fr-FR" sz="3200" b="1" dirty="0">
                <a:solidFill>
                  <a:srgbClr val="0000FF"/>
                </a:solidFill>
                <a:latin typeface="Times New Roman" pitchFamily="18" charset="0"/>
              </a:endParaRPr>
            </a:p>
          </p:txBody>
        </p:sp>
        <p:cxnSp>
          <p:nvCxnSpPr>
            <p:cNvPr id="9" name="Connecteur droit 8"/>
            <p:cNvCxnSpPr/>
            <p:nvPr/>
          </p:nvCxnSpPr>
          <p:spPr>
            <a:xfrm>
              <a:off x="3614876" y="4941168"/>
              <a:ext cx="2545875" cy="0"/>
            </a:xfrm>
            <a:prstGeom prst="line">
              <a:avLst/>
            </a:prstGeom>
            <a:ln w="38100">
              <a:solidFill>
                <a:srgbClr val="0000FF"/>
              </a:solidFill>
            </a:ln>
          </p:spPr>
          <p:style>
            <a:lnRef idx="1">
              <a:schemeClr val="accent1"/>
            </a:lnRef>
            <a:fillRef idx="0">
              <a:schemeClr val="accent1"/>
            </a:fillRef>
            <a:effectRef idx="0">
              <a:schemeClr val="accent1"/>
            </a:effectRef>
            <a:fontRef idx="minor">
              <a:schemeClr val="tx1"/>
            </a:fontRef>
          </p:style>
        </p:cxnSp>
      </p:gr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Autofit/>
          </a:bodyPr>
          <a:lstStyle/>
          <a:p>
            <a:pPr algn="r" rtl="1">
              <a:buNone/>
            </a:pPr>
            <a:r>
              <a:rPr lang="ar-DZ" b="1" dirty="0" smtClean="0"/>
              <a:t>استنادا إلى فرضية </a:t>
            </a:r>
            <a:r>
              <a:rPr lang="ar-DZ" b="1" dirty="0" smtClean="0">
                <a:solidFill>
                  <a:srgbClr val="0000FF"/>
                </a:solidFill>
              </a:rPr>
              <a:t>استمرارية النشاط </a:t>
            </a:r>
            <a:r>
              <a:rPr lang="ar-DZ" b="1" dirty="0" smtClean="0"/>
              <a:t>ظهر</a:t>
            </a:r>
            <a:r>
              <a:rPr lang="ar-DZ" b="1" dirty="0" smtClean="0">
                <a:solidFill>
                  <a:srgbClr val="0000FF"/>
                </a:solidFill>
              </a:rPr>
              <a:t> </a:t>
            </a:r>
            <a:r>
              <a:rPr lang="ar-DZ" b="1" dirty="0" smtClean="0"/>
              <a:t>تحليل حديث يستند إلى الوظائف التي تمارسها المؤسسة، يهدف إلى تحديد الاحتياجات التمويلية الضرورية لتأمين دورة </a:t>
            </a:r>
            <a:r>
              <a:rPr lang="ar-DZ" b="1" dirty="0" err="1" smtClean="0"/>
              <a:t>التشغيل </a:t>
            </a:r>
            <a:r>
              <a:rPr lang="ar-DZ" b="1" dirty="0" smtClean="0"/>
              <a:t>(وظيفة </a:t>
            </a:r>
            <a:r>
              <a:rPr lang="ar-DZ" b="1" dirty="0" err="1" smtClean="0"/>
              <a:t>الإستغلال</a:t>
            </a:r>
            <a:r>
              <a:rPr lang="ar-DZ" b="1" dirty="0" smtClean="0"/>
              <a:t>) ومعرفة ما إذا كانت الموارد </a:t>
            </a:r>
            <a:r>
              <a:rPr lang="ar-DZ" b="1" dirty="0" err="1" smtClean="0"/>
              <a:t>الدائمة </a:t>
            </a:r>
            <a:r>
              <a:rPr lang="ar-DZ" b="1" dirty="0" smtClean="0"/>
              <a:t>(وظيفة التمويل) قادرة على تغطية قسم هام من الاحتياجات المالية للتشغيل فضلا عن تغطيتها لكل الاستثمارات </a:t>
            </a:r>
            <a:r>
              <a:rPr lang="ar-DZ" b="1" dirty="0" err="1" smtClean="0"/>
              <a:t>الثابتة </a:t>
            </a:r>
            <a:r>
              <a:rPr lang="ar-DZ" b="1" dirty="0" smtClean="0"/>
              <a:t>(وظيفة </a:t>
            </a:r>
            <a:r>
              <a:rPr lang="ar-DZ" b="1" dirty="0" err="1" smtClean="0"/>
              <a:t>الإستثمار).</a:t>
            </a:r>
            <a:endParaRPr lang="fr-FR" dirty="0"/>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AutoShape 21"/>
          <p:cNvSpPr>
            <a:spLocks noChangeArrowheads="1"/>
          </p:cNvSpPr>
          <p:nvPr/>
        </p:nvSpPr>
        <p:spPr bwMode="auto">
          <a:xfrm>
            <a:off x="3163855" y="4916488"/>
            <a:ext cx="144463" cy="971550"/>
          </a:xfrm>
          <a:prstGeom prst="upDownArrow">
            <a:avLst>
              <a:gd name="adj1" fmla="val 50000"/>
              <a:gd name="adj2" fmla="val 159476"/>
            </a:avLst>
          </a:prstGeom>
          <a:solidFill>
            <a:srgbClr val="0000FF"/>
          </a:solidFill>
          <a:ln w="9525">
            <a:solidFill>
              <a:schemeClr val="tx1"/>
            </a:solidFill>
            <a:miter lim="800000"/>
            <a:headEnd/>
            <a:tailEnd/>
          </a:ln>
        </p:spPr>
        <p:txBody>
          <a:bodyPr wrap="none" anchor="ctr"/>
          <a:lstStyle/>
          <a:p>
            <a:pPr algn="r" rtl="1"/>
            <a:endParaRPr lang="ar-SA" sz="2800"/>
          </a:p>
        </p:txBody>
      </p:sp>
      <p:sp>
        <p:nvSpPr>
          <p:cNvPr id="5" name="Text Box 4"/>
          <p:cNvSpPr txBox="1">
            <a:spLocks noChangeArrowheads="1"/>
          </p:cNvSpPr>
          <p:nvPr/>
        </p:nvSpPr>
        <p:spPr bwMode="auto">
          <a:xfrm>
            <a:off x="5908643" y="5526088"/>
            <a:ext cx="3016250" cy="900112"/>
          </a:xfrm>
          <a:prstGeom prst="rect">
            <a:avLst/>
          </a:prstGeom>
          <a:solidFill>
            <a:srgbClr val="CCFFFF"/>
          </a:solidFill>
          <a:ln w="9525">
            <a:solidFill>
              <a:srgbClr val="000000"/>
            </a:solidFill>
            <a:miter lim="800000"/>
            <a:headEnd/>
            <a:tailEnd/>
          </a:ln>
        </p:spPr>
        <p:txBody>
          <a:bodyPr lIns="0" tIns="0" rIns="0" bIns="0"/>
          <a:lstStyle/>
          <a:p>
            <a:pPr algn="ctr" rtl="1"/>
            <a:endParaRPr lang="ar-DZ" b="1" dirty="0">
              <a:latin typeface="Times New Roman" pitchFamily="18" charset="0"/>
              <a:cs typeface="Times New Roman" pitchFamily="18" charset="0"/>
            </a:endParaRPr>
          </a:p>
          <a:p>
            <a:pPr algn="ctr" rtl="1"/>
            <a:r>
              <a:rPr lang="ar-DZ" sz="2800" b="1" dirty="0" smtClean="0">
                <a:latin typeface="Times New Roman" pitchFamily="18" charset="0"/>
                <a:cs typeface="Times New Roman" pitchFamily="18" charset="0"/>
              </a:rPr>
              <a:t>الخزينة</a:t>
            </a:r>
            <a:endParaRPr lang="ar-DZ" sz="2800" b="1" dirty="0">
              <a:latin typeface="Times New Roman" pitchFamily="18" charset="0"/>
              <a:cs typeface="Times New Roman" pitchFamily="18" charset="0"/>
            </a:endParaRPr>
          </a:p>
        </p:txBody>
      </p:sp>
      <p:sp>
        <p:nvSpPr>
          <p:cNvPr id="6" name="Text Box 6"/>
          <p:cNvSpPr txBox="1">
            <a:spLocks noChangeArrowheads="1"/>
          </p:cNvSpPr>
          <p:nvPr/>
        </p:nvSpPr>
        <p:spPr bwMode="auto">
          <a:xfrm>
            <a:off x="215868" y="3138488"/>
            <a:ext cx="3016250" cy="1763712"/>
          </a:xfrm>
          <a:prstGeom prst="rect">
            <a:avLst/>
          </a:prstGeom>
          <a:solidFill>
            <a:srgbClr val="FFC000"/>
          </a:solidFill>
          <a:ln w="12700">
            <a:solidFill>
              <a:srgbClr val="000000"/>
            </a:solidFill>
            <a:miter lim="800000"/>
            <a:headEnd/>
            <a:tailEnd/>
          </a:ln>
        </p:spPr>
        <p:txBody>
          <a:bodyPr lIns="18000" rIns="18000"/>
          <a:lstStyle/>
          <a:p>
            <a:pPr algn="ctr" rtl="1"/>
            <a:endParaRPr lang="ar-SA" sz="2800" b="1" dirty="0">
              <a:latin typeface="Times New Roman" pitchFamily="18" charset="0"/>
              <a:cs typeface="Times New Roman" pitchFamily="18" charset="0"/>
            </a:endParaRPr>
          </a:p>
          <a:p>
            <a:pPr algn="ctr" rtl="1"/>
            <a:endParaRPr lang="ar-DZ" sz="2800" b="1" dirty="0">
              <a:latin typeface="Times New Roman" pitchFamily="18" charset="0"/>
              <a:cs typeface="Times New Roman" pitchFamily="18" charset="0"/>
            </a:endParaRPr>
          </a:p>
          <a:p>
            <a:pPr algn="ctr" rtl="1"/>
            <a:r>
              <a:rPr lang="ar-SA" sz="2800" b="1" dirty="0" err="1"/>
              <a:t>ال</a:t>
            </a:r>
            <a:r>
              <a:rPr lang="ar-DZ" sz="2800" b="1" dirty="0"/>
              <a:t>ديون </a:t>
            </a:r>
            <a:r>
              <a:rPr lang="ar-SA" sz="2800" b="1" dirty="0"/>
              <a:t>غير المالي</a:t>
            </a:r>
            <a:r>
              <a:rPr lang="ar-DZ" sz="2800" b="1" dirty="0"/>
              <a:t>ة</a:t>
            </a:r>
            <a:endParaRPr lang="ar-SA" sz="2800" b="1" dirty="0"/>
          </a:p>
        </p:txBody>
      </p:sp>
      <p:sp>
        <p:nvSpPr>
          <p:cNvPr id="7" name="Text Box 7"/>
          <p:cNvSpPr txBox="1">
            <a:spLocks noChangeArrowheads="1"/>
          </p:cNvSpPr>
          <p:nvPr/>
        </p:nvSpPr>
        <p:spPr bwMode="auto">
          <a:xfrm>
            <a:off x="5908643" y="3143250"/>
            <a:ext cx="3016250" cy="2376488"/>
          </a:xfrm>
          <a:prstGeom prst="rect">
            <a:avLst/>
          </a:prstGeom>
          <a:solidFill>
            <a:srgbClr val="FFFF00"/>
          </a:solidFill>
          <a:ln w="12700">
            <a:solidFill>
              <a:srgbClr val="000000"/>
            </a:solidFill>
            <a:miter lim="800000"/>
            <a:headEnd/>
            <a:tailEnd/>
          </a:ln>
        </p:spPr>
        <p:txBody>
          <a:bodyPr/>
          <a:lstStyle/>
          <a:p>
            <a:pPr algn="ctr" rtl="1"/>
            <a:endParaRPr lang="ar-SA" sz="2800" b="1" dirty="0">
              <a:latin typeface="Times New Roman" pitchFamily="18" charset="0"/>
              <a:cs typeface="Times New Roman" pitchFamily="18" charset="0"/>
            </a:endParaRPr>
          </a:p>
          <a:p>
            <a:pPr algn="ctr" rtl="1"/>
            <a:endParaRPr lang="ar-DZ" sz="2800" b="1" dirty="0">
              <a:latin typeface="Times New Roman" pitchFamily="18" charset="0"/>
              <a:cs typeface="Times New Roman" pitchFamily="18" charset="0"/>
            </a:endParaRPr>
          </a:p>
          <a:p>
            <a:pPr algn="ctr" rtl="1"/>
            <a:r>
              <a:rPr lang="ar-DZ" sz="2800" b="1" dirty="0" smtClean="0">
                <a:latin typeface="Times New Roman" pitchFamily="18" charset="0"/>
                <a:cs typeface="Times New Roman" pitchFamily="18" charset="0"/>
              </a:rPr>
              <a:t>أصول جارية غير نقدية</a:t>
            </a:r>
            <a:r>
              <a:rPr lang="ar-SA" sz="2800" u="sng" dirty="0" smtClean="0"/>
              <a:t> </a:t>
            </a:r>
            <a:endParaRPr lang="ar-DZ" sz="2800" b="1" dirty="0" smtClean="0">
              <a:latin typeface="Times New Roman" pitchFamily="18" charset="0"/>
              <a:cs typeface="Times New Roman" pitchFamily="18" charset="0"/>
            </a:endParaRPr>
          </a:p>
        </p:txBody>
      </p:sp>
      <p:sp>
        <p:nvSpPr>
          <p:cNvPr id="8" name="Text Box 9"/>
          <p:cNvSpPr txBox="1">
            <a:spLocks noChangeArrowheads="1"/>
          </p:cNvSpPr>
          <p:nvPr/>
        </p:nvSpPr>
        <p:spPr bwMode="auto">
          <a:xfrm>
            <a:off x="5903880" y="647700"/>
            <a:ext cx="3016250" cy="1511300"/>
          </a:xfrm>
          <a:prstGeom prst="rect">
            <a:avLst/>
          </a:prstGeom>
          <a:solidFill>
            <a:srgbClr val="C0C0C0"/>
          </a:solidFill>
          <a:ln w="12700">
            <a:solidFill>
              <a:srgbClr val="000000"/>
            </a:solidFill>
            <a:miter lim="800000"/>
            <a:headEnd/>
            <a:tailEnd/>
          </a:ln>
        </p:spPr>
        <p:txBody>
          <a:bodyPr/>
          <a:lstStyle/>
          <a:p>
            <a:pPr algn="ctr" rtl="1"/>
            <a:endParaRPr lang="ar-DZ" sz="2800" b="1" dirty="0">
              <a:latin typeface="Times New Roman" pitchFamily="18" charset="0"/>
              <a:cs typeface="Times New Roman" pitchFamily="18" charset="0"/>
            </a:endParaRPr>
          </a:p>
          <a:p>
            <a:pPr algn="ctr" rtl="1"/>
            <a:r>
              <a:rPr lang="ar-DZ" sz="2800" b="1" dirty="0" smtClean="0">
                <a:latin typeface="Times New Roman" pitchFamily="18" charset="0"/>
                <a:cs typeface="Times New Roman" pitchFamily="18" charset="0"/>
              </a:rPr>
              <a:t>أصول</a:t>
            </a:r>
            <a:r>
              <a:rPr lang="ar-SA" sz="2800" b="1" dirty="0" smtClean="0">
                <a:latin typeface="Times New Roman" pitchFamily="18" charset="0"/>
                <a:cs typeface="Times New Roman" pitchFamily="18" charset="0"/>
              </a:rPr>
              <a:t> </a:t>
            </a:r>
            <a:r>
              <a:rPr lang="ar-DZ" sz="2800" b="1" dirty="0" smtClean="0">
                <a:latin typeface="Times New Roman" pitchFamily="18" charset="0"/>
                <a:cs typeface="Times New Roman" pitchFamily="18" charset="0"/>
              </a:rPr>
              <a:t>ثابت</a:t>
            </a:r>
            <a:r>
              <a:rPr lang="ar-SA" sz="2800" b="1" dirty="0" smtClean="0">
                <a:latin typeface="Times New Roman" pitchFamily="18" charset="0"/>
                <a:cs typeface="Times New Roman" pitchFamily="18" charset="0"/>
              </a:rPr>
              <a:t>ة</a:t>
            </a:r>
            <a:endParaRPr lang="ar-SA" sz="2800" b="1" dirty="0">
              <a:latin typeface="Times New Roman" pitchFamily="18" charset="0"/>
              <a:cs typeface="Times New Roman" pitchFamily="18" charset="0"/>
            </a:endParaRPr>
          </a:p>
        </p:txBody>
      </p:sp>
      <p:sp>
        <p:nvSpPr>
          <p:cNvPr id="9" name="Text Box 10"/>
          <p:cNvSpPr txBox="1">
            <a:spLocks noChangeArrowheads="1"/>
          </p:cNvSpPr>
          <p:nvPr/>
        </p:nvSpPr>
        <p:spPr bwMode="auto">
          <a:xfrm>
            <a:off x="217455" y="649288"/>
            <a:ext cx="3016250" cy="2484437"/>
          </a:xfrm>
          <a:prstGeom prst="rect">
            <a:avLst/>
          </a:prstGeom>
          <a:solidFill>
            <a:schemeClr val="accent1"/>
          </a:solidFill>
          <a:ln w="12700">
            <a:solidFill>
              <a:srgbClr val="000000"/>
            </a:solidFill>
            <a:miter lim="800000"/>
            <a:headEnd/>
            <a:tailEnd/>
          </a:ln>
        </p:spPr>
        <p:txBody>
          <a:bodyPr/>
          <a:lstStyle/>
          <a:p>
            <a:pPr algn="ctr" rtl="1"/>
            <a:endParaRPr lang="ar-DZ" sz="2800" b="1" dirty="0">
              <a:latin typeface="Times New Roman" pitchFamily="18" charset="0"/>
              <a:cs typeface="Times New Roman" pitchFamily="18" charset="0"/>
            </a:endParaRPr>
          </a:p>
          <a:p>
            <a:pPr algn="ctr" rtl="1"/>
            <a:endParaRPr lang="ar-DZ" sz="2800" b="1" dirty="0">
              <a:latin typeface="Times New Roman" pitchFamily="18" charset="0"/>
              <a:cs typeface="Times New Roman" pitchFamily="18" charset="0"/>
            </a:endParaRPr>
          </a:p>
          <a:p>
            <a:pPr algn="ctr" rtl="1"/>
            <a:r>
              <a:rPr lang="ar-DZ" sz="2800" b="1" dirty="0" smtClean="0">
                <a:latin typeface="Times New Roman" pitchFamily="18" charset="0"/>
                <a:cs typeface="Times New Roman" pitchFamily="18" charset="0"/>
              </a:rPr>
              <a:t>الأموال الدائم</a:t>
            </a:r>
            <a:r>
              <a:rPr lang="ar-SA" sz="2800" b="1" dirty="0" smtClean="0">
                <a:latin typeface="Times New Roman" pitchFamily="18" charset="0"/>
                <a:cs typeface="Times New Roman" pitchFamily="18" charset="0"/>
              </a:rPr>
              <a:t>ة</a:t>
            </a:r>
            <a:endParaRPr lang="ar-SA" sz="2800" b="1" dirty="0">
              <a:latin typeface="Times New Roman" pitchFamily="18" charset="0"/>
              <a:cs typeface="Times New Roman" pitchFamily="18" charset="0"/>
            </a:endParaRPr>
          </a:p>
        </p:txBody>
      </p:sp>
      <p:sp>
        <p:nvSpPr>
          <p:cNvPr id="10" name="Line 11"/>
          <p:cNvSpPr>
            <a:spLocks noChangeShapeType="1"/>
          </p:cNvSpPr>
          <p:nvPr/>
        </p:nvSpPr>
        <p:spPr bwMode="auto">
          <a:xfrm>
            <a:off x="3251168" y="2155825"/>
            <a:ext cx="2627312" cy="0"/>
          </a:xfrm>
          <a:prstGeom prst="line">
            <a:avLst/>
          </a:prstGeom>
          <a:noFill/>
          <a:ln w="6350">
            <a:solidFill>
              <a:srgbClr val="000000"/>
            </a:solidFill>
            <a:prstDash val="dash"/>
            <a:round/>
            <a:headEnd/>
            <a:tailEnd/>
          </a:ln>
        </p:spPr>
        <p:txBody>
          <a:bodyPr/>
          <a:lstStyle/>
          <a:p>
            <a:pPr algn="r" rtl="1"/>
            <a:endParaRPr lang="ar-SA" sz="2800"/>
          </a:p>
        </p:txBody>
      </p:sp>
      <p:sp>
        <p:nvSpPr>
          <p:cNvPr id="11" name="Line 13"/>
          <p:cNvSpPr>
            <a:spLocks noChangeShapeType="1"/>
          </p:cNvSpPr>
          <p:nvPr/>
        </p:nvSpPr>
        <p:spPr bwMode="auto">
          <a:xfrm>
            <a:off x="3251168" y="4903788"/>
            <a:ext cx="2627312" cy="0"/>
          </a:xfrm>
          <a:prstGeom prst="line">
            <a:avLst/>
          </a:prstGeom>
          <a:noFill/>
          <a:ln w="6350">
            <a:solidFill>
              <a:srgbClr val="000000"/>
            </a:solidFill>
            <a:prstDash val="dash"/>
            <a:round/>
            <a:headEnd/>
            <a:tailEnd/>
          </a:ln>
        </p:spPr>
        <p:txBody>
          <a:bodyPr/>
          <a:lstStyle/>
          <a:p>
            <a:pPr algn="r" rtl="1"/>
            <a:endParaRPr lang="ar-SA" sz="2800"/>
          </a:p>
        </p:txBody>
      </p:sp>
      <p:sp>
        <p:nvSpPr>
          <p:cNvPr id="12" name="Line 14"/>
          <p:cNvSpPr>
            <a:spLocks noChangeShapeType="1"/>
          </p:cNvSpPr>
          <p:nvPr/>
        </p:nvSpPr>
        <p:spPr bwMode="auto">
          <a:xfrm>
            <a:off x="3251168" y="3143250"/>
            <a:ext cx="2627312" cy="0"/>
          </a:xfrm>
          <a:prstGeom prst="line">
            <a:avLst/>
          </a:prstGeom>
          <a:noFill/>
          <a:ln w="6350">
            <a:solidFill>
              <a:srgbClr val="000000"/>
            </a:solidFill>
            <a:prstDash val="dash"/>
            <a:round/>
            <a:headEnd/>
            <a:tailEnd/>
          </a:ln>
        </p:spPr>
        <p:txBody>
          <a:bodyPr/>
          <a:lstStyle/>
          <a:p>
            <a:pPr algn="r" rtl="1"/>
            <a:endParaRPr lang="ar-SA" sz="2800"/>
          </a:p>
        </p:txBody>
      </p:sp>
      <p:sp>
        <p:nvSpPr>
          <p:cNvPr id="13" name="Text Box 16"/>
          <p:cNvSpPr txBox="1">
            <a:spLocks noChangeArrowheads="1"/>
          </p:cNvSpPr>
          <p:nvPr/>
        </p:nvSpPr>
        <p:spPr bwMode="auto">
          <a:xfrm>
            <a:off x="5900705" y="117475"/>
            <a:ext cx="3016250" cy="503238"/>
          </a:xfrm>
          <a:prstGeom prst="rect">
            <a:avLst/>
          </a:prstGeom>
          <a:gradFill rotWithShape="1">
            <a:gsLst>
              <a:gs pos="0">
                <a:srgbClr val="005E76"/>
              </a:gs>
              <a:gs pos="50000">
                <a:srgbClr val="00CCFF"/>
              </a:gs>
              <a:gs pos="100000">
                <a:srgbClr val="005E76"/>
              </a:gs>
            </a:gsLst>
            <a:lin ang="5400000" scaled="1"/>
          </a:gradFill>
          <a:ln w="12700">
            <a:solidFill>
              <a:srgbClr val="000000"/>
            </a:solidFill>
            <a:prstDash val="dash"/>
            <a:miter lim="800000"/>
            <a:headEnd/>
            <a:tailEnd/>
          </a:ln>
        </p:spPr>
        <p:txBody>
          <a:bodyPr lIns="0" tIns="0" rIns="0" bIns="0"/>
          <a:lstStyle/>
          <a:p>
            <a:pPr algn="ctr" rtl="1"/>
            <a:r>
              <a:rPr lang="ar-DZ" sz="2800" b="1" dirty="0" smtClean="0">
                <a:latin typeface="Times New Roman" pitchFamily="18" charset="0"/>
                <a:cs typeface="Times New Roman" pitchFamily="18" charset="0"/>
              </a:rPr>
              <a:t>الاستخدامات</a:t>
            </a:r>
            <a:endParaRPr lang="ar-DZ" sz="2800" dirty="0">
              <a:latin typeface="Times New Roman" pitchFamily="18" charset="0"/>
              <a:cs typeface="Times New Roman" pitchFamily="18" charset="0"/>
            </a:endParaRPr>
          </a:p>
        </p:txBody>
      </p:sp>
      <p:sp>
        <p:nvSpPr>
          <p:cNvPr id="14" name="Text Box 17"/>
          <p:cNvSpPr txBox="1">
            <a:spLocks noChangeArrowheads="1"/>
          </p:cNvSpPr>
          <p:nvPr/>
        </p:nvSpPr>
        <p:spPr bwMode="auto">
          <a:xfrm>
            <a:off x="228568" y="117475"/>
            <a:ext cx="3016250" cy="503238"/>
          </a:xfrm>
          <a:prstGeom prst="rect">
            <a:avLst/>
          </a:prstGeom>
          <a:gradFill rotWithShape="1">
            <a:gsLst>
              <a:gs pos="0">
                <a:srgbClr val="005E76"/>
              </a:gs>
              <a:gs pos="50000">
                <a:srgbClr val="00CCFF"/>
              </a:gs>
              <a:gs pos="100000">
                <a:srgbClr val="005E76"/>
              </a:gs>
            </a:gsLst>
            <a:lin ang="5400000" scaled="1"/>
          </a:gradFill>
          <a:ln w="12700">
            <a:solidFill>
              <a:srgbClr val="000000"/>
            </a:solidFill>
            <a:prstDash val="dash"/>
            <a:miter lim="800000"/>
            <a:headEnd/>
            <a:tailEnd/>
          </a:ln>
        </p:spPr>
        <p:txBody>
          <a:bodyPr lIns="0" tIns="0" rIns="0" bIns="0"/>
          <a:lstStyle/>
          <a:p>
            <a:pPr algn="ctr" rtl="1"/>
            <a:r>
              <a:rPr lang="ar-DZ" sz="2800" b="1" dirty="0" smtClean="0">
                <a:latin typeface="Times New Roman" pitchFamily="18" charset="0"/>
                <a:cs typeface="Times New Roman" pitchFamily="18" charset="0"/>
              </a:rPr>
              <a:t>الموارد</a:t>
            </a:r>
            <a:endParaRPr lang="ar-DZ" sz="2800" dirty="0">
              <a:latin typeface="Times New Roman" pitchFamily="18" charset="0"/>
              <a:cs typeface="Times New Roman" pitchFamily="18" charset="0"/>
            </a:endParaRPr>
          </a:p>
        </p:txBody>
      </p:sp>
      <p:sp>
        <p:nvSpPr>
          <p:cNvPr id="15" name="Text Box 18"/>
          <p:cNvSpPr txBox="1">
            <a:spLocks noChangeArrowheads="1"/>
          </p:cNvSpPr>
          <p:nvPr/>
        </p:nvSpPr>
        <p:spPr bwMode="auto">
          <a:xfrm>
            <a:off x="35496" y="4882808"/>
            <a:ext cx="1080000" cy="1008000"/>
          </a:xfrm>
          <a:prstGeom prst="rect">
            <a:avLst/>
          </a:prstGeom>
          <a:noFill/>
          <a:ln w="9525">
            <a:noFill/>
            <a:miter lim="800000"/>
            <a:headEnd/>
            <a:tailEnd/>
          </a:ln>
        </p:spPr>
        <p:txBody>
          <a:bodyPr lIns="0" tIns="0" rIns="0" bIns="0"/>
          <a:lstStyle/>
          <a:p>
            <a:pPr algn="ctr" rtl="1">
              <a:lnSpc>
                <a:spcPct val="125000"/>
              </a:lnSpc>
            </a:pPr>
            <a:r>
              <a:rPr lang="ar-DZ" sz="2800" b="1" dirty="0">
                <a:latin typeface="Malik Lt BT"/>
                <a:cs typeface="Times New Roman" pitchFamily="18" charset="0"/>
              </a:rPr>
              <a:t>من </a:t>
            </a:r>
            <a:r>
              <a:rPr lang="ar-DZ" sz="2800" b="1" dirty="0" smtClean="0">
                <a:latin typeface="Malik Lt BT"/>
                <a:cs typeface="Times New Roman" pitchFamily="18" charset="0"/>
              </a:rPr>
              <a:t>أسفل الميزانية</a:t>
            </a:r>
            <a:endParaRPr lang="ar-DZ" sz="2800" dirty="0">
              <a:latin typeface="Times New Roman" pitchFamily="18" charset="0"/>
              <a:cs typeface="Times New Roman" pitchFamily="18" charset="0"/>
            </a:endParaRPr>
          </a:p>
        </p:txBody>
      </p:sp>
      <p:sp>
        <p:nvSpPr>
          <p:cNvPr id="16" name="Text Box 19"/>
          <p:cNvSpPr txBox="1">
            <a:spLocks noChangeArrowheads="1"/>
          </p:cNvSpPr>
          <p:nvPr/>
        </p:nvSpPr>
        <p:spPr bwMode="auto">
          <a:xfrm>
            <a:off x="215868" y="5921375"/>
            <a:ext cx="3016250" cy="503238"/>
          </a:xfrm>
          <a:prstGeom prst="rect">
            <a:avLst/>
          </a:prstGeom>
          <a:solidFill>
            <a:srgbClr val="CCFFFF"/>
          </a:solidFill>
          <a:ln w="9525">
            <a:solidFill>
              <a:srgbClr val="000000"/>
            </a:solidFill>
            <a:miter lim="800000"/>
            <a:headEnd/>
            <a:tailEnd/>
          </a:ln>
        </p:spPr>
        <p:txBody>
          <a:bodyPr lIns="0" tIns="0" rIns="0" bIns="0"/>
          <a:lstStyle/>
          <a:p>
            <a:pPr algn="ctr" rtl="1"/>
            <a:r>
              <a:rPr lang="ar-DZ" sz="2800" b="1" dirty="0" smtClean="0"/>
              <a:t>ديون على الخزينة</a:t>
            </a:r>
            <a:endParaRPr lang="ar-DZ" sz="2800" b="1" dirty="0"/>
          </a:p>
        </p:txBody>
      </p:sp>
      <p:sp>
        <p:nvSpPr>
          <p:cNvPr id="17" name="Text Box 20"/>
          <p:cNvSpPr txBox="1">
            <a:spLocks noChangeArrowheads="1"/>
          </p:cNvSpPr>
          <p:nvPr/>
        </p:nvSpPr>
        <p:spPr bwMode="auto">
          <a:xfrm>
            <a:off x="3489293" y="2357438"/>
            <a:ext cx="2039937" cy="433387"/>
          </a:xfrm>
          <a:prstGeom prst="rect">
            <a:avLst/>
          </a:prstGeom>
          <a:noFill/>
          <a:ln w="9525">
            <a:noFill/>
            <a:miter lim="800000"/>
            <a:headEnd/>
            <a:tailEnd/>
          </a:ln>
        </p:spPr>
        <p:txBody>
          <a:bodyPr lIns="0" tIns="0" rIns="0" bIns="0"/>
          <a:lstStyle/>
          <a:p>
            <a:pPr algn="r" rtl="1"/>
            <a:r>
              <a:rPr lang="ar-DZ" sz="2800" b="1" dirty="0">
                <a:solidFill>
                  <a:srgbClr val="0000FF"/>
                </a:solidFill>
                <a:latin typeface="Malik Lt BT"/>
                <a:cs typeface="Times New Roman" pitchFamily="18" charset="0"/>
              </a:rPr>
              <a:t>رأس المال العامل</a:t>
            </a:r>
            <a:endParaRPr lang="ar-DZ" sz="2800" dirty="0">
              <a:solidFill>
                <a:srgbClr val="0000FF"/>
              </a:solidFill>
              <a:latin typeface="Times New Roman" pitchFamily="18" charset="0"/>
              <a:cs typeface="Times New Roman" pitchFamily="18" charset="0"/>
            </a:endParaRPr>
          </a:p>
        </p:txBody>
      </p:sp>
      <p:sp>
        <p:nvSpPr>
          <p:cNvPr id="18" name="AutoShape 21"/>
          <p:cNvSpPr>
            <a:spLocks noChangeArrowheads="1"/>
          </p:cNvSpPr>
          <p:nvPr/>
        </p:nvSpPr>
        <p:spPr bwMode="auto">
          <a:xfrm>
            <a:off x="5816568" y="2155825"/>
            <a:ext cx="144462" cy="971550"/>
          </a:xfrm>
          <a:prstGeom prst="upDownArrow">
            <a:avLst>
              <a:gd name="adj1" fmla="val 50000"/>
              <a:gd name="adj2" fmla="val 159477"/>
            </a:avLst>
          </a:prstGeom>
          <a:solidFill>
            <a:srgbClr val="0000FF"/>
          </a:solidFill>
          <a:ln w="9525">
            <a:solidFill>
              <a:schemeClr val="tx1"/>
            </a:solidFill>
            <a:miter lim="800000"/>
            <a:headEnd/>
            <a:tailEnd/>
          </a:ln>
        </p:spPr>
        <p:txBody>
          <a:bodyPr wrap="none" anchor="ctr"/>
          <a:lstStyle/>
          <a:p>
            <a:pPr algn="r" rtl="1"/>
            <a:endParaRPr lang="ar-SA" sz="2800"/>
          </a:p>
        </p:txBody>
      </p:sp>
      <p:sp>
        <p:nvSpPr>
          <p:cNvPr id="19" name="Line 24"/>
          <p:cNvSpPr>
            <a:spLocks noChangeShapeType="1"/>
          </p:cNvSpPr>
          <p:nvPr/>
        </p:nvSpPr>
        <p:spPr bwMode="auto">
          <a:xfrm>
            <a:off x="3262280" y="5929313"/>
            <a:ext cx="2627313" cy="0"/>
          </a:xfrm>
          <a:prstGeom prst="line">
            <a:avLst/>
          </a:prstGeom>
          <a:noFill/>
          <a:ln w="9525">
            <a:solidFill>
              <a:schemeClr val="tx1"/>
            </a:solidFill>
            <a:prstDash val="dash"/>
            <a:round/>
            <a:headEnd/>
            <a:tailEnd/>
          </a:ln>
        </p:spPr>
        <p:txBody>
          <a:bodyPr/>
          <a:lstStyle/>
          <a:p>
            <a:pPr algn="r" rtl="1"/>
            <a:endParaRPr lang="ar-SA" sz="2800"/>
          </a:p>
        </p:txBody>
      </p:sp>
      <p:sp>
        <p:nvSpPr>
          <p:cNvPr id="21" name="Line 11"/>
          <p:cNvSpPr>
            <a:spLocks noChangeShapeType="1"/>
          </p:cNvSpPr>
          <p:nvPr/>
        </p:nvSpPr>
        <p:spPr bwMode="auto">
          <a:xfrm>
            <a:off x="3236880" y="642938"/>
            <a:ext cx="2627313" cy="0"/>
          </a:xfrm>
          <a:prstGeom prst="line">
            <a:avLst/>
          </a:prstGeom>
          <a:noFill/>
          <a:ln w="6350">
            <a:solidFill>
              <a:srgbClr val="000000"/>
            </a:solidFill>
            <a:prstDash val="dash"/>
            <a:round/>
            <a:headEnd/>
            <a:tailEnd/>
          </a:ln>
        </p:spPr>
        <p:txBody>
          <a:bodyPr/>
          <a:lstStyle/>
          <a:p>
            <a:pPr algn="r" rtl="1"/>
            <a:endParaRPr lang="ar-SA" sz="2800"/>
          </a:p>
        </p:txBody>
      </p:sp>
      <p:sp>
        <p:nvSpPr>
          <p:cNvPr id="22" name="Line 24"/>
          <p:cNvSpPr>
            <a:spLocks noChangeShapeType="1"/>
          </p:cNvSpPr>
          <p:nvPr/>
        </p:nvSpPr>
        <p:spPr bwMode="auto">
          <a:xfrm>
            <a:off x="3262280" y="6429375"/>
            <a:ext cx="2627313" cy="0"/>
          </a:xfrm>
          <a:prstGeom prst="line">
            <a:avLst/>
          </a:prstGeom>
          <a:noFill/>
          <a:ln w="9525">
            <a:solidFill>
              <a:schemeClr val="tx1"/>
            </a:solidFill>
            <a:prstDash val="dash"/>
            <a:round/>
            <a:headEnd/>
            <a:tailEnd/>
          </a:ln>
        </p:spPr>
        <p:txBody>
          <a:bodyPr/>
          <a:lstStyle/>
          <a:p>
            <a:pPr algn="r" rtl="1"/>
            <a:endParaRPr lang="ar-SA" sz="2800"/>
          </a:p>
        </p:txBody>
      </p:sp>
      <p:sp>
        <p:nvSpPr>
          <p:cNvPr id="24" name="Text Box 18"/>
          <p:cNvSpPr txBox="1">
            <a:spLocks noChangeArrowheads="1"/>
          </p:cNvSpPr>
          <p:nvPr/>
        </p:nvSpPr>
        <p:spPr bwMode="auto">
          <a:xfrm>
            <a:off x="6161055" y="2389188"/>
            <a:ext cx="2627313" cy="468312"/>
          </a:xfrm>
          <a:prstGeom prst="rect">
            <a:avLst/>
          </a:prstGeom>
          <a:noFill/>
          <a:ln w="9525">
            <a:noFill/>
            <a:miter lim="800000"/>
            <a:headEnd/>
            <a:tailEnd/>
          </a:ln>
        </p:spPr>
        <p:txBody>
          <a:bodyPr lIns="0" tIns="0" rIns="0" bIns="0"/>
          <a:lstStyle/>
          <a:p>
            <a:pPr algn="ctr" rtl="1"/>
            <a:r>
              <a:rPr lang="ar-DZ" sz="2800" b="1">
                <a:latin typeface="Malik Lt BT"/>
                <a:cs typeface="Times New Roman" pitchFamily="18" charset="0"/>
              </a:rPr>
              <a:t>من أعلى الميزانية</a:t>
            </a:r>
            <a:endParaRPr lang="ar-DZ" sz="2800">
              <a:latin typeface="Times New Roman" pitchFamily="18" charset="0"/>
              <a:cs typeface="Times New Roman" pitchFamily="18" charset="0"/>
            </a:endParaRPr>
          </a:p>
        </p:txBody>
      </p:sp>
      <p:sp>
        <p:nvSpPr>
          <p:cNvPr id="27" name="Line 5"/>
          <p:cNvSpPr>
            <a:spLocks noChangeShapeType="1"/>
          </p:cNvSpPr>
          <p:nvPr/>
        </p:nvSpPr>
        <p:spPr bwMode="auto">
          <a:xfrm>
            <a:off x="3227388" y="5526088"/>
            <a:ext cx="2627312" cy="0"/>
          </a:xfrm>
          <a:prstGeom prst="line">
            <a:avLst/>
          </a:prstGeom>
          <a:noFill/>
          <a:ln w="9525">
            <a:solidFill>
              <a:schemeClr val="tx1"/>
            </a:solidFill>
            <a:prstDash val="dash"/>
            <a:round/>
            <a:headEnd/>
            <a:tailEnd/>
          </a:ln>
        </p:spPr>
        <p:txBody>
          <a:bodyPr/>
          <a:lstStyle/>
          <a:p>
            <a:endParaRPr lang="ar-SA"/>
          </a:p>
        </p:txBody>
      </p:sp>
      <p:sp>
        <p:nvSpPr>
          <p:cNvPr id="29" name="AutoShape 22"/>
          <p:cNvSpPr>
            <a:spLocks noChangeArrowheads="1"/>
          </p:cNvSpPr>
          <p:nvPr/>
        </p:nvSpPr>
        <p:spPr bwMode="auto">
          <a:xfrm>
            <a:off x="5660670" y="4899025"/>
            <a:ext cx="125412" cy="612775"/>
          </a:xfrm>
          <a:prstGeom prst="upDownArrow">
            <a:avLst>
              <a:gd name="adj1" fmla="val 50000"/>
              <a:gd name="adj2" fmla="val 120705"/>
            </a:avLst>
          </a:prstGeom>
          <a:solidFill>
            <a:srgbClr val="008000"/>
          </a:solidFill>
          <a:ln w="9525">
            <a:solidFill>
              <a:schemeClr val="tx1"/>
            </a:solidFill>
            <a:miter lim="800000"/>
            <a:headEnd/>
            <a:tailEnd/>
          </a:ln>
        </p:spPr>
        <p:txBody>
          <a:bodyPr wrap="none" anchor="ctr"/>
          <a:lstStyle/>
          <a:p>
            <a:endParaRPr lang="ar-SA"/>
          </a:p>
        </p:txBody>
      </p:sp>
      <p:sp>
        <p:nvSpPr>
          <p:cNvPr id="30" name="AutoShape 28"/>
          <p:cNvSpPr>
            <a:spLocks noChangeArrowheads="1"/>
          </p:cNvSpPr>
          <p:nvPr/>
        </p:nvSpPr>
        <p:spPr bwMode="auto">
          <a:xfrm>
            <a:off x="5652120" y="5534025"/>
            <a:ext cx="125412" cy="395288"/>
          </a:xfrm>
          <a:prstGeom prst="upDownArrow">
            <a:avLst>
              <a:gd name="adj1" fmla="val 50000"/>
              <a:gd name="adj2" fmla="val 93507"/>
            </a:avLst>
          </a:prstGeom>
          <a:solidFill>
            <a:srgbClr val="C00000"/>
          </a:solidFill>
          <a:ln w="9525">
            <a:solidFill>
              <a:schemeClr val="tx1"/>
            </a:solidFill>
            <a:miter lim="800000"/>
            <a:headEnd/>
            <a:tailEnd/>
          </a:ln>
        </p:spPr>
        <p:txBody>
          <a:bodyPr wrap="none" anchor="ctr"/>
          <a:lstStyle/>
          <a:p>
            <a:endParaRPr lang="ar-SA"/>
          </a:p>
        </p:txBody>
      </p:sp>
      <p:sp>
        <p:nvSpPr>
          <p:cNvPr id="31" name="Rectangle 30"/>
          <p:cNvSpPr>
            <a:spLocks noChangeArrowheads="1"/>
          </p:cNvSpPr>
          <p:nvPr/>
        </p:nvSpPr>
        <p:spPr bwMode="auto">
          <a:xfrm>
            <a:off x="3896345" y="5497413"/>
            <a:ext cx="1755775" cy="523875"/>
          </a:xfrm>
          <a:prstGeom prst="rect">
            <a:avLst/>
          </a:prstGeom>
          <a:noFill/>
          <a:ln w="9525">
            <a:noFill/>
            <a:miter lim="800000"/>
            <a:headEnd/>
            <a:tailEnd/>
          </a:ln>
        </p:spPr>
        <p:txBody>
          <a:bodyPr>
            <a:spAutoFit/>
          </a:bodyPr>
          <a:lstStyle/>
          <a:p>
            <a:pPr algn="ctr">
              <a:spcBef>
                <a:spcPct val="50000"/>
              </a:spcBef>
            </a:pPr>
            <a:r>
              <a:rPr lang="ar-DZ" sz="2800" b="1" dirty="0">
                <a:solidFill>
                  <a:srgbClr val="C00000"/>
                </a:solidFill>
                <a:latin typeface="Times New Roman" pitchFamily="18" charset="0"/>
                <a:cs typeface="Times New Roman" pitchFamily="18" charset="0"/>
              </a:rPr>
              <a:t>خزينة صافية</a:t>
            </a:r>
            <a:endParaRPr lang="fr-FR" sz="2800" b="1" dirty="0">
              <a:solidFill>
                <a:srgbClr val="C00000"/>
              </a:solidFill>
              <a:latin typeface="Times New Roman" pitchFamily="18" charset="0"/>
              <a:cs typeface="Times New Roman" pitchFamily="18" charset="0"/>
            </a:endParaRPr>
          </a:p>
        </p:txBody>
      </p:sp>
      <p:sp>
        <p:nvSpPr>
          <p:cNvPr id="33" name="Text Box 20"/>
          <p:cNvSpPr txBox="1">
            <a:spLocks noChangeArrowheads="1"/>
          </p:cNvSpPr>
          <p:nvPr/>
        </p:nvSpPr>
        <p:spPr bwMode="auto">
          <a:xfrm>
            <a:off x="1115840" y="5227861"/>
            <a:ext cx="2016000" cy="433387"/>
          </a:xfrm>
          <a:prstGeom prst="rect">
            <a:avLst/>
          </a:prstGeom>
          <a:noFill/>
          <a:ln w="9525">
            <a:noFill/>
            <a:miter lim="800000"/>
            <a:headEnd/>
            <a:tailEnd/>
          </a:ln>
        </p:spPr>
        <p:txBody>
          <a:bodyPr lIns="0" tIns="0" rIns="0" bIns="0"/>
          <a:lstStyle/>
          <a:p>
            <a:pPr algn="r" rtl="1"/>
            <a:r>
              <a:rPr lang="ar-DZ" sz="2800" b="1" dirty="0">
                <a:solidFill>
                  <a:srgbClr val="0000FF"/>
                </a:solidFill>
                <a:latin typeface="Malik Lt BT"/>
                <a:cs typeface="Times New Roman" pitchFamily="18" charset="0"/>
              </a:rPr>
              <a:t>رأس المال العامل</a:t>
            </a:r>
            <a:endParaRPr lang="ar-DZ" sz="2800" dirty="0">
              <a:solidFill>
                <a:srgbClr val="0000FF"/>
              </a:solidFill>
              <a:latin typeface="Times New Roman" pitchFamily="18" charset="0"/>
              <a:cs typeface="Times New Roman" pitchFamily="18" charset="0"/>
            </a:endParaRPr>
          </a:p>
        </p:txBody>
      </p:sp>
      <p:sp>
        <p:nvSpPr>
          <p:cNvPr id="28" name="Text Box 18"/>
          <p:cNvSpPr txBox="1">
            <a:spLocks noChangeArrowheads="1"/>
          </p:cNvSpPr>
          <p:nvPr/>
        </p:nvSpPr>
        <p:spPr bwMode="auto">
          <a:xfrm>
            <a:off x="2483768" y="4904904"/>
            <a:ext cx="3168650" cy="468312"/>
          </a:xfrm>
          <a:prstGeom prst="rect">
            <a:avLst/>
          </a:prstGeom>
          <a:noFill/>
          <a:ln w="9525">
            <a:noFill/>
            <a:miter lim="800000"/>
            <a:headEnd/>
            <a:tailEnd/>
          </a:ln>
        </p:spPr>
        <p:txBody>
          <a:bodyPr lIns="0" tIns="0" rIns="0" bIns="0"/>
          <a:lstStyle/>
          <a:p>
            <a:pPr algn="ctr"/>
            <a:r>
              <a:rPr lang="ar-DZ" sz="2800" b="1" dirty="0">
                <a:solidFill>
                  <a:srgbClr val="008000"/>
                </a:solidFill>
                <a:latin typeface="Malik Lt BT"/>
                <a:cs typeface="Times New Roman" pitchFamily="18" charset="0"/>
              </a:rPr>
              <a:t>احتياجات رأس المال العامل</a:t>
            </a:r>
            <a:endParaRPr lang="ar-DZ" sz="2800" dirty="0">
              <a:solidFill>
                <a:srgbClr val="008000"/>
              </a:solidFill>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24"/>
                                        </p:tgtEl>
                                        <p:attrNameLst>
                                          <p:attrName>style.visibility</p:attrName>
                                        </p:attrNameLst>
                                      </p:cBhvr>
                                      <p:to>
                                        <p:strVal val="visible"/>
                                      </p:to>
                                    </p:set>
                                    <p:animEffect transition="in" filter="strips(downLeft)">
                                      <p:cBhvr>
                                        <p:cTn id="7" dur="500"/>
                                        <p:tgtEl>
                                          <p:spTgt spid="24"/>
                                        </p:tgtEl>
                                      </p:cBhvr>
                                    </p:animEffect>
                                  </p:childTnLst>
                                </p:cTn>
                              </p:par>
                            </p:childTnLst>
                          </p:cTn>
                        </p:par>
                      </p:childTnLst>
                    </p:cTn>
                  </p:par>
                  <p:par>
                    <p:cTn id="8" fill="hold">
                      <p:stCondLst>
                        <p:cond delay="indefinite"/>
                      </p:stCondLst>
                      <p:childTnLst>
                        <p:par>
                          <p:cTn id="9" fill="hold">
                            <p:stCondLst>
                              <p:cond delay="0"/>
                            </p:stCondLst>
                            <p:childTnLst>
                              <p:par>
                                <p:cTn id="10" presetID="13" presetClass="entr" presetSubtype="16"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plus(in)">
                                      <p:cBhvr>
                                        <p:cTn id="12" dur="2000"/>
                                        <p:tgtEl>
                                          <p:spTgt spid="10"/>
                                        </p:tgtEl>
                                      </p:cBhvr>
                                    </p:animEffect>
                                  </p:childTnLst>
                                </p:cTn>
                              </p:par>
                              <p:par>
                                <p:cTn id="13" presetID="13" presetClass="entr" presetSubtype="16" fill="hold" grpId="0" nodeType="withEffect">
                                  <p:stCondLst>
                                    <p:cond delay="0"/>
                                  </p:stCondLst>
                                  <p:childTnLst>
                                    <p:set>
                                      <p:cBhvr>
                                        <p:cTn id="14" dur="1" fill="hold">
                                          <p:stCondLst>
                                            <p:cond delay="0"/>
                                          </p:stCondLst>
                                        </p:cTn>
                                        <p:tgtEl>
                                          <p:spTgt spid="12"/>
                                        </p:tgtEl>
                                        <p:attrNameLst>
                                          <p:attrName>style.visibility</p:attrName>
                                        </p:attrNameLst>
                                      </p:cBhvr>
                                      <p:to>
                                        <p:strVal val="visible"/>
                                      </p:to>
                                    </p:set>
                                    <p:animEffect transition="in" filter="plus(in)">
                                      <p:cBhvr>
                                        <p:cTn id="15" dur="2000"/>
                                        <p:tgtEl>
                                          <p:spTgt spid="12"/>
                                        </p:tgtEl>
                                      </p:cBhvr>
                                    </p:animEffect>
                                  </p:childTnLst>
                                </p:cTn>
                              </p:par>
                            </p:childTnLst>
                          </p:cTn>
                        </p:par>
                      </p:childTnLst>
                    </p:cTn>
                  </p:par>
                  <p:par>
                    <p:cTn id="16" fill="hold">
                      <p:stCondLst>
                        <p:cond delay="indefinite"/>
                      </p:stCondLst>
                      <p:childTnLst>
                        <p:par>
                          <p:cTn id="17" fill="hold">
                            <p:stCondLst>
                              <p:cond delay="0"/>
                            </p:stCondLst>
                            <p:childTnLst>
                              <p:par>
                                <p:cTn id="18" presetID="29" presetClass="entr" presetSubtype="0" fill="hold" grpId="0" nodeType="clickEffect">
                                  <p:stCondLst>
                                    <p:cond delay="0"/>
                                  </p:stCondLst>
                                  <p:childTnLst>
                                    <p:set>
                                      <p:cBhvr>
                                        <p:cTn id="19" dur="1" fill="hold">
                                          <p:stCondLst>
                                            <p:cond delay="0"/>
                                          </p:stCondLst>
                                        </p:cTn>
                                        <p:tgtEl>
                                          <p:spTgt spid="18"/>
                                        </p:tgtEl>
                                        <p:attrNameLst>
                                          <p:attrName>style.visibility</p:attrName>
                                        </p:attrNameLst>
                                      </p:cBhvr>
                                      <p:to>
                                        <p:strVal val="visible"/>
                                      </p:to>
                                    </p:set>
                                    <p:anim calcmode="lin" valueType="num">
                                      <p:cBhvr>
                                        <p:cTn id="20" dur="1000" fill="hold"/>
                                        <p:tgtEl>
                                          <p:spTgt spid="18"/>
                                        </p:tgtEl>
                                        <p:attrNameLst>
                                          <p:attrName>ppt_x</p:attrName>
                                        </p:attrNameLst>
                                      </p:cBhvr>
                                      <p:tavLst>
                                        <p:tav tm="0">
                                          <p:val>
                                            <p:strVal val="#ppt_x-.2"/>
                                          </p:val>
                                        </p:tav>
                                        <p:tav tm="100000">
                                          <p:val>
                                            <p:strVal val="#ppt_x"/>
                                          </p:val>
                                        </p:tav>
                                      </p:tavLst>
                                    </p:anim>
                                    <p:anim calcmode="lin" valueType="num">
                                      <p:cBhvr>
                                        <p:cTn id="21" dur="1000" fill="hold"/>
                                        <p:tgtEl>
                                          <p:spTgt spid="18"/>
                                        </p:tgtEl>
                                        <p:attrNameLst>
                                          <p:attrName>ppt_y</p:attrName>
                                        </p:attrNameLst>
                                      </p:cBhvr>
                                      <p:tavLst>
                                        <p:tav tm="0">
                                          <p:val>
                                            <p:strVal val="#ppt_y"/>
                                          </p:val>
                                        </p:tav>
                                        <p:tav tm="100000">
                                          <p:val>
                                            <p:strVal val="#ppt_y"/>
                                          </p:val>
                                        </p:tav>
                                      </p:tavLst>
                                    </p:anim>
                                    <p:animEffect transition="in" filter="wipe(right)" prLst="gradientSize: 0.1">
                                      <p:cBhvr>
                                        <p:cTn id="22" dur="1000"/>
                                        <p:tgtEl>
                                          <p:spTgt spid="18"/>
                                        </p:tgtEl>
                                      </p:cBhvr>
                                    </p:animEffect>
                                  </p:childTnLst>
                                </p:cTn>
                              </p:par>
                            </p:childTnLst>
                          </p:cTn>
                        </p:par>
                      </p:childTnLst>
                    </p:cTn>
                  </p:par>
                  <p:par>
                    <p:cTn id="23" fill="hold">
                      <p:stCondLst>
                        <p:cond delay="indefinite"/>
                      </p:stCondLst>
                      <p:childTnLst>
                        <p:par>
                          <p:cTn id="24" fill="hold">
                            <p:stCondLst>
                              <p:cond delay="0"/>
                            </p:stCondLst>
                            <p:childTnLst>
                              <p:par>
                                <p:cTn id="25" presetID="40" presetClass="entr" presetSubtype="0" fill="hold" grpId="0" nodeType="clickEffect">
                                  <p:stCondLst>
                                    <p:cond delay="0"/>
                                  </p:stCondLst>
                                  <p:iterate type="lt">
                                    <p:tmPct val="10000"/>
                                  </p:iterate>
                                  <p:childTnLst>
                                    <p:set>
                                      <p:cBhvr>
                                        <p:cTn id="26" dur="1" fill="hold">
                                          <p:stCondLst>
                                            <p:cond delay="0"/>
                                          </p:stCondLst>
                                        </p:cTn>
                                        <p:tgtEl>
                                          <p:spTgt spid="17"/>
                                        </p:tgtEl>
                                        <p:attrNameLst>
                                          <p:attrName>style.visibility</p:attrName>
                                        </p:attrNameLst>
                                      </p:cBhvr>
                                      <p:to>
                                        <p:strVal val="visible"/>
                                      </p:to>
                                    </p:set>
                                    <p:animEffect transition="in" filter="fade">
                                      <p:cBhvr>
                                        <p:cTn id="27" dur="1000"/>
                                        <p:tgtEl>
                                          <p:spTgt spid="17"/>
                                        </p:tgtEl>
                                      </p:cBhvr>
                                    </p:animEffect>
                                    <p:anim calcmode="lin" valueType="num">
                                      <p:cBhvr>
                                        <p:cTn id="28" dur="1000" fill="hold"/>
                                        <p:tgtEl>
                                          <p:spTgt spid="17"/>
                                        </p:tgtEl>
                                        <p:attrNameLst>
                                          <p:attrName>ppt_x</p:attrName>
                                        </p:attrNameLst>
                                      </p:cBhvr>
                                      <p:tavLst>
                                        <p:tav tm="0">
                                          <p:val>
                                            <p:strVal val="#ppt_x-.1"/>
                                          </p:val>
                                        </p:tav>
                                        <p:tav tm="100000">
                                          <p:val>
                                            <p:strVal val="#ppt_x"/>
                                          </p:val>
                                        </p:tav>
                                      </p:tavLst>
                                    </p:anim>
                                    <p:anim calcmode="lin" valueType="num">
                                      <p:cBhvr>
                                        <p:cTn id="29" dur="1000" fill="hold"/>
                                        <p:tgtEl>
                                          <p:spTgt spid="17"/>
                                        </p:tgtEl>
                                        <p:attrNameLst>
                                          <p:attrName>ppt_y</p:attrName>
                                        </p:attrNameLst>
                                      </p:cBhvr>
                                      <p:tavLst>
                                        <p:tav tm="0">
                                          <p:val>
                                            <p:strVal val="#ppt_y"/>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18" presetClass="entr" presetSubtype="12" fill="hold" grpId="0" nodeType="clickEffect">
                                  <p:stCondLst>
                                    <p:cond delay="0"/>
                                  </p:stCondLst>
                                  <p:childTnLst>
                                    <p:set>
                                      <p:cBhvr>
                                        <p:cTn id="33" dur="1" fill="hold">
                                          <p:stCondLst>
                                            <p:cond delay="0"/>
                                          </p:stCondLst>
                                        </p:cTn>
                                        <p:tgtEl>
                                          <p:spTgt spid="15"/>
                                        </p:tgtEl>
                                        <p:attrNameLst>
                                          <p:attrName>style.visibility</p:attrName>
                                        </p:attrNameLst>
                                      </p:cBhvr>
                                      <p:to>
                                        <p:strVal val="visible"/>
                                      </p:to>
                                    </p:set>
                                    <p:animEffect transition="in" filter="strips(downLeft)">
                                      <p:cBhvr>
                                        <p:cTn id="34" dur="500"/>
                                        <p:tgtEl>
                                          <p:spTgt spid="15"/>
                                        </p:tgtEl>
                                      </p:cBhvr>
                                    </p:animEffect>
                                  </p:childTnLst>
                                </p:cTn>
                              </p:par>
                            </p:childTnLst>
                          </p:cTn>
                        </p:par>
                      </p:childTnLst>
                    </p:cTn>
                  </p:par>
                  <p:par>
                    <p:cTn id="35" fill="hold">
                      <p:stCondLst>
                        <p:cond delay="indefinite"/>
                      </p:stCondLst>
                      <p:childTnLst>
                        <p:par>
                          <p:cTn id="36" fill="hold">
                            <p:stCondLst>
                              <p:cond delay="0"/>
                            </p:stCondLst>
                            <p:childTnLst>
                              <p:par>
                                <p:cTn id="37" presetID="13" presetClass="entr" presetSubtype="16" fill="hold" grpId="0" nodeType="clickEffect">
                                  <p:stCondLst>
                                    <p:cond delay="0"/>
                                  </p:stCondLst>
                                  <p:childTnLst>
                                    <p:set>
                                      <p:cBhvr>
                                        <p:cTn id="38" dur="1" fill="hold">
                                          <p:stCondLst>
                                            <p:cond delay="0"/>
                                          </p:stCondLst>
                                        </p:cTn>
                                        <p:tgtEl>
                                          <p:spTgt spid="11"/>
                                        </p:tgtEl>
                                        <p:attrNameLst>
                                          <p:attrName>style.visibility</p:attrName>
                                        </p:attrNameLst>
                                      </p:cBhvr>
                                      <p:to>
                                        <p:strVal val="visible"/>
                                      </p:to>
                                    </p:set>
                                    <p:animEffect transition="in" filter="plus(in)">
                                      <p:cBhvr>
                                        <p:cTn id="39" dur="2000"/>
                                        <p:tgtEl>
                                          <p:spTgt spid="11"/>
                                        </p:tgtEl>
                                      </p:cBhvr>
                                    </p:animEffect>
                                  </p:childTnLst>
                                </p:cTn>
                              </p:par>
                              <p:par>
                                <p:cTn id="40" presetID="13" presetClass="entr" presetSubtype="16" fill="hold" grpId="0" nodeType="withEffect">
                                  <p:stCondLst>
                                    <p:cond delay="0"/>
                                  </p:stCondLst>
                                  <p:childTnLst>
                                    <p:set>
                                      <p:cBhvr>
                                        <p:cTn id="41" dur="1" fill="hold">
                                          <p:stCondLst>
                                            <p:cond delay="0"/>
                                          </p:stCondLst>
                                        </p:cTn>
                                        <p:tgtEl>
                                          <p:spTgt spid="19"/>
                                        </p:tgtEl>
                                        <p:attrNameLst>
                                          <p:attrName>style.visibility</p:attrName>
                                        </p:attrNameLst>
                                      </p:cBhvr>
                                      <p:to>
                                        <p:strVal val="visible"/>
                                      </p:to>
                                    </p:set>
                                    <p:animEffect transition="in" filter="plus(in)">
                                      <p:cBhvr>
                                        <p:cTn id="42" dur="2000"/>
                                        <p:tgtEl>
                                          <p:spTgt spid="19"/>
                                        </p:tgtEl>
                                      </p:cBhvr>
                                    </p:animEffect>
                                  </p:childTnLst>
                                </p:cTn>
                              </p:par>
                            </p:childTnLst>
                          </p:cTn>
                        </p:par>
                      </p:childTnLst>
                    </p:cTn>
                  </p:par>
                  <p:par>
                    <p:cTn id="43" fill="hold">
                      <p:stCondLst>
                        <p:cond delay="indefinite"/>
                      </p:stCondLst>
                      <p:childTnLst>
                        <p:par>
                          <p:cTn id="44" fill="hold">
                            <p:stCondLst>
                              <p:cond delay="0"/>
                            </p:stCondLst>
                            <p:childTnLst>
                              <p:par>
                                <p:cTn id="45" presetID="49" presetClass="entr" presetSubtype="0" decel="100000" fill="hold" grpId="0" nodeType="clickEffect">
                                  <p:stCondLst>
                                    <p:cond delay="0"/>
                                  </p:stCondLst>
                                  <p:childTnLst>
                                    <p:set>
                                      <p:cBhvr>
                                        <p:cTn id="46" dur="1" fill="hold">
                                          <p:stCondLst>
                                            <p:cond delay="0"/>
                                          </p:stCondLst>
                                        </p:cTn>
                                        <p:tgtEl>
                                          <p:spTgt spid="20"/>
                                        </p:tgtEl>
                                        <p:attrNameLst>
                                          <p:attrName>style.visibility</p:attrName>
                                        </p:attrNameLst>
                                      </p:cBhvr>
                                      <p:to>
                                        <p:strVal val="visible"/>
                                      </p:to>
                                    </p:set>
                                    <p:anim calcmode="lin" valueType="num">
                                      <p:cBhvr>
                                        <p:cTn id="47" dur="500" fill="hold"/>
                                        <p:tgtEl>
                                          <p:spTgt spid="20"/>
                                        </p:tgtEl>
                                        <p:attrNameLst>
                                          <p:attrName>ppt_w</p:attrName>
                                        </p:attrNameLst>
                                      </p:cBhvr>
                                      <p:tavLst>
                                        <p:tav tm="0">
                                          <p:val>
                                            <p:fltVal val="0"/>
                                          </p:val>
                                        </p:tav>
                                        <p:tav tm="100000">
                                          <p:val>
                                            <p:strVal val="#ppt_w"/>
                                          </p:val>
                                        </p:tav>
                                      </p:tavLst>
                                    </p:anim>
                                    <p:anim calcmode="lin" valueType="num">
                                      <p:cBhvr>
                                        <p:cTn id="48" dur="500" fill="hold"/>
                                        <p:tgtEl>
                                          <p:spTgt spid="20"/>
                                        </p:tgtEl>
                                        <p:attrNameLst>
                                          <p:attrName>ppt_h</p:attrName>
                                        </p:attrNameLst>
                                      </p:cBhvr>
                                      <p:tavLst>
                                        <p:tav tm="0">
                                          <p:val>
                                            <p:fltVal val="0"/>
                                          </p:val>
                                        </p:tav>
                                        <p:tav tm="100000">
                                          <p:val>
                                            <p:strVal val="#ppt_h"/>
                                          </p:val>
                                        </p:tav>
                                      </p:tavLst>
                                    </p:anim>
                                    <p:anim calcmode="lin" valueType="num">
                                      <p:cBhvr>
                                        <p:cTn id="49" dur="500" fill="hold"/>
                                        <p:tgtEl>
                                          <p:spTgt spid="20"/>
                                        </p:tgtEl>
                                        <p:attrNameLst>
                                          <p:attrName>style.rotation</p:attrName>
                                        </p:attrNameLst>
                                      </p:cBhvr>
                                      <p:tavLst>
                                        <p:tav tm="0">
                                          <p:val>
                                            <p:fltVal val="360"/>
                                          </p:val>
                                        </p:tav>
                                        <p:tav tm="100000">
                                          <p:val>
                                            <p:fltVal val="0"/>
                                          </p:val>
                                        </p:tav>
                                      </p:tavLst>
                                    </p:anim>
                                    <p:animEffect transition="in" filter="fade">
                                      <p:cBhvr>
                                        <p:cTn id="50" dur="500"/>
                                        <p:tgtEl>
                                          <p:spTgt spid="20"/>
                                        </p:tgtEl>
                                      </p:cBhvr>
                                    </p:animEffect>
                                  </p:childTnLst>
                                </p:cTn>
                              </p:par>
                            </p:childTnLst>
                          </p:cTn>
                        </p:par>
                        <p:par>
                          <p:cTn id="51" fill="hold">
                            <p:stCondLst>
                              <p:cond delay="500"/>
                            </p:stCondLst>
                            <p:childTnLst>
                              <p:par>
                                <p:cTn id="52" presetID="40" presetClass="entr" presetSubtype="0" fill="hold" grpId="0" nodeType="afterEffect">
                                  <p:stCondLst>
                                    <p:cond delay="0"/>
                                  </p:stCondLst>
                                  <p:iterate type="lt">
                                    <p:tmPct val="10000"/>
                                  </p:iterate>
                                  <p:childTnLst>
                                    <p:set>
                                      <p:cBhvr>
                                        <p:cTn id="53" dur="1" fill="hold">
                                          <p:stCondLst>
                                            <p:cond delay="0"/>
                                          </p:stCondLst>
                                        </p:cTn>
                                        <p:tgtEl>
                                          <p:spTgt spid="33"/>
                                        </p:tgtEl>
                                        <p:attrNameLst>
                                          <p:attrName>style.visibility</p:attrName>
                                        </p:attrNameLst>
                                      </p:cBhvr>
                                      <p:to>
                                        <p:strVal val="visible"/>
                                      </p:to>
                                    </p:set>
                                    <p:animEffect transition="in" filter="fade">
                                      <p:cBhvr>
                                        <p:cTn id="54" dur="1000"/>
                                        <p:tgtEl>
                                          <p:spTgt spid="33"/>
                                        </p:tgtEl>
                                      </p:cBhvr>
                                    </p:animEffect>
                                    <p:anim calcmode="lin" valueType="num">
                                      <p:cBhvr>
                                        <p:cTn id="55" dur="1000" fill="hold"/>
                                        <p:tgtEl>
                                          <p:spTgt spid="33"/>
                                        </p:tgtEl>
                                        <p:attrNameLst>
                                          <p:attrName>ppt_x</p:attrName>
                                        </p:attrNameLst>
                                      </p:cBhvr>
                                      <p:tavLst>
                                        <p:tav tm="0">
                                          <p:val>
                                            <p:strVal val="#ppt_x-.1"/>
                                          </p:val>
                                        </p:tav>
                                        <p:tav tm="100000">
                                          <p:val>
                                            <p:strVal val="#ppt_x"/>
                                          </p:val>
                                        </p:tav>
                                      </p:tavLst>
                                    </p:anim>
                                    <p:anim calcmode="lin" valueType="num">
                                      <p:cBhvr>
                                        <p:cTn id="56" dur="1000" fill="hold"/>
                                        <p:tgtEl>
                                          <p:spTgt spid="33"/>
                                        </p:tgtEl>
                                        <p:attrNameLst>
                                          <p:attrName>ppt_y</p:attrName>
                                        </p:attrNameLst>
                                      </p:cBhvr>
                                      <p:tavLst>
                                        <p:tav tm="0">
                                          <p:val>
                                            <p:strVal val="#ppt_y"/>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18" presetClass="entr" presetSubtype="12" fill="hold" grpId="0" nodeType="clickEffect">
                                  <p:stCondLst>
                                    <p:cond delay="0"/>
                                  </p:stCondLst>
                                  <p:childTnLst>
                                    <p:set>
                                      <p:cBhvr>
                                        <p:cTn id="60" dur="1" fill="hold">
                                          <p:stCondLst>
                                            <p:cond delay="0"/>
                                          </p:stCondLst>
                                        </p:cTn>
                                        <p:tgtEl>
                                          <p:spTgt spid="27"/>
                                        </p:tgtEl>
                                        <p:attrNameLst>
                                          <p:attrName>style.visibility</p:attrName>
                                        </p:attrNameLst>
                                      </p:cBhvr>
                                      <p:to>
                                        <p:strVal val="visible"/>
                                      </p:to>
                                    </p:set>
                                    <p:animEffect transition="in" filter="strips(downLeft)">
                                      <p:cBhvr>
                                        <p:cTn id="61" dur="500"/>
                                        <p:tgtEl>
                                          <p:spTgt spid="27"/>
                                        </p:tgtEl>
                                      </p:cBhvr>
                                    </p:animEffect>
                                  </p:childTnLst>
                                </p:cTn>
                              </p:par>
                            </p:childTnLst>
                          </p:cTn>
                        </p:par>
                      </p:childTnLst>
                    </p:cTn>
                  </p:par>
                  <p:par>
                    <p:cTn id="62" fill="hold">
                      <p:stCondLst>
                        <p:cond delay="indefinite"/>
                      </p:stCondLst>
                      <p:childTnLst>
                        <p:par>
                          <p:cTn id="63" fill="hold">
                            <p:stCondLst>
                              <p:cond delay="0"/>
                            </p:stCondLst>
                            <p:childTnLst>
                              <p:par>
                                <p:cTn id="64" presetID="49" presetClass="entr" presetSubtype="0" decel="100000" fill="hold" grpId="0" nodeType="clickEffect">
                                  <p:stCondLst>
                                    <p:cond delay="0"/>
                                  </p:stCondLst>
                                  <p:childTnLst>
                                    <p:set>
                                      <p:cBhvr>
                                        <p:cTn id="65" dur="1" fill="hold">
                                          <p:stCondLst>
                                            <p:cond delay="0"/>
                                          </p:stCondLst>
                                        </p:cTn>
                                        <p:tgtEl>
                                          <p:spTgt spid="29"/>
                                        </p:tgtEl>
                                        <p:attrNameLst>
                                          <p:attrName>style.visibility</p:attrName>
                                        </p:attrNameLst>
                                      </p:cBhvr>
                                      <p:to>
                                        <p:strVal val="visible"/>
                                      </p:to>
                                    </p:set>
                                    <p:anim calcmode="lin" valueType="num">
                                      <p:cBhvr>
                                        <p:cTn id="66" dur="500" fill="hold"/>
                                        <p:tgtEl>
                                          <p:spTgt spid="29"/>
                                        </p:tgtEl>
                                        <p:attrNameLst>
                                          <p:attrName>ppt_w</p:attrName>
                                        </p:attrNameLst>
                                      </p:cBhvr>
                                      <p:tavLst>
                                        <p:tav tm="0">
                                          <p:val>
                                            <p:fltVal val="0"/>
                                          </p:val>
                                        </p:tav>
                                        <p:tav tm="100000">
                                          <p:val>
                                            <p:strVal val="#ppt_w"/>
                                          </p:val>
                                        </p:tav>
                                      </p:tavLst>
                                    </p:anim>
                                    <p:anim calcmode="lin" valueType="num">
                                      <p:cBhvr>
                                        <p:cTn id="67" dur="500" fill="hold"/>
                                        <p:tgtEl>
                                          <p:spTgt spid="29"/>
                                        </p:tgtEl>
                                        <p:attrNameLst>
                                          <p:attrName>ppt_h</p:attrName>
                                        </p:attrNameLst>
                                      </p:cBhvr>
                                      <p:tavLst>
                                        <p:tav tm="0">
                                          <p:val>
                                            <p:fltVal val="0"/>
                                          </p:val>
                                        </p:tav>
                                        <p:tav tm="100000">
                                          <p:val>
                                            <p:strVal val="#ppt_h"/>
                                          </p:val>
                                        </p:tav>
                                      </p:tavLst>
                                    </p:anim>
                                    <p:anim calcmode="lin" valueType="num">
                                      <p:cBhvr>
                                        <p:cTn id="68" dur="500" fill="hold"/>
                                        <p:tgtEl>
                                          <p:spTgt spid="29"/>
                                        </p:tgtEl>
                                        <p:attrNameLst>
                                          <p:attrName>style.rotation</p:attrName>
                                        </p:attrNameLst>
                                      </p:cBhvr>
                                      <p:tavLst>
                                        <p:tav tm="0">
                                          <p:val>
                                            <p:fltVal val="360"/>
                                          </p:val>
                                        </p:tav>
                                        <p:tav tm="100000">
                                          <p:val>
                                            <p:fltVal val="0"/>
                                          </p:val>
                                        </p:tav>
                                      </p:tavLst>
                                    </p:anim>
                                    <p:animEffect transition="in" filter="fade">
                                      <p:cBhvr>
                                        <p:cTn id="69" dur="500"/>
                                        <p:tgtEl>
                                          <p:spTgt spid="29"/>
                                        </p:tgtEl>
                                      </p:cBhvr>
                                    </p:animEffect>
                                  </p:childTnLst>
                                </p:cTn>
                              </p:par>
                              <p:par>
                                <p:cTn id="70" presetID="40" presetClass="entr" presetSubtype="0" fill="hold" grpId="0" nodeType="withEffect">
                                  <p:stCondLst>
                                    <p:cond delay="0"/>
                                  </p:stCondLst>
                                  <p:iterate type="lt">
                                    <p:tmPct val="10000"/>
                                  </p:iterate>
                                  <p:childTnLst>
                                    <p:set>
                                      <p:cBhvr>
                                        <p:cTn id="71" dur="1" fill="hold">
                                          <p:stCondLst>
                                            <p:cond delay="0"/>
                                          </p:stCondLst>
                                        </p:cTn>
                                        <p:tgtEl>
                                          <p:spTgt spid="28"/>
                                        </p:tgtEl>
                                        <p:attrNameLst>
                                          <p:attrName>style.visibility</p:attrName>
                                        </p:attrNameLst>
                                      </p:cBhvr>
                                      <p:to>
                                        <p:strVal val="visible"/>
                                      </p:to>
                                    </p:set>
                                    <p:animEffect transition="in" filter="fade">
                                      <p:cBhvr>
                                        <p:cTn id="72" dur="1000"/>
                                        <p:tgtEl>
                                          <p:spTgt spid="28"/>
                                        </p:tgtEl>
                                      </p:cBhvr>
                                    </p:animEffect>
                                    <p:anim calcmode="lin" valueType="num">
                                      <p:cBhvr>
                                        <p:cTn id="73" dur="1000" fill="hold"/>
                                        <p:tgtEl>
                                          <p:spTgt spid="28"/>
                                        </p:tgtEl>
                                        <p:attrNameLst>
                                          <p:attrName>ppt_x</p:attrName>
                                        </p:attrNameLst>
                                      </p:cBhvr>
                                      <p:tavLst>
                                        <p:tav tm="0">
                                          <p:val>
                                            <p:strVal val="#ppt_x-.1"/>
                                          </p:val>
                                        </p:tav>
                                        <p:tav tm="100000">
                                          <p:val>
                                            <p:strVal val="#ppt_x"/>
                                          </p:val>
                                        </p:tav>
                                      </p:tavLst>
                                    </p:anim>
                                    <p:anim calcmode="lin" valueType="num">
                                      <p:cBhvr>
                                        <p:cTn id="74" dur="1000" fill="hold"/>
                                        <p:tgtEl>
                                          <p:spTgt spid="28"/>
                                        </p:tgtEl>
                                        <p:attrNameLst>
                                          <p:attrName>ppt_y</p:attrName>
                                        </p:attrNameLst>
                                      </p:cBhvr>
                                      <p:tavLst>
                                        <p:tav tm="0">
                                          <p:val>
                                            <p:strVal val="#ppt_y"/>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9" presetClass="entr" presetSubtype="0" fill="hold" grpId="0" nodeType="clickEffect">
                                  <p:stCondLst>
                                    <p:cond delay="0"/>
                                  </p:stCondLst>
                                  <p:childTnLst>
                                    <p:set>
                                      <p:cBhvr>
                                        <p:cTn id="78" dur="1" fill="hold">
                                          <p:stCondLst>
                                            <p:cond delay="0"/>
                                          </p:stCondLst>
                                        </p:cTn>
                                        <p:tgtEl>
                                          <p:spTgt spid="30"/>
                                        </p:tgtEl>
                                        <p:attrNameLst>
                                          <p:attrName>style.visibility</p:attrName>
                                        </p:attrNameLst>
                                      </p:cBhvr>
                                      <p:to>
                                        <p:strVal val="visible"/>
                                      </p:to>
                                    </p:set>
                                    <p:anim calcmode="lin" valueType="num">
                                      <p:cBhvr>
                                        <p:cTn id="79" dur="1000" fill="hold"/>
                                        <p:tgtEl>
                                          <p:spTgt spid="30"/>
                                        </p:tgtEl>
                                        <p:attrNameLst>
                                          <p:attrName>ppt_x</p:attrName>
                                        </p:attrNameLst>
                                      </p:cBhvr>
                                      <p:tavLst>
                                        <p:tav tm="0">
                                          <p:val>
                                            <p:strVal val="#ppt_x-.2"/>
                                          </p:val>
                                        </p:tav>
                                        <p:tav tm="100000">
                                          <p:val>
                                            <p:strVal val="#ppt_x"/>
                                          </p:val>
                                        </p:tav>
                                      </p:tavLst>
                                    </p:anim>
                                    <p:anim calcmode="lin" valueType="num">
                                      <p:cBhvr>
                                        <p:cTn id="80" dur="1000" fill="hold"/>
                                        <p:tgtEl>
                                          <p:spTgt spid="30"/>
                                        </p:tgtEl>
                                        <p:attrNameLst>
                                          <p:attrName>ppt_y</p:attrName>
                                        </p:attrNameLst>
                                      </p:cBhvr>
                                      <p:tavLst>
                                        <p:tav tm="0">
                                          <p:val>
                                            <p:strVal val="#ppt_y"/>
                                          </p:val>
                                        </p:tav>
                                        <p:tav tm="100000">
                                          <p:val>
                                            <p:strVal val="#ppt_y"/>
                                          </p:val>
                                        </p:tav>
                                      </p:tavLst>
                                    </p:anim>
                                    <p:animEffect transition="in" filter="wipe(right)" prLst="gradientSize: 0.1">
                                      <p:cBhvr>
                                        <p:cTn id="81" dur="1000"/>
                                        <p:tgtEl>
                                          <p:spTgt spid="30"/>
                                        </p:tgtEl>
                                      </p:cBhvr>
                                    </p:animEffect>
                                  </p:childTnLst>
                                </p:cTn>
                              </p:par>
                            </p:childTnLst>
                          </p:cTn>
                        </p:par>
                      </p:childTnLst>
                    </p:cTn>
                  </p:par>
                  <p:par>
                    <p:cTn id="82" fill="hold">
                      <p:stCondLst>
                        <p:cond delay="indefinite"/>
                      </p:stCondLst>
                      <p:childTnLst>
                        <p:par>
                          <p:cTn id="83" fill="hold">
                            <p:stCondLst>
                              <p:cond delay="0"/>
                            </p:stCondLst>
                            <p:childTnLst>
                              <p:par>
                                <p:cTn id="84" presetID="40" presetClass="entr" presetSubtype="0" fill="hold" grpId="0" nodeType="clickEffect">
                                  <p:stCondLst>
                                    <p:cond delay="0"/>
                                  </p:stCondLst>
                                  <p:iterate type="lt">
                                    <p:tmPct val="10000"/>
                                  </p:iterate>
                                  <p:childTnLst>
                                    <p:set>
                                      <p:cBhvr>
                                        <p:cTn id="85" dur="1" fill="hold">
                                          <p:stCondLst>
                                            <p:cond delay="0"/>
                                          </p:stCondLst>
                                        </p:cTn>
                                        <p:tgtEl>
                                          <p:spTgt spid="31"/>
                                        </p:tgtEl>
                                        <p:attrNameLst>
                                          <p:attrName>style.visibility</p:attrName>
                                        </p:attrNameLst>
                                      </p:cBhvr>
                                      <p:to>
                                        <p:strVal val="visible"/>
                                      </p:to>
                                    </p:set>
                                    <p:animEffect transition="in" filter="fade">
                                      <p:cBhvr>
                                        <p:cTn id="86" dur="1000"/>
                                        <p:tgtEl>
                                          <p:spTgt spid="31"/>
                                        </p:tgtEl>
                                      </p:cBhvr>
                                    </p:animEffect>
                                    <p:anim calcmode="lin" valueType="num">
                                      <p:cBhvr>
                                        <p:cTn id="87" dur="1000" fill="hold"/>
                                        <p:tgtEl>
                                          <p:spTgt spid="31"/>
                                        </p:tgtEl>
                                        <p:attrNameLst>
                                          <p:attrName>ppt_x</p:attrName>
                                        </p:attrNameLst>
                                      </p:cBhvr>
                                      <p:tavLst>
                                        <p:tav tm="0">
                                          <p:val>
                                            <p:strVal val="#ppt_x-.1"/>
                                          </p:val>
                                        </p:tav>
                                        <p:tav tm="100000">
                                          <p:val>
                                            <p:strVal val="#ppt_x"/>
                                          </p:val>
                                        </p:tav>
                                      </p:tavLst>
                                    </p:anim>
                                    <p:anim calcmode="lin" valueType="num">
                                      <p:cBhvr>
                                        <p:cTn id="88" dur="1000" fill="hold"/>
                                        <p:tgtEl>
                                          <p:spTgt spid="3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animBg="1"/>
      <p:bldP spid="10" grpId="0" animBg="1"/>
      <p:bldP spid="11" grpId="0" animBg="1"/>
      <p:bldP spid="12" grpId="0" animBg="1"/>
      <p:bldP spid="15" grpId="0"/>
      <p:bldP spid="17" grpId="0"/>
      <p:bldP spid="18" grpId="0" animBg="1"/>
      <p:bldP spid="19" grpId="0" animBg="1"/>
      <p:bldP spid="24" grpId="0"/>
      <p:bldP spid="27" grpId="0" animBg="1"/>
      <p:bldP spid="29" grpId="0" animBg="1"/>
      <p:bldP spid="30" grpId="0" animBg="1"/>
      <p:bldP spid="31" grpId="0"/>
      <p:bldP spid="33" grpId="0"/>
      <p:bldP spid="28" grpId="0"/>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a:xfrm>
            <a:off x="457200" y="1484784"/>
            <a:ext cx="8229600" cy="4525963"/>
          </a:xfrm>
        </p:spPr>
        <p:txBody>
          <a:bodyPr>
            <a:noAutofit/>
          </a:bodyPr>
          <a:lstStyle/>
          <a:p>
            <a:pPr lvl="0" algn="r" rtl="1">
              <a:buNone/>
            </a:pPr>
            <a:r>
              <a:rPr lang="ar-SA" b="1" kern="0" dirty="0" smtClean="0"/>
              <a:t>تتطلب استمرارية النشاط ليس فقط تسخير موارد </a:t>
            </a:r>
            <a:r>
              <a:rPr lang="ar-SA" b="1" kern="0" dirty="0" err="1" smtClean="0"/>
              <a:t>مستقرة </a:t>
            </a:r>
            <a:r>
              <a:rPr lang="ar-SA" b="1" kern="0" dirty="0" smtClean="0"/>
              <a:t>(دائمة) بل والرفع فيها باستمرار</a:t>
            </a:r>
            <a:r>
              <a:rPr lang="ar-DZ" b="1" kern="0" dirty="0" err="1" smtClean="0"/>
              <a:t>،</a:t>
            </a:r>
            <a:r>
              <a:rPr lang="ar-SA" b="1" kern="0" dirty="0" smtClean="0"/>
              <a:t> ذلك أن ارتفاع مستوى النشاط يؤدي عادة إلى ارتفاع مستوى </a:t>
            </a:r>
            <a:r>
              <a:rPr lang="ar-SA" b="1" dirty="0" smtClean="0"/>
              <a:t>احتياج </a:t>
            </a:r>
            <a:r>
              <a:rPr lang="ar-DZ" b="1" dirty="0" smtClean="0"/>
              <a:t>تمويل الاستغلال</a:t>
            </a:r>
            <a:r>
              <a:rPr lang="ar-SA" b="1" kern="0" dirty="0" err="1" smtClean="0"/>
              <a:t>.</a:t>
            </a:r>
            <a:r>
              <a:rPr lang="ar-DZ" b="1" kern="0" dirty="0" smtClean="0"/>
              <a:t> غير أن </a:t>
            </a:r>
            <a:r>
              <a:rPr lang="ar-DZ" b="1" dirty="0" smtClean="0"/>
              <a:t>القسط الأعظم من </a:t>
            </a:r>
            <a:r>
              <a:rPr lang="ar-SA" b="1" dirty="0" smtClean="0"/>
              <a:t>المؤسسات </a:t>
            </a:r>
            <a:r>
              <a:rPr lang="ar-DZ" b="1" dirty="0" smtClean="0"/>
              <a:t>هي </a:t>
            </a:r>
            <a:r>
              <a:rPr lang="ar-SA" b="1" dirty="0" smtClean="0"/>
              <a:t>مؤسسات</a:t>
            </a:r>
            <a:r>
              <a:rPr lang="ar-DZ" b="1" dirty="0" smtClean="0"/>
              <a:t> فت</a:t>
            </a:r>
            <a:r>
              <a:rPr lang="ar-SA" b="1" dirty="0" err="1" smtClean="0"/>
              <a:t>ية</a:t>
            </a:r>
            <a:r>
              <a:rPr lang="ar-SA" b="1" dirty="0" smtClean="0"/>
              <a:t> </a:t>
            </a:r>
            <a:r>
              <a:rPr lang="ar-DZ" b="1" dirty="0" smtClean="0"/>
              <a:t>(ناشئة) تتميز بسرعة نموها</a:t>
            </a:r>
            <a:r>
              <a:rPr lang="ar-SA" b="1" dirty="0" smtClean="0"/>
              <a:t>، ورغم كونها تحقق أعلى معدلات </a:t>
            </a:r>
            <a:r>
              <a:rPr lang="ar-SA" b="1" dirty="0" err="1" smtClean="0"/>
              <a:t>المردودية</a:t>
            </a:r>
            <a:r>
              <a:rPr lang="ar-SA" b="1" dirty="0" smtClean="0"/>
              <a:t>، إلا أنها كثيرا ما تجد نفسها في وضع التوقف عن الدفع ومن ثم الإفلاس، وذلك بسبب فشلها في تمويل الزيادة في احتياجها </a:t>
            </a:r>
            <a:r>
              <a:rPr lang="ar-DZ" b="1" dirty="0" smtClean="0"/>
              <a:t>لتمويل الاستغلال</a:t>
            </a:r>
            <a:r>
              <a:rPr lang="ar-SA" b="1" dirty="0" smtClean="0"/>
              <a:t> أثناء فترة النمو</a:t>
            </a:r>
            <a:r>
              <a:rPr lang="ar-DZ" b="1" dirty="0" smtClean="0"/>
              <a:t> السريع، ففي مقابل</a:t>
            </a:r>
            <a:r>
              <a:rPr lang="ar-SA" b="1" dirty="0" smtClean="0"/>
              <a:t> </a:t>
            </a:r>
            <a:r>
              <a:rPr lang="ar-DZ" b="1" dirty="0" smtClean="0"/>
              <a:t>ما تشهده من نمو كبير في نشاطها للأسف </a:t>
            </a:r>
            <a:r>
              <a:rPr lang="ar-SA" b="1" dirty="0" smtClean="0"/>
              <a:t>تعاني من صعوبة الوصول إلى المصادر الخارجية لموارد التمويل المستقرة.</a:t>
            </a:r>
          </a:p>
          <a:p>
            <a:pPr algn="r" rtl="1">
              <a:buNone/>
            </a:pPr>
            <a:endParaRPr lang="fr-FR"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rtl="1"/>
            <a:r>
              <a:rPr lang="ar-SA" b="1" dirty="0" smtClean="0">
                <a:solidFill>
                  <a:srgbClr val="0000FF"/>
                </a:solidFill>
              </a:rPr>
              <a:t>أھ</a:t>
            </a:r>
            <a:r>
              <a:rPr lang="ar-SA" b="1" dirty="0" err="1" smtClean="0">
                <a:solidFill>
                  <a:srgbClr val="0000FF"/>
                </a:solidFill>
              </a:rPr>
              <a:t>مية</a:t>
            </a:r>
            <a:r>
              <a:rPr lang="ar-SA" b="1" dirty="0" smtClean="0">
                <a:solidFill>
                  <a:srgbClr val="0000FF"/>
                </a:solidFill>
              </a:rPr>
              <a:t> </a:t>
            </a:r>
            <a:r>
              <a:rPr lang="ar-DZ" b="1" dirty="0" smtClean="0">
                <a:solidFill>
                  <a:srgbClr val="0000FF"/>
                </a:solidFill>
              </a:rPr>
              <a:t>وأهداف </a:t>
            </a:r>
            <a:r>
              <a:rPr lang="ar-SA" b="1" dirty="0" smtClean="0">
                <a:solidFill>
                  <a:srgbClr val="0000FF"/>
                </a:solidFill>
              </a:rPr>
              <a:t>التحليل المالي</a:t>
            </a:r>
            <a:endParaRPr lang="fr-FR" dirty="0"/>
          </a:p>
        </p:txBody>
      </p:sp>
      <p:sp>
        <p:nvSpPr>
          <p:cNvPr id="3" name="Espace réservé du contenu 2"/>
          <p:cNvSpPr>
            <a:spLocks noGrp="1"/>
          </p:cNvSpPr>
          <p:nvPr>
            <p:ph idx="1"/>
          </p:nvPr>
        </p:nvSpPr>
        <p:spPr>
          <a:xfrm>
            <a:off x="457200" y="1628800"/>
            <a:ext cx="8229600" cy="4525963"/>
          </a:xfrm>
        </p:spPr>
        <p:txBody>
          <a:bodyPr>
            <a:noAutofit/>
          </a:bodyPr>
          <a:lstStyle/>
          <a:p>
            <a:pPr algn="r" rtl="1">
              <a:buNone/>
            </a:pPr>
            <a:r>
              <a:rPr lang="ar-SA" b="1" dirty="0" smtClean="0"/>
              <a:t>يعتبر التحليل المالي حجر الزاوية في توفير البيانات المالية الأكثر نفعاً وفائدة في ترشيد القرارات المالي</a:t>
            </a:r>
            <a:r>
              <a:rPr lang="ar-DZ" b="1" dirty="0" smtClean="0"/>
              <a:t>ة</a:t>
            </a:r>
            <a:r>
              <a:rPr lang="ar-SA" b="1" dirty="0" err="1" smtClean="0"/>
              <a:t>،</a:t>
            </a:r>
            <a:r>
              <a:rPr lang="ar-SA" b="1" dirty="0" smtClean="0"/>
              <a:t> </a:t>
            </a:r>
            <a:r>
              <a:rPr lang="ar-DZ" b="1" dirty="0" smtClean="0"/>
              <a:t>خصوصاً في مجالات الاستثمار والتمويل والإقراض، فهذه القرارات لم تعد عملية سھ</a:t>
            </a:r>
            <a:r>
              <a:rPr lang="ar-DZ" b="1" dirty="0" err="1" smtClean="0"/>
              <a:t>لة</a:t>
            </a:r>
            <a:r>
              <a:rPr lang="ar-DZ" b="1" dirty="0" smtClean="0"/>
              <a:t> على صانعها القيام بھا اعتماداً على الخبرات الذاتية دون دعمھا بنتائج التحليل المالي </a:t>
            </a:r>
            <a:r>
              <a:rPr lang="ar-DZ" b="1" dirty="0" err="1" smtClean="0"/>
              <a:t>وتوقعاته.</a:t>
            </a:r>
            <a:r>
              <a:rPr lang="ar-DZ" b="1" dirty="0" smtClean="0"/>
              <a:t> كما لم تعد الأرقام المطلقة وحدھا قادرة على تقديم العون دون محاولة قراءة </a:t>
            </a:r>
            <a:r>
              <a:rPr lang="ar-DZ" b="1" dirty="0" err="1" smtClean="0"/>
              <a:t>مدلولات </a:t>
            </a:r>
            <a:r>
              <a:rPr lang="ar-DZ" b="1" dirty="0" smtClean="0"/>
              <a:t>ھ</a:t>
            </a:r>
            <a:r>
              <a:rPr lang="ar-DZ" b="1" dirty="0" err="1" smtClean="0"/>
              <a:t>ذه</a:t>
            </a:r>
            <a:r>
              <a:rPr lang="ar-DZ" b="1" dirty="0" smtClean="0"/>
              <a:t> الأرقام وتفسيرھا في ضوء ما تمثله من الأنشطة الفعلية، وما توفره من مؤشرات يمكن الاستدلال بھا على المستقبل واحتمالاته.</a:t>
            </a:r>
            <a:endParaRPr lang="fr-FR" b="1" dirty="0"/>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reeform 4"/>
          <p:cNvSpPr>
            <a:spLocks/>
          </p:cNvSpPr>
          <p:nvPr/>
        </p:nvSpPr>
        <p:spPr bwMode="auto">
          <a:xfrm>
            <a:off x="596900" y="1684248"/>
            <a:ext cx="7261248" cy="4897437"/>
          </a:xfrm>
          <a:custGeom>
            <a:avLst/>
            <a:gdLst>
              <a:gd name="T0" fmla="*/ 0 w 4762"/>
              <a:gd name="T1" fmla="*/ 0 h 3175"/>
              <a:gd name="T2" fmla="*/ 0 w 4762"/>
              <a:gd name="T3" fmla="*/ 2147483647 h 3175"/>
              <a:gd name="T4" fmla="*/ 2147483647 w 4762"/>
              <a:gd name="T5" fmla="*/ 2147483647 h 3175"/>
              <a:gd name="T6" fmla="*/ 0 60000 65536"/>
              <a:gd name="T7" fmla="*/ 0 60000 65536"/>
              <a:gd name="T8" fmla="*/ 0 60000 65536"/>
              <a:gd name="T9" fmla="*/ 0 w 4762"/>
              <a:gd name="T10" fmla="*/ 0 h 3175"/>
              <a:gd name="T11" fmla="*/ 4762 w 4762"/>
              <a:gd name="T12" fmla="*/ 3175 h 3175"/>
            </a:gdLst>
            <a:ahLst/>
            <a:cxnLst>
              <a:cxn ang="T6">
                <a:pos x="T0" y="T1"/>
              </a:cxn>
              <a:cxn ang="T7">
                <a:pos x="T2" y="T3"/>
              </a:cxn>
              <a:cxn ang="T8">
                <a:pos x="T4" y="T5"/>
              </a:cxn>
            </a:cxnLst>
            <a:rect l="T9" t="T10" r="T11" b="T12"/>
            <a:pathLst>
              <a:path w="4762" h="3175">
                <a:moveTo>
                  <a:pt x="0" y="0"/>
                </a:moveTo>
                <a:lnTo>
                  <a:pt x="0" y="3175"/>
                </a:lnTo>
                <a:lnTo>
                  <a:pt x="4762" y="3175"/>
                </a:lnTo>
              </a:path>
            </a:pathLst>
          </a:custGeom>
          <a:noFill/>
          <a:ln w="38100">
            <a:solidFill>
              <a:schemeClr val="tx1"/>
            </a:solidFill>
            <a:round/>
            <a:headEnd type="arrow" w="med" len="med"/>
            <a:tailEnd type="arrow" w="med" len="med"/>
          </a:ln>
        </p:spPr>
        <p:txBody>
          <a:bodyPr/>
          <a:lstStyle/>
          <a:p>
            <a:endParaRPr lang="ar-SA" sz="2800"/>
          </a:p>
        </p:txBody>
      </p:sp>
      <p:sp>
        <p:nvSpPr>
          <p:cNvPr id="4" name="Line 5"/>
          <p:cNvSpPr>
            <a:spLocks noChangeShapeType="1"/>
          </p:cNvSpPr>
          <p:nvPr/>
        </p:nvSpPr>
        <p:spPr bwMode="auto">
          <a:xfrm flipV="1">
            <a:off x="655610" y="2353963"/>
            <a:ext cx="6345282" cy="2643206"/>
          </a:xfrm>
          <a:prstGeom prst="line">
            <a:avLst/>
          </a:prstGeom>
          <a:noFill/>
          <a:ln w="38100">
            <a:solidFill>
              <a:srgbClr val="00B050"/>
            </a:solidFill>
            <a:round/>
            <a:headEnd/>
            <a:tailEnd/>
          </a:ln>
        </p:spPr>
        <p:txBody>
          <a:bodyPr/>
          <a:lstStyle/>
          <a:p>
            <a:endParaRPr lang="ar-SA" sz="2800"/>
          </a:p>
        </p:txBody>
      </p:sp>
      <p:sp>
        <p:nvSpPr>
          <p:cNvPr id="5" name="Line 5"/>
          <p:cNvSpPr>
            <a:spLocks noChangeShapeType="1"/>
          </p:cNvSpPr>
          <p:nvPr/>
        </p:nvSpPr>
        <p:spPr bwMode="auto">
          <a:xfrm flipV="1">
            <a:off x="642910" y="3496971"/>
            <a:ext cx="6786610" cy="2714644"/>
          </a:xfrm>
          <a:prstGeom prst="line">
            <a:avLst/>
          </a:prstGeom>
          <a:noFill/>
          <a:ln w="38100">
            <a:solidFill>
              <a:srgbClr val="C00000"/>
            </a:solidFill>
            <a:round/>
            <a:headEnd/>
            <a:tailEnd/>
          </a:ln>
        </p:spPr>
        <p:txBody>
          <a:bodyPr/>
          <a:lstStyle/>
          <a:p>
            <a:endParaRPr lang="ar-SA" sz="2800"/>
          </a:p>
        </p:txBody>
      </p:sp>
      <p:sp>
        <p:nvSpPr>
          <p:cNvPr id="6" name="Line 5"/>
          <p:cNvSpPr>
            <a:spLocks noChangeShapeType="1"/>
          </p:cNvSpPr>
          <p:nvPr/>
        </p:nvSpPr>
        <p:spPr bwMode="auto">
          <a:xfrm flipV="1">
            <a:off x="655610" y="4711417"/>
            <a:ext cx="6916786" cy="581300"/>
          </a:xfrm>
          <a:prstGeom prst="line">
            <a:avLst/>
          </a:prstGeom>
          <a:noFill/>
          <a:ln w="38100">
            <a:solidFill>
              <a:srgbClr val="0033CC"/>
            </a:solidFill>
            <a:round/>
            <a:headEnd/>
            <a:tailEnd/>
          </a:ln>
        </p:spPr>
        <p:txBody>
          <a:bodyPr/>
          <a:lstStyle/>
          <a:p>
            <a:endParaRPr lang="ar-SA" sz="2800"/>
          </a:p>
        </p:txBody>
      </p:sp>
      <p:sp>
        <p:nvSpPr>
          <p:cNvPr id="7" name="Text Box 17"/>
          <p:cNvSpPr txBox="1">
            <a:spLocks noChangeArrowheads="1"/>
          </p:cNvSpPr>
          <p:nvPr/>
        </p:nvSpPr>
        <p:spPr bwMode="auto">
          <a:xfrm>
            <a:off x="7560840" y="4228258"/>
            <a:ext cx="1583160" cy="954107"/>
          </a:xfrm>
          <a:prstGeom prst="rect">
            <a:avLst/>
          </a:prstGeom>
          <a:noFill/>
          <a:ln w="9525">
            <a:noFill/>
            <a:miter lim="800000"/>
            <a:headEnd/>
            <a:tailEnd/>
          </a:ln>
        </p:spPr>
        <p:txBody>
          <a:bodyPr wrap="square">
            <a:spAutoFit/>
          </a:bodyPr>
          <a:lstStyle/>
          <a:p>
            <a:pPr algn="r" rtl="1">
              <a:spcBef>
                <a:spcPct val="50000"/>
              </a:spcBef>
            </a:pPr>
            <a:r>
              <a:rPr lang="ar-DZ" sz="2800" b="1" dirty="0" smtClean="0">
                <a:solidFill>
                  <a:srgbClr val="0000FF"/>
                </a:solidFill>
              </a:rPr>
              <a:t>رأس المال العامل</a:t>
            </a:r>
            <a:endParaRPr lang="fr-FR" sz="2800" b="1" dirty="0">
              <a:solidFill>
                <a:srgbClr val="0000FF"/>
              </a:solidFill>
            </a:endParaRPr>
          </a:p>
        </p:txBody>
      </p:sp>
      <p:sp>
        <p:nvSpPr>
          <p:cNvPr id="8" name="Text Box 17"/>
          <p:cNvSpPr txBox="1">
            <a:spLocks noChangeArrowheads="1"/>
          </p:cNvSpPr>
          <p:nvPr/>
        </p:nvSpPr>
        <p:spPr bwMode="auto">
          <a:xfrm>
            <a:off x="7383958" y="3004122"/>
            <a:ext cx="1728000" cy="954107"/>
          </a:xfrm>
          <a:prstGeom prst="rect">
            <a:avLst/>
          </a:prstGeom>
          <a:noFill/>
          <a:ln w="9525">
            <a:noFill/>
            <a:miter lim="800000"/>
            <a:headEnd/>
            <a:tailEnd/>
          </a:ln>
        </p:spPr>
        <p:txBody>
          <a:bodyPr wrap="square">
            <a:spAutoFit/>
          </a:bodyPr>
          <a:lstStyle/>
          <a:p>
            <a:pPr algn="r" rtl="1">
              <a:spcBef>
                <a:spcPct val="50000"/>
              </a:spcBef>
            </a:pPr>
            <a:r>
              <a:rPr lang="ar-SA" sz="2800" b="1" dirty="0" smtClean="0">
                <a:solidFill>
                  <a:srgbClr val="C00000"/>
                </a:solidFill>
              </a:rPr>
              <a:t>احتياج </a:t>
            </a:r>
            <a:r>
              <a:rPr lang="ar-DZ" sz="2800" b="1" dirty="0" smtClean="0">
                <a:solidFill>
                  <a:srgbClr val="C00000"/>
                </a:solidFill>
              </a:rPr>
              <a:t>لرأس المال العامل</a:t>
            </a:r>
            <a:endParaRPr lang="fr-FR" sz="2800" b="1" dirty="0" smtClean="0">
              <a:solidFill>
                <a:srgbClr val="C00000"/>
              </a:solidFill>
            </a:endParaRPr>
          </a:p>
        </p:txBody>
      </p:sp>
      <p:sp>
        <p:nvSpPr>
          <p:cNvPr id="9" name="Text Box 17"/>
          <p:cNvSpPr txBox="1">
            <a:spLocks noChangeArrowheads="1"/>
          </p:cNvSpPr>
          <p:nvPr/>
        </p:nvSpPr>
        <p:spPr bwMode="auto">
          <a:xfrm>
            <a:off x="7092280" y="1988840"/>
            <a:ext cx="1584000" cy="523220"/>
          </a:xfrm>
          <a:prstGeom prst="rect">
            <a:avLst/>
          </a:prstGeom>
          <a:noFill/>
          <a:ln w="9525">
            <a:noFill/>
            <a:miter lim="800000"/>
            <a:headEnd/>
            <a:tailEnd/>
          </a:ln>
        </p:spPr>
        <p:txBody>
          <a:bodyPr wrap="square">
            <a:spAutoFit/>
          </a:bodyPr>
          <a:lstStyle/>
          <a:p>
            <a:pPr algn="r" rtl="1">
              <a:spcBef>
                <a:spcPct val="50000"/>
              </a:spcBef>
            </a:pPr>
            <a:r>
              <a:rPr lang="ar-DZ" sz="2800" b="1" dirty="0" smtClean="0">
                <a:solidFill>
                  <a:srgbClr val="008000"/>
                </a:solidFill>
              </a:rPr>
              <a:t>رقم الأعمال</a:t>
            </a:r>
            <a:endParaRPr lang="fr-FR" sz="2800" b="1" dirty="0">
              <a:solidFill>
                <a:srgbClr val="008000"/>
              </a:solidFill>
            </a:endParaRPr>
          </a:p>
        </p:txBody>
      </p:sp>
      <p:sp>
        <p:nvSpPr>
          <p:cNvPr id="11" name="Forme libre 10"/>
          <p:cNvSpPr/>
          <p:nvPr/>
        </p:nvSpPr>
        <p:spPr>
          <a:xfrm>
            <a:off x="3708400" y="3504913"/>
            <a:ext cx="3860800" cy="1511300"/>
          </a:xfrm>
          <a:custGeom>
            <a:avLst/>
            <a:gdLst>
              <a:gd name="connsiteX0" fmla="*/ 3746500 w 3860800"/>
              <a:gd name="connsiteY0" fmla="*/ 0 h 1511300"/>
              <a:gd name="connsiteX1" fmla="*/ 0 w 3860800"/>
              <a:gd name="connsiteY1" fmla="*/ 1511300 h 1511300"/>
              <a:gd name="connsiteX2" fmla="*/ 3860800 w 3860800"/>
              <a:gd name="connsiteY2" fmla="*/ 1193800 h 1511300"/>
            </a:gdLst>
            <a:ahLst/>
            <a:cxnLst>
              <a:cxn ang="0">
                <a:pos x="connsiteX0" y="connsiteY0"/>
              </a:cxn>
              <a:cxn ang="0">
                <a:pos x="connsiteX1" y="connsiteY1"/>
              </a:cxn>
              <a:cxn ang="0">
                <a:pos x="connsiteX2" y="connsiteY2"/>
              </a:cxn>
            </a:cxnLst>
            <a:rect l="l" t="t" r="r" b="b"/>
            <a:pathLst>
              <a:path w="3860800" h="1511300">
                <a:moveTo>
                  <a:pt x="3746500" y="0"/>
                </a:moveTo>
                <a:lnTo>
                  <a:pt x="0" y="1511300"/>
                </a:lnTo>
                <a:lnTo>
                  <a:pt x="3860800" y="1193800"/>
                </a:lnTo>
              </a:path>
            </a:pathLst>
          </a:custGeom>
          <a:solidFill>
            <a:srgbClr val="FFFF00"/>
          </a:solidFill>
        </p:spPr>
        <p:style>
          <a:lnRef idx="1">
            <a:schemeClr val="accent1"/>
          </a:lnRef>
          <a:fillRef idx="0">
            <a:schemeClr val="accent1"/>
          </a:fillRef>
          <a:effectRef idx="0">
            <a:schemeClr val="accent1"/>
          </a:effectRef>
          <a:fontRef idx="minor">
            <a:schemeClr val="tx1"/>
          </a:fontRef>
        </p:style>
        <p:txBody>
          <a:bodyPr rtlCol="1" anchor="ctr"/>
          <a:lstStyle/>
          <a:p>
            <a:pPr algn="ctr" rtl="1"/>
            <a:endParaRPr lang="ar-SA" sz="2800"/>
          </a:p>
        </p:txBody>
      </p:sp>
      <p:sp>
        <p:nvSpPr>
          <p:cNvPr id="13" name="Rectangle 12"/>
          <p:cNvSpPr/>
          <p:nvPr/>
        </p:nvSpPr>
        <p:spPr>
          <a:xfrm rot="20631981">
            <a:off x="4839801" y="4156083"/>
            <a:ext cx="2664296" cy="523220"/>
          </a:xfrm>
          <a:prstGeom prst="rect">
            <a:avLst/>
          </a:prstGeom>
        </p:spPr>
        <p:txBody>
          <a:bodyPr wrap="square">
            <a:spAutoFit/>
          </a:bodyPr>
          <a:lstStyle/>
          <a:p>
            <a:pPr algn="r" rtl="1"/>
            <a:r>
              <a:rPr lang="ar-DZ" sz="2800" b="1" dirty="0" smtClean="0">
                <a:solidFill>
                  <a:srgbClr val="FF0000"/>
                </a:solidFill>
              </a:rPr>
              <a:t>الخزينة الصافية </a:t>
            </a:r>
            <a:r>
              <a:rPr lang="fr-FR" sz="2800" b="1" dirty="0" smtClean="0">
                <a:solidFill>
                  <a:srgbClr val="FF0000"/>
                </a:solidFill>
              </a:rPr>
              <a:t>0&gt;</a:t>
            </a:r>
            <a:endParaRPr lang="fr-FR" sz="2800" b="1" dirty="0">
              <a:solidFill>
                <a:srgbClr val="FF0000"/>
              </a:solidFill>
            </a:endParaRPr>
          </a:p>
        </p:txBody>
      </p:sp>
      <p:sp>
        <p:nvSpPr>
          <p:cNvPr id="14" name="Rectangle 13"/>
          <p:cNvSpPr/>
          <p:nvPr/>
        </p:nvSpPr>
        <p:spPr>
          <a:xfrm rot="20515211">
            <a:off x="79909" y="5371190"/>
            <a:ext cx="2808312" cy="523220"/>
          </a:xfrm>
          <a:prstGeom prst="rect">
            <a:avLst/>
          </a:prstGeom>
        </p:spPr>
        <p:txBody>
          <a:bodyPr wrap="square">
            <a:spAutoFit/>
          </a:bodyPr>
          <a:lstStyle/>
          <a:p>
            <a:pPr algn="r" rtl="1"/>
            <a:r>
              <a:rPr lang="ar-DZ" sz="2800" b="1" dirty="0" smtClean="0">
                <a:solidFill>
                  <a:srgbClr val="008000"/>
                </a:solidFill>
              </a:rPr>
              <a:t>الخزينة الصافية </a:t>
            </a:r>
            <a:r>
              <a:rPr lang="fr-FR" sz="2800" b="1" dirty="0" smtClean="0">
                <a:solidFill>
                  <a:srgbClr val="008000"/>
                </a:solidFill>
              </a:rPr>
              <a:t>0&lt;</a:t>
            </a:r>
            <a:endParaRPr lang="fr-FR" sz="2800" b="1" dirty="0">
              <a:solidFill>
                <a:srgbClr val="008000"/>
              </a:solidFill>
            </a:endParaRPr>
          </a:p>
        </p:txBody>
      </p:sp>
      <p:sp>
        <p:nvSpPr>
          <p:cNvPr id="15" name="Rectangle 14"/>
          <p:cNvSpPr/>
          <p:nvPr/>
        </p:nvSpPr>
        <p:spPr>
          <a:xfrm>
            <a:off x="395536" y="116632"/>
            <a:ext cx="8424936" cy="1815882"/>
          </a:xfrm>
          <a:prstGeom prst="rect">
            <a:avLst/>
          </a:prstGeom>
        </p:spPr>
        <p:txBody>
          <a:bodyPr wrap="square">
            <a:spAutoFit/>
          </a:bodyPr>
          <a:lstStyle/>
          <a:p>
            <a:pPr algn="r" rtl="1"/>
            <a:r>
              <a:rPr lang="ar-SA" sz="2800" b="1" kern="0" dirty="0" smtClean="0">
                <a:solidFill>
                  <a:srgbClr val="0000FF"/>
                </a:solidFill>
              </a:rPr>
              <a:t>بالرغم من أن الموارد الدائمة قد تتعاظم بفعل ما يضاف لرأس المال الابتدائي من تراكم في التمويل الذاتي، إلا أن الزيادة </a:t>
            </a:r>
            <a:r>
              <a:rPr lang="ar-DZ" sz="2800" b="1" kern="0" dirty="0" smtClean="0">
                <a:solidFill>
                  <a:srgbClr val="0000FF"/>
                </a:solidFill>
              </a:rPr>
              <a:t>التي تؤدي إليها </a:t>
            </a:r>
            <a:r>
              <a:rPr lang="ar-SA" sz="2800" b="1" kern="0" dirty="0" smtClean="0">
                <a:solidFill>
                  <a:srgbClr val="0000FF"/>
                </a:solidFill>
              </a:rPr>
              <a:t>تلك الموارد في</a:t>
            </a:r>
            <a:r>
              <a:rPr lang="ar-DZ" sz="2800" b="1" kern="0" dirty="0" smtClean="0">
                <a:solidFill>
                  <a:srgbClr val="0000FF"/>
                </a:solidFill>
              </a:rPr>
              <a:t> رأس المال العامل </a:t>
            </a:r>
            <a:r>
              <a:rPr lang="ar-SA" sz="2800" b="1" kern="0" dirty="0" smtClean="0">
                <a:solidFill>
                  <a:srgbClr val="0000FF"/>
                </a:solidFill>
              </a:rPr>
              <a:t>قد لا تسبق الارتفاع في مستوى النشاط وما يرافقه من ارتفاع مستوى الاحتياج لرأس المال.</a:t>
            </a:r>
            <a:endParaRPr lang="fr-FR" sz="2800" dirty="0">
              <a:solidFill>
                <a:srgbClr val="0000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0" presetClass="entr" presetSubtype="0" fill="hold" grpId="0" nodeType="clickEffect">
                                  <p:stCondLst>
                                    <p:cond delay="0"/>
                                  </p:stCondLst>
                                  <p:iterate type="lt">
                                    <p:tmPct val="10000"/>
                                  </p:iterate>
                                  <p:childTnLst>
                                    <p:set>
                                      <p:cBhvr>
                                        <p:cTn id="6" dur="1" fill="hold">
                                          <p:stCondLst>
                                            <p:cond delay="0"/>
                                          </p:stCondLst>
                                        </p:cTn>
                                        <p:tgtEl>
                                          <p:spTgt spid="9"/>
                                        </p:tgtEl>
                                        <p:attrNameLst>
                                          <p:attrName>style.visibility</p:attrName>
                                        </p:attrNameLst>
                                      </p:cBhvr>
                                      <p:to>
                                        <p:strVal val="visible"/>
                                      </p:to>
                                    </p:set>
                                    <p:animEffect transition="in" filter="fade">
                                      <p:cBhvr>
                                        <p:cTn id="7" dur="1000"/>
                                        <p:tgtEl>
                                          <p:spTgt spid="9"/>
                                        </p:tgtEl>
                                      </p:cBhvr>
                                    </p:animEffect>
                                    <p:anim calcmode="lin" valueType="num">
                                      <p:cBhvr>
                                        <p:cTn id="8" dur="1000" fill="hold"/>
                                        <p:tgtEl>
                                          <p:spTgt spid="9"/>
                                        </p:tgtEl>
                                        <p:attrNameLst>
                                          <p:attrName>ppt_x</p:attrName>
                                        </p:attrNameLst>
                                      </p:cBhvr>
                                      <p:tavLst>
                                        <p:tav tm="0">
                                          <p:val>
                                            <p:strVal val="#ppt_x-.1"/>
                                          </p:val>
                                        </p:tav>
                                        <p:tav tm="100000">
                                          <p:val>
                                            <p:strVal val="#ppt_x"/>
                                          </p:val>
                                        </p:tav>
                                      </p:tavLst>
                                    </p:anim>
                                    <p:anim calcmode="lin" valueType="num">
                                      <p:cBhvr>
                                        <p:cTn id="9" dur="1000" fill="hold"/>
                                        <p:tgtEl>
                                          <p:spTgt spid="9"/>
                                        </p:tgtEl>
                                        <p:attrNameLst>
                                          <p:attrName>ppt_y</p:attrName>
                                        </p:attrNameLst>
                                      </p:cBhvr>
                                      <p:tavLst>
                                        <p:tav tm="0">
                                          <p:val>
                                            <p:strVal val="#ppt_y"/>
                                          </p:val>
                                        </p:tav>
                                        <p:tav tm="100000">
                                          <p:val>
                                            <p:strVal val="#ppt_y"/>
                                          </p:val>
                                        </p:tav>
                                      </p:tavLst>
                                    </p:anim>
                                  </p:childTnLst>
                                </p:cTn>
                              </p:par>
                              <p:par>
                                <p:cTn id="10" presetID="29" presetClass="entr" presetSubtype="0" fill="hold" grpId="0" nodeType="withEffect">
                                  <p:stCondLst>
                                    <p:cond delay="0"/>
                                  </p:stCondLst>
                                  <p:childTnLst>
                                    <p:set>
                                      <p:cBhvr>
                                        <p:cTn id="11" dur="1" fill="hold">
                                          <p:stCondLst>
                                            <p:cond delay="0"/>
                                          </p:stCondLst>
                                        </p:cTn>
                                        <p:tgtEl>
                                          <p:spTgt spid="4"/>
                                        </p:tgtEl>
                                        <p:attrNameLst>
                                          <p:attrName>style.visibility</p:attrName>
                                        </p:attrNameLst>
                                      </p:cBhvr>
                                      <p:to>
                                        <p:strVal val="visible"/>
                                      </p:to>
                                    </p:set>
                                    <p:anim calcmode="lin" valueType="num">
                                      <p:cBhvr>
                                        <p:cTn id="12" dur="1000" fill="hold"/>
                                        <p:tgtEl>
                                          <p:spTgt spid="4"/>
                                        </p:tgtEl>
                                        <p:attrNameLst>
                                          <p:attrName>ppt_x</p:attrName>
                                        </p:attrNameLst>
                                      </p:cBhvr>
                                      <p:tavLst>
                                        <p:tav tm="0">
                                          <p:val>
                                            <p:strVal val="#ppt_x-.2"/>
                                          </p:val>
                                        </p:tav>
                                        <p:tav tm="100000">
                                          <p:val>
                                            <p:strVal val="#ppt_x"/>
                                          </p:val>
                                        </p:tav>
                                      </p:tavLst>
                                    </p:anim>
                                    <p:anim calcmode="lin" valueType="num">
                                      <p:cBhvr>
                                        <p:cTn id="13" dur="1000" fill="hold"/>
                                        <p:tgtEl>
                                          <p:spTgt spid="4"/>
                                        </p:tgtEl>
                                        <p:attrNameLst>
                                          <p:attrName>ppt_y</p:attrName>
                                        </p:attrNameLst>
                                      </p:cBhvr>
                                      <p:tavLst>
                                        <p:tav tm="0">
                                          <p:val>
                                            <p:strVal val="#ppt_y"/>
                                          </p:val>
                                        </p:tav>
                                        <p:tav tm="100000">
                                          <p:val>
                                            <p:strVal val="#ppt_y"/>
                                          </p:val>
                                        </p:tav>
                                      </p:tavLst>
                                    </p:anim>
                                    <p:animEffect transition="in" filter="wipe(right)" prLst="gradientSize: 0.1">
                                      <p:cBhvr>
                                        <p:cTn id="14" dur="1000"/>
                                        <p:tgtEl>
                                          <p:spTgt spid="4"/>
                                        </p:tgtEl>
                                      </p:cBhvr>
                                    </p:animEffect>
                                  </p:childTnLst>
                                </p:cTn>
                              </p:par>
                            </p:childTnLst>
                          </p:cTn>
                        </p:par>
                        <p:par>
                          <p:cTn id="15" fill="hold">
                            <p:stCondLst>
                              <p:cond delay="1900"/>
                            </p:stCondLst>
                            <p:childTnLst>
                              <p:par>
                                <p:cTn id="16" presetID="40" presetClass="entr" presetSubtype="0" fill="hold" grpId="0" nodeType="afterEffect">
                                  <p:stCondLst>
                                    <p:cond delay="0"/>
                                  </p:stCondLst>
                                  <p:iterate type="lt">
                                    <p:tmPct val="10000"/>
                                  </p:iterate>
                                  <p:childTnLst>
                                    <p:set>
                                      <p:cBhvr>
                                        <p:cTn id="17" dur="1" fill="hold">
                                          <p:stCondLst>
                                            <p:cond delay="0"/>
                                          </p:stCondLst>
                                        </p:cTn>
                                        <p:tgtEl>
                                          <p:spTgt spid="8"/>
                                        </p:tgtEl>
                                        <p:attrNameLst>
                                          <p:attrName>style.visibility</p:attrName>
                                        </p:attrNameLst>
                                      </p:cBhvr>
                                      <p:to>
                                        <p:strVal val="visible"/>
                                      </p:to>
                                    </p:set>
                                    <p:animEffect transition="in" filter="fade">
                                      <p:cBhvr>
                                        <p:cTn id="18" dur="1000"/>
                                        <p:tgtEl>
                                          <p:spTgt spid="8"/>
                                        </p:tgtEl>
                                      </p:cBhvr>
                                    </p:animEffect>
                                    <p:anim calcmode="lin" valueType="num">
                                      <p:cBhvr>
                                        <p:cTn id="19" dur="1000" fill="hold"/>
                                        <p:tgtEl>
                                          <p:spTgt spid="8"/>
                                        </p:tgtEl>
                                        <p:attrNameLst>
                                          <p:attrName>ppt_x</p:attrName>
                                        </p:attrNameLst>
                                      </p:cBhvr>
                                      <p:tavLst>
                                        <p:tav tm="0">
                                          <p:val>
                                            <p:strVal val="#ppt_x-.1"/>
                                          </p:val>
                                        </p:tav>
                                        <p:tav tm="100000">
                                          <p:val>
                                            <p:strVal val="#ppt_x"/>
                                          </p:val>
                                        </p:tav>
                                      </p:tavLst>
                                    </p:anim>
                                    <p:anim calcmode="lin" valueType="num">
                                      <p:cBhvr>
                                        <p:cTn id="20" dur="1000" fill="hold"/>
                                        <p:tgtEl>
                                          <p:spTgt spid="8"/>
                                        </p:tgtEl>
                                        <p:attrNameLst>
                                          <p:attrName>ppt_y</p:attrName>
                                        </p:attrNameLst>
                                      </p:cBhvr>
                                      <p:tavLst>
                                        <p:tav tm="0">
                                          <p:val>
                                            <p:strVal val="#ppt_y"/>
                                          </p:val>
                                        </p:tav>
                                        <p:tav tm="100000">
                                          <p:val>
                                            <p:strVal val="#ppt_y"/>
                                          </p:val>
                                        </p:tav>
                                      </p:tavLst>
                                    </p:anim>
                                  </p:childTnLst>
                                </p:cTn>
                              </p:par>
                              <p:par>
                                <p:cTn id="21" presetID="29" presetClass="entr" presetSubtype="0" fill="hold" grpId="0" nodeType="withEffect">
                                  <p:stCondLst>
                                    <p:cond delay="0"/>
                                  </p:stCondLst>
                                  <p:childTnLst>
                                    <p:set>
                                      <p:cBhvr>
                                        <p:cTn id="22" dur="1" fill="hold">
                                          <p:stCondLst>
                                            <p:cond delay="0"/>
                                          </p:stCondLst>
                                        </p:cTn>
                                        <p:tgtEl>
                                          <p:spTgt spid="5"/>
                                        </p:tgtEl>
                                        <p:attrNameLst>
                                          <p:attrName>style.visibility</p:attrName>
                                        </p:attrNameLst>
                                      </p:cBhvr>
                                      <p:to>
                                        <p:strVal val="visible"/>
                                      </p:to>
                                    </p:set>
                                    <p:anim calcmode="lin" valueType="num">
                                      <p:cBhvr>
                                        <p:cTn id="23" dur="1000" fill="hold"/>
                                        <p:tgtEl>
                                          <p:spTgt spid="5"/>
                                        </p:tgtEl>
                                        <p:attrNameLst>
                                          <p:attrName>ppt_x</p:attrName>
                                        </p:attrNameLst>
                                      </p:cBhvr>
                                      <p:tavLst>
                                        <p:tav tm="0">
                                          <p:val>
                                            <p:strVal val="#ppt_x-.2"/>
                                          </p:val>
                                        </p:tav>
                                        <p:tav tm="100000">
                                          <p:val>
                                            <p:strVal val="#ppt_x"/>
                                          </p:val>
                                        </p:tav>
                                      </p:tavLst>
                                    </p:anim>
                                    <p:anim calcmode="lin" valueType="num">
                                      <p:cBhvr>
                                        <p:cTn id="24" dur="1000" fill="hold"/>
                                        <p:tgtEl>
                                          <p:spTgt spid="5"/>
                                        </p:tgtEl>
                                        <p:attrNameLst>
                                          <p:attrName>ppt_y</p:attrName>
                                        </p:attrNameLst>
                                      </p:cBhvr>
                                      <p:tavLst>
                                        <p:tav tm="0">
                                          <p:val>
                                            <p:strVal val="#ppt_y"/>
                                          </p:val>
                                        </p:tav>
                                        <p:tav tm="100000">
                                          <p:val>
                                            <p:strVal val="#ppt_y"/>
                                          </p:val>
                                        </p:tav>
                                      </p:tavLst>
                                    </p:anim>
                                    <p:animEffect transition="in" filter="wipe(right)" prLst="gradientSize: 0.1">
                                      <p:cBhvr>
                                        <p:cTn id="25" dur="1000"/>
                                        <p:tgtEl>
                                          <p:spTgt spid="5"/>
                                        </p:tgtEl>
                                      </p:cBhvr>
                                    </p:animEffect>
                                  </p:childTnLst>
                                </p:cTn>
                              </p:par>
                            </p:childTnLst>
                          </p:cTn>
                        </p:par>
                      </p:childTnLst>
                    </p:cTn>
                  </p:par>
                  <p:par>
                    <p:cTn id="26" fill="hold">
                      <p:stCondLst>
                        <p:cond delay="indefinite"/>
                      </p:stCondLst>
                      <p:childTnLst>
                        <p:par>
                          <p:cTn id="27" fill="hold">
                            <p:stCondLst>
                              <p:cond delay="0"/>
                            </p:stCondLst>
                            <p:childTnLst>
                              <p:par>
                                <p:cTn id="28" presetID="40" presetClass="entr" presetSubtype="0" fill="hold" grpId="0" nodeType="clickEffect">
                                  <p:stCondLst>
                                    <p:cond delay="0"/>
                                  </p:stCondLst>
                                  <p:iterate type="lt">
                                    <p:tmPct val="10000"/>
                                  </p:iterate>
                                  <p:childTnLst>
                                    <p:set>
                                      <p:cBhvr>
                                        <p:cTn id="29" dur="1" fill="hold">
                                          <p:stCondLst>
                                            <p:cond delay="0"/>
                                          </p:stCondLst>
                                        </p:cTn>
                                        <p:tgtEl>
                                          <p:spTgt spid="7"/>
                                        </p:tgtEl>
                                        <p:attrNameLst>
                                          <p:attrName>style.visibility</p:attrName>
                                        </p:attrNameLst>
                                      </p:cBhvr>
                                      <p:to>
                                        <p:strVal val="visible"/>
                                      </p:to>
                                    </p:set>
                                    <p:animEffect transition="in" filter="fade">
                                      <p:cBhvr>
                                        <p:cTn id="30" dur="1000"/>
                                        <p:tgtEl>
                                          <p:spTgt spid="7"/>
                                        </p:tgtEl>
                                      </p:cBhvr>
                                    </p:animEffect>
                                    <p:anim calcmode="lin" valueType="num">
                                      <p:cBhvr>
                                        <p:cTn id="31" dur="1000" fill="hold"/>
                                        <p:tgtEl>
                                          <p:spTgt spid="7"/>
                                        </p:tgtEl>
                                        <p:attrNameLst>
                                          <p:attrName>ppt_x</p:attrName>
                                        </p:attrNameLst>
                                      </p:cBhvr>
                                      <p:tavLst>
                                        <p:tav tm="0">
                                          <p:val>
                                            <p:strVal val="#ppt_x-.1"/>
                                          </p:val>
                                        </p:tav>
                                        <p:tav tm="100000">
                                          <p:val>
                                            <p:strVal val="#ppt_x"/>
                                          </p:val>
                                        </p:tav>
                                      </p:tavLst>
                                    </p:anim>
                                    <p:anim calcmode="lin" valueType="num">
                                      <p:cBhvr>
                                        <p:cTn id="32" dur="1000" fill="hold"/>
                                        <p:tgtEl>
                                          <p:spTgt spid="7"/>
                                        </p:tgtEl>
                                        <p:attrNameLst>
                                          <p:attrName>ppt_y</p:attrName>
                                        </p:attrNameLst>
                                      </p:cBhvr>
                                      <p:tavLst>
                                        <p:tav tm="0">
                                          <p:val>
                                            <p:strVal val="#ppt_y"/>
                                          </p:val>
                                        </p:tav>
                                        <p:tav tm="100000">
                                          <p:val>
                                            <p:strVal val="#ppt_y"/>
                                          </p:val>
                                        </p:tav>
                                      </p:tavLst>
                                    </p:anim>
                                  </p:childTnLst>
                                </p:cTn>
                              </p:par>
                              <p:par>
                                <p:cTn id="33" presetID="29" presetClass="entr" presetSubtype="0" fill="hold" grpId="0" nodeType="withEffect">
                                  <p:stCondLst>
                                    <p:cond delay="0"/>
                                  </p:stCondLst>
                                  <p:childTnLst>
                                    <p:set>
                                      <p:cBhvr>
                                        <p:cTn id="34" dur="1" fill="hold">
                                          <p:stCondLst>
                                            <p:cond delay="0"/>
                                          </p:stCondLst>
                                        </p:cTn>
                                        <p:tgtEl>
                                          <p:spTgt spid="6"/>
                                        </p:tgtEl>
                                        <p:attrNameLst>
                                          <p:attrName>style.visibility</p:attrName>
                                        </p:attrNameLst>
                                      </p:cBhvr>
                                      <p:to>
                                        <p:strVal val="visible"/>
                                      </p:to>
                                    </p:set>
                                    <p:anim calcmode="lin" valueType="num">
                                      <p:cBhvr>
                                        <p:cTn id="35" dur="1000" fill="hold"/>
                                        <p:tgtEl>
                                          <p:spTgt spid="6"/>
                                        </p:tgtEl>
                                        <p:attrNameLst>
                                          <p:attrName>ppt_x</p:attrName>
                                        </p:attrNameLst>
                                      </p:cBhvr>
                                      <p:tavLst>
                                        <p:tav tm="0">
                                          <p:val>
                                            <p:strVal val="#ppt_x-.2"/>
                                          </p:val>
                                        </p:tav>
                                        <p:tav tm="100000">
                                          <p:val>
                                            <p:strVal val="#ppt_x"/>
                                          </p:val>
                                        </p:tav>
                                      </p:tavLst>
                                    </p:anim>
                                    <p:anim calcmode="lin" valueType="num">
                                      <p:cBhvr>
                                        <p:cTn id="36" dur="1000" fill="hold"/>
                                        <p:tgtEl>
                                          <p:spTgt spid="6"/>
                                        </p:tgtEl>
                                        <p:attrNameLst>
                                          <p:attrName>ppt_y</p:attrName>
                                        </p:attrNameLst>
                                      </p:cBhvr>
                                      <p:tavLst>
                                        <p:tav tm="0">
                                          <p:val>
                                            <p:strVal val="#ppt_y"/>
                                          </p:val>
                                        </p:tav>
                                        <p:tav tm="100000">
                                          <p:val>
                                            <p:strVal val="#ppt_y"/>
                                          </p:val>
                                        </p:tav>
                                      </p:tavLst>
                                    </p:anim>
                                    <p:animEffect transition="in" filter="wipe(right)" prLst="gradientSize: 0.1">
                                      <p:cBhvr>
                                        <p:cTn id="37" dur="1000"/>
                                        <p:tgtEl>
                                          <p:spTgt spid="6"/>
                                        </p:tgtEl>
                                      </p:cBhvr>
                                    </p:animEffect>
                                  </p:childTnLst>
                                </p:cTn>
                              </p:par>
                            </p:childTnLst>
                          </p:cTn>
                        </p:par>
                      </p:childTnLst>
                    </p:cTn>
                  </p:par>
                  <p:par>
                    <p:cTn id="38" fill="hold">
                      <p:stCondLst>
                        <p:cond delay="indefinite"/>
                      </p:stCondLst>
                      <p:childTnLst>
                        <p:par>
                          <p:cTn id="39" fill="hold">
                            <p:stCondLst>
                              <p:cond delay="0"/>
                            </p:stCondLst>
                            <p:childTnLst>
                              <p:par>
                                <p:cTn id="40" presetID="20" presetClass="entr" presetSubtype="0" fill="hold" grpId="0" nodeType="clickEffect">
                                  <p:stCondLst>
                                    <p:cond delay="0"/>
                                  </p:stCondLst>
                                  <p:childTnLst>
                                    <p:set>
                                      <p:cBhvr>
                                        <p:cTn id="41" dur="1" fill="hold">
                                          <p:stCondLst>
                                            <p:cond delay="0"/>
                                          </p:stCondLst>
                                        </p:cTn>
                                        <p:tgtEl>
                                          <p:spTgt spid="11"/>
                                        </p:tgtEl>
                                        <p:attrNameLst>
                                          <p:attrName>style.visibility</p:attrName>
                                        </p:attrNameLst>
                                      </p:cBhvr>
                                      <p:to>
                                        <p:strVal val="visible"/>
                                      </p:to>
                                    </p:set>
                                    <p:animEffect transition="in" filter="wedge">
                                      <p:cBhvr>
                                        <p:cTn id="42" dur="2000"/>
                                        <p:tgtEl>
                                          <p:spTgt spid="11"/>
                                        </p:tgtEl>
                                      </p:cBhvr>
                                    </p:animEffect>
                                  </p:childTnLst>
                                </p:cTn>
                              </p:par>
                            </p:childTnLst>
                          </p:cTn>
                        </p:par>
                      </p:childTnLst>
                    </p:cTn>
                  </p:par>
                  <p:par>
                    <p:cTn id="43" fill="hold">
                      <p:stCondLst>
                        <p:cond delay="indefinite"/>
                      </p:stCondLst>
                      <p:childTnLst>
                        <p:par>
                          <p:cTn id="44" fill="hold">
                            <p:stCondLst>
                              <p:cond delay="0"/>
                            </p:stCondLst>
                            <p:childTnLst>
                              <p:par>
                                <p:cTn id="45" presetID="40" presetClass="entr" presetSubtype="0" fill="hold" grpId="0" nodeType="clickEffect">
                                  <p:stCondLst>
                                    <p:cond delay="0"/>
                                  </p:stCondLst>
                                  <p:iterate type="lt">
                                    <p:tmPct val="10000"/>
                                  </p:iterate>
                                  <p:childTnLst>
                                    <p:set>
                                      <p:cBhvr>
                                        <p:cTn id="46" dur="1" fill="hold">
                                          <p:stCondLst>
                                            <p:cond delay="0"/>
                                          </p:stCondLst>
                                        </p:cTn>
                                        <p:tgtEl>
                                          <p:spTgt spid="14"/>
                                        </p:tgtEl>
                                        <p:attrNameLst>
                                          <p:attrName>style.visibility</p:attrName>
                                        </p:attrNameLst>
                                      </p:cBhvr>
                                      <p:to>
                                        <p:strVal val="visible"/>
                                      </p:to>
                                    </p:set>
                                    <p:animEffect transition="in" filter="fade">
                                      <p:cBhvr>
                                        <p:cTn id="47" dur="1000"/>
                                        <p:tgtEl>
                                          <p:spTgt spid="14"/>
                                        </p:tgtEl>
                                      </p:cBhvr>
                                    </p:animEffect>
                                    <p:anim calcmode="lin" valueType="num">
                                      <p:cBhvr>
                                        <p:cTn id="48" dur="1000" fill="hold"/>
                                        <p:tgtEl>
                                          <p:spTgt spid="14"/>
                                        </p:tgtEl>
                                        <p:attrNameLst>
                                          <p:attrName>ppt_x</p:attrName>
                                        </p:attrNameLst>
                                      </p:cBhvr>
                                      <p:tavLst>
                                        <p:tav tm="0">
                                          <p:val>
                                            <p:strVal val="#ppt_x-.1"/>
                                          </p:val>
                                        </p:tav>
                                        <p:tav tm="100000">
                                          <p:val>
                                            <p:strVal val="#ppt_x"/>
                                          </p:val>
                                        </p:tav>
                                      </p:tavLst>
                                    </p:anim>
                                    <p:anim calcmode="lin" valueType="num">
                                      <p:cBhvr>
                                        <p:cTn id="49" dur="1000" fill="hold"/>
                                        <p:tgtEl>
                                          <p:spTgt spid="14"/>
                                        </p:tgtEl>
                                        <p:attrNameLst>
                                          <p:attrName>ppt_y</p:attrName>
                                        </p:attrNameLst>
                                      </p:cBhvr>
                                      <p:tavLst>
                                        <p:tav tm="0">
                                          <p:val>
                                            <p:strVal val="#ppt_y"/>
                                          </p:val>
                                        </p:tav>
                                        <p:tav tm="100000">
                                          <p:val>
                                            <p:strVal val="#ppt_y"/>
                                          </p:val>
                                        </p:tav>
                                      </p:tavLst>
                                    </p:anim>
                                  </p:childTnLst>
                                </p:cTn>
                              </p:par>
                            </p:childTnLst>
                          </p:cTn>
                        </p:par>
                      </p:childTnLst>
                    </p:cTn>
                  </p:par>
                  <p:par>
                    <p:cTn id="50" fill="hold">
                      <p:stCondLst>
                        <p:cond delay="indefinite"/>
                      </p:stCondLst>
                      <p:childTnLst>
                        <p:par>
                          <p:cTn id="51" fill="hold">
                            <p:stCondLst>
                              <p:cond delay="0"/>
                            </p:stCondLst>
                            <p:childTnLst>
                              <p:par>
                                <p:cTn id="52" presetID="40" presetClass="entr" presetSubtype="0" fill="hold" grpId="0" nodeType="clickEffect">
                                  <p:stCondLst>
                                    <p:cond delay="0"/>
                                  </p:stCondLst>
                                  <p:iterate type="lt">
                                    <p:tmPct val="10000"/>
                                  </p:iterate>
                                  <p:childTnLst>
                                    <p:set>
                                      <p:cBhvr>
                                        <p:cTn id="53" dur="1" fill="hold">
                                          <p:stCondLst>
                                            <p:cond delay="0"/>
                                          </p:stCondLst>
                                        </p:cTn>
                                        <p:tgtEl>
                                          <p:spTgt spid="13"/>
                                        </p:tgtEl>
                                        <p:attrNameLst>
                                          <p:attrName>style.visibility</p:attrName>
                                        </p:attrNameLst>
                                      </p:cBhvr>
                                      <p:to>
                                        <p:strVal val="visible"/>
                                      </p:to>
                                    </p:set>
                                    <p:animEffect transition="in" filter="fade">
                                      <p:cBhvr>
                                        <p:cTn id="54" dur="1000"/>
                                        <p:tgtEl>
                                          <p:spTgt spid="13"/>
                                        </p:tgtEl>
                                      </p:cBhvr>
                                    </p:animEffect>
                                    <p:anim calcmode="lin" valueType="num">
                                      <p:cBhvr>
                                        <p:cTn id="55" dur="1000" fill="hold"/>
                                        <p:tgtEl>
                                          <p:spTgt spid="13"/>
                                        </p:tgtEl>
                                        <p:attrNameLst>
                                          <p:attrName>ppt_x</p:attrName>
                                        </p:attrNameLst>
                                      </p:cBhvr>
                                      <p:tavLst>
                                        <p:tav tm="0">
                                          <p:val>
                                            <p:strVal val="#ppt_x-.1"/>
                                          </p:val>
                                        </p:tav>
                                        <p:tav tm="100000">
                                          <p:val>
                                            <p:strVal val="#ppt_x"/>
                                          </p:val>
                                        </p:tav>
                                      </p:tavLst>
                                    </p:anim>
                                    <p:anim calcmode="lin" valueType="num">
                                      <p:cBhvr>
                                        <p:cTn id="56" dur="1000" fill="hold"/>
                                        <p:tgtEl>
                                          <p:spTgt spid="13"/>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p:bldP spid="8" grpId="0"/>
      <p:bldP spid="9" grpId="0"/>
      <p:bldP spid="11" grpId="0" animBg="1"/>
      <p:bldP spid="13" grpId="0"/>
      <p:bldP spid="14" grpId="0"/>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pPr algn="r" rtl="1">
              <a:buNone/>
            </a:pPr>
            <a:r>
              <a:rPr lang="ar-SA" b="1" dirty="0" smtClean="0"/>
              <a:t>التطور ال</a:t>
            </a:r>
            <a:r>
              <a:rPr lang="ar-DZ" b="1" dirty="0" smtClean="0"/>
              <a:t>متباين بين</a:t>
            </a:r>
            <a:r>
              <a:rPr lang="ar-SA" b="1" dirty="0" smtClean="0"/>
              <a:t> </a:t>
            </a:r>
            <a:r>
              <a:rPr lang="ar-DZ" b="1" dirty="0" smtClean="0"/>
              <a:t>القدرة على التمويل الذاتي للاستغلال</a:t>
            </a:r>
            <a:r>
              <a:rPr lang="ar-SA" b="1" dirty="0" smtClean="0"/>
              <a:t> و</a:t>
            </a:r>
            <a:r>
              <a:rPr lang="ar-DZ" b="1" dirty="0" err="1" smtClean="0"/>
              <a:t>إحتياج</a:t>
            </a:r>
            <a:r>
              <a:rPr lang="ar-DZ" b="1" dirty="0" smtClean="0"/>
              <a:t> تمويل الاستغلال</a:t>
            </a:r>
            <a:r>
              <a:rPr lang="ar-SA" b="1" dirty="0" smtClean="0"/>
              <a:t> </a:t>
            </a:r>
            <a:r>
              <a:rPr lang="ar-DZ" b="1" dirty="0" smtClean="0"/>
              <a:t>هو ما </a:t>
            </a:r>
            <a:r>
              <a:rPr lang="ar-SA" b="1" dirty="0" smtClean="0"/>
              <a:t>يف</a:t>
            </a:r>
            <a:r>
              <a:rPr lang="ar-DZ" b="1" dirty="0" smtClean="0"/>
              <a:t>س</a:t>
            </a:r>
            <a:r>
              <a:rPr lang="ar-SA" b="1" dirty="0" smtClean="0"/>
              <a:t>ر الت</a:t>
            </a:r>
            <a:r>
              <a:rPr lang="ar-DZ" b="1" dirty="0" smtClean="0"/>
              <a:t>قلب</a:t>
            </a:r>
            <a:r>
              <a:rPr lang="ar-SA" b="1" dirty="0" smtClean="0"/>
              <a:t> في </a:t>
            </a:r>
            <a:r>
              <a:rPr lang="ar-DZ" b="1" dirty="0" smtClean="0"/>
              <a:t>وضع </a:t>
            </a:r>
            <a:r>
              <a:rPr lang="ar-SA" b="1" dirty="0" smtClean="0"/>
              <a:t>ال</a:t>
            </a:r>
            <a:r>
              <a:rPr lang="ar-DZ" b="1" dirty="0" smtClean="0"/>
              <a:t>سيولة من حال إلى حال.</a:t>
            </a:r>
            <a:r>
              <a:rPr lang="ar-SA" b="1" dirty="0" smtClean="0"/>
              <a:t> </a:t>
            </a:r>
            <a:r>
              <a:rPr lang="ar-DZ" b="1" dirty="0" smtClean="0"/>
              <a:t>ف</a:t>
            </a:r>
            <a:r>
              <a:rPr lang="ar-SA" b="1" dirty="0" smtClean="0"/>
              <a:t>في البداية، قد يكون </a:t>
            </a:r>
            <a:r>
              <a:rPr lang="ar-DZ" b="1" dirty="0" smtClean="0"/>
              <a:t>فائض إجمالي الاستغلال </a:t>
            </a:r>
            <a:r>
              <a:rPr lang="ar-SA" b="1" dirty="0" smtClean="0"/>
              <a:t>أكبر من </a:t>
            </a:r>
            <a:r>
              <a:rPr lang="ar-DZ" b="1" dirty="0" smtClean="0"/>
              <a:t>التغير في </a:t>
            </a:r>
            <a:r>
              <a:rPr lang="ar-DZ" b="1" dirty="0" err="1" smtClean="0"/>
              <a:t>إحتياج</a:t>
            </a:r>
            <a:r>
              <a:rPr lang="ar-DZ" b="1" dirty="0" smtClean="0"/>
              <a:t> تمويل الاستغلال</a:t>
            </a:r>
            <a:r>
              <a:rPr lang="ar-SA" b="1" dirty="0" smtClean="0"/>
              <a:t> ال</a:t>
            </a:r>
            <a:r>
              <a:rPr lang="ar-DZ" b="1" dirty="0" smtClean="0"/>
              <a:t>أمر الذي يترتب عنه </a:t>
            </a:r>
            <a:r>
              <a:rPr lang="ar-SA" b="1" dirty="0" smtClean="0"/>
              <a:t>فائض نقدي تشغيلي</a:t>
            </a:r>
            <a:r>
              <a:rPr lang="ar-DZ" b="1" dirty="0" smtClean="0"/>
              <a:t> </a:t>
            </a:r>
            <a:r>
              <a:rPr lang="ar-DZ" b="1" dirty="0" err="1" smtClean="0"/>
              <a:t>موجب،</a:t>
            </a:r>
            <a:r>
              <a:rPr lang="ar-DZ" b="1" dirty="0" smtClean="0"/>
              <a:t> </a:t>
            </a:r>
            <a:r>
              <a:rPr lang="ar-SA" b="1" dirty="0" smtClean="0"/>
              <a:t>ولك</a:t>
            </a:r>
            <a:r>
              <a:rPr lang="ar-DZ" b="1" dirty="0" smtClean="0"/>
              <a:t>ن هذا الفائض </a:t>
            </a:r>
            <a:r>
              <a:rPr lang="ar-SA" b="1" dirty="0" smtClean="0"/>
              <a:t>سيتحرك في الاتجاه المعاكس</a:t>
            </a:r>
            <a:r>
              <a:rPr lang="ar-DZ" b="1" dirty="0" err="1" smtClean="0"/>
              <a:t>،</a:t>
            </a:r>
            <a:r>
              <a:rPr lang="ar-SA" b="1" dirty="0" smtClean="0"/>
              <a:t> </a:t>
            </a:r>
            <a:r>
              <a:rPr lang="ar-DZ" b="1" dirty="0" smtClean="0"/>
              <a:t>عندما </a:t>
            </a:r>
            <a:r>
              <a:rPr lang="ar-SA" b="1" dirty="0" smtClean="0"/>
              <a:t>ترتفع </a:t>
            </a:r>
            <a:r>
              <a:rPr lang="ar-DZ" b="1" dirty="0" err="1" smtClean="0"/>
              <a:t>إحتياج</a:t>
            </a:r>
            <a:r>
              <a:rPr lang="ar-SA" b="1" dirty="0" smtClean="0"/>
              <a:t>ات</a:t>
            </a:r>
            <a:r>
              <a:rPr lang="ar-DZ" b="1" dirty="0" smtClean="0"/>
              <a:t> تمويل الاستغلال بمعدل أسرع من نمو القدرة على تمويلها،</a:t>
            </a:r>
            <a:r>
              <a:rPr lang="ar-SA" b="1" dirty="0" smtClean="0"/>
              <a:t> </a:t>
            </a:r>
            <a:r>
              <a:rPr lang="ar-DZ" b="1" dirty="0" smtClean="0"/>
              <a:t>وهو ما</a:t>
            </a:r>
            <a:r>
              <a:rPr lang="ar-SA" b="1" dirty="0" smtClean="0"/>
              <a:t> يؤدي غالبًا إلى عجز </a:t>
            </a:r>
            <a:r>
              <a:rPr lang="ar-DZ" b="1" dirty="0" smtClean="0"/>
              <a:t>في السيولة بنهاية المطاف</a:t>
            </a:r>
            <a:r>
              <a:rPr lang="ar-SA" b="1" dirty="0" err="1" smtClean="0"/>
              <a:t>.</a:t>
            </a:r>
            <a:endParaRPr lang="fr-FR" b="1" dirty="0" smtClean="0"/>
          </a:p>
          <a:p>
            <a:pPr algn="r" rtl="1">
              <a:buNone/>
            </a:pPr>
            <a:endParaRPr lang="fr-FR" dirty="0"/>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reeform 4"/>
          <p:cNvSpPr>
            <a:spLocks/>
          </p:cNvSpPr>
          <p:nvPr/>
        </p:nvSpPr>
        <p:spPr bwMode="auto">
          <a:xfrm>
            <a:off x="882652" y="2687830"/>
            <a:ext cx="7056000" cy="3677620"/>
          </a:xfrm>
          <a:custGeom>
            <a:avLst/>
            <a:gdLst>
              <a:gd name="T0" fmla="*/ 0 w 4762"/>
              <a:gd name="T1" fmla="*/ 0 h 3175"/>
              <a:gd name="T2" fmla="*/ 0 w 4762"/>
              <a:gd name="T3" fmla="*/ 2147483647 h 3175"/>
              <a:gd name="T4" fmla="*/ 2147483647 w 4762"/>
              <a:gd name="T5" fmla="*/ 2147483647 h 3175"/>
              <a:gd name="T6" fmla="*/ 0 60000 65536"/>
              <a:gd name="T7" fmla="*/ 0 60000 65536"/>
              <a:gd name="T8" fmla="*/ 0 60000 65536"/>
              <a:gd name="T9" fmla="*/ 0 w 4762"/>
              <a:gd name="T10" fmla="*/ 0 h 3175"/>
              <a:gd name="T11" fmla="*/ 4762 w 4762"/>
              <a:gd name="T12" fmla="*/ 3175 h 3175"/>
            </a:gdLst>
            <a:ahLst/>
            <a:cxnLst>
              <a:cxn ang="T6">
                <a:pos x="T0" y="T1"/>
              </a:cxn>
              <a:cxn ang="T7">
                <a:pos x="T2" y="T3"/>
              </a:cxn>
              <a:cxn ang="T8">
                <a:pos x="T4" y="T5"/>
              </a:cxn>
            </a:cxnLst>
            <a:rect l="T9" t="T10" r="T11" b="T12"/>
            <a:pathLst>
              <a:path w="4762" h="3175">
                <a:moveTo>
                  <a:pt x="0" y="0"/>
                </a:moveTo>
                <a:lnTo>
                  <a:pt x="0" y="3175"/>
                </a:lnTo>
                <a:lnTo>
                  <a:pt x="4762" y="3175"/>
                </a:lnTo>
              </a:path>
            </a:pathLst>
          </a:custGeom>
          <a:noFill/>
          <a:ln w="38100">
            <a:solidFill>
              <a:schemeClr val="tx1"/>
            </a:solidFill>
            <a:round/>
            <a:headEnd type="arrow" w="med" len="med"/>
            <a:tailEnd type="arrow" w="med" len="med"/>
          </a:ln>
        </p:spPr>
        <p:txBody>
          <a:bodyPr/>
          <a:lstStyle/>
          <a:p>
            <a:endParaRPr lang="ar-SA" sz="2800"/>
          </a:p>
        </p:txBody>
      </p:sp>
      <p:sp>
        <p:nvSpPr>
          <p:cNvPr id="5" name="Text Box 17"/>
          <p:cNvSpPr txBox="1">
            <a:spLocks noChangeArrowheads="1"/>
          </p:cNvSpPr>
          <p:nvPr/>
        </p:nvSpPr>
        <p:spPr bwMode="auto">
          <a:xfrm>
            <a:off x="7643834" y="5890237"/>
            <a:ext cx="1320654" cy="954107"/>
          </a:xfrm>
          <a:prstGeom prst="rect">
            <a:avLst/>
          </a:prstGeom>
          <a:noFill/>
          <a:ln w="9525">
            <a:noFill/>
            <a:miter lim="800000"/>
            <a:headEnd/>
            <a:tailEnd/>
          </a:ln>
        </p:spPr>
        <p:txBody>
          <a:bodyPr wrap="square">
            <a:spAutoFit/>
          </a:bodyPr>
          <a:lstStyle/>
          <a:p>
            <a:pPr algn="r" rtl="1">
              <a:spcBef>
                <a:spcPct val="50000"/>
              </a:spcBef>
            </a:pPr>
            <a:r>
              <a:rPr lang="ar-DZ" sz="2800" b="1" dirty="0" smtClean="0"/>
              <a:t>رقم الأعمال</a:t>
            </a:r>
            <a:endParaRPr lang="fr-FR" sz="2800" b="1" dirty="0"/>
          </a:p>
        </p:txBody>
      </p:sp>
      <p:sp>
        <p:nvSpPr>
          <p:cNvPr id="6" name="Line 5"/>
          <p:cNvSpPr>
            <a:spLocks noChangeShapeType="1"/>
          </p:cNvSpPr>
          <p:nvPr/>
        </p:nvSpPr>
        <p:spPr bwMode="auto">
          <a:xfrm flipV="1">
            <a:off x="868702" y="2996952"/>
            <a:ext cx="6151570" cy="3363286"/>
          </a:xfrm>
          <a:prstGeom prst="line">
            <a:avLst/>
          </a:prstGeom>
          <a:noFill/>
          <a:ln w="38100">
            <a:solidFill>
              <a:srgbClr val="FF6600"/>
            </a:solidFill>
            <a:round/>
            <a:headEnd/>
            <a:tailEnd/>
          </a:ln>
        </p:spPr>
        <p:txBody>
          <a:bodyPr/>
          <a:lstStyle/>
          <a:p>
            <a:endParaRPr lang="ar-SA" sz="2800"/>
          </a:p>
        </p:txBody>
      </p:sp>
      <p:sp>
        <p:nvSpPr>
          <p:cNvPr id="7" name="Line 5"/>
          <p:cNvSpPr>
            <a:spLocks noChangeShapeType="1"/>
          </p:cNvSpPr>
          <p:nvPr/>
        </p:nvSpPr>
        <p:spPr bwMode="auto">
          <a:xfrm flipV="1">
            <a:off x="899592" y="3645024"/>
            <a:ext cx="6552728" cy="1656184"/>
          </a:xfrm>
          <a:prstGeom prst="line">
            <a:avLst/>
          </a:prstGeom>
          <a:noFill/>
          <a:ln w="38100">
            <a:solidFill>
              <a:srgbClr val="0033CC"/>
            </a:solidFill>
            <a:round/>
            <a:headEnd/>
            <a:tailEnd/>
          </a:ln>
        </p:spPr>
        <p:txBody>
          <a:bodyPr/>
          <a:lstStyle/>
          <a:p>
            <a:endParaRPr lang="ar-SA" sz="2800"/>
          </a:p>
        </p:txBody>
      </p:sp>
      <p:sp>
        <p:nvSpPr>
          <p:cNvPr id="8" name="Text Box 17"/>
          <p:cNvSpPr txBox="1">
            <a:spLocks noChangeArrowheads="1"/>
          </p:cNvSpPr>
          <p:nvPr/>
        </p:nvSpPr>
        <p:spPr bwMode="auto">
          <a:xfrm>
            <a:off x="6516216" y="3266981"/>
            <a:ext cx="2448000" cy="954107"/>
          </a:xfrm>
          <a:prstGeom prst="rect">
            <a:avLst/>
          </a:prstGeom>
          <a:noFill/>
          <a:ln w="9525">
            <a:noFill/>
            <a:miter lim="800000"/>
            <a:headEnd/>
            <a:tailEnd/>
          </a:ln>
        </p:spPr>
        <p:txBody>
          <a:bodyPr wrap="square">
            <a:spAutoFit/>
          </a:bodyPr>
          <a:lstStyle/>
          <a:p>
            <a:pPr algn="ctr" rtl="1">
              <a:spcBef>
                <a:spcPct val="50000"/>
              </a:spcBef>
            </a:pPr>
            <a:r>
              <a:rPr lang="ar-DZ" sz="2800" b="1" dirty="0" smtClean="0">
                <a:solidFill>
                  <a:srgbClr val="0046D2"/>
                </a:solidFill>
              </a:rPr>
              <a:t>فائض إجمالي للاستغلال </a:t>
            </a:r>
            <a:r>
              <a:rPr lang="fr-FR" sz="2800" b="1" dirty="0" smtClean="0">
                <a:solidFill>
                  <a:srgbClr val="0046D2"/>
                </a:solidFill>
              </a:rPr>
              <a:t>EBITDA</a:t>
            </a:r>
          </a:p>
        </p:txBody>
      </p:sp>
      <p:sp>
        <p:nvSpPr>
          <p:cNvPr id="9" name="Text Box 17"/>
          <p:cNvSpPr txBox="1">
            <a:spLocks noChangeArrowheads="1"/>
          </p:cNvSpPr>
          <p:nvPr/>
        </p:nvSpPr>
        <p:spPr bwMode="auto">
          <a:xfrm>
            <a:off x="4499992" y="2204864"/>
            <a:ext cx="4032448" cy="954107"/>
          </a:xfrm>
          <a:prstGeom prst="rect">
            <a:avLst/>
          </a:prstGeom>
          <a:noFill/>
          <a:ln w="9525">
            <a:noFill/>
            <a:miter lim="800000"/>
            <a:headEnd/>
            <a:tailEnd/>
          </a:ln>
        </p:spPr>
        <p:txBody>
          <a:bodyPr wrap="square">
            <a:spAutoFit/>
          </a:bodyPr>
          <a:lstStyle/>
          <a:p>
            <a:pPr algn="ctr" rtl="1">
              <a:spcBef>
                <a:spcPct val="50000"/>
              </a:spcBef>
            </a:pPr>
            <a:r>
              <a:rPr lang="ar-DZ" sz="2800" b="1" dirty="0" smtClean="0">
                <a:solidFill>
                  <a:srgbClr val="C00000"/>
                </a:solidFill>
              </a:rPr>
              <a:t>التغير في </a:t>
            </a:r>
            <a:r>
              <a:rPr lang="ar-DZ" sz="2800" b="1" dirty="0" err="1" smtClean="0">
                <a:solidFill>
                  <a:srgbClr val="C00000"/>
                </a:solidFill>
              </a:rPr>
              <a:t>إحتياج</a:t>
            </a:r>
            <a:r>
              <a:rPr lang="ar-DZ" sz="2800" b="1" dirty="0" smtClean="0">
                <a:solidFill>
                  <a:srgbClr val="C00000"/>
                </a:solidFill>
              </a:rPr>
              <a:t> </a:t>
            </a:r>
            <a:r>
              <a:rPr lang="ar-SA" sz="2800" b="1" dirty="0" smtClean="0">
                <a:solidFill>
                  <a:srgbClr val="C00000"/>
                </a:solidFill>
              </a:rPr>
              <a:t>احتياج </a:t>
            </a:r>
            <a:r>
              <a:rPr lang="ar-DZ" sz="2800" b="1" dirty="0" smtClean="0">
                <a:solidFill>
                  <a:srgbClr val="C00000"/>
                </a:solidFill>
              </a:rPr>
              <a:t>لرأس المال العامل </a:t>
            </a:r>
            <a:r>
              <a:rPr lang="el-GR" sz="2800" b="1" dirty="0" smtClean="0">
                <a:solidFill>
                  <a:srgbClr val="C00000"/>
                </a:solidFill>
              </a:rPr>
              <a:t>Δ</a:t>
            </a:r>
            <a:r>
              <a:rPr lang="fr-FR" sz="2800" b="1" dirty="0" smtClean="0">
                <a:solidFill>
                  <a:srgbClr val="C00000"/>
                </a:solidFill>
              </a:rPr>
              <a:t>WCR</a:t>
            </a:r>
          </a:p>
        </p:txBody>
      </p:sp>
      <p:sp>
        <p:nvSpPr>
          <p:cNvPr id="10" name="Text Box 17"/>
          <p:cNvSpPr txBox="1">
            <a:spLocks noChangeArrowheads="1"/>
          </p:cNvSpPr>
          <p:nvPr/>
        </p:nvSpPr>
        <p:spPr bwMode="auto">
          <a:xfrm>
            <a:off x="-36512" y="1754813"/>
            <a:ext cx="2439152" cy="954107"/>
          </a:xfrm>
          <a:prstGeom prst="rect">
            <a:avLst/>
          </a:prstGeom>
          <a:noFill/>
          <a:ln w="9525">
            <a:noFill/>
            <a:miter lim="800000"/>
            <a:headEnd/>
            <a:tailEnd/>
          </a:ln>
        </p:spPr>
        <p:txBody>
          <a:bodyPr wrap="square">
            <a:spAutoFit/>
          </a:bodyPr>
          <a:lstStyle/>
          <a:p>
            <a:pPr algn="ctr" rtl="1">
              <a:spcBef>
                <a:spcPct val="50000"/>
              </a:spcBef>
            </a:pPr>
            <a:r>
              <a:rPr lang="ar-DZ" sz="2800" b="1" dirty="0" smtClean="0"/>
              <a:t>الحاج</a:t>
            </a:r>
            <a:r>
              <a:rPr lang="ar-SA" sz="2800" b="1" dirty="0" smtClean="0"/>
              <a:t>ة</a:t>
            </a:r>
            <a:r>
              <a:rPr lang="ar-DZ" sz="2800" b="1" dirty="0" smtClean="0"/>
              <a:t> إلى </a:t>
            </a:r>
            <a:r>
              <a:rPr lang="ar-SA" sz="2800" b="1" dirty="0" smtClean="0"/>
              <a:t>أو القدرة على ال</a:t>
            </a:r>
            <a:r>
              <a:rPr lang="ar-DZ" sz="2800" b="1" dirty="0" smtClean="0"/>
              <a:t>تمويل</a:t>
            </a:r>
            <a:endParaRPr lang="fr-FR" sz="2800" b="1" dirty="0"/>
          </a:p>
        </p:txBody>
      </p:sp>
      <p:cxnSp>
        <p:nvCxnSpPr>
          <p:cNvPr id="11" name="Connecteur droit 10"/>
          <p:cNvCxnSpPr/>
          <p:nvPr/>
        </p:nvCxnSpPr>
        <p:spPr>
          <a:xfrm rot="5400000">
            <a:off x="3493370" y="5374396"/>
            <a:ext cx="1980000" cy="1588"/>
          </a:xfrm>
          <a:prstGeom prst="line">
            <a:avLst/>
          </a:prstGeom>
          <a:ln w="2857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2" name="Connecteur droit 11"/>
          <p:cNvCxnSpPr/>
          <p:nvPr/>
        </p:nvCxnSpPr>
        <p:spPr>
          <a:xfrm flipH="1">
            <a:off x="882176" y="4392400"/>
            <a:ext cx="3636000" cy="0"/>
          </a:xfrm>
          <a:prstGeom prst="line">
            <a:avLst/>
          </a:prstGeom>
          <a:ln w="28575">
            <a:prstDash val="dash"/>
          </a:ln>
        </p:spPr>
        <p:style>
          <a:lnRef idx="1">
            <a:schemeClr val="accent1"/>
          </a:lnRef>
          <a:fillRef idx="0">
            <a:schemeClr val="accent1"/>
          </a:fillRef>
          <a:effectRef idx="0">
            <a:schemeClr val="accent1"/>
          </a:effectRef>
          <a:fontRef idx="minor">
            <a:schemeClr val="tx1"/>
          </a:fontRef>
        </p:style>
      </p:cxnSp>
      <p:sp>
        <p:nvSpPr>
          <p:cNvPr id="13" name="Rectangle 12"/>
          <p:cNvSpPr/>
          <p:nvPr/>
        </p:nvSpPr>
        <p:spPr>
          <a:xfrm>
            <a:off x="4788024" y="4131077"/>
            <a:ext cx="1872208" cy="954107"/>
          </a:xfrm>
          <a:prstGeom prst="rect">
            <a:avLst/>
          </a:prstGeom>
        </p:spPr>
        <p:txBody>
          <a:bodyPr wrap="square">
            <a:spAutoFit/>
          </a:bodyPr>
          <a:lstStyle/>
          <a:p>
            <a:pPr algn="r" rtl="1"/>
            <a:r>
              <a:rPr lang="ar-DZ" sz="2800" b="1" dirty="0" smtClean="0">
                <a:solidFill>
                  <a:srgbClr val="FF0000"/>
                </a:solidFill>
              </a:rPr>
              <a:t>الفائض النقدي التشغيلي</a:t>
            </a:r>
            <a:r>
              <a:rPr lang="fr-FR" sz="2800" b="1" dirty="0" smtClean="0">
                <a:solidFill>
                  <a:srgbClr val="FF0000"/>
                </a:solidFill>
              </a:rPr>
              <a:t>0&gt;</a:t>
            </a:r>
            <a:endParaRPr lang="fr-FR" sz="2800" b="1" dirty="0">
              <a:solidFill>
                <a:srgbClr val="FF0000"/>
              </a:solidFill>
            </a:endParaRPr>
          </a:p>
        </p:txBody>
      </p:sp>
      <p:sp>
        <p:nvSpPr>
          <p:cNvPr id="14" name="Rectangle 13"/>
          <p:cNvSpPr/>
          <p:nvPr/>
        </p:nvSpPr>
        <p:spPr>
          <a:xfrm>
            <a:off x="1043608" y="3886917"/>
            <a:ext cx="1872000" cy="954107"/>
          </a:xfrm>
          <a:prstGeom prst="rect">
            <a:avLst/>
          </a:prstGeom>
        </p:spPr>
        <p:txBody>
          <a:bodyPr wrap="square">
            <a:spAutoFit/>
          </a:bodyPr>
          <a:lstStyle/>
          <a:p>
            <a:pPr algn="r" rtl="1"/>
            <a:r>
              <a:rPr lang="ar-DZ" sz="2800" b="1" dirty="0" smtClean="0">
                <a:solidFill>
                  <a:srgbClr val="008000"/>
                </a:solidFill>
              </a:rPr>
              <a:t>الفائض النقدي التشغيلي</a:t>
            </a:r>
            <a:r>
              <a:rPr lang="fr-FR" sz="2800" b="1" dirty="0" smtClean="0">
                <a:solidFill>
                  <a:srgbClr val="008000"/>
                </a:solidFill>
              </a:rPr>
              <a:t>0&lt;</a:t>
            </a:r>
            <a:endParaRPr lang="fr-FR" sz="2800" b="1" dirty="0">
              <a:solidFill>
                <a:srgbClr val="008000"/>
              </a:solidFill>
            </a:endParaRPr>
          </a:p>
        </p:txBody>
      </p:sp>
      <p:cxnSp>
        <p:nvCxnSpPr>
          <p:cNvPr id="16" name="Connecteur droit avec flèche 15"/>
          <p:cNvCxnSpPr/>
          <p:nvPr/>
        </p:nvCxnSpPr>
        <p:spPr>
          <a:xfrm flipH="1" flipV="1">
            <a:off x="5796136" y="3789040"/>
            <a:ext cx="288032" cy="432048"/>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8" name="Connecteur droit avec flèche 17"/>
          <p:cNvCxnSpPr/>
          <p:nvPr/>
        </p:nvCxnSpPr>
        <p:spPr>
          <a:xfrm>
            <a:off x="1979712" y="4869160"/>
            <a:ext cx="504056" cy="360040"/>
          </a:xfrm>
          <a:prstGeom prst="straightConnector1">
            <a:avLst/>
          </a:prstGeom>
          <a:ln w="28575">
            <a:solidFill>
              <a:srgbClr val="008000"/>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blinds(horizontal)">
                                      <p:cBhvr>
                                        <p:cTn id="7" dur="500"/>
                                        <p:tgtEl>
                                          <p:spTgt spid="10"/>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4"/>
                                        </p:tgtEl>
                                        <p:attrNameLst>
                                          <p:attrName>style.visibility</p:attrName>
                                        </p:attrNameLst>
                                      </p:cBhvr>
                                      <p:to>
                                        <p:strVal val="visible"/>
                                      </p:to>
                                    </p:set>
                                    <p:animEffect transition="in" filter="blinds(horizontal)">
                                      <p:cBhvr>
                                        <p:cTn id="10" dur="500"/>
                                        <p:tgtEl>
                                          <p:spTgt spid="4"/>
                                        </p:tgtEl>
                                      </p:cBhvr>
                                    </p:animEffect>
                                  </p:childTnLst>
                                </p:cTn>
                              </p:par>
                              <p:par>
                                <p:cTn id="11" presetID="3" presetClass="entr" presetSubtype="10" fill="hold" grpId="0" nodeType="with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blinds(horizontal)">
                                      <p:cBhvr>
                                        <p:cTn id="13" dur="500"/>
                                        <p:tgtEl>
                                          <p:spTgt spid="5"/>
                                        </p:tgtEl>
                                      </p:cBhvr>
                                    </p:animEffect>
                                  </p:childTnLst>
                                </p:cTn>
                              </p:par>
                            </p:childTnLst>
                          </p:cTn>
                        </p:par>
                      </p:childTnLst>
                    </p:cTn>
                  </p:par>
                  <p:par>
                    <p:cTn id="14" fill="hold">
                      <p:stCondLst>
                        <p:cond delay="indefinite"/>
                      </p:stCondLst>
                      <p:childTnLst>
                        <p:par>
                          <p:cTn id="15" fill="hold">
                            <p:stCondLst>
                              <p:cond delay="0"/>
                            </p:stCondLst>
                            <p:childTnLst>
                              <p:par>
                                <p:cTn id="16" presetID="29" presetClass="entr" presetSubtype="0" fill="hold" grpId="0" nodeType="clickEffect">
                                  <p:stCondLst>
                                    <p:cond delay="0"/>
                                  </p:stCondLst>
                                  <p:childTnLst>
                                    <p:set>
                                      <p:cBhvr>
                                        <p:cTn id="17" dur="1" fill="hold">
                                          <p:stCondLst>
                                            <p:cond delay="0"/>
                                          </p:stCondLst>
                                        </p:cTn>
                                        <p:tgtEl>
                                          <p:spTgt spid="7"/>
                                        </p:tgtEl>
                                        <p:attrNameLst>
                                          <p:attrName>style.visibility</p:attrName>
                                        </p:attrNameLst>
                                      </p:cBhvr>
                                      <p:to>
                                        <p:strVal val="visible"/>
                                      </p:to>
                                    </p:set>
                                    <p:anim calcmode="lin" valueType="num">
                                      <p:cBhvr>
                                        <p:cTn id="18" dur="1000" fill="hold"/>
                                        <p:tgtEl>
                                          <p:spTgt spid="7"/>
                                        </p:tgtEl>
                                        <p:attrNameLst>
                                          <p:attrName>ppt_x</p:attrName>
                                        </p:attrNameLst>
                                      </p:cBhvr>
                                      <p:tavLst>
                                        <p:tav tm="0">
                                          <p:val>
                                            <p:strVal val="#ppt_x-.2"/>
                                          </p:val>
                                        </p:tav>
                                        <p:tav tm="100000">
                                          <p:val>
                                            <p:strVal val="#ppt_x"/>
                                          </p:val>
                                        </p:tav>
                                      </p:tavLst>
                                    </p:anim>
                                    <p:anim calcmode="lin" valueType="num">
                                      <p:cBhvr>
                                        <p:cTn id="19" dur="1000" fill="hold"/>
                                        <p:tgtEl>
                                          <p:spTgt spid="7"/>
                                        </p:tgtEl>
                                        <p:attrNameLst>
                                          <p:attrName>ppt_y</p:attrName>
                                        </p:attrNameLst>
                                      </p:cBhvr>
                                      <p:tavLst>
                                        <p:tav tm="0">
                                          <p:val>
                                            <p:strVal val="#ppt_y"/>
                                          </p:val>
                                        </p:tav>
                                        <p:tav tm="100000">
                                          <p:val>
                                            <p:strVal val="#ppt_y"/>
                                          </p:val>
                                        </p:tav>
                                      </p:tavLst>
                                    </p:anim>
                                    <p:animEffect transition="in" filter="wipe(right)" prLst="gradientSize: 0.1">
                                      <p:cBhvr>
                                        <p:cTn id="20" dur="1000"/>
                                        <p:tgtEl>
                                          <p:spTgt spid="7"/>
                                        </p:tgtEl>
                                      </p:cBhvr>
                                    </p:animEffect>
                                  </p:childTnLst>
                                </p:cTn>
                              </p:par>
                            </p:childTnLst>
                          </p:cTn>
                        </p:par>
                      </p:childTnLst>
                    </p:cTn>
                  </p:par>
                  <p:par>
                    <p:cTn id="21" fill="hold">
                      <p:stCondLst>
                        <p:cond delay="indefinite"/>
                      </p:stCondLst>
                      <p:childTnLst>
                        <p:par>
                          <p:cTn id="22" fill="hold">
                            <p:stCondLst>
                              <p:cond delay="0"/>
                            </p:stCondLst>
                            <p:childTnLst>
                              <p:par>
                                <p:cTn id="23" presetID="27" presetClass="entr" presetSubtype="0" fill="hold" grpId="0" nodeType="clickEffect">
                                  <p:stCondLst>
                                    <p:cond delay="0"/>
                                  </p:stCondLst>
                                  <p:iterate type="lt">
                                    <p:tmPct val="50000"/>
                                  </p:iterate>
                                  <p:childTnLst>
                                    <p:set>
                                      <p:cBhvr>
                                        <p:cTn id="24" dur="1" fill="hold">
                                          <p:stCondLst>
                                            <p:cond delay="0"/>
                                          </p:stCondLst>
                                        </p:cTn>
                                        <p:tgtEl>
                                          <p:spTgt spid="8"/>
                                        </p:tgtEl>
                                        <p:attrNameLst>
                                          <p:attrName>style.visibility</p:attrName>
                                        </p:attrNameLst>
                                      </p:cBhvr>
                                      <p:to>
                                        <p:strVal val="visible"/>
                                      </p:to>
                                    </p:set>
                                    <p:anim calcmode="discrete" valueType="clr">
                                      <p:cBhvr override="childStyle">
                                        <p:cTn id="25" dur="80"/>
                                        <p:tgtEl>
                                          <p:spTgt spid="8"/>
                                        </p:tgtEl>
                                        <p:attrNameLst>
                                          <p:attrName>style.color</p:attrName>
                                        </p:attrNameLst>
                                      </p:cBhvr>
                                      <p:tavLst>
                                        <p:tav tm="0">
                                          <p:val>
                                            <p:clrVal>
                                              <a:schemeClr val="accent2"/>
                                            </p:clrVal>
                                          </p:val>
                                        </p:tav>
                                        <p:tav tm="50000">
                                          <p:val>
                                            <p:clrVal>
                                              <a:schemeClr val="hlink"/>
                                            </p:clrVal>
                                          </p:val>
                                        </p:tav>
                                      </p:tavLst>
                                    </p:anim>
                                    <p:anim calcmode="discrete" valueType="clr">
                                      <p:cBhvr>
                                        <p:cTn id="26" dur="80"/>
                                        <p:tgtEl>
                                          <p:spTgt spid="8"/>
                                        </p:tgtEl>
                                        <p:attrNameLst>
                                          <p:attrName>fillcolor</p:attrName>
                                        </p:attrNameLst>
                                      </p:cBhvr>
                                      <p:tavLst>
                                        <p:tav tm="0">
                                          <p:val>
                                            <p:clrVal>
                                              <a:schemeClr val="accent2"/>
                                            </p:clrVal>
                                          </p:val>
                                        </p:tav>
                                        <p:tav tm="50000">
                                          <p:val>
                                            <p:clrVal>
                                              <a:schemeClr val="hlink"/>
                                            </p:clrVal>
                                          </p:val>
                                        </p:tav>
                                      </p:tavLst>
                                    </p:anim>
                                    <p:set>
                                      <p:cBhvr>
                                        <p:cTn id="27" dur="80"/>
                                        <p:tgtEl>
                                          <p:spTgt spid="8"/>
                                        </p:tgtEl>
                                        <p:attrNameLst>
                                          <p:attrName>fill.type</p:attrName>
                                        </p:attrNameLst>
                                      </p:cBhvr>
                                      <p:to>
                                        <p:strVal val="solid"/>
                                      </p:to>
                                    </p:set>
                                  </p:childTnLst>
                                </p:cTn>
                              </p:par>
                            </p:childTnLst>
                          </p:cTn>
                        </p:par>
                      </p:childTnLst>
                    </p:cTn>
                  </p:par>
                  <p:par>
                    <p:cTn id="28" fill="hold">
                      <p:stCondLst>
                        <p:cond delay="indefinite"/>
                      </p:stCondLst>
                      <p:childTnLst>
                        <p:par>
                          <p:cTn id="29" fill="hold">
                            <p:stCondLst>
                              <p:cond delay="0"/>
                            </p:stCondLst>
                            <p:childTnLst>
                              <p:par>
                                <p:cTn id="30" presetID="29" presetClass="entr" presetSubtype="0" fill="hold" grpId="0" nodeType="clickEffect">
                                  <p:stCondLst>
                                    <p:cond delay="0"/>
                                  </p:stCondLst>
                                  <p:childTnLst>
                                    <p:set>
                                      <p:cBhvr>
                                        <p:cTn id="31" dur="1" fill="hold">
                                          <p:stCondLst>
                                            <p:cond delay="0"/>
                                          </p:stCondLst>
                                        </p:cTn>
                                        <p:tgtEl>
                                          <p:spTgt spid="6"/>
                                        </p:tgtEl>
                                        <p:attrNameLst>
                                          <p:attrName>style.visibility</p:attrName>
                                        </p:attrNameLst>
                                      </p:cBhvr>
                                      <p:to>
                                        <p:strVal val="visible"/>
                                      </p:to>
                                    </p:set>
                                    <p:anim calcmode="lin" valueType="num">
                                      <p:cBhvr>
                                        <p:cTn id="32" dur="1000" fill="hold"/>
                                        <p:tgtEl>
                                          <p:spTgt spid="6"/>
                                        </p:tgtEl>
                                        <p:attrNameLst>
                                          <p:attrName>ppt_x</p:attrName>
                                        </p:attrNameLst>
                                      </p:cBhvr>
                                      <p:tavLst>
                                        <p:tav tm="0">
                                          <p:val>
                                            <p:strVal val="#ppt_x-.2"/>
                                          </p:val>
                                        </p:tav>
                                        <p:tav tm="100000">
                                          <p:val>
                                            <p:strVal val="#ppt_x"/>
                                          </p:val>
                                        </p:tav>
                                      </p:tavLst>
                                    </p:anim>
                                    <p:anim calcmode="lin" valueType="num">
                                      <p:cBhvr>
                                        <p:cTn id="33" dur="1000" fill="hold"/>
                                        <p:tgtEl>
                                          <p:spTgt spid="6"/>
                                        </p:tgtEl>
                                        <p:attrNameLst>
                                          <p:attrName>ppt_y</p:attrName>
                                        </p:attrNameLst>
                                      </p:cBhvr>
                                      <p:tavLst>
                                        <p:tav tm="0">
                                          <p:val>
                                            <p:strVal val="#ppt_y"/>
                                          </p:val>
                                        </p:tav>
                                        <p:tav tm="100000">
                                          <p:val>
                                            <p:strVal val="#ppt_y"/>
                                          </p:val>
                                        </p:tav>
                                      </p:tavLst>
                                    </p:anim>
                                    <p:animEffect transition="in" filter="wipe(right)" prLst="gradientSize: 0.1">
                                      <p:cBhvr>
                                        <p:cTn id="34" dur="1000"/>
                                        <p:tgtEl>
                                          <p:spTgt spid="6"/>
                                        </p:tgtEl>
                                      </p:cBhvr>
                                    </p:animEffect>
                                  </p:childTnLst>
                                </p:cTn>
                              </p:par>
                            </p:childTnLst>
                          </p:cTn>
                        </p:par>
                      </p:childTnLst>
                    </p:cTn>
                  </p:par>
                  <p:par>
                    <p:cTn id="35" fill="hold">
                      <p:stCondLst>
                        <p:cond delay="indefinite"/>
                      </p:stCondLst>
                      <p:childTnLst>
                        <p:par>
                          <p:cTn id="36" fill="hold">
                            <p:stCondLst>
                              <p:cond delay="0"/>
                            </p:stCondLst>
                            <p:childTnLst>
                              <p:par>
                                <p:cTn id="37" presetID="41" presetClass="entr" presetSubtype="0" fill="hold" grpId="0" nodeType="clickEffect">
                                  <p:stCondLst>
                                    <p:cond delay="0"/>
                                  </p:stCondLst>
                                  <p:iterate type="lt">
                                    <p:tmPct val="10000"/>
                                  </p:iterate>
                                  <p:childTnLst>
                                    <p:set>
                                      <p:cBhvr>
                                        <p:cTn id="38" dur="1" fill="hold">
                                          <p:stCondLst>
                                            <p:cond delay="0"/>
                                          </p:stCondLst>
                                        </p:cTn>
                                        <p:tgtEl>
                                          <p:spTgt spid="9"/>
                                        </p:tgtEl>
                                        <p:attrNameLst>
                                          <p:attrName>style.visibility</p:attrName>
                                        </p:attrNameLst>
                                      </p:cBhvr>
                                      <p:to>
                                        <p:strVal val="visible"/>
                                      </p:to>
                                    </p:set>
                                    <p:anim calcmode="lin" valueType="num">
                                      <p:cBhvr>
                                        <p:cTn id="39" dur="500" fill="hold"/>
                                        <p:tgtEl>
                                          <p:spTgt spid="9"/>
                                        </p:tgtEl>
                                        <p:attrNameLst>
                                          <p:attrName>ppt_x</p:attrName>
                                        </p:attrNameLst>
                                      </p:cBhvr>
                                      <p:tavLst>
                                        <p:tav tm="0">
                                          <p:val>
                                            <p:strVal val="#ppt_x"/>
                                          </p:val>
                                        </p:tav>
                                        <p:tav tm="50000">
                                          <p:val>
                                            <p:strVal val="#ppt_x+.1"/>
                                          </p:val>
                                        </p:tav>
                                        <p:tav tm="100000">
                                          <p:val>
                                            <p:strVal val="#ppt_x"/>
                                          </p:val>
                                        </p:tav>
                                      </p:tavLst>
                                    </p:anim>
                                    <p:anim calcmode="lin" valueType="num">
                                      <p:cBhvr>
                                        <p:cTn id="40" dur="500" fill="hold"/>
                                        <p:tgtEl>
                                          <p:spTgt spid="9"/>
                                        </p:tgtEl>
                                        <p:attrNameLst>
                                          <p:attrName>ppt_y</p:attrName>
                                        </p:attrNameLst>
                                      </p:cBhvr>
                                      <p:tavLst>
                                        <p:tav tm="0">
                                          <p:val>
                                            <p:strVal val="#ppt_y"/>
                                          </p:val>
                                        </p:tav>
                                        <p:tav tm="100000">
                                          <p:val>
                                            <p:strVal val="#ppt_y"/>
                                          </p:val>
                                        </p:tav>
                                      </p:tavLst>
                                    </p:anim>
                                    <p:anim calcmode="lin" valueType="num">
                                      <p:cBhvr>
                                        <p:cTn id="41" dur="500" fill="hold"/>
                                        <p:tgtEl>
                                          <p:spTgt spid="9"/>
                                        </p:tgtEl>
                                        <p:attrNameLst>
                                          <p:attrName>ppt_h</p:attrName>
                                        </p:attrNameLst>
                                      </p:cBhvr>
                                      <p:tavLst>
                                        <p:tav tm="0">
                                          <p:val>
                                            <p:strVal val="#ppt_h/10"/>
                                          </p:val>
                                        </p:tav>
                                        <p:tav tm="50000">
                                          <p:val>
                                            <p:strVal val="#ppt_h+.01"/>
                                          </p:val>
                                        </p:tav>
                                        <p:tav tm="100000">
                                          <p:val>
                                            <p:strVal val="#ppt_h"/>
                                          </p:val>
                                        </p:tav>
                                      </p:tavLst>
                                    </p:anim>
                                    <p:anim calcmode="lin" valueType="num">
                                      <p:cBhvr>
                                        <p:cTn id="42" dur="500" fill="hold"/>
                                        <p:tgtEl>
                                          <p:spTgt spid="9"/>
                                        </p:tgtEl>
                                        <p:attrNameLst>
                                          <p:attrName>ppt_w</p:attrName>
                                        </p:attrNameLst>
                                      </p:cBhvr>
                                      <p:tavLst>
                                        <p:tav tm="0">
                                          <p:val>
                                            <p:strVal val="#ppt_w/10"/>
                                          </p:val>
                                        </p:tav>
                                        <p:tav tm="50000">
                                          <p:val>
                                            <p:strVal val="#ppt_w+.01"/>
                                          </p:val>
                                        </p:tav>
                                        <p:tav tm="100000">
                                          <p:val>
                                            <p:strVal val="#ppt_w"/>
                                          </p:val>
                                        </p:tav>
                                      </p:tavLst>
                                    </p:anim>
                                    <p:animEffect transition="in" filter="fade">
                                      <p:cBhvr>
                                        <p:cTn id="43" dur="500" tmFilter="0,0; .5, 1; 1, 1"/>
                                        <p:tgtEl>
                                          <p:spTgt spid="9"/>
                                        </p:tgtEl>
                                      </p:cBhvr>
                                    </p:animEffect>
                                  </p:childTnLst>
                                </p:cTn>
                              </p:par>
                            </p:childTnLst>
                          </p:cTn>
                        </p:par>
                      </p:childTnLst>
                    </p:cTn>
                  </p:par>
                  <p:par>
                    <p:cTn id="44" fill="hold">
                      <p:stCondLst>
                        <p:cond delay="indefinite"/>
                      </p:stCondLst>
                      <p:childTnLst>
                        <p:par>
                          <p:cTn id="45" fill="hold">
                            <p:stCondLst>
                              <p:cond delay="0"/>
                            </p:stCondLst>
                            <p:childTnLst>
                              <p:par>
                                <p:cTn id="46" presetID="47" presetClass="entr" presetSubtype="0" fill="hold" nodeType="clickEffect">
                                  <p:stCondLst>
                                    <p:cond delay="0"/>
                                  </p:stCondLst>
                                  <p:childTnLst>
                                    <p:set>
                                      <p:cBhvr>
                                        <p:cTn id="47" dur="1" fill="hold">
                                          <p:stCondLst>
                                            <p:cond delay="0"/>
                                          </p:stCondLst>
                                        </p:cTn>
                                        <p:tgtEl>
                                          <p:spTgt spid="11"/>
                                        </p:tgtEl>
                                        <p:attrNameLst>
                                          <p:attrName>style.visibility</p:attrName>
                                        </p:attrNameLst>
                                      </p:cBhvr>
                                      <p:to>
                                        <p:strVal val="visible"/>
                                      </p:to>
                                    </p:set>
                                    <p:animEffect transition="in" filter="fade">
                                      <p:cBhvr>
                                        <p:cTn id="48" dur="1000"/>
                                        <p:tgtEl>
                                          <p:spTgt spid="11"/>
                                        </p:tgtEl>
                                      </p:cBhvr>
                                    </p:animEffect>
                                    <p:anim calcmode="lin" valueType="num">
                                      <p:cBhvr>
                                        <p:cTn id="49" dur="1000" fill="hold"/>
                                        <p:tgtEl>
                                          <p:spTgt spid="11"/>
                                        </p:tgtEl>
                                        <p:attrNameLst>
                                          <p:attrName>ppt_x</p:attrName>
                                        </p:attrNameLst>
                                      </p:cBhvr>
                                      <p:tavLst>
                                        <p:tav tm="0">
                                          <p:val>
                                            <p:strVal val="#ppt_x"/>
                                          </p:val>
                                        </p:tav>
                                        <p:tav tm="100000">
                                          <p:val>
                                            <p:strVal val="#ppt_x"/>
                                          </p:val>
                                        </p:tav>
                                      </p:tavLst>
                                    </p:anim>
                                    <p:anim calcmode="lin" valueType="num">
                                      <p:cBhvr>
                                        <p:cTn id="50"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53" presetClass="entr" presetSubtype="0" fill="hold" nodeType="clickEffect">
                                  <p:stCondLst>
                                    <p:cond delay="0"/>
                                  </p:stCondLst>
                                  <p:childTnLst>
                                    <p:set>
                                      <p:cBhvr>
                                        <p:cTn id="54" dur="1" fill="hold">
                                          <p:stCondLst>
                                            <p:cond delay="0"/>
                                          </p:stCondLst>
                                        </p:cTn>
                                        <p:tgtEl>
                                          <p:spTgt spid="12"/>
                                        </p:tgtEl>
                                        <p:attrNameLst>
                                          <p:attrName>style.visibility</p:attrName>
                                        </p:attrNameLst>
                                      </p:cBhvr>
                                      <p:to>
                                        <p:strVal val="visible"/>
                                      </p:to>
                                    </p:set>
                                    <p:anim calcmode="lin" valueType="num">
                                      <p:cBhvr>
                                        <p:cTn id="55" dur="500" fill="hold"/>
                                        <p:tgtEl>
                                          <p:spTgt spid="12"/>
                                        </p:tgtEl>
                                        <p:attrNameLst>
                                          <p:attrName>ppt_w</p:attrName>
                                        </p:attrNameLst>
                                      </p:cBhvr>
                                      <p:tavLst>
                                        <p:tav tm="0">
                                          <p:val>
                                            <p:fltVal val="0"/>
                                          </p:val>
                                        </p:tav>
                                        <p:tav tm="100000">
                                          <p:val>
                                            <p:strVal val="#ppt_w"/>
                                          </p:val>
                                        </p:tav>
                                      </p:tavLst>
                                    </p:anim>
                                    <p:anim calcmode="lin" valueType="num">
                                      <p:cBhvr>
                                        <p:cTn id="56" dur="500" fill="hold"/>
                                        <p:tgtEl>
                                          <p:spTgt spid="12"/>
                                        </p:tgtEl>
                                        <p:attrNameLst>
                                          <p:attrName>ppt_h</p:attrName>
                                        </p:attrNameLst>
                                      </p:cBhvr>
                                      <p:tavLst>
                                        <p:tav tm="0">
                                          <p:val>
                                            <p:fltVal val="0"/>
                                          </p:val>
                                        </p:tav>
                                        <p:tav tm="100000">
                                          <p:val>
                                            <p:strVal val="#ppt_h"/>
                                          </p:val>
                                        </p:tav>
                                      </p:tavLst>
                                    </p:anim>
                                    <p:animEffect transition="in" filter="fade">
                                      <p:cBhvr>
                                        <p:cTn id="57" dur="500"/>
                                        <p:tgtEl>
                                          <p:spTgt spid="12"/>
                                        </p:tgtEl>
                                      </p:cBhvr>
                                    </p:animEffect>
                                  </p:childTnLst>
                                </p:cTn>
                              </p:par>
                            </p:childTnLst>
                          </p:cTn>
                        </p:par>
                      </p:childTnLst>
                    </p:cTn>
                  </p:par>
                  <p:par>
                    <p:cTn id="58" fill="hold">
                      <p:stCondLst>
                        <p:cond delay="indefinite"/>
                      </p:stCondLst>
                      <p:childTnLst>
                        <p:par>
                          <p:cTn id="59" fill="hold">
                            <p:stCondLst>
                              <p:cond delay="0"/>
                            </p:stCondLst>
                            <p:childTnLst>
                              <p:par>
                                <p:cTn id="60" presetID="40" presetClass="entr" presetSubtype="0" fill="hold" grpId="0" nodeType="clickEffect">
                                  <p:stCondLst>
                                    <p:cond delay="0"/>
                                  </p:stCondLst>
                                  <p:iterate type="lt">
                                    <p:tmPct val="10000"/>
                                  </p:iterate>
                                  <p:childTnLst>
                                    <p:set>
                                      <p:cBhvr>
                                        <p:cTn id="61" dur="1" fill="hold">
                                          <p:stCondLst>
                                            <p:cond delay="0"/>
                                          </p:stCondLst>
                                        </p:cTn>
                                        <p:tgtEl>
                                          <p:spTgt spid="14"/>
                                        </p:tgtEl>
                                        <p:attrNameLst>
                                          <p:attrName>style.visibility</p:attrName>
                                        </p:attrNameLst>
                                      </p:cBhvr>
                                      <p:to>
                                        <p:strVal val="visible"/>
                                      </p:to>
                                    </p:set>
                                    <p:animEffect transition="in" filter="fade">
                                      <p:cBhvr>
                                        <p:cTn id="62" dur="1000"/>
                                        <p:tgtEl>
                                          <p:spTgt spid="14"/>
                                        </p:tgtEl>
                                      </p:cBhvr>
                                    </p:animEffect>
                                    <p:anim calcmode="lin" valueType="num">
                                      <p:cBhvr>
                                        <p:cTn id="63" dur="1000" fill="hold"/>
                                        <p:tgtEl>
                                          <p:spTgt spid="14"/>
                                        </p:tgtEl>
                                        <p:attrNameLst>
                                          <p:attrName>ppt_x</p:attrName>
                                        </p:attrNameLst>
                                      </p:cBhvr>
                                      <p:tavLst>
                                        <p:tav tm="0">
                                          <p:val>
                                            <p:strVal val="#ppt_x-.1"/>
                                          </p:val>
                                        </p:tav>
                                        <p:tav tm="100000">
                                          <p:val>
                                            <p:strVal val="#ppt_x"/>
                                          </p:val>
                                        </p:tav>
                                      </p:tavLst>
                                    </p:anim>
                                    <p:anim calcmode="lin" valueType="num">
                                      <p:cBhvr>
                                        <p:cTn id="64" dur="1000" fill="hold"/>
                                        <p:tgtEl>
                                          <p:spTgt spid="14"/>
                                        </p:tgtEl>
                                        <p:attrNameLst>
                                          <p:attrName>ppt_y</p:attrName>
                                        </p:attrNameLst>
                                      </p:cBhvr>
                                      <p:tavLst>
                                        <p:tav tm="0">
                                          <p:val>
                                            <p:strVal val="#ppt_y"/>
                                          </p:val>
                                        </p:tav>
                                        <p:tav tm="100000">
                                          <p:val>
                                            <p:strVal val="#ppt_y"/>
                                          </p:val>
                                        </p:tav>
                                      </p:tavLst>
                                    </p:anim>
                                  </p:childTnLst>
                                </p:cTn>
                              </p:par>
                            </p:childTnLst>
                          </p:cTn>
                        </p:par>
                        <p:par>
                          <p:cTn id="65" fill="hold">
                            <p:stCondLst>
                              <p:cond delay="3100"/>
                            </p:stCondLst>
                            <p:childTnLst>
                              <p:par>
                                <p:cTn id="66" presetID="47" presetClass="entr" presetSubtype="0" fill="hold" nodeType="afterEffect">
                                  <p:stCondLst>
                                    <p:cond delay="0"/>
                                  </p:stCondLst>
                                  <p:childTnLst>
                                    <p:set>
                                      <p:cBhvr>
                                        <p:cTn id="67" dur="1" fill="hold">
                                          <p:stCondLst>
                                            <p:cond delay="0"/>
                                          </p:stCondLst>
                                        </p:cTn>
                                        <p:tgtEl>
                                          <p:spTgt spid="18"/>
                                        </p:tgtEl>
                                        <p:attrNameLst>
                                          <p:attrName>style.visibility</p:attrName>
                                        </p:attrNameLst>
                                      </p:cBhvr>
                                      <p:to>
                                        <p:strVal val="visible"/>
                                      </p:to>
                                    </p:set>
                                    <p:animEffect transition="in" filter="fade">
                                      <p:cBhvr>
                                        <p:cTn id="68" dur="1000"/>
                                        <p:tgtEl>
                                          <p:spTgt spid="18"/>
                                        </p:tgtEl>
                                      </p:cBhvr>
                                    </p:animEffect>
                                    <p:anim calcmode="lin" valueType="num">
                                      <p:cBhvr>
                                        <p:cTn id="69" dur="1000" fill="hold"/>
                                        <p:tgtEl>
                                          <p:spTgt spid="18"/>
                                        </p:tgtEl>
                                        <p:attrNameLst>
                                          <p:attrName>ppt_x</p:attrName>
                                        </p:attrNameLst>
                                      </p:cBhvr>
                                      <p:tavLst>
                                        <p:tav tm="0">
                                          <p:val>
                                            <p:strVal val="#ppt_x"/>
                                          </p:val>
                                        </p:tav>
                                        <p:tav tm="100000">
                                          <p:val>
                                            <p:strVal val="#ppt_x"/>
                                          </p:val>
                                        </p:tav>
                                      </p:tavLst>
                                    </p:anim>
                                    <p:anim calcmode="lin" valueType="num">
                                      <p:cBhvr>
                                        <p:cTn id="70" dur="1000" fill="hold"/>
                                        <p:tgtEl>
                                          <p:spTgt spid="18"/>
                                        </p:tgtEl>
                                        <p:attrNameLst>
                                          <p:attrName>ppt_y</p:attrName>
                                        </p:attrNameLst>
                                      </p:cBhvr>
                                      <p:tavLst>
                                        <p:tav tm="0">
                                          <p:val>
                                            <p:strVal val="#ppt_y-.1"/>
                                          </p:val>
                                        </p:tav>
                                        <p:tav tm="100000">
                                          <p:val>
                                            <p:strVal val="#ppt_y"/>
                                          </p:val>
                                        </p:tav>
                                      </p:tavLst>
                                    </p:anim>
                                  </p:childTnLst>
                                </p:cTn>
                              </p:par>
                            </p:childTnLst>
                          </p:cTn>
                        </p:par>
                      </p:childTnLst>
                    </p:cTn>
                  </p:par>
                  <p:par>
                    <p:cTn id="71" fill="hold">
                      <p:stCondLst>
                        <p:cond delay="indefinite"/>
                      </p:stCondLst>
                      <p:childTnLst>
                        <p:par>
                          <p:cTn id="72" fill="hold">
                            <p:stCondLst>
                              <p:cond delay="0"/>
                            </p:stCondLst>
                            <p:childTnLst>
                              <p:par>
                                <p:cTn id="73" presetID="40" presetClass="entr" presetSubtype="0" fill="hold" grpId="0" nodeType="clickEffect">
                                  <p:stCondLst>
                                    <p:cond delay="0"/>
                                  </p:stCondLst>
                                  <p:iterate type="lt">
                                    <p:tmPct val="10000"/>
                                  </p:iterate>
                                  <p:childTnLst>
                                    <p:set>
                                      <p:cBhvr>
                                        <p:cTn id="74" dur="1" fill="hold">
                                          <p:stCondLst>
                                            <p:cond delay="0"/>
                                          </p:stCondLst>
                                        </p:cTn>
                                        <p:tgtEl>
                                          <p:spTgt spid="13"/>
                                        </p:tgtEl>
                                        <p:attrNameLst>
                                          <p:attrName>style.visibility</p:attrName>
                                        </p:attrNameLst>
                                      </p:cBhvr>
                                      <p:to>
                                        <p:strVal val="visible"/>
                                      </p:to>
                                    </p:set>
                                    <p:animEffect transition="in" filter="fade">
                                      <p:cBhvr>
                                        <p:cTn id="75" dur="1000"/>
                                        <p:tgtEl>
                                          <p:spTgt spid="13"/>
                                        </p:tgtEl>
                                      </p:cBhvr>
                                    </p:animEffect>
                                    <p:anim calcmode="lin" valueType="num">
                                      <p:cBhvr>
                                        <p:cTn id="76" dur="1000" fill="hold"/>
                                        <p:tgtEl>
                                          <p:spTgt spid="13"/>
                                        </p:tgtEl>
                                        <p:attrNameLst>
                                          <p:attrName>ppt_x</p:attrName>
                                        </p:attrNameLst>
                                      </p:cBhvr>
                                      <p:tavLst>
                                        <p:tav tm="0">
                                          <p:val>
                                            <p:strVal val="#ppt_x-.1"/>
                                          </p:val>
                                        </p:tav>
                                        <p:tav tm="100000">
                                          <p:val>
                                            <p:strVal val="#ppt_x"/>
                                          </p:val>
                                        </p:tav>
                                      </p:tavLst>
                                    </p:anim>
                                    <p:anim calcmode="lin" valueType="num">
                                      <p:cBhvr>
                                        <p:cTn id="77" dur="1000" fill="hold"/>
                                        <p:tgtEl>
                                          <p:spTgt spid="13"/>
                                        </p:tgtEl>
                                        <p:attrNameLst>
                                          <p:attrName>ppt_y</p:attrName>
                                        </p:attrNameLst>
                                      </p:cBhvr>
                                      <p:tavLst>
                                        <p:tav tm="0">
                                          <p:val>
                                            <p:strVal val="#ppt_y"/>
                                          </p:val>
                                        </p:tav>
                                        <p:tav tm="100000">
                                          <p:val>
                                            <p:strVal val="#ppt_y"/>
                                          </p:val>
                                        </p:tav>
                                      </p:tavLst>
                                    </p:anim>
                                  </p:childTnLst>
                                </p:cTn>
                              </p:par>
                            </p:childTnLst>
                          </p:cTn>
                        </p:par>
                        <p:par>
                          <p:cTn id="78" fill="hold">
                            <p:stCondLst>
                              <p:cond delay="3100"/>
                            </p:stCondLst>
                            <p:childTnLst>
                              <p:par>
                                <p:cTn id="79" presetID="25" presetClass="entr" presetSubtype="0" fill="hold" nodeType="afterEffect">
                                  <p:stCondLst>
                                    <p:cond delay="0"/>
                                  </p:stCondLst>
                                  <p:childTnLst>
                                    <p:set>
                                      <p:cBhvr>
                                        <p:cTn id="80" dur="1" fill="hold">
                                          <p:stCondLst>
                                            <p:cond delay="0"/>
                                          </p:stCondLst>
                                        </p:cTn>
                                        <p:tgtEl>
                                          <p:spTgt spid="16"/>
                                        </p:tgtEl>
                                        <p:attrNameLst>
                                          <p:attrName>style.visibility</p:attrName>
                                        </p:attrNameLst>
                                      </p:cBhvr>
                                      <p:to>
                                        <p:strVal val="visible"/>
                                      </p:to>
                                    </p:set>
                                    <p:anim calcmode="lin" valueType="num">
                                      <p:cBhvr>
                                        <p:cTn id="81" dur="500" decel="50000" fill="hold">
                                          <p:stCondLst>
                                            <p:cond delay="0"/>
                                          </p:stCondLst>
                                        </p:cTn>
                                        <p:tgtEl>
                                          <p:spTgt spid="16"/>
                                        </p:tgtEl>
                                        <p:attrNameLst>
                                          <p:attrName>style.rotation</p:attrName>
                                        </p:attrNameLst>
                                      </p:cBhvr>
                                      <p:tavLst>
                                        <p:tav tm="0">
                                          <p:val>
                                            <p:fltVal val="-90"/>
                                          </p:val>
                                        </p:tav>
                                        <p:tav tm="100000">
                                          <p:val>
                                            <p:fltVal val="0"/>
                                          </p:val>
                                        </p:tav>
                                      </p:tavLst>
                                    </p:anim>
                                    <p:anim calcmode="lin" valueType="num">
                                      <p:cBhvr>
                                        <p:cTn id="82" dur="500" decel="50000" fill="hold">
                                          <p:stCondLst>
                                            <p:cond delay="0"/>
                                          </p:stCondLst>
                                        </p:cTn>
                                        <p:tgtEl>
                                          <p:spTgt spid="16"/>
                                        </p:tgtEl>
                                        <p:attrNameLst>
                                          <p:attrName>ppt_w</p:attrName>
                                        </p:attrNameLst>
                                      </p:cBhvr>
                                      <p:tavLst>
                                        <p:tav tm="0">
                                          <p:val>
                                            <p:strVal val="#ppt_w"/>
                                          </p:val>
                                        </p:tav>
                                        <p:tav tm="100000">
                                          <p:val>
                                            <p:strVal val="#ppt_w*.05"/>
                                          </p:val>
                                        </p:tav>
                                      </p:tavLst>
                                    </p:anim>
                                    <p:anim calcmode="lin" valueType="num">
                                      <p:cBhvr>
                                        <p:cTn id="83" dur="500" accel="50000" fill="hold">
                                          <p:stCondLst>
                                            <p:cond delay="500"/>
                                          </p:stCondLst>
                                        </p:cTn>
                                        <p:tgtEl>
                                          <p:spTgt spid="16"/>
                                        </p:tgtEl>
                                        <p:attrNameLst>
                                          <p:attrName>ppt_w</p:attrName>
                                        </p:attrNameLst>
                                      </p:cBhvr>
                                      <p:tavLst>
                                        <p:tav tm="0">
                                          <p:val>
                                            <p:strVal val="#ppt_w*.05"/>
                                          </p:val>
                                        </p:tav>
                                        <p:tav tm="100000">
                                          <p:val>
                                            <p:strVal val="#ppt_w"/>
                                          </p:val>
                                        </p:tav>
                                      </p:tavLst>
                                    </p:anim>
                                    <p:anim calcmode="lin" valueType="num">
                                      <p:cBhvr>
                                        <p:cTn id="84" dur="1000" fill="hold"/>
                                        <p:tgtEl>
                                          <p:spTgt spid="16"/>
                                        </p:tgtEl>
                                        <p:attrNameLst>
                                          <p:attrName>ppt_h</p:attrName>
                                        </p:attrNameLst>
                                      </p:cBhvr>
                                      <p:tavLst>
                                        <p:tav tm="0">
                                          <p:val>
                                            <p:strVal val="#ppt_h"/>
                                          </p:val>
                                        </p:tav>
                                        <p:tav tm="100000">
                                          <p:val>
                                            <p:strVal val="#ppt_h"/>
                                          </p:val>
                                        </p:tav>
                                      </p:tavLst>
                                    </p:anim>
                                    <p:anim calcmode="lin" valueType="num">
                                      <p:cBhvr>
                                        <p:cTn id="85" dur="500" decel="50000" fill="hold">
                                          <p:stCondLst>
                                            <p:cond delay="0"/>
                                          </p:stCondLst>
                                        </p:cTn>
                                        <p:tgtEl>
                                          <p:spTgt spid="16"/>
                                        </p:tgtEl>
                                        <p:attrNameLst>
                                          <p:attrName>ppt_x</p:attrName>
                                        </p:attrNameLst>
                                      </p:cBhvr>
                                      <p:tavLst>
                                        <p:tav tm="0">
                                          <p:val>
                                            <p:strVal val="#ppt_x+.4"/>
                                          </p:val>
                                        </p:tav>
                                        <p:tav tm="100000">
                                          <p:val>
                                            <p:strVal val="#ppt_x"/>
                                          </p:val>
                                        </p:tav>
                                      </p:tavLst>
                                    </p:anim>
                                    <p:anim calcmode="lin" valueType="num">
                                      <p:cBhvr>
                                        <p:cTn id="86" dur="500" decel="50000" fill="hold">
                                          <p:stCondLst>
                                            <p:cond delay="0"/>
                                          </p:stCondLst>
                                        </p:cTn>
                                        <p:tgtEl>
                                          <p:spTgt spid="16"/>
                                        </p:tgtEl>
                                        <p:attrNameLst>
                                          <p:attrName>ppt_y</p:attrName>
                                        </p:attrNameLst>
                                      </p:cBhvr>
                                      <p:tavLst>
                                        <p:tav tm="0">
                                          <p:val>
                                            <p:strVal val="#ppt_y-.2"/>
                                          </p:val>
                                        </p:tav>
                                        <p:tav tm="100000">
                                          <p:val>
                                            <p:strVal val="#ppt_y+.1"/>
                                          </p:val>
                                        </p:tav>
                                      </p:tavLst>
                                    </p:anim>
                                    <p:anim calcmode="lin" valueType="num">
                                      <p:cBhvr>
                                        <p:cTn id="87" dur="500" accel="50000" fill="hold">
                                          <p:stCondLst>
                                            <p:cond delay="500"/>
                                          </p:stCondLst>
                                        </p:cTn>
                                        <p:tgtEl>
                                          <p:spTgt spid="16"/>
                                        </p:tgtEl>
                                        <p:attrNameLst>
                                          <p:attrName>ppt_y</p:attrName>
                                        </p:attrNameLst>
                                      </p:cBhvr>
                                      <p:tavLst>
                                        <p:tav tm="0">
                                          <p:val>
                                            <p:strVal val="#ppt_y+.1"/>
                                          </p:val>
                                        </p:tav>
                                        <p:tav tm="100000">
                                          <p:val>
                                            <p:strVal val="#ppt_y"/>
                                          </p:val>
                                        </p:tav>
                                      </p:tavLst>
                                    </p:anim>
                                    <p:animEffect transition="in" filter="fade">
                                      <p:cBhvr>
                                        <p:cTn id="88" dur="1000" decel="50000">
                                          <p:stCondLst>
                                            <p:cond delay="0"/>
                                          </p:stCondLst>
                                        </p:cTn>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p:bldP spid="6" grpId="0" animBg="1"/>
      <p:bldP spid="7" grpId="0" animBg="1"/>
      <p:bldP spid="8" grpId="0"/>
      <p:bldP spid="9" grpId="0"/>
      <p:bldP spid="10" grpId="0"/>
      <p:bldP spid="13" grpId="0"/>
      <p:bldP spid="14" grpId="0"/>
    </p:bld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rtl="1"/>
            <a:r>
              <a:rPr lang="ar-DZ" b="1" dirty="0" smtClean="0">
                <a:solidFill>
                  <a:srgbClr val="0000FF"/>
                </a:solidFill>
              </a:rPr>
              <a:t>2) تطور التحليل من الاهتمام بالربح إلى </a:t>
            </a:r>
            <a:r>
              <a:rPr lang="ar-DZ" b="1" dirty="0" err="1" smtClean="0">
                <a:solidFill>
                  <a:srgbClr val="0000FF"/>
                </a:solidFill>
              </a:rPr>
              <a:t>الإهتمام</a:t>
            </a:r>
            <a:r>
              <a:rPr lang="ar-DZ" b="1" dirty="0" smtClean="0">
                <a:solidFill>
                  <a:srgbClr val="0000FF"/>
                </a:solidFill>
              </a:rPr>
              <a:t> بخلق القيمة</a:t>
            </a:r>
            <a:endParaRPr lang="fr-FR" b="1" dirty="0">
              <a:solidFill>
                <a:srgbClr val="0000FF"/>
              </a:solidFill>
            </a:endParaRPr>
          </a:p>
        </p:txBody>
      </p:sp>
      <p:sp>
        <p:nvSpPr>
          <p:cNvPr id="3" name="Espace réservé du contenu 2"/>
          <p:cNvSpPr>
            <a:spLocks noGrp="1"/>
          </p:cNvSpPr>
          <p:nvPr>
            <p:ph idx="1"/>
          </p:nvPr>
        </p:nvSpPr>
        <p:spPr>
          <a:xfrm>
            <a:off x="457200" y="1639341"/>
            <a:ext cx="8229600" cy="4525963"/>
          </a:xfrm>
        </p:spPr>
        <p:txBody>
          <a:bodyPr>
            <a:noAutofit/>
          </a:bodyPr>
          <a:lstStyle/>
          <a:p>
            <a:pPr algn="r" rtl="1">
              <a:buNone/>
            </a:pPr>
            <a:r>
              <a:rPr lang="ar-DZ" b="1" dirty="0" smtClean="0"/>
              <a:t>أشرنا سابقا إلى أن هدف تعظيم الأرباح لا يصلح أن يكون معيارا لاتخاذ القرارات </a:t>
            </a:r>
            <a:r>
              <a:rPr lang="ar-DZ" b="1" dirty="0" err="1" smtClean="0"/>
              <a:t>المالية </a:t>
            </a:r>
            <a:r>
              <a:rPr lang="ar-DZ" b="1" dirty="0" smtClean="0"/>
              <a:t>(الاستثمار، التمويل والتوزيع)، وذلك لكونه بتجاهل عاملين هامين في التحليل المالي، وهما المخاطر </a:t>
            </a:r>
            <a:r>
              <a:rPr lang="fr-FR" sz="3000" b="1" dirty="0" err="1" smtClean="0"/>
              <a:t>Risk</a:t>
            </a:r>
            <a:r>
              <a:rPr lang="ar-DZ" b="1" dirty="0" smtClean="0"/>
              <a:t> والتوقيت </a:t>
            </a:r>
            <a:r>
              <a:rPr lang="fr-FR" sz="3000" b="1" dirty="0" err="1" smtClean="0"/>
              <a:t>Timinig</a:t>
            </a:r>
            <a:r>
              <a:rPr lang="ar-DZ" b="1" dirty="0" smtClean="0"/>
              <a:t> عند توقع التدفقات </a:t>
            </a:r>
            <a:r>
              <a:rPr lang="ar-DZ" b="1" dirty="0" err="1" smtClean="0"/>
              <a:t>النقدية.</a:t>
            </a:r>
            <a:r>
              <a:rPr lang="ar-DZ" b="1" dirty="0" smtClean="0"/>
              <a:t> وحتى تكون القرارات المالية رشيدة ينبغي أن تهدف إلى مضاعفة </a:t>
            </a:r>
            <a:r>
              <a:rPr lang="ar-DZ" b="1" dirty="0" err="1" smtClean="0"/>
              <a:t>الأرباح </a:t>
            </a:r>
            <a:r>
              <a:rPr lang="ar-DZ" b="1" dirty="0" smtClean="0"/>
              <a:t>(لا ينبغي تجاهل الحجم </a:t>
            </a:r>
            <a:r>
              <a:rPr lang="fr-FR" sz="3000" b="1" dirty="0" smtClean="0"/>
              <a:t>Magnitude</a:t>
            </a:r>
            <a:r>
              <a:rPr lang="ar-DZ" b="1" dirty="0" smtClean="0"/>
              <a:t>) على أساس احتساب القيمة الزمنية للتدفقات النقدية، وتحت درجة مخاطرة </a:t>
            </a:r>
            <a:r>
              <a:rPr lang="ar-DZ" b="1" dirty="0" err="1" smtClean="0"/>
              <a:t>مقبولة.</a:t>
            </a:r>
            <a:r>
              <a:rPr lang="ar-DZ" b="1" dirty="0" smtClean="0"/>
              <a:t> ومنه مال الفكر المالي إلى استبدال هدف مضاعفة الأرباح بهدف خلق القيمة </a:t>
            </a:r>
            <a:r>
              <a:rPr lang="ar-DZ" b="1" dirty="0" err="1" smtClean="0"/>
              <a:t>كمعيارا</a:t>
            </a:r>
            <a:r>
              <a:rPr lang="ar-DZ" b="1" dirty="0" smtClean="0"/>
              <a:t> لاتخاذ القرارات المالية.</a:t>
            </a:r>
            <a:endParaRPr lang="fr-FR" b="1" dirty="0"/>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p:cNvPicPr>
            <a:picLocks noChangeAspect="1" noChangeArrowheads="1"/>
          </p:cNvPicPr>
          <p:nvPr/>
        </p:nvPicPr>
        <p:blipFill>
          <a:blip r:embed="rId2" cstate="print"/>
          <a:srcRect/>
          <a:stretch>
            <a:fillRect/>
          </a:stretch>
        </p:blipFill>
        <p:spPr bwMode="auto">
          <a:xfrm>
            <a:off x="108423" y="260648"/>
            <a:ext cx="8955791" cy="6499553"/>
          </a:xfrm>
          <a:prstGeom prst="rect">
            <a:avLst/>
          </a:prstGeom>
          <a:noFill/>
          <a:ln w="9525">
            <a:noFill/>
            <a:miter lim="800000"/>
            <a:headEnd/>
            <a:tailEnd/>
          </a:ln>
        </p:spPr>
      </p:pic>
      <p:sp>
        <p:nvSpPr>
          <p:cNvPr id="3" name="Flèche vers le bas 2"/>
          <p:cNvSpPr/>
          <p:nvPr/>
        </p:nvSpPr>
        <p:spPr>
          <a:xfrm rot="19639384">
            <a:off x="1495883" y="1232954"/>
            <a:ext cx="407411" cy="9360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 name="Flèche droite 3"/>
          <p:cNvSpPr/>
          <p:nvPr/>
        </p:nvSpPr>
        <p:spPr>
          <a:xfrm>
            <a:off x="4499992" y="2348880"/>
            <a:ext cx="684000" cy="36004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 name="Rectangle 5"/>
          <p:cNvSpPr/>
          <p:nvPr/>
        </p:nvSpPr>
        <p:spPr>
          <a:xfrm>
            <a:off x="2195736" y="908720"/>
            <a:ext cx="792088" cy="43204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 name="Rectangle 6"/>
          <p:cNvSpPr/>
          <p:nvPr/>
        </p:nvSpPr>
        <p:spPr>
          <a:xfrm>
            <a:off x="2023584" y="1858892"/>
            <a:ext cx="828000" cy="936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 name="Rectangle 7"/>
          <p:cNvSpPr/>
          <p:nvPr/>
        </p:nvSpPr>
        <p:spPr>
          <a:xfrm>
            <a:off x="3419872" y="908720"/>
            <a:ext cx="1008000" cy="43204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9" name="Rectangle 8"/>
          <p:cNvSpPr/>
          <p:nvPr/>
        </p:nvSpPr>
        <p:spPr>
          <a:xfrm>
            <a:off x="3599984" y="1916832"/>
            <a:ext cx="828000" cy="118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0" name="Rectangle 9"/>
          <p:cNvSpPr/>
          <p:nvPr/>
        </p:nvSpPr>
        <p:spPr>
          <a:xfrm>
            <a:off x="3542044" y="3501008"/>
            <a:ext cx="828000" cy="576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1" name="Rectangle 10"/>
          <p:cNvSpPr/>
          <p:nvPr/>
        </p:nvSpPr>
        <p:spPr>
          <a:xfrm>
            <a:off x="5148064" y="980728"/>
            <a:ext cx="1476000" cy="64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2" name="Rectangle 11"/>
          <p:cNvSpPr/>
          <p:nvPr/>
        </p:nvSpPr>
        <p:spPr>
          <a:xfrm>
            <a:off x="5198228" y="2069232"/>
            <a:ext cx="1404000" cy="972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3" name="Rectangle 12"/>
          <p:cNvSpPr/>
          <p:nvPr/>
        </p:nvSpPr>
        <p:spPr>
          <a:xfrm>
            <a:off x="5206004" y="3825152"/>
            <a:ext cx="1404000" cy="972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4" name="Rectangle 13"/>
          <p:cNvSpPr/>
          <p:nvPr/>
        </p:nvSpPr>
        <p:spPr>
          <a:xfrm>
            <a:off x="6588224" y="5020472"/>
            <a:ext cx="2448000" cy="900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5" name="Flèche droite 14"/>
          <p:cNvSpPr/>
          <p:nvPr/>
        </p:nvSpPr>
        <p:spPr>
          <a:xfrm>
            <a:off x="2879888" y="2348880"/>
            <a:ext cx="684000" cy="36004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60420" name="Picture 4"/>
          <p:cNvPicPr>
            <a:picLocks noChangeAspect="1" noChangeArrowheads="1"/>
          </p:cNvPicPr>
          <p:nvPr/>
        </p:nvPicPr>
        <p:blipFill>
          <a:blip r:embed="rId3" cstate="print"/>
          <a:srcRect/>
          <a:stretch>
            <a:fillRect/>
          </a:stretch>
        </p:blipFill>
        <p:spPr bwMode="auto">
          <a:xfrm>
            <a:off x="6660232" y="620688"/>
            <a:ext cx="2232248" cy="953199"/>
          </a:xfrm>
          <a:prstGeom prst="rect">
            <a:avLst/>
          </a:prstGeom>
          <a:noFill/>
          <a:ln w="9525">
            <a:noFill/>
            <a:miter lim="800000"/>
            <a:headEnd/>
            <a:tailEnd/>
          </a:ln>
        </p:spPr>
      </p:pic>
      <p:pic>
        <p:nvPicPr>
          <p:cNvPr id="113666" name="Picture 2"/>
          <p:cNvPicPr>
            <a:picLocks noChangeAspect="1" noChangeArrowheads="1"/>
          </p:cNvPicPr>
          <p:nvPr/>
        </p:nvPicPr>
        <p:blipFill>
          <a:blip r:embed="rId4" cstate="print"/>
          <a:srcRect/>
          <a:stretch>
            <a:fillRect/>
          </a:stretch>
        </p:blipFill>
        <p:spPr bwMode="auto">
          <a:xfrm>
            <a:off x="6403404" y="2324472"/>
            <a:ext cx="2705100" cy="1752600"/>
          </a:xfrm>
          <a:prstGeom prst="rect">
            <a:avLst/>
          </a:prstGeom>
          <a:noFill/>
          <a:ln w="9525">
            <a:noFill/>
            <a:miter lim="800000"/>
            <a:headEnd/>
            <a:tailEnd/>
          </a:ln>
        </p:spPr>
      </p:pic>
      <p:sp>
        <p:nvSpPr>
          <p:cNvPr id="5" name="Flèche vers le bas 4"/>
          <p:cNvSpPr/>
          <p:nvPr/>
        </p:nvSpPr>
        <p:spPr>
          <a:xfrm rot="19639384">
            <a:off x="6611604" y="2778027"/>
            <a:ext cx="407411" cy="23400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xit" presetSubtype="10" fill="hold" grpId="0" nodeType="clickEffect">
                                  <p:stCondLst>
                                    <p:cond delay="0"/>
                                  </p:stCondLst>
                                  <p:childTnLst>
                                    <p:animEffect transition="out" filter="checkerboard(across)">
                                      <p:cBhvr>
                                        <p:cTn id="6" dur="500"/>
                                        <p:tgtEl>
                                          <p:spTgt spid="6"/>
                                        </p:tgtEl>
                                      </p:cBhvr>
                                    </p:animEffect>
                                    <p:set>
                                      <p:cBhvr>
                                        <p:cTn id="7" dur="1" fill="hold">
                                          <p:stCondLst>
                                            <p:cond delay="499"/>
                                          </p:stCondLst>
                                        </p:cTn>
                                        <p:tgtEl>
                                          <p:spTgt spid="6"/>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25" presetClass="entr" presetSubtype="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 calcmode="lin" valueType="num">
                                      <p:cBhvr>
                                        <p:cTn id="12" dur="500" decel="50000" fill="hold">
                                          <p:stCondLst>
                                            <p:cond delay="0"/>
                                          </p:stCondLst>
                                        </p:cTn>
                                        <p:tgtEl>
                                          <p:spTgt spid="3"/>
                                        </p:tgtEl>
                                        <p:attrNameLst>
                                          <p:attrName>style.rotation</p:attrName>
                                        </p:attrNameLst>
                                      </p:cBhvr>
                                      <p:tavLst>
                                        <p:tav tm="0">
                                          <p:val>
                                            <p:fltVal val="-90"/>
                                          </p:val>
                                        </p:tav>
                                        <p:tav tm="100000">
                                          <p:val>
                                            <p:fltVal val="0"/>
                                          </p:val>
                                        </p:tav>
                                      </p:tavLst>
                                    </p:anim>
                                    <p:anim calcmode="lin" valueType="num">
                                      <p:cBhvr>
                                        <p:cTn id="13" dur="500" decel="50000" fill="hold">
                                          <p:stCondLst>
                                            <p:cond delay="0"/>
                                          </p:stCondLst>
                                        </p:cTn>
                                        <p:tgtEl>
                                          <p:spTgt spid="3"/>
                                        </p:tgtEl>
                                        <p:attrNameLst>
                                          <p:attrName>ppt_w</p:attrName>
                                        </p:attrNameLst>
                                      </p:cBhvr>
                                      <p:tavLst>
                                        <p:tav tm="0">
                                          <p:val>
                                            <p:strVal val="#ppt_w"/>
                                          </p:val>
                                        </p:tav>
                                        <p:tav tm="100000">
                                          <p:val>
                                            <p:strVal val="#ppt_w*.05"/>
                                          </p:val>
                                        </p:tav>
                                      </p:tavLst>
                                    </p:anim>
                                    <p:anim calcmode="lin" valueType="num">
                                      <p:cBhvr>
                                        <p:cTn id="14" dur="500" accel="50000" fill="hold">
                                          <p:stCondLst>
                                            <p:cond delay="500"/>
                                          </p:stCondLst>
                                        </p:cTn>
                                        <p:tgtEl>
                                          <p:spTgt spid="3"/>
                                        </p:tgtEl>
                                        <p:attrNameLst>
                                          <p:attrName>ppt_w</p:attrName>
                                        </p:attrNameLst>
                                      </p:cBhvr>
                                      <p:tavLst>
                                        <p:tav tm="0">
                                          <p:val>
                                            <p:strVal val="#ppt_w*.05"/>
                                          </p:val>
                                        </p:tav>
                                        <p:tav tm="100000">
                                          <p:val>
                                            <p:strVal val="#ppt_w"/>
                                          </p:val>
                                        </p:tav>
                                      </p:tavLst>
                                    </p:anim>
                                    <p:anim calcmode="lin" valueType="num">
                                      <p:cBhvr>
                                        <p:cTn id="15" dur="1000" fill="hold"/>
                                        <p:tgtEl>
                                          <p:spTgt spid="3"/>
                                        </p:tgtEl>
                                        <p:attrNameLst>
                                          <p:attrName>ppt_h</p:attrName>
                                        </p:attrNameLst>
                                      </p:cBhvr>
                                      <p:tavLst>
                                        <p:tav tm="0">
                                          <p:val>
                                            <p:strVal val="#ppt_h"/>
                                          </p:val>
                                        </p:tav>
                                        <p:tav tm="100000">
                                          <p:val>
                                            <p:strVal val="#ppt_h"/>
                                          </p:val>
                                        </p:tav>
                                      </p:tavLst>
                                    </p:anim>
                                    <p:anim calcmode="lin" valueType="num">
                                      <p:cBhvr>
                                        <p:cTn id="16" dur="500" decel="50000" fill="hold">
                                          <p:stCondLst>
                                            <p:cond delay="0"/>
                                          </p:stCondLst>
                                        </p:cTn>
                                        <p:tgtEl>
                                          <p:spTgt spid="3"/>
                                        </p:tgtEl>
                                        <p:attrNameLst>
                                          <p:attrName>ppt_x</p:attrName>
                                        </p:attrNameLst>
                                      </p:cBhvr>
                                      <p:tavLst>
                                        <p:tav tm="0">
                                          <p:val>
                                            <p:strVal val="#ppt_x+.4"/>
                                          </p:val>
                                        </p:tav>
                                        <p:tav tm="100000">
                                          <p:val>
                                            <p:strVal val="#ppt_x"/>
                                          </p:val>
                                        </p:tav>
                                      </p:tavLst>
                                    </p:anim>
                                    <p:anim calcmode="lin" valueType="num">
                                      <p:cBhvr>
                                        <p:cTn id="17" dur="500" decel="50000" fill="hold">
                                          <p:stCondLst>
                                            <p:cond delay="0"/>
                                          </p:stCondLst>
                                        </p:cTn>
                                        <p:tgtEl>
                                          <p:spTgt spid="3"/>
                                        </p:tgtEl>
                                        <p:attrNameLst>
                                          <p:attrName>ppt_y</p:attrName>
                                        </p:attrNameLst>
                                      </p:cBhvr>
                                      <p:tavLst>
                                        <p:tav tm="0">
                                          <p:val>
                                            <p:strVal val="#ppt_y-.2"/>
                                          </p:val>
                                        </p:tav>
                                        <p:tav tm="100000">
                                          <p:val>
                                            <p:strVal val="#ppt_y+.1"/>
                                          </p:val>
                                        </p:tav>
                                      </p:tavLst>
                                    </p:anim>
                                    <p:anim calcmode="lin" valueType="num">
                                      <p:cBhvr>
                                        <p:cTn id="18" dur="500" accel="50000" fill="hold">
                                          <p:stCondLst>
                                            <p:cond delay="500"/>
                                          </p:stCondLst>
                                        </p:cTn>
                                        <p:tgtEl>
                                          <p:spTgt spid="3"/>
                                        </p:tgtEl>
                                        <p:attrNameLst>
                                          <p:attrName>ppt_y</p:attrName>
                                        </p:attrNameLst>
                                      </p:cBhvr>
                                      <p:tavLst>
                                        <p:tav tm="0">
                                          <p:val>
                                            <p:strVal val="#ppt_y+.1"/>
                                          </p:val>
                                        </p:tav>
                                        <p:tav tm="100000">
                                          <p:val>
                                            <p:strVal val="#ppt_y"/>
                                          </p:val>
                                        </p:tav>
                                      </p:tavLst>
                                    </p:anim>
                                    <p:animEffect transition="in" filter="fade">
                                      <p:cBhvr>
                                        <p:cTn id="19" dur="1000" decel="50000">
                                          <p:stCondLst>
                                            <p:cond delay="0"/>
                                          </p:stCondLst>
                                        </p:cTn>
                                        <p:tgtEl>
                                          <p:spTgt spid="3"/>
                                        </p:tgtEl>
                                      </p:cBhvr>
                                    </p:animEffect>
                                  </p:childTnLst>
                                </p:cTn>
                              </p:par>
                            </p:childTnLst>
                          </p:cTn>
                        </p:par>
                      </p:childTnLst>
                    </p:cTn>
                  </p:par>
                  <p:par>
                    <p:cTn id="20" fill="hold">
                      <p:stCondLst>
                        <p:cond delay="indefinite"/>
                      </p:stCondLst>
                      <p:childTnLst>
                        <p:par>
                          <p:cTn id="21" fill="hold">
                            <p:stCondLst>
                              <p:cond delay="0"/>
                            </p:stCondLst>
                            <p:childTnLst>
                              <p:par>
                                <p:cTn id="22" presetID="5" presetClass="exit" presetSubtype="10" fill="hold" grpId="0" nodeType="clickEffect">
                                  <p:stCondLst>
                                    <p:cond delay="0"/>
                                  </p:stCondLst>
                                  <p:childTnLst>
                                    <p:animEffect transition="out" filter="checkerboard(across)">
                                      <p:cBhvr>
                                        <p:cTn id="23" dur="500"/>
                                        <p:tgtEl>
                                          <p:spTgt spid="7"/>
                                        </p:tgtEl>
                                      </p:cBhvr>
                                    </p:animEffect>
                                    <p:set>
                                      <p:cBhvr>
                                        <p:cTn id="24" dur="1" fill="hold">
                                          <p:stCondLst>
                                            <p:cond delay="499"/>
                                          </p:stCondLst>
                                        </p:cTn>
                                        <p:tgtEl>
                                          <p:spTgt spid="7"/>
                                        </p:tgtEl>
                                        <p:attrNameLst>
                                          <p:attrName>style.visibility</p:attrName>
                                        </p:attrNameLst>
                                      </p:cBhvr>
                                      <p:to>
                                        <p:strVal val="hidden"/>
                                      </p:to>
                                    </p:set>
                                  </p:childTnLst>
                                </p:cTn>
                              </p:par>
                            </p:childTnLst>
                          </p:cTn>
                        </p:par>
                      </p:childTnLst>
                    </p:cTn>
                  </p:par>
                  <p:par>
                    <p:cTn id="25" fill="hold">
                      <p:stCondLst>
                        <p:cond delay="indefinite"/>
                      </p:stCondLst>
                      <p:childTnLst>
                        <p:par>
                          <p:cTn id="26" fill="hold">
                            <p:stCondLst>
                              <p:cond delay="0"/>
                            </p:stCondLst>
                            <p:childTnLst>
                              <p:par>
                                <p:cTn id="27" presetID="53" presetClass="entr" presetSubtype="0" fill="hold" grpId="0" nodeType="clickEffect">
                                  <p:stCondLst>
                                    <p:cond delay="0"/>
                                  </p:stCondLst>
                                  <p:childTnLst>
                                    <p:set>
                                      <p:cBhvr>
                                        <p:cTn id="28" dur="1" fill="hold">
                                          <p:stCondLst>
                                            <p:cond delay="0"/>
                                          </p:stCondLst>
                                        </p:cTn>
                                        <p:tgtEl>
                                          <p:spTgt spid="15"/>
                                        </p:tgtEl>
                                        <p:attrNameLst>
                                          <p:attrName>style.visibility</p:attrName>
                                        </p:attrNameLst>
                                      </p:cBhvr>
                                      <p:to>
                                        <p:strVal val="visible"/>
                                      </p:to>
                                    </p:set>
                                    <p:anim calcmode="lin" valueType="num">
                                      <p:cBhvr>
                                        <p:cTn id="29" dur="500" fill="hold"/>
                                        <p:tgtEl>
                                          <p:spTgt spid="15"/>
                                        </p:tgtEl>
                                        <p:attrNameLst>
                                          <p:attrName>ppt_w</p:attrName>
                                        </p:attrNameLst>
                                      </p:cBhvr>
                                      <p:tavLst>
                                        <p:tav tm="0">
                                          <p:val>
                                            <p:fltVal val="0"/>
                                          </p:val>
                                        </p:tav>
                                        <p:tav tm="100000">
                                          <p:val>
                                            <p:strVal val="#ppt_w"/>
                                          </p:val>
                                        </p:tav>
                                      </p:tavLst>
                                    </p:anim>
                                    <p:anim calcmode="lin" valueType="num">
                                      <p:cBhvr>
                                        <p:cTn id="30" dur="500" fill="hold"/>
                                        <p:tgtEl>
                                          <p:spTgt spid="15"/>
                                        </p:tgtEl>
                                        <p:attrNameLst>
                                          <p:attrName>ppt_h</p:attrName>
                                        </p:attrNameLst>
                                      </p:cBhvr>
                                      <p:tavLst>
                                        <p:tav tm="0">
                                          <p:val>
                                            <p:fltVal val="0"/>
                                          </p:val>
                                        </p:tav>
                                        <p:tav tm="100000">
                                          <p:val>
                                            <p:strVal val="#ppt_h"/>
                                          </p:val>
                                        </p:tav>
                                      </p:tavLst>
                                    </p:anim>
                                    <p:animEffect transition="in" filter="fade">
                                      <p:cBhvr>
                                        <p:cTn id="31" dur="500"/>
                                        <p:tgtEl>
                                          <p:spTgt spid="15"/>
                                        </p:tgtEl>
                                      </p:cBhvr>
                                    </p:animEffect>
                                  </p:childTnLst>
                                </p:cTn>
                              </p:par>
                            </p:childTnLst>
                          </p:cTn>
                        </p:par>
                      </p:childTnLst>
                    </p:cTn>
                  </p:par>
                  <p:par>
                    <p:cTn id="32" fill="hold">
                      <p:stCondLst>
                        <p:cond delay="indefinite"/>
                      </p:stCondLst>
                      <p:childTnLst>
                        <p:par>
                          <p:cTn id="33" fill="hold">
                            <p:stCondLst>
                              <p:cond delay="0"/>
                            </p:stCondLst>
                            <p:childTnLst>
                              <p:par>
                                <p:cTn id="34" presetID="5" presetClass="exit" presetSubtype="10" fill="hold" grpId="0" nodeType="clickEffect">
                                  <p:stCondLst>
                                    <p:cond delay="0"/>
                                  </p:stCondLst>
                                  <p:childTnLst>
                                    <p:animEffect transition="out" filter="checkerboard(across)">
                                      <p:cBhvr>
                                        <p:cTn id="35" dur="500"/>
                                        <p:tgtEl>
                                          <p:spTgt spid="8"/>
                                        </p:tgtEl>
                                      </p:cBhvr>
                                    </p:animEffect>
                                    <p:set>
                                      <p:cBhvr>
                                        <p:cTn id="36" dur="1" fill="hold">
                                          <p:stCondLst>
                                            <p:cond delay="499"/>
                                          </p:stCondLst>
                                        </p:cTn>
                                        <p:tgtEl>
                                          <p:spTgt spid="8"/>
                                        </p:tgtEl>
                                        <p:attrNameLst>
                                          <p:attrName>style.visibility</p:attrName>
                                        </p:attrNameLst>
                                      </p:cBhvr>
                                      <p:to>
                                        <p:strVal val="hidden"/>
                                      </p:to>
                                    </p:set>
                                  </p:childTnLst>
                                </p:cTn>
                              </p:par>
                            </p:childTnLst>
                          </p:cTn>
                        </p:par>
                      </p:childTnLst>
                    </p:cTn>
                  </p:par>
                  <p:par>
                    <p:cTn id="37" fill="hold">
                      <p:stCondLst>
                        <p:cond delay="indefinite"/>
                      </p:stCondLst>
                      <p:childTnLst>
                        <p:par>
                          <p:cTn id="38" fill="hold">
                            <p:stCondLst>
                              <p:cond delay="0"/>
                            </p:stCondLst>
                            <p:childTnLst>
                              <p:par>
                                <p:cTn id="39" presetID="5" presetClass="exit" presetSubtype="10" fill="hold" grpId="0" nodeType="clickEffect">
                                  <p:stCondLst>
                                    <p:cond delay="0"/>
                                  </p:stCondLst>
                                  <p:childTnLst>
                                    <p:animEffect transition="out" filter="checkerboard(across)">
                                      <p:cBhvr>
                                        <p:cTn id="40" dur="500"/>
                                        <p:tgtEl>
                                          <p:spTgt spid="9"/>
                                        </p:tgtEl>
                                      </p:cBhvr>
                                    </p:animEffect>
                                    <p:set>
                                      <p:cBhvr>
                                        <p:cTn id="41" dur="1" fill="hold">
                                          <p:stCondLst>
                                            <p:cond delay="499"/>
                                          </p:stCondLst>
                                        </p:cTn>
                                        <p:tgtEl>
                                          <p:spTgt spid="9"/>
                                        </p:tgtEl>
                                        <p:attrNameLst>
                                          <p:attrName>style.visibility</p:attrName>
                                        </p:attrNameLst>
                                      </p:cBhvr>
                                      <p:to>
                                        <p:strVal val="hidden"/>
                                      </p:to>
                                    </p:set>
                                  </p:childTnLst>
                                </p:cTn>
                              </p:par>
                            </p:childTnLst>
                          </p:cTn>
                        </p:par>
                      </p:childTnLst>
                    </p:cTn>
                  </p:par>
                  <p:par>
                    <p:cTn id="42" fill="hold">
                      <p:stCondLst>
                        <p:cond delay="indefinite"/>
                      </p:stCondLst>
                      <p:childTnLst>
                        <p:par>
                          <p:cTn id="43" fill="hold">
                            <p:stCondLst>
                              <p:cond delay="0"/>
                            </p:stCondLst>
                            <p:childTnLst>
                              <p:par>
                                <p:cTn id="44" presetID="5" presetClass="exit" presetSubtype="10" fill="hold" grpId="0" nodeType="clickEffect">
                                  <p:stCondLst>
                                    <p:cond delay="0"/>
                                  </p:stCondLst>
                                  <p:childTnLst>
                                    <p:animEffect transition="out" filter="checkerboard(across)">
                                      <p:cBhvr>
                                        <p:cTn id="45" dur="500"/>
                                        <p:tgtEl>
                                          <p:spTgt spid="10"/>
                                        </p:tgtEl>
                                      </p:cBhvr>
                                    </p:animEffect>
                                    <p:set>
                                      <p:cBhvr>
                                        <p:cTn id="46" dur="1" fill="hold">
                                          <p:stCondLst>
                                            <p:cond delay="499"/>
                                          </p:stCondLst>
                                        </p:cTn>
                                        <p:tgtEl>
                                          <p:spTgt spid="10"/>
                                        </p:tgtEl>
                                        <p:attrNameLst>
                                          <p:attrName>style.visibility</p:attrName>
                                        </p:attrNameLst>
                                      </p:cBhvr>
                                      <p:to>
                                        <p:strVal val="hidden"/>
                                      </p:to>
                                    </p:set>
                                  </p:childTnLst>
                                </p:cTn>
                              </p:par>
                            </p:childTnLst>
                          </p:cTn>
                        </p:par>
                      </p:childTnLst>
                    </p:cTn>
                  </p:par>
                  <p:par>
                    <p:cTn id="47" fill="hold">
                      <p:stCondLst>
                        <p:cond delay="indefinite"/>
                      </p:stCondLst>
                      <p:childTnLst>
                        <p:par>
                          <p:cTn id="48" fill="hold">
                            <p:stCondLst>
                              <p:cond delay="0"/>
                            </p:stCondLst>
                            <p:childTnLst>
                              <p:par>
                                <p:cTn id="49" presetID="53" presetClass="entr" presetSubtype="0" fill="hold" grpId="0" nodeType="clickEffect">
                                  <p:stCondLst>
                                    <p:cond delay="0"/>
                                  </p:stCondLst>
                                  <p:childTnLst>
                                    <p:set>
                                      <p:cBhvr>
                                        <p:cTn id="50" dur="1" fill="hold">
                                          <p:stCondLst>
                                            <p:cond delay="0"/>
                                          </p:stCondLst>
                                        </p:cTn>
                                        <p:tgtEl>
                                          <p:spTgt spid="4"/>
                                        </p:tgtEl>
                                        <p:attrNameLst>
                                          <p:attrName>style.visibility</p:attrName>
                                        </p:attrNameLst>
                                      </p:cBhvr>
                                      <p:to>
                                        <p:strVal val="visible"/>
                                      </p:to>
                                    </p:set>
                                    <p:anim calcmode="lin" valueType="num">
                                      <p:cBhvr>
                                        <p:cTn id="51" dur="500" fill="hold"/>
                                        <p:tgtEl>
                                          <p:spTgt spid="4"/>
                                        </p:tgtEl>
                                        <p:attrNameLst>
                                          <p:attrName>ppt_w</p:attrName>
                                        </p:attrNameLst>
                                      </p:cBhvr>
                                      <p:tavLst>
                                        <p:tav tm="0">
                                          <p:val>
                                            <p:fltVal val="0"/>
                                          </p:val>
                                        </p:tav>
                                        <p:tav tm="100000">
                                          <p:val>
                                            <p:strVal val="#ppt_w"/>
                                          </p:val>
                                        </p:tav>
                                      </p:tavLst>
                                    </p:anim>
                                    <p:anim calcmode="lin" valueType="num">
                                      <p:cBhvr>
                                        <p:cTn id="52" dur="500" fill="hold"/>
                                        <p:tgtEl>
                                          <p:spTgt spid="4"/>
                                        </p:tgtEl>
                                        <p:attrNameLst>
                                          <p:attrName>ppt_h</p:attrName>
                                        </p:attrNameLst>
                                      </p:cBhvr>
                                      <p:tavLst>
                                        <p:tav tm="0">
                                          <p:val>
                                            <p:fltVal val="0"/>
                                          </p:val>
                                        </p:tav>
                                        <p:tav tm="100000">
                                          <p:val>
                                            <p:strVal val="#ppt_h"/>
                                          </p:val>
                                        </p:tav>
                                      </p:tavLst>
                                    </p:anim>
                                    <p:animEffect transition="in" filter="fade">
                                      <p:cBhvr>
                                        <p:cTn id="53" dur="500"/>
                                        <p:tgtEl>
                                          <p:spTgt spid="4"/>
                                        </p:tgtEl>
                                      </p:cBhvr>
                                    </p:animEffect>
                                  </p:childTnLst>
                                </p:cTn>
                              </p:par>
                            </p:childTnLst>
                          </p:cTn>
                        </p:par>
                      </p:childTnLst>
                    </p:cTn>
                  </p:par>
                  <p:par>
                    <p:cTn id="54" fill="hold">
                      <p:stCondLst>
                        <p:cond delay="indefinite"/>
                      </p:stCondLst>
                      <p:childTnLst>
                        <p:par>
                          <p:cTn id="55" fill="hold">
                            <p:stCondLst>
                              <p:cond delay="0"/>
                            </p:stCondLst>
                            <p:childTnLst>
                              <p:par>
                                <p:cTn id="56" presetID="5" presetClass="exit" presetSubtype="10" fill="hold" grpId="0" nodeType="clickEffect">
                                  <p:stCondLst>
                                    <p:cond delay="0"/>
                                  </p:stCondLst>
                                  <p:childTnLst>
                                    <p:animEffect transition="out" filter="checkerboard(across)">
                                      <p:cBhvr>
                                        <p:cTn id="57" dur="500"/>
                                        <p:tgtEl>
                                          <p:spTgt spid="11"/>
                                        </p:tgtEl>
                                      </p:cBhvr>
                                    </p:animEffect>
                                    <p:set>
                                      <p:cBhvr>
                                        <p:cTn id="58" dur="1" fill="hold">
                                          <p:stCondLst>
                                            <p:cond delay="499"/>
                                          </p:stCondLst>
                                        </p:cTn>
                                        <p:tgtEl>
                                          <p:spTgt spid="11"/>
                                        </p:tgtEl>
                                        <p:attrNameLst>
                                          <p:attrName>style.visibility</p:attrName>
                                        </p:attrNameLst>
                                      </p:cBhvr>
                                      <p:to>
                                        <p:strVal val="hidden"/>
                                      </p:to>
                                    </p:set>
                                  </p:childTnLst>
                                </p:cTn>
                              </p:par>
                            </p:childTnLst>
                          </p:cTn>
                        </p:par>
                      </p:childTnLst>
                    </p:cTn>
                  </p:par>
                  <p:par>
                    <p:cTn id="59" fill="hold">
                      <p:stCondLst>
                        <p:cond delay="indefinite"/>
                      </p:stCondLst>
                      <p:childTnLst>
                        <p:par>
                          <p:cTn id="60" fill="hold">
                            <p:stCondLst>
                              <p:cond delay="0"/>
                            </p:stCondLst>
                            <p:childTnLst>
                              <p:par>
                                <p:cTn id="61" presetID="20" presetClass="entr" presetSubtype="0" fill="hold" nodeType="clickEffect">
                                  <p:stCondLst>
                                    <p:cond delay="0"/>
                                  </p:stCondLst>
                                  <p:childTnLst>
                                    <p:set>
                                      <p:cBhvr>
                                        <p:cTn id="62" dur="1" fill="hold">
                                          <p:stCondLst>
                                            <p:cond delay="0"/>
                                          </p:stCondLst>
                                        </p:cTn>
                                        <p:tgtEl>
                                          <p:spTgt spid="60420"/>
                                        </p:tgtEl>
                                        <p:attrNameLst>
                                          <p:attrName>style.visibility</p:attrName>
                                        </p:attrNameLst>
                                      </p:cBhvr>
                                      <p:to>
                                        <p:strVal val="visible"/>
                                      </p:to>
                                    </p:set>
                                    <p:animEffect transition="in" filter="wedge">
                                      <p:cBhvr>
                                        <p:cTn id="63" dur="2000"/>
                                        <p:tgtEl>
                                          <p:spTgt spid="60420"/>
                                        </p:tgtEl>
                                      </p:cBhvr>
                                    </p:animEffect>
                                  </p:childTnLst>
                                </p:cTn>
                              </p:par>
                            </p:childTnLst>
                          </p:cTn>
                        </p:par>
                      </p:childTnLst>
                    </p:cTn>
                  </p:par>
                  <p:par>
                    <p:cTn id="64" fill="hold">
                      <p:stCondLst>
                        <p:cond delay="indefinite"/>
                      </p:stCondLst>
                      <p:childTnLst>
                        <p:par>
                          <p:cTn id="65" fill="hold">
                            <p:stCondLst>
                              <p:cond delay="0"/>
                            </p:stCondLst>
                            <p:childTnLst>
                              <p:par>
                                <p:cTn id="66" presetID="5" presetClass="exit" presetSubtype="10" fill="hold" grpId="0" nodeType="clickEffect">
                                  <p:stCondLst>
                                    <p:cond delay="0"/>
                                  </p:stCondLst>
                                  <p:childTnLst>
                                    <p:animEffect transition="out" filter="checkerboard(across)">
                                      <p:cBhvr>
                                        <p:cTn id="67" dur="500"/>
                                        <p:tgtEl>
                                          <p:spTgt spid="12"/>
                                        </p:tgtEl>
                                      </p:cBhvr>
                                    </p:animEffect>
                                    <p:set>
                                      <p:cBhvr>
                                        <p:cTn id="68" dur="1" fill="hold">
                                          <p:stCondLst>
                                            <p:cond delay="499"/>
                                          </p:stCondLst>
                                        </p:cTn>
                                        <p:tgtEl>
                                          <p:spTgt spid="12"/>
                                        </p:tgtEl>
                                        <p:attrNameLst>
                                          <p:attrName>style.visibility</p:attrName>
                                        </p:attrNameLst>
                                      </p:cBhvr>
                                      <p:to>
                                        <p:strVal val="hidden"/>
                                      </p:to>
                                    </p:set>
                                  </p:childTnLst>
                                </p:cTn>
                              </p:par>
                            </p:childTnLst>
                          </p:cTn>
                        </p:par>
                      </p:childTnLst>
                    </p:cTn>
                  </p:par>
                  <p:par>
                    <p:cTn id="69" fill="hold">
                      <p:stCondLst>
                        <p:cond delay="indefinite"/>
                      </p:stCondLst>
                      <p:childTnLst>
                        <p:par>
                          <p:cTn id="70" fill="hold">
                            <p:stCondLst>
                              <p:cond delay="0"/>
                            </p:stCondLst>
                            <p:childTnLst>
                              <p:par>
                                <p:cTn id="71" presetID="20" presetClass="entr" presetSubtype="0" fill="hold" nodeType="clickEffect">
                                  <p:stCondLst>
                                    <p:cond delay="0"/>
                                  </p:stCondLst>
                                  <p:childTnLst>
                                    <p:set>
                                      <p:cBhvr>
                                        <p:cTn id="72" dur="1" fill="hold">
                                          <p:stCondLst>
                                            <p:cond delay="0"/>
                                          </p:stCondLst>
                                        </p:cTn>
                                        <p:tgtEl>
                                          <p:spTgt spid="113666"/>
                                        </p:tgtEl>
                                        <p:attrNameLst>
                                          <p:attrName>style.visibility</p:attrName>
                                        </p:attrNameLst>
                                      </p:cBhvr>
                                      <p:to>
                                        <p:strVal val="visible"/>
                                      </p:to>
                                    </p:set>
                                    <p:animEffect transition="in" filter="wedge">
                                      <p:cBhvr>
                                        <p:cTn id="73" dur="2000"/>
                                        <p:tgtEl>
                                          <p:spTgt spid="113666"/>
                                        </p:tgtEl>
                                      </p:cBhvr>
                                    </p:animEffect>
                                  </p:childTnLst>
                                </p:cTn>
                              </p:par>
                            </p:childTnLst>
                          </p:cTn>
                        </p:par>
                      </p:childTnLst>
                    </p:cTn>
                  </p:par>
                  <p:par>
                    <p:cTn id="74" fill="hold">
                      <p:stCondLst>
                        <p:cond delay="indefinite"/>
                      </p:stCondLst>
                      <p:childTnLst>
                        <p:par>
                          <p:cTn id="75" fill="hold">
                            <p:stCondLst>
                              <p:cond delay="0"/>
                            </p:stCondLst>
                            <p:childTnLst>
                              <p:par>
                                <p:cTn id="76" presetID="5" presetClass="exit" presetSubtype="10" fill="hold" grpId="0" nodeType="clickEffect">
                                  <p:stCondLst>
                                    <p:cond delay="0"/>
                                  </p:stCondLst>
                                  <p:childTnLst>
                                    <p:animEffect transition="out" filter="checkerboard(across)">
                                      <p:cBhvr>
                                        <p:cTn id="77" dur="500"/>
                                        <p:tgtEl>
                                          <p:spTgt spid="13"/>
                                        </p:tgtEl>
                                      </p:cBhvr>
                                    </p:animEffect>
                                    <p:set>
                                      <p:cBhvr>
                                        <p:cTn id="78" dur="1" fill="hold">
                                          <p:stCondLst>
                                            <p:cond delay="499"/>
                                          </p:stCondLst>
                                        </p:cTn>
                                        <p:tgtEl>
                                          <p:spTgt spid="13"/>
                                        </p:tgtEl>
                                        <p:attrNameLst>
                                          <p:attrName>style.visibility</p:attrName>
                                        </p:attrNameLst>
                                      </p:cBhvr>
                                      <p:to>
                                        <p:strVal val="hidden"/>
                                      </p:to>
                                    </p:set>
                                  </p:childTnLst>
                                </p:cTn>
                              </p:par>
                            </p:childTnLst>
                          </p:cTn>
                        </p:par>
                      </p:childTnLst>
                    </p:cTn>
                  </p:par>
                  <p:par>
                    <p:cTn id="79" fill="hold">
                      <p:stCondLst>
                        <p:cond delay="indefinite"/>
                      </p:stCondLst>
                      <p:childTnLst>
                        <p:par>
                          <p:cTn id="80" fill="hold">
                            <p:stCondLst>
                              <p:cond delay="0"/>
                            </p:stCondLst>
                            <p:childTnLst>
                              <p:par>
                                <p:cTn id="81" presetID="50" presetClass="entr" presetSubtype="0" decel="100000" fill="hold" grpId="0" nodeType="clickEffect">
                                  <p:stCondLst>
                                    <p:cond delay="0"/>
                                  </p:stCondLst>
                                  <p:childTnLst>
                                    <p:set>
                                      <p:cBhvr>
                                        <p:cTn id="82" dur="1" fill="hold">
                                          <p:stCondLst>
                                            <p:cond delay="0"/>
                                          </p:stCondLst>
                                        </p:cTn>
                                        <p:tgtEl>
                                          <p:spTgt spid="5"/>
                                        </p:tgtEl>
                                        <p:attrNameLst>
                                          <p:attrName>style.visibility</p:attrName>
                                        </p:attrNameLst>
                                      </p:cBhvr>
                                      <p:to>
                                        <p:strVal val="visible"/>
                                      </p:to>
                                    </p:set>
                                    <p:anim calcmode="lin" valueType="num">
                                      <p:cBhvr>
                                        <p:cTn id="83" dur="1000" fill="hold"/>
                                        <p:tgtEl>
                                          <p:spTgt spid="5"/>
                                        </p:tgtEl>
                                        <p:attrNameLst>
                                          <p:attrName>ppt_w</p:attrName>
                                        </p:attrNameLst>
                                      </p:cBhvr>
                                      <p:tavLst>
                                        <p:tav tm="0">
                                          <p:val>
                                            <p:strVal val="#ppt_w+.3"/>
                                          </p:val>
                                        </p:tav>
                                        <p:tav tm="100000">
                                          <p:val>
                                            <p:strVal val="#ppt_w"/>
                                          </p:val>
                                        </p:tav>
                                      </p:tavLst>
                                    </p:anim>
                                    <p:anim calcmode="lin" valueType="num">
                                      <p:cBhvr>
                                        <p:cTn id="84" dur="1000" fill="hold"/>
                                        <p:tgtEl>
                                          <p:spTgt spid="5"/>
                                        </p:tgtEl>
                                        <p:attrNameLst>
                                          <p:attrName>ppt_h</p:attrName>
                                        </p:attrNameLst>
                                      </p:cBhvr>
                                      <p:tavLst>
                                        <p:tav tm="0">
                                          <p:val>
                                            <p:strVal val="#ppt_h"/>
                                          </p:val>
                                        </p:tav>
                                        <p:tav tm="100000">
                                          <p:val>
                                            <p:strVal val="#ppt_h"/>
                                          </p:val>
                                        </p:tav>
                                      </p:tavLst>
                                    </p:anim>
                                    <p:animEffect transition="in" filter="fade">
                                      <p:cBhvr>
                                        <p:cTn id="85" dur="1000"/>
                                        <p:tgtEl>
                                          <p:spTgt spid="5"/>
                                        </p:tgtEl>
                                      </p:cBhvr>
                                    </p:animEffect>
                                  </p:childTnLst>
                                </p:cTn>
                              </p:par>
                            </p:childTnLst>
                          </p:cTn>
                        </p:par>
                      </p:childTnLst>
                    </p:cTn>
                  </p:par>
                  <p:par>
                    <p:cTn id="86" fill="hold">
                      <p:stCondLst>
                        <p:cond delay="indefinite"/>
                      </p:stCondLst>
                      <p:childTnLst>
                        <p:par>
                          <p:cTn id="87" fill="hold">
                            <p:stCondLst>
                              <p:cond delay="0"/>
                            </p:stCondLst>
                            <p:childTnLst>
                              <p:par>
                                <p:cTn id="88" presetID="5" presetClass="exit" presetSubtype="10" fill="hold" grpId="0" nodeType="clickEffect">
                                  <p:stCondLst>
                                    <p:cond delay="0"/>
                                  </p:stCondLst>
                                  <p:childTnLst>
                                    <p:animEffect transition="out" filter="checkerboard(across)">
                                      <p:cBhvr>
                                        <p:cTn id="89" dur="500"/>
                                        <p:tgtEl>
                                          <p:spTgt spid="14"/>
                                        </p:tgtEl>
                                      </p:cBhvr>
                                    </p:animEffect>
                                    <p:set>
                                      <p:cBhvr>
                                        <p:cTn id="90" dur="1" fill="hold">
                                          <p:stCondLst>
                                            <p:cond delay="499"/>
                                          </p:stCondLst>
                                        </p:cTn>
                                        <p:tgtEl>
                                          <p:spTgt spid="1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P spid="6" grpId="0" animBg="1"/>
      <p:bldP spid="7" grpId="0" animBg="1"/>
      <p:bldP spid="8" grpId="0" animBg="1"/>
      <p:bldP spid="9" grpId="0" animBg="1"/>
      <p:bldP spid="10" grpId="0" animBg="1"/>
      <p:bldP spid="11" grpId="0" animBg="1"/>
      <p:bldP spid="12" grpId="0" animBg="1"/>
      <p:bldP spid="13" grpId="0" animBg="1"/>
      <p:bldP spid="14" grpId="0" animBg="1"/>
      <p:bldP spid="15" grpId="0" animBg="1"/>
      <p:bldP spid="5" grpId="0" animBg="1"/>
    </p:bld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3"/>
          <p:cNvPicPr>
            <a:picLocks noChangeAspect="1" noChangeArrowheads="1"/>
          </p:cNvPicPr>
          <p:nvPr/>
        </p:nvPicPr>
        <p:blipFill>
          <a:blip r:embed="rId2" cstate="print"/>
          <a:srcRect/>
          <a:stretch>
            <a:fillRect/>
          </a:stretch>
        </p:blipFill>
        <p:spPr bwMode="auto">
          <a:xfrm>
            <a:off x="108423" y="260648"/>
            <a:ext cx="8955791" cy="6499553"/>
          </a:xfrm>
          <a:prstGeom prst="rect">
            <a:avLst/>
          </a:prstGeom>
          <a:noFill/>
          <a:ln w="9525">
            <a:noFill/>
            <a:miter lim="800000"/>
            <a:headEnd/>
            <a:tailEnd/>
          </a:ln>
        </p:spPr>
      </p:pic>
      <p:sp>
        <p:nvSpPr>
          <p:cNvPr id="3" name="Ellipse 2"/>
          <p:cNvSpPr/>
          <p:nvPr/>
        </p:nvSpPr>
        <p:spPr>
          <a:xfrm>
            <a:off x="7020456" y="4869160"/>
            <a:ext cx="1656000" cy="468000"/>
          </a:xfrm>
          <a:prstGeom prst="ellipse">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4" name="Picture 3"/>
          <p:cNvPicPr>
            <a:picLocks noChangeAspect="1" noChangeArrowheads="1"/>
          </p:cNvPicPr>
          <p:nvPr/>
        </p:nvPicPr>
        <p:blipFill>
          <a:blip r:embed="rId3" cstate="print"/>
          <a:srcRect/>
          <a:stretch>
            <a:fillRect/>
          </a:stretch>
        </p:blipFill>
        <p:spPr bwMode="auto">
          <a:xfrm>
            <a:off x="4788024" y="2996952"/>
            <a:ext cx="2825831" cy="1872208"/>
          </a:xfrm>
          <a:prstGeom prst="rect">
            <a:avLst/>
          </a:prstGeom>
          <a:noFill/>
          <a:ln w="9525">
            <a:noFill/>
            <a:miter lim="800000"/>
            <a:headEnd/>
            <a:tailEnd/>
          </a:ln>
        </p:spPr>
      </p:pic>
      <p:pic>
        <p:nvPicPr>
          <p:cNvPr id="61442" name="Picture 2"/>
          <p:cNvPicPr>
            <a:picLocks noChangeAspect="1" noChangeArrowheads="1"/>
          </p:cNvPicPr>
          <p:nvPr/>
        </p:nvPicPr>
        <p:blipFill>
          <a:blip r:embed="rId4" cstate="print"/>
          <a:srcRect/>
          <a:stretch>
            <a:fillRect/>
          </a:stretch>
        </p:blipFill>
        <p:spPr bwMode="auto">
          <a:xfrm>
            <a:off x="753027" y="318219"/>
            <a:ext cx="8067445" cy="4478933"/>
          </a:xfrm>
          <a:prstGeom prst="rect">
            <a:avLst/>
          </a:prstGeom>
          <a:noFill/>
          <a:ln w="9525">
            <a:noFill/>
            <a:miter lim="800000"/>
            <a:headEnd/>
            <a:tailEnd/>
          </a:ln>
          <a:effectLst/>
        </p:spPr>
      </p:pic>
      <p:pic>
        <p:nvPicPr>
          <p:cNvPr id="61443" name="Picture 3"/>
          <p:cNvPicPr>
            <a:picLocks noChangeAspect="1" noChangeArrowheads="1"/>
          </p:cNvPicPr>
          <p:nvPr/>
        </p:nvPicPr>
        <p:blipFill>
          <a:blip r:embed="rId5" cstate="print"/>
          <a:srcRect/>
          <a:stretch>
            <a:fillRect/>
          </a:stretch>
        </p:blipFill>
        <p:spPr bwMode="auto">
          <a:xfrm>
            <a:off x="1344861" y="5137470"/>
            <a:ext cx="4235251" cy="523778"/>
          </a:xfrm>
          <a:prstGeom prst="rect">
            <a:avLst/>
          </a:prstGeom>
          <a:noFill/>
          <a:ln w="9525">
            <a:noFill/>
            <a:miter lim="800000"/>
            <a:headEnd/>
            <a:tailEnd/>
          </a:ln>
          <a:effec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edge">
                                      <p:cBhvr>
                                        <p:cTn id="7" dur="2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20" presetClass="entr" presetSubtype="0"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wedge">
                                      <p:cBhvr>
                                        <p:cTn id="12" dur="20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50" presetClass="entr" presetSubtype="0" decel="100000" fill="hold" nodeType="clickEffect">
                                  <p:stCondLst>
                                    <p:cond delay="0"/>
                                  </p:stCondLst>
                                  <p:childTnLst>
                                    <p:set>
                                      <p:cBhvr>
                                        <p:cTn id="16" dur="1" fill="hold">
                                          <p:stCondLst>
                                            <p:cond delay="0"/>
                                          </p:stCondLst>
                                        </p:cTn>
                                        <p:tgtEl>
                                          <p:spTgt spid="61443"/>
                                        </p:tgtEl>
                                        <p:attrNameLst>
                                          <p:attrName>style.visibility</p:attrName>
                                        </p:attrNameLst>
                                      </p:cBhvr>
                                      <p:to>
                                        <p:strVal val="visible"/>
                                      </p:to>
                                    </p:set>
                                    <p:anim calcmode="lin" valueType="num">
                                      <p:cBhvr>
                                        <p:cTn id="17" dur="1000" fill="hold"/>
                                        <p:tgtEl>
                                          <p:spTgt spid="61443"/>
                                        </p:tgtEl>
                                        <p:attrNameLst>
                                          <p:attrName>ppt_w</p:attrName>
                                        </p:attrNameLst>
                                      </p:cBhvr>
                                      <p:tavLst>
                                        <p:tav tm="0">
                                          <p:val>
                                            <p:strVal val="#ppt_w+.3"/>
                                          </p:val>
                                        </p:tav>
                                        <p:tav tm="100000">
                                          <p:val>
                                            <p:strVal val="#ppt_w"/>
                                          </p:val>
                                        </p:tav>
                                      </p:tavLst>
                                    </p:anim>
                                    <p:anim calcmode="lin" valueType="num">
                                      <p:cBhvr>
                                        <p:cTn id="18" dur="1000" fill="hold"/>
                                        <p:tgtEl>
                                          <p:spTgt spid="61443"/>
                                        </p:tgtEl>
                                        <p:attrNameLst>
                                          <p:attrName>ppt_h</p:attrName>
                                        </p:attrNameLst>
                                      </p:cBhvr>
                                      <p:tavLst>
                                        <p:tav tm="0">
                                          <p:val>
                                            <p:strVal val="#ppt_h"/>
                                          </p:val>
                                        </p:tav>
                                        <p:tav tm="100000">
                                          <p:val>
                                            <p:strVal val="#ppt_h"/>
                                          </p:val>
                                        </p:tav>
                                      </p:tavLst>
                                    </p:anim>
                                    <p:animEffect transition="in" filter="fade">
                                      <p:cBhvr>
                                        <p:cTn id="19" dur="1000"/>
                                        <p:tgtEl>
                                          <p:spTgt spid="61443"/>
                                        </p:tgtEl>
                                      </p:cBhvr>
                                    </p:animEffect>
                                  </p:childTnLst>
                                </p:cTn>
                              </p:par>
                            </p:childTnLst>
                          </p:cTn>
                        </p:par>
                      </p:childTnLst>
                    </p:cTn>
                  </p:par>
                  <p:par>
                    <p:cTn id="20" fill="hold">
                      <p:stCondLst>
                        <p:cond delay="indefinite"/>
                      </p:stCondLst>
                      <p:childTnLst>
                        <p:par>
                          <p:cTn id="21" fill="hold">
                            <p:stCondLst>
                              <p:cond delay="0"/>
                            </p:stCondLst>
                            <p:childTnLst>
                              <p:par>
                                <p:cTn id="22" presetID="20" presetClass="entr" presetSubtype="0" fill="hold" nodeType="clickEffect">
                                  <p:stCondLst>
                                    <p:cond delay="0"/>
                                  </p:stCondLst>
                                  <p:childTnLst>
                                    <p:set>
                                      <p:cBhvr>
                                        <p:cTn id="23" dur="1" fill="hold">
                                          <p:stCondLst>
                                            <p:cond delay="0"/>
                                          </p:stCondLst>
                                        </p:cTn>
                                        <p:tgtEl>
                                          <p:spTgt spid="61442"/>
                                        </p:tgtEl>
                                        <p:attrNameLst>
                                          <p:attrName>style.visibility</p:attrName>
                                        </p:attrNameLst>
                                      </p:cBhvr>
                                      <p:to>
                                        <p:strVal val="visible"/>
                                      </p:to>
                                    </p:set>
                                    <p:animEffect transition="in" filter="wedge">
                                      <p:cBhvr>
                                        <p:cTn id="24" dur="2000"/>
                                        <p:tgtEl>
                                          <p:spTgt spid="6144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3"/>
          <p:cNvPicPr>
            <a:picLocks noChangeAspect="1" noChangeArrowheads="1"/>
          </p:cNvPicPr>
          <p:nvPr/>
        </p:nvPicPr>
        <p:blipFill>
          <a:blip r:embed="rId3" cstate="print"/>
          <a:srcRect/>
          <a:stretch>
            <a:fillRect/>
          </a:stretch>
        </p:blipFill>
        <p:spPr bwMode="auto">
          <a:xfrm>
            <a:off x="108423" y="260648"/>
            <a:ext cx="8955791" cy="6499553"/>
          </a:xfrm>
          <a:prstGeom prst="rect">
            <a:avLst/>
          </a:prstGeom>
          <a:noFill/>
          <a:ln w="9525">
            <a:noFill/>
            <a:miter lim="800000"/>
            <a:headEnd/>
            <a:tailEnd/>
          </a:ln>
        </p:spPr>
      </p:pic>
      <p:sp>
        <p:nvSpPr>
          <p:cNvPr id="4" name="Ellipse 3"/>
          <p:cNvSpPr/>
          <p:nvPr/>
        </p:nvSpPr>
        <p:spPr>
          <a:xfrm>
            <a:off x="6444208" y="5157192"/>
            <a:ext cx="648000" cy="468000"/>
          </a:xfrm>
          <a:prstGeom prst="ellipse">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 name="Rectangle 4"/>
          <p:cNvSpPr/>
          <p:nvPr/>
        </p:nvSpPr>
        <p:spPr>
          <a:xfrm>
            <a:off x="3707904" y="5219908"/>
            <a:ext cx="2449581" cy="461665"/>
          </a:xfrm>
          <a:prstGeom prst="rect">
            <a:avLst/>
          </a:prstGeom>
        </p:spPr>
        <p:txBody>
          <a:bodyPr wrap="none">
            <a:spAutoFit/>
          </a:bodyPr>
          <a:lstStyle/>
          <a:p>
            <a:r>
              <a:rPr lang="fr-FR" sz="2400" b="1" dirty="0" smtClean="0">
                <a:solidFill>
                  <a:srgbClr val="0000FF"/>
                </a:solidFill>
              </a:rPr>
              <a:t>Net </a:t>
            </a:r>
            <a:r>
              <a:rPr lang="fr-FR" sz="2400" b="1" dirty="0" err="1" smtClean="0">
                <a:solidFill>
                  <a:srgbClr val="0000FF"/>
                </a:solidFill>
              </a:rPr>
              <a:t>Present</a:t>
            </a:r>
            <a:r>
              <a:rPr lang="fr-FR" sz="2400" b="1" dirty="0" smtClean="0">
                <a:solidFill>
                  <a:srgbClr val="0000FF"/>
                </a:solidFill>
              </a:rPr>
              <a:t> Value</a:t>
            </a:r>
            <a:endParaRPr lang="fr-FR" sz="2400" dirty="0">
              <a:solidFill>
                <a:srgbClr val="0000FF"/>
              </a:solidFill>
            </a:endParaRPr>
          </a:p>
        </p:txBody>
      </p:sp>
      <p:sp>
        <p:nvSpPr>
          <p:cNvPr id="6" name="Rectangle 5"/>
          <p:cNvSpPr/>
          <p:nvPr/>
        </p:nvSpPr>
        <p:spPr>
          <a:xfrm>
            <a:off x="1043608" y="2132856"/>
            <a:ext cx="7344816" cy="1938992"/>
          </a:xfrm>
          <a:prstGeom prst="rect">
            <a:avLst/>
          </a:prstGeom>
          <a:solidFill>
            <a:schemeClr val="bg1"/>
          </a:solidFill>
        </p:spPr>
        <p:txBody>
          <a:bodyPr wrap="square">
            <a:spAutoFit/>
          </a:bodyPr>
          <a:lstStyle/>
          <a:p>
            <a:pPr algn="r" rtl="1">
              <a:buNone/>
            </a:pPr>
            <a:r>
              <a:rPr lang="ar-DZ" sz="2400" b="1" dirty="0" smtClean="0"/>
              <a:t>صافي القيمة الحالية موجب يعني أن التدفقات النقدية المتولدة عن المشروع أكبر من تلك اللازمة لسداد قيمة الاستثمار، أي أن المشروع استرد المبلغ المستثمر وحقق فائضا يساوي صافي القيمة </a:t>
            </a:r>
            <a:r>
              <a:rPr lang="ar-DZ" sz="2400" b="1" dirty="0" err="1" smtClean="0"/>
              <a:t>الحالية.</a:t>
            </a:r>
            <a:r>
              <a:rPr lang="ar-DZ" sz="2400" b="1" dirty="0" smtClean="0"/>
              <a:t> والأكثر من ذلك حقق عائدا من </a:t>
            </a:r>
            <a:r>
              <a:rPr lang="ar-DZ" sz="2400" b="1" dirty="0" err="1" smtClean="0"/>
              <a:t>الإستثمار</a:t>
            </a:r>
            <a:r>
              <a:rPr lang="ar-DZ" sz="2400" b="1" dirty="0" smtClean="0"/>
              <a:t> يساوي تكلفة رأس المال كأقل عائد مقبول من قبل المستثمر.</a:t>
            </a:r>
            <a:endParaRPr lang="fr-FR" sz="2400" b="1" dirty="0" smtClean="0"/>
          </a:p>
        </p:txBody>
      </p:sp>
      <p:sp>
        <p:nvSpPr>
          <p:cNvPr id="7" name="Rectangle 6"/>
          <p:cNvSpPr/>
          <p:nvPr/>
        </p:nvSpPr>
        <p:spPr>
          <a:xfrm>
            <a:off x="971600" y="932527"/>
            <a:ext cx="7380312" cy="1200329"/>
          </a:xfrm>
          <a:prstGeom prst="rect">
            <a:avLst/>
          </a:prstGeom>
          <a:solidFill>
            <a:schemeClr val="bg1"/>
          </a:solidFill>
        </p:spPr>
        <p:txBody>
          <a:bodyPr wrap="square">
            <a:spAutoFit/>
          </a:bodyPr>
          <a:lstStyle/>
          <a:p>
            <a:pPr algn="r" rtl="1"/>
            <a:r>
              <a:rPr lang="ar-DZ" sz="2400" b="1" dirty="0" smtClean="0"/>
              <a:t>القيمة الحالية لصافية تمثل الفرق بين التدفقات النقدية المتوقعة للاستثمار مخصومة عند معدل معين يمثل تكلفة رأس المال، وبين تكلفة الاستثمار المبدئي.</a:t>
            </a:r>
            <a:endParaRPr lang="fr-FR" sz="2400" dirty="0"/>
          </a:p>
        </p:txBody>
      </p:sp>
      <p:graphicFrame>
        <p:nvGraphicFramePr>
          <p:cNvPr id="58370" name="Object 2"/>
          <p:cNvGraphicFramePr>
            <a:graphicFrameLocks noChangeAspect="1"/>
          </p:cNvGraphicFramePr>
          <p:nvPr/>
        </p:nvGraphicFramePr>
        <p:xfrm>
          <a:off x="971600" y="4085018"/>
          <a:ext cx="3672408" cy="1146269"/>
        </p:xfrm>
        <a:graphic>
          <a:graphicData uri="http://schemas.openxmlformats.org/presentationml/2006/ole">
            <p:oleObj spid="_x0000_s58370" name="Equation" r:id="rId4" imgW="1498320" imgH="469800" progId="Equation.DSMT4">
              <p:embed/>
            </p:oleObj>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edge">
                                      <p:cBhvr>
                                        <p:cTn id="7" dur="2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40" presetClass="entr" presetSubtype="0" fill="hold" grpId="0" nodeType="clickEffect">
                                  <p:stCondLst>
                                    <p:cond delay="0"/>
                                  </p:stCondLst>
                                  <p:iterate type="lt">
                                    <p:tmPct val="10000"/>
                                  </p:iterate>
                                  <p:childTnLst>
                                    <p:set>
                                      <p:cBhvr>
                                        <p:cTn id="11" dur="1" fill="hold">
                                          <p:stCondLst>
                                            <p:cond delay="0"/>
                                          </p:stCondLst>
                                        </p:cTn>
                                        <p:tgtEl>
                                          <p:spTgt spid="5"/>
                                        </p:tgtEl>
                                        <p:attrNameLst>
                                          <p:attrName>style.visibility</p:attrName>
                                        </p:attrNameLst>
                                      </p:cBhvr>
                                      <p:to>
                                        <p:strVal val="visible"/>
                                      </p:to>
                                    </p:set>
                                    <p:animEffect transition="in" filter="fade">
                                      <p:cBhvr>
                                        <p:cTn id="12" dur="1000"/>
                                        <p:tgtEl>
                                          <p:spTgt spid="5"/>
                                        </p:tgtEl>
                                      </p:cBhvr>
                                    </p:animEffect>
                                    <p:anim calcmode="lin" valueType="num">
                                      <p:cBhvr>
                                        <p:cTn id="13" dur="1000" fill="hold"/>
                                        <p:tgtEl>
                                          <p:spTgt spid="5"/>
                                        </p:tgtEl>
                                        <p:attrNameLst>
                                          <p:attrName>ppt_x</p:attrName>
                                        </p:attrNameLst>
                                      </p:cBhvr>
                                      <p:tavLst>
                                        <p:tav tm="0">
                                          <p:val>
                                            <p:strVal val="#ppt_x-.1"/>
                                          </p:val>
                                        </p:tav>
                                        <p:tav tm="100000">
                                          <p:val>
                                            <p:strVal val="#ppt_x"/>
                                          </p:val>
                                        </p:tav>
                                      </p:tavLst>
                                    </p:anim>
                                    <p:anim calcmode="lin" valueType="num">
                                      <p:cBhvr>
                                        <p:cTn id="14" dur="1000" fill="hold"/>
                                        <p:tgtEl>
                                          <p:spTgt spid="5"/>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0" presetClass="entr" presetSubtype="0" fill="hold" grpId="0" nodeType="clickEffect">
                                  <p:stCondLst>
                                    <p:cond delay="0"/>
                                  </p:stCondLst>
                                  <p:iterate type="lt">
                                    <p:tmPct val="10000"/>
                                  </p:iterate>
                                  <p:childTnLst>
                                    <p:set>
                                      <p:cBhvr>
                                        <p:cTn id="18" dur="1" fill="hold">
                                          <p:stCondLst>
                                            <p:cond delay="0"/>
                                          </p:stCondLst>
                                        </p:cTn>
                                        <p:tgtEl>
                                          <p:spTgt spid="7"/>
                                        </p:tgtEl>
                                        <p:attrNameLst>
                                          <p:attrName>style.visibility</p:attrName>
                                        </p:attrNameLst>
                                      </p:cBhvr>
                                      <p:to>
                                        <p:strVal val="visible"/>
                                      </p:to>
                                    </p:set>
                                    <p:animEffect transition="in" filter="fade">
                                      <p:cBhvr>
                                        <p:cTn id="19" dur="1000"/>
                                        <p:tgtEl>
                                          <p:spTgt spid="7"/>
                                        </p:tgtEl>
                                      </p:cBhvr>
                                    </p:animEffect>
                                    <p:anim calcmode="lin" valueType="num">
                                      <p:cBhvr>
                                        <p:cTn id="20" dur="1000" fill="hold"/>
                                        <p:tgtEl>
                                          <p:spTgt spid="7"/>
                                        </p:tgtEl>
                                        <p:attrNameLst>
                                          <p:attrName>ppt_x</p:attrName>
                                        </p:attrNameLst>
                                      </p:cBhvr>
                                      <p:tavLst>
                                        <p:tav tm="0">
                                          <p:val>
                                            <p:strVal val="#ppt_x-.1"/>
                                          </p:val>
                                        </p:tav>
                                        <p:tav tm="100000">
                                          <p:val>
                                            <p:strVal val="#ppt_x"/>
                                          </p:val>
                                        </p:tav>
                                      </p:tavLst>
                                    </p:anim>
                                    <p:anim calcmode="lin" valueType="num">
                                      <p:cBhvr>
                                        <p:cTn id="21" dur="1000" fill="hold"/>
                                        <p:tgtEl>
                                          <p:spTgt spid="7"/>
                                        </p:tgtEl>
                                        <p:attrNameLst>
                                          <p:attrName>ppt_y</p:attrName>
                                        </p:attrNameLst>
                                      </p:cBhvr>
                                      <p:tavLst>
                                        <p:tav tm="0">
                                          <p:val>
                                            <p:strVal val="#ppt_y"/>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20" presetClass="entr" presetSubtype="0" fill="hold" nodeType="clickEffect">
                                  <p:stCondLst>
                                    <p:cond delay="0"/>
                                  </p:stCondLst>
                                  <p:childTnLst>
                                    <p:set>
                                      <p:cBhvr>
                                        <p:cTn id="25" dur="1" fill="hold">
                                          <p:stCondLst>
                                            <p:cond delay="0"/>
                                          </p:stCondLst>
                                        </p:cTn>
                                        <p:tgtEl>
                                          <p:spTgt spid="58370"/>
                                        </p:tgtEl>
                                        <p:attrNameLst>
                                          <p:attrName>style.visibility</p:attrName>
                                        </p:attrNameLst>
                                      </p:cBhvr>
                                      <p:to>
                                        <p:strVal val="visible"/>
                                      </p:to>
                                    </p:set>
                                    <p:animEffect transition="in" filter="wedge">
                                      <p:cBhvr>
                                        <p:cTn id="26" dur="2000"/>
                                        <p:tgtEl>
                                          <p:spTgt spid="58370"/>
                                        </p:tgtEl>
                                      </p:cBhvr>
                                    </p:animEffect>
                                  </p:childTnLst>
                                </p:cTn>
                              </p:par>
                            </p:childTnLst>
                          </p:cTn>
                        </p:par>
                      </p:childTnLst>
                    </p:cTn>
                  </p:par>
                  <p:par>
                    <p:cTn id="27" fill="hold">
                      <p:stCondLst>
                        <p:cond delay="indefinite"/>
                      </p:stCondLst>
                      <p:childTnLst>
                        <p:par>
                          <p:cTn id="28" fill="hold">
                            <p:stCondLst>
                              <p:cond delay="0"/>
                            </p:stCondLst>
                            <p:childTnLst>
                              <p:par>
                                <p:cTn id="29" presetID="27" presetClass="entr" presetSubtype="0" fill="hold" grpId="0" nodeType="clickEffect">
                                  <p:stCondLst>
                                    <p:cond delay="0"/>
                                  </p:stCondLst>
                                  <p:iterate type="lt">
                                    <p:tmPct val="50000"/>
                                  </p:iterate>
                                  <p:childTnLst>
                                    <p:set>
                                      <p:cBhvr>
                                        <p:cTn id="30" dur="1" fill="hold">
                                          <p:stCondLst>
                                            <p:cond delay="0"/>
                                          </p:stCondLst>
                                        </p:cTn>
                                        <p:tgtEl>
                                          <p:spTgt spid="6"/>
                                        </p:tgtEl>
                                        <p:attrNameLst>
                                          <p:attrName>style.visibility</p:attrName>
                                        </p:attrNameLst>
                                      </p:cBhvr>
                                      <p:to>
                                        <p:strVal val="visible"/>
                                      </p:to>
                                    </p:set>
                                    <p:anim calcmode="discrete" valueType="clr">
                                      <p:cBhvr override="childStyle">
                                        <p:cTn id="31" dur="80"/>
                                        <p:tgtEl>
                                          <p:spTgt spid="6"/>
                                        </p:tgtEl>
                                        <p:attrNameLst>
                                          <p:attrName>style.color</p:attrName>
                                        </p:attrNameLst>
                                      </p:cBhvr>
                                      <p:tavLst>
                                        <p:tav tm="0">
                                          <p:val>
                                            <p:clrVal>
                                              <a:schemeClr val="accent2"/>
                                            </p:clrVal>
                                          </p:val>
                                        </p:tav>
                                        <p:tav tm="50000">
                                          <p:val>
                                            <p:clrVal>
                                              <a:schemeClr val="hlink"/>
                                            </p:clrVal>
                                          </p:val>
                                        </p:tav>
                                      </p:tavLst>
                                    </p:anim>
                                    <p:anim calcmode="discrete" valueType="clr">
                                      <p:cBhvr>
                                        <p:cTn id="32" dur="80"/>
                                        <p:tgtEl>
                                          <p:spTgt spid="6"/>
                                        </p:tgtEl>
                                        <p:attrNameLst>
                                          <p:attrName>fillcolor</p:attrName>
                                        </p:attrNameLst>
                                      </p:cBhvr>
                                      <p:tavLst>
                                        <p:tav tm="0">
                                          <p:val>
                                            <p:clrVal>
                                              <a:schemeClr val="accent2"/>
                                            </p:clrVal>
                                          </p:val>
                                        </p:tav>
                                        <p:tav tm="50000">
                                          <p:val>
                                            <p:clrVal>
                                              <a:schemeClr val="hlink"/>
                                            </p:clrVal>
                                          </p:val>
                                        </p:tav>
                                      </p:tavLst>
                                    </p:anim>
                                    <p:set>
                                      <p:cBhvr>
                                        <p:cTn id="33" dur="80"/>
                                        <p:tgtEl>
                                          <p:spTgt spid="6"/>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p:bldP spid="6" grpId="0" animBg="1"/>
      <p:bldP spid="7" grpId="0" animBg="1"/>
    </p:bld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3"/>
          <p:cNvPicPr>
            <a:picLocks noChangeAspect="1" noChangeArrowheads="1"/>
          </p:cNvPicPr>
          <p:nvPr/>
        </p:nvPicPr>
        <p:blipFill>
          <a:blip r:embed="rId2" cstate="print"/>
          <a:srcRect/>
          <a:stretch>
            <a:fillRect/>
          </a:stretch>
        </p:blipFill>
        <p:spPr bwMode="auto">
          <a:xfrm>
            <a:off x="108423" y="260648"/>
            <a:ext cx="8955791" cy="6499553"/>
          </a:xfrm>
          <a:prstGeom prst="rect">
            <a:avLst/>
          </a:prstGeom>
          <a:noFill/>
          <a:ln w="9525">
            <a:noFill/>
            <a:miter lim="800000"/>
            <a:headEnd/>
            <a:tailEnd/>
          </a:ln>
        </p:spPr>
      </p:pic>
      <p:sp>
        <p:nvSpPr>
          <p:cNvPr id="4" name="Ellipse 3"/>
          <p:cNvSpPr/>
          <p:nvPr/>
        </p:nvSpPr>
        <p:spPr>
          <a:xfrm>
            <a:off x="6978068" y="5185328"/>
            <a:ext cx="2160000" cy="468000"/>
          </a:xfrm>
          <a:prstGeom prst="ellipse">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141313" name="Picture 1"/>
          <p:cNvPicPr>
            <a:picLocks noChangeAspect="1" noChangeArrowheads="1"/>
          </p:cNvPicPr>
          <p:nvPr/>
        </p:nvPicPr>
        <p:blipFill>
          <a:blip r:embed="rId3" cstate="print"/>
          <a:srcRect/>
          <a:stretch>
            <a:fillRect/>
          </a:stretch>
        </p:blipFill>
        <p:spPr bwMode="auto">
          <a:xfrm>
            <a:off x="755576" y="980727"/>
            <a:ext cx="5832000" cy="4206854"/>
          </a:xfrm>
          <a:prstGeom prst="rect">
            <a:avLst/>
          </a:prstGeom>
          <a:noFill/>
          <a:ln w="9525">
            <a:noFill/>
            <a:miter lim="800000"/>
            <a:headEnd/>
            <a:tailEnd/>
          </a:ln>
        </p:spPr>
      </p:pic>
      <p:sp>
        <p:nvSpPr>
          <p:cNvPr id="6" name="Rectangle 5"/>
          <p:cNvSpPr/>
          <p:nvPr/>
        </p:nvSpPr>
        <p:spPr>
          <a:xfrm>
            <a:off x="4427984" y="3356992"/>
            <a:ext cx="4680520" cy="830997"/>
          </a:xfrm>
          <a:prstGeom prst="rect">
            <a:avLst/>
          </a:prstGeom>
          <a:solidFill>
            <a:schemeClr val="bg1"/>
          </a:solidFill>
        </p:spPr>
        <p:txBody>
          <a:bodyPr wrap="square">
            <a:spAutoFit/>
          </a:bodyPr>
          <a:lstStyle/>
          <a:p>
            <a:pPr algn="r" rtl="1">
              <a:buNone/>
            </a:pPr>
            <a:r>
              <a:rPr lang="ar-DZ" sz="2400" b="1" dirty="0" smtClean="0"/>
              <a:t>إن كان الفارق موجبا فالمؤسسة تولد القيمة</a:t>
            </a:r>
          </a:p>
          <a:p>
            <a:pPr algn="r" rtl="1">
              <a:buNone/>
            </a:pPr>
            <a:r>
              <a:rPr lang="ar-DZ" sz="2400" b="1" dirty="0" smtClean="0"/>
              <a:t>وإن كان </a:t>
            </a:r>
            <a:r>
              <a:rPr lang="ar-SA" sz="2400" b="1" dirty="0" smtClean="0"/>
              <a:t>الف</a:t>
            </a:r>
            <a:r>
              <a:rPr lang="ar-DZ" sz="2400" b="1" dirty="0" smtClean="0"/>
              <a:t>ا</a:t>
            </a:r>
            <a:r>
              <a:rPr lang="ar-SA" sz="2400" b="1" dirty="0" smtClean="0"/>
              <a:t>رق سال</a:t>
            </a:r>
            <a:r>
              <a:rPr lang="ar-DZ" sz="2400" b="1" dirty="0" smtClean="0"/>
              <a:t>ب</a:t>
            </a:r>
            <a:r>
              <a:rPr lang="ar-SA" sz="2400" b="1" dirty="0" smtClean="0"/>
              <a:t>ا</a:t>
            </a:r>
            <a:r>
              <a:rPr lang="ar-DZ" sz="2400" b="1" dirty="0" smtClean="0"/>
              <a:t> ف</a:t>
            </a:r>
            <a:r>
              <a:rPr lang="ar-SA" sz="2400" b="1" dirty="0" smtClean="0"/>
              <a:t>الم</a:t>
            </a:r>
            <a:r>
              <a:rPr lang="ar-DZ" sz="2400" b="1" dirty="0" smtClean="0"/>
              <a:t>ؤ</a:t>
            </a:r>
            <a:r>
              <a:rPr lang="ar-SA" sz="2400" b="1" dirty="0" smtClean="0"/>
              <a:t>س</a:t>
            </a:r>
            <a:r>
              <a:rPr lang="ar-DZ" sz="2400" b="1" dirty="0" err="1" smtClean="0"/>
              <a:t>سة</a:t>
            </a:r>
            <a:r>
              <a:rPr lang="ar-DZ" sz="2400" b="1" dirty="0" smtClean="0"/>
              <a:t> تدمر القيمة</a:t>
            </a:r>
          </a:p>
        </p:txBody>
      </p:sp>
      <p:sp>
        <p:nvSpPr>
          <p:cNvPr id="7" name="Rectangle 6"/>
          <p:cNvSpPr/>
          <p:nvPr/>
        </p:nvSpPr>
        <p:spPr>
          <a:xfrm>
            <a:off x="6228184" y="1052736"/>
            <a:ext cx="2160240" cy="1200329"/>
          </a:xfrm>
          <a:prstGeom prst="rect">
            <a:avLst/>
          </a:prstGeom>
          <a:solidFill>
            <a:schemeClr val="bg1"/>
          </a:solidFill>
        </p:spPr>
        <p:txBody>
          <a:bodyPr wrap="square">
            <a:spAutoFit/>
          </a:bodyPr>
          <a:lstStyle/>
          <a:p>
            <a:pPr algn="r" rtl="1">
              <a:buNone/>
            </a:pPr>
            <a:r>
              <a:rPr lang="ar-DZ" sz="2400" b="1" dirty="0" smtClean="0"/>
              <a:t>تبين حجم القيمة التي تمت إضافتها خلال السنة المعنية</a:t>
            </a:r>
          </a:p>
        </p:txBody>
      </p:sp>
      <p:sp>
        <p:nvSpPr>
          <p:cNvPr id="8" name="Rectangle 7"/>
          <p:cNvSpPr/>
          <p:nvPr/>
        </p:nvSpPr>
        <p:spPr>
          <a:xfrm>
            <a:off x="323528" y="116680"/>
            <a:ext cx="8712968" cy="461665"/>
          </a:xfrm>
          <a:prstGeom prst="rect">
            <a:avLst/>
          </a:prstGeom>
          <a:solidFill>
            <a:schemeClr val="bg1"/>
          </a:solidFill>
        </p:spPr>
        <p:txBody>
          <a:bodyPr wrap="square">
            <a:spAutoFit/>
          </a:bodyPr>
          <a:lstStyle/>
          <a:p>
            <a:pPr algn="r" rtl="1">
              <a:buNone/>
            </a:pPr>
            <a:r>
              <a:rPr lang="ar-DZ" sz="2400" b="1" dirty="0" smtClean="0"/>
              <a:t>تمثل القيمة الاقتصادية المضافة </a:t>
            </a:r>
            <a:r>
              <a:rPr lang="ar-DZ" sz="2400" b="1" dirty="0" err="1" smtClean="0"/>
              <a:t>تقديرا </a:t>
            </a:r>
            <a:r>
              <a:rPr lang="ar-DZ" sz="2400" b="1" dirty="0" smtClean="0"/>
              <a:t>(قياسا) للربح الاقتصادي للمؤسسة خلال السنة</a:t>
            </a:r>
          </a:p>
        </p:txBody>
      </p:sp>
      <p:sp>
        <p:nvSpPr>
          <p:cNvPr id="9" name="Rectangle 8"/>
          <p:cNvSpPr/>
          <p:nvPr/>
        </p:nvSpPr>
        <p:spPr>
          <a:xfrm>
            <a:off x="6084168" y="4479503"/>
            <a:ext cx="2948243" cy="461665"/>
          </a:xfrm>
          <a:prstGeom prst="rect">
            <a:avLst/>
          </a:prstGeom>
        </p:spPr>
        <p:txBody>
          <a:bodyPr wrap="none">
            <a:spAutoFit/>
          </a:bodyPr>
          <a:lstStyle/>
          <a:p>
            <a:pPr algn="r" rtl="1"/>
            <a:r>
              <a:rPr lang="ar-DZ" sz="2400" b="1" dirty="0" smtClean="0"/>
              <a:t>←  الحكم على كفاءة الإدارة</a:t>
            </a:r>
            <a:endParaRPr lang="fr-FR" sz="2400" dirty="0"/>
          </a:p>
        </p:txBody>
      </p:sp>
      <p:sp>
        <p:nvSpPr>
          <p:cNvPr id="10" name="Rectangle 9"/>
          <p:cNvSpPr/>
          <p:nvPr/>
        </p:nvSpPr>
        <p:spPr>
          <a:xfrm>
            <a:off x="5432498" y="2247255"/>
            <a:ext cx="3676006" cy="461665"/>
          </a:xfrm>
          <a:prstGeom prst="rect">
            <a:avLst/>
          </a:prstGeom>
        </p:spPr>
        <p:txBody>
          <a:bodyPr wrap="none">
            <a:spAutoFit/>
          </a:bodyPr>
          <a:lstStyle/>
          <a:p>
            <a:pPr algn="r" rtl="1"/>
            <a:r>
              <a:rPr lang="ar-DZ" sz="2400" b="1" dirty="0" smtClean="0"/>
              <a:t>الربح </a:t>
            </a:r>
            <a:r>
              <a:rPr lang="ar-DZ" sz="2400" b="1" dirty="0" err="1" smtClean="0"/>
              <a:t>الاقتصادي </a:t>
            </a:r>
            <a:r>
              <a:rPr lang="ar-DZ" sz="2400" b="1" dirty="0" smtClean="0"/>
              <a:t>≠ الربح المحاسبي</a:t>
            </a:r>
            <a:endParaRPr lang="fr-FR" sz="2400" dirty="0"/>
          </a:p>
        </p:txBody>
      </p:sp>
      <p:sp>
        <p:nvSpPr>
          <p:cNvPr id="11" name="Rectangle 10"/>
          <p:cNvSpPr/>
          <p:nvPr/>
        </p:nvSpPr>
        <p:spPr>
          <a:xfrm>
            <a:off x="3851920" y="2708920"/>
            <a:ext cx="5256000" cy="461665"/>
          </a:xfrm>
          <a:prstGeom prst="rect">
            <a:avLst/>
          </a:prstGeom>
        </p:spPr>
        <p:txBody>
          <a:bodyPr wrap="none">
            <a:spAutoFit/>
          </a:bodyPr>
          <a:lstStyle/>
          <a:p>
            <a:pPr algn="r" rtl="1"/>
            <a:r>
              <a:rPr lang="ar-DZ" sz="2400" b="1" dirty="0" smtClean="0"/>
              <a:t>هذا الأخير يتحدد دون خصم تكلفة رأس المال العادي</a:t>
            </a:r>
            <a:endParaRPr lang="fr-FR" sz="2400" dirty="0"/>
          </a:p>
        </p:txBody>
      </p:sp>
      <p:sp>
        <p:nvSpPr>
          <p:cNvPr id="12" name="Rectangle 11"/>
          <p:cNvSpPr/>
          <p:nvPr/>
        </p:nvSpPr>
        <p:spPr>
          <a:xfrm>
            <a:off x="323528" y="620736"/>
            <a:ext cx="8712968" cy="432000"/>
          </a:xfrm>
          <a:prstGeom prst="rect">
            <a:avLst/>
          </a:prstGeom>
          <a:solidFill>
            <a:schemeClr val="bg1"/>
          </a:solidFill>
        </p:spPr>
        <p:txBody>
          <a:bodyPr wrap="square">
            <a:spAutoFit/>
          </a:bodyPr>
          <a:lstStyle/>
          <a:p>
            <a:pPr algn="r" rtl="1">
              <a:buNone/>
            </a:pPr>
            <a:r>
              <a:rPr lang="ar-DZ" sz="2400" b="1" dirty="0" smtClean="0"/>
              <a:t>القيمة الاقتصادية </a:t>
            </a:r>
            <a:r>
              <a:rPr lang="ar-DZ" sz="2400" b="1" dirty="0" err="1" smtClean="0"/>
              <a:t>المضافة </a:t>
            </a:r>
            <a:r>
              <a:rPr lang="ar-DZ" sz="2400" b="1" dirty="0" smtClean="0"/>
              <a:t>= ربح العمليات بعد </a:t>
            </a:r>
            <a:r>
              <a:rPr lang="ar-DZ" sz="2400" b="1" dirty="0" err="1" smtClean="0"/>
              <a:t>الضريبة </a:t>
            </a:r>
            <a:r>
              <a:rPr lang="ar-DZ" sz="2400" b="1" dirty="0" smtClean="0"/>
              <a:t>– تكلفة رأس المال المستثمر</a:t>
            </a:r>
          </a:p>
        </p:txBody>
      </p:sp>
      <p:sp>
        <p:nvSpPr>
          <p:cNvPr id="13" name="Rectangle 12"/>
          <p:cNvSpPr/>
          <p:nvPr/>
        </p:nvSpPr>
        <p:spPr>
          <a:xfrm>
            <a:off x="-44200" y="5982379"/>
            <a:ext cx="9180000" cy="830997"/>
          </a:xfrm>
          <a:prstGeom prst="rect">
            <a:avLst/>
          </a:prstGeom>
          <a:solidFill>
            <a:schemeClr val="bg1"/>
          </a:solidFill>
        </p:spPr>
        <p:txBody>
          <a:bodyPr wrap="square">
            <a:spAutoFit/>
          </a:bodyPr>
          <a:lstStyle/>
          <a:p>
            <a:pPr algn="r" rtl="1">
              <a:buNone/>
            </a:pPr>
            <a:r>
              <a:rPr lang="ar-DZ" sz="2400" b="1" dirty="0" smtClean="0"/>
              <a:t>القيمة الاقتصادية </a:t>
            </a:r>
            <a:r>
              <a:rPr lang="ar-DZ" sz="2400" b="1" dirty="0" err="1" smtClean="0"/>
              <a:t>المضافة = </a:t>
            </a:r>
            <a:r>
              <a:rPr lang="ar-DZ" sz="2400" b="1" dirty="0" smtClean="0"/>
              <a:t>(العائد على </a:t>
            </a:r>
            <a:r>
              <a:rPr lang="ar-DZ" sz="2400" b="1" dirty="0" err="1" smtClean="0"/>
              <a:t>الأصول </a:t>
            </a:r>
            <a:r>
              <a:rPr lang="ar-DZ" sz="2400" b="1" dirty="0" smtClean="0"/>
              <a:t>– التكلفة المتوسطة المرجحة لرأس المال</a:t>
            </a:r>
            <a:r>
              <a:rPr lang="ar-DZ" sz="2400" b="1" dirty="0" err="1" smtClean="0"/>
              <a:t>) </a:t>
            </a:r>
            <a:r>
              <a:rPr lang="ar-DZ" sz="2400" b="1" dirty="0" smtClean="0"/>
              <a:t>× رأس المال المستثمر</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edge">
                                      <p:cBhvr>
                                        <p:cTn id="7" dur="2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7" presetClass="entr" presetSubtype="0" fill="hold" grpId="0" nodeType="clickEffect">
                                  <p:stCondLst>
                                    <p:cond delay="0"/>
                                  </p:stCondLst>
                                  <p:iterate type="lt">
                                    <p:tmPct val="50000"/>
                                  </p:iterate>
                                  <p:childTnLst>
                                    <p:set>
                                      <p:cBhvr>
                                        <p:cTn id="11" dur="1" fill="hold">
                                          <p:stCondLst>
                                            <p:cond delay="0"/>
                                          </p:stCondLst>
                                        </p:cTn>
                                        <p:tgtEl>
                                          <p:spTgt spid="8"/>
                                        </p:tgtEl>
                                        <p:attrNameLst>
                                          <p:attrName>style.visibility</p:attrName>
                                        </p:attrNameLst>
                                      </p:cBhvr>
                                      <p:to>
                                        <p:strVal val="visible"/>
                                      </p:to>
                                    </p:set>
                                    <p:anim calcmode="discrete" valueType="clr">
                                      <p:cBhvr override="childStyle">
                                        <p:cTn id="12" dur="80"/>
                                        <p:tgtEl>
                                          <p:spTgt spid="8"/>
                                        </p:tgtEl>
                                        <p:attrNameLst>
                                          <p:attrName>style.color</p:attrName>
                                        </p:attrNameLst>
                                      </p:cBhvr>
                                      <p:tavLst>
                                        <p:tav tm="0">
                                          <p:val>
                                            <p:clrVal>
                                              <a:schemeClr val="accent2"/>
                                            </p:clrVal>
                                          </p:val>
                                        </p:tav>
                                        <p:tav tm="50000">
                                          <p:val>
                                            <p:clrVal>
                                              <a:schemeClr val="hlink"/>
                                            </p:clrVal>
                                          </p:val>
                                        </p:tav>
                                      </p:tavLst>
                                    </p:anim>
                                    <p:anim calcmode="discrete" valueType="clr">
                                      <p:cBhvr>
                                        <p:cTn id="13" dur="80"/>
                                        <p:tgtEl>
                                          <p:spTgt spid="8"/>
                                        </p:tgtEl>
                                        <p:attrNameLst>
                                          <p:attrName>fillcolor</p:attrName>
                                        </p:attrNameLst>
                                      </p:cBhvr>
                                      <p:tavLst>
                                        <p:tav tm="0">
                                          <p:val>
                                            <p:clrVal>
                                              <a:schemeClr val="accent2"/>
                                            </p:clrVal>
                                          </p:val>
                                        </p:tav>
                                        <p:tav tm="50000">
                                          <p:val>
                                            <p:clrVal>
                                              <a:schemeClr val="hlink"/>
                                            </p:clrVal>
                                          </p:val>
                                        </p:tav>
                                      </p:tavLst>
                                    </p:anim>
                                    <p:set>
                                      <p:cBhvr>
                                        <p:cTn id="14" dur="80"/>
                                        <p:tgtEl>
                                          <p:spTgt spid="8"/>
                                        </p:tgtEl>
                                        <p:attrNameLst>
                                          <p:attrName>fill.type</p:attrName>
                                        </p:attrNameLst>
                                      </p:cBhvr>
                                      <p:to>
                                        <p:strVal val="solid"/>
                                      </p:to>
                                    </p:set>
                                  </p:childTnLst>
                                </p:cTn>
                              </p:par>
                            </p:childTnLst>
                          </p:cTn>
                        </p:par>
                      </p:childTnLst>
                    </p:cTn>
                  </p:par>
                  <p:par>
                    <p:cTn id="15" fill="hold">
                      <p:stCondLst>
                        <p:cond delay="indefinite"/>
                      </p:stCondLst>
                      <p:childTnLst>
                        <p:par>
                          <p:cTn id="16" fill="hold">
                            <p:stCondLst>
                              <p:cond delay="0"/>
                            </p:stCondLst>
                            <p:childTnLst>
                              <p:par>
                                <p:cTn id="17" presetID="40" presetClass="entr" presetSubtype="0" fill="hold" grpId="0" nodeType="clickEffect">
                                  <p:stCondLst>
                                    <p:cond delay="0"/>
                                  </p:stCondLst>
                                  <p:iterate type="lt">
                                    <p:tmPct val="10000"/>
                                  </p:iterate>
                                  <p:childTnLst>
                                    <p:set>
                                      <p:cBhvr>
                                        <p:cTn id="18" dur="1" fill="hold">
                                          <p:stCondLst>
                                            <p:cond delay="0"/>
                                          </p:stCondLst>
                                        </p:cTn>
                                        <p:tgtEl>
                                          <p:spTgt spid="10"/>
                                        </p:tgtEl>
                                        <p:attrNameLst>
                                          <p:attrName>style.visibility</p:attrName>
                                        </p:attrNameLst>
                                      </p:cBhvr>
                                      <p:to>
                                        <p:strVal val="visible"/>
                                      </p:to>
                                    </p:set>
                                    <p:animEffect transition="in" filter="fade">
                                      <p:cBhvr>
                                        <p:cTn id="19" dur="1000"/>
                                        <p:tgtEl>
                                          <p:spTgt spid="10"/>
                                        </p:tgtEl>
                                      </p:cBhvr>
                                    </p:animEffect>
                                    <p:anim calcmode="lin" valueType="num">
                                      <p:cBhvr>
                                        <p:cTn id="20" dur="1000" fill="hold"/>
                                        <p:tgtEl>
                                          <p:spTgt spid="10"/>
                                        </p:tgtEl>
                                        <p:attrNameLst>
                                          <p:attrName>ppt_x</p:attrName>
                                        </p:attrNameLst>
                                      </p:cBhvr>
                                      <p:tavLst>
                                        <p:tav tm="0">
                                          <p:val>
                                            <p:strVal val="#ppt_x-.1"/>
                                          </p:val>
                                        </p:tav>
                                        <p:tav tm="100000">
                                          <p:val>
                                            <p:strVal val="#ppt_x"/>
                                          </p:val>
                                        </p:tav>
                                      </p:tavLst>
                                    </p:anim>
                                    <p:anim calcmode="lin" valueType="num">
                                      <p:cBhvr>
                                        <p:cTn id="21" dur="1000" fill="hold"/>
                                        <p:tgtEl>
                                          <p:spTgt spid="10"/>
                                        </p:tgtEl>
                                        <p:attrNameLst>
                                          <p:attrName>ppt_y</p:attrName>
                                        </p:attrNameLst>
                                      </p:cBhvr>
                                      <p:tavLst>
                                        <p:tav tm="0">
                                          <p:val>
                                            <p:strVal val="#ppt_y"/>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0" presetClass="entr" presetSubtype="0" fill="hold" grpId="0" nodeType="clickEffect">
                                  <p:stCondLst>
                                    <p:cond delay="0"/>
                                  </p:stCondLst>
                                  <p:iterate type="lt">
                                    <p:tmPct val="10000"/>
                                  </p:iterate>
                                  <p:childTnLst>
                                    <p:set>
                                      <p:cBhvr>
                                        <p:cTn id="25" dur="1" fill="hold">
                                          <p:stCondLst>
                                            <p:cond delay="0"/>
                                          </p:stCondLst>
                                        </p:cTn>
                                        <p:tgtEl>
                                          <p:spTgt spid="11"/>
                                        </p:tgtEl>
                                        <p:attrNameLst>
                                          <p:attrName>style.visibility</p:attrName>
                                        </p:attrNameLst>
                                      </p:cBhvr>
                                      <p:to>
                                        <p:strVal val="visible"/>
                                      </p:to>
                                    </p:set>
                                    <p:animEffect transition="in" filter="fade">
                                      <p:cBhvr>
                                        <p:cTn id="26" dur="1000"/>
                                        <p:tgtEl>
                                          <p:spTgt spid="11"/>
                                        </p:tgtEl>
                                      </p:cBhvr>
                                    </p:animEffect>
                                    <p:anim calcmode="lin" valueType="num">
                                      <p:cBhvr>
                                        <p:cTn id="27" dur="1000" fill="hold"/>
                                        <p:tgtEl>
                                          <p:spTgt spid="11"/>
                                        </p:tgtEl>
                                        <p:attrNameLst>
                                          <p:attrName>ppt_x</p:attrName>
                                        </p:attrNameLst>
                                      </p:cBhvr>
                                      <p:tavLst>
                                        <p:tav tm="0">
                                          <p:val>
                                            <p:strVal val="#ppt_x-.1"/>
                                          </p:val>
                                        </p:tav>
                                        <p:tav tm="100000">
                                          <p:val>
                                            <p:strVal val="#ppt_x"/>
                                          </p:val>
                                        </p:tav>
                                      </p:tavLst>
                                    </p:anim>
                                    <p:anim calcmode="lin" valueType="num">
                                      <p:cBhvr>
                                        <p:cTn id="28" dur="1000" fill="hold"/>
                                        <p:tgtEl>
                                          <p:spTgt spid="11"/>
                                        </p:tgtEl>
                                        <p:attrNameLst>
                                          <p:attrName>ppt_y</p:attrName>
                                        </p:attrNameLst>
                                      </p:cBhvr>
                                      <p:tavLst>
                                        <p:tav tm="0">
                                          <p:val>
                                            <p:strVal val="#ppt_y"/>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0" presetClass="entr" presetSubtype="0" fill="hold" nodeType="clickEffect">
                                  <p:stCondLst>
                                    <p:cond delay="0"/>
                                  </p:stCondLst>
                                  <p:childTnLst>
                                    <p:set>
                                      <p:cBhvr>
                                        <p:cTn id="32" dur="1" fill="hold">
                                          <p:stCondLst>
                                            <p:cond delay="0"/>
                                          </p:stCondLst>
                                        </p:cTn>
                                        <p:tgtEl>
                                          <p:spTgt spid="141313"/>
                                        </p:tgtEl>
                                        <p:attrNameLst>
                                          <p:attrName>style.visibility</p:attrName>
                                        </p:attrNameLst>
                                      </p:cBhvr>
                                      <p:to>
                                        <p:strVal val="visible"/>
                                      </p:to>
                                    </p:set>
                                    <p:animEffect transition="in" filter="wedge">
                                      <p:cBhvr>
                                        <p:cTn id="33" dur="2000"/>
                                        <p:tgtEl>
                                          <p:spTgt spid="141313"/>
                                        </p:tgtEl>
                                      </p:cBhvr>
                                    </p:animEffect>
                                  </p:childTnLst>
                                </p:cTn>
                              </p:par>
                            </p:childTnLst>
                          </p:cTn>
                        </p:par>
                      </p:childTnLst>
                    </p:cTn>
                  </p:par>
                  <p:par>
                    <p:cTn id="34" fill="hold">
                      <p:stCondLst>
                        <p:cond delay="indefinite"/>
                      </p:stCondLst>
                      <p:childTnLst>
                        <p:par>
                          <p:cTn id="35" fill="hold">
                            <p:stCondLst>
                              <p:cond delay="0"/>
                            </p:stCondLst>
                            <p:childTnLst>
                              <p:par>
                                <p:cTn id="36" presetID="27" presetClass="entr" presetSubtype="0" fill="hold" grpId="0" nodeType="clickEffect">
                                  <p:stCondLst>
                                    <p:cond delay="0"/>
                                  </p:stCondLst>
                                  <p:iterate type="lt">
                                    <p:tmPct val="50000"/>
                                  </p:iterate>
                                  <p:childTnLst>
                                    <p:set>
                                      <p:cBhvr>
                                        <p:cTn id="37" dur="1" fill="hold">
                                          <p:stCondLst>
                                            <p:cond delay="0"/>
                                          </p:stCondLst>
                                        </p:cTn>
                                        <p:tgtEl>
                                          <p:spTgt spid="12"/>
                                        </p:tgtEl>
                                        <p:attrNameLst>
                                          <p:attrName>style.visibility</p:attrName>
                                        </p:attrNameLst>
                                      </p:cBhvr>
                                      <p:to>
                                        <p:strVal val="visible"/>
                                      </p:to>
                                    </p:set>
                                    <p:anim calcmode="discrete" valueType="clr">
                                      <p:cBhvr override="childStyle">
                                        <p:cTn id="38" dur="80"/>
                                        <p:tgtEl>
                                          <p:spTgt spid="12"/>
                                        </p:tgtEl>
                                        <p:attrNameLst>
                                          <p:attrName>style.color</p:attrName>
                                        </p:attrNameLst>
                                      </p:cBhvr>
                                      <p:tavLst>
                                        <p:tav tm="0">
                                          <p:val>
                                            <p:clrVal>
                                              <a:schemeClr val="accent2"/>
                                            </p:clrVal>
                                          </p:val>
                                        </p:tav>
                                        <p:tav tm="50000">
                                          <p:val>
                                            <p:clrVal>
                                              <a:schemeClr val="hlink"/>
                                            </p:clrVal>
                                          </p:val>
                                        </p:tav>
                                      </p:tavLst>
                                    </p:anim>
                                    <p:anim calcmode="discrete" valueType="clr">
                                      <p:cBhvr>
                                        <p:cTn id="39" dur="80"/>
                                        <p:tgtEl>
                                          <p:spTgt spid="12"/>
                                        </p:tgtEl>
                                        <p:attrNameLst>
                                          <p:attrName>fillcolor</p:attrName>
                                        </p:attrNameLst>
                                      </p:cBhvr>
                                      <p:tavLst>
                                        <p:tav tm="0">
                                          <p:val>
                                            <p:clrVal>
                                              <a:schemeClr val="accent2"/>
                                            </p:clrVal>
                                          </p:val>
                                        </p:tav>
                                        <p:tav tm="50000">
                                          <p:val>
                                            <p:clrVal>
                                              <a:schemeClr val="hlink"/>
                                            </p:clrVal>
                                          </p:val>
                                        </p:tav>
                                      </p:tavLst>
                                    </p:anim>
                                    <p:set>
                                      <p:cBhvr>
                                        <p:cTn id="40" dur="80"/>
                                        <p:tgtEl>
                                          <p:spTgt spid="12"/>
                                        </p:tgtEl>
                                        <p:attrNameLst>
                                          <p:attrName>fill.type</p:attrName>
                                        </p:attrNameLst>
                                      </p:cBhvr>
                                      <p:to>
                                        <p:strVal val="solid"/>
                                      </p:to>
                                    </p:set>
                                  </p:childTnLst>
                                </p:cTn>
                              </p:par>
                            </p:childTnLst>
                          </p:cTn>
                        </p:par>
                      </p:childTnLst>
                    </p:cTn>
                  </p:par>
                  <p:par>
                    <p:cTn id="41" fill="hold">
                      <p:stCondLst>
                        <p:cond delay="indefinite"/>
                      </p:stCondLst>
                      <p:childTnLst>
                        <p:par>
                          <p:cTn id="42" fill="hold">
                            <p:stCondLst>
                              <p:cond delay="0"/>
                            </p:stCondLst>
                            <p:childTnLst>
                              <p:par>
                                <p:cTn id="43" presetID="27" presetClass="entr" presetSubtype="0" fill="hold" grpId="0" nodeType="clickEffect">
                                  <p:stCondLst>
                                    <p:cond delay="0"/>
                                  </p:stCondLst>
                                  <p:iterate type="lt">
                                    <p:tmPct val="50000"/>
                                  </p:iterate>
                                  <p:childTnLst>
                                    <p:set>
                                      <p:cBhvr>
                                        <p:cTn id="44" dur="1" fill="hold">
                                          <p:stCondLst>
                                            <p:cond delay="0"/>
                                          </p:stCondLst>
                                        </p:cTn>
                                        <p:tgtEl>
                                          <p:spTgt spid="13"/>
                                        </p:tgtEl>
                                        <p:attrNameLst>
                                          <p:attrName>style.visibility</p:attrName>
                                        </p:attrNameLst>
                                      </p:cBhvr>
                                      <p:to>
                                        <p:strVal val="visible"/>
                                      </p:to>
                                    </p:set>
                                    <p:anim calcmode="discrete" valueType="clr">
                                      <p:cBhvr override="childStyle">
                                        <p:cTn id="45" dur="80"/>
                                        <p:tgtEl>
                                          <p:spTgt spid="13"/>
                                        </p:tgtEl>
                                        <p:attrNameLst>
                                          <p:attrName>style.color</p:attrName>
                                        </p:attrNameLst>
                                      </p:cBhvr>
                                      <p:tavLst>
                                        <p:tav tm="0">
                                          <p:val>
                                            <p:clrVal>
                                              <a:schemeClr val="accent2"/>
                                            </p:clrVal>
                                          </p:val>
                                        </p:tav>
                                        <p:tav tm="50000">
                                          <p:val>
                                            <p:clrVal>
                                              <a:schemeClr val="hlink"/>
                                            </p:clrVal>
                                          </p:val>
                                        </p:tav>
                                      </p:tavLst>
                                    </p:anim>
                                    <p:anim calcmode="discrete" valueType="clr">
                                      <p:cBhvr>
                                        <p:cTn id="46" dur="80"/>
                                        <p:tgtEl>
                                          <p:spTgt spid="13"/>
                                        </p:tgtEl>
                                        <p:attrNameLst>
                                          <p:attrName>fillcolor</p:attrName>
                                        </p:attrNameLst>
                                      </p:cBhvr>
                                      <p:tavLst>
                                        <p:tav tm="0">
                                          <p:val>
                                            <p:clrVal>
                                              <a:schemeClr val="accent2"/>
                                            </p:clrVal>
                                          </p:val>
                                        </p:tav>
                                        <p:tav tm="50000">
                                          <p:val>
                                            <p:clrVal>
                                              <a:schemeClr val="hlink"/>
                                            </p:clrVal>
                                          </p:val>
                                        </p:tav>
                                      </p:tavLst>
                                    </p:anim>
                                    <p:set>
                                      <p:cBhvr>
                                        <p:cTn id="47" dur="80"/>
                                        <p:tgtEl>
                                          <p:spTgt spid="13"/>
                                        </p:tgtEl>
                                        <p:attrNameLst>
                                          <p:attrName>fill.type</p:attrName>
                                        </p:attrNameLst>
                                      </p:cBhvr>
                                      <p:to>
                                        <p:strVal val="solid"/>
                                      </p:to>
                                    </p:set>
                                  </p:childTnLst>
                                </p:cTn>
                              </p:par>
                            </p:childTnLst>
                          </p:cTn>
                        </p:par>
                      </p:childTnLst>
                    </p:cTn>
                  </p:par>
                  <p:par>
                    <p:cTn id="48" fill="hold">
                      <p:stCondLst>
                        <p:cond delay="indefinite"/>
                      </p:stCondLst>
                      <p:childTnLst>
                        <p:par>
                          <p:cTn id="49" fill="hold">
                            <p:stCondLst>
                              <p:cond delay="0"/>
                            </p:stCondLst>
                            <p:childTnLst>
                              <p:par>
                                <p:cTn id="50" presetID="27" presetClass="entr" presetSubtype="0" fill="hold" grpId="0" nodeType="clickEffect">
                                  <p:stCondLst>
                                    <p:cond delay="0"/>
                                  </p:stCondLst>
                                  <p:iterate type="lt">
                                    <p:tmPct val="50000"/>
                                  </p:iterate>
                                  <p:childTnLst>
                                    <p:set>
                                      <p:cBhvr>
                                        <p:cTn id="51" dur="1" fill="hold">
                                          <p:stCondLst>
                                            <p:cond delay="0"/>
                                          </p:stCondLst>
                                        </p:cTn>
                                        <p:tgtEl>
                                          <p:spTgt spid="7"/>
                                        </p:tgtEl>
                                        <p:attrNameLst>
                                          <p:attrName>style.visibility</p:attrName>
                                        </p:attrNameLst>
                                      </p:cBhvr>
                                      <p:to>
                                        <p:strVal val="visible"/>
                                      </p:to>
                                    </p:set>
                                    <p:anim calcmode="discrete" valueType="clr">
                                      <p:cBhvr override="childStyle">
                                        <p:cTn id="52" dur="80"/>
                                        <p:tgtEl>
                                          <p:spTgt spid="7"/>
                                        </p:tgtEl>
                                        <p:attrNameLst>
                                          <p:attrName>style.color</p:attrName>
                                        </p:attrNameLst>
                                      </p:cBhvr>
                                      <p:tavLst>
                                        <p:tav tm="0">
                                          <p:val>
                                            <p:clrVal>
                                              <a:schemeClr val="accent2"/>
                                            </p:clrVal>
                                          </p:val>
                                        </p:tav>
                                        <p:tav tm="50000">
                                          <p:val>
                                            <p:clrVal>
                                              <a:schemeClr val="hlink"/>
                                            </p:clrVal>
                                          </p:val>
                                        </p:tav>
                                      </p:tavLst>
                                    </p:anim>
                                    <p:anim calcmode="discrete" valueType="clr">
                                      <p:cBhvr>
                                        <p:cTn id="53" dur="80"/>
                                        <p:tgtEl>
                                          <p:spTgt spid="7"/>
                                        </p:tgtEl>
                                        <p:attrNameLst>
                                          <p:attrName>fillcolor</p:attrName>
                                        </p:attrNameLst>
                                      </p:cBhvr>
                                      <p:tavLst>
                                        <p:tav tm="0">
                                          <p:val>
                                            <p:clrVal>
                                              <a:schemeClr val="accent2"/>
                                            </p:clrVal>
                                          </p:val>
                                        </p:tav>
                                        <p:tav tm="50000">
                                          <p:val>
                                            <p:clrVal>
                                              <a:schemeClr val="hlink"/>
                                            </p:clrVal>
                                          </p:val>
                                        </p:tav>
                                      </p:tavLst>
                                    </p:anim>
                                    <p:set>
                                      <p:cBhvr>
                                        <p:cTn id="54" dur="80"/>
                                        <p:tgtEl>
                                          <p:spTgt spid="7"/>
                                        </p:tgtEl>
                                        <p:attrNameLst>
                                          <p:attrName>fill.type</p:attrName>
                                        </p:attrNameLst>
                                      </p:cBhvr>
                                      <p:to>
                                        <p:strVal val="solid"/>
                                      </p:to>
                                    </p:set>
                                  </p:childTnLst>
                                </p:cTn>
                              </p:par>
                            </p:childTnLst>
                          </p:cTn>
                        </p:par>
                      </p:childTnLst>
                    </p:cTn>
                  </p:par>
                  <p:par>
                    <p:cTn id="55" fill="hold">
                      <p:stCondLst>
                        <p:cond delay="indefinite"/>
                      </p:stCondLst>
                      <p:childTnLst>
                        <p:par>
                          <p:cTn id="56" fill="hold">
                            <p:stCondLst>
                              <p:cond delay="0"/>
                            </p:stCondLst>
                            <p:childTnLst>
                              <p:par>
                                <p:cTn id="57" presetID="27" presetClass="entr" presetSubtype="0" fill="hold" grpId="0" nodeType="clickEffect">
                                  <p:stCondLst>
                                    <p:cond delay="0"/>
                                  </p:stCondLst>
                                  <p:iterate type="lt">
                                    <p:tmPct val="50000"/>
                                  </p:iterate>
                                  <p:childTnLst>
                                    <p:set>
                                      <p:cBhvr>
                                        <p:cTn id="58" dur="1" fill="hold">
                                          <p:stCondLst>
                                            <p:cond delay="0"/>
                                          </p:stCondLst>
                                        </p:cTn>
                                        <p:tgtEl>
                                          <p:spTgt spid="6"/>
                                        </p:tgtEl>
                                        <p:attrNameLst>
                                          <p:attrName>style.visibility</p:attrName>
                                        </p:attrNameLst>
                                      </p:cBhvr>
                                      <p:to>
                                        <p:strVal val="visible"/>
                                      </p:to>
                                    </p:set>
                                    <p:anim calcmode="discrete" valueType="clr">
                                      <p:cBhvr override="childStyle">
                                        <p:cTn id="59" dur="80"/>
                                        <p:tgtEl>
                                          <p:spTgt spid="6"/>
                                        </p:tgtEl>
                                        <p:attrNameLst>
                                          <p:attrName>style.color</p:attrName>
                                        </p:attrNameLst>
                                      </p:cBhvr>
                                      <p:tavLst>
                                        <p:tav tm="0">
                                          <p:val>
                                            <p:clrVal>
                                              <a:schemeClr val="accent2"/>
                                            </p:clrVal>
                                          </p:val>
                                        </p:tav>
                                        <p:tav tm="50000">
                                          <p:val>
                                            <p:clrVal>
                                              <a:schemeClr val="hlink"/>
                                            </p:clrVal>
                                          </p:val>
                                        </p:tav>
                                      </p:tavLst>
                                    </p:anim>
                                    <p:anim calcmode="discrete" valueType="clr">
                                      <p:cBhvr>
                                        <p:cTn id="60" dur="80"/>
                                        <p:tgtEl>
                                          <p:spTgt spid="6"/>
                                        </p:tgtEl>
                                        <p:attrNameLst>
                                          <p:attrName>fillcolor</p:attrName>
                                        </p:attrNameLst>
                                      </p:cBhvr>
                                      <p:tavLst>
                                        <p:tav tm="0">
                                          <p:val>
                                            <p:clrVal>
                                              <a:schemeClr val="accent2"/>
                                            </p:clrVal>
                                          </p:val>
                                        </p:tav>
                                        <p:tav tm="50000">
                                          <p:val>
                                            <p:clrVal>
                                              <a:schemeClr val="hlink"/>
                                            </p:clrVal>
                                          </p:val>
                                        </p:tav>
                                      </p:tavLst>
                                    </p:anim>
                                    <p:set>
                                      <p:cBhvr>
                                        <p:cTn id="61" dur="80"/>
                                        <p:tgtEl>
                                          <p:spTgt spid="6"/>
                                        </p:tgtEl>
                                        <p:attrNameLst>
                                          <p:attrName>fill.type</p:attrName>
                                        </p:attrNameLst>
                                      </p:cBhvr>
                                      <p:to>
                                        <p:strVal val="solid"/>
                                      </p:to>
                                    </p:set>
                                  </p:childTnLst>
                                </p:cTn>
                              </p:par>
                            </p:childTnLst>
                          </p:cTn>
                        </p:par>
                      </p:childTnLst>
                    </p:cTn>
                  </p:par>
                  <p:par>
                    <p:cTn id="62" fill="hold">
                      <p:stCondLst>
                        <p:cond delay="indefinite"/>
                      </p:stCondLst>
                      <p:childTnLst>
                        <p:par>
                          <p:cTn id="63" fill="hold">
                            <p:stCondLst>
                              <p:cond delay="0"/>
                            </p:stCondLst>
                            <p:childTnLst>
                              <p:par>
                                <p:cTn id="64" presetID="40" presetClass="entr" presetSubtype="0" fill="hold" grpId="0" nodeType="clickEffect">
                                  <p:stCondLst>
                                    <p:cond delay="0"/>
                                  </p:stCondLst>
                                  <p:iterate type="lt">
                                    <p:tmPct val="10000"/>
                                  </p:iterate>
                                  <p:childTnLst>
                                    <p:set>
                                      <p:cBhvr>
                                        <p:cTn id="65" dur="1" fill="hold">
                                          <p:stCondLst>
                                            <p:cond delay="0"/>
                                          </p:stCondLst>
                                        </p:cTn>
                                        <p:tgtEl>
                                          <p:spTgt spid="9"/>
                                        </p:tgtEl>
                                        <p:attrNameLst>
                                          <p:attrName>style.visibility</p:attrName>
                                        </p:attrNameLst>
                                      </p:cBhvr>
                                      <p:to>
                                        <p:strVal val="visible"/>
                                      </p:to>
                                    </p:set>
                                    <p:animEffect transition="in" filter="fade">
                                      <p:cBhvr>
                                        <p:cTn id="66" dur="1000"/>
                                        <p:tgtEl>
                                          <p:spTgt spid="9"/>
                                        </p:tgtEl>
                                      </p:cBhvr>
                                    </p:animEffect>
                                    <p:anim calcmode="lin" valueType="num">
                                      <p:cBhvr>
                                        <p:cTn id="67" dur="1000" fill="hold"/>
                                        <p:tgtEl>
                                          <p:spTgt spid="9"/>
                                        </p:tgtEl>
                                        <p:attrNameLst>
                                          <p:attrName>ppt_x</p:attrName>
                                        </p:attrNameLst>
                                      </p:cBhvr>
                                      <p:tavLst>
                                        <p:tav tm="0">
                                          <p:val>
                                            <p:strVal val="#ppt_x-.1"/>
                                          </p:val>
                                        </p:tav>
                                        <p:tav tm="100000">
                                          <p:val>
                                            <p:strVal val="#ppt_x"/>
                                          </p:val>
                                        </p:tav>
                                      </p:tavLst>
                                    </p:anim>
                                    <p:anim calcmode="lin" valueType="num">
                                      <p:cBhvr>
                                        <p:cTn id="68" dur="1000" fill="hold"/>
                                        <p:tgtEl>
                                          <p:spTgt spid="9"/>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6" grpId="0" animBg="1"/>
      <p:bldP spid="7" grpId="0" animBg="1"/>
      <p:bldP spid="8" grpId="0" animBg="1"/>
      <p:bldP spid="9" grpId="0"/>
      <p:bldP spid="10" grpId="0"/>
      <p:bldP spid="11" grpId="0"/>
      <p:bldP spid="12" grpId="0" animBg="1"/>
      <p:bldP spid="13" grpId="0" animBg="1"/>
    </p:bld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3"/>
          <p:cNvPicPr>
            <a:picLocks noChangeAspect="1" noChangeArrowheads="1"/>
          </p:cNvPicPr>
          <p:nvPr/>
        </p:nvPicPr>
        <p:blipFill>
          <a:blip r:embed="rId3" cstate="print"/>
          <a:srcRect/>
          <a:stretch>
            <a:fillRect/>
          </a:stretch>
        </p:blipFill>
        <p:spPr bwMode="auto">
          <a:xfrm>
            <a:off x="108423" y="260648"/>
            <a:ext cx="8955791" cy="6499553"/>
          </a:xfrm>
          <a:prstGeom prst="rect">
            <a:avLst/>
          </a:prstGeom>
          <a:noFill/>
          <a:ln w="9525">
            <a:noFill/>
            <a:miter lim="800000"/>
            <a:headEnd/>
            <a:tailEnd/>
          </a:ln>
        </p:spPr>
      </p:pic>
      <p:pic>
        <p:nvPicPr>
          <p:cNvPr id="44035" name="Picture 3"/>
          <p:cNvPicPr>
            <a:picLocks noChangeAspect="1" noChangeArrowheads="1"/>
          </p:cNvPicPr>
          <p:nvPr/>
        </p:nvPicPr>
        <p:blipFill>
          <a:blip r:embed="rId4" cstate="print"/>
          <a:srcRect/>
          <a:stretch>
            <a:fillRect/>
          </a:stretch>
        </p:blipFill>
        <p:spPr bwMode="auto">
          <a:xfrm>
            <a:off x="1417716" y="116632"/>
            <a:ext cx="7668000" cy="5460977"/>
          </a:xfrm>
          <a:prstGeom prst="rect">
            <a:avLst/>
          </a:prstGeom>
          <a:noFill/>
          <a:ln w="9525">
            <a:noFill/>
            <a:miter lim="800000"/>
            <a:headEnd/>
            <a:tailEnd/>
          </a:ln>
          <a:effectLst/>
        </p:spPr>
      </p:pic>
      <p:sp>
        <p:nvSpPr>
          <p:cNvPr id="6" name="Rectangle 5"/>
          <p:cNvSpPr/>
          <p:nvPr/>
        </p:nvSpPr>
        <p:spPr>
          <a:xfrm>
            <a:off x="35496" y="5589240"/>
            <a:ext cx="7344000" cy="707886"/>
          </a:xfrm>
          <a:prstGeom prst="rect">
            <a:avLst/>
          </a:prstGeom>
          <a:solidFill>
            <a:schemeClr val="bg1"/>
          </a:solidFill>
        </p:spPr>
        <p:txBody>
          <a:bodyPr wrap="square">
            <a:spAutoFit/>
          </a:bodyPr>
          <a:lstStyle/>
          <a:p>
            <a:r>
              <a:rPr lang="en-US" sz="2000" b="1" dirty="0" smtClean="0">
                <a:solidFill>
                  <a:srgbClr val="0000FF"/>
                </a:solidFill>
              </a:rPr>
              <a:t>MVA = Market Value of Shares – Book Value of Shareholders’ Equity</a:t>
            </a:r>
          </a:p>
          <a:p>
            <a:r>
              <a:rPr lang="en-US" sz="2000" b="1" dirty="0" smtClean="0">
                <a:solidFill>
                  <a:srgbClr val="0000FF"/>
                </a:solidFill>
              </a:rPr>
              <a:t>          = N . P</a:t>
            </a:r>
            <a:r>
              <a:rPr lang="en-US" sz="2000" b="1" baseline="-25000" dirty="0" smtClean="0">
                <a:solidFill>
                  <a:srgbClr val="0000FF"/>
                </a:solidFill>
              </a:rPr>
              <a:t>m </a:t>
            </a:r>
            <a:r>
              <a:rPr lang="en-US" sz="2000" b="1" dirty="0" smtClean="0">
                <a:solidFill>
                  <a:srgbClr val="0000FF"/>
                </a:solidFill>
              </a:rPr>
              <a:t> - N . </a:t>
            </a:r>
            <a:r>
              <a:rPr lang="en-US" sz="2000" b="1" dirty="0" err="1" smtClean="0">
                <a:solidFill>
                  <a:srgbClr val="0000FF"/>
                </a:solidFill>
              </a:rPr>
              <a:t>P</a:t>
            </a:r>
            <a:r>
              <a:rPr lang="en-US" sz="2000" b="1" baseline="-25000" dirty="0" err="1" smtClean="0">
                <a:solidFill>
                  <a:srgbClr val="0000FF"/>
                </a:solidFill>
              </a:rPr>
              <a:t>e</a:t>
            </a:r>
            <a:r>
              <a:rPr lang="en-US" sz="2000" b="1" baseline="-25000" dirty="0" smtClean="0">
                <a:solidFill>
                  <a:srgbClr val="0000FF"/>
                </a:solidFill>
              </a:rPr>
              <a:t> </a:t>
            </a:r>
            <a:endParaRPr lang="en-US" sz="2000" b="1" dirty="0">
              <a:solidFill>
                <a:srgbClr val="0000FF"/>
              </a:solidFill>
            </a:endParaRPr>
          </a:p>
        </p:txBody>
      </p:sp>
      <p:sp>
        <p:nvSpPr>
          <p:cNvPr id="7" name="Ellipse 6"/>
          <p:cNvSpPr/>
          <p:nvPr/>
        </p:nvSpPr>
        <p:spPr>
          <a:xfrm>
            <a:off x="7264432" y="5523484"/>
            <a:ext cx="648000" cy="468000"/>
          </a:xfrm>
          <a:prstGeom prst="ellipse">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 name="Rectangle 7"/>
          <p:cNvSpPr/>
          <p:nvPr/>
        </p:nvSpPr>
        <p:spPr>
          <a:xfrm>
            <a:off x="1405316" y="576816"/>
            <a:ext cx="2052000" cy="496855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9" name="Rectangle 8"/>
          <p:cNvSpPr/>
          <p:nvPr/>
        </p:nvSpPr>
        <p:spPr>
          <a:xfrm>
            <a:off x="3491880" y="729216"/>
            <a:ext cx="3744416" cy="133163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0" name="Rectangle 9"/>
          <p:cNvSpPr/>
          <p:nvPr/>
        </p:nvSpPr>
        <p:spPr>
          <a:xfrm>
            <a:off x="1547664" y="116632"/>
            <a:ext cx="2016224" cy="46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1" name="Rectangle 10"/>
          <p:cNvSpPr/>
          <p:nvPr/>
        </p:nvSpPr>
        <p:spPr>
          <a:xfrm>
            <a:off x="3419872" y="2348880"/>
            <a:ext cx="2448000" cy="3204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2" name="Rectangle 11"/>
          <p:cNvSpPr/>
          <p:nvPr/>
        </p:nvSpPr>
        <p:spPr>
          <a:xfrm>
            <a:off x="3851920" y="1880880"/>
            <a:ext cx="1764000" cy="46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3" name="Rectangle 12"/>
          <p:cNvSpPr/>
          <p:nvPr/>
        </p:nvSpPr>
        <p:spPr>
          <a:xfrm>
            <a:off x="5940152" y="2529416"/>
            <a:ext cx="3168000" cy="1296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aphicFrame>
        <p:nvGraphicFramePr>
          <p:cNvPr id="129026" name="Object 2"/>
          <p:cNvGraphicFramePr>
            <a:graphicFrameLocks noChangeAspect="1"/>
          </p:cNvGraphicFramePr>
          <p:nvPr/>
        </p:nvGraphicFramePr>
        <p:xfrm>
          <a:off x="6373292" y="61585"/>
          <a:ext cx="2663204" cy="991151"/>
        </p:xfrm>
        <a:graphic>
          <a:graphicData uri="http://schemas.openxmlformats.org/presentationml/2006/ole">
            <p:oleObj spid="_x0000_s129026" name="Equation" r:id="rId5" imgW="1257120" imgH="469800" progId="Equation.DSMT4">
              <p:embed/>
            </p:oleObj>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0"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edge">
                                      <p:cBhvr>
                                        <p:cTn id="7" dur="20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40" presetClass="entr" presetSubtype="0" fill="hold" grpId="0" nodeType="clickEffect">
                                  <p:stCondLst>
                                    <p:cond delay="0"/>
                                  </p:stCondLst>
                                  <p:iterate type="lt">
                                    <p:tmPct val="10000"/>
                                  </p:iterate>
                                  <p:childTnLst>
                                    <p:set>
                                      <p:cBhvr>
                                        <p:cTn id="11" dur="1" fill="hold">
                                          <p:stCondLst>
                                            <p:cond delay="0"/>
                                          </p:stCondLst>
                                        </p:cTn>
                                        <p:tgtEl>
                                          <p:spTgt spid="6"/>
                                        </p:tgtEl>
                                        <p:attrNameLst>
                                          <p:attrName>style.visibility</p:attrName>
                                        </p:attrNameLst>
                                      </p:cBhvr>
                                      <p:to>
                                        <p:strVal val="visible"/>
                                      </p:to>
                                    </p:set>
                                    <p:animEffect transition="in" filter="fade">
                                      <p:cBhvr>
                                        <p:cTn id="12" dur="1000"/>
                                        <p:tgtEl>
                                          <p:spTgt spid="6"/>
                                        </p:tgtEl>
                                      </p:cBhvr>
                                    </p:animEffect>
                                    <p:anim calcmode="lin" valueType="num">
                                      <p:cBhvr>
                                        <p:cTn id="13" dur="1000" fill="hold"/>
                                        <p:tgtEl>
                                          <p:spTgt spid="6"/>
                                        </p:tgtEl>
                                        <p:attrNameLst>
                                          <p:attrName>ppt_x</p:attrName>
                                        </p:attrNameLst>
                                      </p:cBhvr>
                                      <p:tavLst>
                                        <p:tav tm="0">
                                          <p:val>
                                            <p:strVal val="#ppt_x-.1"/>
                                          </p:val>
                                        </p:tav>
                                        <p:tav tm="100000">
                                          <p:val>
                                            <p:strVal val="#ppt_x"/>
                                          </p:val>
                                        </p:tav>
                                      </p:tavLst>
                                    </p:anim>
                                    <p:anim calcmode="lin" valueType="num">
                                      <p:cBhvr>
                                        <p:cTn id="14" dur="1000" fill="hold"/>
                                        <p:tgtEl>
                                          <p:spTgt spid="6"/>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5" presetClass="exit" presetSubtype="10" fill="hold" grpId="0" nodeType="clickEffect">
                                  <p:stCondLst>
                                    <p:cond delay="0"/>
                                  </p:stCondLst>
                                  <p:childTnLst>
                                    <p:animEffect transition="out" filter="checkerboard(across)">
                                      <p:cBhvr>
                                        <p:cTn id="18" dur="500"/>
                                        <p:tgtEl>
                                          <p:spTgt spid="8"/>
                                        </p:tgtEl>
                                      </p:cBhvr>
                                    </p:animEffect>
                                    <p:set>
                                      <p:cBhvr>
                                        <p:cTn id="19" dur="1" fill="hold">
                                          <p:stCondLst>
                                            <p:cond delay="499"/>
                                          </p:stCondLst>
                                        </p:cTn>
                                        <p:tgtEl>
                                          <p:spTgt spid="8"/>
                                        </p:tgtEl>
                                        <p:attrNameLst>
                                          <p:attrName>style.visibility</p:attrName>
                                        </p:attrNameLst>
                                      </p:cBhvr>
                                      <p:to>
                                        <p:strVal val="hidden"/>
                                      </p:to>
                                    </p:set>
                                  </p:childTnLst>
                                </p:cTn>
                              </p:par>
                            </p:childTnLst>
                          </p:cTn>
                        </p:par>
                      </p:childTnLst>
                    </p:cTn>
                  </p:par>
                  <p:par>
                    <p:cTn id="20" fill="hold">
                      <p:stCondLst>
                        <p:cond delay="indefinite"/>
                      </p:stCondLst>
                      <p:childTnLst>
                        <p:par>
                          <p:cTn id="21" fill="hold">
                            <p:stCondLst>
                              <p:cond delay="0"/>
                            </p:stCondLst>
                            <p:childTnLst>
                              <p:par>
                                <p:cTn id="22" presetID="20" presetClass="entr" presetSubtype="0" fill="hold" nodeType="clickEffect">
                                  <p:stCondLst>
                                    <p:cond delay="0"/>
                                  </p:stCondLst>
                                  <p:childTnLst>
                                    <p:set>
                                      <p:cBhvr>
                                        <p:cTn id="23" dur="1" fill="hold">
                                          <p:stCondLst>
                                            <p:cond delay="0"/>
                                          </p:stCondLst>
                                        </p:cTn>
                                        <p:tgtEl>
                                          <p:spTgt spid="129026"/>
                                        </p:tgtEl>
                                        <p:attrNameLst>
                                          <p:attrName>style.visibility</p:attrName>
                                        </p:attrNameLst>
                                      </p:cBhvr>
                                      <p:to>
                                        <p:strVal val="visible"/>
                                      </p:to>
                                    </p:set>
                                    <p:animEffect transition="in" filter="wedge">
                                      <p:cBhvr>
                                        <p:cTn id="24" dur="2000"/>
                                        <p:tgtEl>
                                          <p:spTgt spid="129026"/>
                                        </p:tgtEl>
                                      </p:cBhvr>
                                    </p:animEffect>
                                  </p:childTnLst>
                                </p:cTn>
                              </p:par>
                            </p:childTnLst>
                          </p:cTn>
                        </p:par>
                      </p:childTnLst>
                    </p:cTn>
                  </p:par>
                  <p:par>
                    <p:cTn id="25" fill="hold">
                      <p:stCondLst>
                        <p:cond delay="indefinite"/>
                      </p:stCondLst>
                      <p:childTnLst>
                        <p:par>
                          <p:cTn id="26" fill="hold">
                            <p:stCondLst>
                              <p:cond delay="0"/>
                            </p:stCondLst>
                            <p:childTnLst>
                              <p:par>
                                <p:cTn id="27" presetID="5" presetClass="exit" presetSubtype="10" fill="hold" grpId="0" nodeType="clickEffect">
                                  <p:stCondLst>
                                    <p:cond delay="0"/>
                                  </p:stCondLst>
                                  <p:childTnLst>
                                    <p:animEffect transition="out" filter="checkerboard(across)">
                                      <p:cBhvr>
                                        <p:cTn id="28" dur="500"/>
                                        <p:tgtEl>
                                          <p:spTgt spid="9"/>
                                        </p:tgtEl>
                                      </p:cBhvr>
                                    </p:animEffect>
                                    <p:set>
                                      <p:cBhvr>
                                        <p:cTn id="29" dur="1" fill="hold">
                                          <p:stCondLst>
                                            <p:cond delay="499"/>
                                          </p:stCondLst>
                                        </p:cTn>
                                        <p:tgtEl>
                                          <p:spTgt spid="9"/>
                                        </p:tgtEl>
                                        <p:attrNameLst>
                                          <p:attrName>style.visibility</p:attrName>
                                        </p:attrNameLst>
                                      </p:cBhvr>
                                      <p:to>
                                        <p:strVal val="hidden"/>
                                      </p:to>
                                    </p:set>
                                  </p:childTnLst>
                                </p:cTn>
                              </p:par>
                            </p:childTnLst>
                          </p:cTn>
                        </p:par>
                      </p:childTnLst>
                    </p:cTn>
                  </p:par>
                  <p:par>
                    <p:cTn id="30" fill="hold">
                      <p:stCondLst>
                        <p:cond delay="indefinite"/>
                      </p:stCondLst>
                      <p:childTnLst>
                        <p:par>
                          <p:cTn id="31" fill="hold">
                            <p:stCondLst>
                              <p:cond delay="0"/>
                            </p:stCondLst>
                            <p:childTnLst>
                              <p:par>
                                <p:cTn id="32" presetID="5" presetClass="exit" presetSubtype="10" fill="hold" grpId="0" nodeType="clickEffect">
                                  <p:stCondLst>
                                    <p:cond delay="0"/>
                                  </p:stCondLst>
                                  <p:childTnLst>
                                    <p:animEffect transition="out" filter="checkerboard(across)">
                                      <p:cBhvr>
                                        <p:cTn id="33" dur="500"/>
                                        <p:tgtEl>
                                          <p:spTgt spid="10"/>
                                        </p:tgtEl>
                                      </p:cBhvr>
                                    </p:animEffect>
                                    <p:set>
                                      <p:cBhvr>
                                        <p:cTn id="34" dur="1" fill="hold">
                                          <p:stCondLst>
                                            <p:cond delay="499"/>
                                          </p:stCondLst>
                                        </p:cTn>
                                        <p:tgtEl>
                                          <p:spTgt spid="10"/>
                                        </p:tgtEl>
                                        <p:attrNameLst>
                                          <p:attrName>style.visibility</p:attrName>
                                        </p:attrNameLst>
                                      </p:cBhvr>
                                      <p:to>
                                        <p:strVal val="hidden"/>
                                      </p:to>
                                    </p:set>
                                  </p:childTnLst>
                                </p:cTn>
                              </p:par>
                            </p:childTnLst>
                          </p:cTn>
                        </p:par>
                      </p:childTnLst>
                    </p:cTn>
                  </p:par>
                  <p:par>
                    <p:cTn id="35" fill="hold">
                      <p:stCondLst>
                        <p:cond delay="indefinite"/>
                      </p:stCondLst>
                      <p:childTnLst>
                        <p:par>
                          <p:cTn id="36" fill="hold">
                            <p:stCondLst>
                              <p:cond delay="0"/>
                            </p:stCondLst>
                            <p:childTnLst>
                              <p:par>
                                <p:cTn id="37" presetID="5" presetClass="exit" presetSubtype="10" fill="hold" grpId="0" nodeType="clickEffect">
                                  <p:stCondLst>
                                    <p:cond delay="0"/>
                                  </p:stCondLst>
                                  <p:childTnLst>
                                    <p:animEffect transition="out" filter="checkerboard(across)">
                                      <p:cBhvr>
                                        <p:cTn id="38" dur="500"/>
                                        <p:tgtEl>
                                          <p:spTgt spid="11"/>
                                        </p:tgtEl>
                                      </p:cBhvr>
                                    </p:animEffect>
                                    <p:set>
                                      <p:cBhvr>
                                        <p:cTn id="39" dur="1" fill="hold">
                                          <p:stCondLst>
                                            <p:cond delay="499"/>
                                          </p:stCondLst>
                                        </p:cTn>
                                        <p:tgtEl>
                                          <p:spTgt spid="11"/>
                                        </p:tgtEl>
                                        <p:attrNameLst>
                                          <p:attrName>style.visibility</p:attrName>
                                        </p:attrNameLst>
                                      </p:cBhvr>
                                      <p:to>
                                        <p:strVal val="hidden"/>
                                      </p:to>
                                    </p:set>
                                  </p:childTnLst>
                                </p:cTn>
                              </p:par>
                            </p:childTnLst>
                          </p:cTn>
                        </p:par>
                      </p:childTnLst>
                    </p:cTn>
                  </p:par>
                  <p:par>
                    <p:cTn id="40" fill="hold">
                      <p:stCondLst>
                        <p:cond delay="indefinite"/>
                      </p:stCondLst>
                      <p:childTnLst>
                        <p:par>
                          <p:cTn id="41" fill="hold">
                            <p:stCondLst>
                              <p:cond delay="0"/>
                            </p:stCondLst>
                            <p:childTnLst>
                              <p:par>
                                <p:cTn id="42" presetID="5" presetClass="exit" presetSubtype="10" fill="hold" grpId="0" nodeType="clickEffect">
                                  <p:stCondLst>
                                    <p:cond delay="0"/>
                                  </p:stCondLst>
                                  <p:childTnLst>
                                    <p:animEffect transition="out" filter="checkerboard(across)">
                                      <p:cBhvr>
                                        <p:cTn id="43" dur="500"/>
                                        <p:tgtEl>
                                          <p:spTgt spid="13"/>
                                        </p:tgtEl>
                                      </p:cBhvr>
                                    </p:animEffect>
                                    <p:set>
                                      <p:cBhvr>
                                        <p:cTn id="44" dur="1" fill="hold">
                                          <p:stCondLst>
                                            <p:cond delay="499"/>
                                          </p:stCondLst>
                                        </p:cTn>
                                        <p:tgtEl>
                                          <p:spTgt spid="13"/>
                                        </p:tgtEl>
                                        <p:attrNameLst>
                                          <p:attrName>style.visibility</p:attrName>
                                        </p:attrNameLst>
                                      </p:cBhvr>
                                      <p:to>
                                        <p:strVal val="hidden"/>
                                      </p:to>
                                    </p:set>
                                  </p:childTnLst>
                                </p:cTn>
                              </p:par>
                            </p:childTnLst>
                          </p:cTn>
                        </p:par>
                      </p:childTnLst>
                    </p:cTn>
                  </p:par>
                  <p:par>
                    <p:cTn id="45" fill="hold">
                      <p:stCondLst>
                        <p:cond delay="indefinite"/>
                      </p:stCondLst>
                      <p:childTnLst>
                        <p:par>
                          <p:cTn id="46" fill="hold">
                            <p:stCondLst>
                              <p:cond delay="0"/>
                            </p:stCondLst>
                            <p:childTnLst>
                              <p:par>
                                <p:cTn id="47" presetID="5" presetClass="exit" presetSubtype="10" fill="hold" grpId="0" nodeType="clickEffect">
                                  <p:stCondLst>
                                    <p:cond delay="0"/>
                                  </p:stCondLst>
                                  <p:childTnLst>
                                    <p:animEffect transition="out" filter="checkerboard(across)">
                                      <p:cBhvr>
                                        <p:cTn id="48" dur="500"/>
                                        <p:tgtEl>
                                          <p:spTgt spid="12"/>
                                        </p:tgtEl>
                                      </p:cBhvr>
                                    </p:animEffect>
                                    <p:set>
                                      <p:cBhvr>
                                        <p:cTn id="49" dur="1" fill="hold">
                                          <p:stCondLst>
                                            <p:cond delay="499"/>
                                          </p:stCondLst>
                                        </p:cTn>
                                        <p:tgtEl>
                                          <p:spTgt spid="1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8" grpId="0" animBg="1"/>
      <p:bldP spid="9" grpId="0" animBg="1"/>
      <p:bldP spid="10" grpId="0" animBg="1"/>
      <p:bldP spid="11" grpId="0" animBg="1"/>
      <p:bldP spid="12" grpId="0" animBg="1"/>
      <p:bldP spid="13" grpId="0" animBg="1"/>
    </p:bld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3"/>
          <p:cNvPicPr>
            <a:picLocks noChangeAspect="1" noChangeArrowheads="1"/>
          </p:cNvPicPr>
          <p:nvPr/>
        </p:nvPicPr>
        <p:blipFill>
          <a:blip r:embed="rId2" cstate="print"/>
          <a:srcRect/>
          <a:stretch>
            <a:fillRect/>
          </a:stretch>
        </p:blipFill>
        <p:spPr bwMode="auto">
          <a:xfrm>
            <a:off x="108423" y="260648"/>
            <a:ext cx="8955791" cy="6499553"/>
          </a:xfrm>
          <a:prstGeom prst="rect">
            <a:avLst/>
          </a:prstGeom>
          <a:noFill/>
          <a:ln w="9525">
            <a:noFill/>
            <a:miter lim="800000"/>
            <a:headEnd/>
            <a:tailEnd/>
          </a:ln>
        </p:spPr>
      </p:pic>
      <p:pic>
        <p:nvPicPr>
          <p:cNvPr id="3" name="Picture 1" descr="E:\شؤون التدريس\مالية المؤسسة\مالية المؤسسة 2024\Total-Shareholder-Return-percentage.png"/>
          <p:cNvPicPr>
            <a:picLocks noChangeAspect="1" noChangeArrowheads="1"/>
          </p:cNvPicPr>
          <p:nvPr/>
        </p:nvPicPr>
        <p:blipFill>
          <a:blip r:embed="rId3" cstate="print"/>
          <a:srcRect/>
          <a:stretch>
            <a:fillRect/>
          </a:stretch>
        </p:blipFill>
        <p:spPr bwMode="auto">
          <a:xfrm>
            <a:off x="1619672" y="44624"/>
            <a:ext cx="7542287" cy="5544616"/>
          </a:xfrm>
          <a:prstGeom prst="rect">
            <a:avLst/>
          </a:prstGeom>
          <a:noFill/>
        </p:spPr>
      </p:pic>
      <p:sp>
        <p:nvSpPr>
          <p:cNvPr id="4" name="Ellipse 3"/>
          <p:cNvSpPr/>
          <p:nvPr/>
        </p:nvSpPr>
        <p:spPr>
          <a:xfrm>
            <a:off x="7784296" y="5509416"/>
            <a:ext cx="648000" cy="468000"/>
          </a:xfrm>
          <a:prstGeom prst="ellipse">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edge">
                                      <p:cBhvr>
                                        <p:cTn id="7" dur="2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47" presetClass="entr" presetSubtype="0" fill="hold"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fade">
                                      <p:cBhvr>
                                        <p:cTn id="12" dur="1000"/>
                                        <p:tgtEl>
                                          <p:spTgt spid="3"/>
                                        </p:tgtEl>
                                      </p:cBhvr>
                                    </p:animEffect>
                                    <p:anim calcmode="lin" valueType="num">
                                      <p:cBhvr>
                                        <p:cTn id="13" dur="1000" fill="hold"/>
                                        <p:tgtEl>
                                          <p:spTgt spid="3"/>
                                        </p:tgtEl>
                                        <p:attrNameLst>
                                          <p:attrName>ppt_x</p:attrName>
                                        </p:attrNameLst>
                                      </p:cBhvr>
                                      <p:tavLst>
                                        <p:tav tm="0">
                                          <p:val>
                                            <p:strVal val="#ppt_x"/>
                                          </p:val>
                                        </p:tav>
                                        <p:tav tm="100000">
                                          <p:val>
                                            <p:strVal val="#ppt_x"/>
                                          </p:val>
                                        </p:tav>
                                      </p:tavLst>
                                    </p:anim>
                                    <p:anim calcmode="lin" valueType="num">
                                      <p:cBhvr>
                                        <p:cTn id="14"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dirty="0"/>
          </a:p>
        </p:txBody>
      </p:sp>
      <p:sp>
        <p:nvSpPr>
          <p:cNvPr id="3" name="Espace réservé du contenu 2"/>
          <p:cNvSpPr>
            <a:spLocks noGrp="1"/>
          </p:cNvSpPr>
          <p:nvPr>
            <p:ph idx="1"/>
          </p:nvPr>
        </p:nvSpPr>
        <p:spPr/>
        <p:txBody>
          <a:bodyPr/>
          <a:lstStyle/>
          <a:p>
            <a:pPr algn="r" rtl="1">
              <a:buNone/>
            </a:pPr>
            <a:r>
              <a:rPr lang="ar-DZ" b="1" dirty="0" smtClean="0"/>
              <a:t>نتيجة للتطورات الاقتصادية لم تعد البيانات التي تعرضها القوائم المالية كافية لأغراض الاستثمار والتمويل وصناعة القرارات المختلفة ولذلك كان لابد من خضوع تلك البيانات للتحليل بهدف الوقوف على حقيقة الوضع المالي للمؤسسة ودراسة أسباب نجاحها وفشلها ويعد التحليل المالي أداة فعالة في هذا المجال فهو يساعد في تقييم الأداء وفي التخطيط المستقبلي لكافة النشاطات حتى أنه يعمل على إخضاع ظروف عدم التأكد للرقابة والسيطرة.</a:t>
            </a:r>
            <a:endParaRPr lang="fr-FR"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836712"/>
            <a:ext cx="8229600" cy="4525963"/>
          </a:xfrm>
        </p:spPr>
        <p:txBody>
          <a:bodyPr>
            <a:noAutofit/>
          </a:bodyPr>
          <a:lstStyle/>
          <a:p>
            <a:pPr algn="r" rtl="1">
              <a:buNone/>
            </a:pPr>
            <a:r>
              <a:rPr lang="ar-SA" b="1" dirty="0" smtClean="0"/>
              <a:t>ولا تقتصر أھ</a:t>
            </a:r>
            <a:r>
              <a:rPr lang="ar-SA" b="1" dirty="0" err="1" smtClean="0"/>
              <a:t>مية</a:t>
            </a:r>
            <a:r>
              <a:rPr lang="ar-SA" b="1" dirty="0" smtClean="0"/>
              <a:t> التحليل المالي على إدارة ال</a:t>
            </a:r>
            <a:r>
              <a:rPr lang="ar-DZ" b="1" dirty="0" smtClean="0"/>
              <a:t>مؤسس</a:t>
            </a:r>
            <a:r>
              <a:rPr lang="ar-SA" b="1" dirty="0" smtClean="0"/>
              <a:t>ة وحدھا، بل تتعدى ذلك إلى مساھميھا ودائنيھا، لما لھم من مصالح تتطلب الحصول على أدق المعلومات عن ال</a:t>
            </a:r>
            <a:r>
              <a:rPr lang="ar-DZ" b="1" dirty="0" smtClean="0"/>
              <a:t>مؤسس</a:t>
            </a:r>
            <a:r>
              <a:rPr lang="ar-SA" b="1" dirty="0" smtClean="0"/>
              <a:t>ة ومدى سلامة مركزھا </a:t>
            </a:r>
            <a:r>
              <a:rPr lang="ar-SA" b="1" dirty="0" err="1" smtClean="0"/>
              <a:t>المالي.</a:t>
            </a:r>
            <a:r>
              <a:rPr lang="ar-SA" b="1" dirty="0" smtClean="0"/>
              <a:t> الأمر الذي لا يمكن الوصول إليه إلا من خلال استعمال أدوات تحليلية مناسبة من قبل محللين قادرين على التعامل مع المعلومات المتاحة، ومدى ترابطھا، </a:t>
            </a:r>
            <a:r>
              <a:rPr lang="ar-SA" b="1" dirty="0" err="1" smtClean="0"/>
              <a:t>والأ</a:t>
            </a:r>
            <a:r>
              <a:rPr lang="ar-SA" b="1" dirty="0" smtClean="0"/>
              <a:t>ھ</a:t>
            </a:r>
            <a:r>
              <a:rPr lang="ar-SA" b="1" dirty="0" err="1" smtClean="0"/>
              <a:t>مية</a:t>
            </a:r>
            <a:r>
              <a:rPr lang="ar-SA" b="1" dirty="0" smtClean="0"/>
              <a:t> النسبية لكل بند من بنودھا.</a:t>
            </a:r>
            <a:endParaRPr lang="ar-DZ" b="1" dirty="0" smtClean="0"/>
          </a:p>
          <a:p>
            <a:pPr algn="r" rtl="1">
              <a:buNone/>
            </a:pPr>
            <a:r>
              <a:rPr lang="ar-DZ" b="1" dirty="0" smtClean="0"/>
              <a:t>ولقد </a:t>
            </a:r>
            <a:r>
              <a:rPr lang="ar-SA" b="1" dirty="0" smtClean="0"/>
              <a:t>ازدادت أھمي</a:t>
            </a:r>
            <a:r>
              <a:rPr lang="ar-DZ" b="1" dirty="0" smtClean="0"/>
              <a:t>ة</a:t>
            </a:r>
            <a:r>
              <a:rPr lang="ar-SA" b="1" dirty="0" smtClean="0"/>
              <a:t> التحليل المالي في ظل توسع أنشطة</a:t>
            </a:r>
            <a:r>
              <a:rPr lang="ar-DZ" b="1" dirty="0" smtClean="0"/>
              <a:t> </a:t>
            </a:r>
            <a:r>
              <a:rPr lang="ar-SA" b="1" dirty="0" smtClean="0"/>
              <a:t>الأعمال في عالمنا المعاصر، والذي أصبح </a:t>
            </a:r>
            <a:r>
              <a:rPr lang="ar-SA" b="1" dirty="0" err="1" smtClean="0"/>
              <a:t>يسا</a:t>
            </a:r>
            <a:r>
              <a:rPr lang="ar-SA" b="1" dirty="0" smtClean="0"/>
              <a:t>ھم بشكل فعّال في تفسير مجريات الأحداث</a:t>
            </a:r>
            <a:r>
              <a:rPr lang="ar-DZ" b="1" dirty="0" smtClean="0"/>
              <a:t> </a:t>
            </a:r>
            <a:r>
              <a:rPr lang="ar-SA" b="1" dirty="0" smtClean="0"/>
              <a:t>وصياغة التوصيات لمستخدمي المعلومات لاتخاذ قرارات رشيدة في عالم تزايدت فيه</a:t>
            </a:r>
            <a:r>
              <a:rPr lang="ar-DZ" b="1" dirty="0" smtClean="0"/>
              <a:t> </a:t>
            </a:r>
            <a:r>
              <a:rPr lang="ar-SA" b="1" dirty="0" smtClean="0"/>
              <a:t>المنافسة وحالة عدم التأكد.</a:t>
            </a:r>
            <a:endParaRPr lang="fr-FR" b="1" dirty="0"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rtl="1"/>
            <a:r>
              <a:rPr lang="ar-SA" sz="4000" b="1" dirty="0" smtClean="0">
                <a:solidFill>
                  <a:srgbClr val="0000FF"/>
                </a:solidFill>
              </a:rPr>
              <a:t>أهداف التحليل المالي </a:t>
            </a:r>
            <a:endParaRPr lang="fr-FR" sz="4000" dirty="0"/>
          </a:p>
        </p:txBody>
      </p:sp>
      <p:sp>
        <p:nvSpPr>
          <p:cNvPr id="3" name="Espace réservé du contenu 2"/>
          <p:cNvSpPr>
            <a:spLocks noGrp="1"/>
          </p:cNvSpPr>
          <p:nvPr>
            <p:ph idx="1"/>
          </p:nvPr>
        </p:nvSpPr>
        <p:spPr>
          <a:xfrm>
            <a:off x="457200" y="1639341"/>
            <a:ext cx="8229600" cy="4525963"/>
          </a:xfrm>
        </p:spPr>
        <p:txBody>
          <a:bodyPr>
            <a:noAutofit/>
          </a:bodyPr>
          <a:lstStyle/>
          <a:p>
            <a:pPr algn="r" rtl="1">
              <a:buNone/>
            </a:pPr>
            <a:r>
              <a:rPr lang="ar-DZ" b="1" dirty="0" smtClean="0"/>
              <a:t>تهدف عملية ال</a:t>
            </a:r>
            <a:r>
              <a:rPr lang="ar-SA" b="1" dirty="0" smtClean="0"/>
              <a:t>تحليل المالي </a:t>
            </a:r>
            <a:r>
              <a:rPr lang="ar-DZ" b="1" dirty="0" smtClean="0"/>
              <a:t>إلى </a:t>
            </a:r>
            <a:r>
              <a:rPr lang="ar-SA" b="1" dirty="0" smtClean="0"/>
              <a:t>تحويل كم ضخم من البيانات المالية والتاريخية إلي كمية قليلة من المعلومات ذات فائدة كبيرة في عملية اتخاذ القرار</a:t>
            </a:r>
            <a:r>
              <a:rPr lang="ar-DZ" b="1" dirty="0" smtClean="0"/>
              <a:t>، تقدم في شكل </a:t>
            </a:r>
            <a:r>
              <a:rPr lang="ar-SA" b="1" dirty="0" smtClean="0"/>
              <a:t>تقارير </a:t>
            </a:r>
            <a:r>
              <a:rPr lang="ar-DZ" b="1" dirty="0" smtClean="0"/>
              <a:t>وافي</a:t>
            </a:r>
            <a:r>
              <a:rPr lang="ar-SA" b="1" dirty="0" smtClean="0"/>
              <a:t>ة </a:t>
            </a:r>
            <a:r>
              <a:rPr lang="ar-DZ" b="1" dirty="0" smtClean="0"/>
              <a:t>و</a:t>
            </a:r>
            <a:r>
              <a:rPr lang="ar-SA" b="1" dirty="0" smtClean="0"/>
              <a:t>توصيات</a:t>
            </a:r>
            <a:r>
              <a:rPr lang="ar-DZ" b="1" dirty="0" err="1" smtClean="0"/>
              <a:t>.</a:t>
            </a:r>
            <a:endParaRPr lang="ar-DZ" b="1" dirty="0" smtClean="0"/>
          </a:p>
          <a:p>
            <a:pPr algn="r" rtl="1">
              <a:buNone/>
            </a:pPr>
            <a:r>
              <a:rPr lang="ar-DZ" b="1" dirty="0" smtClean="0"/>
              <a:t>و</a:t>
            </a:r>
            <a:r>
              <a:rPr lang="ar-SA" b="1" dirty="0" smtClean="0"/>
              <a:t>يلقى على عاتق المحلل المالي</a:t>
            </a:r>
            <a:r>
              <a:rPr lang="ar-DZ" b="1" dirty="0" err="1" smtClean="0"/>
              <a:t>،</a:t>
            </a:r>
            <a:r>
              <a:rPr lang="ar-SA" b="1" dirty="0" smtClean="0"/>
              <a:t> في إطار ما يسمى بالھ</a:t>
            </a:r>
            <a:r>
              <a:rPr lang="ar-SA" b="1" dirty="0" err="1" smtClean="0"/>
              <a:t>ندسة</a:t>
            </a:r>
            <a:r>
              <a:rPr lang="ar-SA" b="1" dirty="0" smtClean="0"/>
              <a:t> العكسية للبيانات، بذل جھود </a:t>
            </a:r>
            <a:r>
              <a:rPr lang="ar-DZ" b="1" dirty="0" smtClean="0"/>
              <a:t>كبيرة </a:t>
            </a:r>
            <a:r>
              <a:rPr lang="ar-SA" b="1" dirty="0" smtClean="0"/>
              <a:t>لتفكيك</a:t>
            </a:r>
            <a:r>
              <a:rPr lang="ar-DZ" b="1" dirty="0" smtClean="0"/>
              <a:t> البيانات المالية </a:t>
            </a:r>
            <a:r>
              <a:rPr lang="ar-SA" b="1" dirty="0" smtClean="0"/>
              <a:t>بعناية فائقة </a:t>
            </a:r>
            <a:r>
              <a:rPr lang="ar-DZ" b="1" dirty="0" smtClean="0"/>
              <a:t>وربطها </a:t>
            </a:r>
            <a:r>
              <a:rPr lang="ar-DZ" b="1" dirty="0" err="1" smtClean="0"/>
              <a:t>ببعضها</a:t>
            </a:r>
            <a:r>
              <a:rPr lang="ar-DZ" b="1" dirty="0" smtClean="0"/>
              <a:t> </a:t>
            </a:r>
            <a:r>
              <a:rPr lang="ar-DZ" b="1" dirty="0" err="1" smtClean="0"/>
              <a:t>البعض،</a:t>
            </a:r>
            <a:r>
              <a:rPr lang="ar-DZ" b="1" dirty="0" smtClean="0"/>
              <a:t> </a:t>
            </a:r>
            <a:r>
              <a:rPr lang="ar-SA" b="1" dirty="0" smtClean="0"/>
              <a:t>لإعطاء مقاييس ومؤشرات حول مختلف نشاطات ال</a:t>
            </a:r>
            <a:r>
              <a:rPr lang="ar-DZ" b="1" dirty="0" smtClean="0"/>
              <a:t>مؤسس</a:t>
            </a:r>
            <a:r>
              <a:rPr lang="ar-SA" b="1" dirty="0" smtClean="0"/>
              <a:t>ة وآفاقھا </a:t>
            </a:r>
            <a:r>
              <a:rPr lang="ar-SA" b="1" dirty="0" err="1" smtClean="0"/>
              <a:t>المستقبلية،</a:t>
            </a:r>
            <a:r>
              <a:rPr lang="ar-SA" b="1" dirty="0" smtClean="0"/>
              <a:t> </a:t>
            </a:r>
            <a:r>
              <a:rPr lang="ar-DZ" b="1" dirty="0" smtClean="0"/>
              <a:t>ولمعرفة نقاط القوة والضعف وتجنب المخاطر</a:t>
            </a:r>
            <a:r>
              <a:rPr lang="ar-SA" b="1" dirty="0" err="1" smtClean="0"/>
              <a:t>.</a:t>
            </a:r>
            <a:endParaRPr lang="ar-SA" b="1" dirty="0"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a:xfrm>
            <a:off x="457200" y="6245225"/>
            <a:ext cx="2133600" cy="476250"/>
          </a:xfrm>
        </p:spPr>
        <p:txBody>
          <a:bodyPr/>
          <a:lstStyle/>
          <a:p>
            <a:pPr>
              <a:defRPr/>
            </a:pPr>
            <a:fld id="{03978F2D-A62A-450C-8AD7-051EFA7B38CA}" type="slidenum">
              <a:rPr lang="en-US" smtClean="0"/>
              <a:pPr>
                <a:defRPr/>
              </a:pPr>
              <a:t>9</a:t>
            </a:fld>
            <a:endParaRPr lang="en-US"/>
          </a:p>
        </p:txBody>
      </p:sp>
      <p:sp>
        <p:nvSpPr>
          <p:cNvPr id="3" name="Oval 11"/>
          <p:cNvSpPr>
            <a:spLocks noChangeArrowheads="1"/>
          </p:cNvSpPr>
          <p:nvPr/>
        </p:nvSpPr>
        <p:spPr bwMode="auto">
          <a:xfrm>
            <a:off x="6948496" y="3955527"/>
            <a:ext cx="2088000" cy="828000"/>
          </a:xfrm>
          <a:prstGeom prst="ellipse">
            <a:avLst/>
          </a:prstGeom>
          <a:gradFill flip="none" rotWithShape="1">
            <a:gsLst>
              <a:gs pos="0">
                <a:srgbClr val="00FF00">
                  <a:tint val="66000"/>
                  <a:satMod val="160000"/>
                </a:srgbClr>
              </a:gs>
              <a:gs pos="50000">
                <a:srgbClr val="00FF00">
                  <a:tint val="44500"/>
                  <a:satMod val="160000"/>
                </a:srgbClr>
              </a:gs>
              <a:gs pos="100000">
                <a:srgbClr val="00FF00">
                  <a:tint val="23500"/>
                  <a:satMod val="160000"/>
                </a:srgbClr>
              </a:gs>
            </a:gsLst>
            <a:path path="circle">
              <a:fillToRect l="100000" b="100000"/>
            </a:path>
            <a:tileRect t="-100000" r="-100000"/>
          </a:gradFill>
          <a:ln w="9525">
            <a:solidFill>
              <a:srgbClr val="FF3300"/>
            </a:solidFill>
            <a:round/>
            <a:headEnd/>
            <a:tailEnd/>
          </a:ln>
          <a:effectLst/>
        </p:spPr>
        <p:txBody>
          <a:bodyPr wrap="none" anchor="ctr"/>
          <a:lstStyle/>
          <a:p>
            <a:pPr algn="ctr"/>
            <a:r>
              <a:rPr lang="ar-SA" sz="3000" b="1" dirty="0" smtClean="0"/>
              <a:t>ال</a:t>
            </a:r>
            <a:r>
              <a:rPr lang="ar-DZ" sz="3000" b="1" dirty="0" smtClean="0"/>
              <a:t>عائد</a:t>
            </a:r>
            <a:endParaRPr lang="fr-FR" sz="3000" b="1" dirty="0"/>
          </a:p>
        </p:txBody>
      </p:sp>
      <p:sp>
        <p:nvSpPr>
          <p:cNvPr id="4" name="Oval 12"/>
          <p:cNvSpPr>
            <a:spLocks noChangeArrowheads="1"/>
          </p:cNvSpPr>
          <p:nvPr/>
        </p:nvSpPr>
        <p:spPr bwMode="auto">
          <a:xfrm>
            <a:off x="4672144" y="3977863"/>
            <a:ext cx="2088000" cy="828000"/>
          </a:xfrm>
          <a:prstGeom prst="ellipse">
            <a:avLst/>
          </a:prstGeom>
          <a:gradFill flip="none" rotWithShape="1">
            <a:gsLst>
              <a:gs pos="0">
                <a:srgbClr val="00FF00">
                  <a:tint val="66000"/>
                  <a:satMod val="160000"/>
                </a:srgbClr>
              </a:gs>
              <a:gs pos="50000">
                <a:srgbClr val="00FF00">
                  <a:tint val="44500"/>
                  <a:satMod val="160000"/>
                </a:srgbClr>
              </a:gs>
              <a:gs pos="100000">
                <a:srgbClr val="00FF00">
                  <a:tint val="23500"/>
                  <a:satMod val="160000"/>
                </a:srgbClr>
              </a:gs>
            </a:gsLst>
            <a:path path="circle">
              <a:fillToRect l="100000" b="100000"/>
            </a:path>
            <a:tileRect t="-100000" r="-100000"/>
          </a:gradFill>
          <a:ln w="9525">
            <a:solidFill>
              <a:srgbClr val="FF3300"/>
            </a:solidFill>
            <a:round/>
            <a:headEnd/>
            <a:tailEnd/>
          </a:ln>
          <a:effectLst/>
        </p:spPr>
        <p:txBody>
          <a:bodyPr wrap="none" anchor="ctr"/>
          <a:lstStyle/>
          <a:p>
            <a:pPr algn="ctr"/>
            <a:r>
              <a:rPr lang="ar-SA" sz="3000" b="1" dirty="0" smtClean="0"/>
              <a:t>السيولة</a:t>
            </a:r>
            <a:r>
              <a:rPr lang="fr-FR" sz="3000" b="1" dirty="0" smtClean="0"/>
              <a:t> </a:t>
            </a:r>
            <a:endParaRPr lang="fr-FR" sz="3000" b="1" dirty="0"/>
          </a:p>
        </p:txBody>
      </p:sp>
      <p:sp>
        <p:nvSpPr>
          <p:cNvPr id="5" name="Oval 13"/>
          <p:cNvSpPr>
            <a:spLocks noChangeArrowheads="1"/>
          </p:cNvSpPr>
          <p:nvPr/>
        </p:nvSpPr>
        <p:spPr bwMode="auto">
          <a:xfrm>
            <a:off x="2367888" y="3977863"/>
            <a:ext cx="2088000" cy="828000"/>
          </a:xfrm>
          <a:prstGeom prst="ellipse">
            <a:avLst/>
          </a:prstGeom>
          <a:gradFill flip="none" rotWithShape="1">
            <a:gsLst>
              <a:gs pos="0">
                <a:srgbClr val="00FF00">
                  <a:tint val="66000"/>
                  <a:satMod val="160000"/>
                </a:srgbClr>
              </a:gs>
              <a:gs pos="50000">
                <a:srgbClr val="00FF00">
                  <a:tint val="44500"/>
                  <a:satMod val="160000"/>
                </a:srgbClr>
              </a:gs>
              <a:gs pos="100000">
                <a:srgbClr val="00FF00">
                  <a:tint val="23500"/>
                  <a:satMod val="160000"/>
                </a:srgbClr>
              </a:gs>
            </a:gsLst>
            <a:path path="circle">
              <a:fillToRect l="100000" b="100000"/>
            </a:path>
            <a:tileRect t="-100000" r="-100000"/>
          </a:gradFill>
          <a:ln w="9525">
            <a:solidFill>
              <a:srgbClr val="FF3300"/>
            </a:solidFill>
            <a:round/>
            <a:headEnd/>
            <a:tailEnd/>
          </a:ln>
          <a:effectLst/>
        </p:spPr>
        <p:txBody>
          <a:bodyPr wrap="none" anchor="ctr"/>
          <a:lstStyle/>
          <a:p>
            <a:pPr algn="ctr"/>
            <a:r>
              <a:rPr lang="ar-SA" sz="3000" b="1" dirty="0" smtClean="0"/>
              <a:t>الملاءة</a:t>
            </a:r>
            <a:r>
              <a:rPr lang="fr-FR" sz="3000" b="1" dirty="0" smtClean="0"/>
              <a:t> </a:t>
            </a:r>
            <a:endParaRPr lang="fr-FR" sz="3000" b="1" dirty="0"/>
          </a:p>
        </p:txBody>
      </p:sp>
      <p:sp>
        <p:nvSpPr>
          <p:cNvPr id="6" name="Oval 14"/>
          <p:cNvSpPr>
            <a:spLocks noChangeArrowheads="1"/>
          </p:cNvSpPr>
          <p:nvPr/>
        </p:nvSpPr>
        <p:spPr bwMode="auto">
          <a:xfrm>
            <a:off x="107504" y="3955527"/>
            <a:ext cx="2088000" cy="828000"/>
          </a:xfrm>
          <a:prstGeom prst="ellipse">
            <a:avLst/>
          </a:prstGeom>
          <a:gradFill flip="none" rotWithShape="1">
            <a:gsLst>
              <a:gs pos="0">
                <a:srgbClr val="00FF00">
                  <a:tint val="66000"/>
                  <a:satMod val="160000"/>
                </a:srgbClr>
              </a:gs>
              <a:gs pos="50000">
                <a:srgbClr val="00FF00">
                  <a:tint val="44500"/>
                  <a:satMod val="160000"/>
                </a:srgbClr>
              </a:gs>
              <a:gs pos="100000">
                <a:srgbClr val="00FF00">
                  <a:tint val="23500"/>
                  <a:satMod val="160000"/>
                </a:srgbClr>
              </a:gs>
            </a:gsLst>
            <a:path path="circle">
              <a:fillToRect l="100000" b="100000"/>
            </a:path>
            <a:tileRect t="-100000" r="-100000"/>
          </a:gradFill>
          <a:ln w="9525">
            <a:solidFill>
              <a:srgbClr val="FF3300"/>
            </a:solidFill>
            <a:round/>
            <a:headEnd/>
            <a:tailEnd/>
          </a:ln>
          <a:effectLst/>
        </p:spPr>
        <p:txBody>
          <a:bodyPr wrap="none" anchor="ctr"/>
          <a:lstStyle/>
          <a:p>
            <a:pPr algn="ctr"/>
            <a:r>
              <a:rPr lang="ar-SA" sz="3000" b="1" dirty="0" smtClean="0"/>
              <a:t>ال</a:t>
            </a:r>
            <a:r>
              <a:rPr lang="ar-DZ" sz="3000" b="1" dirty="0" err="1" smtClean="0"/>
              <a:t>مرون</a:t>
            </a:r>
            <a:r>
              <a:rPr lang="ar-SA" sz="3000" b="1" dirty="0" smtClean="0"/>
              <a:t>ة</a:t>
            </a:r>
            <a:r>
              <a:rPr lang="ar-DZ" sz="3000" b="1" dirty="0" smtClean="0"/>
              <a:t> المالية</a:t>
            </a:r>
            <a:r>
              <a:rPr lang="fr-FR" sz="3000" b="1" dirty="0" smtClean="0"/>
              <a:t> </a:t>
            </a:r>
            <a:endParaRPr lang="fr-FR" sz="3000" b="1" dirty="0"/>
          </a:p>
        </p:txBody>
      </p:sp>
      <p:grpSp>
        <p:nvGrpSpPr>
          <p:cNvPr id="7" name="Group 22"/>
          <p:cNvGrpSpPr>
            <a:grpSpLocks/>
          </p:cNvGrpSpPr>
          <p:nvPr/>
        </p:nvGrpSpPr>
        <p:grpSpPr bwMode="auto">
          <a:xfrm>
            <a:off x="1285861" y="2790302"/>
            <a:ext cx="6472238" cy="1174750"/>
            <a:chOff x="867" y="2050"/>
            <a:chExt cx="4077" cy="740"/>
          </a:xfrm>
          <a:gradFill flip="none" rotWithShape="1">
            <a:gsLst>
              <a:gs pos="0">
                <a:srgbClr val="00FF00">
                  <a:tint val="66000"/>
                  <a:satMod val="160000"/>
                </a:srgbClr>
              </a:gs>
              <a:gs pos="50000">
                <a:srgbClr val="00FF00">
                  <a:tint val="44500"/>
                  <a:satMod val="160000"/>
                </a:srgbClr>
              </a:gs>
              <a:gs pos="100000">
                <a:srgbClr val="00FF00">
                  <a:tint val="23500"/>
                  <a:satMod val="160000"/>
                </a:srgbClr>
              </a:gs>
            </a:gsLst>
            <a:path path="circle">
              <a:fillToRect l="100000" b="100000"/>
            </a:path>
            <a:tileRect t="-100000" r="-100000"/>
          </a:gradFill>
        </p:grpSpPr>
        <p:sp>
          <p:nvSpPr>
            <p:cNvPr id="8" name="Rectangle 10"/>
            <p:cNvSpPr>
              <a:spLocks noChangeArrowheads="1"/>
            </p:cNvSpPr>
            <p:nvPr/>
          </p:nvSpPr>
          <p:spPr bwMode="auto">
            <a:xfrm>
              <a:off x="1755" y="2050"/>
              <a:ext cx="2250" cy="350"/>
            </a:xfrm>
            <a:prstGeom prst="rect">
              <a:avLst/>
            </a:prstGeom>
            <a:grpFill/>
            <a:ln w="9525">
              <a:solidFill>
                <a:srgbClr val="FF3300"/>
              </a:solidFill>
              <a:miter lim="800000"/>
              <a:headEnd/>
              <a:tailEnd/>
            </a:ln>
            <a:effectLst/>
          </p:spPr>
          <p:txBody>
            <a:bodyPr wrap="none" anchor="ctr"/>
            <a:lstStyle/>
            <a:p>
              <a:pPr algn="ctr"/>
              <a:r>
                <a:rPr lang="fr-FR" sz="3000" b="1" dirty="0"/>
                <a:t> </a:t>
              </a:r>
              <a:r>
                <a:rPr lang="ar-SA" sz="3000" b="1" dirty="0" smtClean="0"/>
                <a:t>أهداف التحليل المالي</a:t>
              </a:r>
              <a:endParaRPr lang="fr-FR" sz="3000" b="1" dirty="0"/>
            </a:p>
          </p:txBody>
        </p:sp>
        <p:sp>
          <p:nvSpPr>
            <p:cNvPr id="9" name="Line 15"/>
            <p:cNvSpPr>
              <a:spLocks noChangeShapeType="1"/>
            </p:cNvSpPr>
            <p:nvPr/>
          </p:nvSpPr>
          <p:spPr bwMode="auto">
            <a:xfrm flipH="1">
              <a:off x="867" y="2400"/>
              <a:ext cx="1965" cy="390"/>
            </a:xfrm>
            <a:prstGeom prst="line">
              <a:avLst/>
            </a:prstGeom>
            <a:grpFill/>
            <a:ln w="19050">
              <a:solidFill>
                <a:srgbClr val="FF3300"/>
              </a:solidFill>
              <a:round/>
              <a:headEnd/>
              <a:tailEnd type="triangle" w="med" len="med"/>
            </a:ln>
            <a:effectLst/>
          </p:spPr>
          <p:txBody>
            <a:bodyPr/>
            <a:lstStyle/>
            <a:p>
              <a:pPr algn="l" rtl="0"/>
              <a:endParaRPr lang="ar-SA" sz="3000"/>
            </a:p>
          </p:txBody>
        </p:sp>
        <p:sp>
          <p:nvSpPr>
            <p:cNvPr id="10" name="Line 16"/>
            <p:cNvSpPr>
              <a:spLocks noChangeShapeType="1"/>
            </p:cNvSpPr>
            <p:nvPr/>
          </p:nvSpPr>
          <p:spPr bwMode="auto">
            <a:xfrm flipH="1">
              <a:off x="2172" y="2400"/>
              <a:ext cx="708" cy="390"/>
            </a:xfrm>
            <a:prstGeom prst="line">
              <a:avLst/>
            </a:prstGeom>
            <a:grpFill/>
            <a:ln w="19050">
              <a:solidFill>
                <a:srgbClr val="FF3300"/>
              </a:solidFill>
              <a:round/>
              <a:headEnd/>
              <a:tailEnd type="triangle" w="med" len="med"/>
            </a:ln>
            <a:effectLst/>
          </p:spPr>
          <p:txBody>
            <a:bodyPr/>
            <a:lstStyle/>
            <a:p>
              <a:pPr algn="l" rtl="0"/>
              <a:endParaRPr lang="ar-SA" sz="3000"/>
            </a:p>
          </p:txBody>
        </p:sp>
        <p:sp>
          <p:nvSpPr>
            <p:cNvPr id="11" name="Line 17"/>
            <p:cNvSpPr>
              <a:spLocks noChangeShapeType="1"/>
            </p:cNvSpPr>
            <p:nvPr/>
          </p:nvSpPr>
          <p:spPr bwMode="auto">
            <a:xfrm>
              <a:off x="2880" y="2400"/>
              <a:ext cx="768" cy="384"/>
            </a:xfrm>
            <a:prstGeom prst="line">
              <a:avLst/>
            </a:prstGeom>
            <a:grpFill/>
            <a:ln w="19050">
              <a:solidFill>
                <a:srgbClr val="FF3300"/>
              </a:solidFill>
              <a:round/>
              <a:headEnd/>
              <a:tailEnd type="triangle" w="med" len="med"/>
            </a:ln>
            <a:effectLst/>
          </p:spPr>
          <p:txBody>
            <a:bodyPr/>
            <a:lstStyle/>
            <a:p>
              <a:pPr algn="l" rtl="0"/>
              <a:endParaRPr lang="ar-SA" sz="3000"/>
            </a:p>
          </p:txBody>
        </p:sp>
        <p:sp>
          <p:nvSpPr>
            <p:cNvPr id="12" name="Line 18"/>
            <p:cNvSpPr>
              <a:spLocks noChangeShapeType="1"/>
            </p:cNvSpPr>
            <p:nvPr/>
          </p:nvSpPr>
          <p:spPr bwMode="auto">
            <a:xfrm>
              <a:off x="2880" y="2400"/>
              <a:ext cx="2064" cy="384"/>
            </a:xfrm>
            <a:prstGeom prst="line">
              <a:avLst/>
            </a:prstGeom>
            <a:grpFill/>
            <a:ln w="19050">
              <a:solidFill>
                <a:srgbClr val="FF3300"/>
              </a:solidFill>
              <a:round/>
              <a:headEnd/>
              <a:tailEnd type="triangle" w="med" len="med"/>
            </a:ln>
            <a:effectLst/>
          </p:spPr>
          <p:txBody>
            <a:bodyPr/>
            <a:lstStyle/>
            <a:p>
              <a:pPr algn="l" rtl="0"/>
              <a:endParaRPr lang="ar-SA" sz="3000"/>
            </a:p>
          </p:txBody>
        </p:sp>
      </p:grpSp>
      <p:sp>
        <p:nvSpPr>
          <p:cNvPr id="13" name="Oval 3"/>
          <p:cNvSpPr>
            <a:spLocks noChangeArrowheads="1"/>
          </p:cNvSpPr>
          <p:nvPr/>
        </p:nvSpPr>
        <p:spPr bwMode="auto">
          <a:xfrm>
            <a:off x="29195" y="1187786"/>
            <a:ext cx="3750717" cy="1071563"/>
          </a:xfrm>
          <a:prstGeom prst="ellipse">
            <a:avLst/>
          </a:prstGeom>
          <a:gradFill flip="none" rotWithShape="1">
            <a:gsLst>
              <a:gs pos="0">
                <a:srgbClr val="00B0F0">
                  <a:shade val="30000"/>
                  <a:satMod val="115000"/>
                </a:srgbClr>
              </a:gs>
              <a:gs pos="50000">
                <a:srgbClr val="00B0F0">
                  <a:shade val="67500"/>
                  <a:satMod val="115000"/>
                </a:srgbClr>
              </a:gs>
              <a:gs pos="100000">
                <a:srgbClr val="00B0F0">
                  <a:shade val="100000"/>
                  <a:satMod val="115000"/>
                </a:srgbClr>
              </a:gs>
            </a:gsLst>
            <a:lin ang="16200000" scaled="1"/>
            <a:tileRect/>
          </a:gradFill>
          <a:ln w="9525">
            <a:solidFill>
              <a:srgbClr val="FF3300"/>
            </a:solidFill>
            <a:round/>
            <a:headEnd/>
            <a:tailEnd/>
          </a:ln>
          <a:effectLst/>
        </p:spPr>
        <p:txBody>
          <a:bodyPr wrap="none" anchor="ctr"/>
          <a:lstStyle/>
          <a:p>
            <a:pPr algn="ctr">
              <a:defRPr/>
            </a:pPr>
            <a:r>
              <a:rPr lang="ar-SA" sz="3000" b="1" dirty="0"/>
              <a:t>ضمان استمرارها (بقائها)</a:t>
            </a:r>
          </a:p>
          <a:p>
            <a:pPr algn="ctr">
              <a:defRPr/>
            </a:pPr>
            <a:r>
              <a:rPr lang="ar-SA" sz="3000" b="1" dirty="0"/>
              <a:t>ونموها (توسعها)</a:t>
            </a:r>
            <a:endParaRPr lang="fr-FR" sz="3000" b="1" dirty="0"/>
          </a:p>
        </p:txBody>
      </p:sp>
      <p:sp>
        <p:nvSpPr>
          <p:cNvPr id="14" name="Oval 4"/>
          <p:cNvSpPr>
            <a:spLocks noChangeArrowheads="1"/>
          </p:cNvSpPr>
          <p:nvPr/>
        </p:nvSpPr>
        <p:spPr bwMode="auto">
          <a:xfrm>
            <a:off x="3855905" y="1231088"/>
            <a:ext cx="2664000" cy="1000125"/>
          </a:xfrm>
          <a:prstGeom prst="ellipse">
            <a:avLst/>
          </a:prstGeom>
          <a:gradFill flip="none" rotWithShape="1">
            <a:gsLst>
              <a:gs pos="0">
                <a:srgbClr val="00B0F0">
                  <a:shade val="30000"/>
                  <a:satMod val="115000"/>
                </a:srgbClr>
              </a:gs>
              <a:gs pos="50000">
                <a:srgbClr val="00B0F0">
                  <a:shade val="67500"/>
                  <a:satMod val="115000"/>
                </a:srgbClr>
              </a:gs>
              <a:gs pos="100000">
                <a:srgbClr val="00B0F0">
                  <a:shade val="100000"/>
                  <a:satMod val="115000"/>
                </a:srgbClr>
              </a:gs>
            </a:gsLst>
            <a:lin ang="16200000" scaled="1"/>
            <a:tileRect/>
          </a:gradFill>
          <a:ln w="9525">
            <a:solidFill>
              <a:srgbClr val="FF3300"/>
            </a:solidFill>
            <a:round/>
            <a:headEnd/>
            <a:tailEnd/>
          </a:ln>
          <a:effectLst/>
        </p:spPr>
        <p:txBody>
          <a:bodyPr wrap="none" anchor="ctr"/>
          <a:lstStyle/>
          <a:p>
            <a:pPr algn="ctr">
              <a:defRPr/>
            </a:pPr>
            <a:r>
              <a:rPr lang="ar-SA" sz="3000" b="1" dirty="0"/>
              <a:t>الوفاء بالتزاماتها</a:t>
            </a:r>
          </a:p>
          <a:p>
            <a:pPr algn="ctr">
              <a:defRPr/>
            </a:pPr>
            <a:r>
              <a:rPr lang="ar-SA" sz="3000" b="1" dirty="0"/>
              <a:t>اتجاه </a:t>
            </a:r>
            <a:r>
              <a:rPr lang="ar-SA" sz="3000" b="1" dirty="0" err="1"/>
              <a:t>دائنيها</a:t>
            </a:r>
            <a:endParaRPr lang="fr-FR" sz="3000" b="1" dirty="0"/>
          </a:p>
        </p:txBody>
      </p:sp>
      <p:sp>
        <p:nvSpPr>
          <p:cNvPr id="15" name="Oval 5"/>
          <p:cNvSpPr>
            <a:spLocks noChangeArrowheads="1"/>
          </p:cNvSpPr>
          <p:nvPr/>
        </p:nvSpPr>
        <p:spPr bwMode="auto">
          <a:xfrm>
            <a:off x="6593904" y="1316813"/>
            <a:ext cx="2514600" cy="914400"/>
          </a:xfrm>
          <a:prstGeom prst="ellipse">
            <a:avLst/>
          </a:prstGeom>
          <a:gradFill flip="none" rotWithShape="1">
            <a:gsLst>
              <a:gs pos="0">
                <a:srgbClr val="00B0F0">
                  <a:shade val="30000"/>
                  <a:satMod val="115000"/>
                </a:srgbClr>
              </a:gs>
              <a:gs pos="50000">
                <a:srgbClr val="00B0F0">
                  <a:shade val="67500"/>
                  <a:satMod val="115000"/>
                </a:srgbClr>
              </a:gs>
              <a:gs pos="100000">
                <a:srgbClr val="00B0F0">
                  <a:shade val="100000"/>
                  <a:satMod val="115000"/>
                </a:srgbClr>
              </a:gs>
            </a:gsLst>
            <a:lin ang="16200000" scaled="1"/>
            <a:tileRect/>
          </a:gradFill>
          <a:ln w="9525">
            <a:solidFill>
              <a:srgbClr val="FF3300"/>
            </a:solidFill>
            <a:round/>
            <a:headEnd/>
            <a:tailEnd/>
          </a:ln>
          <a:effectLst/>
        </p:spPr>
        <p:txBody>
          <a:bodyPr wrap="none" anchor="ctr"/>
          <a:lstStyle/>
          <a:p>
            <a:pPr algn="ctr">
              <a:defRPr/>
            </a:pPr>
            <a:r>
              <a:rPr lang="ar-SA" sz="3000" b="1" dirty="0"/>
              <a:t>مكافأة ملاكها</a:t>
            </a:r>
            <a:endParaRPr lang="fr-FR" sz="3000" b="1" dirty="0"/>
          </a:p>
        </p:txBody>
      </p:sp>
      <p:grpSp>
        <p:nvGrpSpPr>
          <p:cNvPr id="16" name="Group 21"/>
          <p:cNvGrpSpPr>
            <a:grpSpLocks/>
          </p:cNvGrpSpPr>
          <p:nvPr/>
        </p:nvGrpSpPr>
        <p:grpSpPr bwMode="auto">
          <a:xfrm>
            <a:off x="2107629" y="326213"/>
            <a:ext cx="5738813" cy="990600"/>
            <a:chOff x="945" y="528"/>
            <a:chExt cx="3615" cy="624"/>
          </a:xfrm>
          <a:gradFill flip="none" rotWithShape="1">
            <a:gsLst>
              <a:gs pos="0">
                <a:srgbClr val="00B0F0">
                  <a:shade val="30000"/>
                  <a:satMod val="115000"/>
                </a:srgbClr>
              </a:gs>
              <a:gs pos="50000">
                <a:srgbClr val="00B0F0">
                  <a:shade val="67500"/>
                  <a:satMod val="115000"/>
                </a:srgbClr>
              </a:gs>
              <a:gs pos="100000">
                <a:srgbClr val="00B0F0">
                  <a:shade val="100000"/>
                  <a:satMod val="115000"/>
                </a:srgbClr>
              </a:gs>
            </a:gsLst>
            <a:lin ang="16200000" scaled="1"/>
            <a:tileRect/>
          </a:gradFill>
        </p:grpSpPr>
        <p:sp>
          <p:nvSpPr>
            <p:cNvPr id="17" name="Line 6"/>
            <p:cNvSpPr>
              <a:spLocks noChangeShapeType="1"/>
            </p:cNvSpPr>
            <p:nvPr/>
          </p:nvSpPr>
          <p:spPr bwMode="auto">
            <a:xfrm>
              <a:off x="2880" y="816"/>
              <a:ext cx="0" cy="336"/>
            </a:xfrm>
            <a:prstGeom prst="line">
              <a:avLst/>
            </a:prstGeom>
            <a:grpFill/>
            <a:ln w="19050">
              <a:solidFill>
                <a:srgbClr val="FF3300"/>
              </a:solidFill>
              <a:round/>
              <a:headEnd/>
              <a:tailEnd type="triangle" w="med" len="med"/>
            </a:ln>
          </p:spPr>
          <p:txBody>
            <a:bodyPr/>
            <a:lstStyle/>
            <a:p>
              <a:endParaRPr lang="ar-SA" sz="3000"/>
            </a:p>
          </p:txBody>
        </p:sp>
        <p:sp>
          <p:nvSpPr>
            <p:cNvPr id="18" name="Line 7"/>
            <p:cNvSpPr>
              <a:spLocks noChangeShapeType="1"/>
            </p:cNvSpPr>
            <p:nvPr/>
          </p:nvSpPr>
          <p:spPr bwMode="auto">
            <a:xfrm flipH="1">
              <a:off x="945" y="816"/>
              <a:ext cx="1935" cy="237"/>
            </a:xfrm>
            <a:prstGeom prst="line">
              <a:avLst/>
            </a:prstGeom>
            <a:grpFill/>
            <a:ln w="19050">
              <a:solidFill>
                <a:srgbClr val="FF3300"/>
              </a:solidFill>
              <a:round/>
              <a:headEnd/>
              <a:tailEnd type="triangle" w="med" len="med"/>
            </a:ln>
          </p:spPr>
          <p:txBody>
            <a:bodyPr/>
            <a:lstStyle/>
            <a:p>
              <a:endParaRPr lang="ar-SA" sz="3000"/>
            </a:p>
          </p:txBody>
        </p:sp>
        <p:sp>
          <p:nvSpPr>
            <p:cNvPr id="19" name="Line 8"/>
            <p:cNvSpPr>
              <a:spLocks noChangeShapeType="1"/>
            </p:cNvSpPr>
            <p:nvPr/>
          </p:nvSpPr>
          <p:spPr bwMode="auto">
            <a:xfrm>
              <a:off x="2880" y="816"/>
              <a:ext cx="1680" cy="336"/>
            </a:xfrm>
            <a:prstGeom prst="line">
              <a:avLst/>
            </a:prstGeom>
            <a:grpFill/>
            <a:ln w="19050">
              <a:solidFill>
                <a:srgbClr val="FF3300"/>
              </a:solidFill>
              <a:round/>
              <a:headEnd/>
              <a:tailEnd type="triangle" w="med" len="med"/>
            </a:ln>
          </p:spPr>
          <p:txBody>
            <a:bodyPr/>
            <a:lstStyle/>
            <a:p>
              <a:endParaRPr lang="ar-SA" sz="3000"/>
            </a:p>
          </p:txBody>
        </p:sp>
        <p:sp>
          <p:nvSpPr>
            <p:cNvPr id="20" name="Rectangle 9"/>
            <p:cNvSpPr>
              <a:spLocks noChangeArrowheads="1"/>
            </p:cNvSpPr>
            <p:nvPr/>
          </p:nvSpPr>
          <p:spPr bwMode="auto">
            <a:xfrm>
              <a:off x="1872" y="528"/>
              <a:ext cx="2064" cy="288"/>
            </a:xfrm>
            <a:prstGeom prst="rect">
              <a:avLst/>
            </a:prstGeom>
            <a:grpFill/>
            <a:ln w="9525">
              <a:solidFill>
                <a:srgbClr val="FF3300"/>
              </a:solidFill>
              <a:miter lim="800000"/>
              <a:headEnd/>
              <a:tailEnd/>
            </a:ln>
            <a:effectLst/>
          </p:spPr>
          <p:txBody>
            <a:bodyPr wrap="none" anchor="ctr"/>
            <a:lstStyle/>
            <a:p>
              <a:pPr algn="ctr">
                <a:defRPr/>
              </a:pPr>
              <a:r>
                <a:rPr lang="ar-SA" sz="3000" b="1" dirty="0"/>
                <a:t>أهداف المؤسسة</a:t>
              </a:r>
              <a:endParaRPr lang="fr-FR" sz="3000" b="1" dirty="0"/>
            </a:p>
          </p:txBody>
        </p:sp>
      </p:grpSp>
      <p:sp>
        <p:nvSpPr>
          <p:cNvPr id="21" name="Rectangle 20"/>
          <p:cNvSpPr/>
          <p:nvPr/>
        </p:nvSpPr>
        <p:spPr>
          <a:xfrm>
            <a:off x="6795940" y="2780928"/>
            <a:ext cx="1808508" cy="584775"/>
          </a:xfrm>
          <a:prstGeom prst="rect">
            <a:avLst/>
          </a:prstGeom>
        </p:spPr>
        <p:txBody>
          <a:bodyPr wrap="none">
            <a:spAutoFit/>
          </a:bodyPr>
          <a:lstStyle/>
          <a:p>
            <a:r>
              <a:rPr lang="ar-SA" sz="3200" b="1" dirty="0" smtClean="0"/>
              <a:t>يمكن </a:t>
            </a:r>
            <a:r>
              <a:rPr lang="ar-SA" sz="3200" b="1" dirty="0" err="1" smtClean="0"/>
              <a:t>تحديد:</a:t>
            </a:r>
            <a:endParaRPr lang="ar-SA" sz="3200" dirty="0"/>
          </a:p>
        </p:txBody>
      </p:sp>
      <p:sp>
        <p:nvSpPr>
          <p:cNvPr id="22" name="Rectangle 21"/>
          <p:cNvSpPr/>
          <p:nvPr/>
        </p:nvSpPr>
        <p:spPr>
          <a:xfrm>
            <a:off x="7236296" y="260648"/>
            <a:ext cx="1688283" cy="584775"/>
          </a:xfrm>
          <a:prstGeom prst="rect">
            <a:avLst/>
          </a:prstGeom>
        </p:spPr>
        <p:txBody>
          <a:bodyPr wrap="none">
            <a:spAutoFit/>
          </a:bodyPr>
          <a:lstStyle/>
          <a:p>
            <a:pPr algn="ctr">
              <a:defRPr/>
            </a:pPr>
            <a:r>
              <a:rPr lang="ar-SA" sz="3200" b="1" dirty="0" smtClean="0"/>
              <a:t>انطلاقا من</a:t>
            </a:r>
            <a:r>
              <a:rPr lang="ar-DZ" sz="3200" b="1" dirty="0" err="1" smtClean="0"/>
              <a:t>:</a:t>
            </a:r>
            <a:endParaRPr lang="fr-FR" sz="3200" b="1" dirty="0"/>
          </a:p>
        </p:txBody>
      </p:sp>
      <p:sp>
        <p:nvSpPr>
          <p:cNvPr id="24" name="Rectangle 23"/>
          <p:cNvSpPr/>
          <p:nvPr/>
        </p:nvSpPr>
        <p:spPr>
          <a:xfrm>
            <a:off x="36504" y="4999528"/>
            <a:ext cx="9072000" cy="1815882"/>
          </a:xfrm>
          <a:prstGeom prst="rect">
            <a:avLst/>
          </a:prstGeom>
        </p:spPr>
        <p:txBody>
          <a:bodyPr wrap="none">
            <a:spAutoFit/>
          </a:bodyPr>
          <a:lstStyle/>
          <a:p>
            <a:pPr algn="r" rtl="1"/>
            <a:r>
              <a:rPr lang="ar-DZ" sz="2800" b="1" dirty="0" smtClean="0"/>
              <a:t>وبشكل عام فإن الهدف الرئيسي للتحليل المالي، يتمثل في تقييم أداء المؤسسة</a:t>
            </a:r>
          </a:p>
          <a:p>
            <a:pPr algn="r" rtl="1"/>
            <a:r>
              <a:rPr lang="ar-DZ" sz="2800" b="1" dirty="0" smtClean="0"/>
              <a:t>من جوانب مختلفة تنسجم وأهداف مستخدمي المعلومات، بحيث يظهر لهم نقاط </a:t>
            </a:r>
          </a:p>
          <a:p>
            <a:pPr algn="r" rtl="1"/>
            <a:r>
              <a:rPr lang="ar-DZ" sz="2800" b="1" dirty="0" smtClean="0"/>
              <a:t>قوة وضعف المؤسسة في ممارستها لنشاطها الاقتصادي وتكون لهم عونا في</a:t>
            </a:r>
          </a:p>
          <a:p>
            <a:pPr algn="r" rtl="1"/>
            <a:r>
              <a:rPr lang="ar-DZ" sz="2800" b="1" dirty="0" smtClean="0"/>
              <a:t>ترشيد قراراتهم المرتبطة بالمؤسسة.</a:t>
            </a:r>
            <a:endParaRPr lang="ar-SA" sz="28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0" presetClass="entr" presetSubtype="0" fill="hold" grpId="0" nodeType="clickEffect">
                                  <p:stCondLst>
                                    <p:cond delay="0"/>
                                  </p:stCondLst>
                                  <p:iterate type="lt">
                                    <p:tmPct val="10000"/>
                                  </p:iterate>
                                  <p:childTnLst>
                                    <p:set>
                                      <p:cBhvr>
                                        <p:cTn id="6" dur="1" fill="hold">
                                          <p:stCondLst>
                                            <p:cond delay="0"/>
                                          </p:stCondLst>
                                        </p:cTn>
                                        <p:tgtEl>
                                          <p:spTgt spid="22"/>
                                        </p:tgtEl>
                                        <p:attrNameLst>
                                          <p:attrName>style.visibility</p:attrName>
                                        </p:attrNameLst>
                                      </p:cBhvr>
                                      <p:to>
                                        <p:strVal val="visible"/>
                                      </p:to>
                                    </p:set>
                                    <p:animEffect transition="in" filter="fade">
                                      <p:cBhvr>
                                        <p:cTn id="7" dur="1000"/>
                                        <p:tgtEl>
                                          <p:spTgt spid="22"/>
                                        </p:tgtEl>
                                      </p:cBhvr>
                                    </p:animEffect>
                                    <p:anim calcmode="lin" valueType="num">
                                      <p:cBhvr>
                                        <p:cTn id="8" dur="1000" fill="hold"/>
                                        <p:tgtEl>
                                          <p:spTgt spid="22"/>
                                        </p:tgtEl>
                                        <p:attrNameLst>
                                          <p:attrName>ppt_x</p:attrName>
                                        </p:attrNameLst>
                                      </p:cBhvr>
                                      <p:tavLst>
                                        <p:tav tm="0">
                                          <p:val>
                                            <p:strVal val="#ppt_x-.1"/>
                                          </p:val>
                                        </p:tav>
                                        <p:tav tm="100000">
                                          <p:val>
                                            <p:strVal val="#ppt_x"/>
                                          </p:val>
                                        </p:tav>
                                      </p:tavLst>
                                    </p:anim>
                                    <p:anim calcmode="lin" valueType="num">
                                      <p:cBhvr>
                                        <p:cTn id="9" dur="1000" fill="hold"/>
                                        <p:tgtEl>
                                          <p:spTgt spid="22"/>
                                        </p:tgtEl>
                                        <p:attrNameLst>
                                          <p:attrName>ppt_y</p:attrName>
                                        </p:attrNameLst>
                                      </p:cBhvr>
                                      <p:tavLst>
                                        <p:tav tm="0">
                                          <p:val>
                                            <p:strVal val="#ppt_y"/>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8" fill="hold" nodeType="clickEffect">
                                  <p:stCondLst>
                                    <p:cond delay="0"/>
                                  </p:stCondLst>
                                  <p:childTnLst>
                                    <p:set>
                                      <p:cBhvr>
                                        <p:cTn id="13" dur="1" fill="hold">
                                          <p:stCondLst>
                                            <p:cond delay="0"/>
                                          </p:stCondLst>
                                        </p:cTn>
                                        <p:tgtEl>
                                          <p:spTgt spid="16"/>
                                        </p:tgtEl>
                                        <p:attrNameLst>
                                          <p:attrName>style.visibility</p:attrName>
                                        </p:attrNameLst>
                                      </p:cBhvr>
                                      <p:to>
                                        <p:strVal val="visible"/>
                                      </p:to>
                                    </p:set>
                                    <p:anim calcmode="lin" valueType="num">
                                      <p:cBhvr additive="base">
                                        <p:cTn id="14" dur="500" fill="hold"/>
                                        <p:tgtEl>
                                          <p:spTgt spid="16"/>
                                        </p:tgtEl>
                                        <p:attrNameLst>
                                          <p:attrName>ppt_x</p:attrName>
                                        </p:attrNameLst>
                                      </p:cBhvr>
                                      <p:tavLst>
                                        <p:tav tm="0">
                                          <p:val>
                                            <p:strVal val="0-#ppt_w/2"/>
                                          </p:val>
                                        </p:tav>
                                        <p:tav tm="100000">
                                          <p:val>
                                            <p:strVal val="#ppt_x"/>
                                          </p:val>
                                        </p:tav>
                                      </p:tavLst>
                                    </p:anim>
                                    <p:anim calcmode="lin" valueType="num">
                                      <p:cBhvr additive="base">
                                        <p:cTn id="15" dur="500" fill="hold"/>
                                        <p:tgtEl>
                                          <p:spTgt spid="16"/>
                                        </p:tgtEl>
                                        <p:attrNameLst>
                                          <p:attrName>ppt_y</p:attrName>
                                        </p:attrNameLst>
                                      </p:cBhvr>
                                      <p:tavLst>
                                        <p:tav tm="0">
                                          <p:val>
                                            <p:strVal val="#ppt_y"/>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2" presetClass="entr" presetSubtype="8" fill="hold" grpId="0" nodeType="clickEffect">
                                  <p:stCondLst>
                                    <p:cond delay="0"/>
                                  </p:stCondLst>
                                  <p:childTnLst>
                                    <p:set>
                                      <p:cBhvr>
                                        <p:cTn id="19" dur="1" fill="hold">
                                          <p:stCondLst>
                                            <p:cond delay="0"/>
                                          </p:stCondLst>
                                        </p:cTn>
                                        <p:tgtEl>
                                          <p:spTgt spid="14"/>
                                        </p:tgtEl>
                                        <p:attrNameLst>
                                          <p:attrName>style.visibility</p:attrName>
                                        </p:attrNameLst>
                                      </p:cBhvr>
                                      <p:to>
                                        <p:strVal val="visible"/>
                                      </p:to>
                                    </p:set>
                                    <p:anim calcmode="lin" valueType="num">
                                      <p:cBhvr additive="base">
                                        <p:cTn id="20" dur="500" fill="hold"/>
                                        <p:tgtEl>
                                          <p:spTgt spid="14"/>
                                        </p:tgtEl>
                                        <p:attrNameLst>
                                          <p:attrName>ppt_x</p:attrName>
                                        </p:attrNameLst>
                                      </p:cBhvr>
                                      <p:tavLst>
                                        <p:tav tm="0">
                                          <p:val>
                                            <p:strVal val="0-#ppt_w/2"/>
                                          </p:val>
                                        </p:tav>
                                        <p:tav tm="100000">
                                          <p:val>
                                            <p:strVal val="#ppt_x"/>
                                          </p:val>
                                        </p:tav>
                                      </p:tavLst>
                                    </p:anim>
                                    <p:anim calcmode="lin" valueType="num">
                                      <p:cBhvr additive="base">
                                        <p:cTn id="21" dur="500" fill="hold"/>
                                        <p:tgtEl>
                                          <p:spTgt spid="14"/>
                                        </p:tgtEl>
                                        <p:attrNameLst>
                                          <p:attrName>ppt_y</p:attrName>
                                        </p:attrNameLst>
                                      </p:cBhvr>
                                      <p:tavLst>
                                        <p:tav tm="0">
                                          <p:val>
                                            <p:strVal val="#ppt_y"/>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2" presetClass="entr" presetSubtype="8" fill="hold" grpId="0" nodeType="clickEffect">
                                  <p:stCondLst>
                                    <p:cond delay="0"/>
                                  </p:stCondLst>
                                  <p:childTnLst>
                                    <p:set>
                                      <p:cBhvr>
                                        <p:cTn id="25" dur="1" fill="hold">
                                          <p:stCondLst>
                                            <p:cond delay="0"/>
                                          </p:stCondLst>
                                        </p:cTn>
                                        <p:tgtEl>
                                          <p:spTgt spid="15"/>
                                        </p:tgtEl>
                                        <p:attrNameLst>
                                          <p:attrName>style.visibility</p:attrName>
                                        </p:attrNameLst>
                                      </p:cBhvr>
                                      <p:to>
                                        <p:strVal val="visible"/>
                                      </p:to>
                                    </p:set>
                                    <p:anim calcmode="lin" valueType="num">
                                      <p:cBhvr additive="base">
                                        <p:cTn id="26" dur="500" fill="hold"/>
                                        <p:tgtEl>
                                          <p:spTgt spid="15"/>
                                        </p:tgtEl>
                                        <p:attrNameLst>
                                          <p:attrName>ppt_x</p:attrName>
                                        </p:attrNameLst>
                                      </p:cBhvr>
                                      <p:tavLst>
                                        <p:tav tm="0">
                                          <p:val>
                                            <p:strVal val="0-#ppt_w/2"/>
                                          </p:val>
                                        </p:tav>
                                        <p:tav tm="100000">
                                          <p:val>
                                            <p:strVal val="#ppt_x"/>
                                          </p:val>
                                        </p:tav>
                                      </p:tavLst>
                                    </p:anim>
                                    <p:anim calcmode="lin" valueType="num">
                                      <p:cBhvr additive="base">
                                        <p:cTn id="27" dur="500" fill="hold"/>
                                        <p:tgtEl>
                                          <p:spTgt spid="15"/>
                                        </p:tgtEl>
                                        <p:attrNameLst>
                                          <p:attrName>ppt_y</p:attrName>
                                        </p:attrNameLst>
                                      </p:cBhvr>
                                      <p:tavLst>
                                        <p:tav tm="0">
                                          <p:val>
                                            <p:strVal val="#ppt_y"/>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2" presetClass="entr" presetSubtype="8" fill="hold" grpId="0" nodeType="clickEffect">
                                  <p:stCondLst>
                                    <p:cond delay="0"/>
                                  </p:stCondLst>
                                  <p:childTnLst>
                                    <p:set>
                                      <p:cBhvr>
                                        <p:cTn id="31" dur="1" fill="hold">
                                          <p:stCondLst>
                                            <p:cond delay="0"/>
                                          </p:stCondLst>
                                        </p:cTn>
                                        <p:tgtEl>
                                          <p:spTgt spid="13"/>
                                        </p:tgtEl>
                                        <p:attrNameLst>
                                          <p:attrName>style.visibility</p:attrName>
                                        </p:attrNameLst>
                                      </p:cBhvr>
                                      <p:to>
                                        <p:strVal val="visible"/>
                                      </p:to>
                                    </p:set>
                                    <p:anim calcmode="lin" valueType="num">
                                      <p:cBhvr additive="base">
                                        <p:cTn id="32" dur="500" fill="hold"/>
                                        <p:tgtEl>
                                          <p:spTgt spid="13"/>
                                        </p:tgtEl>
                                        <p:attrNameLst>
                                          <p:attrName>ppt_x</p:attrName>
                                        </p:attrNameLst>
                                      </p:cBhvr>
                                      <p:tavLst>
                                        <p:tav tm="0">
                                          <p:val>
                                            <p:strVal val="0-#ppt_w/2"/>
                                          </p:val>
                                        </p:tav>
                                        <p:tav tm="100000">
                                          <p:val>
                                            <p:strVal val="#ppt_x"/>
                                          </p:val>
                                        </p:tav>
                                      </p:tavLst>
                                    </p:anim>
                                    <p:anim calcmode="lin" valueType="num">
                                      <p:cBhvr additive="base">
                                        <p:cTn id="33" dur="500" fill="hold"/>
                                        <p:tgtEl>
                                          <p:spTgt spid="13"/>
                                        </p:tgtEl>
                                        <p:attrNameLst>
                                          <p:attrName>ppt_y</p:attrName>
                                        </p:attrNameLst>
                                      </p:cBhvr>
                                      <p:tavLst>
                                        <p:tav tm="0">
                                          <p:val>
                                            <p:strVal val="#ppt_y"/>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40" presetClass="entr" presetSubtype="0" fill="hold" grpId="0" nodeType="clickEffect">
                                  <p:stCondLst>
                                    <p:cond delay="0"/>
                                  </p:stCondLst>
                                  <p:iterate type="lt">
                                    <p:tmPct val="10000"/>
                                  </p:iterate>
                                  <p:childTnLst>
                                    <p:set>
                                      <p:cBhvr>
                                        <p:cTn id="37" dur="1" fill="hold">
                                          <p:stCondLst>
                                            <p:cond delay="0"/>
                                          </p:stCondLst>
                                        </p:cTn>
                                        <p:tgtEl>
                                          <p:spTgt spid="21"/>
                                        </p:tgtEl>
                                        <p:attrNameLst>
                                          <p:attrName>style.visibility</p:attrName>
                                        </p:attrNameLst>
                                      </p:cBhvr>
                                      <p:to>
                                        <p:strVal val="visible"/>
                                      </p:to>
                                    </p:set>
                                    <p:animEffect transition="in" filter="fade">
                                      <p:cBhvr>
                                        <p:cTn id="38" dur="1000"/>
                                        <p:tgtEl>
                                          <p:spTgt spid="21"/>
                                        </p:tgtEl>
                                      </p:cBhvr>
                                    </p:animEffect>
                                    <p:anim calcmode="lin" valueType="num">
                                      <p:cBhvr>
                                        <p:cTn id="39" dur="1000" fill="hold"/>
                                        <p:tgtEl>
                                          <p:spTgt spid="21"/>
                                        </p:tgtEl>
                                        <p:attrNameLst>
                                          <p:attrName>ppt_x</p:attrName>
                                        </p:attrNameLst>
                                      </p:cBhvr>
                                      <p:tavLst>
                                        <p:tav tm="0">
                                          <p:val>
                                            <p:strVal val="#ppt_x-.1"/>
                                          </p:val>
                                        </p:tav>
                                        <p:tav tm="100000">
                                          <p:val>
                                            <p:strVal val="#ppt_x"/>
                                          </p:val>
                                        </p:tav>
                                      </p:tavLst>
                                    </p:anim>
                                    <p:anim calcmode="lin" valueType="num">
                                      <p:cBhvr>
                                        <p:cTn id="40" dur="1000" fill="hold"/>
                                        <p:tgtEl>
                                          <p:spTgt spid="21"/>
                                        </p:tgtEl>
                                        <p:attrNameLst>
                                          <p:attrName>ppt_y</p:attrName>
                                        </p:attrNameLst>
                                      </p:cBhvr>
                                      <p:tavLst>
                                        <p:tav tm="0">
                                          <p:val>
                                            <p:strVal val="#ppt_y"/>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2" presetClass="entr" presetSubtype="8" fill="hold" nodeType="clickEffect">
                                  <p:stCondLst>
                                    <p:cond delay="0"/>
                                  </p:stCondLst>
                                  <p:childTnLst>
                                    <p:set>
                                      <p:cBhvr>
                                        <p:cTn id="44" dur="1" fill="hold">
                                          <p:stCondLst>
                                            <p:cond delay="0"/>
                                          </p:stCondLst>
                                        </p:cTn>
                                        <p:tgtEl>
                                          <p:spTgt spid="7"/>
                                        </p:tgtEl>
                                        <p:attrNameLst>
                                          <p:attrName>style.visibility</p:attrName>
                                        </p:attrNameLst>
                                      </p:cBhvr>
                                      <p:to>
                                        <p:strVal val="visible"/>
                                      </p:to>
                                    </p:set>
                                    <p:anim calcmode="lin" valueType="num">
                                      <p:cBhvr additive="base">
                                        <p:cTn id="45" dur="500" fill="hold"/>
                                        <p:tgtEl>
                                          <p:spTgt spid="7"/>
                                        </p:tgtEl>
                                        <p:attrNameLst>
                                          <p:attrName>ppt_x</p:attrName>
                                        </p:attrNameLst>
                                      </p:cBhvr>
                                      <p:tavLst>
                                        <p:tav tm="0">
                                          <p:val>
                                            <p:strVal val="0-#ppt_w/2"/>
                                          </p:val>
                                        </p:tav>
                                        <p:tav tm="100000">
                                          <p:val>
                                            <p:strVal val="#ppt_x"/>
                                          </p:val>
                                        </p:tav>
                                      </p:tavLst>
                                    </p:anim>
                                    <p:anim calcmode="lin" valueType="num">
                                      <p:cBhvr additive="base">
                                        <p:cTn id="46" dur="500" fill="hold"/>
                                        <p:tgtEl>
                                          <p:spTgt spid="7"/>
                                        </p:tgtEl>
                                        <p:attrNameLst>
                                          <p:attrName>ppt_y</p:attrName>
                                        </p:attrNameLst>
                                      </p:cBhvr>
                                      <p:tavLst>
                                        <p:tav tm="0">
                                          <p:val>
                                            <p:strVal val="#ppt_y"/>
                                          </p:val>
                                        </p:tav>
                                        <p:tav tm="100000">
                                          <p:val>
                                            <p:strVal val="#ppt_y"/>
                                          </p:val>
                                        </p:tav>
                                      </p:tavLst>
                                    </p:anim>
                                  </p:childTnLst>
                                </p:cTn>
                              </p:par>
                            </p:childTnLst>
                          </p:cTn>
                        </p:par>
                      </p:childTnLst>
                    </p:cTn>
                  </p:par>
                  <p:par>
                    <p:cTn id="47" fill="hold">
                      <p:stCondLst>
                        <p:cond delay="indefinite"/>
                      </p:stCondLst>
                      <p:childTnLst>
                        <p:par>
                          <p:cTn id="48" fill="hold">
                            <p:stCondLst>
                              <p:cond delay="0"/>
                            </p:stCondLst>
                            <p:childTnLst>
                              <p:par>
                                <p:cTn id="49" presetID="2" presetClass="entr" presetSubtype="8" fill="hold" grpId="0" nodeType="clickEffect">
                                  <p:stCondLst>
                                    <p:cond delay="0"/>
                                  </p:stCondLst>
                                  <p:childTnLst>
                                    <p:set>
                                      <p:cBhvr>
                                        <p:cTn id="50" dur="1" fill="hold">
                                          <p:stCondLst>
                                            <p:cond delay="0"/>
                                          </p:stCondLst>
                                        </p:cTn>
                                        <p:tgtEl>
                                          <p:spTgt spid="3"/>
                                        </p:tgtEl>
                                        <p:attrNameLst>
                                          <p:attrName>style.visibility</p:attrName>
                                        </p:attrNameLst>
                                      </p:cBhvr>
                                      <p:to>
                                        <p:strVal val="visible"/>
                                      </p:to>
                                    </p:set>
                                    <p:anim calcmode="lin" valueType="num">
                                      <p:cBhvr additive="base">
                                        <p:cTn id="51" dur="500" fill="hold"/>
                                        <p:tgtEl>
                                          <p:spTgt spid="3"/>
                                        </p:tgtEl>
                                        <p:attrNameLst>
                                          <p:attrName>ppt_x</p:attrName>
                                        </p:attrNameLst>
                                      </p:cBhvr>
                                      <p:tavLst>
                                        <p:tav tm="0">
                                          <p:val>
                                            <p:strVal val="0-#ppt_w/2"/>
                                          </p:val>
                                        </p:tav>
                                        <p:tav tm="100000">
                                          <p:val>
                                            <p:strVal val="#ppt_x"/>
                                          </p:val>
                                        </p:tav>
                                      </p:tavLst>
                                    </p:anim>
                                    <p:anim calcmode="lin" valueType="num">
                                      <p:cBhvr additive="base">
                                        <p:cTn id="52" dur="500" fill="hold"/>
                                        <p:tgtEl>
                                          <p:spTgt spid="3"/>
                                        </p:tgtEl>
                                        <p:attrNameLst>
                                          <p:attrName>ppt_y</p:attrName>
                                        </p:attrNameLst>
                                      </p:cBhvr>
                                      <p:tavLst>
                                        <p:tav tm="0">
                                          <p:val>
                                            <p:strVal val="#ppt_y"/>
                                          </p:val>
                                        </p:tav>
                                        <p:tav tm="100000">
                                          <p:val>
                                            <p:strVal val="#ppt_y"/>
                                          </p:val>
                                        </p:tav>
                                      </p:tavLst>
                                    </p:anim>
                                  </p:childTnLst>
                                </p:cTn>
                              </p:par>
                            </p:childTnLst>
                          </p:cTn>
                        </p:par>
                      </p:childTnLst>
                    </p:cTn>
                  </p:par>
                  <p:par>
                    <p:cTn id="53" fill="hold">
                      <p:stCondLst>
                        <p:cond delay="indefinite"/>
                      </p:stCondLst>
                      <p:childTnLst>
                        <p:par>
                          <p:cTn id="54" fill="hold">
                            <p:stCondLst>
                              <p:cond delay="0"/>
                            </p:stCondLst>
                            <p:childTnLst>
                              <p:par>
                                <p:cTn id="55" presetID="2" presetClass="entr" presetSubtype="8" fill="hold" grpId="0" nodeType="clickEffect">
                                  <p:stCondLst>
                                    <p:cond delay="0"/>
                                  </p:stCondLst>
                                  <p:childTnLst>
                                    <p:set>
                                      <p:cBhvr>
                                        <p:cTn id="56" dur="1" fill="hold">
                                          <p:stCondLst>
                                            <p:cond delay="0"/>
                                          </p:stCondLst>
                                        </p:cTn>
                                        <p:tgtEl>
                                          <p:spTgt spid="4"/>
                                        </p:tgtEl>
                                        <p:attrNameLst>
                                          <p:attrName>style.visibility</p:attrName>
                                        </p:attrNameLst>
                                      </p:cBhvr>
                                      <p:to>
                                        <p:strVal val="visible"/>
                                      </p:to>
                                    </p:set>
                                    <p:anim calcmode="lin" valueType="num">
                                      <p:cBhvr additive="base">
                                        <p:cTn id="57" dur="500" fill="hold"/>
                                        <p:tgtEl>
                                          <p:spTgt spid="4"/>
                                        </p:tgtEl>
                                        <p:attrNameLst>
                                          <p:attrName>ppt_x</p:attrName>
                                        </p:attrNameLst>
                                      </p:cBhvr>
                                      <p:tavLst>
                                        <p:tav tm="0">
                                          <p:val>
                                            <p:strVal val="0-#ppt_w/2"/>
                                          </p:val>
                                        </p:tav>
                                        <p:tav tm="100000">
                                          <p:val>
                                            <p:strVal val="#ppt_x"/>
                                          </p:val>
                                        </p:tav>
                                      </p:tavLst>
                                    </p:anim>
                                    <p:anim calcmode="lin" valueType="num">
                                      <p:cBhvr additive="base">
                                        <p:cTn id="58" dur="500" fill="hold"/>
                                        <p:tgtEl>
                                          <p:spTgt spid="4"/>
                                        </p:tgtEl>
                                        <p:attrNameLst>
                                          <p:attrName>ppt_y</p:attrName>
                                        </p:attrNameLst>
                                      </p:cBhvr>
                                      <p:tavLst>
                                        <p:tav tm="0">
                                          <p:val>
                                            <p:strVal val="#ppt_y"/>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2" presetClass="entr" presetSubtype="8" fill="hold" grpId="0" nodeType="clickEffect">
                                  <p:stCondLst>
                                    <p:cond delay="0"/>
                                  </p:stCondLst>
                                  <p:childTnLst>
                                    <p:set>
                                      <p:cBhvr>
                                        <p:cTn id="62" dur="1" fill="hold">
                                          <p:stCondLst>
                                            <p:cond delay="0"/>
                                          </p:stCondLst>
                                        </p:cTn>
                                        <p:tgtEl>
                                          <p:spTgt spid="5"/>
                                        </p:tgtEl>
                                        <p:attrNameLst>
                                          <p:attrName>style.visibility</p:attrName>
                                        </p:attrNameLst>
                                      </p:cBhvr>
                                      <p:to>
                                        <p:strVal val="visible"/>
                                      </p:to>
                                    </p:set>
                                    <p:anim calcmode="lin" valueType="num">
                                      <p:cBhvr additive="base">
                                        <p:cTn id="63" dur="500" fill="hold"/>
                                        <p:tgtEl>
                                          <p:spTgt spid="5"/>
                                        </p:tgtEl>
                                        <p:attrNameLst>
                                          <p:attrName>ppt_x</p:attrName>
                                        </p:attrNameLst>
                                      </p:cBhvr>
                                      <p:tavLst>
                                        <p:tav tm="0">
                                          <p:val>
                                            <p:strVal val="0-#ppt_w/2"/>
                                          </p:val>
                                        </p:tav>
                                        <p:tav tm="100000">
                                          <p:val>
                                            <p:strVal val="#ppt_x"/>
                                          </p:val>
                                        </p:tav>
                                      </p:tavLst>
                                    </p:anim>
                                    <p:anim calcmode="lin" valueType="num">
                                      <p:cBhvr additive="base">
                                        <p:cTn id="64" dur="500" fill="hold"/>
                                        <p:tgtEl>
                                          <p:spTgt spid="5"/>
                                        </p:tgtEl>
                                        <p:attrNameLst>
                                          <p:attrName>ppt_y</p:attrName>
                                        </p:attrNameLst>
                                      </p:cBhvr>
                                      <p:tavLst>
                                        <p:tav tm="0">
                                          <p:val>
                                            <p:strVal val="#ppt_y"/>
                                          </p:val>
                                        </p:tav>
                                        <p:tav tm="100000">
                                          <p:val>
                                            <p:strVal val="#ppt_y"/>
                                          </p:val>
                                        </p:tav>
                                      </p:tavLst>
                                    </p:anim>
                                  </p:childTnLst>
                                </p:cTn>
                              </p:par>
                            </p:childTnLst>
                          </p:cTn>
                        </p:par>
                      </p:childTnLst>
                    </p:cTn>
                  </p:par>
                  <p:par>
                    <p:cTn id="65" fill="hold">
                      <p:stCondLst>
                        <p:cond delay="indefinite"/>
                      </p:stCondLst>
                      <p:childTnLst>
                        <p:par>
                          <p:cTn id="66" fill="hold">
                            <p:stCondLst>
                              <p:cond delay="0"/>
                            </p:stCondLst>
                            <p:childTnLst>
                              <p:par>
                                <p:cTn id="67" presetID="2" presetClass="entr" presetSubtype="8" fill="hold" grpId="0" nodeType="clickEffect">
                                  <p:stCondLst>
                                    <p:cond delay="0"/>
                                  </p:stCondLst>
                                  <p:childTnLst>
                                    <p:set>
                                      <p:cBhvr>
                                        <p:cTn id="68" dur="1" fill="hold">
                                          <p:stCondLst>
                                            <p:cond delay="0"/>
                                          </p:stCondLst>
                                        </p:cTn>
                                        <p:tgtEl>
                                          <p:spTgt spid="6"/>
                                        </p:tgtEl>
                                        <p:attrNameLst>
                                          <p:attrName>style.visibility</p:attrName>
                                        </p:attrNameLst>
                                      </p:cBhvr>
                                      <p:to>
                                        <p:strVal val="visible"/>
                                      </p:to>
                                    </p:set>
                                    <p:anim calcmode="lin" valueType="num">
                                      <p:cBhvr additive="base">
                                        <p:cTn id="69" dur="500" fill="hold"/>
                                        <p:tgtEl>
                                          <p:spTgt spid="6"/>
                                        </p:tgtEl>
                                        <p:attrNameLst>
                                          <p:attrName>ppt_x</p:attrName>
                                        </p:attrNameLst>
                                      </p:cBhvr>
                                      <p:tavLst>
                                        <p:tav tm="0">
                                          <p:val>
                                            <p:strVal val="0-#ppt_w/2"/>
                                          </p:val>
                                        </p:tav>
                                        <p:tav tm="100000">
                                          <p:val>
                                            <p:strVal val="#ppt_x"/>
                                          </p:val>
                                        </p:tav>
                                      </p:tavLst>
                                    </p:anim>
                                    <p:anim calcmode="lin" valueType="num">
                                      <p:cBhvr additive="base">
                                        <p:cTn id="70" dur="500" fill="hold"/>
                                        <p:tgtEl>
                                          <p:spTgt spid="6"/>
                                        </p:tgtEl>
                                        <p:attrNameLst>
                                          <p:attrName>ppt_y</p:attrName>
                                        </p:attrNameLst>
                                      </p:cBhvr>
                                      <p:tavLst>
                                        <p:tav tm="0">
                                          <p:val>
                                            <p:strVal val="#ppt_y"/>
                                          </p:val>
                                        </p:tav>
                                        <p:tav tm="100000">
                                          <p:val>
                                            <p:strVal val="#ppt_y"/>
                                          </p:val>
                                        </p:tav>
                                      </p:tavLst>
                                    </p:anim>
                                  </p:childTnLst>
                                </p:cTn>
                              </p:par>
                            </p:childTnLst>
                          </p:cTn>
                        </p:par>
                      </p:childTnLst>
                    </p:cTn>
                  </p:par>
                  <p:par>
                    <p:cTn id="71" fill="hold">
                      <p:stCondLst>
                        <p:cond delay="indefinite"/>
                      </p:stCondLst>
                      <p:childTnLst>
                        <p:par>
                          <p:cTn id="72" fill="hold">
                            <p:stCondLst>
                              <p:cond delay="0"/>
                            </p:stCondLst>
                            <p:childTnLst>
                              <p:par>
                                <p:cTn id="73" presetID="40" presetClass="entr" presetSubtype="0" fill="hold" grpId="0" nodeType="clickEffect">
                                  <p:stCondLst>
                                    <p:cond delay="0"/>
                                  </p:stCondLst>
                                  <p:iterate type="lt">
                                    <p:tmPct val="10000"/>
                                  </p:iterate>
                                  <p:childTnLst>
                                    <p:set>
                                      <p:cBhvr>
                                        <p:cTn id="74" dur="1" fill="hold">
                                          <p:stCondLst>
                                            <p:cond delay="0"/>
                                          </p:stCondLst>
                                        </p:cTn>
                                        <p:tgtEl>
                                          <p:spTgt spid="24"/>
                                        </p:tgtEl>
                                        <p:attrNameLst>
                                          <p:attrName>style.visibility</p:attrName>
                                        </p:attrNameLst>
                                      </p:cBhvr>
                                      <p:to>
                                        <p:strVal val="visible"/>
                                      </p:to>
                                    </p:set>
                                    <p:animEffect transition="in" filter="fade">
                                      <p:cBhvr>
                                        <p:cTn id="75" dur="1000"/>
                                        <p:tgtEl>
                                          <p:spTgt spid="24"/>
                                        </p:tgtEl>
                                      </p:cBhvr>
                                    </p:animEffect>
                                    <p:anim calcmode="lin" valueType="num">
                                      <p:cBhvr>
                                        <p:cTn id="76" dur="1000" fill="hold"/>
                                        <p:tgtEl>
                                          <p:spTgt spid="24"/>
                                        </p:tgtEl>
                                        <p:attrNameLst>
                                          <p:attrName>ppt_x</p:attrName>
                                        </p:attrNameLst>
                                      </p:cBhvr>
                                      <p:tavLst>
                                        <p:tav tm="0">
                                          <p:val>
                                            <p:strVal val="#ppt_x-.1"/>
                                          </p:val>
                                        </p:tav>
                                        <p:tav tm="100000">
                                          <p:val>
                                            <p:strVal val="#ppt_x"/>
                                          </p:val>
                                        </p:tav>
                                      </p:tavLst>
                                    </p:anim>
                                    <p:anim calcmode="lin" valueType="num">
                                      <p:cBhvr>
                                        <p:cTn id="77" dur="1000" fill="hold"/>
                                        <p:tgtEl>
                                          <p:spTgt spid="2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autoUpdateAnimBg="0"/>
      <p:bldP spid="4" grpId="0" animBg="1" autoUpdateAnimBg="0"/>
      <p:bldP spid="5" grpId="0" animBg="1" autoUpdateAnimBg="0"/>
      <p:bldP spid="6" grpId="0" animBg="1" autoUpdateAnimBg="0"/>
      <p:bldP spid="13" grpId="0" animBg="1" autoUpdateAnimBg="0"/>
      <p:bldP spid="14" grpId="0" animBg="1" autoUpdateAnimBg="0"/>
      <p:bldP spid="15" grpId="0" animBg="1" autoUpdateAnimBg="0"/>
      <p:bldP spid="21" grpId="0"/>
      <p:bldP spid="22" grpId="0"/>
      <p:bldP spid="24" grpId="0"/>
    </p:bld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61678</TotalTime>
  <Words>4114</Words>
  <Application>Microsoft Office PowerPoint</Application>
  <PresentationFormat>Affichage à l'écran (4:3)</PresentationFormat>
  <Paragraphs>321</Paragraphs>
  <Slides>59</Slides>
  <Notes>1</Notes>
  <HiddenSlides>0</HiddenSlides>
  <MMClips>0</MMClips>
  <ScaleCrop>false</ScaleCrop>
  <HeadingPairs>
    <vt:vector size="6" baseType="variant">
      <vt:variant>
        <vt:lpstr>Thème</vt:lpstr>
      </vt:variant>
      <vt:variant>
        <vt:i4>1</vt:i4>
      </vt:variant>
      <vt:variant>
        <vt:lpstr>Serveurs OLE incorporés</vt:lpstr>
      </vt:variant>
      <vt:variant>
        <vt:i4>2</vt:i4>
      </vt:variant>
      <vt:variant>
        <vt:lpstr>Titres des diapositives</vt:lpstr>
      </vt:variant>
      <vt:variant>
        <vt:i4>59</vt:i4>
      </vt:variant>
    </vt:vector>
  </HeadingPairs>
  <TitlesOfParts>
    <vt:vector size="62" baseType="lpstr">
      <vt:lpstr>Thème Office</vt:lpstr>
      <vt:lpstr>Image bitmap</vt:lpstr>
      <vt:lpstr>Equation</vt:lpstr>
      <vt:lpstr>المحور الخامس: أساسيات حول التحليل المالي والتشخيص المالي</vt:lpstr>
      <vt:lpstr>أولا: مفهوم وأهمية التحليل المالي</vt:lpstr>
      <vt:lpstr>Diapositive 3</vt:lpstr>
      <vt:lpstr>Diapositive 4</vt:lpstr>
      <vt:lpstr>أھمية وأهداف التحليل المالي</vt:lpstr>
      <vt:lpstr>Diapositive 6</vt:lpstr>
      <vt:lpstr>Diapositive 7</vt:lpstr>
      <vt:lpstr>أهداف التحليل المالي </vt:lpstr>
      <vt:lpstr>Diapositive 9</vt:lpstr>
      <vt:lpstr>Diapositive 10</vt:lpstr>
      <vt:lpstr>ثانيا: إستعمالات التحليل المالي والأطراف المعنية</vt:lpstr>
      <vt:lpstr>1) أهم إستعمالات التحليل المالي </vt:lpstr>
      <vt:lpstr>Diapositive 13</vt:lpstr>
      <vt:lpstr>Diapositive 14</vt:lpstr>
      <vt:lpstr>2) الأطراف المعنية بالتحليل المالي </vt:lpstr>
      <vt:lpstr>Diapositive 16</vt:lpstr>
      <vt:lpstr>ثالثا: أنواع وأساليب التحليل المالي </vt:lpstr>
      <vt:lpstr>2) أهم أساليب التحليل المالي</vt:lpstr>
      <vt:lpstr>أ- التحليل المقارن للقوائم المالية</vt:lpstr>
      <vt:lpstr>Diapositive 20</vt:lpstr>
      <vt:lpstr>Diapositive 21</vt:lpstr>
      <vt:lpstr>Diapositive 22</vt:lpstr>
      <vt:lpstr>تحليل الاتجاه (التحليلي المالي الأفقي للقوائم المالية) </vt:lpstr>
      <vt:lpstr>تحليل الحجم المشترك (التحليلي المالي الرأسي للقوائم المالية)</vt:lpstr>
      <vt:lpstr>ب- التحليل المالي بالنسب </vt:lpstr>
      <vt:lpstr>Diapositive 26</vt:lpstr>
      <vt:lpstr>Diapositive 27</vt:lpstr>
      <vt:lpstr>Diapositive 28</vt:lpstr>
      <vt:lpstr>Diapositive 29</vt:lpstr>
      <vt:lpstr>Diapositive 30</vt:lpstr>
      <vt:lpstr>كيف تحول النسب الأرقام إلى معدلات ذات معنى أو ذات دلالة؟</vt:lpstr>
      <vt:lpstr>كيف تحول النسب الأرقام إلى معدلات ذات معنى أو ذات دلالة؟</vt:lpstr>
      <vt:lpstr>أنواع النسب المالية</vt:lpstr>
      <vt:lpstr>Diapositive 34</vt:lpstr>
      <vt:lpstr>Diapositive 35</vt:lpstr>
      <vt:lpstr>Diapositive 36</vt:lpstr>
      <vt:lpstr>Diapositive 37</vt:lpstr>
      <vt:lpstr>رابعا: مراحل تطور التحليل المالي</vt:lpstr>
      <vt:lpstr>Diapositive 39</vt:lpstr>
      <vt:lpstr>ولقد ساير التحليل المالي التطورات التي حصلت في الوظيفة المالية والمحاسبية على حد سواء.</vt:lpstr>
      <vt:lpstr>1) الإنتقال من تحليل يفترض التصفية إلى تحليل يفترض استمرارية النشاط</vt:lpstr>
      <vt:lpstr>Diapositive 42</vt:lpstr>
      <vt:lpstr>Diapositive 43</vt:lpstr>
      <vt:lpstr>نسب الملاءة التقليدية</vt:lpstr>
      <vt:lpstr>نسب السيولة التقليدية</vt:lpstr>
      <vt:lpstr>Diapositive 46</vt:lpstr>
      <vt:lpstr>Diapositive 47</vt:lpstr>
      <vt:lpstr>Diapositive 48</vt:lpstr>
      <vt:lpstr>Diapositive 49</vt:lpstr>
      <vt:lpstr>Diapositive 50</vt:lpstr>
      <vt:lpstr>Diapositive 51</vt:lpstr>
      <vt:lpstr>Diapositive 52</vt:lpstr>
      <vt:lpstr>2) تطور التحليل من الاهتمام بالربح إلى الإهتمام بخلق القيمة</vt:lpstr>
      <vt:lpstr>Diapositive 54</vt:lpstr>
      <vt:lpstr>Diapositive 55</vt:lpstr>
      <vt:lpstr>Diapositive 56</vt:lpstr>
      <vt:lpstr>Diapositive 57</vt:lpstr>
      <vt:lpstr>Diapositive 58</vt:lpstr>
      <vt:lpstr>Diapositive 59</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المحور الخامس: أساسيات حول التحليل المالي والتشخيص المالي</dc:title>
  <dc:creator>LATITUDE6330</dc:creator>
  <cp:lastModifiedBy>LATITUDE6330</cp:lastModifiedBy>
  <cp:revision>789</cp:revision>
  <dcterms:created xsi:type="dcterms:W3CDTF">2024-02-14T17:52:58Z</dcterms:created>
  <dcterms:modified xsi:type="dcterms:W3CDTF">2024-04-15T06:37:52Z</dcterms:modified>
</cp:coreProperties>
</file>