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17" name="Espace réservé du pied de page 16"/>
          <p:cNvSpPr>
            <a:spLocks noGrp="1"/>
          </p:cNvSpPr>
          <p:nvPr>
            <p:ph type="ftr" sz="quarter" idx="11"/>
          </p:nvPr>
        </p:nvSpPr>
        <p:spPr/>
        <p:txBody>
          <a:bodyPr/>
          <a:lstStyle>
            <a:extLst/>
          </a:lstStyle>
          <a:p>
            <a:endParaRPr lang="en-GB"/>
          </a:p>
        </p:txBody>
      </p:sp>
      <p:sp>
        <p:nvSpPr>
          <p:cNvPr id="29" name="Espace réservé du numéro de diapositive 28"/>
          <p:cNvSpPr>
            <a:spLocks noGrp="1"/>
          </p:cNvSpPr>
          <p:nvPr>
            <p:ph type="sldNum" sz="quarter" idx="12"/>
          </p:nvPr>
        </p:nvSpPr>
        <p:spPr/>
        <p:txBody>
          <a:bodyPr/>
          <a:lstStyle>
            <a:extLst/>
          </a:lstStyle>
          <a:p>
            <a:fld id="{28CB465D-E8AB-42DF-8D91-161EDD3525E3}" type="slidenum">
              <a:rPr lang="en-GB" smtClean="0"/>
              <a:pPr/>
              <a:t>‹N°›</a:t>
            </a:fld>
            <a:endParaRPr lang="en-GB"/>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5" name="Espace réservé du pied de page 4"/>
          <p:cNvSpPr>
            <a:spLocks noGrp="1"/>
          </p:cNvSpPr>
          <p:nvPr>
            <p:ph type="ftr" sz="quarter" idx="11"/>
          </p:nvPr>
        </p:nvSpPr>
        <p:spPr/>
        <p:txBody>
          <a:bodyPr/>
          <a:lstStyle>
            <a:extLst/>
          </a:lstStyle>
          <a:p>
            <a:endParaRPr lang="en-GB"/>
          </a:p>
        </p:txBody>
      </p:sp>
      <p:sp>
        <p:nvSpPr>
          <p:cNvPr id="6" name="Espace réservé du numéro de diapositive 5"/>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5" name="Espace réservé du pied de page 4"/>
          <p:cNvSpPr>
            <a:spLocks noGrp="1"/>
          </p:cNvSpPr>
          <p:nvPr>
            <p:ph type="ftr" sz="quarter" idx="11"/>
          </p:nvPr>
        </p:nvSpPr>
        <p:spPr/>
        <p:txBody>
          <a:bodyPr/>
          <a:lstStyle>
            <a:extLst/>
          </a:lstStyle>
          <a:p>
            <a:endParaRPr lang="en-GB"/>
          </a:p>
        </p:txBody>
      </p:sp>
      <p:sp>
        <p:nvSpPr>
          <p:cNvPr id="6" name="Espace réservé du numéro de diapositive 5"/>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5" name="Espace réservé du pied de page 4"/>
          <p:cNvSpPr>
            <a:spLocks noGrp="1"/>
          </p:cNvSpPr>
          <p:nvPr>
            <p:ph type="ftr" sz="quarter" idx="11"/>
          </p:nvPr>
        </p:nvSpPr>
        <p:spPr/>
        <p:txBody>
          <a:bodyPr/>
          <a:lstStyle>
            <a:extLst/>
          </a:lstStyle>
          <a:p>
            <a:endParaRPr lang="en-GB"/>
          </a:p>
        </p:txBody>
      </p:sp>
      <p:sp>
        <p:nvSpPr>
          <p:cNvPr id="6" name="Espace réservé du numéro de diapositive 5"/>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5" name="Espace réservé du pied de page 4"/>
          <p:cNvSpPr>
            <a:spLocks noGrp="1"/>
          </p:cNvSpPr>
          <p:nvPr>
            <p:ph type="ftr" sz="quarter" idx="11"/>
          </p:nvPr>
        </p:nvSpPr>
        <p:spPr/>
        <p:txBody>
          <a:bodyPr/>
          <a:lstStyle>
            <a:extLst/>
          </a:lstStyle>
          <a:p>
            <a:endParaRPr lang="en-GB"/>
          </a:p>
        </p:txBody>
      </p:sp>
      <p:sp>
        <p:nvSpPr>
          <p:cNvPr id="6" name="Espace réservé du numéro de diapositive 5"/>
          <p:cNvSpPr>
            <a:spLocks noGrp="1"/>
          </p:cNvSpPr>
          <p:nvPr>
            <p:ph type="sldNum" sz="quarter" idx="12"/>
          </p:nvPr>
        </p:nvSpPr>
        <p:spPr/>
        <p:txBody>
          <a:bodyPr/>
          <a:lstStyle>
            <a:extLst/>
          </a:lstStyle>
          <a:p>
            <a:fld id="{28CB465D-E8AB-42DF-8D91-161EDD3525E3}" type="slidenum">
              <a:rPr lang="en-GB" smtClean="0"/>
              <a:pPr/>
              <a:t>‹N°›</a:t>
            </a:fld>
            <a:endParaRPr lang="en-GB"/>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6" name="Espace réservé du pied de page 5"/>
          <p:cNvSpPr>
            <a:spLocks noGrp="1"/>
          </p:cNvSpPr>
          <p:nvPr>
            <p:ph type="ftr" sz="quarter" idx="11"/>
          </p:nvPr>
        </p:nvSpPr>
        <p:spPr/>
        <p:txBody>
          <a:bodyPr/>
          <a:lstStyle>
            <a:extLst/>
          </a:lstStyle>
          <a:p>
            <a:endParaRPr lang="en-GB"/>
          </a:p>
        </p:txBody>
      </p:sp>
      <p:sp>
        <p:nvSpPr>
          <p:cNvPr id="7" name="Espace réservé du numéro de diapositive 6"/>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8" name="Espace réservé du pied de page 7"/>
          <p:cNvSpPr>
            <a:spLocks noGrp="1"/>
          </p:cNvSpPr>
          <p:nvPr>
            <p:ph type="ftr" sz="quarter" idx="11"/>
          </p:nvPr>
        </p:nvSpPr>
        <p:spPr/>
        <p:txBody>
          <a:bodyPr/>
          <a:lstStyle>
            <a:extLst/>
          </a:lstStyle>
          <a:p>
            <a:endParaRPr lang="en-GB"/>
          </a:p>
        </p:txBody>
      </p:sp>
      <p:sp>
        <p:nvSpPr>
          <p:cNvPr id="9" name="Espace réservé du numéro de diapositive 8"/>
          <p:cNvSpPr>
            <a:spLocks noGrp="1"/>
          </p:cNvSpPr>
          <p:nvPr>
            <p:ph type="sldNum" sz="quarter" idx="12"/>
          </p:nvPr>
        </p:nvSpPr>
        <p:spPr/>
        <p:txBody>
          <a:bodyPr/>
          <a:lstStyle>
            <a:extLst/>
          </a:lstStyle>
          <a:p>
            <a:fld id="{28CB465D-E8AB-42DF-8D91-161EDD3525E3}" type="slidenum">
              <a:rPr lang="en-GB" smtClean="0"/>
              <a:pPr/>
              <a:t>‹N°›</a:t>
            </a:fld>
            <a:endParaRPr lang="en-GB"/>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4" name="Espace réservé du pied de page 3"/>
          <p:cNvSpPr>
            <a:spLocks noGrp="1"/>
          </p:cNvSpPr>
          <p:nvPr>
            <p:ph type="ftr" sz="quarter" idx="11"/>
          </p:nvPr>
        </p:nvSpPr>
        <p:spPr/>
        <p:txBody>
          <a:bodyPr/>
          <a:lstStyle>
            <a:extLst/>
          </a:lstStyle>
          <a:p>
            <a:endParaRPr lang="en-GB"/>
          </a:p>
        </p:txBody>
      </p:sp>
      <p:sp>
        <p:nvSpPr>
          <p:cNvPr id="5" name="Espace réservé du numéro de diapositive 4"/>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3" name="Espace réservé du pied de page 2"/>
          <p:cNvSpPr>
            <a:spLocks noGrp="1"/>
          </p:cNvSpPr>
          <p:nvPr>
            <p:ph type="ftr" sz="quarter" idx="11"/>
          </p:nvPr>
        </p:nvSpPr>
        <p:spPr/>
        <p:txBody>
          <a:bodyPr/>
          <a:lstStyle>
            <a:extLst/>
          </a:lstStyle>
          <a:p>
            <a:endParaRPr lang="en-GB"/>
          </a:p>
        </p:txBody>
      </p:sp>
      <p:sp>
        <p:nvSpPr>
          <p:cNvPr id="4" name="Espace réservé du numéro de diapositive 3"/>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ED04AFF-CBA2-474D-9EA0-ADB5667F3FD1}" type="datetimeFigureOut">
              <a:rPr lang="en-US" smtClean="0"/>
              <a:pPr/>
              <a:t>2/28/2021</a:t>
            </a:fld>
            <a:endParaRPr lang="en-GB"/>
          </a:p>
        </p:txBody>
      </p:sp>
      <p:sp>
        <p:nvSpPr>
          <p:cNvPr id="6" name="Espace réservé du pied de page 5"/>
          <p:cNvSpPr>
            <a:spLocks noGrp="1"/>
          </p:cNvSpPr>
          <p:nvPr>
            <p:ph type="ftr" sz="quarter" idx="11"/>
          </p:nvPr>
        </p:nvSpPr>
        <p:spPr/>
        <p:txBody>
          <a:bodyPr/>
          <a:lstStyle>
            <a:extLst/>
          </a:lstStyle>
          <a:p>
            <a:endParaRPr lang="en-GB"/>
          </a:p>
        </p:txBody>
      </p:sp>
      <p:sp>
        <p:nvSpPr>
          <p:cNvPr id="7" name="Espace réservé du numéro de diapositive 6"/>
          <p:cNvSpPr>
            <a:spLocks noGrp="1"/>
          </p:cNvSpPr>
          <p:nvPr>
            <p:ph type="sldNum" sz="quarter" idx="12"/>
          </p:nvPr>
        </p:nvSpPr>
        <p:spPr/>
        <p:txBody>
          <a:bodyPr/>
          <a:lstStyle>
            <a:extLst/>
          </a:lstStyle>
          <a:p>
            <a:fld id="{28CB465D-E8AB-42DF-8D91-161EDD3525E3}"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5ED04AFF-CBA2-474D-9EA0-ADB5667F3FD1}" type="datetimeFigureOut">
              <a:rPr lang="en-US" smtClean="0"/>
              <a:pPr/>
              <a:t>2/28/2021</a:t>
            </a:fld>
            <a:endParaRPr lang="en-GB"/>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en-GB"/>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28CB465D-E8AB-42DF-8D91-161EDD3525E3}"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ED04AFF-CBA2-474D-9EA0-ADB5667F3FD1}" type="datetimeFigureOut">
              <a:rPr lang="en-US" smtClean="0"/>
              <a:pPr/>
              <a:t>2/28/2021</a:t>
            </a:fld>
            <a:endParaRPr lang="en-GB"/>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GB"/>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8CB465D-E8AB-42DF-8D91-161EDD3525E3}" type="slidenum">
              <a:rPr lang="en-GB" smtClean="0"/>
              <a:pPr/>
              <a:t>‹N°›</a:t>
            </a:fld>
            <a:endParaRPr lang="en-GB"/>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African</a:t>
            </a:r>
            <a:r>
              <a:rPr lang="fr-FR" dirty="0" smtClean="0"/>
              <a:t> </a:t>
            </a:r>
            <a:r>
              <a:rPr lang="fr-FR" dirty="0" err="1" smtClean="0"/>
              <a:t>Poetry</a:t>
            </a:r>
            <a:r>
              <a:rPr lang="fr-FR" dirty="0" smtClean="0"/>
              <a:t>: part 1</a:t>
            </a:r>
            <a:endParaRPr lang="en-GB" dirty="0"/>
          </a:p>
        </p:txBody>
      </p:sp>
      <p:sp>
        <p:nvSpPr>
          <p:cNvPr id="3" name="Sous-titre 2"/>
          <p:cNvSpPr>
            <a:spLocks noGrp="1"/>
          </p:cNvSpPr>
          <p:nvPr>
            <p:ph type="subTitle" idx="1"/>
          </p:nvPr>
        </p:nvSpPr>
        <p:spPr/>
        <p:txBody>
          <a:bodyPr/>
          <a:lstStyle/>
          <a:p>
            <a:r>
              <a:rPr lang="fr-FR" dirty="0" smtClean="0"/>
              <a:t>Mrs. N. BOUALLEGUE</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Paradigm </a:t>
            </a:r>
            <a:r>
              <a:rPr lang="en-GB" dirty="0" smtClean="0"/>
              <a:t>of African history</a:t>
            </a:r>
            <a:endParaRPr lang="en-GB" dirty="0"/>
          </a:p>
        </p:txBody>
      </p:sp>
      <p:sp>
        <p:nvSpPr>
          <p:cNvPr id="3" name="Espace réservé du contenu 2"/>
          <p:cNvSpPr>
            <a:spLocks noGrp="1"/>
          </p:cNvSpPr>
          <p:nvPr>
            <p:ph idx="1"/>
          </p:nvPr>
        </p:nvSpPr>
        <p:spPr/>
        <p:txBody>
          <a:bodyPr>
            <a:normAutofit fontScale="77500" lnSpcReduction="20000"/>
          </a:bodyPr>
          <a:lstStyle/>
          <a:p>
            <a:r>
              <a:rPr lang="en-GB" dirty="0" smtClean="0"/>
              <a:t>The historical paradigm is the conjugation of a long historical process consisting originally of five "tenses</a:t>
            </a:r>
            <a:r>
              <a:rPr lang="en-GB" dirty="0" smtClean="0"/>
              <a:t>":</a:t>
            </a:r>
          </a:p>
          <a:p>
            <a:pPr>
              <a:buNone/>
            </a:pPr>
            <a:r>
              <a:rPr lang="en-GB" dirty="0" smtClean="0"/>
              <a:t>1. A </a:t>
            </a:r>
            <a:r>
              <a:rPr lang="en-GB" dirty="0" smtClean="0"/>
              <a:t>rich traditional past that is both pastoral and romantic and is made up of both villages and </a:t>
            </a:r>
            <a:r>
              <a:rPr lang="en-GB" dirty="0" smtClean="0"/>
              <a:t>empires. </a:t>
            </a:r>
          </a:p>
          <a:p>
            <a:pPr>
              <a:buNone/>
            </a:pPr>
            <a:r>
              <a:rPr lang="en-GB" dirty="0" smtClean="0"/>
              <a:t>2. A </a:t>
            </a:r>
            <a:r>
              <a:rPr lang="en-GB" dirty="0" smtClean="0"/>
              <a:t>ruthless European conquest against heroic </a:t>
            </a:r>
            <a:r>
              <a:rPr lang="en-GB" dirty="0" smtClean="0"/>
              <a:t>resistance. </a:t>
            </a:r>
          </a:p>
          <a:p>
            <a:pPr>
              <a:buNone/>
            </a:pPr>
            <a:r>
              <a:rPr lang="en-GB" dirty="0" smtClean="0"/>
              <a:t>3. A </a:t>
            </a:r>
            <a:r>
              <a:rPr lang="en-GB" dirty="0" smtClean="0"/>
              <a:t>period of oppression and exploitation in which Black character was purified through </a:t>
            </a:r>
            <a:r>
              <a:rPr lang="en-GB" dirty="0" smtClean="0"/>
              <a:t>suffering.</a:t>
            </a:r>
          </a:p>
          <a:p>
            <a:pPr>
              <a:buNone/>
            </a:pPr>
            <a:r>
              <a:rPr lang="en-GB" dirty="0" smtClean="0"/>
              <a:t>4. A </a:t>
            </a:r>
            <a:r>
              <a:rPr lang="en-GB" dirty="0" smtClean="0"/>
              <a:t>determined struggle for liberation culminating in triumphant </a:t>
            </a:r>
            <a:r>
              <a:rPr lang="en-GB" dirty="0" smtClean="0"/>
              <a:t>independence.</a:t>
            </a:r>
          </a:p>
          <a:p>
            <a:pPr>
              <a:buNone/>
            </a:pPr>
            <a:r>
              <a:rPr lang="en-GB" dirty="0" smtClean="0"/>
              <a:t>5. A </a:t>
            </a:r>
            <a:r>
              <a:rPr lang="en-GB" dirty="0" smtClean="0"/>
              <a:t>returning glory to independent Africa.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The Psychological Myth </a:t>
            </a:r>
            <a:r>
              <a:rPr lang="en-GB" dirty="0" smtClean="0"/>
              <a:t>of the </a:t>
            </a:r>
            <a:r>
              <a:rPr lang="en-GB" dirty="0" smtClean="0"/>
              <a:t>Cyclical Journey</a:t>
            </a:r>
            <a:endParaRPr lang="en-GB" dirty="0"/>
          </a:p>
        </p:txBody>
      </p:sp>
      <p:sp>
        <p:nvSpPr>
          <p:cNvPr id="3" name="Espace réservé du contenu 2"/>
          <p:cNvSpPr>
            <a:spLocks noGrp="1"/>
          </p:cNvSpPr>
          <p:nvPr>
            <p:ph idx="1"/>
          </p:nvPr>
        </p:nvSpPr>
        <p:spPr/>
        <p:txBody>
          <a:bodyPr>
            <a:normAutofit fontScale="85000" lnSpcReduction="20000"/>
          </a:bodyPr>
          <a:lstStyle/>
          <a:p>
            <a:r>
              <a:rPr lang="en-GB" dirty="0" smtClean="0"/>
              <a:t>The psychological myth casts the experience of the westernized African into the pattern of a cyclical journey. Born into the tradition of hearth and village, the African is pulled away in the disorienting world of the West. Through schools and universities and often extended periods of time spent in Western countries, he is transformed into a modern African. But in the process he finds himself rejected by the West while, at the same time, he learns to see—and then see through—its racism, imperialism, and materialism. The cycle of this journey is completed as the altered African returns to an altered Africa, often to help in the attempt to build a meaningful future out of a usable past.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5" name="Espace réservé pour une image  4" descr="Thank-you-01.jpg"/>
          <p:cNvPicPr>
            <a:picLocks noGrp="1" noChangeAspect="1"/>
          </p:cNvPicPr>
          <p:nvPr>
            <p:ph type="pic" idx="1"/>
          </p:nvPr>
        </p:nvPicPr>
        <p:blipFill>
          <a:blip r:embed="rId2"/>
          <a:srcRect l="137" r="137"/>
          <a:stretch>
            <a:fillRect/>
          </a:stretch>
        </p:blipFill>
        <p:spPr/>
      </p:pic>
      <p:sp>
        <p:nvSpPr>
          <p:cNvPr id="4" name="Espace réservé du texte 3"/>
          <p:cNvSpPr>
            <a:spLocks noGrp="1"/>
          </p:cNvSpPr>
          <p:nvPr>
            <p:ph type="body" sz="half" idx="2"/>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en-GB" dirty="0"/>
          </a:p>
        </p:txBody>
      </p:sp>
      <p:sp>
        <p:nvSpPr>
          <p:cNvPr id="3" name="Espace réservé du contenu 2"/>
          <p:cNvSpPr>
            <a:spLocks noGrp="1"/>
          </p:cNvSpPr>
          <p:nvPr>
            <p:ph idx="1"/>
          </p:nvPr>
        </p:nvSpPr>
        <p:spPr/>
        <p:txBody>
          <a:bodyPr>
            <a:normAutofit fontScale="92500"/>
          </a:bodyPr>
          <a:lstStyle/>
          <a:p>
            <a:r>
              <a:rPr lang="en-GB" dirty="0" smtClean="0"/>
              <a:t>The </a:t>
            </a:r>
            <a:r>
              <a:rPr lang="en-GB" dirty="0"/>
              <a:t>composition and publication of Anglophone poetry in Black Africa has a long </a:t>
            </a:r>
            <a:r>
              <a:rPr lang="en-GB" dirty="0" smtClean="0"/>
              <a:t>but disjointed </a:t>
            </a:r>
            <a:r>
              <a:rPr lang="en-GB" dirty="0"/>
              <a:t>history. In one form or another, poetry has been and is being written in </a:t>
            </a:r>
            <a:r>
              <a:rPr lang="en-GB" dirty="0" smtClean="0"/>
              <a:t>English in </a:t>
            </a:r>
            <a:r>
              <a:rPr lang="en-GB" dirty="0"/>
              <a:t>all areas of the continent and has been composed for well over one hundred </a:t>
            </a:r>
            <a:r>
              <a:rPr lang="en-GB" dirty="0" smtClean="0"/>
              <a:t>years. Because </a:t>
            </a:r>
            <a:r>
              <a:rPr lang="en-GB" dirty="0"/>
              <a:t>of these factors of time and space, it is useful to think of this poetry as </a:t>
            </a:r>
            <a:r>
              <a:rPr lang="en-GB" dirty="0" smtClean="0"/>
              <a:t>having several </a:t>
            </a:r>
            <a:r>
              <a:rPr lang="en-GB" dirty="0"/>
              <a:t>interrelated regional "histories" and to consider its development in terms </a:t>
            </a:r>
            <a:r>
              <a:rPr lang="en-GB" dirty="0" smtClean="0"/>
              <a:t>of generations</a:t>
            </a:r>
            <a:r>
              <a:rPr lang="en-GB"/>
              <a:t>.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The Pioneers </a:t>
            </a:r>
            <a:endParaRPr lang="en-GB" dirty="0"/>
          </a:p>
        </p:txBody>
      </p:sp>
      <p:sp>
        <p:nvSpPr>
          <p:cNvPr id="3" name="Espace réservé du contenu 2"/>
          <p:cNvSpPr>
            <a:spLocks noGrp="1"/>
          </p:cNvSpPr>
          <p:nvPr>
            <p:ph idx="1"/>
          </p:nvPr>
        </p:nvSpPr>
        <p:spPr/>
        <p:txBody>
          <a:bodyPr>
            <a:normAutofit lnSpcReduction="10000"/>
          </a:bodyPr>
          <a:lstStyle/>
          <a:p>
            <a:r>
              <a:rPr lang="en-GB" dirty="0" smtClean="0"/>
              <a:t>In the nineteenth century </a:t>
            </a:r>
            <a:r>
              <a:rPr lang="en-GB" dirty="0" err="1" smtClean="0"/>
              <a:t>anglophone</a:t>
            </a:r>
            <a:r>
              <a:rPr lang="en-GB" dirty="0" smtClean="0"/>
              <a:t> poetry was composed in places as widely separated as Sierra Leone and the Cape Colony. </a:t>
            </a:r>
            <a:endParaRPr lang="en-GB" dirty="0" smtClean="0"/>
          </a:p>
          <a:p>
            <a:r>
              <a:rPr lang="en-GB" dirty="0" smtClean="0"/>
              <a:t>Most of this verse was religious. </a:t>
            </a:r>
            <a:r>
              <a:rPr lang="en-GB" dirty="0" smtClean="0"/>
              <a:t>Hymns and </a:t>
            </a:r>
            <a:r>
              <a:rPr lang="en-GB" dirty="0" smtClean="0"/>
              <a:t>verse expressions of religious sentiment and moral instruction were encouraged by Christian </a:t>
            </a:r>
            <a:r>
              <a:rPr lang="en-GB" dirty="0" smtClean="0"/>
              <a:t>missions</a:t>
            </a:r>
            <a:r>
              <a:rPr lang="fr-FR" dirty="0" smtClean="0"/>
              <a:t>.</a:t>
            </a:r>
          </a:p>
          <a:p>
            <a:r>
              <a:rPr lang="en-GB" dirty="0" smtClean="0"/>
              <a:t>An </a:t>
            </a:r>
            <a:r>
              <a:rPr lang="en-GB" dirty="0" smtClean="0"/>
              <a:t>unsophisticated piety expressed in a prosody </a:t>
            </a:r>
            <a:r>
              <a:rPr lang="en-GB" dirty="0" err="1" smtClean="0"/>
              <a:t>modeled</a:t>
            </a:r>
            <a:r>
              <a:rPr lang="en-GB" dirty="0" smtClean="0"/>
              <a:t> on that of the Protestant </a:t>
            </a:r>
            <a:r>
              <a:rPr lang="en-GB" dirty="0" smtClean="0"/>
              <a:t>hymnals.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Twentieth </a:t>
            </a:r>
            <a:r>
              <a:rPr lang="en-GB" dirty="0" smtClean="0"/>
              <a:t>century</a:t>
            </a:r>
            <a:endParaRPr lang="en-GB" dirty="0"/>
          </a:p>
        </p:txBody>
      </p:sp>
      <p:sp>
        <p:nvSpPr>
          <p:cNvPr id="3" name="Espace réservé du contenu 2"/>
          <p:cNvSpPr>
            <a:spLocks noGrp="1"/>
          </p:cNvSpPr>
          <p:nvPr>
            <p:ph idx="1"/>
          </p:nvPr>
        </p:nvSpPr>
        <p:spPr/>
        <p:txBody>
          <a:bodyPr>
            <a:normAutofit lnSpcReduction="10000"/>
          </a:bodyPr>
          <a:lstStyle/>
          <a:p>
            <a:r>
              <a:rPr lang="en-GB" dirty="0" smtClean="0"/>
              <a:t>T</a:t>
            </a:r>
            <a:r>
              <a:rPr lang="en-GB" dirty="0" smtClean="0"/>
              <a:t>hese </a:t>
            </a:r>
            <a:r>
              <a:rPr lang="en-GB" dirty="0" smtClean="0"/>
              <a:t>religious verses were augmented by expressions of racial pride and assertions of continental destiny. </a:t>
            </a:r>
            <a:endParaRPr lang="en-GB" dirty="0" smtClean="0"/>
          </a:p>
          <a:p>
            <a:r>
              <a:rPr lang="en-GB" dirty="0" smtClean="0"/>
              <a:t>Ghanaian resident of Sierra Leone, Gladys </a:t>
            </a:r>
            <a:r>
              <a:rPr lang="en-GB" dirty="0" err="1" smtClean="0"/>
              <a:t>Casely-Hayford</a:t>
            </a:r>
            <a:r>
              <a:rPr lang="en-GB" dirty="0" smtClean="0"/>
              <a:t> ( 1904-50): </a:t>
            </a:r>
            <a:endParaRPr lang="en-GB" dirty="0" smtClean="0"/>
          </a:p>
          <a:p>
            <a:pPr>
              <a:buNone/>
            </a:pPr>
            <a:r>
              <a:rPr lang="en-GB" dirty="0" smtClean="0"/>
              <a:t>Rejoice </a:t>
            </a:r>
            <a:r>
              <a:rPr lang="en-GB" dirty="0" smtClean="0"/>
              <a:t>and shout with laughter </a:t>
            </a:r>
            <a:endParaRPr lang="en-GB" dirty="0" smtClean="0"/>
          </a:p>
          <a:p>
            <a:pPr>
              <a:buNone/>
            </a:pPr>
            <a:r>
              <a:rPr lang="en-GB" dirty="0" smtClean="0"/>
              <a:t>Throw </a:t>
            </a:r>
            <a:r>
              <a:rPr lang="en-GB" dirty="0" smtClean="0"/>
              <a:t>all your burdens </a:t>
            </a:r>
            <a:r>
              <a:rPr lang="en-GB" dirty="0" smtClean="0"/>
              <a:t>down</a:t>
            </a:r>
          </a:p>
          <a:p>
            <a:pPr>
              <a:buNone/>
            </a:pPr>
            <a:r>
              <a:rPr lang="en-GB" dirty="0" smtClean="0"/>
              <a:t> </a:t>
            </a:r>
            <a:r>
              <a:rPr lang="en-GB" dirty="0" smtClean="0"/>
              <a:t>If God has been so </a:t>
            </a:r>
            <a:r>
              <a:rPr lang="en-GB" dirty="0" smtClean="0"/>
              <a:t>gracious</a:t>
            </a:r>
          </a:p>
          <a:p>
            <a:pPr>
              <a:buNone/>
            </a:pPr>
            <a:r>
              <a:rPr lang="en-GB" dirty="0" smtClean="0"/>
              <a:t>As </a:t>
            </a:r>
            <a:r>
              <a:rPr lang="en-GB" dirty="0" smtClean="0"/>
              <a:t>to make you black or brown.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The </a:t>
            </a:r>
            <a:r>
              <a:rPr lang="en-GB" dirty="0" smtClean="0"/>
              <a:t>Ghanaian R. E. G. </a:t>
            </a:r>
            <a:r>
              <a:rPr lang="en-GB" dirty="0" err="1" smtClean="0"/>
              <a:t>Armattoe</a:t>
            </a:r>
            <a:r>
              <a:rPr lang="en-GB" dirty="0" smtClean="0"/>
              <a:t>. </a:t>
            </a:r>
            <a:endParaRPr lang="en-GB" dirty="0"/>
          </a:p>
        </p:txBody>
      </p:sp>
      <p:sp>
        <p:nvSpPr>
          <p:cNvPr id="3" name="Espace réservé du contenu 2"/>
          <p:cNvSpPr>
            <a:spLocks noGrp="1"/>
          </p:cNvSpPr>
          <p:nvPr>
            <p:ph sz="half" idx="1"/>
          </p:nvPr>
        </p:nvSpPr>
        <p:spPr/>
        <p:txBody>
          <a:bodyPr>
            <a:normAutofit fontScale="92500" lnSpcReduction="20000"/>
          </a:bodyPr>
          <a:lstStyle/>
          <a:p>
            <a:r>
              <a:rPr lang="en-GB" dirty="0" err="1" smtClean="0"/>
              <a:t>Armattoe</a:t>
            </a:r>
            <a:r>
              <a:rPr lang="en-GB" dirty="0" smtClean="0"/>
              <a:t> ( 1913-53) is more of a transitional figure than the other pioneers, closer in spirit to the ironists of the succeeding generation. </a:t>
            </a:r>
            <a:endParaRPr lang="en-GB" dirty="0" smtClean="0"/>
          </a:p>
          <a:p>
            <a:r>
              <a:rPr lang="fr-FR" dirty="0" smtClean="0"/>
              <a:t>His t</a:t>
            </a:r>
            <a:r>
              <a:rPr lang="en-GB" dirty="0" err="1" smtClean="0"/>
              <a:t>wo</a:t>
            </a:r>
            <a:r>
              <a:rPr lang="en-GB" dirty="0" smtClean="0"/>
              <a:t> </a:t>
            </a:r>
            <a:r>
              <a:rPr lang="en-GB" dirty="0" smtClean="0"/>
              <a:t>dominant </a:t>
            </a:r>
            <a:endParaRPr lang="en-GB" dirty="0" smtClean="0"/>
          </a:p>
          <a:p>
            <a:pPr>
              <a:buFontTx/>
              <a:buChar char="-"/>
            </a:pPr>
            <a:r>
              <a:rPr lang="en-GB" dirty="0" smtClean="0"/>
              <a:t>the </a:t>
            </a:r>
            <a:r>
              <a:rPr lang="en-GB" dirty="0" smtClean="0"/>
              <a:t>meaning and uses of the African past </a:t>
            </a:r>
            <a:endParaRPr lang="en-GB" dirty="0" smtClean="0"/>
          </a:p>
          <a:p>
            <a:pPr>
              <a:buFontTx/>
              <a:buChar char="-"/>
            </a:pPr>
            <a:r>
              <a:rPr lang="en-GB" dirty="0" smtClean="0"/>
              <a:t>the </a:t>
            </a:r>
            <a:r>
              <a:rPr lang="en-GB" dirty="0" smtClean="0"/>
              <a:t>nature and meaning of the modern African's life and experience.</a:t>
            </a:r>
            <a:endParaRPr lang="en-GB" dirty="0"/>
          </a:p>
        </p:txBody>
      </p:sp>
      <p:sp>
        <p:nvSpPr>
          <p:cNvPr id="4" name="Espace réservé du contenu 3"/>
          <p:cNvSpPr>
            <a:spLocks noGrp="1"/>
          </p:cNvSpPr>
          <p:nvPr>
            <p:ph sz="half" idx="2"/>
          </p:nvPr>
        </p:nvSpPr>
        <p:spPr>
          <a:xfrm>
            <a:off x="4429124" y="1571612"/>
            <a:ext cx="4143404" cy="4597401"/>
          </a:xfrm>
        </p:spPr>
        <p:txBody>
          <a:bodyPr>
            <a:normAutofit fontScale="92500" lnSpcReduction="20000"/>
          </a:bodyPr>
          <a:lstStyle/>
          <a:p>
            <a:pPr>
              <a:buNone/>
            </a:pPr>
            <a:r>
              <a:rPr lang="en-GB" dirty="0" smtClean="0"/>
              <a:t>I am not sure of </a:t>
            </a:r>
            <a:r>
              <a:rPr lang="en-GB" dirty="0" smtClean="0"/>
              <a:t>anything here </a:t>
            </a:r>
          </a:p>
          <a:p>
            <a:pPr>
              <a:buNone/>
            </a:pPr>
            <a:r>
              <a:rPr lang="en-GB" dirty="0" smtClean="0"/>
              <a:t>No </a:t>
            </a:r>
            <a:r>
              <a:rPr lang="en-GB" dirty="0" smtClean="0"/>
              <a:t>known values hold, nothing certain </a:t>
            </a:r>
            <a:endParaRPr lang="en-GB" dirty="0" smtClean="0"/>
          </a:p>
          <a:p>
            <a:pPr>
              <a:buNone/>
            </a:pPr>
            <a:r>
              <a:rPr lang="en-GB" dirty="0" smtClean="0"/>
              <a:t>Save </a:t>
            </a:r>
            <a:r>
              <a:rPr lang="en-GB" dirty="0" smtClean="0"/>
              <a:t>uncertainty, </a:t>
            </a:r>
            <a:r>
              <a:rPr lang="en-GB" dirty="0" smtClean="0"/>
              <a:t>nothing expected </a:t>
            </a:r>
          </a:p>
          <a:p>
            <a:pPr>
              <a:buNone/>
            </a:pPr>
            <a:r>
              <a:rPr lang="en-GB" dirty="0" smtClean="0"/>
              <a:t>Save </a:t>
            </a:r>
            <a:r>
              <a:rPr lang="en-GB" dirty="0" smtClean="0"/>
              <a:t>the unexpected.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Criticism</a:t>
            </a:r>
            <a:endParaRPr lang="en-GB" dirty="0"/>
          </a:p>
        </p:txBody>
      </p:sp>
      <p:sp>
        <p:nvSpPr>
          <p:cNvPr id="3" name="Espace réservé du contenu 2"/>
          <p:cNvSpPr>
            <a:spLocks noGrp="1"/>
          </p:cNvSpPr>
          <p:nvPr>
            <p:ph idx="1"/>
          </p:nvPr>
        </p:nvSpPr>
        <p:spPr/>
        <p:txBody>
          <a:bodyPr>
            <a:normAutofit lnSpcReduction="10000"/>
          </a:bodyPr>
          <a:lstStyle/>
          <a:p>
            <a:r>
              <a:rPr lang="en-GB" dirty="0" smtClean="0"/>
              <a:t>O. R. </a:t>
            </a:r>
            <a:r>
              <a:rPr lang="en-GB" dirty="0" err="1" smtClean="0"/>
              <a:t>Dathorne</a:t>
            </a:r>
            <a:r>
              <a:rPr lang="en-GB" dirty="0" smtClean="0"/>
              <a:t> said of the pioneer </a:t>
            </a:r>
            <a:r>
              <a:rPr lang="en-GB" dirty="0" smtClean="0"/>
              <a:t>poets:</a:t>
            </a:r>
          </a:p>
          <a:p>
            <a:pPr>
              <a:buNone/>
            </a:pPr>
            <a:r>
              <a:rPr lang="en-GB" dirty="0" smtClean="0"/>
              <a:t>  They </a:t>
            </a:r>
            <a:r>
              <a:rPr lang="en-GB" dirty="0" smtClean="0"/>
              <a:t>have proved to be not pioneers at all but rather the last inheritors of a dying tradition. The important poets of the following generations have learned not from them but from encounters—at Ibadan, </a:t>
            </a:r>
            <a:r>
              <a:rPr lang="en-GB" dirty="0" err="1" smtClean="0"/>
              <a:t>Legon</a:t>
            </a:r>
            <a:r>
              <a:rPr lang="en-GB" dirty="0" smtClean="0"/>
              <a:t>, and elsewhere—with the major English and American poets of the </a:t>
            </a:r>
            <a:r>
              <a:rPr lang="en-GB" dirty="0" err="1" smtClean="0"/>
              <a:t>Euromodernist</a:t>
            </a:r>
            <a:r>
              <a:rPr lang="en-GB" dirty="0" smtClean="0"/>
              <a:t> tradition and from their determined return to the forms and figures of African oral poetry.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West Africa </a:t>
            </a:r>
            <a:r>
              <a:rPr lang="en-GB" dirty="0" smtClean="0"/>
              <a:t/>
            </a:r>
            <a:br>
              <a:rPr lang="en-GB" dirty="0" smtClean="0"/>
            </a:br>
            <a:r>
              <a:rPr lang="en-GB" dirty="0" smtClean="0"/>
              <a:t>First Modern Generation</a:t>
            </a:r>
            <a:endParaRPr lang="en-GB" dirty="0"/>
          </a:p>
        </p:txBody>
      </p:sp>
      <p:sp>
        <p:nvSpPr>
          <p:cNvPr id="3" name="Espace réservé du contenu 2"/>
          <p:cNvSpPr>
            <a:spLocks noGrp="1"/>
          </p:cNvSpPr>
          <p:nvPr>
            <p:ph idx="1"/>
          </p:nvPr>
        </p:nvSpPr>
        <p:spPr/>
        <p:txBody>
          <a:bodyPr>
            <a:normAutofit lnSpcReduction="10000"/>
          </a:bodyPr>
          <a:lstStyle/>
          <a:p>
            <a:pPr>
              <a:buNone/>
            </a:pPr>
            <a:r>
              <a:rPr lang="en-GB" dirty="0" smtClean="0"/>
              <a:t>While most </a:t>
            </a:r>
            <a:r>
              <a:rPr lang="en-GB" dirty="0" smtClean="0"/>
              <a:t>of the pioneers were born between 1910 and 1920 and published their work in the I940s and early I950s. T</a:t>
            </a:r>
            <a:r>
              <a:rPr lang="en-GB" dirty="0" smtClean="0"/>
              <a:t>he </a:t>
            </a:r>
            <a:r>
              <a:rPr lang="en-GB" dirty="0" smtClean="0"/>
              <a:t>poets of the first modern generation were born between 1926 and 1936. The major poets of this generation are </a:t>
            </a:r>
            <a:r>
              <a:rPr lang="en-GB" dirty="0" err="1" smtClean="0"/>
              <a:t>Lenrie</a:t>
            </a:r>
            <a:r>
              <a:rPr lang="en-GB" dirty="0" smtClean="0"/>
              <a:t> Peters of The Gambia, </a:t>
            </a:r>
            <a:r>
              <a:rPr lang="en-GB" dirty="0" err="1" smtClean="0"/>
              <a:t>Kwesi</a:t>
            </a:r>
            <a:r>
              <a:rPr lang="en-GB" dirty="0" smtClean="0"/>
              <a:t> Brew and Kofi </a:t>
            </a:r>
            <a:r>
              <a:rPr lang="en-GB" dirty="0" err="1" smtClean="0"/>
              <a:t>Awoonor</a:t>
            </a:r>
            <a:r>
              <a:rPr lang="en-GB" dirty="0" smtClean="0"/>
              <a:t> of Ghana, and Gabriel </a:t>
            </a:r>
            <a:r>
              <a:rPr lang="en-GB" dirty="0" err="1" smtClean="0"/>
              <a:t>Okara</a:t>
            </a:r>
            <a:r>
              <a:rPr lang="en-GB" dirty="0" smtClean="0"/>
              <a:t>, </a:t>
            </a:r>
            <a:r>
              <a:rPr lang="en-GB" dirty="0" err="1" smtClean="0"/>
              <a:t>Wole</a:t>
            </a:r>
            <a:r>
              <a:rPr lang="en-GB" dirty="0" smtClean="0"/>
              <a:t> Soyinka, John Pepper Clark </a:t>
            </a:r>
            <a:r>
              <a:rPr lang="en-GB" dirty="0" err="1" smtClean="0"/>
              <a:t>Bekederemo</a:t>
            </a:r>
            <a:r>
              <a:rPr lang="en-GB" dirty="0" smtClean="0"/>
              <a:t>, and Christopher </a:t>
            </a:r>
            <a:r>
              <a:rPr lang="en-GB" dirty="0" err="1" smtClean="0"/>
              <a:t>Okigbo</a:t>
            </a:r>
            <a:r>
              <a:rPr lang="en-GB" dirty="0" smtClean="0"/>
              <a:t> of Nigeria.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Mid</a:t>
            </a:r>
            <a:r>
              <a:rPr lang="fr-FR" dirty="0" smtClean="0"/>
              <a:t>-</a:t>
            </a:r>
            <a:r>
              <a:rPr lang="fr-FR" dirty="0" err="1" smtClean="0"/>
              <a:t>twentieth</a:t>
            </a:r>
            <a:r>
              <a:rPr lang="fr-FR" dirty="0" smtClean="0"/>
              <a:t> </a:t>
            </a:r>
            <a:r>
              <a:rPr lang="fr-FR" dirty="0" err="1" smtClean="0"/>
              <a:t>centry</a:t>
            </a:r>
            <a:endParaRPr lang="en-GB" dirty="0"/>
          </a:p>
        </p:txBody>
      </p:sp>
      <p:sp>
        <p:nvSpPr>
          <p:cNvPr id="3" name="Espace réservé du contenu 2"/>
          <p:cNvSpPr>
            <a:spLocks noGrp="1"/>
          </p:cNvSpPr>
          <p:nvPr>
            <p:ph idx="1"/>
          </p:nvPr>
        </p:nvSpPr>
        <p:spPr/>
        <p:txBody>
          <a:bodyPr>
            <a:normAutofit/>
          </a:bodyPr>
          <a:lstStyle/>
          <a:p>
            <a:r>
              <a:rPr lang="fr-FR" dirty="0" smtClean="0"/>
              <a:t>Poets </a:t>
            </a:r>
            <a:r>
              <a:rPr lang="en-GB" dirty="0" smtClean="0"/>
              <a:t>encountered the Anglo-American expression of the </a:t>
            </a:r>
            <a:r>
              <a:rPr lang="en-GB" dirty="0" err="1" smtClean="0"/>
              <a:t>Euromodernist</a:t>
            </a:r>
            <a:r>
              <a:rPr lang="en-GB" dirty="0" smtClean="0"/>
              <a:t> poetic tradition. They read Hopkins and Yeats, Eliot and Pound. Their early poetry, which began to appear in the late 1950s, is often imitative of those masters</a:t>
            </a:r>
            <a:r>
              <a:rPr lang="en-GB" dirty="0" smtClean="0"/>
              <a:t>.</a:t>
            </a:r>
          </a:p>
          <a:p>
            <a:r>
              <a:rPr lang="fr-FR" dirty="0" smtClean="0"/>
              <a:t>The </a:t>
            </a:r>
            <a:r>
              <a:rPr lang="fr-FR" dirty="0" err="1" smtClean="0"/>
              <a:t>primacy</a:t>
            </a:r>
            <a:r>
              <a:rPr lang="fr-FR" dirty="0" smtClean="0"/>
              <a:t> of the </a:t>
            </a:r>
            <a:r>
              <a:rPr lang="fr-FR" dirty="0" err="1" smtClean="0"/>
              <a:t>individual</a:t>
            </a:r>
            <a:r>
              <a:rPr lang="fr-FR" dirty="0" smtClean="0"/>
              <a:t> </a:t>
            </a:r>
            <a:r>
              <a:rPr lang="fr-FR" dirty="0" err="1" smtClean="0"/>
              <a:t>voice</a:t>
            </a:r>
            <a:r>
              <a:rPr lang="fr-FR" dirty="0" smtClean="0"/>
              <a:t>. </a:t>
            </a:r>
          </a:p>
          <a:p>
            <a:r>
              <a:rPr lang="en-GB" dirty="0" smtClean="0"/>
              <a:t>Working </a:t>
            </a:r>
            <a:r>
              <a:rPr lang="en-GB" dirty="0" smtClean="0"/>
              <a:t>their way back to their own indigenous oral </a:t>
            </a:r>
            <a:r>
              <a:rPr lang="en-GB" dirty="0" smtClean="0"/>
              <a:t>poetry.</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Thematic </a:t>
            </a:r>
            <a:r>
              <a:rPr lang="fr-FR" dirty="0" err="1" smtClean="0"/>
              <a:t>Concerns</a:t>
            </a:r>
            <a:endParaRPr lang="en-GB" dirty="0"/>
          </a:p>
        </p:txBody>
      </p:sp>
      <p:sp>
        <p:nvSpPr>
          <p:cNvPr id="3" name="Espace réservé du contenu 2"/>
          <p:cNvSpPr>
            <a:spLocks noGrp="1"/>
          </p:cNvSpPr>
          <p:nvPr>
            <p:ph idx="1"/>
          </p:nvPr>
        </p:nvSpPr>
        <p:spPr/>
        <p:txBody>
          <a:bodyPr/>
          <a:lstStyle/>
          <a:p>
            <a:r>
              <a:rPr lang="en-GB" dirty="0" smtClean="0"/>
              <a:t>T</a:t>
            </a:r>
            <a:r>
              <a:rPr lang="en-GB" dirty="0" smtClean="0"/>
              <a:t>he </a:t>
            </a:r>
            <a:r>
              <a:rPr lang="en-GB" dirty="0" smtClean="0"/>
              <a:t>meaning of African history </a:t>
            </a:r>
            <a:endParaRPr lang="en-GB" dirty="0" smtClean="0"/>
          </a:p>
          <a:p>
            <a:r>
              <a:rPr lang="en-GB" dirty="0" smtClean="0"/>
              <a:t>The </a:t>
            </a:r>
            <a:r>
              <a:rPr lang="en-GB" dirty="0" smtClean="0"/>
              <a:t>significance of their own experiences as modern Africans. </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291</TotalTime>
  <Words>754</Words>
  <Application>Microsoft Office PowerPoint</Application>
  <PresentationFormat>Affichage à l'écran (4:3)</PresentationFormat>
  <Paragraphs>45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Métro</vt:lpstr>
      <vt:lpstr>African Poetry: part 1</vt:lpstr>
      <vt:lpstr>Introduction</vt:lpstr>
      <vt:lpstr>The Pioneers </vt:lpstr>
      <vt:lpstr>Twentieth century</vt:lpstr>
      <vt:lpstr>The Ghanaian R. E. G. Armattoe. </vt:lpstr>
      <vt:lpstr>Criticism</vt:lpstr>
      <vt:lpstr>West Africa  First Modern Generation</vt:lpstr>
      <vt:lpstr>Mid-twentieth centry</vt:lpstr>
      <vt:lpstr>Thematic Concerns</vt:lpstr>
      <vt:lpstr>Paradigm of African history</vt:lpstr>
      <vt:lpstr>The Psychological Myth of the Cyclical Journey</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Poetry: part 1</dc:title>
  <dc:creator>Gateway</dc:creator>
  <cp:lastModifiedBy>Gateway</cp:lastModifiedBy>
  <cp:revision>18</cp:revision>
  <dcterms:created xsi:type="dcterms:W3CDTF">2021-02-27T20:37:47Z</dcterms:created>
  <dcterms:modified xsi:type="dcterms:W3CDTF">2021-02-28T19:12:02Z</dcterms:modified>
</cp:coreProperties>
</file>