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6" r:id="rId2"/>
    <p:sldId id="288" r:id="rId3"/>
    <p:sldId id="289" r:id="rId4"/>
    <p:sldId id="287" r:id="rId5"/>
    <p:sldId id="256" r:id="rId6"/>
    <p:sldId id="257" r:id="rId7"/>
    <p:sldId id="277" r:id="rId8"/>
    <p:sldId id="278" r:id="rId9"/>
    <p:sldId id="279" r:id="rId10"/>
    <p:sldId id="280" r:id="rId11"/>
    <p:sldId id="281" r:id="rId12"/>
    <p:sldId id="282" r:id="rId13"/>
    <p:sldId id="283" r:id="rId14"/>
    <p:sldId id="284" r:id="rId15"/>
    <p:sldId id="285" r:id="rId16"/>
    <p:sldId id="286" r:id="rId1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108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A1718075-EFCE-4809-95AC-8517EC709FE7}" type="datetimeFigureOut">
              <a:rPr lang="fr-FR" smtClean="0"/>
              <a:t>03/12/2023</a:t>
            </a:fld>
            <a:endParaRPr lang="fr-FR"/>
          </a:p>
        </p:txBody>
      </p:sp>
      <p:sp>
        <p:nvSpPr>
          <p:cNvPr id="20" name="Footer Placeholder 19"/>
          <p:cNvSpPr>
            <a:spLocks noGrp="1"/>
          </p:cNvSpPr>
          <p:nvPr>
            <p:ph type="ftr" sz="quarter" idx="11"/>
          </p:nvPr>
        </p:nvSpPr>
        <p:spPr/>
        <p:txBody>
          <a:bodyPr/>
          <a:lstStyle>
            <a:extLst/>
          </a:lstStyle>
          <a:p>
            <a:endParaRPr lang="fr-FR"/>
          </a:p>
        </p:txBody>
      </p:sp>
      <p:sp>
        <p:nvSpPr>
          <p:cNvPr id="10" name="Slide Number Placeholder 9"/>
          <p:cNvSpPr>
            <a:spLocks noGrp="1"/>
          </p:cNvSpPr>
          <p:nvPr>
            <p:ph type="sldNum" sz="quarter" idx="12"/>
          </p:nvPr>
        </p:nvSpPr>
        <p:spPr/>
        <p:txBody>
          <a:bodyPr/>
          <a:lstStyle>
            <a:extLst/>
          </a:lstStyle>
          <a:p>
            <a:fld id="{DD8EBE13-3771-4114-9F3E-2F0DA946E5F0}" type="slidenum">
              <a:rPr lang="fr-FR" smtClean="0"/>
              <a:t>‹#›</a:t>
            </a:fld>
            <a:endParaRPr lang="fr-FR"/>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1718075-EFCE-4809-95AC-8517EC709FE7}" type="datetimeFigureOut">
              <a:rPr lang="fr-FR" smtClean="0"/>
              <a:t>03/12/2023</a:t>
            </a:fld>
            <a:endParaRPr lang="fr-FR"/>
          </a:p>
        </p:txBody>
      </p:sp>
      <p:sp>
        <p:nvSpPr>
          <p:cNvPr id="5" name="Footer Placeholder 4"/>
          <p:cNvSpPr>
            <a:spLocks noGrp="1"/>
          </p:cNvSpPr>
          <p:nvPr>
            <p:ph type="ftr" sz="quarter" idx="11"/>
          </p:nvPr>
        </p:nvSpPr>
        <p:spPr/>
        <p:txBody>
          <a:bodyPr/>
          <a:lstStyle>
            <a:extLst/>
          </a:lstStyle>
          <a:p>
            <a:endParaRPr lang="fr-FR"/>
          </a:p>
        </p:txBody>
      </p:sp>
      <p:sp>
        <p:nvSpPr>
          <p:cNvPr id="6" name="Slide Number Placeholder 5"/>
          <p:cNvSpPr>
            <a:spLocks noGrp="1"/>
          </p:cNvSpPr>
          <p:nvPr>
            <p:ph type="sldNum" sz="quarter" idx="12"/>
          </p:nvPr>
        </p:nvSpPr>
        <p:spPr/>
        <p:txBody>
          <a:bodyPr/>
          <a:lstStyle>
            <a:extLst/>
          </a:lstStyle>
          <a:p>
            <a:fld id="{DD8EBE13-3771-4114-9F3E-2F0DA946E5F0}" type="slidenum">
              <a:rPr lang="fr-FR" smtClean="0"/>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1718075-EFCE-4809-95AC-8517EC709FE7}" type="datetimeFigureOut">
              <a:rPr lang="fr-FR" smtClean="0"/>
              <a:t>03/12/2023</a:t>
            </a:fld>
            <a:endParaRPr lang="fr-FR"/>
          </a:p>
        </p:txBody>
      </p:sp>
      <p:sp>
        <p:nvSpPr>
          <p:cNvPr id="5" name="Footer Placeholder 4"/>
          <p:cNvSpPr>
            <a:spLocks noGrp="1"/>
          </p:cNvSpPr>
          <p:nvPr>
            <p:ph type="ftr" sz="quarter" idx="11"/>
          </p:nvPr>
        </p:nvSpPr>
        <p:spPr/>
        <p:txBody>
          <a:bodyPr/>
          <a:lstStyle>
            <a:extLst/>
          </a:lstStyle>
          <a:p>
            <a:endParaRPr lang="fr-FR"/>
          </a:p>
        </p:txBody>
      </p:sp>
      <p:sp>
        <p:nvSpPr>
          <p:cNvPr id="6" name="Slide Number Placeholder 5"/>
          <p:cNvSpPr>
            <a:spLocks noGrp="1"/>
          </p:cNvSpPr>
          <p:nvPr>
            <p:ph type="sldNum" sz="quarter" idx="12"/>
          </p:nvPr>
        </p:nvSpPr>
        <p:spPr/>
        <p:txBody>
          <a:bodyPr/>
          <a:lstStyle>
            <a:extLst/>
          </a:lstStyle>
          <a:p>
            <a:fld id="{DD8EBE13-3771-4114-9F3E-2F0DA946E5F0}" type="slidenum">
              <a:rPr lang="fr-FR" smtClean="0"/>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1718075-EFCE-4809-95AC-8517EC709FE7}" type="datetimeFigureOut">
              <a:rPr lang="fr-FR" smtClean="0"/>
              <a:t>03/12/2023</a:t>
            </a:fld>
            <a:endParaRPr lang="fr-FR"/>
          </a:p>
        </p:txBody>
      </p:sp>
      <p:sp>
        <p:nvSpPr>
          <p:cNvPr id="5" name="Footer Placeholder 4"/>
          <p:cNvSpPr>
            <a:spLocks noGrp="1"/>
          </p:cNvSpPr>
          <p:nvPr>
            <p:ph type="ftr" sz="quarter" idx="11"/>
          </p:nvPr>
        </p:nvSpPr>
        <p:spPr/>
        <p:txBody>
          <a:bodyPr/>
          <a:lstStyle>
            <a:extLst/>
          </a:lstStyle>
          <a:p>
            <a:endParaRPr lang="fr-FR"/>
          </a:p>
        </p:txBody>
      </p:sp>
      <p:sp>
        <p:nvSpPr>
          <p:cNvPr id="6" name="Slide Number Placeholder 5"/>
          <p:cNvSpPr>
            <a:spLocks noGrp="1"/>
          </p:cNvSpPr>
          <p:nvPr>
            <p:ph type="sldNum" sz="quarter" idx="12"/>
          </p:nvPr>
        </p:nvSpPr>
        <p:spPr/>
        <p:txBody>
          <a:bodyPr/>
          <a:lstStyle>
            <a:extLst/>
          </a:lstStyle>
          <a:p>
            <a:fld id="{DD8EBE13-3771-4114-9F3E-2F0DA946E5F0}" type="slidenum">
              <a:rPr lang="fr-FR" smtClean="0"/>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A1718075-EFCE-4809-95AC-8517EC709FE7}" type="datetimeFigureOut">
              <a:rPr lang="fr-FR" smtClean="0"/>
              <a:t>03/12/2023</a:t>
            </a:fld>
            <a:endParaRPr lang="fr-FR"/>
          </a:p>
        </p:txBody>
      </p:sp>
      <p:sp>
        <p:nvSpPr>
          <p:cNvPr id="5" name="Footer Placeholder 4"/>
          <p:cNvSpPr>
            <a:spLocks noGrp="1"/>
          </p:cNvSpPr>
          <p:nvPr>
            <p:ph type="ftr" sz="quarter" idx="11"/>
          </p:nvPr>
        </p:nvSpPr>
        <p:spPr/>
        <p:txBody>
          <a:bodyPr/>
          <a:lstStyle>
            <a:extLst/>
          </a:lstStyle>
          <a:p>
            <a:endParaRPr lang="fr-FR"/>
          </a:p>
        </p:txBody>
      </p:sp>
      <p:sp>
        <p:nvSpPr>
          <p:cNvPr id="6" name="Slide Number Placeholder 5"/>
          <p:cNvSpPr>
            <a:spLocks noGrp="1"/>
          </p:cNvSpPr>
          <p:nvPr>
            <p:ph type="sldNum" sz="quarter" idx="12"/>
          </p:nvPr>
        </p:nvSpPr>
        <p:spPr/>
        <p:txBody>
          <a:bodyPr/>
          <a:lstStyle>
            <a:extLst/>
          </a:lstStyle>
          <a:p>
            <a:fld id="{DD8EBE13-3771-4114-9F3E-2F0DA946E5F0}" type="slidenum">
              <a:rPr lang="fr-FR" smtClean="0"/>
              <a:t>‹#›</a:t>
            </a:fld>
            <a:endParaRPr lang="fr-FR"/>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1718075-EFCE-4809-95AC-8517EC709FE7}" type="datetimeFigureOut">
              <a:rPr lang="fr-FR" smtClean="0"/>
              <a:t>03/12/2023</a:t>
            </a:fld>
            <a:endParaRPr lang="fr-FR"/>
          </a:p>
        </p:txBody>
      </p:sp>
      <p:sp>
        <p:nvSpPr>
          <p:cNvPr id="6" name="Footer Placeholder 5"/>
          <p:cNvSpPr>
            <a:spLocks noGrp="1"/>
          </p:cNvSpPr>
          <p:nvPr>
            <p:ph type="ftr" sz="quarter" idx="11"/>
          </p:nvPr>
        </p:nvSpPr>
        <p:spPr/>
        <p:txBody>
          <a:bodyPr/>
          <a:lstStyle>
            <a:extLst/>
          </a:lstStyle>
          <a:p>
            <a:endParaRPr lang="fr-FR"/>
          </a:p>
        </p:txBody>
      </p:sp>
      <p:sp>
        <p:nvSpPr>
          <p:cNvPr id="7" name="Slide Number Placeholder 6"/>
          <p:cNvSpPr>
            <a:spLocks noGrp="1"/>
          </p:cNvSpPr>
          <p:nvPr>
            <p:ph type="sldNum" sz="quarter" idx="12"/>
          </p:nvPr>
        </p:nvSpPr>
        <p:spPr/>
        <p:txBody>
          <a:bodyPr/>
          <a:lstStyle>
            <a:extLst/>
          </a:lstStyle>
          <a:p>
            <a:fld id="{DD8EBE13-3771-4114-9F3E-2F0DA946E5F0}" type="slidenum">
              <a:rPr lang="fr-FR" smtClean="0"/>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1718075-EFCE-4809-95AC-8517EC709FE7}" type="datetimeFigureOut">
              <a:rPr lang="fr-FR" smtClean="0"/>
              <a:t>03/12/2023</a:t>
            </a:fld>
            <a:endParaRPr lang="fr-FR"/>
          </a:p>
        </p:txBody>
      </p:sp>
      <p:sp>
        <p:nvSpPr>
          <p:cNvPr id="8" name="Footer Placeholder 7"/>
          <p:cNvSpPr>
            <a:spLocks noGrp="1"/>
          </p:cNvSpPr>
          <p:nvPr>
            <p:ph type="ftr" sz="quarter" idx="11"/>
          </p:nvPr>
        </p:nvSpPr>
        <p:spPr/>
        <p:txBody>
          <a:bodyPr/>
          <a:lstStyle>
            <a:extLst/>
          </a:lstStyle>
          <a:p>
            <a:endParaRPr lang="fr-FR"/>
          </a:p>
        </p:txBody>
      </p:sp>
      <p:sp>
        <p:nvSpPr>
          <p:cNvPr id="9" name="Slide Number Placeholder 8"/>
          <p:cNvSpPr>
            <a:spLocks noGrp="1"/>
          </p:cNvSpPr>
          <p:nvPr>
            <p:ph type="sldNum" sz="quarter" idx="12"/>
          </p:nvPr>
        </p:nvSpPr>
        <p:spPr/>
        <p:txBody>
          <a:bodyPr/>
          <a:lstStyle>
            <a:extLst/>
          </a:lstStyle>
          <a:p>
            <a:fld id="{DD8EBE13-3771-4114-9F3E-2F0DA946E5F0}" type="slidenum">
              <a:rPr lang="fr-FR" smtClean="0"/>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A1718075-EFCE-4809-95AC-8517EC709FE7}" type="datetimeFigureOut">
              <a:rPr lang="fr-FR" smtClean="0"/>
              <a:t>03/12/2023</a:t>
            </a:fld>
            <a:endParaRPr lang="fr-FR"/>
          </a:p>
        </p:txBody>
      </p:sp>
      <p:sp>
        <p:nvSpPr>
          <p:cNvPr id="4" name="Footer Placeholder 3"/>
          <p:cNvSpPr>
            <a:spLocks noGrp="1"/>
          </p:cNvSpPr>
          <p:nvPr>
            <p:ph type="ftr" sz="quarter" idx="11"/>
          </p:nvPr>
        </p:nvSpPr>
        <p:spPr/>
        <p:txBody>
          <a:bodyPr/>
          <a:lstStyle>
            <a:extLst/>
          </a:lstStyle>
          <a:p>
            <a:endParaRPr lang="fr-FR"/>
          </a:p>
        </p:txBody>
      </p:sp>
      <p:sp>
        <p:nvSpPr>
          <p:cNvPr id="5" name="Slide Number Placeholder 4"/>
          <p:cNvSpPr>
            <a:spLocks noGrp="1"/>
          </p:cNvSpPr>
          <p:nvPr>
            <p:ph type="sldNum" sz="quarter" idx="12"/>
          </p:nvPr>
        </p:nvSpPr>
        <p:spPr/>
        <p:txBody>
          <a:bodyPr/>
          <a:lstStyle>
            <a:extLst/>
          </a:lstStyle>
          <a:p>
            <a:fld id="{DD8EBE13-3771-4114-9F3E-2F0DA946E5F0}" type="slidenum">
              <a:rPr lang="fr-FR" smtClean="0"/>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A1718075-EFCE-4809-95AC-8517EC709FE7}" type="datetimeFigureOut">
              <a:rPr lang="fr-FR" smtClean="0"/>
              <a:t>03/12/2023</a:t>
            </a:fld>
            <a:endParaRPr lang="fr-FR"/>
          </a:p>
        </p:txBody>
      </p:sp>
      <p:sp>
        <p:nvSpPr>
          <p:cNvPr id="3" name="Footer Placeholder 2"/>
          <p:cNvSpPr>
            <a:spLocks noGrp="1"/>
          </p:cNvSpPr>
          <p:nvPr>
            <p:ph type="ftr" sz="quarter" idx="11"/>
          </p:nvPr>
        </p:nvSpPr>
        <p:spPr/>
        <p:txBody>
          <a:bodyPr/>
          <a:lstStyle>
            <a:extLst/>
          </a:lstStyle>
          <a:p>
            <a:endParaRPr lang="fr-FR"/>
          </a:p>
        </p:txBody>
      </p:sp>
      <p:sp>
        <p:nvSpPr>
          <p:cNvPr id="4" name="Slide Number Placeholder 3"/>
          <p:cNvSpPr>
            <a:spLocks noGrp="1"/>
          </p:cNvSpPr>
          <p:nvPr>
            <p:ph type="sldNum" sz="quarter" idx="12"/>
          </p:nvPr>
        </p:nvSpPr>
        <p:spPr/>
        <p:txBody>
          <a:bodyPr/>
          <a:lstStyle>
            <a:extLst/>
          </a:lstStyle>
          <a:p>
            <a:fld id="{DD8EBE13-3771-4114-9F3E-2F0DA946E5F0}" type="slidenum">
              <a:rPr lang="fr-FR" smtClean="0"/>
              <a:t>‹#›</a:t>
            </a:fld>
            <a:endParaRPr lang="fr-FR"/>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1718075-EFCE-4809-95AC-8517EC709FE7}" type="datetimeFigureOut">
              <a:rPr lang="fr-FR" smtClean="0"/>
              <a:t>03/12/2023</a:t>
            </a:fld>
            <a:endParaRPr lang="fr-FR"/>
          </a:p>
        </p:txBody>
      </p:sp>
      <p:sp>
        <p:nvSpPr>
          <p:cNvPr id="6" name="Footer Placeholder 5"/>
          <p:cNvSpPr>
            <a:spLocks noGrp="1"/>
          </p:cNvSpPr>
          <p:nvPr>
            <p:ph type="ftr" sz="quarter" idx="11"/>
          </p:nvPr>
        </p:nvSpPr>
        <p:spPr/>
        <p:txBody>
          <a:bodyPr/>
          <a:lstStyle>
            <a:extLst/>
          </a:lstStyle>
          <a:p>
            <a:endParaRPr lang="fr-FR"/>
          </a:p>
        </p:txBody>
      </p:sp>
      <p:sp>
        <p:nvSpPr>
          <p:cNvPr id="7" name="Slide Number Placeholder 6"/>
          <p:cNvSpPr>
            <a:spLocks noGrp="1"/>
          </p:cNvSpPr>
          <p:nvPr>
            <p:ph type="sldNum" sz="quarter" idx="12"/>
          </p:nvPr>
        </p:nvSpPr>
        <p:spPr/>
        <p:txBody>
          <a:bodyPr/>
          <a:lstStyle>
            <a:extLst/>
          </a:lstStyle>
          <a:p>
            <a:fld id="{DD8EBE13-3771-4114-9F3E-2F0DA946E5F0}" type="slidenum">
              <a:rPr lang="fr-FR" smtClean="0"/>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A1718075-EFCE-4809-95AC-8517EC709FE7}" type="datetimeFigureOut">
              <a:rPr lang="fr-FR" smtClean="0"/>
              <a:t>03/12/2023</a:t>
            </a:fld>
            <a:endParaRPr lang="fr-FR"/>
          </a:p>
        </p:txBody>
      </p:sp>
      <p:sp>
        <p:nvSpPr>
          <p:cNvPr id="6" name="Footer Placeholder 5"/>
          <p:cNvSpPr>
            <a:spLocks noGrp="1"/>
          </p:cNvSpPr>
          <p:nvPr>
            <p:ph type="ftr" sz="quarter" idx="11"/>
          </p:nvPr>
        </p:nvSpPr>
        <p:spPr/>
        <p:txBody>
          <a:bodyPr/>
          <a:lstStyle>
            <a:extLst/>
          </a:lstStyle>
          <a:p>
            <a:endParaRPr lang="fr-FR"/>
          </a:p>
        </p:txBody>
      </p:sp>
      <p:sp>
        <p:nvSpPr>
          <p:cNvPr id="7" name="Slide Number Placeholder 6"/>
          <p:cNvSpPr>
            <a:spLocks noGrp="1"/>
          </p:cNvSpPr>
          <p:nvPr>
            <p:ph type="sldNum" sz="quarter" idx="12"/>
          </p:nvPr>
        </p:nvSpPr>
        <p:spPr/>
        <p:txBody>
          <a:bodyPr/>
          <a:lstStyle>
            <a:extLst/>
          </a:lstStyle>
          <a:p>
            <a:fld id="{DD8EBE13-3771-4114-9F3E-2F0DA946E5F0}" type="slidenum">
              <a:rPr lang="fr-FR" smtClean="0"/>
              <a:t>‹#›</a:t>
            </a:fld>
            <a:endParaRPr lang="fr-FR"/>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A1718075-EFCE-4809-95AC-8517EC709FE7}" type="datetimeFigureOut">
              <a:rPr lang="fr-FR" smtClean="0"/>
              <a:t>03/12/2023</a:t>
            </a:fld>
            <a:endParaRPr lang="fr-FR"/>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fr-FR"/>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DD8EBE13-3771-4114-9F3E-2F0DA946E5F0}" type="slidenum">
              <a:rPr lang="fr-FR" smtClean="0"/>
              <a:t>‹#›</a:t>
            </a:fld>
            <a:endParaRPr lang="fr-F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71600" y="548680"/>
            <a:ext cx="7776864" cy="5184576"/>
          </a:xfrm>
        </p:spPr>
        <p:txBody>
          <a:bodyPr>
            <a:normAutofit fontScale="70000" lnSpcReduction="20000"/>
          </a:bodyPr>
          <a:lstStyle/>
          <a:p>
            <a:pPr algn="ctr" rtl="1"/>
            <a:r>
              <a:rPr lang="ar-DZ" sz="8500" b="1" dirty="0" smtClean="0">
                <a:solidFill>
                  <a:schemeClr val="accent5">
                    <a:lumMod val="75000"/>
                  </a:schemeClr>
                </a:solidFill>
                <a:latin typeface="Simplified Arabic" pitchFamily="18" charset="-78"/>
                <a:cs typeface="Simplified Arabic" pitchFamily="18" charset="-78"/>
              </a:rPr>
              <a:t>المحاضرة التاسعة:</a:t>
            </a:r>
          </a:p>
          <a:p>
            <a:pPr algn="ctr" rtl="1"/>
            <a:r>
              <a:rPr lang="ar-SA" sz="8500" b="1" dirty="0" smtClean="0">
                <a:solidFill>
                  <a:schemeClr val="accent5"/>
                </a:solidFill>
                <a:latin typeface="Simplified Arabic" pitchFamily="18" charset="-78"/>
                <a:cs typeface="Simplified Arabic" pitchFamily="18" charset="-78"/>
              </a:rPr>
              <a:t>الاتصال </a:t>
            </a:r>
            <a:r>
              <a:rPr lang="ar-DZ" sz="8500" b="1" dirty="0" smtClean="0">
                <a:solidFill>
                  <a:schemeClr val="accent5"/>
                </a:solidFill>
                <a:latin typeface="Simplified Arabic" pitchFamily="18" charset="-78"/>
                <a:cs typeface="Simplified Arabic" pitchFamily="18" charset="-78"/>
              </a:rPr>
              <a:t>الجمعي</a:t>
            </a:r>
          </a:p>
          <a:p>
            <a:pPr algn="ctr" rtl="1"/>
            <a:r>
              <a:rPr lang="fr-FR" sz="9300" b="1" dirty="0" smtClean="0">
                <a:solidFill>
                  <a:schemeClr val="accent1"/>
                </a:solidFill>
                <a:latin typeface="Simplified Arabic" pitchFamily="18" charset="-78"/>
                <a:cs typeface="Simplified Arabic" pitchFamily="18" charset="-78"/>
              </a:rPr>
              <a:t>Group</a:t>
            </a:r>
            <a:endParaRPr lang="ar-DZ" sz="9300" b="1" dirty="0" smtClean="0">
              <a:solidFill>
                <a:schemeClr val="accent1"/>
              </a:solidFill>
              <a:latin typeface="Simplified Arabic" pitchFamily="18" charset="-78"/>
              <a:cs typeface="Simplified Arabic" pitchFamily="18" charset="-78"/>
            </a:endParaRPr>
          </a:p>
          <a:p>
            <a:pPr algn="ctr" rtl="1"/>
            <a:r>
              <a:rPr lang="fr-FR" sz="9300" b="1" dirty="0" smtClean="0">
                <a:solidFill>
                  <a:schemeClr val="accent1"/>
                </a:solidFill>
                <a:latin typeface="Simplified Arabic" pitchFamily="18" charset="-78"/>
                <a:cs typeface="Simplified Arabic" pitchFamily="18" charset="-78"/>
              </a:rPr>
              <a:t>Communication</a:t>
            </a:r>
            <a:endParaRPr lang="ar-DZ" sz="9300" b="1" dirty="0" smtClean="0">
              <a:solidFill>
                <a:schemeClr val="accent1"/>
              </a:solidFill>
              <a:latin typeface="Simplified Arabic" pitchFamily="18" charset="-78"/>
              <a:cs typeface="Simplified Arabic" pitchFamily="18" charset="-78"/>
            </a:endParaRPr>
          </a:p>
          <a:p>
            <a:pPr algn="ctr" rtl="1"/>
            <a:endParaRPr lang="ar-DZ" sz="8000" b="1" dirty="0" smtClean="0">
              <a:solidFill>
                <a:schemeClr val="accent1"/>
              </a:solidFill>
              <a:latin typeface="Simplified Arabic" pitchFamily="18" charset="-78"/>
              <a:cs typeface="Simplified Arabic" pitchFamily="18" charset="-78"/>
            </a:endParaRPr>
          </a:p>
          <a:p>
            <a:pPr algn="ctr" rtl="1"/>
            <a:r>
              <a:rPr lang="ar-DZ" sz="8000" b="1" dirty="0" smtClean="0">
                <a:solidFill>
                  <a:schemeClr val="accent4">
                    <a:lumMod val="75000"/>
                  </a:schemeClr>
                </a:solidFill>
                <a:latin typeface="Simplified Arabic" pitchFamily="18" charset="-78"/>
                <a:cs typeface="Simplified Arabic" pitchFamily="18" charset="-78"/>
              </a:rPr>
              <a:t>د ـــ مبـــــارك زودة</a:t>
            </a:r>
          </a:p>
          <a:p>
            <a:pPr algn="ctr" rtl="1"/>
            <a:endParaRPr lang="fr-FR" sz="8000" b="1" dirty="0" smtClean="0">
              <a:solidFill>
                <a:schemeClr val="accent1"/>
              </a:solidFill>
              <a:latin typeface="Simplified Arabic" pitchFamily="18" charset="-78"/>
              <a:cs typeface="Simplified Arabic" pitchFamily="18" charset="-78"/>
            </a:endParaRPr>
          </a:p>
          <a:p>
            <a:endParaRPr lang="fr-FR" dirty="0"/>
          </a:p>
        </p:txBody>
      </p:sp>
    </p:spTree>
    <p:extLst>
      <p:ext uri="{BB962C8B-B14F-4D97-AF65-F5344CB8AC3E}">
        <p14:creationId xmlns:p14="http://schemas.microsoft.com/office/powerpoint/2010/main" val="2151295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15616" y="476672"/>
            <a:ext cx="7848872" cy="6120680"/>
          </a:xfrm>
        </p:spPr>
        <p:txBody>
          <a:bodyPr>
            <a:normAutofit lnSpcReduction="10000"/>
          </a:bodyPr>
          <a:lstStyle/>
          <a:p>
            <a:pPr algn="just" rtl="1"/>
            <a:r>
              <a:rPr lang="ar-DZ" sz="3200" b="1" dirty="0" smtClean="0">
                <a:solidFill>
                  <a:schemeClr val="accent5"/>
                </a:solidFill>
              </a:rPr>
              <a:t>رابعا: </a:t>
            </a:r>
            <a:r>
              <a:rPr lang="ar-SA" sz="3200" b="1" dirty="0" smtClean="0">
                <a:solidFill>
                  <a:schemeClr val="accent5"/>
                </a:solidFill>
              </a:rPr>
              <a:t>أهداف </a:t>
            </a:r>
            <a:r>
              <a:rPr lang="ar-SA" sz="3200" b="1" dirty="0">
                <a:solidFill>
                  <a:schemeClr val="accent5"/>
                </a:solidFill>
              </a:rPr>
              <a:t>المجموعات الثانوية : </a:t>
            </a:r>
            <a:endParaRPr lang="fr-FR" sz="3200" dirty="0">
              <a:solidFill>
                <a:schemeClr val="accent5"/>
              </a:solidFill>
            </a:endParaRPr>
          </a:p>
          <a:p>
            <a:pPr algn="just" rtl="1"/>
            <a:r>
              <a:rPr lang="ar-SA" sz="3200" b="1" dirty="0">
                <a:solidFill>
                  <a:schemeClr val="accent1"/>
                </a:solidFill>
              </a:rPr>
              <a:t>أ</a:t>
            </a:r>
            <a:r>
              <a:rPr lang="en-US" sz="3200" b="1" dirty="0">
                <a:solidFill>
                  <a:schemeClr val="accent1"/>
                </a:solidFill>
                <a:sym typeface="Symbol"/>
              </a:rPr>
              <a:t></a:t>
            </a:r>
            <a:r>
              <a:rPr lang="en-US" sz="3200" b="1" dirty="0">
                <a:solidFill>
                  <a:schemeClr val="accent1"/>
                </a:solidFill>
              </a:rPr>
              <a:t>  </a:t>
            </a:r>
            <a:r>
              <a:rPr lang="ar-SA" sz="3200" b="1" dirty="0">
                <a:solidFill>
                  <a:schemeClr val="accent1"/>
                </a:solidFill>
              </a:rPr>
              <a:t>اتخاذ القرارات :</a:t>
            </a:r>
            <a:r>
              <a:rPr lang="ar-SA" sz="3200" dirty="0"/>
              <a:t>وتقوم المجموعة بمناقشة القرار وكافة الخيارات ثم تتخذ القرار. ويُتخذ القرار عادة عن طريق التصويت، وأعضاء المجموعة يقبلون في الغالب برأي الأكثرية. ويجب التفكير في مصلحة المجموعة ككل وليس في مصلحة الأفراد كلاً على حدة ، ويكون الفرد عادة أكثر قابلية للقرار الذي يشارك فيه</a:t>
            </a:r>
            <a:r>
              <a:rPr lang="ar-SA" sz="3200" dirty="0" smtClean="0"/>
              <a:t>.</a:t>
            </a:r>
            <a:endParaRPr lang="ar-DZ" sz="3200" dirty="0" smtClean="0"/>
          </a:p>
          <a:p>
            <a:pPr algn="just" rtl="1"/>
            <a:endParaRPr lang="fr-FR" sz="3200" dirty="0"/>
          </a:p>
          <a:p>
            <a:pPr algn="just" rtl="1"/>
            <a:r>
              <a:rPr lang="ar-SA" sz="3200" b="1" dirty="0">
                <a:solidFill>
                  <a:schemeClr val="accent1"/>
                </a:solidFill>
              </a:rPr>
              <a:t>ب</a:t>
            </a:r>
            <a:r>
              <a:rPr lang="en-US" sz="3200" b="1" dirty="0">
                <a:solidFill>
                  <a:schemeClr val="accent1"/>
                </a:solidFill>
                <a:sym typeface="Symbol"/>
              </a:rPr>
              <a:t></a:t>
            </a:r>
            <a:r>
              <a:rPr lang="ar-SA" sz="3200" b="1" dirty="0">
                <a:solidFill>
                  <a:schemeClr val="accent1"/>
                </a:solidFill>
              </a:rPr>
              <a:t> حل المشكلات : </a:t>
            </a:r>
            <a:r>
              <a:rPr lang="ar-SA" sz="3200" dirty="0"/>
              <a:t>المجموعة الصغيرة يمكن أن تشكل من أجل إيجاد حل لمشكلة ما ، وتشكل هذه المجموعات على مستوى الحكومة أو أماكن العمل أو في المدارس أو في الجامعات .</a:t>
            </a:r>
            <a:endParaRPr lang="fr-FR" sz="3200" dirty="0"/>
          </a:p>
          <a:p>
            <a:pPr algn="just" rtl="1"/>
            <a:endParaRPr lang="fr-FR" sz="3200" dirty="0"/>
          </a:p>
        </p:txBody>
      </p:sp>
    </p:spTree>
    <p:extLst>
      <p:ext uri="{BB962C8B-B14F-4D97-AF65-F5344CB8AC3E}">
        <p14:creationId xmlns:p14="http://schemas.microsoft.com/office/powerpoint/2010/main" val="2956391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15616" y="332656"/>
            <a:ext cx="7776864" cy="6264696"/>
          </a:xfrm>
        </p:spPr>
        <p:txBody>
          <a:bodyPr>
            <a:normAutofit/>
          </a:bodyPr>
          <a:lstStyle/>
          <a:p>
            <a:pPr algn="just" rtl="1"/>
            <a:r>
              <a:rPr lang="ar-SA" sz="3200" b="1" dirty="0">
                <a:solidFill>
                  <a:schemeClr val="accent1"/>
                </a:solidFill>
                <a:latin typeface="Simplified Arabic" pitchFamily="18" charset="-78"/>
                <a:cs typeface="Simplified Arabic" pitchFamily="18" charset="-78"/>
              </a:rPr>
              <a:t>اللجان :</a:t>
            </a:r>
            <a:r>
              <a:rPr lang="ar-SA" sz="3200" b="1" dirty="0">
                <a:latin typeface="Simplified Arabic" pitchFamily="18" charset="-78"/>
                <a:cs typeface="Simplified Arabic" pitchFamily="18" charset="-78"/>
              </a:rPr>
              <a:t> </a:t>
            </a:r>
            <a:r>
              <a:rPr lang="ar-SA" sz="3200" dirty="0">
                <a:latin typeface="Simplified Arabic" pitchFamily="18" charset="-78"/>
                <a:cs typeface="Simplified Arabic" pitchFamily="18" charset="-78"/>
              </a:rPr>
              <a:t>اللجان عادة تعين أو تنتخب للقيام بمهام معينة تحددها لها الجهة المعنية أو المنتخبة. ويمكن أن يكون هدف اللجنة حل مشكلة، أو اتخاذ قرار، أو جمع معلومات وخلافه وتعرضها بعد ذلك على المجموعة الأكبر التي شكلتها. </a:t>
            </a:r>
            <a:endParaRPr lang="ar-DZ" sz="3200" dirty="0" smtClean="0">
              <a:latin typeface="Simplified Arabic" pitchFamily="18" charset="-78"/>
              <a:cs typeface="Simplified Arabic" pitchFamily="18" charset="-78"/>
            </a:endParaRPr>
          </a:p>
          <a:p>
            <a:pPr algn="just" rtl="1"/>
            <a:r>
              <a:rPr lang="ar-SA" sz="3200" b="1" dirty="0" smtClean="0">
                <a:solidFill>
                  <a:schemeClr val="accent1"/>
                </a:solidFill>
                <a:latin typeface="Simplified Arabic" pitchFamily="18" charset="-78"/>
                <a:cs typeface="Simplified Arabic" pitchFamily="18" charset="-78"/>
              </a:rPr>
              <a:t>التعليم </a:t>
            </a:r>
            <a:r>
              <a:rPr lang="ar-SA" sz="3200" b="1" dirty="0">
                <a:solidFill>
                  <a:schemeClr val="accent1"/>
                </a:solidFill>
                <a:latin typeface="Simplified Arabic" pitchFamily="18" charset="-78"/>
                <a:cs typeface="Simplified Arabic" pitchFamily="18" charset="-78"/>
              </a:rPr>
              <a:t>وتبادل المعلومات : </a:t>
            </a:r>
            <a:r>
              <a:rPr lang="ar-SA" sz="3200" dirty="0">
                <a:latin typeface="Simplified Arabic" pitchFamily="18" charset="-78"/>
                <a:cs typeface="Simplified Arabic" pitchFamily="18" charset="-78"/>
              </a:rPr>
              <a:t>في كثير من الأحيان يكون الهدف من الانضمام إلى مجموعة هو الحصول على المعلومات وتبادلها. وتتواجد هذه المجموعات في المدارس والجامعات والأسرة والأصدقاء وغير ذلك من المجالات </a:t>
            </a:r>
            <a:r>
              <a:rPr lang="ar-SA" sz="3200" dirty="0" smtClean="0">
                <a:latin typeface="Simplified Arabic" pitchFamily="18" charset="-78"/>
                <a:cs typeface="Simplified Arabic" pitchFamily="18" charset="-78"/>
              </a:rPr>
              <a:t>.</a:t>
            </a:r>
            <a:endParaRPr lang="ar-DZ" sz="3200" dirty="0" smtClean="0">
              <a:latin typeface="Simplified Arabic" pitchFamily="18" charset="-78"/>
              <a:cs typeface="Simplified Arabic" pitchFamily="18" charset="-78"/>
            </a:endParaRPr>
          </a:p>
          <a:p>
            <a:pPr algn="just" rtl="1"/>
            <a:r>
              <a:rPr lang="ar-SA" sz="3200" b="1" dirty="0">
                <a:solidFill>
                  <a:schemeClr val="accent1"/>
                </a:solidFill>
              </a:rPr>
              <a:t>المجموعات العلاجية والتنمية الشخصية : </a:t>
            </a:r>
            <a:r>
              <a:rPr lang="ar-SA" sz="3200" dirty="0"/>
              <a:t>وعادة ينضم لها الفرد بهدف تعديل سلوك معين لديه مثل الإقلاع عن التدخين أو بهدف المواساة . </a:t>
            </a:r>
            <a:endParaRPr lang="fr-FR" sz="3200" dirty="0"/>
          </a:p>
          <a:p>
            <a:pPr algn="just" rtl="1"/>
            <a:endParaRPr lang="fr-FR" sz="2400" dirty="0">
              <a:latin typeface="Simplified Arabic" pitchFamily="18" charset="-78"/>
              <a:cs typeface="Simplified Arabic" pitchFamily="18" charset="-78"/>
            </a:endParaRPr>
          </a:p>
          <a:p>
            <a:pPr algn="r" rtl="1"/>
            <a:endParaRPr lang="fr-FR" dirty="0"/>
          </a:p>
        </p:txBody>
      </p:sp>
    </p:spTree>
    <p:extLst>
      <p:ext uri="{BB962C8B-B14F-4D97-AF65-F5344CB8AC3E}">
        <p14:creationId xmlns:p14="http://schemas.microsoft.com/office/powerpoint/2010/main" val="2956391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3608" y="476672"/>
            <a:ext cx="7920880" cy="6120680"/>
          </a:xfrm>
        </p:spPr>
        <p:txBody>
          <a:bodyPr/>
          <a:lstStyle/>
          <a:p>
            <a:pPr algn="just" rtl="1"/>
            <a:r>
              <a:rPr lang="ar-DZ" sz="2800" b="1" dirty="0" smtClean="0">
                <a:solidFill>
                  <a:schemeClr val="accent5"/>
                </a:solidFill>
                <a:latin typeface="Simplified Arabic" pitchFamily="18" charset="-78"/>
                <a:cs typeface="Simplified Arabic" pitchFamily="18" charset="-78"/>
              </a:rPr>
              <a:t>خامسا: </a:t>
            </a:r>
            <a:r>
              <a:rPr lang="ar-SA" sz="2800" b="1" dirty="0" smtClean="0">
                <a:solidFill>
                  <a:schemeClr val="accent5"/>
                </a:solidFill>
                <a:latin typeface="Simplified Arabic" pitchFamily="18" charset="-78"/>
                <a:cs typeface="Simplified Arabic" pitchFamily="18" charset="-78"/>
              </a:rPr>
              <a:t>خصائص </a:t>
            </a:r>
            <a:r>
              <a:rPr lang="ar-SA" sz="2800" b="1" dirty="0">
                <a:solidFill>
                  <a:schemeClr val="accent5"/>
                </a:solidFill>
                <a:latin typeface="Simplified Arabic" pitchFamily="18" charset="-78"/>
                <a:cs typeface="Simplified Arabic" pitchFamily="18" charset="-78"/>
              </a:rPr>
              <a:t>المجموعات الصغيرة : </a:t>
            </a:r>
            <a:r>
              <a:rPr lang="ar-SA" sz="2800" dirty="0">
                <a:latin typeface="Simplified Arabic" pitchFamily="18" charset="-78"/>
                <a:cs typeface="Simplified Arabic" pitchFamily="18" charset="-78"/>
              </a:rPr>
              <a:t>يمكن إيجاز خصائص المجموعات الصغيرة فيما يلي : </a:t>
            </a:r>
            <a:endParaRPr lang="fr-FR" sz="2800" dirty="0">
              <a:latin typeface="Simplified Arabic" pitchFamily="18" charset="-78"/>
              <a:cs typeface="Simplified Arabic" pitchFamily="18" charset="-78"/>
            </a:endParaRPr>
          </a:p>
          <a:p>
            <a:pPr algn="just" rtl="1"/>
            <a:r>
              <a:rPr lang="ar-SA" sz="2800" b="1" dirty="0">
                <a:solidFill>
                  <a:schemeClr val="accent1"/>
                </a:solidFill>
                <a:latin typeface="Simplified Arabic" pitchFamily="18" charset="-78"/>
                <a:cs typeface="Simplified Arabic" pitchFamily="18" charset="-78"/>
              </a:rPr>
              <a:t>1</a:t>
            </a:r>
            <a:r>
              <a:rPr lang="en-US" sz="2800" b="1" dirty="0">
                <a:solidFill>
                  <a:schemeClr val="accent1"/>
                </a:solidFill>
                <a:latin typeface="Simplified Arabic" pitchFamily="18" charset="-78"/>
                <a:cs typeface="Simplified Arabic" pitchFamily="18" charset="-78"/>
                <a:sym typeface="Symbol"/>
              </a:rPr>
              <a:t></a:t>
            </a:r>
            <a:r>
              <a:rPr lang="ar-SA" sz="2800" b="1" dirty="0">
                <a:solidFill>
                  <a:schemeClr val="accent1"/>
                </a:solidFill>
                <a:latin typeface="Simplified Arabic" pitchFamily="18" charset="-78"/>
                <a:cs typeface="Simplified Arabic" pitchFamily="18" charset="-78"/>
              </a:rPr>
              <a:t> الاعتماد المتبادل : </a:t>
            </a:r>
            <a:r>
              <a:rPr lang="ar-SA" sz="2800" dirty="0">
                <a:latin typeface="Simplified Arabic" pitchFamily="18" charset="-78"/>
                <a:cs typeface="Simplified Arabic" pitchFamily="18" charset="-78"/>
              </a:rPr>
              <a:t>وهي أهم خاصية في المجموعات الصغيرة وبدونها تفقد كونها مجموعة بالمعنى الذي نعنيه في موضوع الاتصال ضمن المجموعات الصغيرة. فالمجموعة تعمل بشكل أفضل عندما يعرف ويحترم كل عضو فيها أهمية دور الاعتماد المتبادل ، كما أن نجاح المجموعة يعتمد على تعاون جميع الأعضاء، ورغبة كل عضو في العمل لتحقيق الهدف . </a:t>
            </a:r>
            <a:endParaRPr lang="ar-DZ" sz="2800" dirty="0" smtClean="0">
              <a:latin typeface="Simplified Arabic" pitchFamily="18" charset="-78"/>
              <a:cs typeface="Simplified Arabic" pitchFamily="18" charset="-78"/>
            </a:endParaRPr>
          </a:p>
          <a:p>
            <a:pPr algn="just" rtl="1"/>
            <a:endParaRPr lang="fr-FR" sz="2800" dirty="0">
              <a:latin typeface="Simplified Arabic" pitchFamily="18" charset="-78"/>
              <a:cs typeface="Simplified Arabic" pitchFamily="18" charset="-78"/>
            </a:endParaRPr>
          </a:p>
          <a:p>
            <a:pPr algn="just" rtl="1"/>
            <a:r>
              <a:rPr lang="ar-SA" sz="2800" b="1" dirty="0">
                <a:solidFill>
                  <a:schemeClr val="accent1"/>
                </a:solidFill>
                <a:latin typeface="Simplified Arabic" pitchFamily="18" charset="-78"/>
                <a:cs typeface="Simplified Arabic" pitchFamily="18" charset="-78"/>
              </a:rPr>
              <a:t>2</a:t>
            </a:r>
            <a:r>
              <a:rPr lang="en-US" sz="2800" b="1" dirty="0">
                <a:solidFill>
                  <a:schemeClr val="accent1"/>
                </a:solidFill>
                <a:latin typeface="Simplified Arabic" pitchFamily="18" charset="-78"/>
                <a:cs typeface="Simplified Arabic" pitchFamily="18" charset="-78"/>
                <a:sym typeface="Symbol"/>
              </a:rPr>
              <a:t></a:t>
            </a:r>
            <a:r>
              <a:rPr lang="en-US" sz="2800" b="1" dirty="0">
                <a:solidFill>
                  <a:schemeClr val="accent1"/>
                </a:solidFill>
                <a:latin typeface="Simplified Arabic" pitchFamily="18" charset="-78"/>
                <a:cs typeface="Simplified Arabic" pitchFamily="18" charset="-78"/>
              </a:rPr>
              <a:t> </a:t>
            </a:r>
            <a:r>
              <a:rPr lang="ar-SA" sz="2800" b="1" dirty="0">
                <a:solidFill>
                  <a:schemeClr val="accent1"/>
                </a:solidFill>
                <a:latin typeface="Simplified Arabic" pitchFamily="18" charset="-78"/>
                <a:cs typeface="Simplified Arabic" pitchFamily="18" charset="-78"/>
              </a:rPr>
              <a:t>الالتزام : </a:t>
            </a:r>
            <a:r>
              <a:rPr lang="ar-SA" sz="2800" dirty="0">
                <a:latin typeface="Simplified Arabic" pitchFamily="18" charset="-78"/>
                <a:cs typeface="Simplified Arabic" pitchFamily="18" charset="-78"/>
              </a:rPr>
              <a:t>الالتزام بهدف المجموعة والالتزام نحو أفرادها، لأن الالتزام تجاه المجموعة مهم لنجاح المجموعة كما أن عدم التزام عضو أو مجموعة من الأعضاء بالأعمال الموكلة إليهم  يهدد نجاح المجموعة عادة وقد يفقدها مصداقيتها . </a:t>
            </a:r>
            <a:endParaRPr lang="fr-FR" sz="2800" dirty="0">
              <a:latin typeface="Simplified Arabic" pitchFamily="18" charset="-78"/>
              <a:cs typeface="Simplified Arabic" pitchFamily="18" charset="-78"/>
            </a:endParaRPr>
          </a:p>
          <a:p>
            <a:pPr algn="r" rtl="1"/>
            <a:endParaRPr lang="fr-FR" dirty="0"/>
          </a:p>
        </p:txBody>
      </p:sp>
    </p:spTree>
    <p:extLst>
      <p:ext uri="{BB962C8B-B14F-4D97-AF65-F5344CB8AC3E}">
        <p14:creationId xmlns:p14="http://schemas.microsoft.com/office/powerpoint/2010/main" val="2956391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3608" y="476672"/>
            <a:ext cx="7920880" cy="6120680"/>
          </a:xfrm>
        </p:spPr>
        <p:txBody>
          <a:bodyPr>
            <a:normAutofit lnSpcReduction="10000"/>
          </a:bodyPr>
          <a:lstStyle/>
          <a:p>
            <a:pPr algn="just" rtl="1"/>
            <a:r>
              <a:rPr lang="ar-DZ" sz="2800" b="1" dirty="0" smtClean="0">
                <a:solidFill>
                  <a:schemeClr val="accent1"/>
                </a:solidFill>
                <a:latin typeface="Simplified Arabic" pitchFamily="18" charset="-78"/>
                <a:cs typeface="Simplified Arabic" pitchFamily="18" charset="-78"/>
              </a:rPr>
              <a:t>3. </a:t>
            </a:r>
            <a:r>
              <a:rPr lang="ar-SA" sz="2800" b="1" dirty="0" smtClean="0">
                <a:solidFill>
                  <a:schemeClr val="accent1"/>
                </a:solidFill>
                <a:latin typeface="Simplified Arabic" pitchFamily="18" charset="-78"/>
                <a:cs typeface="Simplified Arabic" pitchFamily="18" charset="-78"/>
              </a:rPr>
              <a:t>التواؤم </a:t>
            </a:r>
            <a:r>
              <a:rPr lang="ar-SA" sz="2800" b="1" dirty="0">
                <a:solidFill>
                  <a:schemeClr val="accent1"/>
                </a:solidFill>
                <a:latin typeface="Simplified Arabic" pitchFamily="18" charset="-78"/>
                <a:cs typeface="Simplified Arabic" pitchFamily="18" charset="-78"/>
              </a:rPr>
              <a:t>بين أعضاء المجموعة : </a:t>
            </a:r>
            <a:r>
              <a:rPr lang="ar-SA" sz="2800" dirty="0">
                <a:latin typeface="Simplified Arabic" pitchFamily="18" charset="-78"/>
                <a:cs typeface="Simplified Arabic" pitchFamily="18" charset="-78"/>
              </a:rPr>
              <a:t>ويعني مدى شعور كل عضو تجاه الأعضاء الآخرين، فعندما يكون هناك تواؤم فإن المجموعة تستمر ويكون ذلك حافزاً لتحقيق الأهداف أو الأعمال الموكولة لها ، ولكن يجب أن يكون هذا التواؤم بنّاءًا بحيث لا تكون هناك مجاملة لبعض الأعضاء من قبل أعضاء آخرين على حساب هدف المجموعة، وبالتالي يكون هذا التواؤم غير بنّاء </a:t>
            </a:r>
            <a:r>
              <a:rPr lang="ar-SA" sz="2800" dirty="0" smtClean="0">
                <a:latin typeface="Simplified Arabic" pitchFamily="18" charset="-78"/>
                <a:cs typeface="Simplified Arabic" pitchFamily="18" charset="-78"/>
              </a:rPr>
              <a:t>.</a:t>
            </a:r>
            <a:endParaRPr lang="ar-DZ" sz="2800" dirty="0" smtClean="0">
              <a:latin typeface="Simplified Arabic" pitchFamily="18" charset="-78"/>
              <a:cs typeface="Simplified Arabic" pitchFamily="18" charset="-78"/>
            </a:endParaRPr>
          </a:p>
          <a:p>
            <a:pPr algn="just" rtl="1"/>
            <a:endParaRPr lang="fr-FR" sz="2800" dirty="0">
              <a:latin typeface="Simplified Arabic" pitchFamily="18" charset="-78"/>
              <a:cs typeface="Simplified Arabic" pitchFamily="18" charset="-78"/>
            </a:endParaRPr>
          </a:p>
          <a:p>
            <a:pPr algn="just" rtl="1"/>
            <a:r>
              <a:rPr lang="ar-DZ" sz="2800" b="1" dirty="0" smtClean="0">
                <a:solidFill>
                  <a:schemeClr val="accent1"/>
                </a:solidFill>
                <a:latin typeface="Simplified Arabic" pitchFamily="18" charset="-78"/>
                <a:cs typeface="Simplified Arabic" pitchFamily="18" charset="-78"/>
              </a:rPr>
              <a:t>4. </a:t>
            </a:r>
            <a:r>
              <a:rPr lang="ar-SA" sz="2800" b="1" dirty="0" smtClean="0">
                <a:solidFill>
                  <a:schemeClr val="accent1"/>
                </a:solidFill>
                <a:latin typeface="Simplified Arabic" pitchFamily="18" charset="-78"/>
                <a:cs typeface="Simplified Arabic" pitchFamily="18" charset="-78"/>
              </a:rPr>
              <a:t>حجم </a:t>
            </a:r>
            <a:r>
              <a:rPr lang="ar-SA" sz="2800" b="1" dirty="0">
                <a:solidFill>
                  <a:schemeClr val="accent1"/>
                </a:solidFill>
                <a:latin typeface="Simplified Arabic" pitchFamily="18" charset="-78"/>
                <a:cs typeface="Simplified Arabic" pitchFamily="18" charset="-78"/>
              </a:rPr>
              <a:t>المجموعة : </a:t>
            </a:r>
            <a:r>
              <a:rPr lang="ar-SA" sz="2800" dirty="0">
                <a:latin typeface="Simplified Arabic" pitchFamily="18" charset="-78"/>
                <a:cs typeface="Simplified Arabic" pitchFamily="18" charset="-78"/>
              </a:rPr>
              <a:t>ونعني بهذه الخاصية عدد أعضاء المجموعة ، وبالرغم من أنه ليس هناك عدد مثالي لعدد أعضاء المجموعة الصغيرة إلا أن العدد يعتمد على هدف المجموعة أو العمل المنوط </a:t>
            </a:r>
            <a:r>
              <a:rPr lang="ar-SA" sz="2800" dirty="0" smtClean="0">
                <a:latin typeface="Simplified Arabic" pitchFamily="18" charset="-78"/>
                <a:cs typeface="Simplified Arabic" pitchFamily="18" charset="-78"/>
              </a:rPr>
              <a:t>بها </a:t>
            </a:r>
            <a:r>
              <a:rPr lang="ar-SA" sz="2800" dirty="0">
                <a:latin typeface="Simplified Arabic" pitchFamily="18" charset="-78"/>
                <a:cs typeface="Simplified Arabic" pitchFamily="18" charset="-78"/>
              </a:rPr>
              <a:t>فمثلاً يرى كثير من الكتاب أن خمسة أعضاء عدد مثالي لأي مهمة علمية ، وعلى أية حال  فإن معظم المهتمين بدراسة الاتصال في المجموعات الصغيرة يرون أن العدد يجب ألا يقل عن ثلاثة أعضاء وألا يزيد على تسعة .</a:t>
            </a:r>
            <a:endParaRPr lang="fr-FR" sz="2800" dirty="0">
              <a:latin typeface="Simplified Arabic" pitchFamily="18" charset="-78"/>
              <a:cs typeface="Simplified Arabic" pitchFamily="18" charset="-78"/>
            </a:endParaRPr>
          </a:p>
        </p:txBody>
      </p:sp>
    </p:spTree>
    <p:extLst>
      <p:ext uri="{BB962C8B-B14F-4D97-AF65-F5344CB8AC3E}">
        <p14:creationId xmlns:p14="http://schemas.microsoft.com/office/powerpoint/2010/main" val="2956391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31640" y="476672"/>
            <a:ext cx="7560840" cy="6120680"/>
          </a:xfrm>
        </p:spPr>
        <p:txBody>
          <a:bodyPr>
            <a:noAutofit/>
          </a:bodyPr>
          <a:lstStyle/>
          <a:p>
            <a:pPr algn="just" rtl="1"/>
            <a:r>
              <a:rPr lang="ar-DZ" sz="3400" b="1" dirty="0" smtClean="0">
                <a:solidFill>
                  <a:schemeClr val="accent5"/>
                </a:solidFill>
                <a:latin typeface="Simplified Arabic" pitchFamily="18" charset="-78"/>
                <a:cs typeface="Simplified Arabic" pitchFamily="18" charset="-78"/>
              </a:rPr>
              <a:t>سادسا: </a:t>
            </a:r>
            <a:r>
              <a:rPr lang="ar-SA" sz="3400" b="1" dirty="0" smtClean="0">
                <a:solidFill>
                  <a:schemeClr val="accent5"/>
                </a:solidFill>
                <a:latin typeface="Simplified Arabic" pitchFamily="18" charset="-78"/>
                <a:cs typeface="Simplified Arabic" pitchFamily="18" charset="-78"/>
              </a:rPr>
              <a:t>أخلاقيات </a:t>
            </a:r>
            <a:r>
              <a:rPr lang="ar-SA" sz="3400" b="1" dirty="0">
                <a:solidFill>
                  <a:schemeClr val="accent5"/>
                </a:solidFill>
                <a:latin typeface="Simplified Arabic" pitchFamily="18" charset="-78"/>
                <a:cs typeface="Simplified Arabic" pitchFamily="18" charset="-78"/>
              </a:rPr>
              <a:t>العمل في المجموعة الصغيرة :</a:t>
            </a:r>
            <a:r>
              <a:rPr lang="ar-SA" sz="3400" dirty="0">
                <a:solidFill>
                  <a:schemeClr val="accent5"/>
                </a:solidFill>
                <a:latin typeface="Simplified Arabic" pitchFamily="18" charset="-78"/>
                <a:cs typeface="Simplified Arabic" pitchFamily="18" charset="-78"/>
              </a:rPr>
              <a:t> </a:t>
            </a:r>
            <a:r>
              <a:rPr lang="ar-SA" sz="3400" dirty="0">
                <a:latin typeface="Simplified Arabic" pitchFamily="18" charset="-78"/>
                <a:cs typeface="Simplified Arabic" pitchFamily="18" charset="-78"/>
              </a:rPr>
              <a:t>يمكن تلخيص هذه الأخلاقيات في الآتي : </a:t>
            </a:r>
            <a:r>
              <a:rPr lang="ar-SA" sz="3400" b="1" dirty="0" smtClean="0">
                <a:latin typeface="Simplified Arabic" pitchFamily="18" charset="-78"/>
                <a:cs typeface="Simplified Arabic" pitchFamily="18" charset="-78"/>
              </a:rPr>
              <a:t> </a:t>
            </a:r>
            <a:endParaRPr lang="fr-FR" sz="3400" dirty="0">
              <a:latin typeface="Simplified Arabic" pitchFamily="18" charset="-78"/>
              <a:cs typeface="Simplified Arabic" pitchFamily="18" charset="-78"/>
            </a:endParaRPr>
          </a:p>
          <a:p>
            <a:pPr marL="541782" lvl="0" indent="-514350" algn="just" rtl="1">
              <a:buFont typeface="+mj-lt"/>
              <a:buAutoNum type="arabicPeriod"/>
            </a:pPr>
            <a:r>
              <a:rPr lang="ar-SA" sz="3400" dirty="0">
                <a:latin typeface="Simplified Arabic" pitchFamily="18" charset="-78"/>
                <a:cs typeface="Simplified Arabic" pitchFamily="18" charset="-78"/>
              </a:rPr>
              <a:t>كل عضو له الحق في إبداء رأيه . </a:t>
            </a:r>
            <a:endParaRPr lang="fr-FR" sz="3400" dirty="0">
              <a:latin typeface="Simplified Arabic" pitchFamily="18" charset="-78"/>
              <a:cs typeface="Simplified Arabic" pitchFamily="18" charset="-78"/>
            </a:endParaRPr>
          </a:p>
          <a:p>
            <a:pPr marL="541782" lvl="0" indent="-514350" algn="just" rtl="1">
              <a:buFont typeface="+mj-lt"/>
              <a:buAutoNum type="arabicPeriod"/>
            </a:pPr>
            <a:r>
              <a:rPr lang="ar-SA" sz="3400" dirty="0">
                <a:latin typeface="Simplified Arabic" pitchFamily="18" charset="-78"/>
                <a:cs typeface="Simplified Arabic" pitchFamily="18" charset="-78"/>
              </a:rPr>
              <a:t>جميع الأعضاء يجب أن يتبادلوا المعلومات التي لها صلة بعمل المجموعة والتي تساعد في تحقيق هدفها . </a:t>
            </a:r>
            <a:endParaRPr lang="fr-FR" sz="3400" dirty="0">
              <a:latin typeface="Simplified Arabic" pitchFamily="18" charset="-78"/>
              <a:cs typeface="Simplified Arabic" pitchFamily="18" charset="-78"/>
            </a:endParaRPr>
          </a:p>
          <a:p>
            <a:pPr marL="541782" lvl="0" indent="-514350" algn="just" rtl="1">
              <a:buFont typeface="+mj-lt"/>
              <a:buAutoNum type="arabicPeriod"/>
            </a:pPr>
            <a:r>
              <a:rPr lang="ar-SA" sz="3400" dirty="0">
                <a:latin typeface="Simplified Arabic" pitchFamily="18" charset="-78"/>
                <a:cs typeface="Simplified Arabic" pitchFamily="18" charset="-78"/>
              </a:rPr>
              <a:t>المعلومات السرية يجب أن تكون سرية وأن لا يقوم أي عضو بإفشاء هذه المعلومات السرية . </a:t>
            </a:r>
            <a:endParaRPr lang="fr-FR" sz="3400" dirty="0">
              <a:latin typeface="Simplified Arabic" pitchFamily="18" charset="-78"/>
              <a:cs typeface="Simplified Arabic" pitchFamily="18" charset="-78"/>
            </a:endParaRPr>
          </a:p>
          <a:p>
            <a:pPr marL="541782" indent="-514350" algn="just" rtl="1">
              <a:buFont typeface="+mj-lt"/>
              <a:buAutoNum type="arabicPeriod"/>
            </a:pPr>
            <a:r>
              <a:rPr lang="ar-SA" sz="3400" dirty="0">
                <a:latin typeface="Simplified Arabic" pitchFamily="18" charset="-78"/>
                <a:cs typeface="Simplified Arabic" pitchFamily="18" charset="-78"/>
              </a:rPr>
              <a:t>يجب أن يكون كل عضو أمينا ويستخدم المعلومات المتوفرة له بشكل أخلاقي ومن أجل تحقيق الهدف </a:t>
            </a:r>
            <a:endParaRPr lang="fr-FR" sz="3400" dirty="0">
              <a:latin typeface="Simplified Arabic" pitchFamily="18" charset="-78"/>
              <a:cs typeface="Simplified Arabic" pitchFamily="18" charset="-78"/>
            </a:endParaRPr>
          </a:p>
        </p:txBody>
      </p:sp>
    </p:spTree>
    <p:extLst>
      <p:ext uri="{BB962C8B-B14F-4D97-AF65-F5344CB8AC3E}">
        <p14:creationId xmlns:p14="http://schemas.microsoft.com/office/powerpoint/2010/main" val="2956391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15616" y="332656"/>
            <a:ext cx="7776864" cy="6264696"/>
          </a:xfrm>
        </p:spPr>
        <p:txBody>
          <a:bodyPr>
            <a:noAutofit/>
          </a:bodyPr>
          <a:lstStyle/>
          <a:p>
            <a:pPr algn="just" rtl="1"/>
            <a:r>
              <a:rPr lang="ar-DZ" sz="2800" b="1" dirty="0" smtClean="0">
                <a:solidFill>
                  <a:schemeClr val="accent5"/>
                </a:solidFill>
                <a:latin typeface="Simplified Arabic" pitchFamily="18" charset="-78"/>
                <a:cs typeface="Simplified Arabic" pitchFamily="18" charset="-78"/>
              </a:rPr>
              <a:t>سابعا: </a:t>
            </a:r>
            <a:r>
              <a:rPr lang="ar-SA" sz="2800" b="1" dirty="0" smtClean="0">
                <a:solidFill>
                  <a:schemeClr val="accent5"/>
                </a:solidFill>
                <a:latin typeface="Simplified Arabic" pitchFamily="18" charset="-78"/>
                <a:cs typeface="Simplified Arabic" pitchFamily="18" charset="-78"/>
              </a:rPr>
              <a:t>سلبيات </a:t>
            </a:r>
            <a:r>
              <a:rPr lang="ar-SA" sz="2800" b="1" dirty="0">
                <a:solidFill>
                  <a:schemeClr val="accent5"/>
                </a:solidFill>
                <a:latin typeface="Simplified Arabic" pitchFamily="18" charset="-78"/>
                <a:cs typeface="Simplified Arabic" pitchFamily="18" charset="-78"/>
              </a:rPr>
              <a:t>المجموعات الصغيرة : </a:t>
            </a:r>
            <a:endParaRPr lang="fr-FR" sz="2800" dirty="0">
              <a:solidFill>
                <a:schemeClr val="accent5"/>
              </a:solidFill>
              <a:latin typeface="Simplified Arabic" pitchFamily="18" charset="-78"/>
              <a:cs typeface="Simplified Arabic" pitchFamily="18" charset="-78"/>
            </a:endParaRPr>
          </a:p>
          <a:p>
            <a:pPr algn="just" rtl="1"/>
            <a:r>
              <a:rPr lang="ar-SA" sz="2800" dirty="0">
                <a:latin typeface="Simplified Arabic" pitchFamily="18" charset="-78"/>
                <a:cs typeface="Simplified Arabic" pitchFamily="18" charset="-78"/>
              </a:rPr>
              <a:t>بالرغم من الإيجابيات الكثيرة للمجموعة الصغيرة إلا أن لها بعض </a:t>
            </a:r>
            <a:r>
              <a:rPr lang="ar-SA" sz="2800" dirty="0" smtClean="0">
                <a:latin typeface="Simplified Arabic" pitchFamily="18" charset="-78"/>
                <a:cs typeface="Simplified Arabic" pitchFamily="18" charset="-78"/>
              </a:rPr>
              <a:t>السلبيات </a:t>
            </a:r>
            <a:r>
              <a:rPr lang="ar-SA" sz="2800" dirty="0">
                <a:latin typeface="Simplified Arabic" pitchFamily="18" charset="-78"/>
                <a:cs typeface="Simplified Arabic" pitchFamily="18" charset="-78"/>
              </a:rPr>
              <a:t>ومن أهمها : </a:t>
            </a:r>
            <a:endParaRPr lang="fr-FR" sz="2800" dirty="0">
              <a:latin typeface="Simplified Arabic" pitchFamily="18" charset="-78"/>
              <a:cs typeface="Simplified Arabic" pitchFamily="18" charset="-78"/>
            </a:endParaRPr>
          </a:p>
          <a:p>
            <a:pPr algn="just" rtl="1"/>
            <a:r>
              <a:rPr lang="ar-SA" sz="2800" dirty="0">
                <a:latin typeface="Simplified Arabic" pitchFamily="18" charset="-78"/>
                <a:cs typeface="Simplified Arabic" pitchFamily="18" charset="-78"/>
              </a:rPr>
              <a:t>أ</a:t>
            </a:r>
            <a:r>
              <a:rPr lang="en-US" sz="2800" dirty="0">
                <a:latin typeface="Simplified Arabic" pitchFamily="18" charset="-78"/>
                <a:cs typeface="Simplified Arabic" pitchFamily="18" charset="-78"/>
                <a:sym typeface="Symbol"/>
              </a:rPr>
              <a:t></a:t>
            </a:r>
            <a:r>
              <a:rPr lang="ar-SA" sz="2800" dirty="0">
                <a:latin typeface="Simplified Arabic" pitchFamily="18" charset="-78"/>
                <a:cs typeface="Simplified Arabic" pitchFamily="18" charset="-78"/>
              </a:rPr>
              <a:t>   </a:t>
            </a:r>
            <a:r>
              <a:rPr lang="ar-SA" sz="2800" b="1" dirty="0">
                <a:latin typeface="Simplified Arabic" pitchFamily="18" charset="-78"/>
                <a:cs typeface="Simplified Arabic" pitchFamily="18" charset="-78"/>
              </a:rPr>
              <a:t>المجاملة على حساب الهدف : </a:t>
            </a:r>
            <a:r>
              <a:rPr lang="ar-SA" sz="2800" dirty="0">
                <a:latin typeface="Simplified Arabic" pitchFamily="18" charset="-78"/>
                <a:cs typeface="Simplified Arabic" pitchFamily="18" charset="-78"/>
              </a:rPr>
              <a:t>وهذه المجاملة قد تجعل عملية مجاراة الأعضاء أكثر أهمية من هدف المجموعة وبالتالي فإنه ينتفي وجود الإبداع والآراء الجديدة </a:t>
            </a:r>
            <a:r>
              <a:rPr lang="ar-SA" sz="2800" dirty="0" smtClean="0">
                <a:latin typeface="Simplified Arabic" pitchFamily="18" charset="-78"/>
                <a:cs typeface="Simplified Arabic" pitchFamily="18" charset="-78"/>
              </a:rPr>
              <a:t>الناقدة </a:t>
            </a:r>
            <a:r>
              <a:rPr lang="ar-SA" sz="2800" dirty="0">
                <a:latin typeface="Simplified Arabic" pitchFamily="18" charset="-78"/>
                <a:cs typeface="Simplified Arabic" pitchFamily="18" charset="-78"/>
              </a:rPr>
              <a:t>ويستحوذ بعض الأعضاء على </a:t>
            </a:r>
            <a:r>
              <a:rPr lang="ar-SA" sz="2800" dirty="0" smtClean="0">
                <a:latin typeface="Simplified Arabic" pitchFamily="18" charset="-78"/>
                <a:cs typeface="Simplified Arabic" pitchFamily="18" charset="-78"/>
              </a:rPr>
              <a:t>المجموعة </a:t>
            </a:r>
            <a:r>
              <a:rPr lang="ar-SA" sz="2800" dirty="0">
                <a:latin typeface="Simplified Arabic" pitchFamily="18" charset="-78"/>
                <a:cs typeface="Simplified Arabic" pitchFamily="18" charset="-78"/>
              </a:rPr>
              <a:t>ويمنع الأعضاء الآخرون من المشاركة وإبداء الرأي . </a:t>
            </a:r>
            <a:endParaRPr lang="fr-FR" sz="2800" dirty="0">
              <a:latin typeface="Simplified Arabic" pitchFamily="18" charset="-78"/>
              <a:cs typeface="Simplified Arabic" pitchFamily="18" charset="-78"/>
            </a:endParaRPr>
          </a:p>
          <a:p>
            <a:pPr algn="just" rtl="1"/>
            <a:r>
              <a:rPr lang="ar-SA" sz="2800" dirty="0">
                <a:latin typeface="Simplified Arabic" pitchFamily="18" charset="-78"/>
                <a:cs typeface="Simplified Arabic" pitchFamily="18" charset="-78"/>
              </a:rPr>
              <a:t>ب</a:t>
            </a:r>
            <a:r>
              <a:rPr lang="en-US" sz="2800" dirty="0">
                <a:latin typeface="Simplified Arabic" pitchFamily="18" charset="-78"/>
                <a:cs typeface="Simplified Arabic" pitchFamily="18" charset="-78"/>
                <a:sym typeface="Symbol"/>
              </a:rPr>
              <a:t></a:t>
            </a:r>
            <a:r>
              <a:rPr lang="en-US" sz="2800" dirty="0">
                <a:latin typeface="Simplified Arabic" pitchFamily="18" charset="-78"/>
                <a:cs typeface="Simplified Arabic" pitchFamily="18" charset="-78"/>
              </a:rPr>
              <a:t>   </a:t>
            </a:r>
            <a:r>
              <a:rPr lang="ar-SA" sz="2800" b="1" dirty="0">
                <a:latin typeface="Simplified Arabic" pitchFamily="18" charset="-78"/>
                <a:cs typeface="Simplified Arabic" pitchFamily="18" charset="-78"/>
              </a:rPr>
              <a:t>إهدار الوقت : </a:t>
            </a:r>
            <a:r>
              <a:rPr lang="ar-SA" sz="2800" dirty="0">
                <a:latin typeface="Simplified Arabic" pitchFamily="18" charset="-78"/>
                <a:cs typeface="Simplified Arabic" pitchFamily="18" charset="-78"/>
              </a:rPr>
              <a:t>أحد سلبيات المجموعة الصغيرة هي إهدار الوقت خصوصاً في المجموعات التي تشكل لاتخاذ قرار أو حل مشكلة معينة . </a:t>
            </a:r>
            <a:endParaRPr lang="fr-FR" sz="2800" dirty="0">
              <a:latin typeface="Simplified Arabic" pitchFamily="18" charset="-78"/>
              <a:cs typeface="Simplified Arabic" pitchFamily="18" charset="-78"/>
            </a:endParaRPr>
          </a:p>
          <a:p>
            <a:pPr algn="just" rtl="1"/>
            <a:r>
              <a:rPr lang="ar-SA" sz="2800" dirty="0">
                <a:latin typeface="Simplified Arabic" pitchFamily="18" charset="-78"/>
                <a:cs typeface="Simplified Arabic" pitchFamily="18" charset="-78"/>
              </a:rPr>
              <a:t>جـ</a:t>
            </a:r>
            <a:r>
              <a:rPr lang="en-US" sz="2800" dirty="0">
                <a:latin typeface="Simplified Arabic" pitchFamily="18" charset="-78"/>
                <a:cs typeface="Simplified Arabic" pitchFamily="18" charset="-78"/>
                <a:sym typeface="Symbol"/>
              </a:rPr>
              <a:t></a:t>
            </a:r>
            <a:r>
              <a:rPr lang="en-US" sz="2800" dirty="0">
                <a:latin typeface="Simplified Arabic" pitchFamily="18" charset="-78"/>
                <a:cs typeface="Simplified Arabic" pitchFamily="18" charset="-78"/>
              </a:rPr>
              <a:t>  </a:t>
            </a:r>
            <a:r>
              <a:rPr lang="ar-SA" sz="2800" b="1" dirty="0">
                <a:latin typeface="Simplified Arabic" pitchFamily="18" charset="-78"/>
                <a:cs typeface="Simplified Arabic" pitchFamily="18" charset="-78"/>
              </a:rPr>
              <a:t>عدم توزيع الأعباء بشكل عادل : </a:t>
            </a:r>
            <a:r>
              <a:rPr lang="ar-SA" sz="2800" dirty="0">
                <a:latin typeface="Simplified Arabic" pitchFamily="18" charset="-78"/>
                <a:cs typeface="Simplified Arabic" pitchFamily="18" charset="-78"/>
              </a:rPr>
              <a:t>حيث يقوم عدد محدد من الأعضاء بأداء الجزء الأكبر من مهمة المجموعة وتبقى مشاركة الآخرين محدودة .</a:t>
            </a:r>
            <a:endParaRPr lang="fr-FR" sz="2800" dirty="0">
              <a:latin typeface="Simplified Arabic" pitchFamily="18" charset="-78"/>
              <a:cs typeface="Simplified Arabic" pitchFamily="18" charset="-78"/>
            </a:endParaRPr>
          </a:p>
          <a:p>
            <a:pPr algn="just"/>
            <a:endParaRPr lang="fr-FR" sz="2800" dirty="0">
              <a:latin typeface="Simplified Arabic" pitchFamily="18" charset="-78"/>
              <a:cs typeface="Simplified Arabic" pitchFamily="18" charset="-78"/>
            </a:endParaRPr>
          </a:p>
        </p:txBody>
      </p:sp>
    </p:spTree>
    <p:extLst>
      <p:ext uri="{BB962C8B-B14F-4D97-AF65-F5344CB8AC3E}">
        <p14:creationId xmlns:p14="http://schemas.microsoft.com/office/powerpoint/2010/main" val="2956391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15616" y="476672"/>
            <a:ext cx="7632848" cy="6120680"/>
          </a:xfrm>
        </p:spPr>
        <p:txBody>
          <a:bodyPr>
            <a:noAutofit/>
          </a:bodyPr>
          <a:lstStyle/>
          <a:p>
            <a:pPr algn="just" rtl="1"/>
            <a:r>
              <a:rPr lang="ar-SA" sz="3200" dirty="0">
                <a:latin typeface="Simplified Arabic" pitchFamily="18" charset="-78"/>
                <a:cs typeface="Simplified Arabic" pitchFamily="18" charset="-78"/>
              </a:rPr>
              <a:t> </a:t>
            </a:r>
            <a:r>
              <a:rPr lang="ar-SA" sz="3200" b="1" dirty="0">
                <a:latin typeface="Simplified Arabic" pitchFamily="18" charset="-78"/>
                <a:cs typeface="Simplified Arabic" pitchFamily="18" charset="-78"/>
              </a:rPr>
              <a:t>د</a:t>
            </a:r>
            <a:r>
              <a:rPr lang="en-US" sz="3200" b="1" dirty="0">
                <a:latin typeface="Simplified Arabic" pitchFamily="18" charset="-78"/>
                <a:cs typeface="Simplified Arabic" pitchFamily="18" charset="-78"/>
                <a:sym typeface="Symbol"/>
              </a:rPr>
              <a:t></a:t>
            </a:r>
            <a:r>
              <a:rPr lang="en-US" sz="3200" b="1" dirty="0">
                <a:latin typeface="Simplified Arabic" pitchFamily="18" charset="-78"/>
                <a:cs typeface="Simplified Arabic" pitchFamily="18" charset="-78"/>
              </a:rPr>
              <a:t>   </a:t>
            </a:r>
            <a:r>
              <a:rPr lang="ar-SA" sz="3200" b="1" dirty="0">
                <a:latin typeface="Simplified Arabic" pitchFamily="18" charset="-78"/>
                <a:cs typeface="Simplified Arabic" pitchFamily="18" charset="-78"/>
              </a:rPr>
              <a:t>اختلاف طريقة الاتصال بين أفراد المجموعة : </a:t>
            </a:r>
            <a:r>
              <a:rPr lang="ar-SA" sz="3200" dirty="0">
                <a:latin typeface="Simplified Arabic" pitchFamily="18" charset="-78"/>
                <a:cs typeface="Simplified Arabic" pitchFamily="18" charset="-78"/>
              </a:rPr>
              <a:t>هذا قد يؤدي إلى أن الأعضاء لا يساهمون بشكل متساوٍ، ولأن كل شخص له طريقة اتصال يرتاح لها مع المجموعة فقد يسيطر بعض الأعضاء على المجموعة بمشاركاتهم ومناقشاتهم على حساب الأعضاء الآخرين . </a:t>
            </a:r>
            <a:endParaRPr lang="fr-FR" sz="3200" dirty="0">
              <a:latin typeface="Simplified Arabic" pitchFamily="18" charset="-78"/>
              <a:cs typeface="Simplified Arabic" pitchFamily="18" charset="-78"/>
            </a:endParaRPr>
          </a:p>
          <a:p>
            <a:pPr algn="just" rtl="1"/>
            <a:r>
              <a:rPr lang="ar-SA" sz="3200" b="1" dirty="0">
                <a:latin typeface="Simplified Arabic" pitchFamily="18" charset="-78"/>
                <a:cs typeface="Simplified Arabic" pitchFamily="18" charset="-78"/>
              </a:rPr>
              <a:t>هـ</a:t>
            </a:r>
            <a:r>
              <a:rPr lang="en-US" sz="3200" b="1" dirty="0">
                <a:latin typeface="Simplified Arabic" pitchFamily="18" charset="-78"/>
                <a:cs typeface="Simplified Arabic" pitchFamily="18" charset="-78"/>
                <a:sym typeface="Symbol"/>
              </a:rPr>
              <a:t></a:t>
            </a:r>
            <a:r>
              <a:rPr lang="en-US" sz="3200" b="1" dirty="0">
                <a:latin typeface="Simplified Arabic" pitchFamily="18" charset="-78"/>
                <a:cs typeface="Simplified Arabic" pitchFamily="18" charset="-78"/>
              </a:rPr>
              <a:t>  </a:t>
            </a:r>
            <a:r>
              <a:rPr lang="ar-SA" sz="3200" b="1" dirty="0">
                <a:latin typeface="Simplified Arabic" pitchFamily="18" charset="-78"/>
                <a:cs typeface="Simplified Arabic" pitchFamily="18" charset="-78"/>
              </a:rPr>
              <a:t>التأثير الداخلي المؤدي للفشل : </a:t>
            </a:r>
            <a:r>
              <a:rPr lang="ar-SA" sz="3200" dirty="0">
                <a:latin typeface="Simplified Arabic" pitchFamily="18" charset="-78"/>
                <a:cs typeface="Simplified Arabic" pitchFamily="18" charset="-78"/>
              </a:rPr>
              <a:t>ويحدث ذلك عندما يسيطر الأعضاء الذين لا يقومون بأداء أدوارهم بالشكل الكامل بالضغط على الأعضاء الآخرين لعمل أقل ما يمكن وبالتالي يستطيع هؤلاء الأعضاء التحكم في عمل المجموعة . </a:t>
            </a:r>
            <a:endParaRPr lang="fr-FR" sz="3200" dirty="0">
              <a:latin typeface="Simplified Arabic" pitchFamily="18" charset="-78"/>
              <a:cs typeface="Simplified Arabic" pitchFamily="18" charset="-78"/>
            </a:endParaRPr>
          </a:p>
        </p:txBody>
      </p:sp>
    </p:spTree>
    <p:extLst>
      <p:ext uri="{BB962C8B-B14F-4D97-AF65-F5344CB8AC3E}">
        <p14:creationId xmlns:p14="http://schemas.microsoft.com/office/powerpoint/2010/main" val="2956391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59632" y="260648"/>
            <a:ext cx="7674056" cy="6120680"/>
          </a:xfrm>
        </p:spPr>
        <p:txBody>
          <a:bodyPr>
            <a:normAutofit/>
          </a:bodyPr>
          <a:lstStyle/>
          <a:p>
            <a:pPr algn="ctr" rtl="1">
              <a:buFont typeface="Wingdings" panose="05000000000000000000" pitchFamily="2" charset="2"/>
              <a:buChar char="v"/>
            </a:pPr>
            <a:r>
              <a:rPr lang="ar-DZ" sz="4000" b="1" dirty="0" smtClean="0">
                <a:solidFill>
                  <a:schemeClr val="accent1"/>
                </a:solidFill>
                <a:latin typeface="Simplified Arabic" panose="02020603050405020304" pitchFamily="18" charset="-78"/>
                <a:cs typeface="Simplified Arabic" panose="02020603050405020304" pitchFamily="18" charset="-78"/>
              </a:rPr>
              <a:t>محتويات المحاضرة:</a:t>
            </a:r>
          </a:p>
          <a:p>
            <a:pPr lvl="0" algn="r" rtl="1"/>
            <a:r>
              <a:rPr lang="ar-DZ" sz="3600" b="1" dirty="0">
                <a:latin typeface="Simplified Arabic" panose="02020603050405020304" pitchFamily="18" charset="-78"/>
                <a:cs typeface="Simplified Arabic" panose="02020603050405020304" pitchFamily="18" charset="-78"/>
              </a:rPr>
              <a:t>أولا: </a:t>
            </a:r>
            <a:r>
              <a:rPr lang="ar-DZ" sz="3600" b="1" dirty="0">
                <a:solidFill>
                  <a:schemeClr val="tx2">
                    <a:lumMod val="60000"/>
                    <a:lumOff val="40000"/>
                  </a:schemeClr>
                </a:solidFill>
                <a:latin typeface="Simplified Arabic" panose="02020603050405020304" pitchFamily="18" charset="-78"/>
                <a:cs typeface="Simplified Arabic" panose="02020603050405020304" pitchFamily="18" charset="-78"/>
              </a:rPr>
              <a:t>تعريف المجموعات الصغيرة</a:t>
            </a:r>
            <a:endParaRPr lang="fr-FR" sz="3600" dirty="0">
              <a:solidFill>
                <a:schemeClr val="tx2">
                  <a:lumMod val="60000"/>
                  <a:lumOff val="40000"/>
                </a:schemeClr>
              </a:solidFill>
              <a:latin typeface="Simplified Arabic" panose="02020603050405020304" pitchFamily="18" charset="-78"/>
              <a:cs typeface="Simplified Arabic" panose="02020603050405020304" pitchFamily="18" charset="-78"/>
            </a:endParaRPr>
          </a:p>
          <a:p>
            <a:pPr lvl="0" algn="r" rtl="1"/>
            <a:r>
              <a:rPr lang="ar-DZ" sz="3600" b="1" dirty="0">
                <a:latin typeface="Simplified Arabic" panose="02020603050405020304" pitchFamily="18" charset="-78"/>
                <a:cs typeface="Simplified Arabic" panose="02020603050405020304" pitchFamily="18" charset="-78"/>
              </a:rPr>
              <a:t>ثانيا: </a:t>
            </a:r>
            <a:r>
              <a:rPr lang="ar-DZ" sz="3600" b="1" dirty="0">
                <a:solidFill>
                  <a:schemeClr val="tx2">
                    <a:lumMod val="60000"/>
                    <a:lumOff val="40000"/>
                  </a:schemeClr>
                </a:solidFill>
                <a:latin typeface="Simplified Arabic" panose="02020603050405020304" pitchFamily="18" charset="-78"/>
                <a:cs typeface="Simplified Arabic" panose="02020603050405020304" pitchFamily="18" charset="-78"/>
              </a:rPr>
              <a:t>دوافع انظمام الأفراد </a:t>
            </a:r>
            <a:r>
              <a:rPr lang="ar-SA" sz="3600" b="1" dirty="0">
                <a:solidFill>
                  <a:schemeClr val="tx2">
                    <a:lumMod val="60000"/>
                    <a:lumOff val="40000"/>
                  </a:schemeClr>
                </a:solidFill>
                <a:latin typeface="Simplified Arabic" panose="02020603050405020304" pitchFamily="18" charset="-78"/>
                <a:cs typeface="Simplified Arabic" panose="02020603050405020304" pitchFamily="18" charset="-78"/>
              </a:rPr>
              <a:t>إلى </a:t>
            </a:r>
            <a:r>
              <a:rPr lang="ar-DZ" sz="3600" b="1" dirty="0">
                <a:solidFill>
                  <a:schemeClr val="tx2">
                    <a:lumMod val="60000"/>
                    <a:lumOff val="40000"/>
                  </a:schemeClr>
                </a:solidFill>
                <a:latin typeface="Simplified Arabic" panose="02020603050405020304" pitchFamily="18" charset="-78"/>
                <a:cs typeface="Simplified Arabic" panose="02020603050405020304" pitchFamily="18" charset="-78"/>
              </a:rPr>
              <a:t>ال</a:t>
            </a:r>
            <a:r>
              <a:rPr lang="ar-SA" sz="3600" b="1" dirty="0">
                <a:solidFill>
                  <a:schemeClr val="tx2">
                    <a:lumMod val="60000"/>
                    <a:lumOff val="40000"/>
                  </a:schemeClr>
                </a:solidFill>
                <a:latin typeface="Simplified Arabic" panose="02020603050405020304" pitchFamily="18" charset="-78"/>
                <a:cs typeface="Simplified Arabic" panose="02020603050405020304" pitchFamily="18" charset="-78"/>
              </a:rPr>
              <a:t>مجموعات</a:t>
            </a:r>
            <a:endParaRPr lang="fr-FR" sz="3600" dirty="0">
              <a:solidFill>
                <a:schemeClr val="tx2">
                  <a:lumMod val="60000"/>
                  <a:lumOff val="40000"/>
                </a:schemeClr>
              </a:solidFill>
              <a:latin typeface="Simplified Arabic" panose="02020603050405020304" pitchFamily="18" charset="-78"/>
              <a:cs typeface="Simplified Arabic" panose="02020603050405020304" pitchFamily="18" charset="-78"/>
            </a:endParaRPr>
          </a:p>
          <a:p>
            <a:pPr lvl="0" algn="r" rtl="1"/>
            <a:r>
              <a:rPr lang="ar-DZ" sz="3600" b="1" dirty="0">
                <a:latin typeface="Simplified Arabic" panose="02020603050405020304" pitchFamily="18" charset="-78"/>
                <a:cs typeface="Simplified Arabic" panose="02020603050405020304" pitchFamily="18" charset="-78"/>
              </a:rPr>
              <a:t>ثالثا: </a:t>
            </a:r>
            <a:r>
              <a:rPr lang="ar-SA" sz="3600" b="1" dirty="0">
                <a:solidFill>
                  <a:schemeClr val="tx2">
                    <a:lumMod val="60000"/>
                    <a:lumOff val="40000"/>
                  </a:schemeClr>
                </a:solidFill>
                <a:latin typeface="Simplified Arabic" panose="02020603050405020304" pitchFamily="18" charset="-78"/>
                <a:cs typeface="Simplified Arabic" panose="02020603050405020304" pitchFamily="18" charset="-78"/>
              </a:rPr>
              <a:t>أنواع المجموعات الصغيرة</a:t>
            </a:r>
            <a:endParaRPr lang="fr-FR" sz="3600" dirty="0">
              <a:solidFill>
                <a:schemeClr val="tx2">
                  <a:lumMod val="60000"/>
                  <a:lumOff val="40000"/>
                </a:schemeClr>
              </a:solidFill>
              <a:latin typeface="Simplified Arabic" panose="02020603050405020304" pitchFamily="18" charset="-78"/>
              <a:cs typeface="Simplified Arabic" panose="02020603050405020304" pitchFamily="18" charset="-78"/>
            </a:endParaRPr>
          </a:p>
          <a:p>
            <a:pPr lvl="0" algn="r" rtl="1"/>
            <a:r>
              <a:rPr lang="ar-DZ" sz="3600" b="1" dirty="0">
                <a:latin typeface="Simplified Arabic" panose="02020603050405020304" pitchFamily="18" charset="-78"/>
                <a:cs typeface="Simplified Arabic" panose="02020603050405020304" pitchFamily="18" charset="-78"/>
              </a:rPr>
              <a:t>رابعا: </a:t>
            </a:r>
            <a:r>
              <a:rPr lang="ar-SA" sz="3600" b="1" dirty="0">
                <a:solidFill>
                  <a:schemeClr val="tx2">
                    <a:lumMod val="60000"/>
                    <a:lumOff val="40000"/>
                  </a:schemeClr>
                </a:solidFill>
                <a:latin typeface="Simplified Arabic" panose="02020603050405020304" pitchFamily="18" charset="-78"/>
                <a:cs typeface="Simplified Arabic" panose="02020603050405020304" pitchFamily="18" charset="-78"/>
              </a:rPr>
              <a:t>أهداف المجموعات الثانوية </a:t>
            </a:r>
            <a:endParaRPr lang="fr-FR" sz="3600" dirty="0">
              <a:solidFill>
                <a:schemeClr val="tx2">
                  <a:lumMod val="60000"/>
                  <a:lumOff val="40000"/>
                </a:schemeClr>
              </a:solidFill>
              <a:latin typeface="Simplified Arabic" panose="02020603050405020304" pitchFamily="18" charset="-78"/>
              <a:cs typeface="Simplified Arabic" panose="02020603050405020304" pitchFamily="18" charset="-78"/>
            </a:endParaRPr>
          </a:p>
          <a:p>
            <a:pPr lvl="0" algn="r" rtl="1"/>
            <a:r>
              <a:rPr lang="ar-DZ" sz="3600" b="1" dirty="0">
                <a:latin typeface="Simplified Arabic" panose="02020603050405020304" pitchFamily="18" charset="-78"/>
                <a:cs typeface="Simplified Arabic" panose="02020603050405020304" pitchFamily="18" charset="-78"/>
              </a:rPr>
              <a:t>خامسا: </a:t>
            </a:r>
            <a:r>
              <a:rPr lang="ar-SA" sz="3600" b="1" dirty="0">
                <a:solidFill>
                  <a:schemeClr val="tx2">
                    <a:lumMod val="60000"/>
                    <a:lumOff val="40000"/>
                  </a:schemeClr>
                </a:solidFill>
                <a:latin typeface="Simplified Arabic" panose="02020603050405020304" pitchFamily="18" charset="-78"/>
                <a:cs typeface="Simplified Arabic" panose="02020603050405020304" pitchFamily="18" charset="-78"/>
              </a:rPr>
              <a:t>خصائص المجموعات الصغيرة </a:t>
            </a:r>
            <a:endParaRPr lang="fr-FR" sz="3600" dirty="0">
              <a:solidFill>
                <a:schemeClr val="tx2">
                  <a:lumMod val="60000"/>
                  <a:lumOff val="40000"/>
                </a:schemeClr>
              </a:solidFill>
              <a:latin typeface="Simplified Arabic" panose="02020603050405020304" pitchFamily="18" charset="-78"/>
              <a:cs typeface="Simplified Arabic" panose="02020603050405020304" pitchFamily="18" charset="-78"/>
            </a:endParaRPr>
          </a:p>
          <a:p>
            <a:pPr lvl="0" algn="r" rtl="1"/>
            <a:r>
              <a:rPr lang="ar-DZ" sz="3600" b="1" dirty="0">
                <a:latin typeface="Simplified Arabic" panose="02020603050405020304" pitchFamily="18" charset="-78"/>
                <a:cs typeface="Simplified Arabic" panose="02020603050405020304" pitchFamily="18" charset="-78"/>
              </a:rPr>
              <a:t>سادسا: </a:t>
            </a:r>
            <a:r>
              <a:rPr lang="ar-SA" sz="3600" b="1" dirty="0">
                <a:solidFill>
                  <a:schemeClr val="tx2">
                    <a:lumMod val="60000"/>
                    <a:lumOff val="40000"/>
                  </a:schemeClr>
                </a:solidFill>
                <a:latin typeface="Simplified Arabic" panose="02020603050405020304" pitchFamily="18" charset="-78"/>
                <a:cs typeface="Simplified Arabic" panose="02020603050405020304" pitchFamily="18" charset="-78"/>
              </a:rPr>
              <a:t>أخلاقيات العمل في المجموعة الصغيرة </a:t>
            </a:r>
            <a:endParaRPr lang="fr-FR" sz="3600" dirty="0">
              <a:solidFill>
                <a:schemeClr val="tx2">
                  <a:lumMod val="60000"/>
                  <a:lumOff val="40000"/>
                </a:schemeClr>
              </a:solidFill>
              <a:latin typeface="Simplified Arabic" panose="02020603050405020304" pitchFamily="18" charset="-78"/>
              <a:cs typeface="Simplified Arabic" panose="02020603050405020304" pitchFamily="18" charset="-78"/>
            </a:endParaRPr>
          </a:p>
          <a:p>
            <a:pPr lvl="0" algn="r" rtl="1"/>
            <a:r>
              <a:rPr lang="ar-SA" sz="3600" b="1" dirty="0">
                <a:latin typeface="Simplified Arabic" panose="02020603050405020304" pitchFamily="18" charset="-78"/>
                <a:cs typeface="Simplified Arabic" panose="02020603050405020304" pitchFamily="18" charset="-78"/>
              </a:rPr>
              <a:t>سابعا: </a:t>
            </a:r>
            <a:r>
              <a:rPr lang="ar-SA" sz="3600" b="1" dirty="0">
                <a:solidFill>
                  <a:schemeClr val="tx2">
                    <a:lumMod val="60000"/>
                    <a:lumOff val="40000"/>
                  </a:schemeClr>
                </a:solidFill>
                <a:latin typeface="Simplified Arabic" panose="02020603050405020304" pitchFamily="18" charset="-78"/>
                <a:cs typeface="Simplified Arabic" panose="02020603050405020304" pitchFamily="18" charset="-78"/>
              </a:rPr>
              <a:t>سلبيات المجموعات الصغيرة </a:t>
            </a:r>
            <a:endParaRPr lang="fr-FR" sz="3600" dirty="0">
              <a:solidFill>
                <a:schemeClr val="tx2">
                  <a:lumMod val="60000"/>
                  <a:lumOff val="40000"/>
                </a:schemeClr>
              </a:solidFill>
              <a:latin typeface="Simplified Arabic" panose="02020603050405020304" pitchFamily="18" charset="-78"/>
              <a:cs typeface="Simplified Arabic" panose="02020603050405020304" pitchFamily="18" charset="-78"/>
            </a:endParaRPr>
          </a:p>
          <a:p>
            <a:pPr marL="82296" indent="0" algn="r" rtl="1">
              <a:buNone/>
            </a:pPr>
            <a:endParaRPr lang="ar-DZ" b="1" dirty="0" smtClean="0">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endParaRPr>
          </a:p>
          <a:p>
            <a:pPr marL="82296" indent="0" algn="r" rtl="1">
              <a:buNone/>
            </a:pPr>
            <a:endParaRPr lang="ar-DZ" b="1" dirty="0" smtClean="0">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endParaRPr>
          </a:p>
          <a:p>
            <a:pPr marL="82296" indent="0" algn="r" rtl="1">
              <a:buNone/>
            </a:pPr>
            <a:endParaRPr lang="fr-FR"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966042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r-FR"/>
          </a:p>
        </p:txBody>
      </p:sp>
      <p:sp>
        <p:nvSpPr>
          <p:cNvPr id="3" name="Content Placeholder 2"/>
          <p:cNvSpPr>
            <a:spLocks noGrp="1"/>
          </p:cNvSpPr>
          <p:nvPr>
            <p:ph idx="1"/>
          </p:nvPr>
        </p:nvSpPr>
        <p:spPr/>
        <p:txBody>
          <a:bodyPr/>
          <a:lstStyle/>
          <a:p>
            <a:endParaRPr lang="fr-FR" dirty="0"/>
          </a:p>
        </p:txBody>
      </p:sp>
      <p:pic>
        <p:nvPicPr>
          <p:cNvPr id="1026" name="Picture 2" descr="C:\Users\Timgad informatique\Desktop\téléchargemen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5656" y="1052736"/>
            <a:ext cx="7560840" cy="46507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976767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15616" y="188640"/>
            <a:ext cx="7818072" cy="6480720"/>
          </a:xfrm>
        </p:spPr>
        <p:txBody>
          <a:bodyPr>
            <a:normAutofit/>
          </a:bodyPr>
          <a:lstStyle/>
          <a:p>
            <a:pPr algn="just" rtl="1">
              <a:buFont typeface="Wingdings" panose="05000000000000000000" pitchFamily="2" charset="2"/>
              <a:buChar char="v"/>
            </a:pPr>
            <a:r>
              <a:rPr lang="ar-DZ" b="1" dirty="0" smtClean="0">
                <a:solidFill>
                  <a:schemeClr val="accent1"/>
                </a:solidFill>
                <a:latin typeface="Simplified Arabic" panose="02020603050405020304" pitchFamily="18" charset="-78"/>
                <a:cs typeface="Simplified Arabic" panose="02020603050405020304" pitchFamily="18" charset="-78"/>
              </a:rPr>
              <a:t>تمهيد: </a:t>
            </a:r>
          </a:p>
          <a:p>
            <a:pPr algn="just" rtl="1"/>
            <a:r>
              <a:rPr lang="ar-SA" dirty="0" smtClean="0">
                <a:latin typeface="Simplified Arabic" panose="02020603050405020304" pitchFamily="18" charset="-78"/>
                <a:cs typeface="Simplified Arabic" panose="02020603050405020304" pitchFamily="18" charset="-78"/>
              </a:rPr>
              <a:t>تعد </a:t>
            </a:r>
            <a:r>
              <a:rPr lang="ar-SA" dirty="0">
                <a:latin typeface="Simplified Arabic" panose="02020603050405020304" pitchFamily="18" charset="-78"/>
                <a:cs typeface="Simplified Arabic" panose="02020603050405020304" pitchFamily="18" charset="-78"/>
              </a:rPr>
              <a:t>العائلات ودوائر الصداقة وفرق العمل واللجان والفرق الرياضية كلها أمثلة على </a:t>
            </a:r>
            <a:r>
              <a:rPr lang="ar-SA" dirty="0" smtClean="0">
                <a:latin typeface="Simplified Arabic" panose="02020603050405020304" pitchFamily="18" charset="-78"/>
                <a:cs typeface="Simplified Arabic" panose="02020603050405020304" pitchFamily="18" charset="-78"/>
              </a:rPr>
              <a:t>المجموعات</a:t>
            </a:r>
            <a:r>
              <a:rPr lang="ar-DZ" dirty="0" smtClean="0">
                <a:latin typeface="Simplified Arabic" panose="02020603050405020304" pitchFamily="18" charset="-78"/>
                <a:cs typeface="Simplified Arabic" panose="02020603050405020304" pitchFamily="18" charset="-78"/>
              </a:rPr>
              <a:t>.</a:t>
            </a:r>
            <a:r>
              <a:rPr lang="ar-SA" dirty="0" smtClean="0">
                <a:latin typeface="Simplified Arabic" panose="02020603050405020304" pitchFamily="18" charset="-78"/>
                <a:cs typeface="Simplified Arabic" panose="02020603050405020304" pitchFamily="18" charset="-78"/>
              </a:rPr>
              <a:t> </a:t>
            </a:r>
            <a:endParaRPr lang="ar-DZ" dirty="0" smtClean="0">
              <a:latin typeface="Simplified Arabic" panose="02020603050405020304" pitchFamily="18" charset="-78"/>
              <a:cs typeface="Simplified Arabic" panose="02020603050405020304" pitchFamily="18" charset="-78"/>
            </a:endParaRPr>
          </a:p>
          <a:p>
            <a:pPr algn="just" rtl="1"/>
            <a:r>
              <a:rPr lang="ar-SA" dirty="0" smtClean="0">
                <a:latin typeface="Simplified Arabic" panose="02020603050405020304" pitchFamily="18" charset="-78"/>
                <a:cs typeface="Simplified Arabic" panose="02020603050405020304" pitchFamily="18" charset="-78"/>
              </a:rPr>
              <a:t>الأفراد </a:t>
            </a:r>
            <a:r>
              <a:rPr lang="ar-SA" dirty="0">
                <a:latin typeface="Simplified Arabic" panose="02020603050405020304" pitchFamily="18" charset="-78"/>
                <a:cs typeface="Simplified Arabic" panose="02020603050405020304" pitchFamily="18" charset="-78"/>
              </a:rPr>
              <a:t>ينتمون إلى أنواع عديدة من المجموعات، حيث تعتمد نوعية حياة الناس اليومية في نواحٍ مهمة على المجموعات التي ينتمون إليها. </a:t>
            </a:r>
            <a:endParaRPr lang="ar-DZ" dirty="0" smtClean="0">
              <a:latin typeface="Simplified Arabic" panose="02020603050405020304" pitchFamily="18" charset="-78"/>
              <a:cs typeface="Simplified Arabic" panose="02020603050405020304" pitchFamily="18" charset="-78"/>
            </a:endParaRPr>
          </a:p>
          <a:p>
            <a:pPr algn="just" rtl="1"/>
            <a:r>
              <a:rPr lang="ar-SA" dirty="0" smtClean="0">
                <a:latin typeface="Simplified Arabic" panose="02020603050405020304" pitchFamily="18" charset="-78"/>
                <a:cs typeface="Simplified Arabic" panose="02020603050405020304" pitchFamily="18" charset="-78"/>
              </a:rPr>
              <a:t>كما </a:t>
            </a:r>
            <a:r>
              <a:rPr lang="ar-SA" dirty="0">
                <a:latin typeface="Simplified Arabic" panose="02020603050405020304" pitchFamily="18" charset="-78"/>
                <a:cs typeface="Simplified Arabic" panose="02020603050405020304" pitchFamily="18" charset="-78"/>
              </a:rPr>
              <a:t>تعتمد الكثير من العمل والعديد من القرارات التي تشكل العالم على الإجراءات التي تتخذها </a:t>
            </a:r>
            <a:r>
              <a:rPr lang="ar-SA" dirty="0" smtClean="0">
                <a:latin typeface="Simplified Arabic" panose="02020603050405020304" pitchFamily="18" charset="-78"/>
                <a:cs typeface="Simplified Arabic" panose="02020603050405020304" pitchFamily="18" charset="-78"/>
              </a:rPr>
              <a:t>المجموعات</a:t>
            </a:r>
            <a:r>
              <a:rPr lang="ar-DZ" dirty="0" smtClean="0">
                <a:latin typeface="Simplified Arabic" panose="02020603050405020304" pitchFamily="18" charset="-78"/>
                <a:cs typeface="Simplified Arabic" panose="02020603050405020304" pitchFamily="18" charset="-78"/>
              </a:rPr>
              <a:t>.</a:t>
            </a:r>
            <a:r>
              <a:rPr lang="ar-SA" dirty="0" smtClean="0">
                <a:latin typeface="Simplified Arabic" panose="02020603050405020304" pitchFamily="18" charset="-78"/>
                <a:cs typeface="Simplified Arabic" panose="02020603050405020304" pitchFamily="18" charset="-78"/>
              </a:rPr>
              <a:t> </a:t>
            </a:r>
            <a:endParaRPr lang="ar-DZ" dirty="0" smtClean="0">
              <a:latin typeface="Simplified Arabic" panose="02020603050405020304" pitchFamily="18" charset="-78"/>
              <a:cs typeface="Simplified Arabic" panose="02020603050405020304" pitchFamily="18" charset="-78"/>
            </a:endParaRPr>
          </a:p>
          <a:p>
            <a:pPr algn="just" rtl="1"/>
            <a:r>
              <a:rPr lang="ar-SA" dirty="0" smtClean="0">
                <a:latin typeface="Simplified Arabic" panose="02020603050405020304" pitchFamily="18" charset="-78"/>
                <a:cs typeface="Simplified Arabic" panose="02020603050405020304" pitchFamily="18" charset="-78"/>
              </a:rPr>
              <a:t>وتعتبر </a:t>
            </a:r>
            <a:r>
              <a:rPr lang="ar-SA" dirty="0">
                <a:latin typeface="Simplified Arabic" panose="02020603050405020304" pitchFamily="18" charset="-78"/>
                <a:cs typeface="Simplified Arabic" panose="02020603050405020304" pitchFamily="18" charset="-78"/>
              </a:rPr>
              <a:t>المجموعات مهمة لأنها تؤثر على الطريقة التي يختبر بها الناس العالم </a:t>
            </a:r>
            <a:r>
              <a:rPr lang="ar-SA" dirty="0" smtClean="0">
                <a:latin typeface="Simplified Arabic" panose="02020603050405020304" pitchFamily="18" charset="-78"/>
                <a:cs typeface="Simplified Arabic" panose="02020603050405020304" pitchFamily="18" charset="-78"/>
              </a:rPr>
              <a:t>ويفهمونه</a:t>
            </a:r>
            <a:r>
              <a:rPr lang="ar-DZ" dirty="0" smtClean="0">
                <a:latin typeface="Simplified Arabic" panose="02020603050405020304" pitchFamily="18" charset="-78"/>
                <a:cs typeface="Simplified Arabic" panose="02020603050405020304" pitchFamily="18" charset="-78"/>
              </a:rPr>
              <a:t>.</a:t>
            </a:r>
            <a:r>
              <a:rPr lang="ar-SA" dirty="0" smtClean="0">
                <a:latin typeface="Simplified Arabic" panose="02020603050405020304" pitchFamily="18" charset="-78"/>
                <a:cs typeface="Simplified Arabic" panose="02020603050405020304" pitchFamily="18" charset="-78"/>
              </a:rPr>
              <a:t> </a:t>
            </a:r>
            <a:endParaRPr lang="ar-DZ" dirty="0" smtClean="0">
              <a:latin typeface="Simplified Arabic" panose="02020603050405020304" pitchFamily="18" charset="-78"/>
              <a:cs typeface="Simplified Arabic" panose="02020603050405020304" pitchFamily="18" charset="-78"/>
            </a:endParaRPr>
          </a:p>
          <a:p>
            <a:pPr algn="just" rtl="1"/>
            <a:r>
              <a:rPr lang="ar-SA" dirty="0" smtClean="0">
                <a:latin typeface="Simplified Arabic" panose="02020603050405020304" pitchFamily="18" charset="-78"/>
                <a:cs typeface="Simplified Arabic" panose="02020603050405020304" pitchFamily="18" charset="-78"/>
              </a:rPr>
              <a:t>تساعد </a:t>
            </a:r>
            <a:r>
              <a:rPr lang="ar-SA" dirty="0">
                <a:latin typeface="Simplified Arabic" panose="02020603050405020304" pitchFamily="18" charset="-78"/>
                <a:cs typeface="Simplified Arabic" panose="02020603050405020304" pitchFamily="18" charset="-78"/>
              </a:rPr>
              <a:t>دراسة الاتصال الجمعي في زيادة فهم كيفية </a:t>
            </a:r>
            <a:r>
              <a:rPr lang="ar-SA" dirty="0" smtClean="0">
                <a:latin typeface="Simplified Arabic" panose="02020603050405020304" pitchFamily="18" charset="-78"/>
                <a:cs typeface="Simplified Arabic" panose="02020603050405020304" pitchFamily="18" charset="-78"/>
              </a:rPr>
              <a:t>عمل المجموعات </a:t>
            </a:r>
            <a:r>
              <a:rPr lang="ar-SA" dirty="0">
                <a:latin typeface="Simplified Arabic" panose="02020603050405020304" pitchFamily="18" charset="-78"/>
                <a:cs typeface="Simplified Arabic" panose="02020603050405020304" pitchFamily="18" charset="-78"/>
              </a:rPr>
              <a:t>في التأثير على الأفراد والمجتمع. </a:t>
            </a:r>
            <a:endParaRPr lang="fr-FR" dirty="0">
              <a:latin typeface="Simplified Arabic" panose="02020603050405020304" pitchFamily="18" charset="-78"/>
              <a:cs typeface="Simplified Arabic" panose="02020603050405020304" pitchFamily="18" charset="-78"/>
            </a:endParaRPr>
          </a:p>
          <a:p>
            <a:pPr marL="82296" indent="0" algn="just" rtl="1">
              <a:buNone/>
            </a:pPr>
            <a:endParaRPr lang="fr-FR"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916417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71600" y="332656"/>
            <a:ext cx="7992888" cy="6408712"/>
          </a:xfrm>
        </p:spPr>
        <p:txBody>
          <a:bodyPr>
            <a:normAutofit lnSpcReduction="10000"/>
          </a:bodyPr>
          <a:lstStyle/>
          <a:p>
            <a:pPr algn="just" rtl="1"/>
            <a:r>
              <a:rPr lang="ar-SA" sz="3200" dirty="0" smtClean="0">
                <a:latin typeface="Simplified Arabic" panose="02020603050405020304" pitchFamily="18" charset="-78"/>
                <a:cs typeface="Simplified Arabic" panose="02020603050405020304" pitchFamily="18" charset="-78"/>
              </a:rPr>
              <a:t>لايعتبر </a:t>
            </a:r>
            <a:r>
              <a:rPr lang="ar-SA" sz="3200" dirty="0">
                <a:latin typeface="Simplified Arabic" panose="02020603050405020304" pitchFamily="18" charset="-78"/>
                <a:cs typeface="Simplified Arabic" panose="02020603050405020304" pitchFamily="18" charset="-78"/>
              </a:rPr>
              <a:t>أي جمع من الأشخاص </a:t>
            </a:r>
            <a:r>
              <a:rPr lang="ar-SA" sz="3200" dirty="0" smtClean="0">
                <a:latin typeface="Simplified Arabic" panose="02020603050405020304" pitchFamily="18" charset="-78"/>
                <a:cs typeface="Simplified Arabic" panose="02020603050405020304" pitchFamily="18" charset="-78"/>
              </a:rPr>
              <a:t>مجموعة</a:t>
            </a:r>
            <a:r>
              <a:rPr lang="ar-DZ" sz="3200" dirty="0" smtClean="0">
                <a:latin typeface="Simplified Arabic" panose="02020603050405020304" pitchFamily="18" charset="-78"/>
                <a:cs typeface="Simplified Arabic" panose="02020603050405020304" pitchFamily="18" charset="-78"/>
              </a:rPr>
              <a:t>، </a:t>
            </a:r>
            <a:r>
              <a:rPr lang="ar-SA" sz="3200" dirty="0" smtClean="0">
                <a:latin typeface="Simplified Arabic" panose="02020603050405020304" pitchFamily="18" charset="-78"/>
                <a:cs typeface="Simplified Arabic" panose="02020603050405020304" pitchFamily="18" charset="-78"/>
              </a:rPr>
              <a:t>والمجموعة </a:t>
            </a:r>
            <a:r>
              <a:rPr lang="ar-SA" sz="3200" dirty="0">
                <a:latin typeface="Simplified Arabic" panose="02020603050405020304" pitchFamily="18" charset="-78"/>
                <a:cs typeface="Simplified Arabic" panose="02020603050405020304" pitchFamily="18" charset="-78"/>
              </a:rPr>
              <a:t>التي نتحدث عن الاتصال فيها يجب أن تتوفر فيها بعض العناصر، من أهمها:</a:t>
            </a:r>
            <a:endParaRPr lang="fr-FR" sz="3200" dirty="0">
              <a:latin typeface="Simplified Arabic" panose="02020603050405020304" pitchFamily="18" charset="-78"/>
              <a:cs typeface="Simplified Arabic" panose="02020603050405020304" pitchFamily="18" charset="-78"/>
            </a:endParaRPr>
          </a:p>
          <a:p>
            <a:pPr marL="541782" lvl="0" indent="-514350" algn="just" rtl="1">
              <a:buClr>
                <a:schemeClr val="accent5"/>
              </a:buClr>
              <a:buFont typeface="+mj-lt"/>
              <a:buAutoNum type="arabicPeriod"/>
            </a:pPr>
            <a:r>
              <a:rPr lang="ar-SA" sz="3200" b="1" dirty="0">
                <a:solidFill>
                  <a:schemeClr val="accent1"/>
                </a:solidFill>
                <a:latin typeface="Simplified Arabic" panose="02020603050405020304" pitchFamily="18" charset="-78"/>
                <a:cs typeface="Simplified Arabic" panose="02020603050405020304" pitchFamily="18" charset="-78"/>
              </a:rPr>
              <a:t>الهدف أو الأهداف :</a:t>
            </a:r>
            <a:r>
              <a:rPr lang="ar-SA" sz="3200" dirty="0">
                <a:solidFill>
                  <a:schemeClr val="accent1"/>
                </a:solidFill>
                <a:latin typeface="Simplified Arabic" panose="02020603050405020304" pitchFamily="18" charset="-78"/>
                <a:cs typeface="Simplified Arabic" panose="02020603050405020304" pitchFamily="18" charset="-78"/>
              </a:rPr>
              <a:t> </a:t>
            </a:r>
            <a:r>
              <a:rPr lang="ar-SA" sz="3200" dirty="0">
                <a:latin typeface="Simplified Arabic" panose="02020603050405020304" pitchFamily="18" charset="-78"/>
                <a:cs typeface="Simplified Arabic" panose="02020603050405020304" pitchFamily="18" charset="-78"/>
              </a:rPr>
              <a:t>وذلك بأن تكون المجموعة لها هدف أو أهداف مشتركة</a:t>
            </a:r>
            <a:endParaRPr lang="fr-FR" sz="3200" dirty="0">
              <a:latin typeface="Simplified Arabic" panose="02020603050405020304" pitchFamily="18" charset="-78"/>
              <a:cs typeface="Simplified Arabic" panose="02020603050405020304" pitchFamily="18" charset="-78"/>
            </a:endParaRPr>
          </a:p>
          <a:p>
            <a:pPr marL="541782" lvl="0" indent="-514350" algn="just" rtl="1">
              <a:buClr>
                <a:schemeClr val="accent5"/>
              </a:buClr>
              <a:buFont typeface="+mj-lt"/>
              <a:buAutoNum type="arabicPeriod"/>
            </a:pPr>
            <a:r>
              <a:rPr lang="ar-SA" sz="3200" b="1" dirty="0">
                <a:solidFill>
                  <a:schemeClr val="accent1"/>
                </a:solidFill>
                <a:latin typeface="Simplified Arabic" panose="02020603050405020304" pitchFamily="18" charset="-78"/>
                <a:cs typeface="Simplified Arabic" panose="02020603050405020304" pitchFamily="18" charset="-78"/>
              </a:rPr>
              <a:t>التنظيم</a:t>
            </a:r>
            <a:r>
              <a:rPr lang="ar-SA" sz="3200" dirty="0">
                <a:solidFill>
                  <a:schemeClr val="accent1"/>
                </a:solidFill>
                <a:latin typeface="Simplified Arabic" panose="02020603050405020304" pitchFamily="18" charset="-78"/>
                <a:cs typeface="Simplified Arabic" panose="02020603050405020304" pitchFamily="18" charset="-78"/>
              </a:rPr>
              <a:t> </a:t>
            </a:r>
            <a:r>
              <a:rPr lang="ar-SA" sz="3200" b="1" dirty="0">
                <a:solidFill>
                  <a:schemeClr val="accent1"/>
                </a:solidFill>
                <a:latin typeface="Simplified Arabic" panose="02020603050405020304" pitchFamily="18" charset="-78"/>
                <a:cs typeface="Simplified Arabic" panose="02020603050405020304" pitchFamily="18" charset="-78"/>
              </a:rPr>
              <a:t>:</a:t>
            </a:r>
            <a:r>
              <a:rPr lang="ar-SA" sz="3200" dirty="0">
                <a:solidFill>
                  <a:schemeClr val="accent1"/>
                </a:solidFill>
                <a:latin typeface="Simplified Arabic" panose="02020603050405020304" pitchFamily="18" charset="-78"/>
                <a:cs typeface="Simplified Arabic" panose="02020603050405020304" pitchFamily="18" charset="-78"/>
              </a:rPr>
              <a:t> </a:t>
            </a:r>
            <a:r>
              <a:rPr lang="ar-SA" sz="3200" dirty="0">
                <a:latin typeface="Simplified Arabic" panose="02020603050405020304" pitchFamily="18" charset="-78"/>
                <a:cs typeface="Simplified Arabic" panose="02020603050405020304" pitchFamily="18" charset="-78"/>
              </a:rPr>
              <a:t>يجب أن يكون لكل عضو دور أو واجب يؤديه يرمي إلى تحقيق الهدف.</a:t>
            </a:r>
            <a:endParaRPr lang="fr-FR" sz="3200" dirty="0">
              <a:latin typeface="Simplified Arabic" panose="02020603050405020304" pitchFamily="18" charset="-78"/>
              <a:cs typeface="Simplified Arabic" panose="02020603050405020304" pitchFamily="18" charset="-78"/>
            </a:endParaRPr>
          </a:p>
          <a:p>
            <a:pPr marL="541782" lvl="0" indent="-514350" algn="just" rtl="1">
              <a:buClr>
                <a:schemeClr val="accent5"/>
              </a:buClr>
              <a:buFont typeface="+mj-lt"/>
              <a:buAutoNum type="arabicPeriod"/>
            </a:pPr>
            <a:r>
              <a:rPr lang="ar-SA" sz="3200" b="1" dirty="0">
                <a:solidFill>
                  <a:schemeClr val="accent1"/>
                </a:solidFill>
                <a:latin typeface="Simplified Arabic" panose="02020603050405020304" pitchFamily="18" charset="-78"/>
                <a:cs typeface="Simplified Arabic" panose="02020603050405020304" pitchFamily="18" charset="-78"/>
              </a:rPr>
              <a:t>الاعتماد المتبادل :</a:t>
            </a:r>
            <a:r>
              <a:rPr lang="ar-SA" sz="3200" dirty="0">
                <a:solidFill>
                  <a:schemeClr val="accent1"/>
                </a:solidFill>
                <a:latin typeface="Simplified Arabic" panose="02020603050405020304" pitchFamily="18" charset="-78"/>
                <a:cs typeface="Simplified Arabic" panose="02020603050405020304" pitchFamily="18" charset="-78"/>
              </a:rPr>
              <a:t> </a:t>
            </a:r>
            <a:r>
              <a:rPr lang="ar-SA" sz="3200" dirty="0">
                <a:latin typeface="Simplified Arabic" panose="02020603050405020304" pitchFamily="18" charset="-78"/>
                <a:cs typeface="Simplified Arabic" panose="02020603050405020304" pitchFamily="18" charset="-78"/>
              </a:rPr>
              <a:t>كل عضو يعتمد على الأعضاء الآخرين في جهده ليكون عضواً ناجحاً في المجوعة. </a:t>
            </a:r>
            <a:endParaRPr lang="fr-FR" sz="3200" dirty="0">
              <a:latin typeface="Simplified Arabic" panose="02020603050405020304" pitchFamily="18" charset="-78"/>
              <a:cs typeface="Simplified Arabic" panose="02020603050405020304" pitchFamily="18" charset="-78"/>
            </a:endParaRPr>
          </a:p>
          <a:p>
            <a:pPr marL="541782" lvl="0" indent="-514350" algn="just" rtl="1">
              <a:buClr>
                <a:schemeClr val="accent5"/>
              </a:buClr>
              <a:buFont typeface="+mj-lt"/>
              <a:buAutoNum type="arabicPeriod"/>
            </a:pPr>
            <a:r>
              <a:rPr lang="ar-SA" sz="3200" b="1" dirty="0">
                <a:solidFill>
                  <a:schemeClr val="accent1"/>
                </a:solidFill>
                <a:latin typeface="Simplified Arabic" panose="02020603050405020304" pitchFamily="18" charset="-78"/>
                <a:cs typeface="Simplified Arabic" panose="02020603050405020304" pitchFamily="18" charset="-78"/>
              </a:rPr>
              <a:t>التفاعل :</a:t>
            </a:r>
            <a:r>
              <a:rPr lang="ar-SA" sz="3200" dirty="0">
                <a:solidFill>
                  <a:schemeClr val="accent1"/>
                </a:solidFill>
                <a:latin typeface="Simplified Arabic" panose="02020603050405020304" pitchFamily="18" charset="-78"/>
                <a:cs typeface="Simplified Arabic" panose="02020603050405020304" pitchFamily="18" charset="-78"/>
              </a:rPr>
              <a:t> </a:t>
            </a:r>
            <a:r>
              <a:rPr lang="ar-SA" sz="3200" dirty="0">
                <a:latin typeface="Simplified Arabic" panose="02020603050405020304" pitchFamily="18" charset="-78"/>
                <a:cs typeface="Simplified Arabic" panose="02020603050405020304" pitchFamily="18" charset="-78"/>
              </a:rPr>
              <a:t>أن تكون المجموعة صغيرة لدرجة أن كل عضو يستطيع الاتصال بكل عضو آخر .</a:t>
            </a:r>
            <a:endParaRPr lang="fr-FR" sz="3200" dirty="0">
              <a:latin typeface="Simplified Arabic" panose="02020603050405020304" pitchFamily="18" charset="-78"/>
              <a:cs typeface="Simplified Arabic" panose="02020603050405020304" pitchFamily="18" charset="-78"/>
            </a:endParaRPr>
          </a:p>
          <a:p>
            <a:pPr marL="541782" lvl="0" indent="-514350" algn="just" rtl="1">
              <a:buClr>
                <a:schemeClr val="accent5"/>
              </a:buClr>
              <a:buFont typeface="+mj-lt"/>
              <a:buAutoNum type="arabicPeriod"/>
            </a:pPr>
            <a:r>
              <a:rPr lang="ar-SA" sz="3200" b="1" dirty="0">
                <a:solidFill>
                  <a:schemeClr val="accent1"/>
                </a:solidFill>
                <a:latin typeface="Simplified Arabic" panose="02020603050405020304" pitchFamily="18" charset="-78"/>
                <a:cs typeface="Simplified Arabic" panose="02020603050405020304" pitchFamily="18" charset="-78"/>
              </a:rPr>
              <a:t>التحفيز</a:t>
            </a:r>
            <a:r>
              <a:rPr lang="ar-SA" sz="3200" dirty="0">
                <a:solidFill>
                  <a:schemeClr val="accent1"/>
                </a:solidFill>
                <a:latin typeface="Simplified Arabic" panose="02020603050405020304" pitchFamily="18" charset="-78"/>
                <a:cs typeface="Simplified Arabic" panose="02020603050405020304" pitchFamily="18" charset="-78"/>
              </a:rPr>
              <a:t> </a:t>
            </a:r>
            <a:r>
              <a:rPr lang="ar-SA" sz="3200" b="1" dirty="0">
                <a:solidFill>
                  <a:schemeClr val="accent1"/>
                </a:solidFill>
                <a:latin typeface="Simplified Arabic" panose="02020603050405020304" pitchFamily="18" charset="-78"/>
                <a:cs typeface="Simplified Arabic" panose="02020603050405020304" pitchFamily="18" charset="-78"/>
              </a:rPr>
              <a:t>:</a:t>
            </a:r>
            <a:r>
              <a:rPr lang="ar-SA" sz="3200" dirty="0">
                <a:solidFill>
                  <a:schemeClr val="accent1"/>
                </a:solidFill>
                <a:latin typeface="Simplified Arabic" panose="02020603050405020304" pitchFamily="18" charset="-78"/>
                <a:cs typeface="Simplified Arabic" panose="02020603050405020304" pitchFamily="18" charset="-78"/>
              </a:rPr>
              <a:t> </a:t>
            </a:r>
            <a:r>
              <a:rPr lang="ar-SA" sz="3200" dirty="0">
                <a:latin typeface="Simplified Arabic" panose="02020603050405020304" pitchFamily="18" charset="-78"/>
                <a:cs typeface="Simplified Arabic" panose="02020603050405020304" pitchFamily="18" charset="-78"/>
              </a:rPr>
              <a:t>وجود حافز لكي يكون أفراد المجموعة مع بعضهم البعض .</a:t>
            </a:r>
            <a:endParaRPr lang="fr-FR" sz="3200" dirty="0">
              <a:latin typeface="Simplified Arabic" panose="02020603050405020304" pitchFamily="18" charset="-78"/>
              <a:cs typeface="Simplified Arabic" panose="02020603050405020304" pitchFamily="18" charset="-78"/>
            </a:endParaRPr>
          </a:p>
          <a:p>
            <a:pPr algn="r" rtl="1"/>
            <a:endParaRPr lang="fr-FR" dirty="0"/>
          </a:p>
        </p:txBody>
      </p:sp>
    </p:spTree>
    <p:extLst>
      <p:ext uri="{BB962C8B-B14F-4D97-AF65-F5344CB8AC3E}">
        <p14:creationId xmlns:p14="http://schemas.microsoft.com/office/powerpoint/2010/main" val="2252410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15616" y="116632"/>
            <a:ext cx="7848872" cy="6624736"/>
          </a:xfrm>
        </p:spPr>
        <p:txBody>
          <a:bodyPr>
            <a:noAutofit/>
          </a:bodyPr>
          <a:lstStyle/>
          <a:p>
            <a:pPr algn="ctr" rtl="1"/>
            <a:r>
              <a:rPr lang="ar-DZ" sz="3600" b="1" dirty="0" smtClean="0">
                <a:solidFill>
                  <a:schemeClr val="accent5"/>
                </a:solidFill>
              </a:rPr>
              <a:t>أولا: تعريف المجموعات الصغيرة:</a:t>
            </a:r>
          </a:p>
          <a:p>
            <a:pPr algn="just" rtl="1"/>
            <a:r>
              <a:rPr lang="ar-SA" sz="3200" dirty="0"/>
              <a:t>مما تقدم يمكن تعريف المجموعة بأنها : </a:t>
            </a:r>
            <a:endParaRPr lang="ar-DZ" sz="3200" dirty="0" smtClean="0"/>
          </a:p>
          <a:p>
            <a:pPr marL="541782" indent="-514350" algn="just" rtl="1">
              <a:buFont typeface="+mj-lt"/>
              <a:buAutoNum type="arabicPeriod"/>
            </a:pPr>
            <a:r>
              <a:rPr lang="ar-SA" sz="3200" dirty="0" smtClean="0"/>
              <a:t>مجموعة </a:t>
            </a:r>
            <a:r>
              <a:rPr lang="ar-SA" sz="3200" dirty="0"/>
              <a:t>من الأشخاص يتراوح عددهم عادة من 3 إلى </a:t>
            </a:r>
            <a:r>
              <a:rPr lang="ar-SA" sz="3200" dirty="0" smtClean="0"/>
              <a:t>15يؤثر </a:t>
            </a:r>
            <a:r>
              <a:rPr lang="ar-SA" sz="3200" dirty="0"/>
              <a:t>كل منهم في </a:t>
            </a:r>
            <a:r>
              <a:rPr lang="ar-SA" sz="3200" dirty="0" smtClean="0"/>
              <a:t>الآخر</a:t>
            </a:r>
            <a:r>
              <a:rPr lang="ar-DZ" sz="3200" dirty="0"/>
              <a:t>.</a:t>
            </a:r>
            <a:endParaRPr lang="ar-DZ" sz="3200" dirty="0" smtClean="0"/>
          </a:p>
          <a:p>
            <a:pPr marL="541782" indent="-514350" algn="just" rtl="1">
              <a:buFont typeface="+mj-lt"/>
              <a:buAutoNum type="arabicPeriod"/>
            </a:pPr>
            <a:r>
              <a:rPr lang="ar-SA" sz="3200" dirty="0" smtClean="0"/>
              <a:t>لهم </a:t>
            </a:r>
            <a:r>
              <a:rPr lang="ar-SA" sz="3200" dirty="0"/>
              <a:t>هدف </a:t>
            </a:r>
            <a:r>
              <a:rPr lang="ar-SA" sz="3200" dirty="0" smtClean="0"/>
              <a:t>مشترك</a:t>
            </a:r>
            <a:r>
              <a:rPr lang="ar-DZ" sz="3200" dirty="0"/>
              <a:t>.</a:t>
            </a:r>
            <a:endParaRPr lang="ar-DZ" sz="3200" dirty="0" smtClean="0"/>
          </a:p>
          <a:p>
            <a:pPr marL="541782" indent="-514350" algn="just" rtl="1">
              <a:buFont typeface="+mj-lt"/>
              <a:buAutoNum type="arabicPeriod"/>
            </a:pPr>
            <a:r>
              <a:rPr lang="ar-SA" sz="3200" dirty="0" smtClean="0"/>
              <a:t>ولكل </a:t>
            </a:r>
            <a:r>
              <a:rPr lang="ar-SA" sz="3200" dirty="0"/>
              <a:t>منهم </a:t>
            </a:r>
            <a:r>
              <a:rPr lang="ar-SA" sz="3200" dirty="0" smtClean="0"/>
              <a:t>دور</a:t>
            </a:r>
            <a:r>
              <a:rPr lang="ar-DZ" sz="3200" dirty="0"/>
              <a:t>.</a:t>
            </a:r>
            <a:endParaRPr lang="ar-DZ" sz="3200" dirty="0" smtClean="0"/>
          </a:p>
          <a:p>
            <a:pPr marL="541782" indent="-514350" algn="just" rtl="1">
              <a:buFont typeface="+mj-lt"/>
              <a:buAutoNum type="arabicPeriod"/>
            </a:pPr>
            <a:r>
              <a:rPr lang="ar-SA" sz="3200" dirty="0" smtClean="0"/>
              <a:t>وبينهم </a:t>
            </a:r>
            <a:r>
              <a:rPr lang="ar-SA" sz="3200" dirty="0"/>
              <a:t>اعتماد </a:t>
            </a:r>
            <a:r>
              <a:rPr lang="ar-SA" sz="3200" dirty="0" smtClean="0"/>
              <a:t>متبادل</a:t>
            </a:r>
            <a:r>
              <a:rPr lang="ar-DZ" sz="3200" dirty="0" smtClean="0"/>
              <a:t>.</a:t>
            </a:r>
            <a:r>
              <a:rPr lang="ar-SA" sz="3200" dirty="0" smtClean="0"/>
              <a:t> </a:t>
            </a:r>
            <a:endParaRPr lang="ar-DZ" sz="3200" dirty="0" smtClean="0"/>
          </a:p>
          <a:p>
            <a:pPr marL="541782" indent="-514350" algn="just" rtl="1">
              <a:buFont typeface="+mj-lt"/>
              <a:buAutoNum type="arabicPeriod"/>
            </a:pPr>
            <a:r>
              <a:rPr lang="ar-SA" sz="3200" dirty="0" smtClean="0"/>
              <a:t>ويتفاعلون </a:t>
            </a:r>
            <a:r>
              <a:rPr lang="ar-SA" sz="3200" dirty="0"/>
              <a:t>مع بعضهم البعض". </a:t>
            </a:r>
            <a:endParaRPr lang="fr-FR" sz="3200" dirty="0" smtClean="0"/>
          </a:p>
          <a:p>
            <a:pPr algn="just" rtl="1"/>
            <a:endParaRPr lang="ar-DZ" sz="3200" dirty="0" smtClean="0"/>
          </a:p>
          <a:p>
            <a:pPr algn="ctr" rtl="1"/>
            <a:r>
              <a:rPr lang="ar-SA" sz="3200" b="1" dirty="0" smtClean="0"/>
              <a:t>وإذا </a:t>
            </a:r>
            <a:r>
              <a:rPr lang="ar-SA" sz="3200" b="1" dirty="0"/>
              <a:t>غاب أي عنصر من العناصر السابقة فإنه يمكن القول إنها ليست </a:t>
            </a:r>
            <a:r>
              <a:rPr lang="ar-SA" sz="3200" b="1" dirty="0" smtClean="0"/>
              <a:t>مجموعة</a:t>
            </a:r>
            <a:r>
              <a:rPr lang="ar-DZ" sz="3200" b="1" dirty="0" smtClean="0"/>
              <a:t>،</a:t>
            </a:r>
            <a:r>
              <a:rPr lang="ar-SA" sz="3200" b="1" dirty="0" smtClean="0"/>
              <a:t> </a:t>
            </a:r>
            <a:r>
              <a:rPr lang="ar-SA" sz="3200" b="1" dirty="0"/>
              <a:t>وإنما جمع من الناس مستقلين عن بعضهم البعض</a:t>
            </a:r>
            <a:endParaRPr lang="fr-FR" sz="3200" b="1" dirty="0"/>
          </a:p>
        </p:txBody>
      </p:sp>
    </p:spTree>
    <p:extLst>
      <p:ext uri="{BB962C8B-B14F-4D97-AF65-F5344CB8AC3E}">
        <p14:creationId xmlns:p14="http://schemas.microsoft.com/office/powerpoint/2010/main" val="1256052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15616" y="188640"/>
            <a:ext cx="7848872" cy="6408712"/>
          </a:xfrm>
        </p:spPr>
        <p:txBody>
          <a:bodyPr>
            <a:normAutofit/>
          </a:bodyPr>
          <a:lstStyle/>
          <a:p>
            <a:pPr algn="just" rtl="1"/>
            <a:r>
              <a:rPr lang="ar-DZ" sz="3200" b="1" dirty="0" smtClean="0">
                <a:solidFill>
                  <a:schemeClr val="accent5"/>
                </a:solidFill>
              </a:rPr>
              <a:t>ثانيا: دوافع انظمام الأفراد </a:t>
            </a:r>
            <a:r>
              <a:rPr lang="ar-SA" sz="3200" b="1" dirty="0" smtClean="0">
                <a:solidFill>
                  <a:schemeClr val="accent5"/>
                </a:solidFill>
              </a:rPr>
              <a:t>الأفراد </a:t>
            </a:r>
            <a:r>
              <a:rPr lang="ar-SA" sz="3200" b="1" dirty="0">
                <a:solidFill>
                  <a:schemeClr val="accent5"/>
                </a:solidFill>
              </a:rPr>
              <a:t>إلى </a:t>
            </a:r>
            <a:r>
              <a:rPr lang="ar-DZ" sz="3200" b="1" dirty="0" smtClean="0">
                <a:solidFill>
                  <a:schemeClr val="accent5"/>
                </a:solidFill>
              </a:rPr>
              <a:t>ال</a:t>
            </a:r>
            <a:r>
              <a:rPr lang="ar-SA" sz="3200" b="1" dirty="0" smtClean="0">
                <a:solidFill>
                  <a:schemeClr val="accent5"/>
                </a:solidFill>
              </a:rPr>
              <a:t>مجموعات</a:t>
            </a:r>
            <a:r>
              <a:rPr lang="ar-DZ" sz="3200" b="1" dirty="0" smtClean="0">
                <a:solidFill>
                  <a:schemeClr val="accent5"/>
                </a:solidFill>
              </a:rPr>
              <a:t>:</a:t>
            </a:r>
            <a:endParaRPr lang="fr-FR" sz="3200" dirty="0">
              <a:solidFill>
                <a:schemeClr val="accent5"/>
              </a:solidFill>
            </a:endParaRPr>
          </a:p>
          <a:p>
            <a:pPr algn="just" rtl="1"/>
            <a:r>
              <a:rPr lang="ar-SA" sz="3200" dirty="0"/>
              <a:t>ينضم الأفراد إلى المجموعات لأسباب عديدة </a:t>
            </a:r>
            <a:r>
              <a:rPr lang="ar-DZ" sz="3200" dirty="0" smtClean="0"/>
              <a:t>:</a:t>
            </a:r>
            <a:r>
              <a:rPr lang="ar-SA" sz="3200" dirty="0" smtClean="0"/>
              <a:t> </a:t>
            </a:r>
            <a:endParaRPr lang="ar-DZ" sz="3200" dirty="0" smtClean="0"/>
          </a:p>
          <a:p>
            <a:pPr marL="541782" indent="-514350" algn="just" rtl="1">
              <a:buFont typeface="+mj-lt"/>
              <a:buAutoNum type="arabicPeriod"/>
            </a:pPr>
            <a:r>
              <a:rPr lang="ar-SA" sz="3200" dirty="0" smtClean="0"/>
              <a:t>فالمجموعة </a:t>
            </a:r>
            <a:r>
              <a:rPr lang="ar-SA" sz="3200" dirty="0"/>
              <a:t>قادرة في أغلب الأحيان على تحقيق إنجاز </a:t>
            </a:r>
            <a:r>
              <a:rPr lang="ar-SA" sz="3200" dirty="0" smtClean="0"/>
              <a:t>أفضل</a:t>
            </a:r>
            <a:r>
              <a:rPr lang="ar-DZ" sz="3200" dirty="0" smtClean="0"/>
              <a:t>،</a:t>
            </a:r>
            <a:r>
              <a:rPr lang="ar-SA" sz="3200" dirty="0" smtClean="0"/>
              <a:t> </a:t>
            </a:r>
            <a:r>
              <a:rPr lang="ar-SA" sz="3200" dirty="0"/>
              <a:t>من حيث الكم </a:t>
            </a:r>
            <a:r>
              <a:rPr lang="ar-SA" sz="3200" dirty="0" smtClean="0"/>
              <a:t>والكيف </a:t>
            </a:r>
            <a:r>
              <a:rPr lang="ar-SA" sz="3200" dirty="0"/>
              <a:t>مما يحققه الفرد، </a:t>
            </a:r>
            <a:endParaRPr lang="ar-DZ" sz="3200" dirty="0" smtClean="0"/>
          </a:p>
          <a:p>
            <a:pPr marL="541782" indent="-514350" algn="just" rtl="1">
              <a:buFont typeface="+mj-lt"/>
              <a:buAutoNum type="arabicPeriod"/>
            </a:pPr>
            <a:r>
              <a:rPr lang="ar-SA" sz="3200" dirty="0" smtClean="0"/>
              <a:t>ويمكنها </a:t>
            </a:r>
            <a:r>
              <a:rPr lang="ar-SA" sz="3200" dirty="0"/>
              <a:t>أن تعمل في مشاريع أكبر من قدرة الفرد، </a:t>
            </a:r>
            <a:endParaRPr lang="ar-DZ" sz="3200" dirty="0" smtClean="0"/>
          </a:p>
          <a:p>
            <a:pPr marL="541782" indent="-514350" algn="just" rtl="1">
              <a:buFont typeface="+mj-lt"/>
              <a:buAutoNum type="arabicPeriod"/>
            </a:pPr>
            <a:r>
              <a:rPr lang="ar-SA" sz="3200" dirty="0" smtClean="0"/>
              <a:t>كما </a:t>
            </a:r>
            <a:r>
              <a:rPr lang="ar-SA" sz="3200" dirty="0"/>
              <a:t>أن المجموعة قادرة على تقديم الدعم والتشجيع لأفرادها وهم يعملون في المشاريع الكبيرة ، </a:t>
            </a:r>
            <a:endParaRPr lang="ar-DZ" sz="3200" dirty="0" smtClean="0"/>
          </a:p>
          <a:p>
            <a:pPr marL="541782" indent="-514350" algn="just" rtl="1">
              <a:buFont typeface="+mj-lt"/>
              <a:buAutoNum type="arabicPeriod"/>
            </a:pPr>
            <a:r>
              <a:rPr lang="ar-SA" sz="3200" dirty="0" smtClean="0"/>
              <a:t>القرار </a:t>
            </a:r>
            <a:r>
              <a:rPr lang="ar-SA" sz="3200" dirty="0"/>
              <a:t>الذي يتخذ في المجموعة يساهم فيه جميع الأعضاء </a:t>
            </a:r>
            <a:r>
              <a:rPr lang="ar-SA" sz="3200" dirty="0" smtClean="0"/>
              <a:t>ويكون </a:t>
            </a:r>
            <a:r>
              <a:rPr lang="ar-SA" sz="3200" dirty="0"/>
              <a:t>أقرب إلى الصواب نظراً </a:t>
            </a:r>
            <a:endParaRPr lang="ar-DZ" sz="3200" dirty="0" smtClean="0"/>
          </a:p>
          <a:p>
            <a:pPr marL="541782" indent="-514350" algn="just" rtl="1">
              <a:buFont typeface="+mj-lt"/>
              <a:buAutoNum type="arabicPeriod"/>
            </a:pPr>
            <a:r>
              <a:rPr lang="ar-SA" sz="3200" dirty="0" smtClean="0"/>
              <a:t>القرار </a:t>
            </a:r>
            <a:r>
              <a:rPr lang="ar-SA" sz="3200" dirty="0"/>
              <a:t>الذي يتخذ من قبل المجموعة يكون أقرب إلى الصواب .</a:t>
            </a:r>
            <a:endParaRPr lang="fr-FR" sz="3200" dirty="0"/>
          </a:p>
        </p:txBody>
      </p:sp>
    </p:spTree>
    <p:extLst>
      <p:ext uri="{BB962C8B-B14F-4D97-AF65-F5344CB8AC3E}">
        <p14:creationId xmlns:p14="http://schemas.microsoft.com/office/powerpoint/2010/main" val="2956391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15616" y="260648"/>
            <a:ext cx="7776864" cy="6336704"/>
          </a:xfrm>
        </p:spPr>
        <p:style>
          <a:lnRef idx="2">
            <a:schemeClr val="dk1"/>
          </a:lnRef>
          <a:fillRef idx="1">
            <a:schemeClr val="lt1"/>
          </a:fillRef>
          <a:effectRef idx="0">
            <a:schemeClr val="dk1"/>
          </a:effectRef>
          <a:fontRef idx="minor">
            <a:schemeClr val="dk1"/>
          </a:fontRef>
        </p:style>
        <p:txBody>
          <a:bodyPr>
            <a:noAutofit/>
          </a:bodyPr>
          <a:lstStyle/>
          <a:p>
            <a:pPr algn="r" rtl="1"/>
            <a:r>
              <a:rPr lang="ar-SA" sz="3200" dirty="0" smtClean="0">
                <a:solidFill>
                  <a:schemeClr val="accent5"/>
                </a:solidFill>
                <a:latin typeface="Simplified Arabic" panose="02020603050405020304" pitchFamily="18" charset="-78"/>
                <a:cs typeface="Simplified Arabic" panose="02020603050405020304" pitchFamily="18" charset="-78"/>
              </a:rPr>
              <a:t>حدد </a:t>
            </a:r>
            <a:r>
              <a:rPr lang="ar-SA" sz="3200" b="1" dirty="0" smtClean="0">
                <a:solidFill>
                  <a:schemeClr val="accent5"/>
                </a:solidFill>
                <a:latin typeface="Simplified Arabic" panose="02020603050405020304" pitchFamily="18" charset="-78"/>
                <a:cs typeface="Simplified Arabic" panose="02020603050405020304" pitchFamily="18" charset="-78"/>
              </a:rPr>
              <a:t>" </a:t>
            </a:r>
            <a:r>
              <a:rPr lang="ar-SA" sz="3200" b="1" dirty="0">
                <a:solidFill>
                  <a:schemeClr val="accent5"/>
                </a:solidFill>
                <a:latin typeface="Simplified Arabic" panose="02020603050405020304" pitchFamily="18" charset="-78"/>
                <a:cs typeface="Simplified Arabic" panose="02020603050405020304" pitchFamily="18" charset="-78"/>
              </a:rPr>
              <a:t>بول بولوس" </a:t>
            </a:r>
            <a:r>
              <a:rPr lang="ar-SA" sz="3200" dirty="0">
                <a:solidFill>
                  <a:schemeClr val="accent5"/>
                </a:solidFill>
                <a:latin typeface="Simplified Arabic" panose="02020603050405020304" pitchFamily="18" charset="-78"/>
                <a:cs typeface="Simplified Arabic" panose="02020603050405020304" pitchFamily="18" charset="-78"/>
              </a:rPr>
              <a:t>خمسة أسباب على الأقل وراء انضمام الفرد إلى المجموعة : </a:t>
            </a:r>
            <a:endParaRPr lang="fr-FR" sz="3200" dirty="0">
              <a:solidFill>
                <a:schemeClr val="accent5"/>
              </a:solidFill>
              <a:latin typeface="Simplified Arabic" panose="02020603050405020304" pitchFamily="18" charset="-78"/>
              <a:cs typeface="Simplified Arabic" panose="02020603050405020304" pitchFamily="18" charset="-78"/>
            </a:endParaRPr>
          </a:p>
          <a:p>
            <a:pPr marL="541782" lvl="0" indent="-514350" algn="just" rtl="1">
              <a:buFont typeface="+mj-lt"/>
              <a:buAutoNum type="arabicPeriod"/>
            </a:pPr>
            <a:r>
              <a:rPr lang="ar-SA" sz="3200" dirty="0">
                <a:latin typeface="Simplified Arabic" panose="02020603050405020304" pitchFamily="18" charset="-78"/>
                <a:cs typeface="Simplified Arabic" panose="02020603050405020304" pitchFamily="18" charset="-78"/>
              </a:rPr>
              <a:t>المجموعات تساعد في تحقيق حاجات نفسية واجتماعية .</a:t>
            </a:r>
            <a:endParaRPr lang="fr-FR" sz="3200" dirty="0">
              <a:latin typeface="Simplified Arabic" panose="02020603050405020304" pitchFamily="18" charset="-78"/>
              <a:cs typeface="Simplified Arabic" panose="02020603050405020304" pitchFamily="18" charset="-78"/>
            </a:endParaRPr>
          </a:p>
          <a:p>
            <a:pPr marL="541782" lvl="0" indent="-514350" algn="just" rtl="1">
              <a:buFont typeface="+mj-lt"/>
              <a:buAutoNum type="arabicPeriod"/>
            </a:pPr>
            <a:r>
              <a:rPr lang="ar-SA" sz="3200" dirty="0">
                <a:latin typeface="Simplified Arabic" panose="02020603050405020304" pitchFamily="18" charset="-78"/>
                <a:cs typeface="Simplified Arabic" panose="02020603050405020304" pitchFamily="18" charset="-78"/>
              </a:rPr>
              <a:t>أفراد المجموعة يساعدون في تحقيق أهداف قد لا تكون سهلة التحقيق بدونهم . </a:t>
            </a:r>
            <a:endParaRPr lang="fr-FR" sz="3200" dirty="0">
              <a:latin typeface="Simplified Arabic" panose="02020603050405020304" pitchFamily="18" charset="-78"/>
              <a:cs typeface="Simplified Arabic" panose="02020603050405020304" pitchFamily="18" charset="-78"/>
            </a:endParaRPr>
          </a:p>
          <a:p>
            <a:pPr marL="541782" lvl="0" indent="-514350" algn="just" rtl="1">
              <a:buFont typeface="+mj-lt"/>
              <a:buAutoNum type="arabicPeriod"/>
            </a:pPr>
            <a:r>
              <a:rPr lang="ar-SA" sz="3200" dirty="0">
                <a:latin typeface="Simplified Arabic" panose="02020603050405020304" pitchFamily="18" charset="-78"/>
                <a:cs typeface="Simplified Arabic" panose="02020603050405020304" pitchFamily="18" charset="-78"/>
              </a:rPr>
              <a:t>أعضاء المجموعة يقدمون معارف ومعلومات متعددة قد لا تكون متوافرة لشخص واحد . </a:t>
            </a:r>
            <a:endParaRPr lang="fr-FR" sz="3200" dirty="0">
              <a:latin typeface="Simplified Arabic" panose="02020603050405020304" pitchFamily="18" charset="-78"/>
              <a:cs typeface="Simplified Arabic" panose="02020603050405020304" pitchFamily="18" charset="-78"/>
            </a:endParaRPr>
          </a:p>
          <a:p>
            <a:pPr marL="541782" lvl="0" indent="-514350" algn="just" rtl="1">
              <a:buFont typeface="+mj-lt"/>
              <a:buAutoNum type="arabicPeriod"/>
            </a:pPr>
            <a:r>
              <a:rPr lang="ar-SA" sz="3200" dirty="0">
                <a:latin typeface="Simplified Arabic" panose="02020603050405020304" pitchFamily="18" charset="-78"/>
                <a:cs typeface="Simplified Arabic" panose="02020603050405020304" pitchFamily="18" charset="-78"/>
              </a:rPr>
              <a:t>تساعد المجموعة في إضفاء الأمان على أفرادها .</a:t>
            </a:r>
            <a:endParaRPr lang="fr-FR" sz="3200" dirty="0">
              <a:latin typeface="Simplified Arabic" panose="02020603050405020304" pitchFamily="18" charset="-78"/>
              <a:cs typeface="Simplified Arabic" panose="02020603050405020304" pitchFamily="18" charset="-78"/>
            </a:endParaRPr>
          </a:p>
          <a:p>
            <a:pPr marL="541782" lvl="0" indent="-514350" algn="just" rtl="1">
              <a:buFont typeface="+mj-lt"/>
              <a:buAutoNum type="arabicPeriod"/>
            </a:pPr>
            <a:r>
              <a:rPr lang="ar-SA" sz="3200" dirty="0">
                <a:latin typeface="Simplified Arabic" panose="02020603050405020304" pitchFamily="18" charset="-78"/>
                <a:cs typeface="Simplified Arabic" panose="02020603050405020304" pitchFamily="18" charset="-78"/>
              </a:rPr>
              <a:t>الانضمام للمجموعة يرفع من تقدير الفرد لنفسه ويحوله للتفكير الإيجابي </a:t>
            </a:r>
            <a:endParaRPr lang="fr-FR" sz="32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2956391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3608" y="188640"/>
            <a:ext cx="7920880" cy="6408712"/>
          </a:xfrm>
        </p:spPr>
        <p:txBody>
          <a:bodyPr>
            <a:normAutofit fontScale="92500" lnSpcReduction="10000"/>
          </a:bodyPr>
          <a:lstStyle/>
          <a:p>
            <a:pPr algn="ctr" rtl="1"/>
            <a:r>
              <a:rPr lang="ar-DZ" sz="3600" b="1" dirty="0" smtClean="0">
                <a:solidFill>
                  <a:schemeClr val="accent5"/>
                </a:solidFill>
                <a:latin typeface="Simplified Arabic" pitchFamily="18" charset="-78"/>
                <a:cs typeface="Simplified Arabic" pitchFamily="18" charset="-78"/>
              </a:rPr>
              <a:t>ثالثا: </a:t>
            </a:r>
            <a:r>
              <a:rPr lang="ar-SA" sz="3600" b="1" dirty="0" smtClean="0">
                <a:solidFill>
                  <a:schemeClr val="accent5"/>
                </a:solidFill>
                <a:latin typeface="Simplified Arabic" pitchFamily="18" charset="-78"/>
                <a:cs typeface="Simplified Arabic" pitchFamily="18" charset="-78"/>
              </a:rPr>
              <a:t>أنواع </a:t>
            </a:r>
            <a:r>
              <a:rPr lang="ar-SA" sz="3600" b="1" dirty="0">
                <a:solidFill>
                  <a:schemeClr val="accent5"/>
                </a:solidFill>
                <a:latin typeface="Simplified Arabic" pitchFamily="18" charset="-78"/>
                <a:cs typeface="Simplified Arabic" pitchFamily="18" charset="-78"/>
              </a:rPr>
              <a:t>وأهداف المجموعات الصغيرة</a:t>
            </a:r>
            <a:endParaRPr lang="fr-FR" sz="3600" dirty="0">
              <a:solidFill>
                <a:schemeClr val="accent5"/>
              </a:solidFill>
              <a:latin typeface="Simplified Arabic" pitchFamily="18" charset="-78"/>
              <a:cs typeface="Simplified Arabic" pitchFamily="18" charset="-78"/>
            </a:endParaRPr>
          </a:p>
          <a:p>
            <a:pPr algn="just" rtl="1"/>
            <a:r>
              <a:rPr lang="ar-SA" sz="3600" dirty="0">
                <a:latin typeface="Simplified Arabic" pitchFamily="18" charset="-78"/>
                <a:cs typeface="Simplified Arabic" pitchFamily="18" charset="-78"/>
              </a:rPr>
              <a:t>يمكن تقسيم المجموعات الصغيرة إلى : </a:t>
            </a:r>
            <a:endParaRPr lang="ar-DZ" sz="4000" dirty="0">
              <a:latin typeface="Simplified Arabic" pitchFamily="18" charset="-78"/>
              <a:cs typeface="Simplified Arabic" pitchFamily="18" charset="-78"/>
            </a:endParaRPr>
          </a:p>
          <a:p>
            <a:pPr marL="484632" indent="-457200" algn="just" rtl="1">
              <a:buFont typeface="Wingdings" panose="05000000000000000000" pitchFamily="2" charset="2"/>
              <a:buChar char="v"/>
            </a:pPr>
            <a:r>
              <a:rPr lang="ar-SA" sz="3200" b="1" dirty="0" smtClean="0">
                <a:solidFill>
                  <a:schemeClr val="accent1"/>
                </a:solidFill>
                <a:latin typeface="Simplified Arabic" pitchFamily="18" charset="-78"/>
                <a:cs typeface="Simplified Arabic" pitchFamily="18" charset="-78"/>
              </a:rPr>
              <a:t>المجموعات </a:t>
            </a:r>
            <a:r>
              <a:rPr lang="ar-SA" sz="3200" b="1" dirty="0">
                <a:solidFill>
                  <a:schemeClr val="accent1"/>
                </a:solidFill>
                <a:latin typeface="Simplified Arabic" pitchFamily="18" charset="-78"/>
                <a:cs typeface="Simplified Arabic" pitchFamily="18" charset="-78"/>
              </a:rPr>
              <a:t>الأولية :</a:t>
            </a:r>
            <a:r>
              <a:rPr lang="ar-SA" sz="3200" dirty="0">
                <a:solidFill>
                  <a:schemeClr val="accent1"/>
                </a:solidFill>
                <a:latin typeface="Simplified Arabic" pitchFamily="18" charset="-78"/>
                <a:cs typeface="Simplified Arabic" pitchFamily="18" charset="-78"/>
              </a:rPr>
              <a:t> </a:t>
            </a:r>
            <a:r>
              <a:rPr lang="ar-SA" sz="3200" dirty="0">
                <a:latin typeface="Simplified Arabic" pitchFamily="18" charset="-78"/>
                <a:cs typeface="Simplified Arabic" pitchFamily="18" charset="-78"/>
              </a:rPr>
              <a:t>وهي التي تهتم بالعلاقات الأساسية بين أفراد المجموعة وخصوصاً العلاقات الاجتماعية مثل </a:t>
            </a:r>
            <a:r>
              <a:rPr lang="ar-SA" sz="3200" b="1" dirty="0">
                <a:latin typeface="Simplified Arabic" pitchFamily="18" charset="-78"/>
                <a:cs typeface="Simplified Arabic" pitchFamily="18" charset="-78"/>
              </a:rPr>
              <a:t>الأسرة والأصدقاء</a:t>
            </a:r>
            <a:r>
              <a:rPr lang="ar-SA" sz="3200" dirty="0">
                <a:latin typeface="Simplified Arabic" pitchFamily="18" charset="-78"/>
                <a:cs typeface="Simplified Arabic" pitchFamily="18" charset="-78"/>
              </a:rPr>
              <a:t>. </a:t>
            </a:r>
            <a:endParaRPr lang="ar-DZ" sz="3200" dirty="0" smtClean="0">
              <a:latin typeface="Simplified Arabic" pitchFamily="18" charset="-78"/>
              <a:cs typeface="Simplified Arabic" pitchFamily="18" charset="-78"/>
            </a:endParaRPr>
          </a:p>
          <a:p>
            <a:pPr algn="just" rtl="1"/>
            <a:r>
              <a:rPr lang="ar-SA" sz="3200" dirty="0" smtClean="0">
                <a:latin typeface="Simplified Arabic" pitchFamily="18" charset="-78"/>
                <a:cs typeface="Simplified Arabic" pitchFamily="18" charset="-78"/>
              </a:rPr>
              <a:t>وهذه </a:t>
            </a:r>
            <a:r>
              <a:rPr lang="ar-SA" sz="3200" dirty="0">
                <a:latin typeface="Simplified Arabic" pitchFamily="18" charset="-78"/>
                <a:cs typeface="Simplified Arabic" pitchFamily="18" charset="-78"/>
              </a:rPr>
              <a:t>المجموعات تستمر عادة لوقت طويل، والهدف من الانضمام لها تحقيق أوقات المتعة والحصول على الدعم . وتدرس هذه المجموعات عادة في علم الاجتماع </a:t>
            </a:r>
            <a:r>
              <a:rPr lang="ar-SA" sz="3200" dirty="0" smtClean="0">
                <a:latin typeface="Simplified Arabic" pitchFamily="18" charset="-78"/>
                <a:cs typeface="Simplified Arabic" pitchFamily="18" charset="-78"/>
              </a:rPr>
              <a:t>.</a:t>
            </a:r>
            <a:r>
              <a:rPr lang="en-US" sz="3200" dirty="0" smtClean="0">
                <a:latin typeface="Simplified Arabic" pitchFamily="18" charset="-78"/>
                <a:cs typeface="Simplified Arabic" pitchFamily="18" charset="-78"/>
              </a:rPr>
              <a:t> </a:t>
            </a:r>
            <a:endParaRPr lang="ar-DZ" sz="3200" dirty="0" smtClean="0">
              <a:latin typeface="Simplified Arabic" pitchFamily="18" charset="-78"/>
              <a:cs typeface="Simplified Arabic" pitchFamily="18" charset="-78"/>
            </a:endParaRPr>
          </a:p>
          <a:p>
            <a:pPr marL="484632" indent="-457200" algn="just" rtl="1">
              <a:buFont typeface="Wingdings" panose="05000000000000000000" pitchFamily="2" charset="2"/>
              <a:buChar char="v"/>
            </a:pPr>
            <a:r>
              <a:rPr lang="ar-SA" sz="3200" b="1" dirty="0" smtClean="0">
                <a:solidFill>
                  <a:schemeClr val="accent1"/>
                </a:solidFill>
                <a:latin typeface="Simplified Arabic" pitchFamily="18" charset="-78"/>
                <a:cs typeface="Simplified Arabic" pitchFamily="18" charset="-78"/>
              </a:rPr>
              <a:t>المجموعات </a:t>
            </a:r>
            <a:r>
              <a:rPr lang="ar-SA" sz="3200" b="1" dirty="0">
                <a:solidFill>
                  <a:schemeClr val="accent1"/>
                </a:solidFill>
                <a:latin typeface="Simplified Arabic" pitchFamily="18" charset="-78"/>
                <a:cs typeface="Simplified Arabic" pitchFamily="18" charset="-78"/>
              </a:rPr>
              <a:t>الثانوية :</a:t>
            </a:r>
            <a:r>
              <a:rPr lang="ar-SA" sz="3200" dirty="0">
                <a:solidFill>
                  <a:schemeClr val="accent1"/>
                </a:solidFill>
                <a:latin typeface="Simplified Arabic" pitchFamily="18" charset="-78"/>
                <a:cs typeface="Simplified Arabic" pitchFamily="18" charset="-78"/>
              </a:rPr>
              <a:t> </a:t>
            </a:r>
            <a:r>
              <a:rPr lang="ar-SA" sz="3200" dirty="0">
                <a:latin typeface="Simplified Arabic" pitchFamily="18" charset="-78"/>
                <a:cs typeface="Simplified Arabic" pitchFamily="18" charset="-78"/>
              </a:rPr>
              <a:t>وهي مجموعات ينضم لها الأعضاء بهدف تحقيق أهداف معينة أو القيام بواجبات محددة ، مثل تشكيل </a:t>
            </a:r>
            <a:r>
              <a:rPr lang="ar-SA" sz="3200" b="1" dirty="0">
                <a:latin typeface="Simplified Arabic" pitchFamily="18" charset="-78"/>
                <a:cs typeface="Simplified Arabic" pitchFamily="18" charset="-78"/>
              </a:rPr>
              <a:t>مجموعة من طلاب الجامعة </a:t>
            </a:r>
            <a:r>
              <a:rPr lang="ar-SA" sz="3200" dirty="0">
                <a:latin typeface="Simplified Arabic" pitchFamily="18" charset="-78"/>
                <a:cs typeface="Simplified Arabic" pitchFamily="18" charset="-78"/>
              </a:rPr>
              <a:t>للقيام بحل الواجبات الدراسية، أو تشكيل </a:t>
            </a:r>
            <a:r>
              <a:rPr lang="ar-SA" sz="3200" b="1" dirty="0">
                <a:latin typeface="Simplified Arabic" pitchFamily="18" charset="-78"/>
                <a:cs typeface="Simplified Arabic" pitchFamily="18" charset="-78"/>
              </a:rPr>
              <a:t>مجموعة في محيط العمل </a:t>
            </a:r>
            <a:r>
              <a:rPr lang="ar-SA" sz="3200" dirty="0">
                <a:latin typeface="Simplified Arabic" pitchFamily="18" charset="-78"/>
                <a:cs typeface="Simplified Arabic" pitchFamily="18" charset="-78"/>
              </a:rPr>
              <a:t>لاتخاذ قرار أو حل مشكلة معينة، والهدف الأساسي من هذه المجموعات هو عمل شيء معين</a:t>
            </a:r>
            <a:r>
              <a:rPr lang="en-US" sz="3200" dirty="0">
                <a:latin typeface="Simplified Arabic" pitchFamily="18" charset="-78"/>
                <a:cs typeface="Simplified Arabic" pitchFamily="18" charset="-78"/>
              </a:rPr>
              <a:t>.</a:t>
            </a:r>
            <a:endParaRPr lang="fr-FR" sz="3600" dirty="0">
              <a:latin typeface="Simplified Arabic" pitchFamily="18" charset="-78"/>
              <a:cs typeface="Simplified Arabic" pitchFamily="18" charset="-78"/>
            </a:endParaRPr>
          </a:p>
          <a:p>
            <a:pPr algn="r" rtl="1"/>
            <a:endParaRPr lang="fr-FR" dirty="0"/>
          </a:p>
        </p:txBody>
      </p:sp>
    </p:spTree>
    <p:extLst>
      <p:ext uri="{BB962C8B-B14F-4D97-AF65-F5344CB8AC3E}">
        <p14:creationId xmlns:p14="http://schemas.microsoft.com/office/powerpoint/2010/main" val="2956391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208</TotalTime>
  <Words>1260</Words>
  <Application>Microsoft Office PowerPoint</Application>
  <PresentationFormat>On-screen Show (4:3)</PresentationFormat>
  <Paragraphs>80</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Solstice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Timgad informatique</dc:creator>
  <cp:lastModifiedBy>Timgad informatique</cp:lastModifiedBy>
  <cp:revision>25</cp:revision>
  <dcterms:created xsi:type="dcterms:W3CDTF">2022-12-11T22:24:51Z</dcterms:created>
  <dcterms:modified xsi:type="dcterms:W3CDTF">2023-12-03T21:25:13Z</dcterms:modified>
</cp:coreProperties>
</file>