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8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8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93.xml"/>
  <Override ContentType="application/vnd.openxmlformats-officedocument.presentationml.notesSlide+xml" PartName="/ppt/notesSlides/notesSlide87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97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9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95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78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92.xml"/>
  <Override ContentType="application/vnd.openxmlformats-officedocument.presentationml.notesSlide+xml" PartName="/ppt/notesSlides/notesSlide84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82.xml"/>
  <Override ContentType="application/vnd.openxmlformats-officedocument.presentationml.notesSlide+xml" PartName="/ppt/notesSlides/notesSlide9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90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86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8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8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98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9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9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83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3.xml"/>
  <Override ContentType="application/vnd.openxmlformats-officedocument.presentationml.slide+xml" PartName="/ppt/slides/slide78.xml"/>
  <Override ContentType="application/vnd.openxmlformats-officedocument.presentationml.slide+xml" PartName="/ppt/slides/slide86.xml"/>
  <Override ContentType="application/vnd.openxmlformats-officedocument.presentationml.slide+xml" PartName="/ppt/slides/slide35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68.xml"/>
  <Override ContentType="application/vnd.openxmlformats-officedocument.presentationml.slide+xml" PartName="/ppt/slides/slide94.xml"/>
  <Override ContentType="application/vnd.openxmlformats-officedocument.presentationml.slide+xml" PartName="/ppt/slides/slide84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53.xml"/>
  <Override ContentType="application/vnd.openxmlformats-officedocument.presentationml.slide+xml" PartName="/ppt/slides/slide96.xml"/>
  <Override ContentType="application/vnd.openxmlformats-officedocument.presentationml.slide+xml" PartName="/ppt/slides/slide48.xml"/>
  <Override ContentType="application/vnd.openxmlformats-officedocument.presentationml.slide+xml" PartName="/ppt/slides/slide22.xml"/>
  <Override ContentType="application/vnd.openxmlformats-officedocument.presentationml.slide+xml" PartName="/ppt/slides/slide82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2.xml"/>
  <Override ContentType="application/vnd.openxmlformats-officedocument.presentationml.slide+xml" PartName="/ppt/slides/slide98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89.xml"/>
  <Override ContentType="application/vnd.openxmlformats-officedocument.presentationml.slide+xml" PartName="/ppt/slides/slide76.xml"/>
  <Override ContentType="application/vnd.openxmlformats-officedocument.presentationml.slide+xml" PartName="/ppt/slides/slide63.xml"/>
  <Override ContentType="application/vnd.openxmlformats-officedocument.presentationml.slide+xml" PartName="/ppt/slides/slide93.xml"/>
  <Override ContentType="application/vnd.openxmlformats-officedocument.presentationml.slide+xml" PartName="/ppt/slides/slide80.xml"/>
  <Override ContentType="application/vnd.openxmlformats-officedocument.presentationml.slide+xml" PartName="/ppt/slides/slide61.xml"/>
  <Override ContentType="application/vnd.openxmlformats-officedocument.presentationml.slide+xml" PartName="/ppt/slides/slide91.xml"/>
  <Override ContentType="application/vnd.openxmlformats-officedocument.presentationml.slide+xml" PartName="/ppt/slides/slide31.xml"/>
  <Override ContentType="application/vnd.openxmlformats-officedocument.presentationml.slide+xml" PartName="/ppt/slides/slide87.xml"/>
  <Override ContentType="application/vnd.openxmlformats-officedocument.presentationml.slide+xml" PartName="/ppt/slides/slide74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95.xml"/>
  <Override ContentType="application/vnd.openxmlformats-officedocument.presentationml.slide+xml" PartName="/ppt/slides/slide69.xml"/>
  <Override ContentType="application/vnd.openxmlformats-officedocument.presentationml.slide+xml" PartName="/ppt/slides/slide85.xml"/>
  <Override ContentType="application/vnd.openxmlformats-officedocument.presentationml.slide+xml" PartName="/ppt/slides/slide42.xml"/>
  <Override ContentType="application/vnd.openxmlformats-officedocument.presentationml.slide+xml" PartName="/ppt/slides/slide50.xml"/>
  <Override ContentType="application/vnd.openxmlformats-officedocument.presentationml.slide+xml" PartName="/ppt/slides/slide77.xml"/>
  <Override ContentType="application/vnd.openxmlformats-officedocument.presentationml.slide+xml" PartName="/ppt/slides/slide34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97.xml"/>
  <Override ContentType="application/vnd.openxmlformats-officedocument.presentationml.slide+xml" PartName="/ppt/slides/slide11.xml"/>
  <Override ContentType="application/vnd.openxmlformats-officedocument.presentationml.slide+xml" PartName="/ppt/slides/slide6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79.xml"/>
  <Override ContentType="application/vnd.openxmlformats-officedocument.presentationml.slide+xml" PartName="/ppt/slides/slide49.xml"/>
  <Override ContentType="application/vnd.openxmlformats-officedocument.presentationml.slide+xml" PartName="/ppt/slides/slide83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3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47.xml"/>
  <Override ContentType="application/vnd.openxmlformats-officedocument.presentationml.slide+xml" PartName="/ppt/slides/slide21.xml"/>
  <Override ContentType="application/vnd.openxmlformats-officedocument.presentationml.slide+xml" PartName="/ppt/slides/slide64.xml"/>
  <Override ContentType="application/vnd.openxmlformats-officedocument.presentationml.slide+xml" PartName="/ppt/slides/slide81.xml"/>
  <Override ContentType="application/vnd.openxmlformats-officedocument.presentationml.slide+xml" PartName="/ppt/slides/slide90.xml"/>
  <Override ContentType="application/vnd.openxmlformats-officedocument.presentationml.slide+xml" PartName="/ppt/slides/slide8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88.xml"/>
  <Override ContentType="application/vnd.openxmlformats-officedocument.presentationml.slide+xml" PartName="/ppt/slides/slide9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</p:sldIdLst>
  <p:sldSz cy="3460750" cx="4610100"/>
  <p:notesSz cx="4610100" cy="3460750"/>
  <p:embeddedFontLst>
    <p:embeddedFont>
      <p:font typeface="Helvetica Neue"/>
      <p:regular r:id="rId105"/>
      <p:bold r:id="rId106"/>
      <p:italic r:id="rId107"/>
      <p:boldItalic r:id="rId10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8977779-3473-46A6-A9B9-5F1C4A37FA05}">
  <a:tblStyle styleId="{78977779-3473-46A6-A9B9-5F1C4A37FA0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07" Type="http://schemas.openxmlformats.org/officeDocument/2006/relationships/font" Target="fonts/HelveticaNeue-italic.fntdata"/><Relationship Id="rId106" Type="http://schemas.openxmlformats.org/officeDocument/2006/relationships/font" Target="fonts/HelveticaNeue-bold.fntdata"/><Relationship Id="rId105" Type="http://schemas.openxmlformats.org/officeDocument/2006/relationships/font" Target="fonts/HelveticaNeue-regular.fntdata"/><Relationship Id="rId104" Type="http://schemas.openxmlformats.org/officeDocument/2006/relationships/slide" Target="slides/slide98.xml"/><Relationship Id="rId108" Type="http://schemas.openxmlformats.org/officeDocument/2006/relationships/font" Target="fonts/HelveticaNeue-boldItalic.fntdata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103" Type="http://schemas.openxmlformats.org/officeDocument/2006/relationships/slide" Target="slides/slide97.xml"/><Relationship Id="rId102" Type="http://schemas.openxmlformats.org/officeDocument/2006/relationships/slide" Target="slides/slide96.xml"/><Relationship Id="rId101" Type="http://schemas.openxmlformats.org/officeDocument/2006/relationships/slide" Target="slides/slide95.xml"/><Relationship Id="rId100" Type="http://schemas.openxmlformats.org/officeDocument/2006/relationships/slide" Target="slides/slide94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95" Type="http://schemas.openxmlformats.org/officeDocument/2006/relationships/slide" Target="slides/slide89.xml"/><Relationship Id="rId94" Type="http://schemas.openxmlformats.org/officeDocument/2006/relationships/slide" Target="slides/slide88.xml"/><Relationship Id="rId97" Type="http://schemas.openxmlformats.org/officeDocument/2006/relationships/slide" Target="slides/slide91.xml"/><Relationship Id="rId96" Type="http://schemas.openxmlformats.org/officeDocument/2006/relationships/slide" Target="slides/slide90.xml"/><Relationship Id="rId11" Type="http://schemas.openxmlformats.org/officeDocument/2006/relationships/slide" Target="slides/slide5.xml"/><Relationship Id="rId99" Type="http://schemas.openxmlformats.org/officeDocument/2006/relationships/slide" Target="slides/slide93.xml"/><Relationship Id="rId10" Type="http://schemas.openxmlformats.org/officeDocument/2006/relationships/slide" Target="slides/slide4.xml"/><Relationship Id="rId98" Type="http://schemas.openxmlformats.org/officeDocument/2006/relationships/slide" Target="slides/slide92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91" Type="http://schemas.openxmlformats.org/officeDocument/2006/relationships/slide" Target="slides/slide85.xml"/><Relationship Id="rId90" Type="http://schemas.openxmlformats.org/officeDocument/2006/relationships/slide" Target="slides/slide84.xml"/><Relationship Id="rId93" Type="http://schemas.openxmlformats.org/officeDocument/2006/relationships/slide" Target="slides/slide87.xml"/><Relationship Id="rId92" Type="http://schemas.openxmlformats.org/officeDocument/2006/relationships/slide" Target="slides/slide8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84" Type="http://schemas.openxmlformats.org/officeDocument/2006/relationships/slide" Target="slides/slide78.xml"/><Relationship Id="rId83" Type="http://schemas.openxmlformats.org/officeDocument/2006/relationships/slide" Target="slides/slide77.xml"/><Relationship Id="rId86" Type="http://schemas.openxmlformats.org/officeDocument/2006/relationships/slide" Target="slides/slide80.xml"/><Relationship Id="rId85" Type="http://schemas.openxmlformats.org/officeDocument/2006/relationships/slide" Target="slides/slide79.xml"/><Relationship Id="rId88" Type="http://schemas.openxmlformats.org/officeDocument/2006/relationships/slide" Target="slides/slide82.xml"/><Relationship Id="rId87" Type="http://schemas.openxmlformats.org/officeDocument/2006/relationships/slide" Target="slides/slide81.xml"/><Relationship Id="rId89" Type="http://schemas.openxmlformats.org/officeDocument/2006/relationships/slide" Target="slides/slide83.xml"/><Relationship Id="rId80" Type="http://schemas.openxmlformats.org/officeDocument/2006/relationships/slide" Target="slides/slide74.xml"/><Relationship Id="rId82" Type="http://schemas.openxmlformats.org/officeDocument/2006/relationships/slide" Target="slides/slide76.xml"/><Relationship Id="rId81" Type="http://schemas.openxmlformats.org/officeDocument/2006/relationships/slide" Target="slides/slide7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73" Type="http://schemas.openxmlformats.org/officeDocument/2006/relationships/slide" Target="slides/slide67.xml"/><Relationship Id="rId72" Type="http://schemas.openxmlformats.org/officeDocument/2006/relationships/slide" Target="slides/slide66.xml"/><Relationship Id="rId75" Type="http://schemas.openxmlformats.org/officeDocument/2006/relationships/slide" Target="slides/slide69.xml"/><Relationship Id="rId74" Type="http://schemas.openxmlformats.org/officeDocument/2006/relationships/slide" Target="slides/slide68.xml"/><Relationship Id="rId77" Type="http://schemas.openxmlformats.org/officeDocument/2006/relationships/slide" Target="slides/slide71.xml"/><Relationship Id="rId76" Type="http://schemas.openxmlformats.org/officeDocument/2006/relationships/slide" Target="slides/slide70.xml"/><Relationship Id="rId79" Type="http://schemas.openxmlformats.org/officeDocument/2006/relationships/slide" Target="slides/slide73.xml"/><Relationship Id="rId78" Type="http://schemas.openxmlformats.org/officeDocument/2006/relationships/slide" Target="slides/slide72.xml"/><Relationship Id="rId71" Type="http://schemas.openxmlformats.org/officeDocument/2006/relationships/slide" Target="slides/slide65.xml"/><Relationship Id="rId70" Type="http://schemas.openxmlformats.org/officeDocument/2006/relationships/slide" Target="slides/slide64.xml"/><Relationship Id="rId62" Type="http://schemas.openxmlformats.org/officeDocument/2006/relationships/slide" Target="slides/slide56.xml"/><Relationship Id="rId61" Type="http://schemas.openxmlformats.org/officeDocument/2006/relationships/slide" Target="slides/slide55.xml"/><Relationship Id="rId64" Type="http://schemas.openxmlformats.org/officeDocument/2006/relationships/slide" Target="slides/slide58.xml"/><Relationship Id="rId63" Type="http://schemas.openxmlformats.org/officeDocument/2006/relationships/slide" Target="slides/slide57.xml"/><Relationship Id="rId66" Type="http://schemas.openxmlformats.org/officeDocument/2006/relationships/slide" Target="slides/slide60.xml"/><Relationship Id="rId65" Type="http://schemas.openxmlformats.org/officeDocument/2006/relationships/slide" Target="slides/slide59.xml"/><Relationship Id="rId68" Type="http://schemas.openxmlformats.org/officeDocument/2006/relationships/slide" Target="slides/slide62.xml"/><Relationship Id="rId67" Type="http://schemas.openxmlformats.org/officeDocument/2006/relationships/slide" Target="slides/slide61.xml"/><Relationship Id="rId60" Type="http://schemas.openxmlformats.org/officeDocument/2006/relationships/slide" Target="slides/slide54.xml"/><Relationship Id="rId69" Type="http://schemas.openxmlformats.org/officeDocument/2006/relationships/slide" Target="slides/slide63.xml"/><Relationship Id="rId51" Type="http://schemas.openxmlformats.org/officeDocument/2006/relationships/slide" Target="slides/slide45.xml"/><Relationship Id="rId50" Type="http://schemas.openxmlformats.org/officeDocument/2006/relationships/slide" Target="slides/slide44.xml"/><Relationship Id="rId53" Type="http://schemas.openxmlformats.org/officeDocument/2006/relationships/slide" Target="slides/slide47.xml"/><Relationship Id="rId52" Type="http://schemas.openxmlformats.org/officeDocument/2006/relationships/slide" Target="slides/slide46.xml"/><Relationship Id="rId55" Type="http://schemas.openxmlformats.org/officeDocument/2006/relationships/slide" Target="slides/slide49.xml"/><Relationship Id="rId54" Type="http://schemas.openxmlformats.org/officeDocument/2006/relationships/slide" Target="slides/slide48.xml"/><Relationship Id="rId57" Type="http://schemas.openxmlformats.org/officeDocument/2006/relationships/slide" Target="slides/slide51.xml"/><Relationship Id="rId56" Type="http://schemas.openxmlformats.org/officeDocument/2006/relationships/slide" Target="slides/slide50.xml"/><Relationship Id="rId59" Type="http://schemas.openxmlformats.org/officeDocument/2006/relationships/slide" Target="slides/slide53.xml"/><Relationship Id="rId58" Type="http://schemas.openxmlformats.org/officeDocument/2006/relationships/slide" Target="slides/slide5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2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3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4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5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6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7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8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9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9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0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0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1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1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3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2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2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3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3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4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4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5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25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6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6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7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7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8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8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9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9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30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30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1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31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5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2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32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3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33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34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34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5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35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36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36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37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37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8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38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39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39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40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40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41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41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6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42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42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43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6" name="Google Shape;626;p43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44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44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45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45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46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46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7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47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47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48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48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49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49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50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50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0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p51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p51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7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9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p52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52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p53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53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54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6" name="Google Shape;716;p54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55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55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7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56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56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5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57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7" name="Google Shape;767;p57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7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p58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58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59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6" name="Google Shape;786;p59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7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p60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9" name="Google Shape;799;p60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p61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3" name="Google Shape;813;p61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8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5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62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7" name="Google Shape;827;p62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9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63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63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3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64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5" name="Google Shape;855;p64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7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65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65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66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3" name="Google Shape;883;p66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6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" name="Google Shape;897;p67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8" name="Google Shape;898;p67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0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Google Shape;921;p68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2" name="Google Shape;922;p68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5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p69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7" name="Google Shape;947;p69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2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p70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4" name="Google Shape;954;p70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9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Google Shape;960;p71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1" name="Google Shape;961;p71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9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9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9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Google Shape;970;p72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1" name="Google Shape;971;p72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73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1" name="Google Shape;991;p73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9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74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1" name="Google Shape;1011;p74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2" name="Shape 10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75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4" name="Google Shape;1024;p75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4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76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6" name="Google Shape;1036;p76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6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p77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8" name="Google Shape;1048;p77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6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Google Shape;1057;p78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8" name="Google Shape;1058;p78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9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79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1" name="Google Shape;1091;p79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6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Google Shape;1097;p80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8" name="Google Shape;1098;p80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5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p81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7" name="Google Shape;1107;p81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0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6" name="Shape 1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Google Shape;1117;p82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8" name="Google Shape;1118;p82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83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7" name="Google Shape;1147;p83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84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7" name="Google Shape;1177;p84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85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5" name="Google Shape;1185;p85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Google Shape;1192;p86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3" name="Google Shape;1193;p86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8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87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0" name="Google Shape;1200;p87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5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Google Shape;1206;p88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7" name="Google Shape;1207;p88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3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Google Shape;1214;p89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5" name="Google Shape;1215;p89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90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3" name="Google Shape;1223;p90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0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Google Shape;1231;p91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2" name="Google Shape;1232;p91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1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1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8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92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0" name="Google Shape;1240;p92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93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5" name="Google Shape;1275;p93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94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3" name="Google Shape;1283;p94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8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p95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0" name="Google Shape;1290;p95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6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Google Shape;1297;p96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8" name="Google Shape;1298;p96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5" name="Shape 1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6" name="Google Shape;1306;p97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7" name="Google Shape;1307;p97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5" name="Shape 1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Google Shape;1326;p98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7" name="Google Shape;1327;p98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2" name="Shape 1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Google Shape;1333;p99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4" name="Google Shape;1334;p99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0" name="Shape 1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" name="Google Shape;1341;p100:notes"/>
          <p:cNvSpPr txBox="1"/>
          <p:nvPr>
            <p:ph idx="1" type="body"/>
          </p:nvPr>
        </p:nvSpPr>
        <p:spPr>
          <a:xfrm>
            <a:off x="461000" y="1643850"/>
            <a:ext cx="3688075" cy="15573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2" name="Google Shape;1342;p100:notes"/>
          <p:cNvSpPr/>
          <p:nvPr>
            <p:ph idx="2" type="sldImg"/>
          </p:nvPr>
        </p:nvSpPr>
        <p:spPr>
          <a:xfrm>
            <a:off x="768500" y="259550"/>
            <a:ext cx="3073550" cy="12977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title"/>
          </p:nvPr>
        </p:nvSpPr>
        <p:spPr>
          <a:xfrm>
            <a:off x="678332" y="59814"/>
            <a:ext cx="32518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0" type="dt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3810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ctrTitle"/>
          </p:nvPr>
        </p:nvSpPr>
        <p:spPr>
          <a:xfrm>
            <a:off x="502729" y="899006"/>
            <a:ext cx="3604641" cy="363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3810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678332" y="59814"/>
            <a:ext cx="32518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3810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idx="11" type="ft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3810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678332" y="59814"/>
            <a:ext cx="32518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8100" marR="0" algn="l">
              <a:lnSpc>
                <a:spcPct val="100000"/>
              </a:lnSpc>
              <a:spcBef>
                <a:spcPts val="0"/>
              </a:spcBef>
              <a:buNone/>
              <a:defRPr b="1" i="0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3810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4608004" cy="4499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678332" y="59814"/>
            <a:ext cx="32518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38100" marR="0" rtl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38100" marR="0" rtl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38100" marR="0" rtl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38100" marR="0" rtl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38100" marR="0" rtl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38100" marR="0" rtl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8100" marR="0" rtl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8100" marR="0" rtl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8100" marR="0" rtl="0" algn="l">
              <a:lnSpc>
                <a:spcPct val="100000"/>
              </a:lnSpc>
              <a:spcBef>
                <a:spcPts val="0"/>
              </a:spcBef>
              <a:buNone/>
              <a:def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3810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2.xml"/><Relationship Id="rId4" Type="http://schemas.openxmlformats.org/officeDocument/2006/relationships/slide" Target="/ppt/slides/slide8.xml"/><Relationship Id="rId5" Type="http://schemas.openxmlformats.org/officeDocument/2006/relationships/slide" Target="/ppt/slides/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2.xml"/><Relationship Id="rId4" Type="http://schemas.openxmlformats.org/officeDocument/2006/relationships/slide" Target="/ppt/slides/slide17.xml"/><Relationship Id="rId5" Type="http://schemas.openxmlformats.org/officeDocument/2006/relationships/slide" Target="/ppt/slides/slide25.xml"/><Relationship Id="rId6" Type="http://schemas.openxmlformats.org/officeDocument/2006/relationships/slide" Target="/ppt/slides/slide34.xml"/><Relationship Id="rId7" Type="http://schemas.openxmlformats.org/officeDocument/2006/relationships/slide" Target="/ppt/slides/slide6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7.xml"/><Relationship Id="rId4" Type="http://schemas.openxmlformats.org/officeDocument/2006/relationships/slide" Target="/ppt/slides/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.xml"/><Relationship Id="rId4" Type="http://schemas.openxmlformats.org/officeDocument/2006/relationships/slide" Target="/ppt/slides/slide17.xml"/><Relationship Id="rId5" Type="http://schemas.openxmlformats.org/officeDocument/2006/relationships/slide" Target="/ppt/slides/slide25.xml"/><Relationship Id="rId6" Type="http://schemas.openxmlformats.org/officeDocument/2006/relationships/slide" Target="/ppt/slides/slide34.xml"/><Relationship Id="rId7" Type="http://schemas.openxmlformats.org/officeDocument/2006/relationships/slide" Target="/ppt/slides/slide67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2.xml"/><Relationship Id="rId4" Type="http://schemas.openxmlformats.org/officeDocument/2006/relationships/slide" Target="/ppt/slides/slide17.xml"/><Relationship Id="rId5" Type="http://schemas.openxmlformats.org/officeDocument/2006/relationships/slide" Target="/ppt/slides/slide25.xml"/><Relationship Id="rId6" Type="http://schemas.openxmlformats.org/officeDocument/2006/relationships/slide" Target="/ppt/slides/slide34.xml"/><Relationship Id="rId7" Type="http://schemas.openxmlformats.org/officeDocument/2006/relationships/slide" Target="/ppt/slides/slide67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25.xml"/><Relationship Id="rId4" Type="http://schemas.openxmlformats.org/officeDocument/2006/relationships/slide" Target="/ppt/slides/slide26.xml"/><Relationship Id="rId5" Type="http://schemas.openxmlformats.org/officeDocument/2006/relationships/slide" Target="/ppt/slides/slide32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25.xml"/><Relationship Id="rId4" Type="http://schemas.openxmlformats.org/officeDocument/2006/relationships/slide" Target="/ppt/slides/slide26.xml"/><Relationship Id="rId5" Type="http://schemas.openxmlformats.org/officeDocument/2006/relationships/slide" Target="/ppt/slides/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slide" Target="/ppt/slides/slide2.xml"/><Relationship Id="rId4" Type="http://schemas.openxmlformats.org/officeDocument/2006/relationships/slide" Target="/ppt/slides/slide17.xml"/><Relationship Id="rId5" Type="http://schemas.openxmlformats.org/officeDocument/2006/relationships/slide" Target="/ppt/slides/slide25.xml"/><Relationship Id="rId6" Type="http://schemas.openxmlformats.org/officeDocument/2006/relationships/slide" Target="/ppt/slides/slide34.xml"/><Relationship Id="rId7" Type="http://schemas.openxmlformats.org/officeDocument/2006/relationships/slide" Target="/ppt/slides/slide67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Relationship Id="rId3" Type="http://schemas.openxmlformats.org/officeDocument/2006/relationships/slide" Target="/ppt/slides/slide34.xml"/><Relationship Id="rId4" Type="http://schemas.openxmlformats.org/officeDocument/2006/relationships/slide" Target="/ppt/slides/slide35.xml"/><Relationship Id="rId5" Type="http://schemas.openxmlformats.org/officeDocument/2006/relationships/slide" Target="/ppt/slides/slide44.xml"/><Relationship Id="rId6" Type="http://schemas.openxmlformats.org/officeDocument/2006/relationships/slide" Target="/ppt/slides/slide47.xml"/><Relationship Id="rId7" Type="http://schemas.openxmlformats.org/officeDocument/2006/relationships/slide" Target="/ppt/slides/slide50.xml"/><Relationship Id="rId8" Type="http://schemas.openxmlformats.org/officeDocument/2006/relationships/slide" Target="/ppt/slides/slide56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Relationship Id="rId3" Type="http://schemas.openxmlformats.org/officeDocument/2006/relationships/slide" Target="/ppt/slides/slide34.xml"/><Relationship Id="rId4" Type="http://schemas.openxmlformats.org/officeDocument/2006/relationships/slide" Target="/ppt/slides/slide35.xml"/><Relationship Id="rId5" Type="http://schemas.openxmlformats.org/officeDocument/2006/relationships/slide" Target="/ppt/slides/slide44.xml"/><Relationship Id="rId6" Type="http://schemas.openxmlformats.org/officeDocument/2006/relationships/slide" Target="/ppt/slides/slide47.xml"/><Relationship Id="rId7" Type="http://schemas.openxmlformats.org/officeDocument/2006/relationships/slide" Target="/ppt/slides/slide50.xml"/><Relationship Id="rId8" Type="http://schemas.openxmlformats.org/officeDocument/2006/relationships/slide" Target="/ppt/slides/slide56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Relationship Id="rId3" Type="http://schemas.openxmlformats.org/officeDocument/2006/relationships/slide" Target="/ppt/slides/slide34.xml"/><Relationship Id="rId4" Type="http://schemas.openxmlformats.org/officeDocument/2006/relationships/slide" Target="/ppt/slides/slide35.xml"/><Relationship Id="rId5" Type="http://schemas.openxmlformats.org/officeDocument/2006/relationships/slide" Target="/ppt/slides/slide44.xml"/><Relationship Id="rId6" Type="http://schemas.openxmlformats.org/officeDocument/2006/relationships/slide" Target="/ppt/slides/slide47.xml"/><Relationship Id="rId7" Type="http://schemas.openxmlformats.org/officeDocument/2006/relationships/slide" Target="/ppt/slides/slide50.xml"/><Relationship Id="rId8" Type="http://schemas.openxmlformats.org/officeDocument/2006/relationships/slide" Target="/ppt/slides/slide56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0.xml"/><Relationship Id="rId3" Type="http://schemas.openxmlformats.org/officeDocument/2006/relationships/slide" Target="/ppt/slides/slide34.xml"/><Relationship Id="rId4" Type="http://schemas.openxmlformats.org/officeDocument/2006/relationships/slide" Target="/ppt/slides/slide35.xml"/><Relationship Id="rId5" Type="http://schemas.openxmlformats.org/officeDocument/2006/relationships/slide" Target="/ppt/slides/slide44.xml"/><Relationship Id="rId6" Type="http://schemas.openxmlformats.org/officeDocument/2006/relationships/slide" Target="/ppt/slides/slide47.xml"/><Relationship Id="rId7" Type="http://schemas.openxmlformats.org/officeDocument/2006/relationships/slide" Target="/ppt/slides/slide50.xml"/><Relationship Id="rId8" Type="http://schemas.openxmlformats.org/officeDocument/2006/relationships/slide" Target="/ppt/slides/slide56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6.xml"/><Relationship Id="rId3" Type="http://schemas.openxmlformats.org/officeDocument/2006/relationships/slide" Target="/ppt/slides/slide34.xml"/><Relationship Id="rId4" Type="http://schemas.openxmlformats.org/officeDocument/2006/relationships/slide" Target="/ppt/slides/slide35.xml"/><Relationship Id="rId5" Type="http://schemas.openxmlformats.org/officeDocument/2006/relationships/slide" Target="/ppt/slides/slide44.xml"/><Relationship Id="rId6" Type="http://schemas.openxmlformats.org/officeDocument/2006/relationships/slide" Target="/ppt/slides/slide47.xml"/><Relationship Id="rId7" Type="http://schemas.openxmlformats.org/officeDocument/2006/relationships/slide" Target="/ppt/slides/slide50.xml"/><Relationship Id="rId8" Type="http://schemas.openxmlformats.org/officeDocument/2006/relationships/slide" Target="/ppt/slides/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7.xml"/><Relationship Id="rId3" Type="http://schemas.openxmlformats.org/officeDocument/2006/relationships/slide" Target="/ppt/slides/slide2.xml"/><Relationship Id="rId4" Type="http://schemas.openxmlformats.org/officeDocument/2006/relationships/slide" Target="/ppt/slides/slide17.xml"/><Relationship Id="rId5" Type="http://schemas.openxmlformats.org/officeDocument/2006/relationships/slide" Target="/ppt/slides/slide25.xml"/><Relationship Id="rId6" Type="http://schemas.openxmlformats.org/officeDocument/2006/relationships/slide" Target="/ppt/slides/slide34.xml"/><Relationship Id="rId7" Type="http://schemas.openxmlformats.org/officeDocument/2006/relationships/slide" Target="/ppt/slides/slide67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8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5" Type="http://schemas.openxmlformats.org/officeDocument/2006/relationships/slide" Target="/ppt/slides/slide77.xml"/><Relationship Id="rId6" Type="http://schemas.openxmlformats.org/officeDocument/2006/relationships/slide" Target="/ppt/slides/slide84.xml"/><Relationship Id="rId7" Type="http://schemas.openxmlformats.org/officeDocument/2006/relationships/slide" Target="/ppt/slides/slide92.xml"/><Relationship Id="rId8" Type="http://schemas.openxmlformats.org/officeDocument/2006/relationships/slide" Target="/ppt/slides/slide96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0.xml"/><Relationship Id="rId3" Type="http://schemas.openxmlformats.org/officeDocument/2006/relationships/image" Target="../media/image3.png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1.xml"/><Relationship Id="rId3" Type="http://schemas.openxmlformats.org/officeDocument/2006/relationships/image" Target="../media/image3.png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7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5" Type="http://schemas.openxmlformats.org/officeDocument/2006/relationships/slide" Target="/ppt/slides/slide77.xml"/><Relationship Id="rId6" Type="http://schemas.openxmlformats.org/officeDocument/2006/relationships/slide" Target="/ppt/slides/slide84.xml"/><Relationship Id="rId7" Type="http://schemas.openxmlformats.org/officeDocument/2006/relationships/slide" Target="/ppt/slides/slide92.xml"/><Relationship Id="rId8" Type="http://schemas.openxmlformats.org/officeDocument/2006/relationships/slide" Target="/ppt/slides/slide96.xml"/></Relationships>
</file>

<file path=ppt/slides/_rels/slide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2.xml"/><Relationship Id="rId4" Type="http://schemas.openxmlformats.org/officeDocument/2006/relationships/slide" Target="/ppt/slides/slide8.xml"/><Relationship Id="rId5" Type="http://schemas.openxmlformats.org/officeDocument/2006/relationships/slide" Target="/ppt/slides/slide13.xml"/></Relationships>
</file>

<file path=ppt/slides/_rels/slide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2.xml"/></Relationships>
</file>

<file path=ppt/slides/_rels/slide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3.xml"/></Relationships>
</file>

<file path=ppt/slides/_rels/slide8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4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5" Type="http://schemas.openxmlformats.org/officeDocument/2006/relationships/slide" Target="/ppt/slides/slide77.xml"/><Relationship Id="rId6" Type="http://schemas.openxmlformats.org/officeDocument/2006/relationships/slide" Target="/ppt/slides/slide84.xml"/><Relationship Id="rId7" Type="http://schemas.openxmlformats.org/officeDocument/2006/relationships/slide" Target="/ppt/slides/slide92.xml"/><Relationship Id="rId8" Type="http://schemas.openxmlformats.org/officeDocument/2006/relationships/slide" Target="/ppt/slides/slide96.xml"/></Relationships>
</file>

<file path=ppt/slides/_rels/slide8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5.xml"/></Relationships>
</file>

<file path=ppt/slides/_rels/slide8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6.xml"/></Relationships>
</file>

<file path=ppt/slides/_rels/slide8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7.xml"/></Relationships>
</file>

<file path=ppt/slides/_rels/slide8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8.xml"/></Relationships>
</file>

<file path=ppt/slides/_rels/slide8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9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9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0.xml"/></Relationships>
</file>

<file path=ppt/slides/_rels/slide9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1.xml"/></Relationships>
</file>

<file path=ppt/slides/_rels/slide9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2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5" Type="http://schemas.openxmlformats.org/officeDocument/2006/relationships/slide" Target="/ppt/slides/slide77.xml"/><Relationship Id="rId6" Type="http://schemas.openxmlformats.org/officeDocument/2006/relationships/slide" Target="/ppt/slides/slide84.xml"/><Relationship Id="rId7" Type="http://schemas.openxmlformats.org/officeDocument/2006/relationships/slide" Target="/ppt/slides/slide92.xml"/><Relationship Id="rId8" Type="http://schemas.openxmlformats.org/officeDocument/2006/relationships/slide" Target="/ppt/slides/slide96.xml"/></Relationships>
</file>

<file path=ppt/slides/_rels/slide9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3.xml"/></Relationships>
</file>

<file path=ppt/slides/_rels/slide9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4.xml"/></Relationships>
</file>

<file path=ppt/slides/_rels/slide9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5.xml"/><Relationship Id="rId3" Type="http://schemas.openxmlformats.org/officeDocument/2006/relationships/image" Target="../media/image6.jpg"/></Relationships>
</file>

<file path=ppt/slides/_rels/slide9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6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5" Type="http://schemas.openxmlformats.org/officeDocument/2006/relationships/slide" Target="/ppt/slides/slide77.xml"/><Relationship Id="rId6" Type="http://schemas.openxmlformats.org/officeDocument/2006/relationships/slide" Target="/ppt/slides/slide84.xml"/><Relationship Id="rId7" Type="http://schemas.openxmlformats.org/officeDocument/2006/relationships/slide" Target="/ppt/slides/slide92.xml"/><Relationship Id="rId8" Type="http://schemas.openxmlformats.org/officeDocument/2006/relationships/slide" Target="/ppt/slides/slide96.xml"/></Relationships>
</file>

<file path=ppt/slides/_rels/slide9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7.xml"/></Relationships>
</file>

<file path=ppt/slides/_rels/slide9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1430705" y="425384"/>
            <a:ext cx="17976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Cours 1: Calculabilité.</a:t>
            </a:r>
            <a:endParaRPr/>
          </a:p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24000" y="808503"/>
            <a:ext cx="2159934" cy="1670574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/>
          <p:nvPr/>
        </p:nvSpPr>
        <p:spPr>
          <a:xfrm>
            <a:off x="4451781" y="3370303"/>
            <a:ext cx="118745" cy="12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600" u="none" cap="none" strike="noStrike"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1461033" y="59814"/>
            <a:ext cx="168656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Fonctions récursives</a:t>
            </a:r>
            <a:endParaRPr/>
          </a:p>
        </p:txBody>
      </p:sp>
      <p:sp>
        <p:nvSpPr>
          <p:cNvPr id="147" name="Google Shape;147;p16"/>
          <p:cNvSpPr/>
          <p:nvPr/>
        </p:nvSpPr>
        <p:spPr>
          <a:xfrm>
            <a:off x="495363" y="46892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8" name="Google Shape;148;p16"/>
          <p:cNvSpPr txBox="1"/>
          <p:nvPr/>
        </p:nvSpPr>
        <p:spPr>
          <a:xfrm>
            <a:off x="598995" y="390130"/>
            <a:ext cx="292989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Une fonction partielle 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aseline="30000" i="1" lang="en-US" sz="1200">
                <a:latin typeface="Arial"/>
                <a:ea typeface="Arial"/>
                <a:cs typeface="Arial"/>
                <a:sym typeface="Arial"/>
              </a:rPr>
              <a:t>n 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récursive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6"/>
          <p:cNvSpPr txBox="1"/>
          <p:nvPr/>
        </p:nvSpPr>
        <p:spPr>
          <a:xfrm>
            <a:off x="4477181" y="3370303"/>
            <a:ext cx="6794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8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6"/>
          <p:cNvSpPr txBox="1"/>
          <p:nvPr/>
        </p:nvSpPr>
        <p:spPr>
          <a:xfrm>
            <a:off x="4068749" y="390130"/>
            <a:ext cx="12573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si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1" name="Google Shape;151;p16"/>
          <p:cNvSpPr txBox="1"/>
          <p:nvPr/>
        </p:nvSpPr>
        <p:spPr>
          <a:xfrm>
            <a:off x="598995" y="516877"/>
            <a:ext cx="3221990" cy="543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elle est soit la constante 0, soit l’une des fonctions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2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Zero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›→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0 la fonction 0 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Succ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›→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+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 la fonction successeur 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2" name="Google Shape;152;p16"/>
          <p:cNvSpPr txBox="1"/>
          <p:nvPr/>
        </p:nvSpPr>
        <p:spPr>
          <a:xfrm>
            <a:off x="764425" y="1066411"/>
            <a:ext cx="93345" cy="1168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 sz="600"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53" name="Google Shape;153;p16"/>
          <p:cNvSpPr txBox="1"/>
          <p:nvPr/>
        </p:nvSpPr>
        <p:spPr>
          <a:xfrm>
            <a:off x="1126439" y="1013868"/>
            <a:ext cx="45085" cy="132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700">
                <a:latin typeface="Arial"/>
                <a:ea typeface="Arial"/>
                <a:cs typeface="Arial"/>
                <a:sym typeface="Arial"/>
              </a:rPr>
              <a:t>i</a:t>
            </a:r>
            <a:endParaRPr sz="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6"/>
          <p:cNvSpPr txBox="1"/>
          <p:nvPr/>
        </p:nvSpPr>
        <p:spPr>
          <a:xfrm>
            <a:off x="1126439" y="1105690"/>
            <a:ext cx="74930" cy="132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700">
                <a:latin typeface="Arial"/>
                <a:ea typeface="Arial"/>
                <a:cs typeface="Arial"/>
                <a:sym typeface="Arial"/>
              </a:rPr>
              <a:t>n</a:t>
            </a:r>
            <a:endParaRPr sz="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6"/>
          <p:cNvSpPr txBox="1"/>
          <p:nvPr/>
        </p:nvSpPr>
        <p:spPr>
          <a:xfrm>
            <a:off x="1401381" y="1092253"/>
            <a:ext cx="811530" cy="132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latin typeface="Helvetica Neue"/>
                <a:ea typeface="Helvetica Neue"/>
                <a:cs typeface="Helvetica Neue"/>
                <a:sym typeface="Helvetica Neue"/>
              </a:rPr>
              <a:t>1	</a:t>
            </a:r>
            <a:r>
              <a:rPr i="1" lang="en-US" sz="700">
                <a:latin typeface="Arial"/>
                <a:ea typeface="Arial"/>
                <a:cs typeface="Arial"/>
                <a:sym typeface="Arial"/>
              </a:rPr>
              <a:t>n	i</a:t>
            </a:r>
            <a:endParaRPr sz="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6"/>
          <p:cNvSpPr txBox="1"/>
          <p:nvPr/>
        </p:nvSpPr>
        <p:spPr>
          <a:xfrm>
            <a:off x="901484" y="1034775"/>
            <a:ext cx="3143250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Proj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: 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, . . . , x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›→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les fonctions de projection, pour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7" name="Google Shape;157;p16"/>
          <p:cNvSpPr txBox="1"/>
          <p:nvPr/>
        </p:nvSpPr>
        <p:spPr>
          <a:xfrm>
            <a:off x="713625" y="1186604"/>
            <a:ext cx="3332479" cy="7848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200025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3500" marR="0" rtl="0" algn="l">
              <a:lnSpc>
                <a:spcPct val="1138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Comp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g, h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h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: 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›→</a:t>
            </a:r>
            <a:endParaRPr sz="1000">
              <a:latin typeface="Cambria"/>
              <a:ea typeface="Cambria"/>
              <a:cs typeface="Cambria"/>
              <a:sym typeface="Cambria"/>
            </a:endParaRPr>
          </a:p>
          <a:p>
            <a:pPr indent="0" lvl="0" marL="200025" marR="68580" rtl="0" algn="l">
              <a:lnSpc>
                <a:spcPct val="114285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h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composition des  fonctions récursives	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g, h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h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35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Rec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g, h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fonction définie par récurrence comme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8" name="Google Shape;158;p16"/>
          <p:cNvSpPr txBox="1"/>
          <p:nvPr/>
        </p:nvSpPr>
        <p:spPr>
          <a:xfrm>
            <a:off x="1099616" y="1969800"/>
            <a:ext cx="127635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endParaRPr sz="1000"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59" name="Google Shape;159;p16"/>
          <p:cNvSpPr txBox="1"/>
          <p:nvPr/>
        </p:nvSpPr>
        <p:spPr>
          <a:xfrm>
            <a:off x="1163434" y="2069509"/>
            <a:ext cx="2795905" cy="389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2525">
            <a:spAutoFit/>
          </a:bodyPr>
          <a:lstStyle/>
          <a:p>
            <a:pPr indent="0" lvl="0" marL="5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=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50800" marR="0" rtl="0" algn="l">
              <a:lnSpc>
                <a:spcPct val="100000"/>
              </a:lnSpc>
              <a:spcBef>
                <a:spcPts val="234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+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=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</a:t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6"/>
          <p:cNvSpPr txBox="1"/>
          <p:nvPr/>
        </p:nvSpPr>
        <p:spPr>
          <a:xfrm>
            <a:off x="700925" y="2576555"/>
            <a:ext cx="3525520" cy="6330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212725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où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h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sont récursives	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76200" marR="0" rtl="0" algn="l">
              <a:lnSpc>
                <a:spcPct val="1138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Min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fonction qui à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associe le plus petit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12725" marR="55880" rtl="0" algn="l">
              <a:lnSpc>
                <a:spcPct val="114285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y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tel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y, 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=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 s’il en existe (et qui n’est  pas définie sinon).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"/>
          <p:cNvSpPr/>
          <p:nvPr/>
        </p:nvSpPr>
        <p:spPr>
          <a:xfrm>
            <a:off x="495363" y="68211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6" name="Google Shape;166;p17"/>
          <p:cNvSpPr txBox="1"/>
          <p:nvPr/>
        </p:nvSpPr>
        <p:spPr>
          <a:xfrm>
            <a:off x="586295" y="603325"/>
            <a:ext cx="3687445" cy="363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5080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Théorème. Une fonction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aseline="30000" i="1" lang="en-US" sz="1200">
                <a:latin typeface="Arial"/>
                <a:ea typeface="Arial"/>
                <a:cs typeface="Arial"/>
                <a:sym typeface="Arial"/>
              </a:rPr>
              <a:t>n 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récursive si et  seulement si elle est calculable par une machine de Turing.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7" name="Google Shape;167;p17"/>
          <p:cNvSpPr txBox="1"/>
          <p:nvPr/>
        </p:nvSpPr>
        <p:spPr>
          <a:xfrm>
            <a:off x="4477181" y="3370303"/>
            <a:ext cx="6794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9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8"/>
          <p:cNvSpPr/>
          <p:nvPr/>
        </p:nvSpPr>
        <p:spPr>
          <a:xfrm>
            <a:off x="495363" y="68211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3" name="Google Shape;173;p18"/>
          <p:cNvSpPr txBox="1"/>
          <p:nvPr/>
        </p:nvSpPr>
        <p:spPr>
          <a:xfrm>
            <a:off x="586295" y="603325"/>
            <a:ext cx="3687445" cy="363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5080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Théorème. Une fonction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aseline="30000" i="1" lang="en-US" sz="1200">
                <a:latin typeface="Arial"/>
                <a:ea typeface="Arial"/>
                <a:cs typeface="Arial"/>
                <a:sym typeface="Arial"/>
              </a:rPr>
              <a:t>n 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récursive si et  seulement si elle est calculable par une machine de Turing.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4" name="Google Shape;174;p18"/>
          <p:cNvSpPr/>
          <p:nvPr/>
        </p:nvSpPr>
        <p:spPr>
          <a:xfrm>
            <a:off x="495363" y="157081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5" name="Google Shape;175;p18"/>
          <p:cNvSpPr txBox="1"/>
          <p:nvPr/>
        </p:nvSpPr>
        <p:spPr>
          <a:xfrm>
            <a:off x="624395" y="1492020"/>
            <a:ext cx="116522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Thèse de Church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6" name="Google Shape;176;p18"/>
          <p:cNvSpPr txBox="1"/>
          <p:nvPr/>
        </p:nvSpPr>
        <p:spPr>
          <a:xfrm>
            <a:off x="721156" y="1911502"/>
            <a:ext cx="3719829" cy="558165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3800">
            <a:spAutoFit/>
          </a:bodyPr>
          <a:lstStyle/>
          <a:p>
            <a:pPr indent="-549275" lvl="0" marL="1474470" marR="878839" rtl="0" algn="l">
              <a:lnSpc>
                <a:spcPct val="1236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Calculable dans un sens intuitif  correspond à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867410" marR="0" rtl="0" algn="l">
              <a:lnSpc>
                <a:spcPct val="1181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calculable par machine de Turing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77" name="Google Shape;177;p18"/>
          <p:cNvGrpSpPr/>
          <p:nvPr/>
        </p:nvGrpSpPr>
        <p:grpSpPr>
          <a:xfrm>
            <a:off x="637095" y="1868474"/>
            <a:ext cx="3849370" cy="643890"/>
            <a:chOff x="637095" y="1868474"/>
            <a:chExt cx="3849370" cy="643890"/>
          </a:xfrm>
        </p:grpSpPr>
        <p:sp>
          <p:nvSpPr>
            <p:cNvPr id="178" name="Google Shape;178;p18"/>
            <p:cNvSpPr/>
            <p:nvPr/>
          </p:nvSpPr>
          <p:spPr>
            <a:xfrm>
              <a:off x="637095" y="1868487"/>
              <a:ext cx="3849370" cy="0"/>
            </a:xfrm>
            <a:custGeom>
              <a:rect b="b" l="l" r="r" t="t"/>
              <a:pathLst>
                <a:path extrusionOk="0" h="120000" w="3849370">
                  <a:moveTo>
                    <a:pt x="0" y="0"/>
                  </a:moveTo>
                  <a:lnTo>
                    <a:pt x="3849103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" name="Google Shape;179;p18"/>
            <p:cNvSpPr/>
            <p:nvPr/>
          </p:nvSpPr>
          <p:spPr>
            <a:xfrm>
              <a:off x="639622" y="1868474"/>
              <a:ext cx="0" cy="643890"/>
            </a:xfrm>
            <a:custGeom>
              <a:rect b="b" l="l" r="r" t="t"/>
              <a:pathLst>
                <a:path extrusionOk="0" h="643889" w="120000">
                  <a:moveTo>
                    <a:pt x="0" y="64389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" name="Google Shape;180;p18"/>
            <p:cNvSpPr/>
            <p:nvPr/>
          </p:nvSpPr>
          <p:spPr>
            <a:xfrm>
              <a:off x="4483658" y="1868474"/>
              <a:ext cx="0" cy="643890"/>
            </a:xfrm>
            <a:custGeom>
              <a:rect b="b" l="l" r="r" t="t"/>
              <a:pathLst>
                <a:path extrusionOk="0" h="643889" w="120000">
                  <a:moveTo>
                    <a:pt x="0" y="64389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" name="Google Shape;181;p18"/>
            <p:cNvSpPr/>
            <p:nvPr/>
          </p:nvSpPr>
          <p:spPr>
            <a:xfrm>
              <a:off x="637095" y="2512364"/>
              <a:ext cx="3849370" cy="0"/>
            </a:xfrm>
            <a:custGeom>
              <a:rect b="b" l="l" r="r" t="t"/>
              <a:pathLst>
                <a:path extrusionOk="0" h="120000" w="3849370">
                  <a:moveTo>
                    <a:pt x="0" y="0"/>
                  </a:moveTo>
                  <a:lnTo>
                    <a:pt x="3849103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82" name="Google Shape;182;p18"/>
          <p:cNvSpPr txBox="1"/>
          <p:nvPr/>
        </p:nvSpPr>
        <p:spPr>
          <a:xfrm>
            <a:off x="4477181" y="3370303"/>
            <a:ext cx="6794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9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"/>
          <p:cNvSpPr txBox="1"/>
          <p:nvPr/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Plus précisément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8" name="Google Shape;188;p19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10</a:t>
            </a:r>
            <a:endParaRPr/>
          </a:p>
        </p:txBody>
      </p:sp>
      <p:sp>
        <p:nvSpPr>
          <p:cNvPr id="189" name="Google Shape;189;p19"/>
          <p:cNvSpPr txBox="1"/>
          <p:nvPr>
            <p:ph type="title"/>
          </p:nvPr>
        </p:nvSpPr>
        <p:spPr>
          <a:xfrm>
            <a:off x="347294" y="1067078"/>
            <a:ext cx="1513840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hlinkClick action="ppaction://hlinksldjump" r:id="rId3"/>
              </a:rPr>
              <a:t>Thèse de Church </a:t>
            </a:r>
            <a:r>
              <a:rPr lang="en-US" sz="1100">
                <a:solidFill>
                  <a:srgbClr val="FF0000"/>
                </a:solidFill>
              </a:rPr>
              <a:t> </a:t>
            </a:r>
            <a:r>
              <a:rPr lang="en-US" sz="1100" u="sng">
                <a:solidFill>
                  <a:schemeClr val="hlink"/>
                </a:solidFill>
                <a:hlinkClick/>
              </a:rPr>
              <a:t>Modèles haut niveau </a:t>
            </a:r>
            <a:r>
              <a:rPr lang="en-US" sz="1100">
                <a:solidFill>
                  <a:srgbClr val="FFCCCC"/>
                </a:solidFill>
              </a:rPr>
              <a:t> </a:t>
            </a:r>
            <a:r>
              <a:rPr lang="en-US" sz="1100" u="sng">
                <a:solidFill>
                  <a:schemeClr val="hlink"/>
                </a:solidFill>
                <a:hlinkClick action="ppaction://hlinksldjump" r:id="rId4"/>
              </a:rPr>
              <a:t>Modèles algébriques </a:t>
            </a:r>
            <a:r>
              <a:rPr lang="en-US" sz="1100">
                <a:solidFill>
                  <a:srgbClr val="FFCCCC"/>
                </a:solidFill>
              </a:rPr>
              <a:t> </a:t>
            </a:r>
            <a:r>
              <a:rPr lang="en-US" sz="1100" u="sng">
                <a:solidFill>
                  <a:schemeClr val="hlink"/>
                </a:solidFill>
                <a:hlinkClick action="ppaction://hlinksldjump" r:id="rId5"/>
              </a:rPr>
              <a:t>Thèse de Church</a:t>
            </a:r>
            <a:endParaRPr sz="1100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0"/>
          <p:cNvSpPr txBox="1"/>
          <p:nvPr>
            <p:ph type="title"/>
          </p:nvPr>
        </p:nvSpPr>
        <p:spPr>
          <a:xfrm>
            <a:off x="1563065" y="59814"/>
            <a:ext cx="148209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Résultats obtenus</a:t>
            </a:r>
            <a:endParaRPr/>
          </a:p>
        </p:txBody>
      </p:sp>
      <p:sp>
        <p:nvSpPr>
          <p:cNvPr id="195" name="Google Shape;195;p20"/>
          <p:cNvSpPr/>
          <p:nvPr/>
        </p:nvSpPr>
        <p:spPr>
          <a:xfrm>
            <a:off x="495363" y="110187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6" name="Google Shape;196;p20"/>
          <p:cNvSpPr txBox="1"/>
          <p:nvPr/>
        </p:nvSpPr>
        <p:spPr>
          <a:xfrm>
            <a:off x="560895" y="1023085"/>
            <a:ext cx="3136900" cy="1236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7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Résumé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Les modèles suivants se simulent deux à deux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62992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Les machines de Turing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62992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Les machines à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k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≥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2 piles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62992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Les machines RAM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62992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Les machines à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k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≥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2 compteurs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7" name="Google Shape;197;p20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1"/>
          <p:cNvSpPr txBox="1"/>
          <p:nvPr>
            <p:ph type="title"/>
          </p:nvPr>
        </p:nvSpPr>
        <p:spPr>
          <a:xfrm>
            <a:off x="1592580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Thèse de Church</a:t>
            </a:r>
            <a:endParaRPr/>
          </a:p>
        </p:txBody>
      </p:sp>
      <p:sp>
        <p:nvSpPr>
          <p:cNvPr id="203" name="Google Shape;203;p21"/>
          <p:cNvSpPr/>
          <p:nvPr/>
        </p:nvSpPr>
        <p:spPr>
          <a:xfrm>
            <a:off x="495363" y="67232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4" name="Google Shape;204;p21"/>
          <p:cNvSpPr txBox="1"/>
          <p:nvPr/>
        </p:nvSpPr>
        <p:spPr>
          <a:xfrm>
            <a:off x="624395" y="593533"/>
            <a:ext cx="116522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Thèse de Church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5" name="Google Shape;205;p21"/>
          <p:cNvSpPr txBox="1"/>
          <p:nvPr/>
        </p:nvSpPr>
        <p:spPr>
          <a:xfrm>
            <a:off x="721156" y="1013015"/>
            <a:ext cx="3719829" cy="558165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5075">
            <a:spAutoFit/>
          </a:bodyPr>
          <a:lstStyle/>
          <a:p>
            <a:pPr indent="-549275" lvl="0" marL="1474470" marR="878839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Calculable dans un sens intuitif  correspond à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867410" marR="0" rtl="0" algn="l">
              <a:lnSpc>
                <a:spcPct val="11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calculable par machine de Turing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206" name="Google Shape;206;p21"/>
          <p:cNvGrpSpPr/>
          <p:nvPr/>
        </p:nvGrpSpPr>
        <p:grpSpPr>
          <a:xfrm>
            <a:off x="637095" y="970000"/>
            <a:ext cx="3849370" cy="643890"/>
            <a:chOff x="637095" y="970000"/>
            <a:chExt cx="3849370" cy="643890"/>
          </a:xfrm>
        </p:grpSpPr>
        <p:sp>
          <p:nvSpPr>
            <p:cNvPr id="207" name="Google Shape;207;p21"/>
            <p:cNvSpPr/>
            <p:nvPr/>
          </p:nvSpPr>
          <p:spPr>
            <a:xfrm>
              <a:off x="637095" y="970000"/>
              <a:ext cx="3849370" cy="0"/>
            </a:xfrm>
            <a:custGeom>
              <a:rect b="b" l="l" r="r" t="t"/>
              <a:pathLst>
                <a:path extrusionOk="0" h="120000" w="3849370">
                  <a:moveTo>
                    <a:pt x="0" y="0"/>
                  </a:moveTo>
                  <a:lnTo>
                    <a:pt x="3849103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8" name="Google Shape;208;p21"/>
            <p:cNvSpPr/>
            <p:nvPr/>
          </p:nvSpPr>
          <p:spPr>
            <a:xfrm>
              <a:off x="639622" y="970000"/>
              <a:ext cx="0" cy="643890"/>
            </a:xfrm>
            <a:custGeom>
              <a:rect b="b" l="l" r="r" t="t"/>
              <a:pathLst>
                <a:path extrusionOk="0" h="643890" w="120000">
                  <a:moveTo>
                    <a:pt x="0" y="643889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9" name="Google Shape;209;p21"/>
            <p:cNvSpPr/>
            <p:nvPr/>
          </p:nvSpPr>
          <p:spPr>
            <a:xfrm>
              <a:off x="4483658" y="970000"/>
              <a:ext cx="0" cy="643890"/>
            </a:xfrm>
            <a:custGeom>
              <a:rect b="b" l="l" r="r" t="t"/>
              <a:pathLst>
                <a:path extrusionOk="0" h="643890" w="120000">
                  <a:moveTo>
                    <a:pt x="0" y="643889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0" name="Google Shape;210;p21"/>
            <p:cNvSpPr/>
            <p:nvPr/>
          </p:nvSpPr>
          <p:spPr>
            <a:xfrm>
              <a:off x="637095" y="1613890"/>
              <a:ext cx="3849370" cy="0"/>
            </a:xfrm>
            <a:custGeom>
              <a:rect b="b" l="l" r="r" t="t"/>
              <a:pathLst>
                <a:path extrusionOk="0" h="120000" w="3849370">
                  <a:moveTo>
                    <a:pt x="0" y="0"/>
                  </a:moveTo>
                  <a:lnTo>
                    <a:pt x="3849103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11" name="Google Shape;211;p21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12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2"/>
          <p:cNvSpPr txBox="1"/>
          <p:nvPr>
            <p:ph type="title"/>
          </p:nvPr>
        </p:nvSpPr>
        <p:spPr>
          <a:xfrm>
            <a:off x="1592580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Thèse de Church</a:t>
            </a:r>
            <a:endParaRPr/>
          </a:p>
        </p:txBody>
      </p:sp>
      <p:sp>
        <p:nvSpPr>
          <p:cNvPr id="217" name="Google Shape;217;p22"/>
          <p:cNvSpPr/>
          <p:nvPr/>
        </p:nvSpPr>
        <p:spPr>
          <a:xfrm>
            <a:off x="495363" y="67232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8" name="Google Shape;218;p22"/>
          <p:cNvSpPr txBox="1"/>
          <p:nvPr/>
        </p:nvSpPr>
        <p:spPr>
          <a:xfrm>
            <a:off x="624395" y="593533"/>
            <a:ext cx="116522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Thèse de Church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19" name="Google Shape;219;p22"/>
          <p:cNvSpPr txBox="1"/>
          <p:nvPr/>
        </p:nvSpPr>
        <p:spPr>
          <a:xfrm>
            <a:off x="721156" y="1013015"/>
            <a:ext cx="3719829" cy="558165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5075">
            <a:spAutoFit/>
          </a:bodyPr>
          <a:lstStyle/>
          <a:p>
            <a:pPr indent="-549275" lvl="0" marL="1474470" marR="878839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Calculable dans un sens intuitif  correspond à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867410" marR="0" rtl="0" algn="l">
              <a:lnSpc>
                <a:spcPct val="11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calculable par machine de Turing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220" name="Google Shape;220;p22"/>
          <p:cNvGrpSpPr/>
          <p:nvPr/>
        </p:nvGrpSpPr>
        <p:grpSpPr>
          <a:xfrm>
            <a:off x="637095" y="970000"/>
            <a:ext cx="3849370" cy="643890"/>
            <a:chOff x="637095" y="970000"/>
            <a:chExt cx="3849370" cy="643890"/>
          </a:xfrm>
        </p:grpSpPr>
        <p:sp>
          <p:nvSpPr>
            <p:cNvPr id="221" name="Google Shape;221;p22"/>
            <p:cNvSpPr/>
            <p:nvPr/>
          </p:nvSpPr>
          <p:spPr>
            <a:xfrm>
              <a:off x="637095" y="970000"/>
              <a:ext cx="3849370" cy="0"/>
            </a:xfrm>
            <a:custGeom>
              <a:rect b="b" l="l" r="r" t="t"/>
              <a:pathLst>
                <a:path extrusionOk="0" h="120000" w="3849370">
                  <a:moveTo>
                    <a:pt x="0" y="0"/>
                  </a:moveTo>
                  <a:lnTo>
                    <a:pt x="3849103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2" name="Google Shape;222;p22"/>
            <p:cNvSpPr/>
            <p:nvPr/>
          </p:nvSpPr>
          <p:spPr>
            <a:xfrm>
              <a:off x="639622" y="970000"/>
              <a:ext cx="0" cy="643890"/>
            </a:xfrm>
            <a:custGeom>
              <a:rect b="b" l="l" r="r" t="t"/>
              <a:pathLst>
                <a:path extrusionOk="0" h="643890" w="120000">
                  <a:moveTo>
                    <a:pt x="0" y="643889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3" name="Google Shape;223;p22"/>
            <p:cNvSpPr/>
            <p:nvPr/>
          </p:nvSpPr>
          <p:spPr>
            <a:xfrm>
              <a:off x="4483658" y="970000"/>
              <a:ext cx="0" cy="643890"/>
            </a:xfrm>
            <a:custGeom>
              <a:rect b="b" l="l" r="r" t="t"/>
              <a:pathLst>
                <a:path extrusionOk="0" h="643890" w="120000">
                  <a:moveTo>
                    <a:pt x="0" y="643889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4" name="Google Shape;224;p22"/>
            <p:cNvSpPr/>
            <p:nvPr/>
          </p:nvSpPr>
          <p:spPr>
            <a:xfrm>
              <a:off x="637095" y="1613890"/>
              <a:ext cx="3849370" cy="0"/>
            </a:xfrm>
            <a:custGeom>
              <a:rect b="b" l="l" r="r" t="t"/>
              <a:pathLst>
                <a:path extrusionOk="0" h="120000" w="3849370">
                  <a:moveTo>
                    <a:pt x="0" y="0"/>
                  </a:moveTo>
                  <a:lnTo>
                    <a:pt x="3849103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25" name="Google Shape;225;p22"/>
          <p:cNvSpPr/>
          <p:nvPr/>
        </p:nvSpPr>
        <p:spPr>
          <a:xfrm>
            <a:off x="495363" y="188626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6" name="Google Shape;226;p22"/>
          <p:cNvSpPr txBox="1"/>
          <p:nvPr/>
        </p:nvSpPr>
        <p:spPr>
          <a:xfrm>
            <a:off x="598995" y="1807475"/>
            <a:ext cx="3667760" cy="1125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Conséquence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14960" marR="1682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va décrire des algorithmes “haut niveau” dans la suite  (en français, JAVA, etc) 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14960" marR="431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en utilisant implicitement à chaque fois le fait qu’ils peuvent  s’écrire comme des programmes de machines de Turing.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7" name="Google Shape;227;p22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12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3"/>
          <p:cNvSpPr txBox="1"/>
          <p:nvPr>
            <p:ph type="title"/>
          </p:nvPr>
        </p:nvSpPr>
        <p:spPr>
          <a:xfrm>
            <a:off x="1930374" y="59814"/>
            <a:ext cx="74739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Au menu</a:t>
            </a:r>
            <a:endParaRPr/>
          </a:p>
        </p:txBody>
      </p:sp>
      <p:sp>
        <p:nvSpPr>
          <p:cNvPr id="233" name="Google Shape;233;p23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13</a:t>
            </a:r>
            <a:endParaRPr/>
          </a:p>
        </p:txBody>
      </p:sp>
      <p:sp>
        <p:nvSpPr>
          <p:cNvPr id="234" name="Google Shape;234;p23"/>
          <p:cNvSpPr txBox="1"/>
          <p:nvPr/>
        </p:nvSpPr>
        <p:spPr>
          <a:xfrm>
            <a:off x="347294" y="772882"/>
            <a:ext cx="2168525" cy="1711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Thèse de Church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Machines universelles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5080" rtl="0" algn="l">
              <a:lnSpc>
                <a:spcPct val="226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Langages et problèmes 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Indécidabilité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Autres problèmes indécidables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4"/>
          <p:cNvSpPr txBox="1"/>
          <p:nvPr/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Plus précisément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0" name="Google Shape;240;p24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14</a:t>
            </a:r>
            <a:endParaRPr/>
          </a:p>
        </p:txBody>
      </p:sp>
      <p:sp>
        <p:nvSpPr>
          <p:cNvPr id="241" name="Google Shape;241;p24"/>
          <p:cNvSpPr txBox="1"/>
          <p:nvPr>
            <p:ph type="title"/>
          </p:nvPr>
        </p:nvSpPr>
        <p:spPr>
          <a:xfrm>
            <a:off x="347294" y="1157883"/>
            <a:ext cx="1384935" cy="363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hlinkClick action="ppaction://hlinksldjump" r:id="rId3"/>
              </a:rPr>
              <a:t>Machines universelles </a:t>
            </a:r>
            <a:r>
              <a:rPr lang="en-US" sz="1100">
                <a:solidFill>
                  <a:srgbClr val="FF0000"/>
                </a:solidFill>
              </a:rPr>
              <a:t> </a:t>
            </a:r>
            <a:r>
              <a:rPr lang="en-US" sz="1100" u="sng">
                <a:solidFill>
                  <a:schemeClr val="hlink"/>
                </a:solidFill>
                <a:hlinkClick action="ppaction://hlinksldjump" r:id="rId4"/>
              </a:rPr>
              <a:t>Interprètes</a:t>
            </a:r>
            <a:endParaRPr sz="1100"/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5"/>
          <p:cNvSpPr txBox="1"/>
          <p:nvPr>
            <p:ph type="title"/>
          </p:nvPr>
        </p:nvSpPr>
        <p:spPr>
          <a:xfrm>
            <a:off x="1853120" y="59814"/>
            <a:ext cx="9023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Interprètes</a:t>
            </a:r>
            <a:endParaRPr/>
          </a:p>
        </p:txBody>
      </p:sp>
      <p:sp>
        <p:nvSpPr>
          <p:cNvPr id="247" name="Google Shape;247;p25"/>
          <p:cNvSpPr/>
          <p:nvPr/>
        </p:nvSpPr>
        <p:spPr>
          <a:xfrm>
            <a:off x="495363" y="86739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8" name="Google Shape;248;p25"/>
          <p:cNvSpPr txBox="1"/>
          <p:nvPr/>
        </p:nvSpPr>
        <p:spPr>
          <a:xfrm>
            <a:off x="586295" y="788605"/>
            <a:ext cx="3509645" cy="18218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5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Un langage comme JAVA est interprété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27660" marR="685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un programme JAVA est compilé en un codage que l’on  appelle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bytecode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27660" marR="136525" rtl="0" algn="l">
              <a:lnSpc>
                <a:spcPct val="12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Lorsqu’on cherche à lancer ce programme, l’interprète  JAVA simule ce bytecode.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5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Ce principe d’interprétation permet la portabilité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27660" marR="17399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seul l’interprète dépend de la machine sur laquelle on  exécute le programme.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9" name="Google Shape;249;p25"/>
          <p:cNvSpPr/>
          <p:nvPr/>
        </p:nvSpPr>
        <p:spPr>
          <a:xfrm>
            <a:off x="495363" y="2018779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0" name="Google Shape;250;p25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15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1930374" y="59814"/>
            <a:ext cx="74739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Au menu</a:t>
            </a:r>
            <a:endParaRPr/>
          </a:p>
        </p:txBody>
      </p:sp>
      <p:sp>
        <p:nvSpPr>
          <p:cNvPr id="52" name="Google Shape;52;p8"/>
          <p:cNvSpPr txBox="1"/>
          <p:nvPr/>
        </p:nvSpPr>
        <p:spPr>
          <a:xfrm>
            <a:off x="4451781" y="3370303"/>
            <a:ext cx="118745" cy="12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600"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8"/>
          <p:cNvSpPr txBox="1"/>
          <p:nvPr/>
        </p:nvSpPr>
        <p:spPr>
          <a:xfrm>
            <a:off x="347294" y="772882"/>
            <a:ext cx="2168525" cy="1711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Thèse de Church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Machines universelles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5080" rtl="0" algn="l">
              <a:lnSpc>
                <a:spcPct val="226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Langages et problèmes 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Indécidabilité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Autres problèmes indécidables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6"/>
          <p:cNvSpPr/>
          <p:nvPr/>
        </p:nvSpPr>
        <p:spPr>
          <a:xfrm>
            <a:off x="495363" y="70996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6" name="Google Shape;256;p26"/>
          <p:cNvSpPr txBox="1"/>
          <p:nvPr>
            <p:ph type="title"/>
          </p:nvPr>
        </p:nvSpPr>
        <p:spPr>
          <a:xfrm>
            <a:off x="624395" y="631176"/>
            <a:ext cx="3518535" cy="3435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12700" marR="508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</a:rPr>
              <a:t>Avec des machines de Turing, on peut aussi programmer  des </a:t>
            </a:r>
            <a:r>
              <a:rPr b="1" lang="en-U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interprètes</a:t>
            </a:r>
            <a:r>
              <a:rPr lang="en-US" sz="1100">
                <a:solidFill>
                  <a:srgbClr val="000000"/>
                </a:solidFill>
              </a:rPr>
              <a:t>,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26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16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26"/>
          <p:cNvSpPr txBox="1"/>
          <p:nvPr/>
        </p:nvSpPr>
        <p:spPr>
          <a:xfrm>
            <a:off x="739025" y="1123993"/>
            <a:ext cx="3262629" cy="481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37160" lvl="0" marL="174625" marR="304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c’est-à-dire des programmes qui prennent en entrée la  description d’un autre programme et qui simulent  l’exécution de ce programme.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7"/>
          <p:cNvSpPr/>
          <p:nvPr/>
        </p:nvSpPr>
        <p:spPr>
          <a:xfrm>
            <a:off x="495363" y="70996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4" name="Google Shape;264;p27"/>
          <p:cNvSpPr txBox="1"/>
          <p:nvPr>
            <p:ph type="title"/>
          </p:nvPr>
        </p:nvSpPr>
        <p:spPr>
          <a:xfrm>
            <a:off x="624395" y="631176"/>
            <a:ext cx="3518535" cy="3435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12700" marR="508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</a:rPr>
              <a:t>Avec des machines de Turing, on peut aussi programmer  des </a:t>
            </a:r>
            <a:r>
              <a:rPr b="1" lang="en-U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interprètes</a:t>
            </a:r>
            <a:r>
              <a:rPr lang="en-US" sz="1100">
                <a:solidFill>
                  <a:srgbClr val="000000"/>
                </a:solidFill>
              </a:rPr>
              <a:t>,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27"/>
          <p:cNvSpPr txBox="1"/>
          <p:nvPr/>
        </p:nvSpPr>
        <p:spPr>
          <a:xfrm>
            <a:off x="598995" y="1123993"/>
            <a:ext cx="3562985" cy="1329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37159" lvl="0" marL="314960" marR="190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c’est-à-dire des programmes qui prennent en entrée la  description d’un autre programme et qui simulent  l’exécution de ce programme.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Pour le voir,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14960" marR="431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Il nous faut fixer une représentation des programmes des  machines de Turing.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66" name="Google Shape;266;p27"/>
          <p:cNvSpPr/>
          <p:nvPr/>
        </p:nvSpPr>
        <p:spPr>
          <a:xfrm>
            <a:off x="495363" y="186135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7" name="Google Shape;267;p27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16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8"/>
          <p:cNvSpPr txBox="1"/>
          <p:nvPr>
            <p:ph type="title"/>
          </p:nvPr>
        </p:nvSpPr>
        <p:spPr>
          <a:xfrm>
            <a:off x="953998" y="59814"/>
            <a:ext cx="270002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Codage d’une machine de Turing</a:t>
            </a:r>
            <a:endParaRPr/>
          </a:p>
        </p:txBody>
      </p:sp>
      <p:sp>
        <p:nvSpPr>
          <p:cNvPr id="273" name="Google Shape;273;p28"/>
          <p:cNvSpPr/>
          <p:nvPr/>
        </p:nvSpPr>
        <p:spPr>
          <a:xfrm>
            <a:off x="495363" y="386613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4" name="Google Shape;274;p28"/>
          <p:cNvSpPr/>
          <p:nvPr/>
        </p:nvSpPr>
        <p:spPr>
          <a:xfrm>
            <a:off x="495363" y="237161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5" name="Google Shape;275;p28"/>
          <p:cNvSpPr txBox="1"/>
          <p:nvPr/>
        </p:nvSpPr>
        <p:spPr>
          <a:xfrm>
            <a:off x="446595" y="307821"/>
            <a:ext cx="3889375" cy="303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190500" marR="18986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Soit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= (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Q,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Γ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B, δ, q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q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q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r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: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une machine de Turing  sur l’alphabet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 =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{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}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467359" marR="45339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peut considérer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{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q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· · ·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q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z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}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avec la  convention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3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r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et que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67359" marR="167005" rtl="0" algn="l">
              <a:lnSpc>
                <a:spcPct val="114285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Γ =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{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· · ·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s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}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avec la convention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s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le  symbole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et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le symbole 0 de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et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 le symbole 1 de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06045" marR="0" rtl="0" algn="ctr">
              <a:lnSpc>
                <a:spcPct val="114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Pour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{←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|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→}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on définit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par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⟨←⟩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1,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⟨→⟩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2,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67359" marR="0" rtl="0" algn="l">
              <a:lnSpc>
                <a:spcPct val="119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⟨|⟩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3.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467359" marR="93980" rtl="0" algn="l">
              <a:lnSpc>
                <a:spcPct val="114285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Supposons que l’une des règles de transition du  programme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δ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soit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δ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j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= 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k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m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: le codage de cette  règle est le mot 0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j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k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(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sur l’alphabet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{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}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89865" marR="273685" rtl="0" algn="l">
              <a:lnSpc>
                <a:spcPct val="102699"/>
              </a:lnSpc>
              <a:spcBef>
                <a:spcPts val="103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Un codage, noté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de la machine de Turing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un  mot de la forme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02235" marR="0" rtl="0" algn="ctr">
              <a:lnSpc>
                <a:spcPct val="100000"/>
              </a:lnSpc>
              <a:spcBef>
                <a:spcPts val="71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3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· · ·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−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190500" marR="159385" rtl="0" algn="l">
              <a:lnSpc>
                <a:spcPct val="102600"/>
              </a:lnSpc>
              <a:spcBef>
                <a:spcPts val="68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où chaque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le codage d’une des règles de transition  de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δ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6" name="Google Shape;276;p28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17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9"/>
          <p:cNvSpPr txBox="1"/>
          <p:nvPr>
            <p:ph type="title"/>
          </p:nvPr>
        </p:nvSpPr>
        <p:spPr>
          <a:xfrm>
            <a:off x="419709" y="59814"/>
            <a:ext cx="376872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Existence d’une machine de Turing universelle</a:t>
            </a:r>
            <a:endParaRPr/>
          </a:p>
        </p:txBody>
      </p:sp>
      <p:sp>
        <p:nvSpPr>
          <p:cNvPr id="282" name="Google Shape;282;p29"/>
          <p:cNvSpPr/>
          <p:nvPr/>
        </p:nvSpPr>
        <p:spPr>
          <a:xfrm>
            <a:off x="495363" y="99747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3" name="Google Shape;283;p29"/>
          <p:cNvSpPr/>
          <p:nvPr/>
        </p:nvSpPr>
        <p:spPr>
          <a:xfrm>
            <a:off x="495363" y="151116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4" name="Google Shape;284;p29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23450">
            <a:spAutoFit/>
          </a:bodyPr>
          <a:lstStyle/>
          <a:p>
            <a:pPr indent="0" lvl="0" marL="37401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 peut construire un interprèteur, c’est-à-dire une</a:t>
            </a:r>
            <a:endParaRPr/>
          </a:p>
          <a:p>
            <a:pPr indent="0" lvl="0" marL="374015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machine de Turing universelle </a:t>
            </a:r>
            <a:r>
              <a:rPr lang="en-US"/>
              <a:t>:</a:t>
            </a:r>
            <a:endParaRPr/>
          </a:p>
          <a:p>
            <a:pPr indent="0" lvl="0" marL="272415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374015" marR="9398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/>
              <a:t>Théorème : Il existe une machine de Turing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univ </a:t>
            </a:r>
            <a:r>
              <a:rPr lang="en-US" sz="1100"/>
              <a:t>telle, que  sur l’entrée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/>
              <a:t>où :</a:t>
            </a:r>
            <a:endParaRPr sz="1100"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0" marL="476250" marR="864235" rtl="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333B2"/>
                </a:solidFill>
              </a:rPr>
              <a:t>1.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000"/>
              <a:t>est le codage d’une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/>
              <a:t>;  </a:t>
            </a:r>
            <a:r>
              <a:rPr lang="en-US" sz="1000">
                <a:solidFill>
                  <a:srgbClr val="3333B2"/>
                </a:solidFill>
              </a:rPr>
              <a:t>2.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{</a:t>
            </a:r>
            <a:r>
              <a:rPr lang="en-US" sz="1000"/>
              <a:t>0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000"/>
              <a:t>1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}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∗</a:t>
            </a:r>
            <a:r>
              <a:rPr lang="en-US" sz="1000"/>
              <a:t>,</a:t>
            </a:r>
            <a:endParaRPr sz="1000">
              <a:latin typeface="Cambria"/>
              <a:ea typeface="Cambria"/>
              <a:cs typeface="Cambria"/>
              <a:sym typeface="Cambria"/>
            </a:endParaRPr>
          </a:p>
          <a:p>
            <a:pPr indent="0" lvl="0" marL="374015" marR="558800" rtl="0" algn="l">
              <a:lnSpc>
                <a:spcPct val="102600"/>
              </a:lnSpc>
              <a:spcBef>
                <a:spcPts val="215"/>
              </a:spcBef>
              <a:spcAft>
                <a:spcPts val="0"/>
              </a:spcAft>
              <a:buNone/>
            </a:pPr>
            <a:r>
              <a:rPr lang="en-US"/>
              <a:t>la machine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univ </a:t>
            </a:r>
            <a:r>
              <a:rPr lang="en-US" sz="1100"/>
              <a:t>simule la machine de Turing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/>
              <a:t>sur  l’entrée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/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9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18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0"/>
          <p:cNvSpPr txBox="1"/>
          <p:nvPr>
            <p:ph type="title"/>
          </p:nvPr>
        </p:nvSpPr>
        <p:spPr>
          <a:xfrm>
            <a:off x="975766" y="59814"/>
            <a:ext cx="265684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Principe : en autorisant 3 rubans</a:t>
            </a:r>
            <a:endParaRPr/>
          </a:p>
        </p:txBody>
      </p:sp>
      <p:sp>
        <p:nvSpPr>
          <p:cNvPr id="291" name="Google Shape;291;p30"/>
          <p:cNvSpPr txBox="1"/>
          <p:nvPr/>
        </p:nvSpPr>
        <p:spPr>
          <a:xfrm>
            <a:off x="1664741" y="1089925"/>
            <a:ext cx="635635" cy="3244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50495" marR="0" rtl="0" algn="l">
              <a:lnSpc>
                <a:spcPct val="10727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ruban 1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727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2" name="Google Shape;292;p30"/>
          <p:cNvSpPr txBox="1"/>
          <p:nvPr/>
        </p:nvSpPr>
        <p:spPr>
          <a:xfrm>
            <a:off x="1823227" y="1290424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6669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30"/>
          <p:cNvSpPr txBox="1"/>
          <p:nvPr/>
        </p:nvSpPr>
        <p:spPr>
          <a:xfrm>
            <a:off x="1975398" y="1290424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6669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30"/>
          <p:cNvSpPr/>
          <p:nvPr/>
        </p:nvSpPr>
        <p:spPr>
          <a:xfrm>
            <a:off x="1594976" y="1282832"/>
            <a:ext cx="3013075" cy="15240"/>
          </a:xfrm>
          <a:custGeom>
            <a:rect b="b" l="l" r="r" t="t"/>
            <a:pathLst>
              <a:path extrusionOk="0" h="15240" w="3013075">
                <a:moveTo>
                  <a:pt x="0" y="15183"/>
                </a:moveTo>
                <a:lnTo>
                  <a:pt x="3013028" y="15183"/>
                </a:lnTo>
                <a:lnTo>
                  <a:pt x="3013028" y="0"/>
                </a:lnTo>
                <a:lnTo>
                  <a:pt x="0" y="0"/>
                </a:lnTo>
                <a:lnTo>
                  <a:pt x="0" y="1518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5" name="Google Shape;295;p30"/>
          <p:cNvSpPr/>
          <p:nvPr/>
        </p:nvSpPr>
        <p:spPr>
          <a:xfrm>
            <a:off x="1594976" y="1434999"/>
            <a:ext cx="3013075" cy="15240"/>
          </a:xfrm>
          <a:custGeom>
            <a:rect b="b" l="l" r="r" t="t"/>
            <a:pathLst>
              <a:path extrusionOk="0" h="15240" w="3013075">
                <a:moveTo>
                  <a:pt x="0" y="15183"/>
                </a:moveTo>
                <a:lnTo>
                  <a:pt x="3013028" y="15183"/>
                </a:lnTo>
                <a:lnTo>
                  <a:pt x="3013028" y="0"/>
                </a:lnTo>
                <a:lnTo>
                  <a:pt x="0" y="0"/>
                </a:lnTo>
                <a:lnTo>
                  <a:pt x="0" y="1518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6" name="Google Shape;296;p30"/>
          <p:cNvSpPr txBox="1"/>
          <p:nvPr/>
        </p:nvSpPr>
        <p:spPr>
          <a:xfrm>
            <a:off x="2127569" y="1290424"/>
            <a:ext cx="207391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53339" marR="0" rtl="0" algn="l">
              <a:lnSpc>
                <a:spcPct val="90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3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· · ·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−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n</a:t>
            </a:r>
            <a:endParaRPr baseline="-25000" sz="1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30"/>
          <p:cNvSpPr txBox="1"/>
          <p:nvPr/>
        </p:nvSpPr>
        <p:spPr>
          <a:xfrm>
            <a:off x="4201240" y="1290424"/>
            <a:ext cx="152400" cy="152400"/>
          </a:xfrm>
          <a:prstGeom prst="rect">
            <a:avLst/>
          </a:prstGeom>
          <a:noFill/>
          <a:ln cap="flat" cmpd="sng" w="153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6669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30"/>
          <p:cNvSpPr txBox="1"/>
          <p:nvPr/>
        </p:nvSpPr>
        <p:spPr>
          <a:xfrm>
            <a:off x="4353482" y="1290424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6669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9" name="Google Shape;299;p30"/>
          <p:cNvGrpSpPr/>
          <p:nvPr/>
        </p:nvGrpSpPr>
        <p:grpSpPr>
          <a:xfrm>
            <a:off x="2171271" y="1448668"/>
            <a:ext cx="1760897" cy="102586"/>
            <a:chOff x="2171271" y="1448668"/>
            <a:chExt cx="1760897" cy="102586"/>
          </a:xfrm>
        </p:grpSpPr>
        <p:sp>
          <p:nvSpPr>
            <p:cNvPr id="300" name="Google Shape;300;p30"/>
            <p:cNvSpPr/>
            <p:nvPr/>
          </p:nvSpPr>
          <p:spPr>
            <a:xfrm>
              <a:off x="2203662" y="1454741"/>
              <a:ext cx="0" cy="95885"/>
            </a:xfrm>
            <a:custGeom>
              <a:rect b="b" l="l" r="r" t="t"/>
              <a:pathLst>
                <a:path extrusionOk="0" h="95884" w="120000">
                  <a:moveTo>
                    <a:pt x="0" y="95855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1" name="Google Shape;301;p30"/>
            <p:cNvSpPr/>
            <p:nvPr/>
          </p:nvSpPr>
          <p:spPr>
            <a:xfrm>
              <a:off x="2171271" y="1448668"/>
              <a:ext cx="65405" cy="30480"/>
            </a:xfrm>
            <a:custGeom>
              <a:rect b="b" l="l" r="r" t="t"/>
              <a:pathLst>
                <a:path extrusionOk="0" h="30480" w="65405">
                  <a:moveTo>
                    <a:pt x="0" y="30366"/>
                  </a:moveTo>
                  <a:lnTo>
                    <a:pt x="9900" y="25621"/>
                  </a:lnTo>
                  <a:lnTo>
                    <a:pt x="19991" y="16701"/>
                  </a:lnTo>
                  <a:lnTo>
                    <a:pt x="28183" y="7022"/>
                  </a:lnTo>
                  <a:lnTo>
                    <a:pt x="32390" y="0"/>
                  </a:lnTo>
                  <a:lnTo>
                    <a:pt x="36597" y="7022"/>
                  </a:lnTo>
                  <a:lnTo>
                    <a:pt x="44790" y="16701"/>
                  </a:lnTo>
                  <a:lnTo>
                    <a:pt x="54880" y="25621"/>
                  </a:lnTo>
                  <a:lnTo>
                    <a:pt x="64781" y="3036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2" name="Google Shape;302;p30"/>
            <p:cNvSpPr/>
            <p:nvPr/>
          </p:nvSpPr>
          <p:spPr>
            <a:xfrm>
              <a:off x="2203698" y="1550619"/>
              <a:ext cx="1728470" cy="635"/>
            </a:xfrm>
            <a:custGeom>
              <a:rect b="b" l="l" r="r" t="t"/>
              <a:pathLst>
                <a:path extrusionOk="0" h="634" w="1728470">
                  <a:moveTo>
                    <a:pt x="0" y="0"/>
                  </a:moveTo>
                  <a:lnTo>
                    <a:pt x="1728158" y="0"/>
                  </a:lnTo>
                  <a:lnTo>
                    <a:pt x="1728158" y="1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303" name="Google Shape;303;p30"/>
          <p:cNvSpPr txBox="1"/>
          <p:nvPr/>
        </p:nvSpPr>
        <p:spPr>
          <a:xfrm>
            <a:off x="1664741" y="1521928"/>
            <a:ext cx="635635" cy="3244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50495" marR="0" rtl="0" algn="l">
              <a:lnSpc>
                <a:spcPct val="10727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ruban 2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727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04" name="Google Shape;304;p30"/>
          <p:cNvSpPr txBox="1"/>
          <p:nvPr/>
        </p:nvSpPr>
        <p:spPr>
          <a:xfrm>
            <a:off x="1823227" y="1722433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6669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30"/>
          <p:cNvSpPr txBox="1"/>
          <p:nvPr/>
        </p:nvSpPr>
        <p:spPr>
          <a:xfrm>
            <a:off x="1975398" y="1722433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6669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0"/>
          <p:cNvSpPr/>
          <p:nvPr/>
        </p:nvSpPr>
        <p:spPr>
          <a:xfrm>
            <a:off x="1594967" y="1714843"/>
            <a:ext cx="3013075" cy="167640"/>
          </a:xfrm>
          <a:custGeom>
            <a:rect b="b" l="l" r="r" t="t"/>
            <a:pathLst>
              <a:path extrusionOk="0" h="167639" w="3013075">
                <a:moveTo>
                  <a:pt x="3013024" y="152171"/>
                </a:moveTo>
                <a:lnTo>
                  <a:pt x="0" y="152171"/>
                </a:lnTo>
                <a:lnTo>
                  <a:pt x="0" y="167360"/>
                </a:lnTo>
                <a:lnTo>
                  <a:pt x="3013024" y="167360"/>
                </a:lnTo>
                <a:lnTo>
                  <a:pt x="3013024" y="152171"/>
                </a:lnTo>
                <a:close/>
              </a:path>
              <a:path extrusionOk="0" h="167639" w="3013075">
                <a:moveTo>
                  <a:pt x="3013024" y="0"/>
                </a:moveTo>
                <a:lnTo>
                  <a:pt x="0" y="0"/>
                </a:lnTo>
                <a:lnTo>
                  <a:pt x="0" y="15189"/>
                </a:lnTo>
                <a:lnTo>
                  <a:pt x="3013024" y="15189"/>
                </a:lnTo>
                <a:lnTo>
                  <a:pt x="30130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7" name="Google Shape;307;p30"/>
          <p:cNvSpPr txBox="1"/>
          <p:nvPr/>
        </p:nvSpPr>
        <p:spPr>
          <a:xfrm>
            <a:off x="2127569" y="1722433"/>
            <a:ext cx="104775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53339" marR="0" rtl="0" algn="l">
              <a:lnSpc>
                <a:spcPct val="8458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w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w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· · ·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w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n</a:t>
            </a:r>
            <a:endParaRPr baseline="-25000" sz="1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30"/>
          <p:cNvSpPr txBox="1"/>
          <p:nvPr/>
        </p:nvSpPr>
        <p:spPr>
          <a:xfrm>
            <a:off x="3162228" y="1722433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49530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30"/>
          <p:cNvSpPr txBox="1"/>
          <p:nvPr/>
        </p:nvSpPr>
        <p:spPr>
          <a:xfrm>
            <a:off x="3314439" y="1722433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49530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0"/>
          <p:cNvSpPr txBox="1"/>
          <p:nvPr/>
        </p:nvSpPr>
        <p:spPr>
          <a:xfrm>
            <a:off x="3466650" y="1722433"/>
            <a:ext cx="465455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746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311" name="Google Shape;311;p30"/>
          <p:cNvGrpSpPr/>
          <p:nvPr/>
        </p:nvGrpSpPr>
        <p:grpSpPr>
          <a:xfrm>
            <a:off x="367566" y="1880703"/>
            <a:ext cx="1869110" cy="102636"/>
            <a:chOff x="367566" y="1880703"/>
            <a:chExt cx="1869110" cy="102636"/>
          </a:xfrm>
        </p:grpSpPr>
        <p:sp>
          <p:nvSpPr>
            <p:cNvPr id="312" name="Google Shape;312;p30"/>
            <p:cNvSpPr/>
            <p:nvPr/>
          </p:nvSpPr>
          <p:spPr>
            <a:xfrm>
              <a:off x="2203662" y="1886776"/>
              <a:ext cx="0" cy="95885"/>
            </a:xfrm>
            <a:custGeom>
              <a:rect b="b" l="l" r="r" t="t"/>
              <a:pathLst>
                <a:path extrusionOk="0" h="95885" w="120000">
                  <a:moveTo>
                    <a:pt x="0" y="95856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3" name="Google Shape;313;p30"/>
            <p:cNvSpPr/>
            <p:nvPr/>
          </p:nvSpPr>
          <p:spPr>
            <a:xfrm>
              <a:off x="2171271" y="1880703"/>
              <a:ext cx="65405" cy="30480"/>
            </a:xfrm>
            <a:custGeom>
              <a:rect b="b" l="l" r="r" t="t"/>
              <a:pathLst>
                <a:path extrusionOk="0" h="30480" w="65405">
                  <a:moveTo>
                    <a:pt x="0" y="30366"/>
                  </a:moveTo>
                  <a:lnTo>
                    <a:pt x="9900" y="25621"/>
                  </a:lnTo>
                  <a:lnTo>
                    <a:pt x="19991" y="16701"/>
                  </a:lnTo>
                  <a:lnTo>
                    <a:pt x="28183" y="7022"/>
                  </a:lnTo>
                  <a:lnTo>
                    <a:pt x="32390" y="0"/>
                  </a:lnTo>
                  <a:lnTo>
                    <a:pt x="36597" y="7022"/>
                  </a:lnTo>
                  <a:lnTo>
                    <a:pt x="44790" y="16701"/>
                  </a:lnTo>
                  <a:lnTo>
                    <a:pt x="54880" y="25621"/>
                  </a:lnTo>
                  <a:lnTo>
                    <a:pt x="64781" y="3036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4" name="Google Shape;314;p30"/>
            <p:cNvSpPr/>
            <p:nvPr/>
          </p:nvSpPr>
          <p:spPr>
            <a:xfrm>
              <a:off x="367566" y="1982704"/>
              <a:ext cx="1836420" cy="635"/>
            </a:xfrm>
            <a:custGeom>
              <a:rect b="b" l="l" r="r" t="t"/>
              <a:pathLst>
                <a:path extrusionOk="0" h="635" w="1836420">
                  <a:moveTo>
                    <a:pt x="1836131" y="0"/>
                  </a:moveTo>
                  <a:lnTo>
                    <a:pt x="0" y="0"/>
                  </a:lnTo>
                  <a:lnTo>
                    <a:pt x="0" y="36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315" name="Google Shape;315;p30"/>
          <p:cNvSpPr txBox="1"/>
          <p:nvPr/>
        </p:nvSpPr>
        <p:spPr>
          <a:xfrm>
            <a:off x="1664741" y="1953309"/>
            <a:ext cx="635635" cy="325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50495" marR="0" rtl="0" algn="l">
              <a:lnSpc>
                <a:spcPct val="1077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ruban 3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77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6" name="Google Shape;316;p30"/>
          <p:cNvSpPr txBox="1"/>
          <p:nvPr/>
        </p:nvSpPr>
        <p:spPr>
          <a:xfrm>
            <a:off x="1823227" y="2154443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6669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30"/>
          <p:cNvSpPr/>
          <p:nvPr/>
        </p:nvSpPr>
        <p:spPr>
          <a:xfrm>
            <a:off x="1975402" y="2154544"/>
            <a:ext cx="152400" cy="152400"/>
          </a:xfrm>
          <a:custGeom>
            <a:rect b="b" l="l" r="r" t="t"/>
            <a:pathLst>
              <a:path extrusionOk="0" h="152400" w="152400">
                <a:moveTo>
                  <a:pt x="0" y="152167"/>
                </a:moveTo>
                <a:lnTo>
                  <a:pt x="0" y="0"/>
                </a:lnTo>
                <a:lnTo>
                  <a:pt x="152167" y="0"/>
                </a:lnTo>
                <a:lnTo>
                  <a:pt x="152167" y="152167"/>
                </a:lnTo>
                <a:lnTo>
                  <a:pt x="0" y="152167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8" name="Google Shape;318;p30"/>
          <p:cNvSpPr txBox="1"/>
          <p:nvPr/>
        </p:nvSpPr>
        <p:spPr>
          <a:xfrm>
            <a:off x="1975398" y="2154443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6669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30"/>
          <p:cNvSpPr/>
          <p:nvPr/>
        </p:nvSpPr>
        <p:spPr>
          <a:xfrm>
            <a:off x="1594967" y="2146858"/>
            <a:ext cx="3013075" cy="167640"/>
          </a:xfrm>
          <a:custGeom>
            <a:rect b="b" l="l" r="r" t="t"/>
            <a:pathLst>
              <a:path extrusionOk="0" h="167639" w="3013075">
                <a:moveTo>
                  <a:pt x="3013024" y="152171"/>
                </a:moveTo>
                <a:lnTo>
                  <a:pt x="0" y="152171"/>
                </a:lnTo>
                <a:lnTo>
                  <a:pt x="0" y="167347"/>
                </a:lnTo>
                <a:lnTo>
                  <a:pt x="3013024" y="167347"/>
                </a:lnTo>
                <a:lnTo>
                  <a:pt x="3013024" y="152171"/>
                </a:lnTo>
                <a:close/>
              </a:path>
              <a:path extrusionOk="0" h="167639" w="3013075">
                <a:moveTo>
                  <a:pt x="3013024" y="0"/>
                </a:moveTo>
                <a:lnTo>
                  <a:pt x="0" y="0"/>
                </a:lnTo>
                <a:lnTo>
                  <a:pt x="0" y="15176"/>
                </a:lnTo>
                <a:lnTo>
                  <a:pt x="3013024" y="15176"/>
                </a:lnTo>
                <a:lnTo>
                  <a:pt x="30130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0" name="Google Shape;320;p30"/>
          <p:cNvSpPr txBox="1"/>
          <p:nvPr/>
        </p:nvSpPr>
        <p:spPr>
          <a:xfrm>
            <a:off x="2127569" y="2154443"/>
            <a:ext cx="103505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53339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ruban de travail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1" name="Google Shape;321;p30"/>
          <p:cNvSpPr txBox="1"/>
          <p:nvPr/>
        </p:nvSpPr>
        <p:spPr>
          <a:xfrm>
            <a:off x="3162228" y="2154443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3175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30"/>
          <p:cNvSpPr txBox="1"/>
          <p:nvPr/>
        </p:nvSpPr>
        <p:spPr>
          <a:xfrm>
            <a:off x="3314439" y="2154443"/>
            <a:ext cx="152400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3175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0"/>
          <p:cNvSpPr txBox="1"/>
          <p:nvPr/>
        </p:nvSpPr>
        <p:spPr>
          <a:xfrm>
            <a:off x="3466650" y="2154443"/>
            <a:ext cx="465455" cy="152400"/>
          </a:xfrm>
          <a:prstGeom prst="rect">
            <a:avLst/>
          </a:pr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827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324" name="Google Shape;324;p30"/>
          <p:cNvGrpSpPr/>
          <p:nvPr/>
        </p:nvGrpSpPr>
        <p:grpSpPr>
          <a:xfrm>
            <a:off x="2072682" y="2312739"/>
            <a:ext cx="262255" cy="371899"/>
            <a:chOff x="2072682" y="2312739"/>
            <a:chExt cx="262255" cy="371899"/>
          </a:xfrm>
        </p:grpSpPr>
        <p:sp>
          <p:nvSpPr>
            <p:cNvPr id="325" name="Google Shape;325;p30"/>
            <p:cNvSpPr/>
            <p:nvPr/>
          </p:nvSpPr>
          <p:spPr>
            <a:xfrm>
              <a:off x="2203662" y="2318812"/>
              <a:ext cx="0" cy="95885"/>
            </a:xfrm>
            <a:custGeom>
              <a:rect b="b" l="l" r="r" t="t"/>
              <a:pathLst>
                <a:path extrusionOk="0" h="95885" w="120000">
                  <a:moveTo>
                    <a:pt x="0" y="95855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26" name="Google Shape;326;p30"/>
            <p:cNvSpPr/>
            <p:nvPr/>
          </p:nvSpPr>
          <p:spPr>
            <a:xfrm>
              <a:off x="2171271" y="2312739"/>
              <a:ext cx="65405" cy="30480"/>
            </a:xfrm>
            <a:custGeom>
              <a:rect b="b" l="l" r="r" t="t"/>
              <a:pathLst>
                <a:path extrusionOk="0" h="30480" w="65405">
                  <a:moveTo>
                    <a:pt x="0" y="30366"/>
                  </a:moveTo>
                  <a:lnTo>
                    <a:pt x="9900" y="25621"/>
                  </a:lnTo>
                  <a:lnTo>
                    <a:pt x="19991" y="16701"/>
                  </a:lnTo>
                  <a:lnTo>
                    <a:pt x="28183" y="7022"/>
                  </a:lnTo>
                  <a:lnTo>
                    <a:pt x="32390" y="0"/>
                  </a:lnTo>
                  <a:lnTo>
                    <a:pt x="36597" y="7022"/>
                  </a:lnTo>
                  <a:lnTo>
                    <a:pt x="44790" y="16701"/>
                  </a:lnTo>
                  <a:lnTo>
                    <a:pt x="54880" y="25621"/>
                  </a:lnTo>
                  <a:lnTo>
                    <a:pt x="64781" y="3036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27" name="Google Shape;327;p30"/>
            <p:cNvSpPr/>
            <p:nvPr/>
          </p:nvSpPr>
          <p:spPr>
            <a:xfrm>
              <a:off x="2072682" y="2422383"/>
              <a:ext cx="262255" cy="262255"/>
            </a:xfrm>
            <a:custGeom>
              <a:rect b="b" l="l" r="r" t="t"/>
              <a:pathLst>
                <a:path extrusionOk="0" h="262255" w="262255">
                  <a:moveTo>
                    <a:pt x="262030" y="131015"/>
                  </a:moveTo>
                  <a:lnTo>
                    <a:pt x="251735" y="80017"/>
                  </a:lnTo>
                  <a:lnTo>
                    <a:pt x="223657" y="38373"/>
                  </a:lnTo>
                  <a:lnTo>
                    <a:pt x="182013" y="10295"/>
                  </a:lnTo>
                  <a:lnTo>
                    <a:pt x="131015" y="0"/>
                  </a:lnTo>
                  <a:lnTo>
                    <a:pt x="80018" y="10295"/>
                  </a:lnTo>
                  <a:lnTo>
                    <a:pt x="38373" y="38373"/>
                  </a:lnTo>
                  <a:lnTo>
                    <a:pt x="10295" y="80017"/>
                  </a:lnTo>
                  <a:lnTo>
                    <a:pt x="0" y="131015"/>
                  </a:lnTo>
                  <a:lnTo>
                    <a:pt x="10295" y="182012"/>
                  </a:lnTo>
                  <a:lnTo>
                    <a:pt x="38373" y="223657"/>
                  </a:lnTo>
                  <a:lnTo>
                    <a:pt x="80018" y="251735"/>
                  </a:lnTo>
                  <a:lnTo>
                    <a:pt x="131015" y="262030"/>
                  </a:lnTo>
                  <a:lnTo>
                    <a:pt x="182013" y="251735"/>
                  </a:lnTo>
                  <a:lnTo>
                    <a:pt x="223657" y="223657"/>
                  </a:lnTo>
                  <a:lnTo>
                    <a:pt x="251735" y="182012"/>
                  </a:lnTo>
                  <a:lnTo>
                    <a:pt x="262030" y="131015"/>
                  </a:lnTo>
                  <a:close/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328" name="Google Shape;328;p30"/>
          <p:cNvSpPr txBox="1"/>
          <p:nvPr/>
        </p:nvSpPr>
        <p:spPr>
          <a:xfrm>
            <a:off x="2149119" y="2424543"/>
            <a:ext cx="1028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q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30"/>
          <p:cNvSpPr/>
          <p:nvPr/>
        </p:nvSpPr>
        <p:spPr>
          <a:xfrm>
            <a:off x="367566" y="1550629"/>
            <a:ext cx="3564890" cy="1003300"/>
          </a:xfrm>
          <a:custGeom>
            <a:rect b="b" l="l" r="r" t="t"/>
            <a:pathLst>
              <a:path extrusionOk="0" h="1003300" w="3564890">
                <a:moveTo>
                  <a:pt x="1836148" y="864223"/>
                </a:moveTo>
                <a:lnTo>
                  <a:pt x="1836131" y="864161"/>
                </a:lnTo>
              </a:path>
              <a:path extrusionOk="0" h="1003300" w="3564890">
                <a:moveTo>
                  <a:pt x="1697533" y="1002840"/>
                </a:moveTo>
                <a:lnTo>
                  <a:pt x="0" y="1002840"/>
                </a:lnTo>
                <a:lnTo>
                  <a:pt x="0" y="432111"/>
                </a:lnTo>
              </a:path>
              <a:path extrusionOk="0" h="1003300" w="3564890">
                <a:moveTo>
                  <a:pt x="1974764" y="1002840"/>
                </a:moveTo>
                <a:lnTo>
                  <a:pt x="3564289" y="1002840"/>
                </a:lnTo>
                <a:lnTo>
                  <a:pt x="3564289" y="0"/>
                </a:lnTo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0" name="Google Shape;330;p30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19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1"/>
          <p:cNvSpPr txBox="1"/>
          <p:nvPr>
            <p:ph type="title"/>
          </p:nvPr>
        </p:nvSpPr>
        <p:spPr>
          <a:xfrm>
            <a:off x="1930374" y="59814"/>
            <a:ext cx="74739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Au menu</a:t>
            </a:r>
            <a:endParaRPr/>
          </a:p>
        </p:txBody>
      </p:sp>
      <p:sp>
        <p:nvSpPr>
          <p:cNvPr id="336" name="Google Shape;336;p31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</a:t>
            </a:r>
            <a:endParaRPr/>
          </a:p>
        </p:txBody>
      </p:sp>
      <p:sp>
        <p:nvSpPr>
          <p:cNvPr id="337" name="Google Shape;337;p31"/>
          <p:cNvSpPr txBox="1"/>
          <p:nvPr/>
        </p:nvSpPr>
        <p:spPr>
          <a:xfrm>
            <a:off x="347294" y="772882"/>
            <a:ext cx="2168525" cy="1711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Thèse de Church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Machines universelles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5080" rtl="0" algn="l">
              <a:lnSpc>
                <a:spcPct val="226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Langages et problèmes décidables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Indécidabilité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Autres problèmes indécidables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2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343" name="Google Shape;343;p32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21</a:t>
            </a:r>
            <a:endParaRPr/>
          </a:p>
        </p:txBody>
      </p:sp>
      <p:sp>
        <p:nvSpPr>
          <p:cNvPr id="344" name="Google Shape;344;p32"/>
          <p:cNvSpPr txBox="1"/>
          <p:nvPr/>
        </p:nvSpPr>
        <p:spPr>
          <a:xfrm>
            <a:off x="347294" y="1116595"/>
            <a:ext cx="2168525" cy="5359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Langages et problèmes décidables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Problèmes de décision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Problèmes 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3"/>
          <p:cNvSpPr txBox="1"/>
          <p:nvPr>
            <p:ph type="title"/>
          </p:nvPr>
        </p:nvSpPr>
        <p:spPr>
          <a:xfrm>
            <a:off x="1371676" y="59814"/>
            <a:ext cx="186499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Problèmes de décision</a:t>
            </a:r>
            <a:endParaRPr/>
          </a:p>
        </p:txBody>
      </p:sp>
      <p:sp>
        <p:nvSpPr>
          <p:cNvPr id="350" name="Google Shape;350;p33"/>
          <p:cNvSpPr/>
          <p:nvPr/>
        </p:nvSpPr>
        <p:spPr>
          <a:xfrm>
            <a:off x="495363" y="39363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1" name="Google Shape;351;p33"/>
          <p:cNvSpPr/>
          <p:nvPr/>
        </p:nvSpPr>
        <p:spPr>
          <a:xfrm>
            <a:off x="1902533" y="849451"/>
            <a:ext cx="1080135" cy="540385"/>
          </a:xfrm>
          <a:custGeom>
            <a:rect b="b" l="l" r="r" t="t"/>
            <a:pathLst>
              <a:path extrusionOk="0" h="540385" w="1080135">
                <a:moveTo>
                  <a:pt x="1080013" y="270003"/>
                </a:moveTo>
                <a:lnTo>
                  <a:pt x="1065751" y="208093"/>
                </a:lnTo>
                <a:lnTo>
                  <a:pt x="1025127" y="151261"/>
                </a:lnTo>
                <a:lnTo>
                  <a:pt x="995941" y="125256"/>
                </a:lnTo>
                <a:lnTo>
                  <a:pt x="961381" y="101129"/>
                </a:lnTo>
                <a:lnTo>
                  <a:pt x="921850" y="79081"/>
                </a:lnTo>
                <a:lnTo>
                  <a:pt x="877754" y="59316"/>
                </a:lnTo>
                <a:lnTo>
                  <a:pt x="829499" y="42035"/>
                </a:lnTo>
                <a:lnTo>
                  <a:pt x="777489" y="27443"/>
                </a:lnTo>
                <a:lnTo>
                  <a:pt x="722130" y="15740"/>
                </a:lnTo>
                <a:lnTo>
                  <a:pt x="663826" y="7130"/>
                </a:lnTo>
                <a:lnTo>
                  <a:pt x="602983" y="1816"/>
                </a:lnTo>
                <a:lnTo>
                  <a:pt x="540006" y="0"/>
                </a:lnTo>
                <a:lnTo>
                  <a:pt x="477029" y="1816"/>
                </a:lnTo>
                <a:lnTo>
                  <a:pt x="416187" y="7130"/>
                </a:lnTo>
                <a:lnTo>
                  <a:pt x="357883" y="15740"/>
                </a:lnTo>
                <a:lnTo>
                  <a:pt x="302523" y="27443"/>
                </a:lnTo>
                <a:lnTo>
                  <a:pt x="250513" y="42035"/>
                </a:lnTo>
                <a:lnTo>
                  <a:pt x="202258" y="59316"/>
                </a:lnTo>
                <a:lnTo>
                  <a:pt x="158162" y="79081"/>
                </a:lnTo>
                <a:lnTo>
                  <a:pt x="118632" y="101129"/>
                </a:lnTo>
                <a:lnTo>
                  <a:pt x="84071" y="125256"/>
                </a:lnTo>
                <a:lnTo>
                  <a:pt x="54886" y="151261"/>
                </a:lnTo>
                <a:lnTo>
                  <a:pt x="14261" y="208093"/>
                </a:lnTo>
                <a:lnTo>
                  <a:pt x="0" y="270003"/>
                </a:lnTo>
                <a:lnTo>
                  <a:pt x="3632" y="301491"/>
                </a:lnTo>
                <a:lnTo>
                  <a:pt x="31481" y="361065"/>
                </a:lnTo>
                <a:lnTo>
                  <a:pt x="84071" y="414749"/>
                </a:lnTo>
                <a:lnTo>
                  <a:pt x="118632" y="438877"/>
                </a:lnTo>
                <a:lnTo>
                  <a:pt x="158162" y="460925"/>
                </a:lnTo>
                <a:lnTo>
                  <a:pt x="202258" y="480690"/>
                </a:lnTo>
                <a:lnTo>
                  <a:pt x="250513" y="497970"/>
                </a:lnTo>
                <a:lnTo>
                  <a:pt x="302523" y="512563"/>
                </a:lnTo>
                <a:lnTo>
                  <a:pt x="357883" y="524265"/>
                </a:lnTo>
                <a:lnTo>
                  <a:pt x="416187" y="532875"/>
                </a:lnTo>
                <a:lnTo>
                  <a:pt x="477029" y="538190"/>
                </a:lnTo>
                <a:lnTo>
                  <a:pt x="540006" y="540006"/>
                </a:lnTo>
                <a:lnTo>
                  <a:pt x="602983" y="538190"/>
                </a:lnTo>
                <a:lnTo>
                  <a:pt x="663826" y="532875"/>
                </a:lnTo>
                <a:lnTo>
                  <a:pt x="722130" y="524265"/>
                </a:lnTo>
                <a:lnTo>
                  <a:pt x="777489" y="512563"/>
                </a:lnTo>
                <a:lnTo>
                  <a:pt x="829499" y="497970"/>
                </a:lnTo>
                <a:lnTo>
                  <a:pt x="877754" y="480690"/>
                </a:lnTo>
                <a:lnTo>
                  <a:pt x="921850" y="460925"/>
                </a:lnTo>
                <a:lnTo>
                  <a:pt x="961381" y="438877"/>
                </a:lnTo>
                <a:lnTo>
                  <a:pt x="995941" y="414749"/>
                </a:lnTo>
                <a:lnTo>
                  <a:pt x="1025127" y="388744"/>
                </a:lnTo>
                <a:lnTo>
                  <a:pt x="1065751" y="331913"/>
                </a:lnTo>
                <a:lnTo>
                  <a:pt x="1080013" y="270003"/>
                </a:lnTo>
                <a:close/>
              </a:path>
              <a:path extrusionOk="0" h="540385" w="1080135">
                <a:moveTo>
                  <a:pt x="72346" y="405004"/>
                </a:moveTo>
                <a:lnTo>
                  <a:pt x="1007667" y="135001"/>
                </a:lnTo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2" name="Google Shape;352;p33"/>
          <p:cNvSpPr txBox="1"/>
          <p:nvPr/>
        </p:nvSpPr>
        <p:spPr>
          <a:xfrm>
            <a:off x="598995" y="314844"/>
            <a:ext cx="3643629" cy="2496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38100" marR="28067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va s’intéresser dorénavant presqu’uniquement aux  problèmes dont la réponse est soit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vrai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soit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faux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227329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VRAI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494030" marR="0" rtl="0" algn="ctr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FAUX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38100" marR="0" rtl="0" algn="l">
              <a:lnSpc>
                <a:spcPct val="11909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Un </a:t>
            </a: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problème de décision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P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la donnée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14960" marR="365760" rtl="0" algn="l">
              <a:lnSpc>
                <a:spcPct val="12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d’un ensemble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que l’on appelle l’ensemble des  instances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095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d’un sous-ensemble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aseline="30000" lang="en-US" sz="1050">
                <a:latin typeface="Verdana"/>
                <a:ea typeface="Verdana"/>
                <a:cs typeface="Verdana"/>
                <a:sym typeface="Verdana"/>
              </a:rPr>
              <a:t>+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que l’on appelle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1496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l’ensemble des instances positives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17780" rtl="0" algn="l">
              <a:lnSpc>
                <a:spcPct val="102600"/>
              </a:lnSpc>
              <a:spcBef>
                <a:spcPts val="819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La question à laquelle on s’intéresse est de construire (si  cela est possible) un algorithme qui décide si une instance  donnée est positive ou non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53" name="Google Shape;353;p33"/>
          <p:cNvSpPr/>
          <p:nvPr/>
        </p:nvSpPr>
        <p:spPr>
          <a:xfrm>
            <a:off x="495363" y="147341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4" name="Google Shape;354;p33"/>
          <p:cNvSpPr/>
          <p:nvPr/>
        </p:nvSpPr>
        <p:spPr>
          <a:xfrm>
            <a:off x="495363" y="2354034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5" name="Google Shape;355;p33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22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4"/>
          <p:cNvSpPr txBox="1"/>
          <p:nvPr>
            <p:ph type="title"/>
          </p:nvPr>
        </p:nvSpPr>
        <p:spPr>
          <a:xfrm>
            <a:off x="1371676" y="59814"/>
            <a:ext cx="186499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Problèmes de décision</a:t>
            </a:r>
            <a:endParaRPr/>
          </a:p>
        </p:txBody>
      </p:sp>
      <p:sp>
        <p:nvSpPr>
          <p:cNvPr id="361" name="Google Shape;361;p34"/>
          <p:cNvSpPr/>
          <p:nvPr/>
        </p:nvSpPr>
        <p:spPr>
          <a:xfrm>
            <a:off x="495363" y="39363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2" name="Google Shape;362;p34"/>
          <p:cNvSpPr/>
          <p:nvPr/>
        </p:nvSpPr>
        <p:spPr>
          <a:xfrm>
            <a:off x="1902533" y="849451"/>
            <a:ext cx="1080135" cy="540385"/>
          </a:xfrm>
          <a:custGeom>
            <a:rect b="b" l="l" r="r" t="t"/>
            <a:pathLst>
              <a:path extrusionOk="0" h="540385" w="1080135">
                <a:moveTo>
                  <a:pt x="1080013" y="270003"/>
                </a:moveTo>
                <a:lnTo>
                  <a:pt x="1065751" y="208093"/>
                </a:lnTo>
                <a:lnTo>
                  <a:pt x="1025127" y="151261"/>
                </a:lnTo>
                <a:lnTo>
                  <a:pt x="995941" y="125256"/>
                </a:lnTo>
                <a:lnTo>
                  <a:pt x="961381" y="101129"/>
                </a:lnTo>
                <a:lnTo>
                  <a:pt x="921850" y="79081"/>
                </a:lnTo>
                <a:lnTo>
                  <a:pt x="877754" y="59316"/>
                </a:lnTo>
                <a:lnTo>
                  <a:pt x="829499" y="42035"/>
                </a:lnTo>
                <a:lnTo>
                  <a:pt x="777489" y="27443"/>
                </a:lnTo>
                <a:lnTo>
                  <a:pt x="722130" y="15740"/>
                </a:lnTo>
                <a:lnTo>
                  <a:pt x="663826" y="7130"/>
                </a:lnTo>
                <a:lnTo>
                  <a:pt x="602983" y="1816"/>
                </a:lnTo>
                <a:lnTo>
                  <a:pt x="540006" y="0"/>
                </a:lnTo>
                <a:lnTo>
                  <a:pt x="477029" y="1816"/>
                </a:lnTo>
                <a:lnTo>
                  <a:pt x="416187" y="7130"/>
                </a:lnTo>
                <a:lnTo>
                  <a:pt x="357883" y="15740"/>
                </a:lnTo>
                <a:lnTo>
                  <a:pt x="302523" y="27443"/>
                </a:lnTo>
                <a:lnTo>
                  <a:pt x="250513" y="42035"/>
                </a:lnTo>
                <a:lnTo>
                  <a:pt x="202258" y="59316"/>
                </a:lnTo>
                <a:lnTo>
                  <a:pt x="158162" y="79081"/>
                </a:lnTo>
                <a:lnTo>
                  <a:pt x="118632" y="101129"/>
                </a:lnTo>
                <a:lnTo>
                  <a:pt x="84071" y="125256"/>
                </a:lnTo>
                <a:lnTo>
                  <a:pt x="54886" y="151261"/>
                </a:lnTo>
                <a:lnTo>
                  <a:pt x="14261" y="208093"/>
                </a:lnTo>
                <a:lnTo>
                  <a:pt x="0" y="270003"/>
                </a:lnTo>
                <a:lnTo>
                  <a:pt x="3632" y="301491"/>
                </a:lnTo>
                <a:lnTo>
                  <a:pt x="31481" y="361065"/>
                </a:lnTo>
                <a:lnTo>
                  <a:pt x="84071" y="414749"/>
                </a:lnTo>
                <a:lnTo>
                  <a:pt x="118632" y="438877"/>
                </a:lnTo>
                <a:lnTo>
                  <a:pt x="158162" y="460925"/>
                </a:lnTo>
                <a:lnTo>
                  <a:pt x="202258" y="480690"/>
                </a:lnTo>
                <a:lnTo>
                  <a:pt x="250513" y="497970"/>
                </a:lnTo>
                <a:lnTo>
                  <a:pt x="302523" y="512563"/>
                </a:lnTo>
                <a:lnTo>
                  <a:pt x="357883" y="524265"/>
                </a:lnTo>
                <a:lnTo>
                  <a:pt x="416187" y="532875"/>
                </a:lnTo>
                <a:lnTo>
                  <a:pt x="477029" y="538190"/>
                </a:lnTo>
                <a:lnTo>
                  <a:pt x="540006" y="540006"/>
                </a:lnTo>
                <a:lnTo>
                  <a:pt x="602983" y="538190"/>
                </a:lnTo>
                <a:lnTo>
                  <a:pt x="663826" y="532875"/>
                </a:lnTo>
                <a:lnTo>
                  <a:pt x="722130" y="524265"/>
                </a:lnTo>
                <a:lnTo>
                  <a:pt x="777489" y="512563"/>
                </a:lnTo>
                <a:lnTo>
                  <a:pt x="829499" y="497970"/>
                </a:lnTo>
                <a:lnTo>
                  <a:pt x="877754" y="480690"/>
                </a:lnTo>
                <a:lnTo>
                  <a:pt x="921850" y="460925"/>
                </a:lnTo>
                <a:lnTo>
                  <a:pt x="961381" y="438877"/>
                </a:lnTo>
                <a:lnTo>
                  <a:pt x="995941" y="414749"/>
                </a:lnTo>
                <a:lnTo>
                  <a:pt x="1025127" y="388744"/>
                </a:lnTo>
                <a:lnTo>
                  <a:pt x="1065751" y="331913"/>
                </a:lnTo>
                <a:lnTo>
                  <a:pt x="1080013" y="270003"/>
                </a:lnTo>
                <a:close/>
              </a:path>
              <a:path extrusionOk="0" h="540385" w="1080135">
                <a:moveTo>
                  <a:pt x="72346" y="405004"/>
                </a:moveTo>
                <a:lnTo>
                  <a:pt x="1007667" y="135001"/>
                </a:lnTo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3" name="Google Shape;363;p34"/>
          <p:cNvSpPr txBox="1"/>
          <p:nvPr/>
        </p:nvSpPr>
        <p:spPr>
          <a:xfrm>
            <a:off x="586295" y="314844"/>
            <a:ext cx="3681729" cy="292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50800" marR="30607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va s’intéresser dorénavant presqu’uniquement aux  problèmes dont la réponse est soit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vrai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soit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faux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240029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VRAI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481330" marR="0" rtl="0" algn="ctr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FAUX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50800" marR="0" rtl="0" algn="l">
              <a:lnSpc>
                <a:spcPct val="11909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Un </a:t>
            </a: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problème de décision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P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la donnée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27660" marR="391160" rtl="0" algn="l">
              <a:lnSpc>
                <a:spcPct val="12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d’un ensemble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que l’on appelle l’ensemble des  instances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90500" marR="0" rtl="0" algn="l">
              <a:lnSpc>
                <a:spcPct val="1095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d’un sous-ensemble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aseline="30000" lang="en-US" sz="1050">
                <a:latin typeface="Verdana"/>
                <a:ea typeface="Verdana"/>
                <a:cs typeface="Verdana"/>
                <a:sym typeface="Verdana"/>
              </a:rPr>
              <a:t>+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que l’on appelle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2766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l’ensemble des instances positives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50800" marR="43180" rtl="0" algn="l">
              <a:lnSpc>
                <a:spcPct val="102600"/>
              </a:lnSpc>
              <a:spcBef>
                <a:spcPts val="819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La question à laquelle on s’intéresse est de construire (si  cela est possible) un algorithme qui décide si une instance  donnée est positive ou non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90500" marR="0" rtl="0" algn="l">
              <a:lnSpc>
                <a:spcPct val="120000"/>
              </a:lnSpc>
              <a:spcBef>
                <a:spcPts val="969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c’est-à-dire, qui prend en entrée le codage d’un élément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2766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et qui accepte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aseline="30000" lang="en-US" sz="1050"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et qui refuse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/∈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aseline="30000" lang="en-US" sz="1050"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4" name="Google Shape;364;p34"/>
          <p:cNvSpPr/>
          <p:nvPr/>
        </p:nvSpPr>
        <p:spPr>
          <a:xfrm>
            <a:off x="495363" y="147341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5" name="Google Shape;365;p34"/>
          <p:cNvSpPr/>
          <p:nvPr/>
        </p:nvSpPr>
        <p:spPr>
          <a:xfrm>
            <a:off x="495363" y="2354034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6" name="Google Shape;366;p34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22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5"/>
          <p:cNvSpPr txBox="1"/>
          <p:nvPr>
            <p:ph type="title"/>
          </p:nvPr>
        </p:nvSpPr>
        <p:spPr>
          <a:xfrm>
            <a:off x="1371676" y="59814"/>
            <a:ext cx="186499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Problèmes de décision</a:t>
            </a:r>
            <a:endParaRPr/>
          </a:p>
        </p:txBody>
      </p:sp>
      <p:sp>
        <p:nvSpPr>
          <p:cNvPr id="372" name="Google Shape;372;p35"/>
          <p:cNvSpPr/>
          <p:nvPr/>
        </p:nvSpPr>
        <p:spPr>
          <a:xfrm>
            <a:off x="495363" y="39363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3" name="Google Shape;373;p35"/>
          <p:cNvSpPr/>
          <p:nvPr/>
        </p:nvSpPr>
        <p:spPr>
          <a:xfrm>
            <a:off x="1902533" y="849451"/>
            <a:ext cx="1080135" cy="540385"/>
          </a:xfrm>
          <a:custGeom>
            <a:rect b="b" l="l" r="r" t="t"/>
            <a:pathLst>
              <a:path extrusionOk="0" h="540385" w="1080135">
                <a:moveTo>
                  <a:pt x="1080013" y="270003"/>
                </a:moveTo>
                <a:lnTo>
                  <a:pt x="1065751" y="208093"/>
                </a:lnTo>
                <a:lnTo>
                  <a:pt x="1025127" y="151261"/>
                </a:lnTo>
                <a:lnTo>
                  <a:pt x="995941" y="125256"/>
                </a:lnTo>
                <a:lnTo>
                  <a:pt x="961381" y="101129"/>
                </a:lnTo>
                <a:lnTo>
                  <a:pt x="921850" y="79081"/>
                </a:lnTo>
                <a:lnTo>
                  <a:pt x="877754" y="59316"/>
                </a:lnTo>
                <a:lnTo>
                  <a:pt x="829499" y="42035"/>
                </a:lnTo>
                <a:lnTo>
                  <a:pt x="777489" y="27443"/>
                </a:lnTo>
                <a:lnTo>
                  <a:pt x="722130" y="15740"/>
                </a:lnTo>
                <a:lnTo>
                  <a:pt x="663826" y="7130"/>
                </a:lnTo>
                <a:lnTo>
                  <a:pt x="602983" y="1816"/>
                </a:lnTo>
                <a:lnTo>
                  <a:pt x="540006" y="0"/>
                </a:lnTo>
                <a:lnTo>
                  <a:pt x="477029" y="1816"/>
                </a:lnTo>
                <a:lnTo>
                  <a:pt x="416187" y="7130"/>
                </a:lnTo>
                <a:lnTo>
                  <a:pt x="357883" y="15740"/>
                </a:lnTo>
                <a:lnTo>
                  <a:pt x="302523" y="27443"/>
                </a:lnTo>
                <a:lnTo>
                  <a:pt x="250513" y="42035"/>
                </a:lnTo>
                <a:lnTo>
                  <a:pt x="202258" y="59316"/>
                </a:lnTo>
                <a:lnTo>
                  <a:pt x="158162" y="79081"/>
                </a:lnTo>
                <a:lnTo>
                  <a:pt x="118632" y="101129"/>
                </a:lnTo>
                <a:lnTo>
                  <a:pt x="84071" y="125256"/>
                </a:lnTo>
                <a:lnTo>
                  <a:pt x="54886" y="151261"/>
                </a:lnTo>
                <a:lnTo>
                  <a:pt x="14261" y="208093"/>
                </a:lnTo>
                <a:lnTo>
                  <a:pt x="0" y="270003"/>
                </a:lnTo>
                <a:lnTo>
                  <a:pt x="3632" y="301491"/>
                </a:lnTo>
                <a:lnTo>
                  <a:pt x="31481" y="361065"/>
                </a:lnTo>
                <a:lnTo>
                  <a:pt x="84071" y="414749"/>
                </a:lnTo>
                <a:lnTo>
                  <a:pt x="118632" y="438877"/>
                </a:lnTo>
                <a:lnTo>
                  <a:pt x="158162" y="460925"/>
                </a:lnTo>
                <a:lnTo>
                  <a:pt x="202258" y="480690"/>
                </a:lnTo>
                <a:lnTo>
                  <a:pt x="250513" y="497970"/>
                </a:lnTo>
                <a:lnTo>
                  <a:pt x="302523" y="512563"/>
                </a:lnTo>
                <a:lnTo>
                  <a:pt x="357883" y="524265"/>
                </a:lnTo>
                <a:lnTo>
                  <a:pt x="416187" y="532875"/>
                </a:lnTo>
                <a:lnTo>
                  <a:pt x="477029" y="538190"/>
                </a:lnTo>
                <a:lnTo>
                  <a:pt x="540006" y="540006"/>
                </a:lnTo>
                <a:lnTo>
                  <a:pt x="602983" y="538190"/>
                </a:lnTo>
                <a:lnTo>
                  <a:pt x="663826" y="532875"/>
                </a:lnTo>
                <a:lnTo>
                  <a:pt x="722130" y="524265"/>
                </a:lnTo>
                <a:lnTo>
                  <a:pt x="777489" y="512563"/>
                </a:lnTo>
                <a:lnTo>
                  <a:pt x="829499" y="497970"/>
                </a:lnTo>
                <a:lnTo>
                  <a:pt x="877754" y="480690"/>
                </a:lnTo>
                <a:lnTo>
                  <a:pt x="921850" y="460925"/>
                </a:lnTo>
                <a:lnTo>
                  <a:pt x="961381" y="438877"/>
                </a:lnTo>
                <a:lnTo>
                  <a:pt x="995941" y="414749"/>
                </a:lnTo>
                <a:lnTo>
                  <a:pt x="1025127" y="388744"/>
                </a:lnTo>
                <a:lnTo>
                  <a:pt x="1065751" y="331913"/>
                </a:lnTo>
                <a:lnTo>
                  <a:pt x="1080013" y="270003"/>
                </a:lnTo>
                <a:close/>
              </a:path>
              <a:path extrusionOk="0" h="540385" w="1080135">
                <a:moveTo>
                  <a:pt x="72346" y="405004"/>
                </a:moveTo>
                <a:lnTo>
                  <a:pt x="1007667" y="135001"/>
                </a:lnTo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4" name="Google Shape;374;p35"/>
          <p:cNvSpPr/>
          <p:nvPr/>
        </p:nvSpPr>
        <p:spPr>
          <a:xfrm>
            <a:off x="495363" y="147341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5" name="Google Shape;375;p35"/>
          <p:cNvSpPr/>
          <p:nvPr/>
        </p:nvSpPr>
        <p:spPr>
          <a:xfrm>
            <a:off x="495363" y="2354034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6" name="Google Shape;376;p35"/>
          <p:cNvSpPr txBox="1"/>
          <p:nvPr/>
        </p:nvSpPr>
        <p:spPr>
          <a:xfrm>
            <a:off x="560895" y="314844"/>
            <a:ext cx="3732529" cy="30759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76200" marR="33147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va s’intéresser dorénavant presqu’uniquement aux  problèmes dont la réponse est soit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vrai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soit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faux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240029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VRAI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481330" marR="0" rtl="0" algn="ctr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FAUX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76200" marR="0" rtl="0" algn="l">
              <a:lnSpc>
                <a:spcPct val="11909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Un </a:t>
            </a: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problème de décision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P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la donnée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53060" marR="416559" rtl="0" algn="l">
              <a:lnSpc>
                <a:spcPct val="12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d’un ensemble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que l’on appelle l’ensemble des  instances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15900" marR="0" rtl="0" algn="l">
              <a:lnSpc>
                <a:spcPct val="1095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d’un sous-ensemble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aseline="30000" lang="en-US" sz="1050">
                <a:latin typeface="Verdana"/>
                <a:ea typeface="Verdana"/>
                <a:cs typeface="Verdana"/>
                <a:sym typeface="Verdana"/>
              </a:rPr>
              <a:t>+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que l’on appelle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5306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l’ensemble des instances positives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76200" marR="68580" rtl="0" algn="l">
              <a:lnSpc>
                <a:spcPct val="102600"/>
              </a:lnSpc>
              <a:spcBef>
                <a:spcPts val="819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La question à laquelle on s’intéresse est de construire (si  cela est possible) un algorithme qui décide si une instance  donnée est positive ou non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15900" marR="0" rtl="0" algn="l">
              <a:lnSpc>
                <a:spcPct val="120000"/>
              </a:lnSpc>
              <a:spcBef>
                <a:spcPts val="969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c’est-à-dire, qui prend en entrée le codage d’un élément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53060" marR="0" rtl="0" algn="l">
              <a:lnSpc>
                <a:spcPct val="1138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et qui accepte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aseline="30000" lang="en-US" sz="1050"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et qui refuse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/∈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aseline="30000" lang="en-US" sz="1050"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1590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notation : on écrira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P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pour dire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aseline="30000" lang="en-US" sz="1050"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77" name="Google Shape;377;p35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22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1050836" y="59814"/>
            <a:ext cx="250634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Retour sur l’épisode précédent</a:t>
            </a:r>
            <a:endParaRPr/>
          </a:p>
        </p:txBody>
      </p:sp>
      <p:sp>
        <p:nvSpPr>
          <p:cNvPr id="59" name="Google Shape;59;p9"/>
          <p:cNvSpPr/>
          <p:nvPr/>
        </p:nvSpPr>
        <p:spPr>
          <a:xfrm>
            <a:off x="495363" y="80302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0" name="Google Shape;60;p9"/>
          <p:cNvSpPr txBox="1"/>
          <p:nvPr/>
        </p:nvSpPr>
        <p:spPr>
          <a:xfrm>
            <a:off x="598995" y="699147"/>
            <a:ext cx="3013075" cy="543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Les modèles suivants se simulent deux à deux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2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les machines RAM.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les machines de Turing.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" name="Google Shape;61;p9"/>
          <p:cNvSpPr/>
          <p:nvPr/>
        </p:nvSpPr>
        <p:spPr>
          <a:xfrm>
            <a:off x="495363" y="175267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2" name="Google Shape;62;p9"/>
          <p:cNvSpPr txBox="1"/>
          <p:nvPr/>
        </p:nvSpPr>
        <p:spPr>
          <a:xfrm>
            <a:off x="624395" y="1673884"/>
            <a:ext cx="116522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Thèse de Church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3" name="Google Shape;63;p9"/>
          <p:cNvSpPr txBox="1"/>
          <p:nvPr/>
        </p:nvSpPr>
        <p:spPr>
          <a:xfrm>
            <a:off x="721156" y="2093353"/>
            <a:ext cx="3719829" cy="558165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5075">
            <a:spAutoFit/>
          </a:bodyPr>
          <a:lstStyle/>
          <a:p>
            <a:pPr indent="-549275" lvl="0" marL="1474470" marR="878839" rtl="0" algn="l">
              <a:lnSpc>
                <a:spcPct val="1227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Calculable dans un sens intuitif  correspond à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867410" marR="0" rtl="0" algn="l">
              <a:lnSpc>
                <a:spcPct val="11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calculable par machine de Turing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64" name="Google Shape;64;p9"/>
          <p:cNvGrpSpPr/>
          <p:nvPr/>
        </p:nvGrpSpPr>
        <p:grpSpPr>
          <a:xfrm>
            <a:off x="637095" y="2050338"/>
            <a:ext cx="3849370" cy="643890"/>
            <a:chOff x="637095" y="2050338"/>
            <a:chExt cx="3849370" cy="643890"/>
          </a:xfrm>
        </p:grpSpPr>
        <p:sp>
          <p:nvSpPr>
            <p:cNvPr id="65" name="Google Shape;65;p9"/>
            <p:cNvSpPr/>
            <p:nvPr/>
          </p:nvSpPr>
          <p:spPr>
            <a:xfrm>
              <a:off x="637095" y="2050338"/>
              <a:ext cx="3849370" cy="0"/>
            </a:xfrm>
            <a:custGeom>
              <a:rect b="b" l="l" r="r" t="t"/>
              <a:pathLst>
                <a:path extrusionOk="0" h="120000" w="3849370">
                  <a:moveTo>
                    <a:pt x="0" y="0"/>
                  </a:moveTo>
                  <a:lnTo>
                    <a:pt x="3849103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6" name="Google Shape;66;p9"/>
            <p:cNvSpPr/>
            <p:nvPr/>
          </p:nvSpPr>
          <p:spPr>
            <a:xfrm>
              <a:off x="639622" y="2050338"/>
              <a:ext cx="0" cy="643890"/>
            </a:xfrm>
            <a:custGeom>
              <a:rect b="b" l="l" r="r" t="t"/>
              <a:pathLst>
                <a:path extrusionOk="0" h="643889" w="120000">
                  <a:moveTo>
                    <a:pt x="0" y="64389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" name="Google Shape;67;p9"/>
            <p:cNvSpPr/>
            <p:nvPr/>
          </p:nvSpPr>
          <p:spPr>
            <a:xfrm>
              <a:off x="4483658" y="2050338"/>
              <a:ext cx="0" cy="643890"/>
            </a:xfrm>
            <a:custGeom>
              <a:rect b="b" l="l" r="r" t="t"/>
              <a:pathLst>
                <a:path extrusionOk="0" h="643889" w="120000">
                  <a:moveTo>
                    <a:pt x="0" y="64389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" name="Google Shape;68;p9"/>
            <p:cNvSpPr/>
            <p:nvPr/>
          </p:nvSpPr>
          <p:spPr>
            <a:xfrm>
              <a:off x="637095" y="2694228"/>
              <a:ext cx="3849370" cy="0"/>
            </a:xfrm>
            <a:custGeom>
              <a:rect b="b" l="l" r="r" t="t"/>
              <a:pathLst>
                <a:path extrusionOk="0" h="120000" w="3849370">
                  <a:moveTo>
                    <a:pt x="0" y="0"/>
                  </a:moveTo>
                  <a:lnTo>
                    <a:pt x="3849103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69" name="Google Shape;69;p9"/>
          <p:cNvSpPr txBox="1"/>
          <p:nvPr/>
        </p:nvSpPr>
        <p:spPr>
          <a:xfrm>
            <a:off x="4451781" y="3370303"/>
            <a:ext cx="118745" cy="12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600"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6"/>
          <p:cNvSpPr txBox="1"/>
          <p:nvPr>
            <p:ph type="title"/>
          </p:nvPr>
        </p:nvSpPr>
        <p:spPr>
          <a:xfrm>
            <a:off x="1894116" y="59814"/>
            <a:ext cx="81978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Exemples</a:t>
            </a:r>
            <a:endParaRPr/>
          </a:p>
        </p:txBody>
      </p:sp>
      <p:sp>
        <p:nvSpPr>
          <p:cNvPr id="383" name="Google Shape;383;p36"/>
          <p:cNvSpPr/>
          <p:nvPr/>
        </p:nvSpPr>
        <p:spPr>
          <a:xfrm>
            <a:off x="495363" y="710514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4" name="Google Shape;384;p36"/>
          <p:cNvSpPr/>
          <p:nvPr/>
        </p:nvSpPr>
        <p:spPr>
          <a:xfrm>
            <a:off x="495363" y="140639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5" name="Google Shape;385;p36"/>
          <p:cNvSpPr/>
          <p:nvPr/>
        </p:nvSpPr>
        <p:spPr>
          <a:xfrm>
            <a:off x="495363" y="2254123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6" name="Google Shape;386;p36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0" lvl="0" marL="37401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Problème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NOMBRE PREMIER</a:t>
            </a:r>
            <a:r>
              <a:rPr lang="en-US"/>
              <a:t>:</a:t>
            </a:r>
            <a:endParaRPr/>
          </a:p>
          <a:p>
            <a:pPr indent="0" lvl="0" marL="82550" rtl="0" algn="l">
              <a:lnSpc>
                <a:spcPct val="12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1000">
                <a:solidFill>
                  <a:srgbClr val="3333B2"/>
                </a:solidFill>
              </a:rPr>
              <a:t>: </a:t>
            </a:r>
            <a:r>
              <a:rPr lang="en-US" sz="1000"/>
              <a:t>Un entier naturel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en-US" sz="1000"/>
              <a:t>.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127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1000">
                <a:solidFill>
                  <a:srgbClr val="3333B2"/>
                </a:solidFill>
              </a:rPr>
              <a:t>: </a:t>
            </a:r>
            <a:r>
              <a:rPr lang="en-US" sz="1000"/>
              <a:t>Décider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/>
              <a:t>est premier.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37401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Problème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CODAGE</a:t>
            </a:r>
            <a:r>
              <a:rPr lang="en-US"/>
              <a:t>:</a:t>
            </a:r>
            <a:endParaRPr/>
          </a:p>
          <a:p>
            <a:pPr indent="0" lvl="0" marL="82550" rtl="0" algn="l">
              <a:lnSpc>
                <a:spcPct val="12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1000">
                <a:solidFill>
                  <a:srgbClr val="3333B2"/>
                </a:solidFill>
              </a:rPr>
              <a:t>:  </a:t>
            </a:r>
            <a:r>
              <a:rPr lang="en-US" sz="1000"/>
              <a:t>Un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/>
              <a:t>.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-638810" lvl="0" marL="650875" marR="252729" rtl="0" algn="l">
              <a:lnSpc>
                <a:spcPct val="120000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1000">
                <a:solidFill>
                  <a:srgbClr val="3333B2"/>
                </a:solidFill>
              </a:rPr>
              <a:t>: </a:t>
            </a:r>
            <a:r>
              <a:rPr lang="en-US" sz="1000"/>
              <a:t>Décider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/>
              <a:t>correspond au codage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000"/>
              <a:t>d’une certaine 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1000"/>
              <a:t>.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37401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Problème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REACH</a:t>
            </a:r>
            <a:r>
              <a:rPr lang="en-US"/>
              <a:t>:</a:t>
            </a:r>
            <a:endParaRPr/>
          </a:p>
          <a:p>
            <a:pPr indent="-568960" lvl="0" marL="650875" marR="124460" rtl="0" algn="l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1000">
                <a:solidFill>
                  <a:srgbClr val="3333B2"/>
                </a:solidFill>
              </a:rPr>
              <a:t>: </a:t>
            </a:r>
            <a:r>
              <a:rPr lang="en-US" sz="1000"/>
              <a:t>Un triplet constitué d’un graphe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000"/>
              <a:t>, d’un sommet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u </a:t>
            </a:r>
            <a:r>
              <a:rPr lang="en-US" sz="1000"/>
              <a:t>et d’un  sommet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v </a:t>
            </a:r>
            <a:r>
              <a:rPr lang="en-US" sz="1000"/>
              <a:t>du graphe.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12700" rtl="0" algn="l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1000">
                <a:solidFill>
                  <a:srgbClr val="3333B2"/>
                </a:solidFill>
              </a:rPr>
              <a:t>: </a:t>
            </a:r>
            <a:r>
              <a:rPr lang="en-US" sz="1000"/>
              <a:t>Décider s’il existe un chemin entre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u </a:t>
            </a:r>
            <a:r>
              <a:rPr lang="en-US" sz="1000"/>
              <a:t>et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v </a:t>
            </a:r>
            <a:r>
              <a:rPr lang="en-US" sz="1000"/>
              <a:t>dans le graphe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000"/>
              <a:t>.</a:t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36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23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7"/>
          <p:cNvSpPr txBox="1"/>
          <p:nvPr>
            <p:ph type="title"/>
          </p:nvPr>
        </p:nvSpPr>
        <p:spPr>
          <a:xfrm>
            <a:off x="855243" y="59814"/>
            <a:ext cx="289814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Remarque : problèmes vs langages</a:t>
            </a:r>
            <a:endParaRPr/>
          </a:p>
        </p:txBody>
      </p:sp>
      <p:sp>
        <p:nvSpPr>
          <p:cNvPr id="393" name="Google Shape;393;p37"/>
          <p:cNvSpPr/>
          <p:nvPr/>
        </p:nvSpPr>
        <p:spPr>
          <a:xfrm>
            <a:off x="495363" y="40186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4" name="Google Shape;394;p37"/>
          <p:cNvSpPr/>
          <p:nvPr/>
        </p:nvSpPr>
        <p:spPr>
          <a:xfrm>
            <a:off x="495363" y="1351749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5" name="Google Shape;395;p37"/>
          <p:cNvSpPr/>
          <p:nvPr/>
        </p:nvSpPr>
        <p:spPr>
          <a:xfrm>
            <a:off x="495363" y="260529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6" name="Google Shape;396;p37"/>
          <p:cNvSpPr txBox="1"/>
          <p:nvPr/>
        </p:nvSpPr>
        <p:spPr>
          <a:xfrm>
            <a:off x="510095" y="323074"/>
            <a:ext cx="3713479" cy="29794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127000" marR="297815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utilise indifféremment la terminologie problème ou  langage,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66700" marR="0" rtl="0" algn="l">
              <a:lnSpc>
                <a:spcPct val="120000"/>
              </a:lnSpc>
              <a:spcBef>
                <a:spcPts val="8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car les deux concepts sont essentiellement les mêmes 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403860" marR="147320" rtl="0" algn="l">
              <a:lnSpc>
                <a:spcPct val="12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formellement, à un langage correspond un problème (de  décision) et réciproquement.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Problèmes vers langages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403860" marR="6858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en effet, à un problème est associé généralement  implicitement un codage :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représenté par un mot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sur un alphabet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66700" marR="0" rtl="0" algn="l">
              <a:lnSpc>
                <a:spcPct val="1184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peut donc voir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comme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{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|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}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66700" marR="0" rtl="0" algn="l">
              <a:lnSpc>
                <a:spcPct val="119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Au problème de décision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P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correspond le langage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0386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P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=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{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|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aseline="30000" lang="en-US" sz="1050"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}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.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127000" marR="0" rtl="0" algn="l">
              <a:lnSpc>
                <a:spcPct val="100000"/>
              </a:lnSpc>
              <a:spcBef>
                <a:spcPts val="127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Langages vers problèmes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403860" marR="224154" rtl="0" algn="l">
              <a:lnSpc>
                <a:spcPct val="110000"/>
              </a:lnSpc>
              <a:spcBef>
                <a:spcPts val="12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Réciproquement, on peut voir tout langage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comme le  problème de décision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6256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Un mot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9906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Décider 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97" name="Google Shape;397;p37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24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38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403" name="Google Shape;403;p38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25</a:t>
            </a:r>
            <a:endParaRPr/>
          </a:p>
        </p:txBody>
      </p:sp>
      <p:sp>
        <p:nvSpPr>
          <p:cNvPr id="404" name="Google Shape;404;p38"/>
          <p:cNvSpPr txBox="1"/>
          <p:nvPr/>
        </p:nvSpPr>
        <p:spPr>
          <a:xfrm>
            <a:off x="347294" y="1116595"/>
            <a:ext cx="2168525" cy="5359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Langages et problèmes décidables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Problèmes de décision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Problèmes 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9"/>
          <p:cNvSpPr txBox="1"/>
          <p:nvPr>
            <p:ph type="title"/>
          </p:nvPr>
        </p:nvSpPr>
        <p:spPr>
          <a:xfrm>
            <a:off x="1398816" y="59814"/>
            <a:ext cx="181038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Problèmes décidables</a:t>
            </a:r>
            <a:endParaRPr/>
          </a:p>
        </p:txBody>
      </p:sp>
      <p:sp>
        <p:nvSpPr>
          <p:cNvPr id="410" name="Google Shape;410;p39"/>
          <p:cNvSpPr/>
          <p:nvPr/>
        </p:nvSpPr>
        <p:spPr>
          <a:xfrm>
            <a:off x="495363" y="56649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1" name="Google Shape;411;p39"/>
          <p:cNvSpPr txBox="1"/>
          <p:nvPr/>
        </p:nvSpPr>
        <p:spPr>
          <a:xfrm>
            <a:off x="624395" y="487704"/>
            <a:ext cx="74930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Définitions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2" name="Google Shape;412;p39"/>
          <p:cNvSpPr txBox="1"/>
          <p:nvPr/>
        </p:nvSpPr>
        <p:spPr>
          <a:xfrm>
            <a:off x="739025" y="676864"/>
            <a:ext cx="3191510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Rappel : Un langage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⊂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dit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décidable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s’il est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3" name="Google Shape;413;p39"/>
          <p:cNvSpPr txBox="1"/>
          <p:nvPr/>
        </p:nvSpPr>
        <p:spPr>
          <a:xfrm>
            <a:off x="739025" y="752773"/>
            <a:ext cx="3049905" cy="6330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8250">
            <a:spAutoFit/>
          </a:bodyPr>
          <a:lstStyle/>
          <a:p>
            <a:pPr indent="0" lvl="0" marL="1746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décidé par une certaine machine de Turing.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20000"/>
              </a:lnSpc>
              <a:spcBef>
                <a:spcPts val="59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Un langage ou un problème décidable est aussi dit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4625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récursif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4" name="Google Shape;414;p39"/>
          <p:cNvSpPr txBox="1"/>
          <p:nvPr/>
        </p:nvSpPr>
        <p:spPr>
          <a:xfrm>
            <a:off x="586295" y="1511927"/>
            <a:ext cx="3580129" cy="1558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4318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Un langage qui n’est pas décidable est dit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indécidable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note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R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pour la classe des langages et des problèmes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508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décidables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5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Par exemple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27660" marR="46164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Proposition. Les problèmes de décision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NOMBRE  PREMIER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CODAGE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REACH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sont décidables.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5" name="Google Shape;415;p39"/>
          <p:cNvSpPr/>
          <p:nvPr/>
        </p:nvSpPr>
        <p:spPr>
          <a:xfrm>
            <a:off x="495363" y="196587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6" name="Google Shape;416;p39"/>
          <p:cNvSpPr/>
          <p:nvPr/>
        </p:nvSpPr>
        <p:spPr>
          <a:xfrm>
            <a:off x="495363" y="247956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7" name="Google Shape;417;p39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26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40"/>
          <p:cNvSpPr txBox="1"/>
          <p:nvPr>
            <p:ph type="title"/>
          </p:nvPr>
        </p:nvSpPr>
        <p:spPr>
          <a:xfrm>
            <a:off x="1930374" y="59814"/>
            <a:ext cx="74739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Au menu</a:t>
            </a:r>
            <a:endParaRPr/>
          </a:p>
        </p:txBody>
      </p:sp>
      <p:sp>
        <p:nvSpPr>
          <p:cNvPr id="423" name="Google Shape;423;p40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27</a:t>
            </a:r>
            <a:endParaRPr/>
          </a:p>
        </p:txBody>
      </p:sp>
      <p:sp>
        <p:nvSpPr>
          <p:cNvPr id="424" name="Google Shape;424;p40"/>
          <p:cNvSpPr txBox="1"/>
          <p:nvPr/>
        </p:nvSpPr>
        <p:spPr>
          <a:xfrm>
            <a:off x="347294" y="772882"/>
            <a:ext cx="2168525" cy="1711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Thèse de Church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Machines universelles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5080" rtl="0" algn="l">
              <a:lnSpc>
                <a:spcPct val="226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Langages et problèmes 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Indécidabilité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Autres problèmes indécidables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41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430" name="Google Shape;430;p41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28</a:t>
            </a:r>
            <a:endParaRPr/>
          </a:p>
        </p:txBody>
      </p:sp>
      <p:sp>
        <p:nvSpPr>
          <p:cNvPr id="431" name="Google Shape;431;p41"/>
          <p:cNvSpPr txBox="1"/>
          <p:nvPr/>
        </p:nvSpPr>
        <p:spPr>
          <a:xfrm>
            <a:off x="347294" y="960753"/>
            <a:ext cx="2807335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192532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Indécidabilité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Digression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882650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Problèmes indécidables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Problèmes semi-décidables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Un problème qui n’est pas semi-décidable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8"/>
              </a:rPr>
              <a:t>Sur la terminologie utilisée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2"/>
          <p:cNvSpPr/>
          <p:nvPr/>
        </p:nvSpPr>
        <p:spPr>
          <a:xfrm>
            <a:off x="495363" y="39363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7" name="Google Shape;437;p42"/>
          <p:cNvSpPr txBox="1"/>
          <p:nvPr>
            <p:ph type="title"/>
          </p:nvPr>
        </p:nvSpPr>
        <p:spPr>
          <a:xfrm>
            <a:off x="598995" y="11953"/>
            <a:ext cx="2792095" cy="494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4750">
            <a:spAutoFit/>
          </a:bodyPr>
          <a:lstStyle/>
          <a:p>
            <a:pPr indent="0" lvl="0" marL="65595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Ensembles dénombrables</a:t>
            </a:r>
            <a:endParaRPr/>
          </a:p>
          <a:p>
            <a:pPr indent="0" lvl="0" marL="38100" rtl="0" algn="l">
              <a:lnSpc>
                <a:spcPct val="10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aseline="30000" lang="en-US" sz="1200">
                <a:solidFill>
                  <a:srgbClr val="000000"/>
                </a:solidFill>
              </a:rPr>
              <a:t>2 </a:t>
            </a:r>
            <a:r>
              <a:rPr lang="en-US" sz="1100">
                <a:solidFill>
                  <a:srgbClr val="000000"/>
                </a:solidFill>
              </a:rPr>
              <a:t>est dénombrable :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38" name="Google Shape;438;p42"/>
          <p:cNvGrpSpPr/>
          <p:nvPr/>
        </p:nvGrpSpPr>
        <p:grpSpPr>
          <a:xfrm>
            <a:off x="1329122" y="683431"/>
            <a:ext cx="2186466" cy="1898971"/>
            <a:chOff x="1329122" y="683431"/>
            <a:chExt cx="2186466" cy="1898971"/>
          </a:xfrm>
        </p:grpSpPr>
        <p:sp>
          <p:nvSpPr>
            <p:cNvPr id="439" name="Google Shape;439;p42"/>
            <p:cNvSpPr/>
            <p:nvPr/>
          </p:nvSpPr>
          <p:spPr>
            <a:xfrm>
              <a:off x="1361513" y="2549388"/>
              <a:ext cx="2148205" cy="0"/>
            </a:xfrm>
            <a:custGeom>
              <a:rect b="b" l="l" r="r" t="t"/>
              <a:pathLst>
                <a:path extrusionOk="0" h="120000" w="2148204">
                  <a:moveTo>
                    <a:pt x="0" y="0"/>
                  </a:moveTo>
                  <a:lnTo>
                    <a:pt x="2147888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0" name="Google Shape;440;p42"/>
            <p:cNvSpPr/>
            <p:nvPr/>
          </p:nvSpPr>
          <p:spPr>
            <a:xfrm>
              <a:off x="3485108" y="2516997"/>
              <a:ext cx="30480" cy="65405"/>
            </a:xfrm>
            <a:custGeom>
              <a:rect b="b" l="l" r="r" t="t"/>
              <a:pathLst>
                <a:path extrusionOk="0" h="65405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1" name="Google Shape;441;p42"/>
            <p:cNvSpPr/>
            <p:nvPr/>
          </p:nvSpPr>
          <p:spPr>
            <a:xfrm>
              <a:off x="1361513" y="689504"/>
              <a:ext cx="0" cy="1859914"/>
            </a:xfrm>
            <a:custGeom>
              <a:rect b="b" l="l" r="r" t="t"/>
              <a:pathLst>
                <a:path extrusionOk="0" h="1859914" w="120000">
                  <a:moveTo>
                    <a:pt x="0" y="1859884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2" name="Google Shape;442;p42"/>
            <p:cNvSpPr/>
            <p:nvPr/>
          </p:nvSpPr>
          <p:spPr>
            <a:xfrm>
              <a:off x="1329122" y="683431"/>
              <a:ext cx="65405" cy="30480"/>
            </a:xfrm>
            <a:custGeom>
              <a:rect b="b" l="l" r="r" t="t"/>
              <a:pathLst>
                <a:path extrusionOk="0" h="30479" w="65405">
                  <a:moveTo>
                    <a:pt x="0" y="30366"/>
                  </a:moveTo>
                  <a:lnTo>
                    <a:pt x="9900" y="25621"/>
                  </a:lnTo>
                  <a:lnTo>
                    <a:pt x="19991" y="16701"/>
                  </a:lnTo>
                  <a:lnTo>
                    <a:pt x="28183" y="7022"/>
                  </a:lnTo>
                  <a:lnTo>
                    <a:pt x="32390" y="0"/>
                  </a:lnTo>
                  <a:lnTo>
                    <a:pt x="36597" y="7022"/>
                  </a:lnTo>
                  <a:lnTo>
                    <a:pt x="44790" y="16701"/>
                  </a:lnTo>
                  <a:lnTo>
                    <a:pt x="54880" y="25621"/>
                  </a:lnTo>
                  <a:lnTo>
                    <a:pt x="64781" y="3036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443" name="Google Shape;443;p42"/>
          <p:cNvSpPr txBox="1"/>
          <p:nvPr/>
        </p:nvSpPr>
        <p:spPr>
          <a:xfrm>
            <a:off x="1363459" y="2309567"/>
            <a:ext cx="1724025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 sz="850"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44" name="Google Shape;444;p42"/>
          <p:cNvSpPr txBox="1"/>
          <p:nvPr/>
        </p:nvSpPr>
        <p:spPr>
          <a:xfrm>
            <a:off x="3348609" y="2287723"/>
            <a:ext cx="154940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sz="85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45" name="Google Shape;445;p42"/>
          <p:cNvSpPr txBox="1"/>
          <p:nvPr/>
        </p:nvSpPr>
        <p:spPr>
          <a:xfrm>
            <a:off x="1338059" y="869552"/>
            <a:ext cx="1614805" cy="13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446" name="Google Shape;446;p42"/>
          <p:cNvGrpSpPr/>
          <p:nvPr/>
        </p:nvGrpSpPr>
        <p:grpSpPr>
          <a:xfrm>
            <a:off x="1505515" y="965362"/>
            <a:ext cx="1723667" cy="1473038"/>
            <a:chOff x="1505515" y="965362"/>
            <a:chExt cx="1723667" cy="1473038"/>
          </a:xfrm>
        </p:grpSpPr>
        <p:sp>
          <p:nvSpPr>
            <p:cNvPr id="447" name="Google Shape;447;p42"/>
            <p:cNvSpPr/>
            <p:nvPr/>
          </p:nvSpPr>
          <p:spPr>
            <a:xfrm>
              <a:off x="1505515" y="2405386"/>
              <a:ext cx="276225" cy="0"/>
            </a:xfrm>
            <a:custGeom>
              <a:rect b="b" l="l" r="r" t="t"/>
              <a:pathLst>
                <a:path extrusionOk="0" h="120000" w="276225">
                  <a:moveTo>
                    <a:pt x="0" y="0"/>
                  </a:moveTo>
                  <a:lnTo>
                    <a:pt x="275858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8" name="Google Shape;448;p42"/>
            <p:cNvSpPr/>
            <p:nvPr/>
          </p:nvSpPr>
          <p:spPr>
            <a:xfrm>
              <a:off x="1757080" y="2372995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9" name="Google Shape;449;p42"/>
            <p:cNvSpPr/>
            <p:nvPr/>
          </p:nvSpPr>
          <p:spPr>
            <a:xfrm>
              <a:off x="1505515" y="2117381"/>
              <a:ext cx="565150" cy="282575"/>
            </a:xfrm>
            <a:custGeom>
              <a:rect b="b" l="l" r="r" t="t"/>
              <a:pathLst>
                <a:path extrusionOk="0" h="282575" w="565150">
                  <a:moveTo>
                    <a:pt x="0" y="0"/>
                  </a:moveTo>
                  <a:lnTo>
                    <a:pt x="565101" y="282551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0" name="Google Shape;450;p42"/>
            <p:cNvSpPr/>
            <p:nvPr/>
          </p:nvSpPr>
          <p:spPr>
            <a:xfrm>
              <a:off x="2034259" y="2359938"/>
              <a:ext cx="41910" cy="58419"/>
            </a:xfrm>
            <a:custGeom>
              <a:rect b="b" l="l" r="r" t="t"/>
              <a:pathLst>
                <a:path extrusionOk="0" h="58419" w="41910">
                  <a:moveTo>
                    <a:pt x="29086" y="0"/>
                  </a:moveTo>
                  <a:lnTo>
                    <a:pt x="28901" y="11021"/>
                  </a:lnTo>
                  <a:lnTo>
                    <a:pt x="32381" y="24087"/>
                  </a:lnTo>
                  <a:lnTo>
                    <a:pt x="37394" y="35790"/>
                  </a:lnTo>
                  <a:lnTo>
                    <a:pt x="41812" y="42721"/>
                  </a:lnTo>
                  <a:lnTo>
                    <a:pt x="33617" y="43345"/>
                  </a:lnTo>
                  <a:lnTo>
                    <a:pt x="21246" y="46357"/>
                  </a:lnTo>
                  <a:lnTo>
                    <a:pt x="8706" y="51413"/>
                  </a:lnTo>
                  <a:lnTo>
                    <a:pt x="0" y="58173"/>
                  </a:lnTo>
                </a:path>
              </a:pathLst>
            </a:custGeom>
            <a:noFill/>
            <a:ln cap="flat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1" name="Google Shape;451;p42"/>
            <p:cNvSpPr/>
            <p:nvPr/>
          </p:nvSpPr>
          <p:spPr>
            <a:xfrm>
              <a:off x="1505515" y="1829376"/>
              <a:ext cx="854075" cy="569595"/>
            </a:xfrm>
            <a:custGeom>
              <a:rect b="b" l="l" r="r" t="t"/>
              <a:pathLst>
                <a:path extrusionOk="0" h="569594" w="854075">
                  <a:moveTo>
                    <a:pt x="0" y="0"/>
                  </a:moveTo>
                  <a:lnTo>
                    <a:pt x="853876" y="569251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2" name="Google Shape;452;p42"/>
            <p:cNvSpPr/>
            <p:nvPr/>
          </p:nvSpPr>
          <p:spPr>
            <a:xfrm>
              <a:off x="2321093" y="2358077"/>
              <a:ext cx="43815" cy="54610"/>
            </a:xfrm>
            <a:custGeom>
              <a:rect b="b" l="l" r="r" t="t"/>
              <a:pathLst>
                <a:path extrusionOk="0" h="54610" w="43814">
                  <a:moveTo>
                    <a:pt x="36045" y="0"/>
                  </a:moveTo>
                  <a:lnTo>
                    <a:pt x="34496" y="10903"/>
                  </a:lnTo>
                  <a:lnTo>
                    <a:pt x="36326" y="24288"/>
                  </a:lnTo>
                  <a:lnTo>
                    <a:pt x="39846" y="36511"/>
                  </a:lnTo>
                  <a:lnTo>
                    <a:pt x="43366" y="43929"/>
                  </a:lnTo>
                  <a:lnTo>
                    <a:pt x="35165" y="43533"/>
                  </a:lnTo>
                  <a:lnTo>
                    <a:pt x="22528" y="44985"/>
                  </a:lnTo>
                  <a:lnTo>
                    <a:pt x="9468" y="48444"/>
                  </a:lnTo>
                  <a:lnTo>
                    <a:pt x="0" y="54067"/>
                  </a:lnTo>
                </a:path>
              </a:pathLst>
            </a:custGeom>
            <a:noFill/>
            <a:ln cap="flat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3" name="Google Shape;453;p42"/>
            <p:cNvSpPr/>
            <p:nvPr/>
          </p:nvSpPr>
          <p:spPr>
            <a:xfrm>
              <a:off x="1505515" y="1541372"/>
              <a:ext cx="1142365" cy="857250"/>
            </a:xfrm>
            <a:custGeom>
              <a:rect b="b" l="l" r="r" t="t"/>
              <a:pathLst>
                <a:path extrusionOk="0" h="857250" w="1142364">
                  <a:moveTo>
                    <a:pt x="0" y="0"/>
                  </a:moveTo>
                  <a:lnTo>
                    <a:pt x="1142301" y="856726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4" name="Google Shape;454;p42"/>
            <p:cNvSpPr/>
            <p:nvPr/>
          </p:nvSpPr>
          <p:spPr>
            <a:xfrm>
              <a:off x="2608948" y="2357609"/>
              <a:ext cx="43815" cy="52069"/>
            </a:xfrm>
            <a:custGeom>
              <a:rect b="b" l="l" r="r" t="t"/>
              <a:pathLst>
                <a:path extrusionOk="0" h="52069" w="43814">
                  <a:moveTo>
                    <a:pt x="38869" y="0"/>
                  </a:moveTo>
                  <a:lnTo>
                    <a:pt x="36724" y="10767"/>
                  </a:lnTo>
                  <a:lnTo>
                    <a:pt x="37806" y="24192"/>
                  </a:lnTo>
                  <a:lnTo>
                    <a:pt x="40633" y="36553"/>
                  </a:lnTo>
                  <a:lnTo>
                    <a:pt x="43727" y="44132"/>
                  </a:lnTo>
                  <a:lnTo>
                    <a:pt x="35585" y="43284"/>
                  </a:lnTo>
                  <a:lnTo>
                    <a:pt x="22926" y="44031"/>
                  </a:lnTo>
                  <a:lnTo>
                    <a:pt x="9736" y="46751"/>
                  </a:lnTo>
                  <a:lnTo>
                    <a:pt x="0" y="51825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5" name="Google Shape;455;p42"/>
            <p:cNvSpPr/>
            <p:nvPr/>
          </p:nvSpPr>
          <p:spPr>
            <a:xfrm>
              <a:off x="1505515" y="1253367"/>
              <a:ext cx="1430655" cy="1144905"/>
            </a:xfrm>
            <a:custGeom>
              <a:rect b="b" l="l" r="r" t="t"/>
              <a:pathLst>
                <a:path extrusionOk="0" h="1144905" w="1430655">
                  <a:moveTo>
                    <a:pt x="0" y="0"/>
                  </a:moveTo>
                  <a:lnTo>
                    <a:pt x="1430538" y="114443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6" name="Google Shape;456;p42"/>
            <p:cNvSpPr/>
            <p:nvPr/>
          </p:nvSpPr>
          <p:spPr>
            <a:xfrm>
              <a:off x="2896848" y="2357328"/>
              <a:ext cx="44450" cy="50800"/>
            </a:xfrm>
            <a:custGeom>
              <a:rect b="b" l="l" r="r" t="t"/>
              <a:pathLst>
                <a:path extrusionOk="0" h="50800" w="44450">
                  <a:moveTo>
                    <a:pt x="40471" y="0"/>
                  </a:moveTo>
                  <a:lnTo>
                    <a:pt x="37991" y="10695"/>
                  </a:lnTo>
                  <a:lnTo>
                    <a:pt x="38652" y="24147"/>
                  </a:lnTo>
                  <a:lnTo>
                    <a:pt x="41092" y="36592"/>
                  </a:lnTo>
                  <a:lnTo>
                    <a:pt x="43947" y="44264"/>
                  </a:lnTo>
                  <a:lnTo>
                    <a:pt x="35836" y="43162"/>
                  </a:lnTo>
                  <a:lnTo>
                    <a:pt x="23159" y="43512"/>
                  </a:lnTo>
                  <a:lnTo>
                    <a:pt x="9890" y="45819"/>
                  </a:lnTo>
                  <a:lnTo>
                    <a:pt x="0" y="5058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7" name="Google Shape;457;p42"/>
            <p:cNvSpPr/>
            <p:nvPr/>
          </p:nvSpPr>
          <p:spPr>
            <a:xfrm>
              <a:off x="1505515" y="965362"/>
              <a:ext cx="1718945" cy="1432560"/>
            </a:xfrm>
            <a:custGeom>
              <a:rect b="b" l="l" r="r" t="t"/>
              <a:pathLst>
                <a:path extrusionOk="0" h="1432560" w="1718945">
                  <a:moveTo>
                    <a:pt x="0" y="0"/>
                  </a:moveTo>
                  <a:lnTo>
                    <a:pt x="1718681" y="1432234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8" name="Google Shape;458;p42"/>
            <p:cNvSpPr/>
            <p:nvPr/>
          </p:nvSpPr>
          <p:spPr>
            <a:xfrm>
              <a:off x="3184732" y="2357094"/>
              <a:ext cx="44450" cy="50165"/>
            </a:xfrm>
            <a:custGeom>
              <a:rect b="b" l="l" r="r" t="t"/>
              <a:pathLst>
                <a:path extrusionOk="0" h="50164" w="44450">
                  <a:moveTo>
                    <a:pt x="41542" y="0"/>
                  </a:moveTo>
                  <a:lnTo>
                    <a:pt x="38844" y="10661"/>
                  </a:lnTo>
                  <a:lnTo>
                    <a:pt x="39237" y="24146"/>
                  </a:lnTo>
                  <a:lnTo>
                    <a:pt x="41432" y="36657"/>
                  </a:lnTo>
                  <a:lnTo>
                    <a:pt x="44137" y="44397"/>
                  </a:lnTo>
                  <a:lnTo>
                    <a:pt x="36036" y="43131"/>
                  </a:lnTo>
                  <a:lnTo>
                    <a:pt x="23334" y="43228"/>
                  </a:lnTo>
                  <a:lnTo>
                    <a:pt x="10000" y="45272"/>
                  </a:lnTo>
                  <a:lnTo>
                    <a:pt x="0" y="49848"/>
                  </a:lnTo>
                </a:path>
              </a:pathLst>
            </a:custGeom>
            <a:noFill/>
            <a:ln cap="flat" cmpd="sng" w="121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9" name="Google Shape;459;p42"/>
            <p:cNvSpPr/>
            <p:nvPr/>
          </p:nvSpPr>
          <p:spPr>
            <a:xfrm>
              <a:off x="1514104" y="2125970"/>
              <a:ext cx="280035" cy="280035"/>
            </a:xfrm>
            <a:custGeom>
              <a:rect b="b" l="l" r="r" t="t"/>
              <a:pathLst>
                <a:path extrusionOk="0" h="280035" w="280035">
                  <a:moveTo>
                    <a:pt x="279415" y="279415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60" name="Google Shape;460;p42"/>
            <p:cNvSpPr/>
            <p:nvPr/>
          </p:nvSpPr>
          <p:spPr>
            <a:xfrm>
              <a:off x="1508380" y="2120242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61" name="Google Shape;461;p42"/>
            <p:cNvSpPr/>
            <p:nvPr/>
          </p:nvSpPr>
          <p:spPr>
            <a:xfrm>
              <a:off x="1514104" y="1837965"/>
              <a:ext cx="567690" cy="567690"/>
            </a:xfrm>
            <a:custGeom>
              <a:rect b="b" l="l" r="r" t="t"/>
              <a:pathLst>
                <a:path extrusionOk="0" h="567689" w="567689">
                  <a:moveTo>
                    <a:pt x="567420" y="567420"/>
                  </a:move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62" name="Google Shape;462;p42"/>
            <p:cNvSpPr/>
            <p:nvPr/>
          </p:nvSpPr>
          <p:spPr>
            <a:xfrm>
              <a:off x="1508380" y="1832238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63" name="Google Shape;463;p42"/>
            <p:cNvSpPr/>
            <p:nvPr/>
          </p:nvSpPr>
          <p:spPr>
            <a:xfrm>
              <a:off x="1514104" y="1549960"/>
              <a:ext cx="855980" cy="855980"/>
            </a:xfrm>
            <a:custGeom>
              <a:rect b="b" l="l" r="r" t="t"/>
              <a:pathLst>
                <a:path extrusionOk="0" h="855980" w="855980">
                  <a:moveTo>
                    <a:pt x="855424" y="855425"/>
                  </a:moveTo>
                  <a:lnTo>
                    <a:pt x="567420" y="567420"/>
                  </a:ln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64" name="Google Shape;464;p42"/>
            <p:cNvSpPr/>
            <p:nvPr/>
          </p:nvSpPr>
          <p:spPr>
            <a:xfrm>
              <a:off x="1508380" y="1544233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65" name="Google Shape;465;p42"/>
            <p:cNvSpPr/>
            <p:nvPr/>
          </p:nvSpPr>
          <p:spPr>
            <a:xfrm>
              <a:off x="1514104" y="1261956"/>
              <a:ext cx="1143635" cy="1143635"/>
            </a:xfrm>
            <a:custGeom>
              <a:rect b="b" l="l" r="r" t="t"/>
              <a:pathLst>
                <a:path extrusionOk="0" h="1143635" w="1143635">
                  <a:moveTo>
                    <a:pt x="1143429" y="1143430"/>
                  </a:moveTo>
                  <a:lnTo>
                    <a:pt x="855424" y="855425"/>
                  </a:lnTo>
                  <a:lnTo>
                    <a:pt x="567420" y="567420"/>
                  </a:ln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66" name="Google Shape;466;p42"/>
            <p:cNvSpPr/>
            <p:nvPr/>
          </p:nvSpPr>
          <p:spPr>
            <a:xfrm>
              <a:off x="1508380" y="1256228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67" name="Google Shape;467;p42"/>
            <p:cNvSpPr/>
            <p:nvPr/>
          </p:nvSpPr>
          <p:spPr>
            <a:xfrm>
              <a:off x="1514104" y="973951"/>
              <a:ext cx="1431925" cy="1431925"/>
            </a:xfrm>
            <a:custGeom>
              <a:rect b="b" l="l" r="r" t="t"/>
              <a:pathLst>
                <a:path extrusionOk="0" h="1431925" w="1431925">
                  <a:moveTo>
                    <a:pt x="1431434" y="1431434"/>
                  </a:moveTo>
                  <a:lnTo>
                    <a:pt x="1143429" y="1143430"/>
                  </a:lnTo>
                  <a:lnTo>
                    <a:pt x="855424" y="855425"/>
                  </a:lnTo>
                  <a:lnTo>
                    <a:pt x="567420" y="567420"/>
                  </a:lnTo>
                  <a:lnTo>
                    <a:pt x="279415" y="279416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68" name="Google Shape;468;p42"/>
            <p:cNvSpPr/>
            <p:nvPr/>
          </p:nvSpPr>
          <p:spPr>
            <a:xfrm>
              <a:off x="1508380" y="968224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469" name="Google Shape;469;p42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29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43"/>
          <p:cNvSpPr/>
          <p:nvPr/>
        </p:nvSpPr>
        <p:spPr>
          <a:xfrm>
            <a:off x="495363" y="39363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5" name="Google Shape;475;p43"/>
          <p:cNvSpPr txBox="1"/>
          <p:nvPr>
            <p:ph type="title"/>
          </p:nvPr>
        </p:nvSpPr>
        <p:spPr>
          <a:xfrm>
            <a:off x="598995" y="11953"/>
            <a:ext cx="2792095" cy="494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4750">
            <a:spAutoFit/>
          </a:bodyPr>
          <a:lstStyle/>
          <a:p>
            <a:pPr indent="0" lvl="0" marL="65595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Ensembles dénombrables</a:t>
            </a:r>
            <a:endParaRPr/>
          </a:p>
          <a:p>
            <a:pPr indent="0" lvl="0" marL="38100" rtl="0" algn="l">
              <a:lnSpc>
                <a:spcPct val="10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aseline="30000" lang="en-US" sz="1200">
                <a:solidFill>
                  <a:srgbClr val="000000"/>
                </a:solidFill>
              </a:rPr>
              <a:t>2 </a:t>
            </a:r>
            <a:r>
              <a:rPr lang="en-US" sz="1100">
                <a:solidFill>
                  <a:srgbClr val="000000"/>
                </a:solidFill>
              </a:rPr>
              <a:t>est dénombrable :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76" name="Google Shape;476;p43"/>
          <p:cNvGrpSpPr/>
          <p:nvPr/>
        </p:nvGrpSpPr>
        <p:grpSpPr>
          <a:xfrm>
            <a:off x="1329122" y="683431"/>
            <a:ext cx="2186466" cy="1898971"/>
            <a:chOff x="1329122" y="683431"/>
            <a:chExt cx="2186466" cy="1898971"/>
          </a:xfrm>
        </p:grpSpPr>
        <p:sp>
          <p:nvSpPr>
            <p:cNvPr id="477" name="Google Shape;477;p43"/>
            <p:cNvSpPr/>
            <p:nvPr/>
          </p:nvSpPr>
          <p:spPr>
            <a:xfrm>
              <a:off x="1361513" y="2549388"/>
              <a:ext cx="2148205" cy="0"/>
            </a:xfrm>
            <a:custGeom>
              <a:rect b="b" l="l" r="r" t="t"/>
              <a:pathLst>
                <a:path extrusionOk="0" h="120000" w="2148204">
                  <a:moveTo>
                    <a:pt x="0" y="0"/>
                  </a:moveTo>
                  <a:lnTo>
                    <a:pt x="2147888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78" name="Google Shape;478;p43"/>
            <p:cNvSpPr/>
            <p:nvPr/>
          </p:nvSpPr>
          <p:spPr>
            <a:xfrm>
              <a:off x="3485108" y="2516997"/>
              <a:ext cx="30480" cy="65405"/>
            </a:xfrm>
            <a:custGeom>
              <a:rect b="b" l="l" r="r" t="t"/>
              <a:pathLst>
                <a:path extrusionOk="0" h="65405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79" name="Google Shape;479;p43"/>
            <p:cNvSpPr/>
            <p:nvPr/>
          </p:nvSpPr>
          <p:spPr>
            <a:xfrm>
              <a:off x="1361513" y="689504"/>
              <a:ext cx="0" cy="1859914"/>
            </a:xfrm>
            <a:custGeom>
              <a:rect b="b" l="l" r="r" t="t"/>
              <a:pathLst>
                <a:path extrusionOk="0" h="1859914" w="120000">
                  <a:moveTo>
                    <a:pt x="0" y="1859884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0" name="Google Shape;480;p43"/>
            <p:cNvSpPr/>
            <p:nvPr/>
          </p:nvSpPr>
          <p:spPr>
            <a:xfrm>
              <a:off x="1329122" y="683431"/>
              <a:ext cx="65405" cy="30480"/>
            </a:xfrm>
            <a:custGeom>
              <a:rect b="b" l="l" r="r" t="t"/>
              <a:pathLst>
                <a:path extrusionOk="0" h="30479" w="65405">
                  <a:moveTo>
                    <a:pt x="0" y="30366"/>
                  </a:moveTo>
                  <a:lnTo>
                    <a:pt x="9900" y="25621"/>
                  </a:lnTo>
                  <a:lnTo>
                    <a:pt x="19991" y="16701"/>
                  </a:lnTo>
                  <a:lnTo>
                    <a:pt x="28183" y="7022"/>
                  </a:lnTo>
                  <a:lnTo>
                    <a:pt x="32390" y="0"/>
                  </a:lnTo>
                  <a:lnTo>
                    <a:pt x="36597" y="7022"/>
                  </a:lnTo>
                  <a:lnTo>
                    <a:pt x="44790" y="16701"/>
                  </a:lnTo>
                  <a:lnTo>
                    <a:pt x="54880" y="25621"/>
                  </a:lnTo>
                  <a:lnTo>
                    <a:pt x="64781" y="3036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481" name="Google Shape;481;p43"/>
          <p:cNvSpPr txBox="1"/>
          <p:nvPr/>
        </p:nvSpPr>
        <p:spPr>
          <a:xfrm>
            <a:off x="1363459" y="2309567"/>
            <a:ext cx="1724025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 sz="850"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82" name="Google Shape;482;p43"/>
          <p:cNvSpPr txBox="1"/>
          <p:nvPr/>
        </p:nvSpPr>
        <p:spPr>
          <a:xfrm>
            <a:off x="3348609" y="2287723"/>
            <a:ext cx="154940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sz="85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83" name="Google Shape;483;p43"/>
          <p:cNvSpPr txBox="1"/>
          <p:nvPr/>
        </p:nvSpPr>
        <p:spPr>
          <a:xfrm>
            <a:off x="1338059" y="869552"/>
            <a:ext cx="1614805" cy="13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484" name="Google Shape;484;p43"/>
          <p:cNvGrpSpPr/>
          <p:nvPr/>
        </p:nvGrpSpPr>
        <p:grpSpPr>
          <a:xfrm>
            <a:off x="1505515" y="965362"/>
            <a:ext cx="1723667" cy="1473038"/>
            <a:chOff x="1505515" y="965362"/>
            <a:chExt cx="1723667" cy="1473038"/>
          </a:xfrm>
        </p:grpSpPr>
        <p:sp>
          <p:nvSpPr>
            <p:cNvPr id="485" name="Google Shape;485;p43"/>
            <p:cNvSpPr/>
            <p:nvPr/>
          </p:nvSpPr>
          <p:spPr>
            <a:xfrm>
              <a:off x="1505515" y="2405386"/>
              <a:ext cx="276225" cy="0"/>
            </a:xfrm>
            <a:custGeom>
              <a:rect b="b" l="l" r="r" t="t"/>
              <a:pathLst>
                <a:path extrusionOk="0" h="120000" w="276225">
                  <a:moveTo>
                    <a:pt x="0" y="0"/>
                  </a:moveTo>
                  <a:lnTo>
                    <a:pt x="275858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6" name="Google Shape;486;p43"/>
            <p:cNvSpPr/>
            <p:nvPr/>
          </p:nvSpPr>
          <p:spPr>
            <a:xfrm>
              <a:off x="1757080" y="2372995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7" name="Google Shape;487;p43"/>
            <p:cNvSpPr/>
            <p:nvPr/>
          </p:nvSpPr>
          <p:spPr>
            <a:xfrm>
              <a:off x="1505515" y="2117381"/>
              <a:ext cx="565150" cy="282575"/>
            </a:xfrm>
            <a:custGeom>
              <a:rect b="b" l="l" r="r" t="t"/>
              <a:pathLst>
                <a:path extrusionOk="0" h="282575" w="565150">
                  <a:moveTo>
                    <a:pt x="0" y="0"/>
                  </a:moveTo>
                  <a:lnTo>
                    <a:pt x="565101" y="282551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8" name="Google Shape;488;p43"/>
            <p:cNvSpPr/>
            <p:nvPr/>
          </p:nvSpPr>
          <p:spPr>
            <a:xfrm>
              <a:off x="2034259" y="2359938"/>
              <a:ext cx="41910" cy="58419"/>
            </a:xfrm>
            <a:custGeom>
              <a:rect b="b" l="l" r="r" t="t"/>
              <a:pathLst>
                <a:path extrusionOk="0" h="58419" w="41910">
                  <a:moveTo>
                    <a:pt x="29086" y="0"/>
                  </a:moveTo>
                  <a:lnTo>
                    <a:pt x="28901" y="11021"/>
                  </a:lnTo>
                  <a:lnTo>
                    <a:pt x="32381" y="24087"/>
                  </a:lnTo>
                  <a:lnTo>
                    <a:pt x="37394" y="35790"/>
                  </a:lnTo>
                  <a:lnTo>
                    <a:pt x="41812" y="42721"/>
                  </a:lnTo>
                  <a:lnTo>
                    <a:pt x="33617" y="43345"/>
                  </a:lnTo>
                  <a:lnTo>
                    <a:pt x="21246" y="46357"/>
                  </a:lnTo>
                  <a:lnTo>
                    <a:pt x="8706" y="51413"/>
                  </a:lnTo>
                  <a:lnTo>
                    <a:pt x="0" y="58173"/>
                  </a:lnTo>
                </a:path>
              </a:pathLst>
            </a:custGeom>
            <a:noFill/>
            <a:ln cap="flat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9" name="Google Shape;489;p43"/>
            <p:cNvSpPr/>
            <p:nvPr/>
          </p:nvSpPr>
          <p:spPr>
            <a:xfrm>
              <a:off x="1505515" y="1829376"/>
              <a:ext cx="854075" cy="569595"/>
            </a:xfrm>
            <a:custGeom>
              <a:rect b="b" l="l" r="r" t="t"/>
              <a:pathLst>
                <a:path extrusionOk="0" h="569594" w="854075">
                  <a:moveTo>
                    <a:pt x="0" y="0"/>
                  </a:moveTo>
                  <a:lnTo>
                    <a:pt x="853876" y="569251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0" name="Google Shape;490;p43"/>
            <p:cNvSpPr/>
            <p:nvPr/>
          </p:nvSpPr>
          <p:spPr>
            <a:xfrm>
              <a:off x="2321093" y="2358077"/>
              <a:ext cx="43815" cy="54610"/>
            </a:xfrm>
            <a:custGeom>
              <a:rect b="b" l="l" r="r" t="t"/>
              <a:pathLst>
                <a:path extrusionOk="0" h="54610" w="43814">
                  <a:moveTo>
                    <a:pt x="36045" y="0"/>
                  </a:moveTo>
                  <a:lnTo>
                    <a:pt x="34496" y="10903"/>
                  </a:lnTo>
                  <a:lnTo>
                    <a:pt x="36326" y="24288"/>
                  </a:lnTo>
                  <a:lnTo>
                    <a:pt x="39846" y="36511"/>
                  </a:lnTo>
                  <a:lnTo>
                    <a:pt x="43366" y="43929"/>
                  </a:lnTo>
                  <a:lnTo>
                    <a:pt x="35165" y="43533"/>
                  </a:lnTo>
                  <a:lnTo>
                    <a:pt x="22528" y="44985"/>
                  </a:lnTo>
                  <a:lnTo>
                    <a:pt x="9468" y="48444"/>
                  </a:lnTo>
                  <a:lnTo>
                    <a:pt x="0" y="54067"/>
                  </a:lnTo>
                </a:path>
              </a:pathLst>
            </a:custGeom>
            <a:noFill/>
            <a:ln cap="flat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1" name="Google Shape;491;p43"/>
            <p:cNvSpPr/>
            <p:nvPr/>
          </p:nvSpPr>
          <p:spPr>
            <a:xfrm>
              <a:off x="1505515" y="1541372"/>
              <a:ext cx="1142365" cy="857250"/>
            </a:xfrm>
            <a:custGeom>
              <a:rect b="b" l="l" r="r" t="t"/>
              <a:pathLst>
                <a:path extrusionOk="0" h="857250" w="1142364">
                  <a:moveTo>
                    <a:pt x="0" y="0"/>
                  </a:moveTo>
                  <a:lnTo>
                    <a:pt x="1142301" y="856726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2" name="Google Shape;492;p43"/>
            <p:cNvSpPr/>
            <p:nvPr/>
          </p:nvSpPr>
          <p:spPr>
            <a:xfrm>
              <a:off x="2608948" y="2357609"/>
              <a:ext cx="43815" cy="52069"/>
            </a:xfrm>
            <a:custGeom>
              <a:rect b="b" l="l" r="r" t="t"/>
              <a:pathLst>
                <a:path extrusionOk="0" h="52069" w="43814">
                  <a:moveTo>
                    <a:pt x="38869" y="0"/>
                  </a:moveTo>
                  <a:lnTo>
                    <a:pt x="36724" y="10767"/>
                  </a:lnTo>
                  <a:lnTo>
                    <a:pt x="37806" y="24192"/>
                  </a:lnTo>
                  <a:lnTo>
                    <a:pt x="40633" y="36553"/>
                  </a:lnTo>
                  <a:lnTo>
                    <a:pt x="43727" y="44132"/>
                  </a:lnTo>
                  <a:lnTo>
                    <a:pt x="35585" y="43284"/>
                  </a:lnTo>
                  <a:lnTo>
                    <a:pt x="22926" y="44031"/>
                  </a:lnTo>
                  <a:lnTo>
                    <a:pt x="9736" y="46751"/>
                  </a:lnTo>
                  <a:lnTo>
                    <a:pt x="0" y="51825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3" name="Google Shape;493;p43"/>
            <p:cNvSpPr/>
            <p:nvPr/>
          </p:nvSpPr>
          <p:spPr>
            <a:xfrm>
              <a:off x="1505515" y="1253367"/>
              <a:ext cx="1430655" cy="1144905"/>
            </a:xfrm>
            <a:custGeom>
              <a:rect b="b" l="l" r="r" t="t"/>
              <a:pathLst>
                <a:path extrusionOk="0" h="1144905" w="1430655">
                  <a:moveTo>
                    <a:pt x="0" y="0"/>
                  </a:moveTo>
                  <a:lnTo>
                    <a:pt x="1430538" y="114443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4" name="Google Shape;494;p43"/>
            <p:cNvSpPr/>
            <p:nvPr/>
          </p:nvSpPr>
          <p:spPr>
            <a:xfrm>
              <a:off x="2896848" y="2357328"/>
              <a:ext cx="44450" cy="50800"/>
            </a:xfrm>
            <a:custGeom>
              <a:rect b="b" l="l" r="r" t="t"/>
              <a:pathLst>
                <a:path extrusionOk="0" h="50800" w="44450">
                  <a:moveTo>
                    <a:pt x="40471" y="0"/>
                  </a:moveTo>
                  <a:lnTo>
                    <a:pt x="37991" y="10695"/>
                  </a:lnTo>
                  <a:lnTo>
                    <a:pt x="38652" y="24147"/>
                  </a:lnTo>
                  <a:lnTo>
                    <a:pt x="41092" y="36592"/>
                  </a:lnTo>
                  <a:lnTo>
                    <a:pt x="43947" y="44264"/>
                  </a:lnTo>
                  <a:lnTo>
                    <a:pt x="35836" y="43162"/>
                  </a:lnTo>
                  <a:lnTo>
                    <a:pt x="23159" y="43512"/>
                  </a:lnTo>
                  <a:lnTo>
                    <a:pt x="9890" y="45819"/>
                  </a:lnTo>
                  <a:lnTo>
                    <a:pt x="0" y="5058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5" name="Google Shape;495;p43"/>
            <p:cNvSpPr/>
            <p:nvPr/>
          </p:nvSpPr>
          <p:spPr>
            <a:xfrm>
              <a:off x="1505515" y="965362"/>
              <a:ext cx="1718945" cy="1432560"/>
            </a:xfrm>
            <a:custGeom>
              <a:rect b="b" l="l" r="r" t="t"/>
              <a:pathLst>
                <a:path extrusionOk="0" h="1432560" w="1718945">
                  <a:moveTo>
                    <a:pt x="0" y="0"/>
                  </a:moveTo>
                  <a:lnTo>
                    <a:pt x="1718681" y="1432234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6" name="Google Shape;496;p43"/>
            <p:cNvSpPr/>
            <p:nvPr/>
          </p:nvSpPr>
          <p:spPr>
            <a:xfrm>
              <a:off x="3184732" y="2357094"/>
              <a:ext cx="44450" cy="50165"/>
            </a:xfrm>
            <a:custGeom>
              <a:rect b="b" l="l" r="r" t="t"/>
              <a:pathLst>
                <a:path extrusionOk="0" h="50164" w="44450">
                  <a:moveTo>
                    <a:pt x="41542" y="0"/>
                  </a:moveTo>
                  <a:lnTo>
                    <a:pt x="38844" y="10661"/>
                  </a:lnTo>
                  <a:lnTo>
                    <a:pt x="39237" y="24146"/>
                  </a:lnTo>
                  <a:lnTo>
                    <a:pt x="41432" y="36657"/>
                  </a:lnTo>
                  <a:lnTo>
                    <a:pt x="44137" y="44397"/>
                  </a:lnTo>
                  <a:lnTo>
                    <a:pt x="36036" y="43131"/>
                  </a:lnTo>
                  <a:lnTo>
                    <a:pt x="23334" y="43228"/>
                  </a:lnTo>
                  <a:lnTo>
                    <a:pt x="10000" y="45272"/>
                  </a:lnTo>
                  <a:lnTo>
                    <a:pt x="0" y="49848"/>
                  </a:lnTo>
                </a:path>
              </a:pathLst>
            </a:custGeom>
            <a:noFill/>
            <a:ln cap="flat" cmpd="sng" w="121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7" name="Google Shape;497;p43"/>
            <p:cNvSpPr/>
            <p:nvPr/>
          </p:nvSpPr>
          <p:spPr>
            <a:xfrm>
              <a:off x="1514104" y="2125970"/>
              <a:ext cx="280035" cy="280035"/>
            </a:xfrm>
            <a:custGeom>
              <a:rect b="b" l="l" r="r" t="t"/>
              <a:pathLst>
                <a:path extrusionOk="0" h="280035" w="280035">
                  <a:moveTo>
                    <a:pt x="279415" y="279415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8" name="Google Shape;498;p43"/>
            <p:cNvSpPr/>
            <p:nvPr/>
          </p:nvSpPr>
          <p:spPr>
            <a:xfrm>
              <a:off x="1508380" y="2120242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9" name="Google Shape;499;p43"/>
            <p:cNvSpPr/>
            <p:nvPr/>
          </p:nvSpPr>
          <p:spPr>
            <a:xfrm>
              <a:off x="1514104" y="1837965"/>
              <a:ext cx="567690" cy="567690"/>
            </a:xfrm>
            <a:custGeom>
              <a:rect b="b" l="l" r="r" t="t"/>
              <a:pathLst>
                <a:path extrusionOk="0" h="567689" w="567689">
                  <a:moveTo>
                    <a:pt x="567420" y="567420"/>
                  </a:move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0" name="Google Shape;500;p43"/>
            <p:cNvSpPr/>
            <p:nvPr/>
          </p:nvSpPr>
          <p:spPr>
            <a:xfrm>
              <a:off x="1508380" y="1832238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1" name="Google Shape;501;p43"/>
            <p:cNvSpPr/>
            <p:nvPr/>
          </p:nvSpPr>
          <p:spPr>
            <a:xfrm>
              <a:off x="1514104" y="1549960"/>
              <a:ext cx="855980" cy="855980"/>
            </a:xfrm>
            <a:custGeom>
              <a:rect b="b" l="l" r="r" t="t"/>
              <a:pathLst>
                <a:path extrusionOk="0" h="855980" w="855980">
                  <a:moveTo>
                    <a:pt x="855424" y="855425"/>
                  </a:moveTo>
                  <a:lnTo>
                    <a:pt x="567420" y="567420"/>
                  </a:ln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2" name="Google Shape;502;p43"/>
            <p:cNvSpPr/>
            <p:nvPr/>
          </p:nvSpPr>
          <p:spPr>
            <a:xfrm>
              <a:off x="1508380" y="1544233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3" name="Google Shape;503;p43"/>
            <p:cNvSpPr/>
            <p:nvPr/>
          </p:nvSpPr>
          <p:spPr>
            <a:xfrm>
              <a:off x="1514104" y="1261956"/>
              <a:ext cx="1143635" cy="1143635"/>
            </a:xfrm>
            <a:custGeom>
              <a:rect b="b" l="l" r="r" t="t"/>
              <a:pathLst>
                <a:path extrusionOk="0" h="1143635" w="1143635">
                  <a:moveTo>
                    <a:pt x="1143429" y="1143430"/>
                  </a:moveTo>
                  <a:lnTo>
                    <a:pt x="855424" y="855425"/>
                  </a:lnTo>
                  <a:lnTo>
                    <a:pt x="567420" y="567420"/>
                  </a:ln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4" name="Google Shape;504;p43"/>
            <p:cNvSpPr/>
            <p:nvPr/>
          </p:nvSpPr>
          <p:spPr>
            <a:xfrm>
              <a:off x="1508380" y="1256228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5" name="Google Shape;505;p43"/>
            <p:cNvSpPr/>
            <p:nvPr/>
          </p:nvSpPr>
          <p:spPr>
            <a:xfrm>
              <a:off x="1514104" y="973951"/>
              <a:ext cx="1431925" cy="1431925"/>
            </a:xfrm>
            <a:custGeom>
              <a:rect b="b" l="l" r="r" t="t"/>
              <a:pathLst>
                <a:path extrusionOk="0" h="1431925" w="1431925">
                  <a:moveTo>
                    <a:pt x="1431434" y="1431434"/>
                  </a:moveTo>
                  <a:lnTo>
                    <a:pt x="1143429" y="1143430"/>
                  </a:lnTo>
                  <a:lnTo>
                    <a:pt x="855424" y="855425"/>
                  </a:lnTo>
                  <a:lnTo>
                    <a:pt x="567420" y="567420"/>
                  </a:lnTo>
                  <a:lnTo>
                    <a:pt x="279415" y="279416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6" name="Google Shape;506;p43"/>
            <p:cNvSpPr/>
            <p:nvPr/>
          </p:nvSpPr>
          <p:spPr>
            <a:xfrm>
              <a:off x="1508380" y="968224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507" name="Google Shape;507;p43"/>
          <p:cNvSpPr/>
          <p:nvPr/>
        </p:nvSpPr>
        <p:spPr>
          <a:xfrm>
            <a:off x="495363" y="263071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8" name="Google Shape;508;p43"/>
          <p:cNvSpPr txBox="1"/>
          <p:nvPr/>
        </p:nvSpPr>
        <p:spPr>
          <a:xfrm>
            <a:off x="598995" y="2551924"/>
            <a:ext cx="3271520" cy="3435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38100" marR="304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(les mots finis sur l’alphabet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) est dénombrable,  lorsque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dénombrable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9" name="Google Shape;509;p43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29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44"/>
          <p:cNvSpPr/>
          <p:nvPr/>
        </p:nvSpPr>
        <p:spPr>
          <a:xfrm>
            <a:off x="495363" y="39363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15" name="Google Shape;515;p44"/>
          <p:cNvSpPr txBox="1"/>
          <p:nvPr>
            <p:ph type="title"/>
          </p:nvPr>
        </p:nvSpPr>
        <p:spPr>
          <a:xfrm>
            <a:off x="598995" y="11953"/>
            <a:ext cx="2792095" cy="494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4750">
            <a:spAutoFit/>
          </a:bodyPr>
          <a:lstStyle/>
          <a:p>
            <a:pPr indent="0" lvl="0" marL="65595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Ensembles dénombrables</a:t>
            </a:r>
            <a:endParaRPr/>
          </a:p>
          <a:p>
            <a:pPr indent="0" lvl="0" marL="38100" rtl="0" algn="l">
              <a:lnSpc>
                <a:spcPct val="10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aseline="30000" lang="en-US" sz="1200">
                <a:solidFill>
                  <a:srgbClr val="000000"/>
                </a:solidFill>
              </a:rPr>
              <a:t>2 </a:t>
            </a:r>
            <a:r>
              <a:rPr lang="en-US" sz="1100">
                <a:solidFill>
                  <a:srgbClr val="000000"/>
                </a:solidFill>
              </a:rPr>
              <a:t>est dénombrable :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516" name="Google Shape;516;p44"/>
          <p:cNvGrpSpPr/>
          <p:nvPr/>
        </p:nvGrpSpPr>
        <p:grpSpPr>
          <a:xfrm>
            <a:off x="1329122" y="683431"/>
            <a:ext cx="2186466" cy="1898971"/>
            <a:chOff x="1329122" y="683431"/>
            <a:chExt cx="2186466" cy="1898971"/>
          </a:xfrm>
        </p:grpSpPr>
        <p:sp>
          <p:nvSpPr>
            <p:cNvPr id="517" name="Google Shape;517;p44"/>
            <p:cNvSpPr/>
            <p:nvPr/>
          </p:nvSpPr>
          <p:spPr>
            <a:xfrm>
              <a:off x="1361513" y="2549388"/>
              <a:ext cx="2148205" cy="0"/>
            </a:xfrm>
            <a:custGeom>
              <a:rect b="b" l="l" r="r" t="t"/>
              <a:pathLst>
                <a:path extrusionOk="0" h="120000" w="2148204">
                  <a:moveTo>
                    <a:pt x="0" y="0"/>
                  </a:moveTo>
                  <a:lnTo>
                    <a:pt x="2147888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8" name="Google Shape;518;p44"/>
            <p:cNvSpPr/>
            <p:nvPr/>
          </p:nvSpPr>
          <p:spPr>
            <a:xfrm>
              <a:off x="3485108" y="2516997"/>
              <a:ext cx="30480" cy="65405"/>
            </a:xfrm>
            <a:custGeom>
              <a:rect b="b" l="l" r="r" t="t"/>
              <a:pathLst>
                <a:path extrusionOk="0" h="65405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9" name="Google Shape;519;p44"/>
            <p:cNvSpPr/>
            <p:nvPr/>
          </p:nvSpPr>
          <p:spPr>
            <a:xfrm>
              <a:off x="1361513" y="689504"/>
              <a:ext cx="0" cy="1859914"/>
            </a:xfrm>
            <a:custGeom>
              <a:rect b="b" l="l" r="r" t="t"/>
              <a:pathLst>
                <a:path extrusionOk="0" h="1859914" w="120000">
                  <a:moveTo>
                    <a:pt x="0" y="1859884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0" name="Google Shape;520;p44"/>
            <p:cNvSpPr/>
            <p:nvPr/>
          </p:nvSpPr>
          <p:spPr>
            <a:xfrm>
              <a:off x="1329122" y="683431"/>
              <a:ext cx="65405" cy="30480"/>
            </a:xfrm>
            <a:custGeom>
              <a:rect b="b" l="l" r="r" t="t"/>
              <a:pathLst>
                <a:path extrusionOk="0" h="30479" w="65405">
                  <a:moveTo>
                    <a:pt x="0" y="30366"/>
                  </a:moveTo>
                  <a:lnTo>
                    <a:pt x="9900" y="25621"/>
                  </a:lnTo>
                  <a:lnTo>
                    <a:pt x="19991" y="16701"/>
                  </a:lnTo>
                  <a:lnTo>
                    <a:pt x="28183" y="7022"/>
                  </a:lnTo>
                  <a:lnTo>
                    <a:pt x="32390" y="0"/>
                  </a:lnTo>
                  <a:lnTo>
                    <a:pt x="36597" y="7022"/>
                  </a:lnTo>
                  <a:lnTo>
                    <a:pt x="44790" y="16701"/>
                  </a:lnTo>
                  <a:lnTo>
                    <a:pt x="54880" y="25621"/>
                  </a:lnTo>
                  <a:lnTo>
                    <a:pt x="64781" y="3036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521" name="Google Shape;521;p44"/>
          <p:cNvSpPr txBox="1"/>
          <p:nvPr/>
        </p:nvSpPr>
        <p:spPr>
          <a:xfrm>
            <a:off x="1363459" y="2309567"/>
            <a:ext cx="1724025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 sz="850"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522" name="Google Shape;522;p44"/>
          <p:cNvSpPr txBox="1"/>
          <p:nvPr/>
        </p:nvSpPr>
        <p:spPr>
          <a:xfrm>
            <a:off x="3348609" y="2287723"/>
            <a:ext cx="154940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sz="85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23" name="Google Shape;523;p44"/>
          <p:cNvSpPr txBox="1"/>
          <p:nvPr/>
        </p:nvSpPr>
        <p:spPr>
          <a:xfrm>
            <a:off x="1338059" y="869552"/>
            <a:ext cx="1614805" cy="13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524" name="Google Shape;524;p44"/>
          <p:cNvGrpSpPr/>
          <p:nvPr/>
        </p:nvGrpSpPr>
        <p:grpSpPr>
          <a:xfrm>
            <a:off x="1505515" y="965362"/>
            <a:ext cx="1723667" cy="1473038"/>
            <a:chOff x="1505515" y="965362"/>
            <a:chExt cx="1723667" cy="1473038"/>
          </a:xfrm>
        </p:grpSpPr>
        <p:sp>
          <p:nvSpPr>
            <p:cNvPr id="525" name="Google Shape;525;p44"/>
            <p:cNvSpPr/>
            <p:nvPr/>
          </p:nvSpPr>
          <p:spPr>
            <a:xfrm>
              <a:off x="1505515" y="2405386"/>
              <a:ext cx="276225" cy="0"/>
            </a:xfrm>
            <a:custGeom>
              <a:rect b="b" l="l" r="r" t="t"/>
              <a:pathLst>
                <a:path extrusionOk="0" h="120000" w="276225">
                  <a:moveTo>
                    <a:pt x="0" y="0"/>
                  </a:moveTo>
                  <a:lnTo>
                    <a:pt x="275858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6" name="Google Shape;526;p44"/>
            <p:cNvSpPr/>
            <p:nvPr/>
          </p:nvSpPr>
          <p:spPr>
            <a:xfrm>
              <a:off x="1757080" y="2372995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7" name="Google Shape;527;p44"/>
            <p:cNvSpPr/>
            <p:nvPr/>
          </p:nvSpPr>
          <p:spPr>
            <a:xfrm>
              <a:off x="1505515" y="2117381"/>
              <a:ext cx="565150" cy="282575"/>
            </a:xfrm>
            <a:custGeom>
              <a:rect b="b" l="l" r="r" t="t"/>
              <a:pathLst>
                <a:path extrusionOk="0" h="282575" w="565150">
                  <a:moveTo>
                    <a:pt x="0" y="0"/>
                  </a:moveTo>
                  <a:lnTo>
                    <a:pt x="565101" y="282551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8" name="Google Shape;528;p44"/>
            <p:cNvSpPr/>
            <p:nvPr/>
          </p:nvSpPr>
          <p:spPr>
            <a:xfrm>
              <a:off x="2034259" y="2359938"/>
              <a:ext cx="41910" cy="58419"/>
            </a:xfrm>
            <a:custGeom>
              <a:rect b="b" l="l" r="r" t="t"/>
              <a:pathLst>
                <a:path extrusionOk="0" h="58419" w="41910">
                  <a:moveTo>
                    <a:pt x="29086" y="0"/>
                  </a:moveTo>
                  <a:lnTo>
                    <a:pt x="28901" y="11021"/>
                  </a:lnTo>
                  <a:lnTo>
                    <a:pt x="32381" y="24087"/>
                  </a:lnTo>
                  <a:lnTo>
                    <a:pt x="37394" y="35790"/>
                  </a:lnTo>
                  <a:lnTo>
                    <a:pt x="41812" y="42721"/>
                  </a:lnTo>
                  <a:lnTo>
                    <a:pt x="33617" y="43345"/>
                  </a:lnTo>
                  <a:lnTo>
                    <a:pt x="21246" y="46357"/>
                  </a:lnTo>
                  <a:lnTo>
                    <a:pt x="8706" y="51413"/>
                  </a:lnTo>
                  <a:lnTo>
                    <a:pt x="0" y="58173"/>
                  </a:lnTo>
                </a:path>
              </a:pathLst>
            </a:custGeom>
            <a:noFill/>
            <a:ln cap="flat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9" name="Google Shape;529;p44"/>
            <p:cNvSpPr/>
            <p:nvPr/>
          </p:nvSpPr>
          <p:spPr>
            <a:xfrm>
              <a:off x="1505515" y="1829376"/>
              <a:ext cx="854075" cy="569595"/>
            </a:xfrm>
            <a:custGeom>
              <a:rect b="b" l="l" r="r" t="t"/>
              <a:pathLst>
                <a:path extrusionOk="0" h="569594" w="854075">
                  <a:moveTo>
                    <a:pt x="0" y="0"/>
                  </a:moveTo>
                  <a:lnTo>
                    <a:pt x="853876" y="569251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0" name="Google Shape;530;p44"/>
            <p:cNvSpPr/>
            <p:nvPr/>
          </p:nvSpPr>
          <p:spPr>
            <a:xfrm>
              <a:off x="2321093" y="2358077"/>
              <a:ext cx="43815" cy="54610"/>
            </a:xfrm>
            <a:custGeom>
              <a:rect b="b" l="l" r="r" t="t"/>
              <a:pathLst>
                <a:path extrusionOk="0" h="54610" w="43814">
                  <a:moveTo>
                    <a:pt x="36045" y="0"/>
                  </a:moveTo>
                  <a:lnTo>
                    <a:pt x="34496" y="10903"/>
                  </a:lnTo>
                  <a:lnTo>
                    <a:pt x="36326" y="24288"/>
                  </a:lnTo>
                  <a:lnTo>
                    <a:pt x="39846" y="36511"/>
                  </a:lnTo>
                  <a:lnTo>
                    <a:pt x="43366" y="43929"/>
                  </a:lnTo>
                  <a:lnTo>
                    <a:pt x="35165" y="43533"/>
                  </a:lnTo>
                  <a:lnTo>
                    <a:pt x="22528" y="44985"/>
                  </a:lnTo>
                  <a:lnTo>
                    <a:pt x="9468" y="48444"/>
                  </a:lnTo>
                  <a:lnTo>
                    <a:pt x="0" y="54067"/>
                  </a:lnTo>
                </a:path>
              </a:pathLst>
            </a:custGeom>
            <a:noFill/>
            <a:ln cap="flat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1" name="Google Shape;531;p44"/>
            <p:cNvSpPr/>
            <p:nvPr/>
          </p:nvSpPr>
          <p:spPr>
            <a:xfrm>
              <a:off x="1505515" y="1541372"/>
              <a:ext cx="1142365" cy="857250"/>
            </a:xfrm>
            <a:custGeom>
              <a:rect b="b" l="l" r="r" t="t"/>
              <a:pathLst>
                <a:path extrusionOk="0" h="857250" w="1142364">
                  <a:moveTo>
                    <a:pt x="0" y="0"/>
                  </a:moveTo>
                  <a:lnTo>
                    <a:pt x="1142301" y="856726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2" name="Google Shape;532;p44"/>
            <p:cNvSpPr/>
            <p:nvPr/>
          </p:nvSpPr>
          <p:spPr>
            <a:xfrm>
              <a:off x="2608948" y="2357609"/>
              <a:ext cx="43815" cy="52069"/>
            </a:xfrm>
            <a:custGeom>
              <a:rect b="b" l="l" r="r" t="t"/>
              <a:pathLst>
                <a:path extrusionOk="0" h="52069" w="43814">
                  <a:moveTo>
                    <a:pt x="38869" y="0"/>
                  </a:moveTo>
                  <a:lnTo>
                    <a:pt x="36724" y="10767"/>
                  </a:lnTo>
                  <a:lnTo>
                    <a:pt x="37806" y="24192"/>
                  </a:lnTo>
                  <a:lnTo>
                    <a:pt x="40633" y="36553"/>
                  </a:lnTo>
                  <a:lnTo>
                    <a:pt x="43727" y="44132"/>
                  </a:lnTo>
                  <a:lnTo>
                    <a:pt x="35585" y="43284"/>
                  </a:lnTo>
                  <a:lnTo>
                    <a:pt x="22926" y="44031"/>
                  </a:lnTo>
                  <a:lnTo>
                    <a:pt x="9736" y="46751"/>
                  </a:lnTo>
                  <a:lnTo>
                    <a:pt x="0" y="51825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3" name="Google Shape;533;p44"/>
            <p:cNvSpPr/>
            <p:nvPr/>
          </p:nvSpPr>
          <p:spPr>
            <a:xfrm>
              <a:off x="1505515" y="1253367"/>
              <a:ext cx="1430655" cy="1144905"/>
            </a:xfrm>
            <a:custGeom>
              <a:rect b="b" l="l" r="r" t="t"/>
              <a:pathLst>
                <a:path extrusionOk="0" h="1144905" w="1430655">
                  <a:moveTo>
                    <a:pt x="0" y="0"/>
                  </a:moveTo>
                  <a:lnTo>
                    <a:pt x="1430538" y="114443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4" name="Google Shape;534;p44"/>
            <p:cNvSpPr/>
            <p:nvPr/>
          </p:nvSpPr>
          <p:spPr>
            <a:xfrm>
              <a:off x="2896848" y="2357328"/>
              <a:ext cx="44450" cy="50800"/>
            </a:xfrm>
            <a:custGeom>
              <a:rect b="b" l="l" r="r" t="t"/>
              <a:pathLst>
                <a:path extrusionOk="0" h="50800" w="44450">
                  <a:moveTo>
                    <a:pt x="40471" y="0"/>
                  </a:moveTo>
                  <a:lnTo>
                    <a:pt x="37991" y="10695"/>
                  </a:lnTo>
                  <a:lnTo>
                    <a:pt x="38652" y="24147"/>
                  </a:lnTo>
                  <a:lnTo>
                    <a:pt x="41092" y="36592"/>
                  </a:lnTo>
                  <a:lnTo>
                    <a:pt x="43947" y="44264"/>
                  </a:lnTo>
                  <a:lnTo>
                    <a:pt x="35836" y="43162"/>
                  </a:lnTo>
                  <a:lnTo>
                    <a:pt x="23159" y="43512"/>
                  </a:lnTo>
                  <a:lnTo>
                    <a:pt x="9890" y="45819"/>
                  </a:lnTo>
                  <a:lnTo>
                    <a:pt x="0" y="5058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5" name="Google Shape;535;p44"/>
            <p:cNvSpPr/>
            <p:nvPr/>
          </p:nvSpPr>
          <p:spPr>
            <a:xfrm>
              <a:off x="1505515" y="965362"/>
              <a:ext cx="1718945" cy="1432560"/>
            </a:xfrm>
            <a:custGeom>
              <a:rect b="b" l="l" r="r" t="t"/>
              <a:pathLst>
                <a:path extrusionOk="0" h="1432560" w="1718945">
                  <a:moveTo>
                    <a:pt x="0" y="0"/>
                  </a:moveTo>
                  <a:lnTo>
                    <a:pt x="1718681" y="1432234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6" name="Google Shape;536;p44"/>
            <p:cNvSpPr/>
            <p:nvPr/>
          </p:nvSpPr>
          <p:spPr>
            <a:xfrm>
              <a:off x="3184732" y="2357094"/>
              <a:ext cx="44450" cy="50165"/>
            </a:xfrm>
            <a:custGeom>
              <a:rect b="b" l="l" r="r" t="t"/>
              <a:pathLst>
                <a:path extrusionOk="0" h="50164" w="44450">
                  <a:moveTo>
                    <a:pt x="41542" y="0"/>
                  </a:moveTo>
                  <a:lnTo>
                    <a:pt x="38844" y="10661"/>
                  </a:lnTo>
                  <a:lnTo>
                    <a:pt x="39237" y="24146"/>
                  </a:lnTo>
                  <a:lnTo>
                    <a:pt x="41432" y="36657"/>
                  </a:lnTo>
                  <a:lnTo>
                    <a:pt x="44137" y="44397"/>
                  </a:lnTo>
                  <a:lnTo>
                    <a:pt x="36036" y="43131"/>
                  </a:lnTo>
                  <a:lnTo>
                    <a:pt x="23334" y="43228"/>
                  </a:lnTo>
                  <a:lnTo>
                    <a:pt x="10000" y="45272"/>
                  </a:lnTo>
                  <a:lnTo>
                    <a:pt x="0" y="49848"/>
                  </a:lnTo>
                </a:path>
              </a:pathLst>
            </a:custGeom>
            <a:noFill/>
            <a:ln cap="flat" cmpd="sng" w="121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7" name="Google Shape;537;p44"/>
            <p:cNvSpPr/>
            <p:nvPr/>
          </p:nvSpPr>
          <p:spPr>
            <a:xfrm>
              <a:off x="1514104" y="2125970"/>
              <a:ext cx="280035" cy="280035"/>
            </a:xfrm>
            <a:custGeom>
              <a:rect b="b" l="l" r="r" t="t"/>
              <a:pathLst>
                <a:path extrusionOk="0" h="280035" w="280035">
                  <a:moveTo>
                    <a:pt x="279415" y="279415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8" name="Google Shape;538;p44"/>
            <p:cNvSpPr/>
            <p:nvPr/>
          </p:nvSpPr>
          <p:spPr>
            <a:xfrm>
              <a:off x="1508380" y="2120242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9" name="Google Shape;539;p44"/>
            <p:cNvSpPr/>
            <p:nvPr/>
          </p:nvSpPr>
          <p:spPr>
            <a:xfrm>
              <a:off x="1514104" y="1837965"/>
              <a:ext cx="567690" cy="567690"/>
            </a:xfrm>
            <a:custGeom>
              <a:rect b="b" l="l" r="r" t="t"/>
              <a:pathLst>
                <a:path extrusionOk="0" h="567689" w="567689">
                  <a:moveTo>
                    <a:pt x="567420" y="567420"/>
                  </a:move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0" name="Google Shape;540;p44"/>
            <p:cNvSpPr/>
            <p:nvPr/>
          </p:nvSpPr>
          <p:spPr>
            <a:xfrm>
              <a:off x="1508380" y="1832238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1" name="Google Shape;541;p44"/>
            <p:cNvSpPr/>
            <p:nvPr/>
          </p:nvSpPr>
          <p:spPr>
            <a:xfrm>
              <a:off x="1514104" y="1549960"/>
              <a:ext cx="855980" cy="855980"/>
            </a:xfrm>
            <a:custGeom>
              <a:rect b="b" l="l" r="r" t="t"/>
              <a:pathLst>
                <a:path extrusionOk="0" h="855980" w="855980">
                  <a:moveTo>
                    <a:pt x="855424" y="855425"/>
                  </a:moveTo>
                  <a:lnTo>
                    <a:pt x="567420" y="567420"/>
                  </a:ln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2" name="Google Shape;542;p44"/>
            <p:cNvSpPr/>
            <p:nvPr/>
          </p:nvSpPr>
          <p:spPr>
            <a:xfrm>
              <a:off x="1508380" y="1544233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3" name="Google Shape;543;p44"/>
            <p:cNvSpPr/>
            <p:nvPr/>
          </p:nvSpPr>
          <p:spPr>
            <a:xfrm>
              <a:off x="1514104" y="1261956"/>
              <a:ext cx="1143635" cy="1143635"/>
            </a:xfrm>
            <a:custGeom>
              <a:rect b="b" l="l" r="r" t="t"/>
              <a:pathLst>
                <a:path extrusionOk="0" h="1143635" w="1143635">
                  <a:moveTo>
                    <a:pt x="1143429" y="1143430"/>
                  </a:moveTo>
                  <a:lnTo>
                    <a:pt x="855424" y="855425"/>
                  </a:lnTo>
                  <a:lnTo>
                    <a:pt x="567420" y="567420"/>
                  </a:ln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4" name="Google Shape;544;p44"/>
            <p:cNvSpPr/>
            <p:nvPr/>
          </p:nvSpPr>
          <p:spPr>
            <a:xfrm>
              <a:off x="1508380" y="1256228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5" name="Google Shape;545;p44"/>
            <p:cNvSpPr/>
            <p:nvPr/>
          </p:nvSpPr>
          <p:spPr>
            <a:xfrm>
              <a:off x="1514104" y="973951"/>
              <a:ext cx="1431925" cy="1431925"/>
            </a:xfrm>
            <a:custGeom>
              <a:rect b="b" l="l" r="r" t="t"/>
              <a:pathLst>
                <a:path extrusionOk="0" h="1431925" w="1431925">
                  <a:moveTo>
                    <a:pt x="1431434" y="1431434"/>
                  </a:moveTo>
                  <a:lnTo>
                    <a:pt x="1143429" y="1143430"/>
                  </a:lnTo>
                  <a:lnTo>
                    <a:pt x="855424" y="855425"/>
                  </a:lnTo>
                  <a:lnTo>
                    <a:pt x="567420" y="567420"/>
                  </a:lnTo>
                  <a:lnTo>
                    <a:pt x="279415" y="279416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6" name="Google Shape;546;p44"/>
            <p:cNvSpPr/>
            <p:nvPr/>
          </p:nvSpPr>
          <p:spPr>
            <a:xfrm>
              <a:off x="1508380" y="968224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547" name="Google Shape;547;p44"/>
          <p:cNvSpPr/>
          <p:nvPr/>
        </p:nvSpPr>
        <p:spPr>
          <a:xfrm>
            <a:off x="495363" y="263071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48" name="Google Shape;548;p44"/>
          <p:cNvSpPr txBox="1"/>
          <p:nvPr/>
        </p:nvSpPr>
        <p:spPr>
          <a:xfrm>
            <a:off x="598995" y="2551924"/>
            <a:ext cx="3521075" cy="64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38100" marR="279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(les mots finis sur l’alphabet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) est dénombrable,  lorsque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dénombrable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095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par exemple, on peut coder une suite finie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. . .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par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1496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30000" lang="en-US" sz="750">
                <a:latin typeface="Helvetica Neue"/>
                <a:ea typeface="Helvetica Neue"/>
                <a:cs typeface="Helvetica Neue"/>
                <a:sym typeface="Helvetica Neue"/>
              </a:rPr>
              <a:t>0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30000" lang="en-US" sz="7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30000" lang="en-US" sz="750">
                <a:latin typeface="Helvetica Neue"/>
                <a:ea typeface="Helvetica Neue"/>
                <a:cs typeface="Helvetica Neue"/>
                <a:sym typeface="Helvetica Neue"/>
              </a:rPr>
              <a:t>2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. . .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49" name="Google Shape;549;p44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29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45"/>
          <p:cNvSpPr/>
          <p:nvPr/>
        </p:nvSpPr>
        <p:spPr>
          <a:xfrm>
            <a:off x="495363" y="39363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55" name="Google Shape;555;p45"/>
          <p:cNvSpPr txBox="1"/>
          <p:nvPr>
            <p:ph type="title"/>
          </p:nvPr>
        </p:nvSpPr>
        <p:spPr>
          <a:xfrm>
            <a:off x="598995" y="11953"/>
            <a:ext cx="2792095" cy="494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4750">
            <a:spAutoFit/>
          </a:bodyPr>
          <a:lstStyle/>
          <a:p>
            <a:pPr indent="0" lvl="0" marL="65595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Ensembles dénombrables</a:t>
            </a:r>
            <a:endParaRPr/>
          </a:p>
          <a:p>
            <a:pPr indent="0" lvl="0" marL="38100" rtl="0" algn="l">
              <a:lnSpc>
                <a:spcPct val="10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aseline="30000" lang="en-US" sz="1200">
                <a:solidFill>
                  <a:srgbClr val="000000"/>
                </a:solidFill>
              </a:rPr>
              <a:t>2 </a:t>
            </a:r>
            <a:r>
              <a:rPr lang="en-US" sz="1100">
                <a:solidFill>
                  <a:srgbClr val="000000"/>
                </a:solidFill>
              </a:rPr>
              <a:t>est dénombrable :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556" name="Google Shape;556;p45"/>
          <p:cNvGrpSpPr/>
          <p:nvPr/>
        </p:nvGrpSpPr>
        <p:grpSpPr>
          <a:xfrm>
            <a:off x="1329122" y="683431"/>
            <a:ext cx="2186466" cy="1898971"/>
            <a:chOff x="1329122" y="683431"/>
            <a:chExt cx="2186466" cy="1898971"/>
          </a:xfrm>
        </p:grpSpPr>
        <p:sp>
          <p:nvSpPr>
            <p:cNvPr id="557" name="Google Shape;557;p45"/>
            <p:cNvSpPr/>
            <p:nvPr/>
          </p:nvSpPr>
          <p:spPr>
            <a:xfrm>
              <a:off x="1361513" y="2549388"/>
              <a:ext cx="2148205" cy="0"/>
            </a:xfrm>
            <a:custGeom>
              <a:rect b="b" l="l" r="r" t="t"/>
              <a:pathLst>
                <a:path extrusionOk="0" h="120000" w="2148204">
                  <a:moveTo>
                    <a:pt x="0" y="0"/>
                  </a:moveTo>
                  <a:lnTo>
                    <a:pt x="2147888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8" name="Google Shape;558;p45"/>
            <p:cNvSpPr/>
            <p:nvPr/>
          </p:nvSpPr>
          <p:spPr>
            <a:xfrm>
              <a:off x="3485108" y="2516997"/>
              <a:ext cx="30480" cy="65405"/>
            </a:xfrm>
            <a:custGeom>
              <a:rect b="b" l="l" r="r" t="t"/>
              <a:pathLst>
                <a:path extrusionOk="0" h="65405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9" name="Google Shape;559;p45"/>
            <p:cNvSpPr/>
            <p:nvPr/>
          </p:nvSpPr>
          <p:spPr>
            <a:xfrm>
              <a:off x="1361513" y="689504"/>
              <a:ext cx="0" cy="1859914"/>
            </a:xfrm>
            <a:custGeom>
              <a:rect b="b" l="l" r="r" t="t"/>
              <a:pathLst>
                <a:path extrusionOk="0" h="1859914" w="120000">
                  <a:moveTo>
                    <a:pt x="0" y="1859884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0" name="Google Shape;560;p45"/>
            <p:cNvSpPr/>
            <p:nvPr/>
          </p:nvSpPr>
          <p:spPr>
            <a:xfrm>
              <a:off x="1329122" y="683431"/>
              <a:ext cx="65405" cy="30480"/>
            </a:xfrm>
            <a:custGeom>
              <a:rect b="b" l="l" r="r" t="t"/>
              <a:pathLst>
                <a:path extrusionOk="0" h="30479" w="65405">
                  <a:moveTo>
                    <a:pt x="0" y="30366"/>
                  </a:moveTo>
                  <a:lnTo>
                    <a:pt x="9900" y="25621"/>
                  </a:lnTo>
                  <a:lnTo>
                    <a:pt x="19991" y="16701"/>
                  </a:lnTo>
                  <a:lnTo>
                    <a:pt x="28183" y="7022"/>
                  </a:lnTo>
                  <a:lnTo>
                    <a:pt x="32390" y="0"/>
                  </a:lnTo>
                  <a:lnTo>
                    <a:pt x="36597" y="7022"/>
                  </a:lnTo>
                  <a:lnTo>
                    <a:pt x="44790" y="16701"/>
                  </a:lnTo>
                  <a:lnTo>
                    <a:pt x="54880" y="25621"/>
                  </a:lnTo>
                  <a:lnTo>
                    <a:pt x="64781" y="3036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561" name="Google Shape;561;p45"/>
          <p:cNvSpPr txBox="1"/>
          <p:nvPr/>
        </p:nvSpPr>
        <p:spPr>
          <a:xfrm>
            <a:off x="1363459" y="2309567"/>
            <a:ext cx="1724025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 sz="850"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562" name="Google Shape;562;p45"/>
          <p:cNvSpPr txBox="1"/>
          <p:nvPr/>
        </p:nvSpPr>
        <p:spPr>
          <a:xfrm>
            <a:off x="3348609" y="2287723"/>
            <a:ext cx="154940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sz="85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3" name="Google Shape;563;p45"/>
          <p:cNvSpPr txBox="1"/>
          <p:nvPr/>
        </p:nvSpPr>
        <p:spPr>
          <a:xfrm>
            <a:off x="1338059" y="869552"/>
            <a:ext cx="1614805" cy="13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 (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5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baseline="30000" lang="en-US" sz="1275">
                <a:latin typeface="Helvetica Neue"/>
                <a:ea typeface="Helvetica Neue"/>
                <a:cs typeface="Helvetica Neue"/>
                <a:sym typeface="Helvetica Neue"/>
              </a:rPr>
              <a:t>. . .</a:t>
            </a:r>
            <a:endParaRPr baseline="30000" sz="1275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564" name="Google Shape;564;p45"/>
          <p:cNvGrpSpPr/>
          <p:nvPr/>
        </p:nvGrpSpPr>
        <p:grpSpPr>
          <a:xfrm>
            <a:off x="1505515" y="965362"/>
            <a:ext cx="1723667" cy="1473038"/>
            <a:chOff x="1505515" y="965362"/>
            <a:chExt cx="1723667" cy="1473038"/>
          </a:xfrm>
        </p:grpSpPr>
        <p:sp>
          <p:nvSpPr>
            <p:cNvPr id="565" name="Google Shape;565;p45"/>
            <p:cNvSpPr/>
            <p:nvPr/>
          </p:nvSpPr>
          <p:spPr>
            <a:xfrm>
              <a:off x="1505515" y="2405386"/>
              <a:ext cx="276225" cy="0"/>
            </a:xfrm>
            <a:custGeom>
              <a:rect b="b" l="l" r="r" t="t"/>
              <a:pathLst>
                <a:path extrusionOk="0" h="120000" w="276225">
                  <a:moveTo>
                    <a:pt x="0" y="0"/>
                  </a:moveTo>
                  <a:lnTo>
                    <a:pt x="275858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6" name="Google Shape;566;p45"/>
            <p:cNvSpPr/>
            <p:nvPr/>
          </p:nvSpPr>
          <p:spPr>
            <a:xfrm>
              <a:off x="1757080" y="2372995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7" name="Google Shape;567;p45"/>
            <p:cNvSpPr/>
            <p:nvPr/>
          </p:nvSpPr>
          <p:spPr>
            <a:xfrm>
              <a:off x="1505515" y="2117381"/>
              <a:ext cx="565150" cy="282575"/>
            </a:xfrm>
            <a:custGeom>
              <a:rect b="b" l="l" r="r" t="t"/>
              <a:pathLst>
                <a:path extrusionOk="0" h="282575" w="565150">
                  <a:moveTo>
                    <a:pt x="0" y="0"/>
                  </a:moveTo>
                  <a:lnTo>
                    <a:pt x="565101" y="282551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8" name="Google Shape;568;p45"/>
            <p:cNvSpPr/>
            <p:nvPr/>
          </p:nvSpPr>
          <p:spPr>
            <a:xfrm>
              <a:off x="2034259" y="2359938"/>
              <a:ext cx="41910" cy="58419"/>
            </a:xfrm>
            <a:custGeom>
              <a:rect b="b" l="l" r="r" t="t"/>
              <a:pathLst>
                <a:path extrusionOk="0" h="58419" w="41910">
                  <a:moveTo>
                    <a:pt x="29086" y="0"/>
                  </a:moveTo>
                  <a:lnTo>
                    <a:pt x="28901" y="11021"/>
                  </a:lnTo>
                  <a:lnTo>
                    <a:pt x="32381" y="24087"/>
                  </a:lnTo>
                  <a:lnTo>
                    <a:pt x="37394" y="35790"/>
                  </a:lnTo>
                  <a:lnTo>
                    <a:pt x="41812" y="42721"/>
                  </a:lnTo>
                  <a:lnTo>
                    <a:pt x="33617" y="43345"/>
                  </a:lnTo>
                  <a:lnTo>
                    <a:pt x="21246" y="46357"/>
                  </a:lnTo>
                  <a:lnTo>
                    <a:pt x="8706" y="51413"/>
                  </a:lnTo>
                  <a:lnTo>
                    <a:pt x="0" y="58173"/>
                  </a:lnTo>
                </a:path>
              </a:pathLst>
            </a:custGeom>
            <a:noFill/>
            <a:ln cap="flat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9" name="Google Shape;569;p45"/>
            <p:cNvSpPr/>
            <p:nvPr/>
          </p:nvSpPr>
          <p:spPr>
            <a:xfrm>
              <a:off x="1505515" y="1829376"/>
              <a:ext cx="854075" cy="569595"/>
            </a:xfrm>
            <a:custGeom>
              <a:rect b="b" l="l" r="r" t="t"/>
              <a:pathLst>
                <a:path extrusionOk="0" h="569594" w="854075">
                  <a:moveTo>
                    <a:pt x="0" y="0"/>
                  </a:moveTo>
                  <a:lnTo>
                    <a:pt x="853876" y="569251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0" name="Google Shape;570;p45"/>
            <p:cNvSpPr/>
            <p:nvPr/>
          </p:nvSpPr>
          <p:spPr>
            <a:xfrm>
              <a:off x="2321093" y="2358077"/>
              <a:ext cx="43815" cy="54610"/>
            </a:xfrm>
            <a:custGeom>
              <a:rect b="b" l="l" r="r" t="t"/>
              <a:pathLst>
                <a:path extrusionOk="0" h="54610" w="43814">
                  <a:moveTo>
                    <a:pt x="36045" y="0"/>
                  </a:moveTo>
                  <a:lnTo>
                    <a:pt x="34496" y="10903"/>
                  </a:lnTo>
                  <a:lnTo>
                    <a:pt x="36326" y="24288"/>
                  </a:lnTo>
                  <a:lnTo>
                    <a:pt x="39846" y="36511"/>
                  </a:lnTo>
                  <a:lnTo>
                    <a:pt x="43366" y="43929"/>
                  </a:lnTo>
                  <a:lnTo>
                    <a:pt x="35165" y="43533"/>
                  </a:lnTo>
                  <a:lnTo>
                    <a:pt x="22528" y="44985"/>
                  </a:lnTo>
                  <a:lnTo>
                    <a:pt x="9468" y="48444"/>
                  </a:lnTo>
                  <a:lnTo>
                    <a:pt x="0" y="54067"/>
                  </a:lnTo>
                </a:path>
              </a:pathLst>
            </a:custGeom>
            <a:noFill/>
            <a:ln cap="flat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1" name="Google Shape;571;p45"/>
            <p:cNvSpPr/>
            <p:nvPr/>
          </p:nvSpPr>
          <p:spPr>
            <a:xfrm>
              <a:off x="1505515" y="1541372"/>
              <a:ext cx="1142365" cy="857250"/>
            </a:xfrm>
            <a:custGeom>
              <a:rect b="b" l="l" r="r" t="t"/>
              <a:pathLst>
                <a:path extrusionOk="0" h="857250" w="1142364">
                  <a:moveTo>
                    <a:pt x="0" y="0"/>
                  </a:moveTo>
                  <a:lnTo>
                    <a:pt x="1142301" y="856726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2" name="Google Shape;572;p45"/>
            <p:cNvSpPr/>
            <p:nvPr/>
          </p:nvSpPr>
          <p:spPr>
            <a:xfrm>
              <a:off x="2608948" y="2357609"/>
              <a:ext cx="43815" cy="52069"/>
            </a:xfrm>
            <a:custGeom>
              <a:rect b="b" l="l" r="r" t="t"/>
              <a:pathLst>
                <a:path extrusionOk="0" h="52069" w="43814">
                  <a:moveTo>
                    <a:pt x="38869" y="0"/>
                  </a:moveTo>
                  <a:lnTo>
                    <a:pt x="36724" y="10767"/>
                  </a:lnTo>
                  <a:lnTo>
                    <a:pt x="37806" y="24192"/>
                  </a:lnTo>
                  <a:lnTo>
                    <a:pt x="40633" y="36553"/>
                  </a:lnTo>
                  <a:lnTo>
                    <a:pt x="43727" y="44132"/>
                  </a:lnTo>
                  <a:lnTo>
                    <a:pt x="35585" y="43284"/>
                  </a:lnTo>
                  <a:lnTo>
                    <a:pt x="22926" y="44031"/>
                  </a:lnTo>
                  <a:lnTo>
                    <a:pt x="9736" y="46751"/>
                  </a:lnTo>
                  <a:lnTo>
                    <a:pt x="0" y="51825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3" name="Google Shape;573;p45"/>
            <p:cNvSpPr/>
            <p:nvPr/>
          </p:nvSpPr>
          <p:spPr>
            <a:xfrm>
              <a:off x="1505515" y="1253367"/>
              <a:ext cx="1430655" cy="1144905"/>
            </a:xfrm>
            <a:custGeom>
              <a:rect b="b" l="l" r="r" t="t"/>
              <a:pathLst>
                <a:path extrusionOk="0" h="1144905" w="1430655">
                  <a:moveTo>
                    <a:pt x="0" y="0"/>
                  </a:moveTo>
                  <a:lnTo>
                    <a:pt x="1430538" y="114443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4" name="Google Shape;574;p45"/>
            <p:cNvSpPr/>
            <p:nvPr/>
          </p:nvSpPr>
          <p:spPr>
            <a:xfrm>
              <a:off x="2896848" y="2357328"/>
              <a:ext cx="44450" cy="50800"/>
            </a:xfrm>
            <a:custGeom>
              <a:rect b="b" l="l" r="r" t="t"/>
              <a:pathLst>
                <a:path extrusionOk="0" h="50800" w="44450">
                  <a:moveTo>
                    <a:pt x="40471" y="0"/>
                  </a:moveTo>
                  <a:lnTo>
                    <a:pt x="37991" y="10695"/>
                  </a:lnTo>
                  <a:lnTo>
                    <a:pt x="38652" y="24147"/>
                  </a:lnTo>
                  <a:lnTo>
                    <a:pt x="41092" y="36592"/>
                  </a:lnTo>
                  <a:lnTo>
                    <a:pt x="43947" y="44264"/>
                  </a:lnTo>
                  <a:lnTo>
                    <a:pt x="35836" y="43162"/>
                  </a:lnTo>
                  <a:lnTo>
                    <a:pt x="23159" y="43512"/>
                  </a:lnTo>
                  <a:lnTo>
                    <a:pt x="9890" y="45819"/>
                  </a:lnTo>
                  <a:lnTo>
                    <a:pt x="0" y="5058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5" name="Google Shape;575;p45"/>
            <p:cNvSpPr/>
            <p:nvPr/>
          </p:nvSpPr>
          <p:spPr>
            <a:xfrm>
              <a:off x="1505515" y="965362"/>
              <a:ext cx="1718945" cy="1432560"/>
            </a:xfrm>
            <a:custGeom>
              <a:rect b="b" l="l" r="r" t="t"/>
              <a:pathLst>
                <a:path extrusionOk="0" h="1432560" w="1718945">
                  <a:moveTo>
                    <a:pt x="0" y="0"/>
                  </a:moveTo>
                  <a:lnTo>
                    <a:pt x="1718681" y="1432234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6" name="Google Shape;576;p45"/>
            <p:cNvSpPr/>
            <p:nvPr/>
          </p:nvSpPr>
          <p:spPr>
            <a:xfrm>
              <a:off x="3184732" y="2357094"/>
              <a:ext cx="44450" cy="50165"/>
            </a:xfrm>
            <a:custGeom>
              <a:rect b="b" l="l" r="r" t="t"/>
              <a:pathLst>
                <a:path extrusionOk="0" h="50164" w="44450">
                  <a:moveTo>
                    <a:pt x="41542" y="0"/>
                  </a:moveTo>
                  <a:lnTo>
                    <a:pt x="38844" y="10661"/>
                  </a:lnTo>
                  <a:lnTo>
                    <a:pt x="39237" y="24146"/>
                  </a:lnTo>
                  <a:lnTo>
                    <a:pt x="41432" y="36657"/>
                  </a:lnTo>
                  <a:lnTo>
                    <a:pt x="44137" y="44397"/>
                  </a:lnTo>
                  <a:lnTo>
                    <a:pt x="36036" y="43131"/>
                  </a:lnTo>
                  <a:lnTo>
                    <a:pt x="23334" y="43228"/>
                  </a:lnTo>
                  <a:lnTo>
                    <a:pt x="10000" y="45272"/>
                  </a:lnTo>
                  <a:lnTo>
                    <a:pt x="0" y="49848"/>
                  </a:lnTo>
                </a:path>
              </a:pathLst>
            </a:custGeom>
            <a:noFill/>
            <a:ln cap="flat" cmpd="sng" w="121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7" name="Google Shape;577;p45"/>
            <p:cNvSpPr/>
            <p:nvPr/>
          </p:nvSpPr>
          <p:spPr>
            <a:xfrm>
              <a:off x="1514104" y="2125970"/>
              <a:ext cx="280035" cy="280035"/>
            </a:xfrm>
            <a:custGeom>
              <a:rect b="b" l="l" r="r" t="t"/>
              <a:pathLst>
                <a:path extrusionOk="0" h="280035" w="280035">
                  <a:moveTo>
                    <a:pt x="279415" y="279415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8" name="Google Shape;578;p45"/>
            <p:cNvSpPr/>
            <p:nvPr/>
          </p:nvSpPr>
          <p:spPr>
            <a:xfrm>
              <a:off x="1508380" y="2120242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9" name="Google Shape;579;p45"/>
            <p:cNvSpPr/>
            <p:nvPr/>
          </p:nvSpPr>
          <p:spPr>
            <a:xfrm>
              <a:off x="1514104" y="1837965"/>
              <a:ext cx="567690" cy="567690"/>
            </a:xfrm>
            <a:custGeom>
              <a:rect b="b" l="l" r="r" t="t"/>
              <a:pathLst>
                <a:path extrusionOk="0" h="567689" w="567689">
                  <a:moveTo>
                    <a:pt x="567420" y="567420"/>
                  </a:move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0" name="Google Shape;580;p45"/>
            <p:cNvSpPr/>
            <p:nvPr/>
          </p:nvSpPr>
          <p:spPr>
            <a:xfrm>
              <a:off x="1508380" y="1832238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1" name="Google Shape;581;p45"/>
            <p:cNvSpPr/>
            <p:nvPr/>
          </p:nvSpPr>
          <p:spPr>
            <a:xfrm>
              <a:off x="1514104" y="1549960"/>
              <a:ext cx="855980" cy="855980"/>
            </a:xfrm>
            <a:custGeom>
              <a:rect b="b" l="l" r="r" t="t"/>
              <a:pathLst>
                <a:path extrusionOk="0" h="855980" w="855980">
                  <a:moveTo>
                    <a:pt x="855424" y="855425"/>
                  </a:moveTo>
                  <a:lnTo>
                    <a:pt x="567420" y="567420"/>
                  </a:ln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2" name="Google Shape;582;p45"/>
            <p:cNvSpPr/>
            <p:nvPr/>
          </p:nvSpPr>
          <p:spPr>
            <a:xfrm>
              <a:off x="1508380" y="1544233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3" name="Google Shape;583;p45"/>
            <p:cNvSpPr/>
            <p:nvPr/>
          </p:nvSpPr>
          <p:spPr>
            <a:xfrm>
              <a:off x="1514104" y="1261956"/>
              <a:ext cx="1143635" cy="1143635"/>
            </a:xfrm>
            <a:custGeom>
              <a:rect b="b" l="l" r="r" t="t"/>
              <a:pathLst>
                <a:path extrusionOk="0" h="1143635" w="1143635">
                  <a:moveTo>
                    <a:pt x="1143429" y="1143430"/>
                  </a:moveTo>
                  <a:lnTo>
                    <a:pt x="855424" y="855425"/>
                  </a:lnTo>
                  <a:lnTo>
                    <a:pt x="567420" y="567420"/>
                  </a:lnTo>
                  <a:lnTo>
                    <a:pt x="279415" y="279415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4" name="Google Shape;584;p45"/>
            <p:cNvSpPr/>
            <p:nvPr/>
          </p:nvSpPr>
          <p:spPr>
            <a:xfrm>
              <a:off x="1508380" y="1256228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5" name="Google Shape;585;p45"/>
            <p:cNvSpPr/>
            <p:nvPr/>
          </p:nvSpPr>
          <p:spPr>
            <a:xfrm>
              <a:off x="1514104" y="973951"/>
              <a:ext cx="1431925" cy="1431925"/>
            </a:xfrm>
            <a:custGeom>
              <a:rect b="b" l="l" r="r" t="t"/>
              <a:pathLst>
                <a:path extrusionOk="0" h="1431925" w="1431925">
                  <a:moveTo>
                    <a:pt x="1431434" y="1431434"/>
                  </a:moveTo>
                  <a:lnTo>
                    <a:pt x="1143429" y="1143430"/>
                  </a:lnTo>
                  <a:lnTo>
                    <a:pt x="855424" y="855425"/>
                  </a:lnTo>
                  <a:lnTo>
                    <a:pt x="567420" y="567420"/>
                  </a:lnTo>
                  <a:lnTo>
                    <a:pt x="279415" y="279416"/>
                  </a:ln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6" name="Google Shape;586;p45"/>
            <p:cNvSpPr/>
            <p:nvPr/>
          </p:nvSpPr>
          <p:spPr>
            <a:xfrm>
              <a:off x="1508380" y="968224"/>
              <a:ext cx="46355" cy="46355"/>
            </a:xfrm>
            <a:custGeom>
              <a:rect b="b" l="l" r="r" t="t"/>
              <a:pathLst>
                <a:path extrusionOk="0" h="46355" w="46355">
                  <a:moveTo>
                    <a:pt x="0" y="45810"/>
                  </a:moveTo>
                  <a:lnTo>
                    <a:pt x="3645" y="35453"/>
                  </a:lnTo>
                  <a:lnTo>
                    <a:pt x="4472" y="22011"/>
                  </a:lnTo>
                  <a:lnTo>
                    <a:pt x="3421" y="9373"/>
                  </a:lnTo>
                  <a:lnTo>
                    <a:pt x="1430" y="1433"/>
                  </a:lnTo>
                  <a:lnTo>
                    <a:pt x="9370" y="3423"/>
                  </a:lnTo>
                  <a:lnTo>
                    <a:pt x="22008" y="4474"/>
                  </a:lnTo>
                  <a:lnTo>
                    <a:pt x="35450" y="3646"/>
                  </a:lnTo>
                  <a:lnTo>
                    <a:pt x="45807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587" name="Google Shape;587;p45"/>
          <p:cNvSpPr/>
          <p:nvPr/>
        </p:nvSpPr>
        <p:spPr>
          <a:xfrm>
            <a:off x="495363" y="263071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88" name="Google Shape;588;p45"/>
          <p:cNvSpPr txBox="1"/>
          <p:nvPr/>
        </p:nvSpPr>
        <p:spPr>
          <a:xfrm>
            <a:off x="598995" y="2551924"/>
            <a:ext cx="3521075" cy="8197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38100" marR="279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(les mots finis sur l’alphabet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) est dénombrable,  lorsque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dénombrable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095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par exemple, on peut coder une suite finie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. . .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par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1496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30000" lang="en-US" sz="750">
                <a:latin typeface="Helvetica Neue"/>
                <a:ea typeface="Helvetica Neue"/>
                <a:cs typeface="Helvetica Neue"/>
                <a:sym typeface="Helvetica Neue"/>
              </a:rPr>
              <a:t>0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30000" lang="en-US" sz="7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baseline="30000" i="1" lang="en-US" sz="105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30000" lang="en-US" sz="750">
                <a:latin typeface="Helvetica Neue"/>
                <a:ea typeface="Helvetica Neue"/>
                <a:cs typeface="Helvetica Neue"/>
                <a:sym typeface="Helvetica Neue"/>
              </a:rPr>
              <a:t>2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. . .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55"/>
              </a:spcBef>
              <a:spcAft>
                <a:spcPts val="0"/>
              </a:spcAft>
              <a:buNone/>
            </a:pP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×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dénombrable.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89" name="Google Shape;589;p45"/>
          <p:cNvSpPr/>
          <p:nvPr/>
        </p:nvSpPr>
        <p:spPr>
          <a:xfrm>
            <a:off x="495363" y="3258273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90" name="Google Shape;590;p45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29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type="title"/>
          </p:nvPr>
        </p:nvSpPr>
        <p:spPr>
          <a:xfrm>
            <a:off x="678332" y="59814"/>
            <a:ext cx="32518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Machines de Turing : calcul de fonctions</a:t>
            </a:r>
            <a:endParaRPr/>
          </a:p>
        </p:txBody>
      </p:sp>
      <p:sp>
        <p:nvSpPr>
          <p:cNvPr id="75" name="Google Shape;75;p10"/>
          <p:cNvSpPr/>
          <p:nvPr/>
        </p:nvSpPr>
        <p:spPr>
          <a:xfrm>
            <a:off x="495363" y="37339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6" name="Google Shape;76;p10"/>
          <p:cNvSpPr txBox="1"/>
          <p:nvPr/>
        </p:nvSpPr>
        <p:spPr>
          <a:xfrm>
            <a:off x="573595" y="294600"/>
            <a:ext cx="3592195" cy="897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Fonctions sur les mots :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40360" marR="68580" rtl="0" algn="l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Une machine de Turing calcule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la fonction		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si  pour tout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∗	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40360" marR="0" rtl="0" algn="l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machine s’arrête avec son ruban qui contient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 sz="1000"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0" marL="34036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(entouré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).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77" name="Google Shape;77;p10"/>
          <p:cNvGraphicFramePr/>
          <p:nvPr/>
        </p:nvGraphicFramePr>
        <p:xfrm>
          <a:off x="823861" y="14554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{78977779-3473-46A6-A9B9-5F1C4A37FA05}</a:tableStyleId>
              </a:tblPr>
              <a:tblGrid>
                <a:gridCol w="217800"/>
                <a:gridCol w="139075"/>
                <a:gridCol w="139075"/>
                <a:gridCol w="139075"/>
                <a:gridCol w="139075"/>
                <a:gridCol w="139075"/>
                <a:gridCol w="69225"/>
                <a:gridCol w="92075"/>
                <a:gridCol w="138425"/>
                <a:gridCol w="138425"/>
                <a:gridCol w="138425"/>
                <a:gridCol w="138425"/>
                <a:gridCol w="138425"/>
                <a:gridCol w="1018550"/>
              </a:tblGrid>
              <a:tr h="138975">
                <a:tc>
                  <a:txBody>
                    <a:bodyPr/>
                    <a:lstStyle/>
                    <a:p>
                      <a:pPr indent="0" lvl="0" marL="63500" marR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. . .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0" marL="0"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495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40335" marR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. . .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8000">
                <a:tc gridSpan="7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gridSpan="7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78" name="Google Shape;78;p10"/>
          <p:cNvSpPr/>
          <p:nvPr/>
        </p:nvSpPr>
        <p:spPr>
          <a:xfrm>
            <a:off x="1684642" y="1717599"/>
            <a:ext cx="239395" cy="239395"/>
          </a:xfrm>
          <a:custGeom>
            <a:rect b="b" l="l" r="r" t="t"/>
            <a:pathLst>
              <a:path extrusionOk="0" h="239394" w="239394">
                <a:moveTo>
                  <a:pt x="239295" y="119647"/>
                </a:moveTo>
                <a:lnTo>
                  <a:pt x="229893" y="73075"/>
                </a:lnTo>
                <a:lnTo>
                  <a:pt x="204251" y="35043"/>
                </a:lnTo>
                <a:lnTo>
                  <a:pt x="166220" y="9402"/>
                </a:lnTo>
                <a:lnTo>
                  <a:pt x="119647" y="0"/>
                </a:lnTo>
                <a:lnTo>
                  <a:pt x="73075" y="9402"/>
                </a:lnTo>
                <a:lnTo>
                  <a:pt x="35043" y="35043"/>
                </a:lnTo>
                <a:lnTo>
                  <a:pt x="9402" y="73075"/>
                </a:lnTo>
                <a:lnTo>
                  <a:pt x="0" y="119647"/>
                </a:lnTo>
                <a:lnTo>
                  <a:pt x="9402" y="166220"/>
                </a:lnTo>
                <a:lnTo>
                  <a:pt x="35043" y="204251"/>
                </a:lnTo>
                <a:lnTo>
                  <a:pt x="73075" y="229893"/>
                </a:lnTo>
                <a:lnTo>
                  <a:pt x="119647" y="239295"/>
                </a:lnTo>
                <a:lnTo>
                  <a:pt x="166220" y="229893"/>
                </a:lnTo>
                <a:lnTo>
                  <a:pt x="204251" y="204251"/>
                </a:lnTo>
                <a:lnTo>
                  <a:pt x="229893" y="166220"/>
                </a:lnTo>
                <a:lnTo>
                  <a:pt x="239295" y="119647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9" name="Google Shape;79;p10"/>
          <p:cNvSpPr txBox="1"/>
          <p:nvPr/>
        </p:nvSpPr>
        <p:spPr>
          <a:xfrm>
            <a:off x="1753336" y="1718480"/>
            <a:ext cx="95885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"/>
          <p:cNvSpPr txBox="1"/>
          <p:nvPr/>
        </p:nvSpPr>
        <p:spPr>
          <a:xfrm>
            <a:off x="4477181" y="3370303"/>
            <a:ext cx="6794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46"/>
          <p:cNvSpPr txBox="1"/>
          <p:nvPr>
            <p:ph type="title"/>
          </p:nvPr>
        </p:nvSpPr>
        <p:spPr>
          <a:xfrm>
            <a:off x="219938" y="59814"/>
            <a:ext cx="416877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Ensembles non-dénombrable : argument de Cantor</a:t>
            </a:r>
            <a:endParaRPr/>
          </a:p>
        </p:txBody>
      </p:sp>
      <p:sp>
        <p:nvSpPr>
          <p:cNvPr id="596" name="Google Shape;596;p46"/>
          <p:cNvSpPr/>
          <p:nvPr/>
        </p:nvSpPr>
        <p:spPr>
          <a:xfrm>
            <a:off x="495363" y="49780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97" name="Google Shape;597;p46"/>
          <p:cNvSpPr txBox="1"/>
          <p:nvPr/>
        </p:nvSpPr>
        <p:spPr>
          <a:xfrm>
            <a:off x="611695" y="419009"/>
            <a:ext cx="265176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P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n’est pas dénombrable.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563370" marR="0" rtl="0" algn="l">
              <a:lnSpc>
                <a:spcPct val="100000"/>
              </a:lnSpc>
              <a:spcBef>
                <a:spcPts val="944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Par l’absurde, si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598" name="Google Shape;598;p46"/>
          <p:cNvGrpSpPr/>
          <p:nvPr/>
        </p:nvGrpSpPr>
        <p:grpSpPr>
          <a:xfrm>
            <a:off x="435415" y="1130626"/>
            <a:ext cx="1646468" cy="1214967"/>
            <a:chOff x="435415" y="1130626"/>
            <a:chExt cx="1646468" cy="1214967"/>
          </a:xfrm>
        </p:grpSpPr>
        <p:sp>
          <p:nvSpPr>
            <p:cNvPr id="599" name="Google Shape;599;p46"/>
            <p:cNvSpPr/>
            <p:nvPr/>
          </p:nvSpPr>
          <p:spPr>
            <a:xfrm>
              <a:off x="467806" y="2312579"/>
              <a:ext cx="1608455" cy="0"/>
            </a:xfrm>
            <a:custGeom>
              <a:rect b="b" l="l" r="r" t="t"/>
              <a:pathLst>
                <a:path extrusionOk="0" h="120000" w="1608455">
                  <a:moveTo>
                    <a:pt x="0" y="0"/>
                  </a:moveTo>
                  <a:lnTo>
                    <a:pt x="160789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0" name="Google Shape;600;p46"/>
            <p:cNvSpPr/>
            <p:nvPr/>
          </p:nvSpPr>
          <p:spPr>
            <a:xfrm>
              <a:off x="2051403" y="2280188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1" name="Google Shape;601;p46"/>
            <p:cNvSpPr/>
            <p:nvPr/>
          </p:nvSpPr>
          <p:spPr>
            <a:xfrm>
              <a:off x="467806" y="1136699"/>
              <a:ext cx="0" cy="1176020"/>
            </a:xfrm>
            <a:custGeom>
              <a:rect b="b" l="l" r="r" t="t"/>
              <a:pathLst>
                <a:path extrusionOk="0" h="1176020" w="120000">
                  <a:moveTo>
                    <a:pt x="0" y="1175880"/>
                  </a:moveTo>
                  <a:lnTo>
                    <a:pt x="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2" name="Google Shape;602;p46"/>
            <p:cNvSpPr/>
            <p:nvPr/>
          </p:nvSpPr>
          <p:spPr>
            <a:xfrm>
              <a:off x="435415" y="1130626"/>
              <a:ext cx="65405" cy="30480"/>
            </a:xfrm>
            <a:custGeom>
              <a:rect b="b" l="l" r="r" t="t"/>
              <a:pathLst>
                <a:path extrusionOk="0" h="30480" w="65404">
                  <a:moveTo>
                    <a:pt x="0" y="30366"/>
                  </a:moveTo>
                  <a:lnTo>
                    <a:pt x="9900" y="25621"/>
                  </a:lnTo>
                  <a:lnTo>
                    <a:pt x="19991" y="16701"/>
                  </a:lnTo>
                  <a:lnTo>
                    <a:pt x="28183" y="7022"/>
                  </a:lnTo>
                  <a:lnTo>
                    <a:pt x="32390" y="0"/>
                  </a:lnTo>
                  <a:lnTo>
                    <a:pt x="36597" y="7022"/>
                  </a:lnTo>
                  <a:lnTo>
                    <a:pt x="44790" y="16701"/>
                  </a:lnTo>
                  <a:lnTo>
                    <a:pt x="54880" y="25621"/>
                  </a:lnTo>
                  <a:lnTo>
                    <a:pt x="64781" y="30366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603" name="Google Shape;603;p46"/>
          <p:cNvSpPr txBox="1"/>
          <p:nvPr/>
        </p:nvSpPr>
        <p:spPr>
          <a:xfrm>
            <a:off x="524586" y="2317278"/>
            <a:ext cx="1028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4" name="Google Shape;604;p46"/>
          <p:cNvSpPr txBox="1"/>
          <p:nvPr/>
        </p:nvSpPr>
        <p:spPr>
          <a:xfrm>
            <a:off x="1405813" y="2304108"/>
            <a:ext cx="5651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j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p46"/>
          <p:cNvSpPr txBox="1"/>
          <p:nvPr/>
        </p:nvSpPr>
        <p:spPr>
          <a:xfrm>
            <a:off x="715187" y="2276677"/>
            <a:ext cx="104838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-25000" lang="en-US" sz="1650">
                <a:latin typeface="Helvetica Neue"/>
                <a:ea typeface="Helvetica Neue"/>
                <a:cs typeface="Helvetica Neue"/>
                <a:sym typeface="Helvetica Neue"/>
              </a:rPr>
              <a:t>1 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 . . . . .	. . 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6" name="Google Shape;606;p46"/>
          <p:cNvSpPr txBox="1"/>
          <p:nvPr/>
        </p:nvSpPr>
        <p:spPr>
          <a:xfrm>
            <a:off x="358127" y="2151175"/>
            <a:ext cx="81915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endParaRPr sz="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7" name="Google Shape;607;p46"/>
          <p:cNvSpPr txBox="1"/>
          <p:nvPr/>
        </p:nvSpPr>
        <p:spPr>
          <a:xfrm>
            <a:off x="327850" y="1666632"/>
            <a:ext cx="6413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8" name="Google Shape;608;p46"/>
          <p:cNvSpPr txBox="1"/>
          <p:nvPr/>
        </p:nvSpPr>
        <p:spPr>
          <a:xfrm>
            <a:off x="248081" y="1717242"/>
            <a:ext cx="217170" cy="563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5715" marR="0" rtl="0" algn="ctr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lnSpc>
                <a:spcPct val="10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T</a:t>
            </a:r>
            <a:r>
              <a:rPr baseline="-25000" lang="en-US" sz="12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endParaRPr baseline="-25000"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48260" rtl="0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T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p46"/>
          <p:cNvSpPr txBox="1"/>
          <p:nvPr/>
        </p:nvSpPr>
        <p:spPr>
          <a:xfrm>
            <a:off x="327850" y="1234629"/>
            <a:ext cx="6413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0" name="Google Shape;610;p46"/>
          <p:cNvSpPr txBox="1"/>
          <p:nvPr/>
        </p:nvSpPr>
        <p:spPr>
          <a:xfrm>
            <a:off x="260654" y="1285238"/>
            <a:ext cx="183515" cy="349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4604" marR="0" rtl="0" algn="ctr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lnSpc>
                <a:spcPct val="10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T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i</a:t>
            </a:r>
            <a:endParaRPr baseline="-25000" sz="1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46"/>
          <p:cNvSpPr txBox="1"/>
          <p:nvPr/>
        </p:nvSpPr>
        <p:spPr>
          <a:xfrm>
            <a:off x="1320190" y="1431834"/>
            <a:ext cx="1409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46"/>
          <p:cNvSpPr txBox="1"/>
          <p:nvPr/>
        </p:nvSpPr>
        <p:spPr>
          <a:xfrm>
            <a:off x="1435595" y="1493556"/>
            <a:ext cx="10922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i,j</a:t>
            </a:r>
            <a:endParaRPr sz="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46"/>
          <p:cNvSpPr txBox="1"/>
          <p:nvPr/>
        </p:nvSpPr>
        <p:spPr>
          <a:xfrm>
            <a:off x="201904" y="2528772"/>
            <a:ext cx="162560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i,j 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T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j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0 sinon.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4" name="Google Shape;614;p46"/>
          <p:cNvSpPr txBox="1"/>
          <p:nvPr/>
        </p:nvSpPr>
        <p:spPr>
          <a:xfrm>
            <a:off x="2274163" y="857890"/>
            <a:ext cx="1958339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P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=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{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T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· · ·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}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on pourrait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5" name="Google Shape;615;p46"/>
          <p:cNvSpPr txBox="1"/>
          <p:nvPr/>
        </p:nvSpPr>
        <p:spPr>
          <a:xfrm>
            <a:off x="2137117" y="946448"/>
            <a:ext cx="2195830" cy="7340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5550">
            <a:spAutoFit/>
          </a:bodyPr>
          <a:lstStyle/>
          <a:p>
            <a:pPr indent="0" lvl="0" marL="1746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considérer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 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{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|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i="1" lang="en-US" sz="1050"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j 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}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174625" marR="30480" rtl="0" algn="l">
              <a:lnSpc>
                <a:spcPct val="104761"/>
              </a:lnSpc>
              <a:spcBef>
                <a:spcPts val="61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Cette partie de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n’est pas dans  l’énumération, car sinon elle devrait  avoir un numéro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0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6" name="Google Shape;616;p46"/>
          <p:cNvSpPr txBox="1"/>
          <p:nvPr/>
        </p:nvSpPr>
        <p:spPr>
          <a:xfrm>
            <a:off x="2423464" y="1718267"/>
            <a:ext cx="178562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28270" lvl="0" marL="1657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0 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T </a:t>
            </a:r>
            <a:r>
              <a:rPr baseline="30000" lang="en-US" sz="900">
                <a:latin typeface="Lucida Sans"/>
                <a:ea typeface="Lucida Sans"/>
                <a:cs typeface="Lucida Sans"/>
                <a:sym typeface="Lucida Sans"/>
              </a:rPr>
              <a:t>∗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 alors on devrait avoir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7" name="Google Shape;617;p46"/>
          <p:cNvSpPr txBox="1"/>
          <p:nvPr/>
        </p:nvSpPr>
        <p:spPr>
          <a:xfrm>
            <a:off x="2551264" y="1857446"/>
            <a:ext cx="1678305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0 </a:t>
            </a:r>
            <a:r>
              <a:rPr baseline="-25000" i="1" lang="en-US" sz="900"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0  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1 par définition de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 et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8" name="Google Shape;618;p46"/>
          <p:cNvSpPr txBox="1"/>
          <p:nvPr/>
        </p:nvSpPr>
        <p:spPr>
          <a:xfrm>
            <a:off x="2551264" y="1996625"/>
            <a:ext cx="1619885" cy="301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0150">
            <a:spAutoFit/>
          </a:bodyPr>
          <a:lstStyle/>
          <a:p>
            <a:pPr indent="0" lvl="0" marL="38100" marR="30480" rtl="0" algn="l">
              <a:lnSpc>
                <a:spcPct val="1014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0 </a:t>
            </a:r>
            <a:r>
              <a:rPr baseline="-25000" i="1" lang="en-US" sz="900"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0  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0 par définition de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T </a:t>
            </a:r>
            <a:r>
              <a:rPr baseline="30000" lang="en-US" sz="900">
                <a:latin typeface="Lucida Sans"/>
                <a:ea typeface="Lucida Sans"/>
                <a:cs typeface="Lucida Sans"/>
                <a:sym typeface="Lucida Sans"/>
              </a:rPr>
              <a:t>∗ 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:  impossible.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9" name="Google Shape;619;p46"/>
          <p:cNvSpPr txBox="1"/>
          <p:nvPr/>
        </p:nvSpPr>
        <p:spPr>
          <a:xfrm>
            <a:off x="2423477" y="2274984"/>
            <a:ext cx="180467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28270" lvl="0" marL="1657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0 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/∈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T </a:t>
            </a:r>
            <a:r>
              <a:rPr baseline="30000" lang="en-US" sz="900">
                <a:latin typeface="Lucida Sans"/>
                <a:ea typeface="Lucida Sans"/>
                <a:cs typeface="Lucida Sans"/>
                <a:sym typeface="Lucida Sans"/>
              </a:rPr>
              <a:t>∗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 alors on devrait avoir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20" name="Google Shape;620;p46"/>
          <p:cNvSpPr txBox="1"/>
          <p:nvPr/>
        </p:nvSpPr>
        <p:spPr>
          <a:xfrm>
            <a:off x="2551264" y="2414150"/>
            <a:ext cx="1678305" cy="301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0 </a:t>
            </a:r>
            <a:r>
              <a:rPr baseline="-25000" i="1" lang="en-US" sz="900"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0  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0 par définition de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 et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0 </a:t>
            </a:r>
            <a:r>
              <a:rPr baseline="-25000" i="1" lang="en-US" sz="900"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j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0  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1 par définition de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T </a:t>
            </a:r>
            <a:r>
              <a:rPr baseline="30000" lang="en-US" sz="900">
                <a:latin typeface="Lucida Sans"/>
                <a:ea typeface="Lucida Sans"/>
                <a:cs typeface="Lucida Sans"/>
                <a:sym typeface="Lucida Sans"/>
              </a:rPr>
              <a:t>∗ 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21" name="Google Shape;621;p46"/>
          <p:cNvSpPr txBox="1"/>
          <p:nvPr/>
        </p:nvSpPr>
        <p:spPr>
          <a:xfrm>
            <a:off x="586295" y="2682669"/>
            <a:ext cx="3432810" cy="5226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225">
            <a:spAutoFit/>
          </a:bodyPr>
          <a:lstStyle/>
          <a:p>
            <a:pPr indent="0" lvl="0" marL="200278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impossible.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50800" marR="43180" rtl="0" algn="l">
              <a:lnSpc>
                <a:spcPct val="1026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L’ensemble des langages sur un alphabet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n’est pas  dénombrable, même si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fini.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22" name="Google Shape;622;p46"/>
          <p:cNvSpPr/>
          <p:nvPr/>
        </p:nvSpPr>
        <p:spPr>
          <a:xfrm>
            <a:off x="495363" y="291992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23" name="Google Shape;623;p46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30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7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47"/>
          <p:cNvSpPr txBox="1"/>
          <p:nvPr/>
        </p:nvSpPr>
        <p:spPr>
          <a:xfrm>
            <a:off x="1729232" y="59814"/>
            <a:ext cx="114998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Conséquence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29" name="Google Shape;629;p47"/>
          <p:cNvSpPr/>
          <p:nvPr/>
        </p:nvSpPr>
        <p:spPr>
          <a:xfrm>
            <a:off x="495363" y="100398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30" name="Google Shape;630;p47"/>
          <p:cNvSpPr txBox="1"/>
          <p:nvPr>
            <p:ph type="title"/>
          </p:nvPr>
        </p:nvSpPr>
        <p:spPr>
          <a:xfrm>
            <a:off x="624395" y="925193"/>
            <a:ext cx="3558540" cy="363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12700" marR="5080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</a:rPr>
              <a:t>Corollaire. Il existe des problèmes de décision qui ne sont  pas décidables.</a:t>
            </a:r>
            <a:endParaRPr sz="1100"/>
          </a:p>
        </p:txBody>
      </p:sp>
      <p:sp>
        <p:nvSpPr>
          <p:cNvPr id="631" name="Google Shape;631;p47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31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48"/>
          <p:cNvSpPr txBox="1"/>
          <p:nvPr>
            <p:ph type="title"/>
          </p:nvPr>
        </p:nvSpPr>
        <p:spPr>
          <a:xfrm>
            <a:off x="1729232" y="59814"/>
            <a:ext cx="114998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Conséquence</a:t>
            </a:r>
            <a:endParaRPr/>
          </a:p>
        </p:txBody>
      </p:sp>
      <p:sp>
        <p:nvSpPr>
          <p:cNvPr id="637" name="Google Shape;637;p48"/>
          <p:cNvSpPr/>
          <p:nvPr/>
        </p:nvSpPr>
        <p:spPr>
          <a:xfrm>
            <a:off x="495363" y="100398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38" name="Google Shape;638;p48"/>
          <p:cNvSpPr txBox="1"/>
          <p:nvPr/>
        </p:nvSpPr>
        <p:spPr>
          <a:xfrm>
            <a:off x="611695" y="925193"/>
            <a:ext cx="3583940" cy="10325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25400" marR="17780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Corollaire. Il existe des problèmes de décision qui ne sont  pas décidables.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02260" marR="47625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Preuve : Il y a un nombre non dénombrable de problèmes  de décisions, et un nombre dénombrable de machines de  Turing.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39" name="Google Shape;639;p48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31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49"/>
          <p:cNvSpPr txBox="1"/>
          <p:nvPr/>
        </p:nvSpPr>
        <p:spPr>
          <a:xfrm>
            <a:off x="1729232" y="59814"/>
            <a:ext cx="114998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Conséquence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5" name="Google Shape;645;p49"/>
          <p:cNvSpPr/>
          <p:nvPr/>
        </p:nvSpPr>
        <p:spPr>
          <a:xfrm>
            <a:off x="495363" y="100398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46" name="Google Shape;646;p49"/>
          <p:cNvSpPr txBox="1"/>
          <p:nvPr/>
        </p:nvSpPr>
        <p:spPr>
          <a:xfrm>
            <a:off x="624395" y="925193"/>
            <a:ext cx="3558540" cy="363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12700" marR="5080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Corollaire. Il existe des problèmes de décision qui ne sont  pas décidables.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7" name="Google Shape;647;p49"/>
          <p:cNvSpPr/>
          <p:nvPr/>
        </p:nvSpPr>
        <p:spPr>
          <a:xfrm>
            <a:off x="495363" y="232238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48" name="Google Shape;648;p49"/>
          <p:cNvSpPr txBox="1"/>
          <p:nvPr/>
        </p:nvSpPr>
        <p:spPr>
          <a:xfrm>
            <a:off x="624395" y="2243593"/>
            <a:ext cx="817244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C’est grave ?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9" name="Google Shape;649;p49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31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50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655" name="Google Shape;655;p50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32</a:t>
            </a:r>
            <a:endParaRPr/>
          </a:p>
        </p:txBody>
      </p:sp>
      <p:sp>
        <p:nvSpPr>
          <p:cNvPr id="656" name="Google Shape;656;p50"/>
          <p:cNvSpPr txBox="1"/>
          <p:nvPr/>
        </p:nvSpPr>
        <p:spPr>
          <a:xfrm>
            <a:off x="347294" y="960753"/>
            <a:ext cx="2807335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192532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Indécidabilité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Digression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882650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Problèmes indécidables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Problèmes semi-décidables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Un problème qui n’est pas semi-décidable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8"/>
              </a:rPr>
              <a:t>Sur la terminologie utilisée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0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51"/>
          <p:cNvSpPr txBox="1"/>
          <p:nvPr>
            <p:ph type="title"/>
          </p:nvPr>
        </p:nvSpPr>
        <p:spPr>
          <a:xfrm>
            <a:off x="1407109" y="59814"/>
            <a:ext cx="179387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 problème de l’arrêt</a:t>
            </a:r>
            <a:endParaRPr/>
          </a:p>
        </p:txBody>
      </p:sp>
      <p:sp>
        <p:nvSpPr>
          <p:cNvPr id="662" name="Google Shape;662;p51"/>
          <p:cNvSpPr/>
          <p:nvPr/>
        </p:nvSpPr>
        <p:spPr>
          <a:xfrm>
            <a:off x="495363" y="88207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63" name="Google Shape;663;p51"/>
          <p:cNvSpPr/>
          <p:nvPr/>
        </p:nvSpPr>
        <p:spPr>
          <a:xfrm>
            <a:off x="495363" y="233205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64" name="Google Shape;664;p51"/>
          <p:cNvSpPr txBox="1"/>
          <p:nvPr/>
        </p:nvSpPr>
        <p:spPr>
          <a:xfrm>
            <a:off x="548195" y="803286"/>
            <a:ext cx="3667760" cy="1814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88900" marR="8128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appelle </a:t>
            </a: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langage universel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appelé encore </a:t>
            </a: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problème  de l’arrêt des machines de Turing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le problème de  décision suivant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860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Problème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HALTING-PROBLEM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4460" marR="0" rtl="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•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Le codage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d’une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endParaRPr sz="900">
              <a:latin typeface="Arial"/>
              <a:ea typeface="Arial"/>
              <a:cs typeface="Arial"/>
              <a:sym typeface="Arial"/>
            </a:endParaRPr>
          </a:p>
          <a:p>
            <a:pPr indent="-90805" lvl="0" marL="73279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et un mot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42620" marR="0" rtl="0" algn="l">
              <a:lnSpc>
                <a:spcPct val="6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Décider si la machine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 le mot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096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88900" marR="45085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Théorème. Le problème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n’est pas  décidable.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65" name="Google Shape;665;p51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33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52"/>
          <p:cNvSpPr/>
          <p:nvPr/>
        </p:nvSpPr>
        <p:spPr>
          <a:xfrm>
            <a:off x="495363" y="11670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71" name="Google Shape;671;p52"/>
          <p:cNvSpPr txBox="1"/>
          <p:nvPr>
            <p:ph type="title"/>
          </p:nvPr>
        </p:nvSpPr>
        <p:spPr>
          <a:xfrm>
            <a:off x="624395" y="37908"/>
            <a:ext cx="100203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</a:rPr>
              <a:t>Démonstration :</a:t>
            </a:r>
            <a:endParaRPr sz="1100"/>
          </a:p>
        </p:txBody>
      </p:sp>
      <p:sp>
        <p:nvSpPr>
          <p:cNvPr id="672" name="Google Shape;672;p52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34</a:t>
            </a:r>
            <a:endParaRPr/>
          </a:p>
        </p:txBody>
      </p:sp>
      <p:sp>
        <p:nvSpPr>
          <p:cNvPr id="673" name="Google Shape;673;p52"/>
          <p:cNvSpPr txBox="1"/>
          <p:nvPr/>
        </p:nvSpPr>
        <p:spPr>
          <a:xfrm>
            <a:off x="510425" y="192371"/>
            <a:ext cx="3953510" cy="3128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7300">
            <a:spAutoFit/>
          </a:bodyPr>
          <a:lstStyle/>
          <a:p>
            <a:pPr indent="-137159" lvl="0" marL="403225" marR="33909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Par l’absurde : si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décidé par  une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on peut alors construire une 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qui fonctionne de la façon suivante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68072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prend en entrée un mot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codant une machine de Turing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80720" marR="0" rtl="0" algn="just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C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680720" marR="214629" rtl="0" algn="l">
              <a:lnSpc>
                <a:spcPct val="101499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appelle la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sur la paire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) 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(c’est-à-dire sur l’entrée constituée du codage de la machine 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 et du mot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correspondant aussi à ce même  codage) ;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680720" marR="0" rtl="0" algn="just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Si la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 ce mot,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refuse.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680720" marR="0" rtl="0" algn="just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Si la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refuse ce mot,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403225" marR="511809" rtl="0" algn="l">
              <a:lnSpc>
                <a:spcPct val="100000"/>
              </a:lnSpc>
              <a:spcBef>
                <a:spcPts val="89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Appliquons la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sur le mot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 c’est-à-dire sur le mot codant la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680720" marR="0" rtl="0" algn="just">
              <a:lnSpc>
                <a:spcPct val="100000"/>
              </a:lnSpc>
              <a:spcBef>
                <a:spcPts val="229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 cela signifie, par définition de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80720" marR="346710" rtl="0" algn="just">
              <a:lnSpc>
                <a:spcPct val="1014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et de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 que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.  Mais 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 ce mot,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est construit pour refuser son  entrée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. Contradiction.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680720" marR="0" rtl="0" algn="just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refuse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 cela signifie, par définition de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80720" marR="346710" rtl="0" algn="l">
              <a:lnSpc>
                <a:spcPct val="1014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et de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 que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refuse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.  Mais 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refuse ce mot,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est construit pour accepter son  entrée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. Contradiction.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53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679" name="Google Shape;679;p53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35</a:t>
            </a:r>
            <a:endParaRPr/>
          </a:p>
        </p:txBody>
      </p:sp>
      <p:sp>
        <p:nvSpPr>
          <p:cNvPr id="680" name="Google Shape;680;p53"/>
          <p:cNvSpPr txBox="1"/>
          <p:nvPr/>
        </p:nvSpPr>
        <p:spPr>
          <a:xfrm>
            <a:off x="347294" y="960753"/>
            <a:ext cx="2807335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192532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Indécidabilité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Digression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882650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Problèmes indécidables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Problèmes semi-décidables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Un problème qui n’est pas semi-décidable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8"/>
              </a:rPr>
              <a:t>Sur la terminologie utilisée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54"/>
          <p:cNvSpPr txBox="1"/>
          <p:nvPr>
            <p:ph type="title"/>
          </p:nvPr>
        </p:nvSpPr>
        <p:spPr>
          <a:xfrm>
            <a:off x="1176172" y="59814"/>
            <a:ext cx="225615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Problèmes semi-décidables</a:t>
            </a:r>
            <a:endParaRPr/>
          </a:p>
        </p:txBody>
      </p:sp>
      <p:sp>
        <p:nvSpPr>
          <p:cNvPr id="686" name="Google Shape;686;p54"/>
          <p:cNvSpPr/>
          <p:nvPr/>
        </p:nvSpPr>
        <p:spPr>
          <a:xfrm>
            <a:off x="495363" y="58566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87" name="Google Shape;687;p54"/>
          <p:cNvSpPr/>
          <p:nvPr/>
        </p:nvSpPr>
        <p:spPr>
          <a:xfrm>
            <a:off x="495363" y="2040699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88" name="Google Shape;688;p54"/>
          <p:cNvSpPr txBox="1"/>
          <p:nvPr/>
        </p:nvSpPr>
        <p:spPr>
          <a:xfrm>
            <a:off x="510095" y="506868"/>
            <a:ext cx="3759835" cy="25279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127000" marR="616585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Le problème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toutefois  semi-décidable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t/>
            </a:r>
            <a:endParaRPr sz="11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403860" marR="10667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Un langage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⊂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dit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semi-décidable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(ou encore 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récursivement énumérable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) s’il correspond à l’ensemble  des mots acceptés par une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403860" marR="382270" rtl="0" algn="l">
              <a:lnSpc>
                <a:spcPct val="12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note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RE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classe des langages et des problèmes  semi-décidables.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Preuve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403860" marR="323850" rtl="0" algn="l">
              <a:lnSpc>
                <a:spcPct val="110000"/>
              </a:lnSpc>
              <a:spcBef>
                <a:spcPts val="19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Sur l’entrée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il suffit de simuler la machine de 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sur l’entrée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680720" marR="118745" rtl="0" algn="l">
              <a:lnSpc>
                <a:spcPct val="101499"/>
              </a:lnSpc>
              <a:spcBef>
                <a:spcPts val="15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On arrête la simulation et on accepte si l’on détecte dans  cette simulation que la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atteint un état  accepteur.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68072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Sinon, on simule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pour toujours.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89" name="Google Shape;689;p54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36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55"/>
          <p:cNvSpPr txBox="1"/>
          <p:nvPr>
            <p:ph type="title"/>
          </p:nvPr>
        </p:nvSpPr>
        <p:spPr>
          <a:xfrm>
            <a:off x="1104125" y="59814"/>
            <a:ext cx="24003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 paysage de la calculabilité</a:t>
            </a:r>
            <a:endParaRPr/>
          </a:p>
        </p:txBody>
      </p:sp>
      <p:sp>
        <p:nvSpPr>
          <p:cNvPr id="695" name="Google Shape;695;p55"/>
          <p:cNvSpPr txBox="1"/>
          <p:nvPr/>
        </p:nvSpPr>
        <p:spPr>
          <a:xfrm>
            <a:off x="1053668" y="1056562"/>
            <a:ext cx="2829560" cy="10928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9004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P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 langages quelconques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t/>
            </a:r>
            <a:endParaRPr sz="2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536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RE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 langages semi-décidables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R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 langages 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96" name="Google Shape;696;p55"/>
          <p:cNvSpPr/>
          <p:nvPr/>
        </p:nvSpPr>
        <p:spPr>
          <a:xfrm>
            <a:off x="367576" y="702149"/>
            <a:ext cx="4176395" cy="2061210"/>
          </a:xfrm>
          <a:custGeom>
            <a:rect b="b" l="l" r="r" t="t"/>
            <a:pathLst>
              <a:path extrusionOk="0" h="2061210" w="4176395">
                <a:moveTo>
                  <a:pt x="2625059" y="1427843"/>
                </a:moveTo>
                <a:lnTo>
                  <a:pt x="2616531" y="1389702"/>
                </a:lnTo>
                <a:lnTo>
                  <a:pt x="2591605" y="1352911"/>
                </a:lnTo>
                <a:lnTo>
                  <a:pt x="2551268" y="1317736"/>
                </a:lnTo>
                <a:lnTo>
                  <a:pt x="2496507" y="1284438"/>
                </a:lnTo>
                <a:lnTo>
                  <a:pt x="2428308" y="1253284"/>
                </a:lnTo>
                <a:lnTo>
                  <a:pt x="2389479" y="1238592"/>
                </a:lnTo>
                <a:lnTo>
                  <a:pt x="2347660" y="1224536"/>
                </a:lnTo>
                <a:lnTo>
                  <a:pt x="2302975" y="1211147"/>
                </a:lnTo>
                <a:lnTo>
                  <a:pt x="2255548" y="1198459"/>
                </a:lnTo>
                <a:lnTo>
                  <a:pt x="2205501" y="1186504"/>
                </a:lnTo>
                <a:lnTo>
                  <a:pt x="2152959" y="1175316"/>
                </a:lnTo>
                <a:lnTo>
                  <a:pt x="2098045" y="1164928"/>
                </a:lnTo>
                <a:lnTo>
                  <a:pt x="2040882" y="1155373"/>
                </a:lnTo>
                <a:lnTo>
                  <a:pt x="1981593" y="1146683"/>
                </a:lnTo>
                <a:lnTo>
                  <a:pt x="1920301" y="1138892"/>
                </a:lnTo>
                <a:lnTo>
                  <a:pt x="1857131" y="1132032"/>
                </a:lnTo>
                <a:lnTo>
                  <a:pt x="1792206" y="1126138"/>
                </a:lnTo>
                <a:lnTo>
                  <a:pt x="1725648" y="1121241"/>
                </a:lnTo>
                <a:lnTo>
                  <a:pt x="1657582" y="1117375"/>
                </a:lnTo>
                <a:lnTo>
                  <a:pt x="1588130" y="1114572"/>
                </a:lnTo>
                <a:lnTo>
                  <a:pt x="1517416" y="1112867"/>
                </a:lnTo>
                <a:lnTo>
                  <a:pt x="1445564" y="1112291"/>
                </a:lnTo>
                <a:lnTo>
                  <a:pt x="1373711" y="1112867"/>
                </a:lnTo>
                <a:lnTo>
                  <a:pt x="1302998" y="1114572"/>
                </a:lnTo>
                <a:lnTo>
                  <a:pt x="1233546" y="1117375"/>
                </a:lnTo>
                <a:lnTo>
                  <a:pt x="1165479" y="1121241"/>
                </a:lnTo>
                <a:lnTo>
                  <a:pt x="1098922" y="1126138"/>
                </a:lnTo>
                <a:lnTo>
                  <a:pt x="1033996" y="1132032"/>
                </a:lnTo>
                <a:lnTo>
                  <a:pt x="970826" y="1138892"/>
                </a:lnTo>
                <a:lnTo>
                  <a:pt x="909535" y="1146683"/>
                </a:lnTo>
                <a:lnTo>
                  <a:pt x="850246" y="1155373"/>
                </a:lnTo>
                <a:lnTo>
                  <a:pt x="793083" y="1164928"/>
                </a:lnTo>
                <a:lnTo>
                  <a:pt x="738168" y="1175316"/>
                </a:lnTo>
                <a:lnTo>
                  <a:pt x="685626" y="1186504"/>
                </a:lnTo>
                <a:lnTo>
                  <a:pt x="635580" y="1198459"/>
                </a:lnTo>
                <a:lnTo>
                  <a:pt x="588153" y="1211147"/>
                </a:lnTo>
                <a:lnTo>
                  <a:pt x="543468" y="1224536"/>
                </a:lnTo>
                <a:lnTo>
                  <a:pt x="501649" y="1238592"/>
                </a:lnTo>
                <a:lnTo>
                  <a:pt x="462819" y="1253284"/>
                </a:lnTo>
                <a:lnTo>
                  <a:pt x="427102" y="1268577"/>
                </a:lnTo>
                <a:lnTo>
                  <a:pt x="365499" y="1300836"/>
                </a:lnTo>
                <a:lnTo>
                  <a:pt x="317826" y="1335105"/>
                </a:lnTo>
                <a:lnTo>
                  <a:pt x="285071" y="1371121"/>
                </a:lnTo>
                <a:lnTo>
                  <a:pt x="268221" y="1408620"/>
                </a:lnTo>
                <a:lnTo>
                  <a:pt x="266068" y="1427843"/>
                </a:lnTo>
                <a:lnTo>
                  <a:pt x="268221" y="1447065"/>
                </a:lnTo>
                <a:lnTo>
                  <a:pt x="285071" y="1484564"/>
                </a:lnTo>
                <a:lnTo>
                  <a:pt x="317826" y="1520580"/>
                </a:lnTo>
                <a:lnTo>
                  <a:pt x="365499" y="1554850"/>
                </a:lnTo>
                <a:lnTo>
                  <a:pt x="427102" y="1587109"/>
                </a:lnTo>
                <a:lnTo>
                  <a:pt x="462819" y="1602402"/>
                </a:lnTo>
                <a:lnTo>
                  <a:pt x="501649" y="1617093"/>
                </a:lnTo>
                <a:lnTo>
                  <a:pt x="543468" y="1631150"/>
                </a:lnTo>
                <a:lnTo>
                  <a:pt x="588153" y="1644539"/>
                </a:lnTo>
                <a:lnTo>
                  <a:pt x="635580" y="1657227"/>
                </a:lnTo>
                <a:lnTo>
                  <a:pt x="685626" y="1669182"/>
                </a:lnTo>
                <a:lnTo>
                  <a:pt x="738168" y="1680370"/>
                </a:lnTo>
                <a:lnTo>
                  <a:pt x="793083" y="1690758"/>
                </a:lnTo>
                <a:lnTo>
                  <a:pt x="850246" y="1700313"/>
                </a:lnTo>
                <a:lnTo>
                  <a:pt x="909535" y="1709003"/>
                </a:lnTo>
                <a:lnTo>
                  <a:pt x="970826" y="1716794"/>
                </a:lnTo>
                <a:lnTo>
                  <a:pt x="1033996" y="1723653"/>
                </a:lnTo>
                <a:lnTo>
                  <a:pt x="1098922" y="1729548"/>
                </a:lnTo>
                <a:lnTo>
                  <a:pt x="1165479" y="1734445"/>
                </a:lnTo>
                <a:lnTo>
                  <a:pt x="1233546" y="1738311"/>
                </a:lnTo>
                <a:lnTo>
                  <a:pt x="1302998" y="1741113"/>
                </a:lnTo>
                <a:lnTo>
                  <a:pt x="1373711" y="1742819"/>
                </a:lnTo>
                <a:lnTo>
                  <a:pt x="1445564" y="1743395"/>
                </a:lnTo>
                <a:lnTo>
                  <a:pt x="1517416" y="1742819"/>
                </a:lnTo>
                <a:lnTo>
                  <a:pt x="1588130" y="1741113"/>
                </a:lnTo>
                <a:lnTo>
                  <a:pt x="1657582" y="1738311"/>
                </a:lnTo>
                <a:lnTo>
                  <a:pt x="1725648" y="1734445"/>
                </a:lnTo>
                <a:lnTo>
                  <a:pt x="1792206" y="1729548"/>
                </a:lnTo>
                <a:lnTo>
                  <a:pt x="1857131" y="1723653"/>
                </a:lnTo>
                <a:lnTo>
                  <a:pt x="1920301" y="1716794"/>
                </a:lnTo>
                <a:lnTo>
                  <a:pt x="1981593" y="1709003"/>
                </a:lnTo>
                <a:lnTo>
                  <a:pt x="2040882" y="1700313"/>
                </a:lnTo>
                <a:lnTo>
                  <a:pt x="2098045" y="1690758"/>
                </a:lnTo>
                <a:lnTo>
                  <a:pt x="2152959" y="1680370"/>
                </a:lnTo>
                <a:lnTo>
                  <a:pt x="2205501" y="1669182"/>
                </a:lnTo>
                <a:lnTo>
                  <a:pt x="2255548" y="1657227"/>
                </a:lnTo>
                <a:lnTo>
                  <a:pt x="2302975" y="1644539"/>
                </a:lnTo>
                <a:lnTo>
                  <a:pt x="2347660" y="1631150"/>
                </a:lnTo>
                <a:lnTo>
                  <a:pt x="2389479" y="1617093"/>
                </a:lnTo>
                <a:lnTo>
                  <a:pt x="2428308" y="1602402"/>
                </a:lnTo>
                <a:lnTo>
                  <a:pt x="2464026" y="1587109"/>
                </a:lnTo>
                <a:lnTo>
                  <a:pt x="2525629" y="1554850"/>
                </a:lnTo>
                <a:lnTo>
                  <a:pt x="2573301" y="1520580"/>
                </a:lnTo>
                <a:lnTo>
                  <a:pt x="2606056" y="1484564"/>
                </a:lnTo>
                <a:lnTo>
                  <a:pt x="2622907" y="1447065"/>
                </a:lnTo>
                <a:lnTo>
                  <a:pt x="2625059" y="1427843"/>
                </a:lnTo>
                <a:close/>
              </a:path>
              <a:path extrusionOk="0" h="2061210" w="4176395">
                <a:moveTo>
                  <a:pt x="3532365" y="1229842"/>
                </a:moveTo>
                <a:lnTo>
                  <a:pt x="3527217" y="1179319"/>
                </a:lnTo>
                <a:lnTo>
                  <a:pt x="3512028" y="1129860"/>
                </a:lnTo>
                <a:lnTo>
                  <a:pt x="3487177" y="1081608"/>
                </a:lnTo>
                <a:lnTo>
                  <a:pt x="3453046" y="1034707"/>
                </a:lnTo>
                <a:lnTo>
                  <a:pt x="3410013" y="989301"/>
                </a:lnTo>
                <a:lnTo>
                  <a:pt x="3358461" y="945533"/>
                </a:lnTo>
                <a:lnTo>
                  <a:pt x="3298768" y="903547"/>
                </a:lnTo>
                <a:lnTo>
                  <a:pt x="3265989" y="883268"/>
                </a:lnTo>
                <a:lnTo>
                  <a:pt x="3231316" y="863488"/>
                </a:lnTo>
                <a:lnTo>
                  <a:pt x="3194799" y="844225"/>
                </a:lnTo>
                <a:lnTo>
                  <a:pt x="3156485" y="825498"/>
                </a:lnTo>
                <a:lnTo>
                  <a:pt x="3116421" y="807324"/>
                </a:lnTo>
                <a:lnTo>
                  <a:pt x="3074655" y="789721"/>
                </a:lnTo>
                <a:lnTo>
                  <a:pt x="3031234" y="772707"/>
                </a:lnTo>
                <a:lnTo>
                  <a:pt x="2986206" y="756301"/>
                </a:lnTo>
                <a:lnTo>
                  <a:pt x="2939619" y="740520"/>
                </a:lnTo>
                <a:lnTo>
                  <a:pt x="2891520" y="725382"/>
                </a:lnTo>
                <a:lnTo>
                  <a:pt x="2841956" y="710905"/>
                </a:lnTo>
                <a:lnTo>
                  <a:pt x="2790975" y="697108"/>
                </a:lnTo>
                <a:lnTo>
                  <a:pt x="2738625" y="684007"/>
                </a:lnTo>
                <a:lnTo>
                  <a:pt x="2684953" y="671621"/>
                </a:lnTo>
                <a:lnTo>
                  <a:pt x="2630007" y="659969"/>
                </a:lnTo>
                <a:lnTo>
                  <a:pt x="2573834" y="649067"/>
                </a:lnTo>
                <a:lnTo>
                  <a:pt x="2516482" y="638934"/>
                </a:lnTo>
                <a:lnTo>
                  <a:pt x="2457998" y="629588"/>
                </a:lnTo>
                <a:lnTo>
                  <a:pt x="2398431" y="621047"/>
                </a:lnTo>
                <a:lnTo>
                  <a:pt x="2337826" y="613329"/>
                </a:lnTo>
                <a:lnTo>
                  <a:pt x="2276233" y="606451"/>
                </a:lnTo>
                <a:lnTo>
                  <a:pt x="2213698" y="600432"/>
                </a:lnTo>
                <a:lnTo>
                  <a:pt x="2150270" y="595290"/>
                </a:lnTo>
                <a:lnTo>
                  <a:pt x="2085995" y="591042"/>
                </a:lnTo>
                <a:lnTo>
                  <a:pt x="2020921" y="587708"/>
                </a:lnTo>
                <a:lnTo>
                  <a:pt x="1955096" y="585303"/>
                </a:lnTo>
                <a:lnTo>
                  <a:pt x="1888567" y="583847"/>
                </a:lnTo>
                <a:lnTo>
                  <a:pt x="1821382" y="583358"/>
                </a:lnTo>
                <a:lnTo>
                  <a:pt x="1754197" y="583847"/>
                </a:lnTo>
                <a:lnTo>
                  <a:pt x="1687668" y="585303"/>
                </a:lnTo>
                <a:lnTo>
                  <a:pt x="1621843" y="587708"/>
                </a:lnTo>
                <a:lnTo>
                  <a:pt x="1556769" y="591042"/>
                </a:lnTo>
                <a:lnTo>
                  <a:pt x="1492494" y="595290"/>
                </a:lnTo>
                <a:lnTo>
                  <a:pt x="1429065" y="600432"/>
                </a:lnTo>
                <a:lnTo>
                  <a:pt x="1366530" y="606451"/>
                </a:lnTo>
                <a:lnTo>
                  <a:pt x="1304937" y="613329"/>
                </a:lnTo>
                <a:lnTo>
                  <a:pt x="1244333" y="621047"/>
                </a:lnTo>
                <a:lnTo>
                  <a:pt x="1184765" y="629588"/>
                </a:lnTo>
                <a:lnTo>
                  <a:pt x="1126281" y="638934"/>
                </a:lnTo>
                <a:lnTo>
                  <a:pt x="1068929" y="649067"/>
                </a:lnTo>
                <a:lnTo>
                  <a:pt x="1012757" y="659969"/>
                </a:lnTo>
                <a:lnTo>
                  <a:pt x="957810" y="671621"/>
                </a:lnTo>
                <a:lnTo>
                  <a:pt x="904139" y="684007"/>
                </a:lnTo>
                <a:lnTo>
                  <a:pt x="851789" y="697108"/>
                </a:lnTo>
                <a:lnTo>
                  <a:pt x="800808" y="710905"/>
                </a:lnTo>
                <a:lnTo>
                  <a:pt x="751244" y="725382"/>
                </a:lnTo>
                <a:lnTo>
                  <a:pt x="703145" y="740520"/>
                </a:lnTo>
                <a:lnTo>
                  <a:pt x="656557" y="756301"/>
                </a:lnTo>
                <a:lnTo>
                  <a:pt x="611529" y="772707"/>
                </a:lnTo>
                <a:lnTo>
                  <a:pt x="568109" y="789721"/>
                </a:lnTo>
                <a:lnTo>
                  <a:pt x="526343" y="807324"/>
                </a:lnTo>
                <a:lnTo>
                  <a:pt x="486279" y="825498"/>
                </a:lnTo>
                <a:lnTo>
                  <a:pt x="447964" y="844225"/>
                </a:lnTo>
                <a:lnTo>
                  <a:pt x="411447" y="863488"/>
                </a:lnTo>
                <a:lnTo>
                  <a:pt x="376775" y="883268"/>
                </a:lnTo>
                <a:lnTo>
                  <a:pt x="343995" y="903547"/>
                </a:lnTo>
                <a:lnTo>
                  <a:pt x="284303" y="945533"/>
                </a:lnTo>
                <a:lnTo>
                  <a:pt x="232750" y="989301"/>
                </a:lnTo>
                <a:lnTo>
                  <a:pt x="189718" y="1034707"/>
                </a:lnTo>
                <a:lnTo>
                  <a:pt x="155586" y="1081608"/>
                </a:lnTo>
                <a:lnTo>
                  <a:pt x="130736" y="1129860"/>
                </a:lnTo>
                <a:lnTo>
                  <a:pt x="115546" y="1179319"/>
                </a:lnTo>
                <a:lnTo>
                  <a:pt x="110399" y="1229842"/>
                </a:lnTo>
                <a:lnTo>
                  <a:pt x="111693" y="1255228"/>
                </a:lnTo>
                <a:lnTo>
                  <a:pt x="121909" y="1305237"/>
                </a:lnTo>
                <a:lnTo>
                  <a:pt x="141977" y="1354110"/>
                </a:lnTo>
                <a:lnTo>
                  <a:pt x="171516" y="1401705"/>
                </a:lnTo>
                <a:lnTo>
                  <a:pt x="210145" y="1447876"/>
                </a:lnTo>
                <a:lnTo>
                  <a:pt x="257485" y="1492481"/>
                </a:lnTo>
                <a:lnTo>
                  <a:pt x="313155" y="1535376"/>
                </a:lnTo>
                <a:lnTo>
                  <a:pt x="376775" y="1576416"/>
                </a:lnTo>
                <a:lnTo>
                  <a:pt x="411447" y="1596196"/>
                </a:lnTo>
                <a:lnTo>
                  <a:pt x="447964" y="1615459"/>
                </a:lnTo>
                <a:lnTo>
                  <a:pt x="486279" y="1634187"/>
                </a:lnTo>
                <a:lnTo>
                  <a:pt x="526343" y="1652361"/>
                </a:lnTo>
                <a:lnTo>
                  <a:pt x="568109" y="1669963"/>
                </a:lnTo>
                <a:lnTo>
                  <a:pt x="611529" y="1686977"/>
                </a:lnTo>
                <a:lnTo>
                  <a:pt x="656557" y="1703383"/>
                </a:lnTo>
                <a:lnTo>
                  <a:pt x="703145" y="1719164"/>
                </a:lnTo>
                <a:lnTo>
                  <a:pt x="751244" y="1734302"/>
                </a:lnTo>
                <a:lnTo>
                  <a:pt x="800808" y="1748779"/>
                </a:lnTo>
                <a:lnTo>
                  <a:pt x="851789" y="1762576"/>
                </a:lnTo>
                <a:lnTo>
                  <a:pt x="904139" y="1775677"/>
                </a:lnTo>
                <a:lnTo>
                  <a:pt x="957810" y="1788063"/>
                </a:lnTo>
                <a:lnTo>
                  <a:pt x="1012757" y="1799715"/>
                </a:lnTo>
                <a:lnTo>
                  <a:pt x="1068929" y="1810617"/>
                </a:lnTo>
                <a:lnTo>
                  <a:pt x="1126281" y="1820750"/>
                </a:lnTo>
                <a:lnTo>
                  <a:pt x="1184765" y="1830096"/>
                </a:lnTo>
                <a:lnTo>
                  <a:pt x="1244333" y="1838637"/>
                </a:lnTo>
                <a:lnTo>
                  <a:pt x="1304937" y="1846355"/>
                </a:lnTo>
                <a:lnTo>
                  <a:pt x="1366530" y="1853233"/>
                </a:lnTo>
                <a:lnTo>
                  <a:pt x="1429065" y="1859252"/>
                </a:lnTo>
                <a:lnTo>
                  <a:pt x="1492494" y="1864394"/>
                </a:lnTo>
                <a:lnTo>
                  <a:pt x="1556769" y="1868642"/>
                </a:lnTo>
                <a:lnTo>
                  <a:pt x="1621843" y="1871976"/>
                </a:lnTo>
                <a:lnTo>
                  <a:pt x="1687668" y="1874381"/>
                </a:lnTo>
                <a:lnTo>
                  <a:pt x="1754197" y="1875836"/>
                </a:lnTo>
                <a:lnTo>
                  <a:pt x="1821382" y="1876326"/>
                </a:lnTo>
                <a:lnTo>
                  <a:pt x="1888567" y="1875836"/>
                </a:lnTo>
                <a:lnTo>
                  <a:pt x="1955096" y="1874381"/>
                </a:lnTo>
                <a:lnTo>
                  <a:pt x="2020921" y="1871976"/>
                </a:lnTo>
                <a:lnTo>
                  <a:pt x="2085995" y="1868642"/>
                </a:lnTo>
                <a:lnTo>
                  <a:pt x="2150270" y="1864394"/>
                </a:lnTo>
                <a:lnTo>
                  <a:pt x="2213698" y="1859252"/>
                </a:lnTo>
                <a:lnTo>
                  <a:pt x="2276233" y="1853233"/>
                </a:lnTo>
                <a:lnTo>
                  <a:pt x="2337826" y="1846355"/>
                </a:lnTo>
                <a:lnTo>
                  <a:pt x="2398431" y="1838637"/>
                </a:lnTo>
                <a:lnTo>
                  <a:pt x="2457998" y="1830096"/>
                </a:lnTo>
                <a:lnTo>
                  <a:pt x="2516482" y="1820750"/>
                </a:lnTo>
                <a:lnTo>
                  <a:pt x="2573834" y="1810617"/>
                </a:lnTo>
                <a:lnTo>
                  <a:pt x="2630007" y="1799715"/>
                </a:lnTo>
                <a:lnTo>
                  <a:pt x="2684953" y="1788063"/>
                </a:lnTo>
                <a:lnTo>
                  <a:pt x="2738625" y="1775677"/>
                </a:lnTo>
                <a:lnTo>
                  <a:pt x="2790975" y="1762576"/>
                </a:lnTo>
                <a:lnTo>
                  <a:pt x="2841956" y="1748779"/>
                </a:lnTo>
                <a:lnTo>
                  <a:pt x="2891520" y="1734302"/>
                </a:lnTo>
                <a:lnTo>
                  <a:pt x="2939619" y="1719164"/>
                </a:lnTo>
                <a:lnTo>
                  <a:pt x="2986206" y="1703383"/>
                </a:lnTo>
                <a:lnTo>
                  <a:pt x="3031234" y="1686977"/>
                </a:lnTo>
                <a:lnTo>
                  <a:pt x="3074655" y="1669963"/>
                </a:lnTo>
                <a:lnTo>
                  <a:pt x="3116421" y="1652361"/>
                </a:lnTo>
                <a:lnTo>
                  <a:pt x="3156485" y="1634187"/>
                </a:lnTo>
                <a:lnTo>
                  <a:pt x="3194799" y="1615459"/>
                </a:lnTo>
                <a:lnTo>
                  <a:pt x="3231316" y="1596196"/>
                </a:lnTo>
                <a:lnTo>
                  <a:pt x="3265989" y="1576416"/>
                </a:lnTo>
                <a:lnTo>
                  <a:pt x="3298768" y="1556137"/>
                </a:lnTo>
                <a:lnTo>
                  <a:pt x="3358461" y="1514151"/>
                </a:lnTo>
                <a:lnTo>
                  <a:pt x="3410013" y="1470383"/>
                </a:lnTo>
                <a:lnTo>
                  <a:pt x="3453046" y="1424977"/>
                </a:lnTo>
                <a:lnTo>
                  <a:pt x="3487177" y="1378076"/>
                </a:lnTo>
                <a:lnTo>
                  <a:pt x="3512028" y="1329824"/>
                </a:lnTo>
                <a:lnTo>
                  <a:pt x="3527217" y="1280365"/>
                </a:lnTo>
                <a:lnTo>
                  <a:pt x="3532365" y="1229842"/>
                </a:lnTo>
                <a:close/>
              </a:path>
              <a:path extrusionOk="0" h="2061210" w="4176395">
                <a:moveTo>
                  <a:pt x="4175816" y="1030384"/>
                </a:moveTo>
                <a:lnTo>
                  <a:pt x="4172005" y="967615"/>
                </a:lnTo>
                <a:lnTo>
                  <a:pt x="4160720" y="905841"/>
                </a:lnTo>
                <a:lnTo>
                  <a:pt x="4142177" y="845169"/>
                </a:lnTo>
                <a:lnTo>
                  <a:pt x="4116596" y="785707"/>
                </a:lnTo>
                <a:lnTo>
                  <a:pt x="4084195" y="727564"/>
                </a:lnTo>
                <a:lnTo>
                  <a:pt x="4045193" y="670846"/>
                </a:lnTo>
                <a:lnTo>
                  <a:pt x="3999807" y="615662"/>
                </a:lnTo>
                <a:lnTo>
                  <a:pt x="3948256" y="562119"/>
                </a:lnTo>
                <a:lnTo>
                  <a:pt x="3920237" y="535997"/>
                </a:lnTo>
                <a:lnTo>
                  <a:pt x="3890758" y="510326"/>
                </a:lnTo>
                <a:lnTo>
                  <a:pt x="3859848" y="485119"/>
                </a:lnTo>
                <a:lnTo>
                  <a:pt x="3827533" y="460389"/>
                </a:lnTo>
                <a:lnTo>
                  <a:pt x="3793840" y="436151"/>
                </a:lnTo>
                <a:lnTo>
                  <a:pt x="3758797" y="412417"/>
                </a:lnTo>
                <a:lnTo>
                  <a:pt x="3722432" y="389201"/>
                </a:lnTo>
                <a:lnTo>
                  <a:pt x="3684771" y="366517"/>
                </a:lnTo>
                <a:lnTo>
                  <a:pt x="3645841" y="344378"/>
                </a:lnTo>
                <a:lnTo>
                  <a:pt x="3605671" y="322798"/>
                </a:lnTo>
                <a:lnTo>
                  <a:pt x="3564287" y="301789"/>
                </a:lnTo>
                <a:lnTo>
                  <a:pt x="3521717" y="281366"/>
                </a:lnTo>
                <a:lnTo>
                  <a:pt x="3477987" y="261542"/>
                </a:lnTo>
                <a:lnTo>
                  <a:pt x="3433126" y="242331"/>
                </a:lnTo>
                <a:lnTo>
                  <a:pt x="3387161" y="223745"/>
                </a:lnTo>
                <a:lnTo>
                  <a:pt x="3340118" y="205798"/>
                </a:lnTo>
                <a:lnTo>
                  <a:pt x="3292025" y="188505"/>
                </a:lnTo>
                <a:lnTo>
                  <a:pt x="3242910" y="171877"/>
                </a:lnTo>
                <a:lnTo>
                  <a:pt x="3192800" y="155930"/>
                </a:lnTo>
                <a:lnTo>
                  <a:pt x="3141721" y="140676"/>
                </a:lnTo>
                <a:lnTo>
                  <a:pt x="3089702" y="126128"/>
                </a:lnTo>
                <a:lnTo>
                  <a:pt x="3036770" y="112300"/>
                </a:lnTo>
                <a:lnTo>
                  <a:pt x="2982951" y="99207"/>
                </a:lnTo>
                <a:lnTo>
                  <a:pt x="2928274" y="86860"/>
                </a:lnTo>
                <a:lnTo>
                  <a:pt x="2872765" y="75274"/>
                </a:lnTo>
                <a:lnTo>
                  <a:pt x="2816452" y="64462"/>
                </a:lnTo>
                <a:lnTo>
                  <a:pt x="2759362" y="54438"/>
                </a:lnTo>
                <a:lnTo>
                  <a:pt x="2701523" y="45214"/>
                </a:lnTo>
                <a:lnTo>
                  <a:pt x="2642961" y="36805"/>
                </a:lnTo>
                <a:lnTo>
                  <a:pt x="2583705" y="29224"/>
                </a:lnTo>
                <a:lnTo>
                  <a:pt x="2523780" y="22485"/>
                </a:lnTo>
                <a:lnTo>
                  <a:pt x="2463216" y="16600"/>
                </a:lnTo>
                <a:lnTo>
                  <a:pt x="2402038" y="11584"/>
                </a:lnTo>
                <a:lnTo>
                  <a:pt x="2340274" y="7449"/>
                </a:lnTo>
                <a:lnTo>
                  <a:pt x="2277952" y="4210"/>
                </a:lnTo>
                <a:lnTo>
                  <a:pt x="2215099" y="1880"/>
                </a:lnTo>
                <a:lnTo>
                  <a:pt x="2151741" y="472"/>
                </a:lnTo>
                <a:lnTo>
                  <a:pt x="2087908" y="0"/>
                </a:lnTo>
                <a:lnTo>
                  <a:pt x="2024074" y="472"/>
                </a:lnTo>
                <a:lnTo>
                  <a:pt x="1960717" y="1880"/>
                </a:lnTo>
                <a:lnTo>
                  <a:pt x="1897863" y="4210"/>
                </a:lnTo>
                <a:lnTo>
                  <a:pt x="1835541" y="7449"/>
                </a:lnTo>
                <a:lnTo>
                  <a:pt x="1773777" y="11584"/>
                </a:lnTo>
                <a:lnTo>
                  <a:pt x="1712600" y="16600"/>
                </a:lnTo>
                <a:lnTo>
                  <a:pt x="1652035" y="22485"/>
                </a:lnTo>
                <a:lnTo>
                  <a:pt x="1592111" y="29224"/>
                </a:lnTo>
                <a:lnTo>
                  <a:pt x="1532854" y="36805"/>
                </a:lnTo>
                <a:lnTo>
                  <a:pt x="1474292" y="45214"/>
                </a:lnTo>
                <a:lnTo>
                  <a:pt x="1416453" y="54438"/>
                </a:lnTo>
                <a:lnTo>
                  <a:pt x="1359363" y="64462"/>
                </a:lnTo>
                <a:lnTo>
                  <a:pt x="1303050" y="75274"/>
                </a:lnTo>
                <a:lnTo>
                  <a:pt x="1247541" y="86860"/>
                </a:lnTo>
                <a:lnTo>
                  <a:pt x="1192864" y="99207"/>
                </a:lnTo>
                <a:lnTo>
                  <a:pt x="1139045" y="112300"/>
                </a:lnTo>
                <a:lnTo>
                  <a:pt x="1086113" y="126128"/>
                </a:lnTo>
                <a:lnTo>
                  <a:pt x="1034094" y="140676"/>
                </a:lnTo>
                <a:lnTo>
                  <a:pt x="983016" y="155930"/>
                </a:lnTo>
                <a:lnTo>
                  <a:pt x="932905" y="171877"/>
                </a:lnTo>
                <a:lnTo>
                  <a:pt x="883790" y="188505"/>
                </a:lnTo>
                <a:lnTo>
                  <a:pt x="835697" y="205798"/>
                </a:lnTo>
                <a:lnTo>
                  <a:pt x="788655" y="223745"/>
                </a:lnTo>
                <a:lnTo>
                  <a:pt x="742689" y="242331"/>
                </a:lnTo>
                <a:lnTo>
                  <a:pt x="697828" y="261542"/>
                </a:lnTo>
                <a:lnTo>
                  <a:pt x="654098" y="281366"/>
                </a:lnTo>
                <a:lnTo>
                  <a:pt x="611528" y="301789"/>
                </a:lnTo>
                <a:lnTo>
                  <a:pt x="570144" y="322798"/>
                </a:lnTo>
                <a:lnTo>
                  <a:pt x="529974" y="344378"/>
                </a:lnTo>
                <a:lnTo>
                  <a:pt x="491045" y="366517"/>
                </a:lnTo>
                <a:lnTo>
                  <a:pt x="453383" y="389201"/>
                </a:lnTo>
                <a:lnTo>
                  <a:pt x="417018" y="412417"/>
                </a:lnTo>
                <a:lnTo>
                  <a:pt x="381975" y="436151"/>
                </a:lnTo>
                <a:lnTo>
                  <a:pt x="348282" y="460389"/>
                </a:lnTo>
                <a:lnTo>
                  <a:pt x="315967" y="485119"/>
                </a:lnTo>
                <a:lnTo>
                  <a:pt x="285057" y="510326"/>
                </a:lnTo>
                <a:lnTo>
                  <a:pt x="255579" y="535997"/>
                </a:lnTo>
                <a:lnTo>
                  <a:pt x="227559" y="562119"/>
                </a:lnTo>
                <a:lnTo>
                  <a:pt x="176009" y="615662"/>
                </a:lnTo>
                <a:lnTo>
                  <a:pt x="130623" y="670846"/>
                </a:lnTo>
                <a:lnTo>
                  <a:pt x="91620" y="727564"/>
                </a:lnTo>
                <a:lnTo>
                  <a:pt x="59219" y="785707"/>
                </a:lnTo>
                <a:lnTo>
                  <a:pt x="33638" y="845169"/>
                </a:lnTo>
                <a:lnTo>
                  <a:pt x="15096" y="905841"/>
                </a:lnTo>
                <a:lnTo>
                  <a:pt x="3810" y="967615"/>
                </a:lnTo>
                <a:lnTo>
                  <a:pt x="0" y="1030384"/>
                </a:lnTo>
                <a:lnTo>
                  <a:pt x="957" y="1061886"/>
                </a:lnTo>
                <a:lnTo>
                  <a:pt x="8532" y="1124171"/>
                </a:lnTo>
                <a:lnTo>
                  <a:pt x="23473" y="1185407"/>
                </a:lnTo>
                <a:lnTo>
                  <a:pt x="45562" y="1245487"/>
                </a:lnTo>
                <a:lnTo>
                  <a:pt x="74581" y="1304303"/>
                </a:lnTo>
                <a:lnTo>
                  <a:pt x="110310" y="1361747"/>
                </a:lnTo>
                <a:lnTo>
                  <a:pt x="152531" y="1417711"/>
                </a:lnTo>
                <a:lnTo>
                  <a:pt x="201027" y="1472088"/>
                </a:lnTo>
                <a:lnTo>
                  <a:pt x="255579" y="1524770"/>
                </a:lnTo>
                <a:lnTo>
                  <a:pt x="285057" y="1550441"/>
                </a:lnTo>
                <a:lnTo>
                  <a:pt x="315967" y="1575649"/>
                </a:lnTo>
                <a:lnTo>
                  <a:pt x="348282" y="1600378"/>
                </a:lnTo>
                <a:lnTo>
                  <a:pt x="381975" y="1624616"/>
                </a:lnTo>
                <a:lnTo>
                  <a:pt x="417018" y="1648350"/>
                </a:lnTo>
                <a:lnTo>
                  <a:pt x="453383" y="1671566"/>
                </a:lnTo>
                <a:lnTo>
                  <a:pt x="491045" y="1694250"/>
                </a:lnTo>
                <a:lnTo>
                  <a:pt x="529974" y="1716389"/>
                </a:lnTo>
                <a:lnTo>
                  <a:pt x="570144" y="1737969"/>
                </a:lnTo>
                <a:lnTo>
                  <a:pt x="611528" y="1758978"/>
                </a:lnTo>
                <a:lnTo>
                  <a:pt x="654098" y="1779401"/>
                </a:lnTo>
                <a:lnTo>
                  <a:pt x="697828" y="1799225"/>
                </a:lnTo>
                <a:lnTo>
                  <a:pt x="742689" y="1818437"/>
                </a:lnTo>
                <a:lnTo>
                  <a:pt x="788655" y="1837022"/>
                </a:lnTo>
                <a:lnTo>
                  <a:pt x="835697" y="1854969"/>
                </a:lnTo>
                <a:lnTo>
                  <a:pt x="883790" y="1872262"/>
                </a:lnTo>
                <a:lnTo>
                  <a:pt x="932905" y="1888890"/>
                </a:lnTo>
                <a:lnTo>
                  <a:pt x="983016" y="1904837"/>
                </a:lnTo>
                <a:lnTo>
                  <a:pt x="1034094" y="1920092"/>
                </a:lnTo>
                <a:lnTo>
                  <a:pt x="1086113" y="1934639"/>
                </a:lnTo>
                <a:lnTo>
                  <a:pt x="1139045" y="1948467"/>
                </a:lnTo>
                <a:lnTo>
                  <a:pt x="1192864" y="1961560"/>
                </a:lnTo>
                <a:lnTo>
                  <a:pt x="1247541" y="1973907"/>
                </a:lnTo>
                <a:lnTo>
                  <a:pt x="1303050" y="1985493"/>
                </a:lnTo>
                <a:lnTo>
                  <a:pt x="1359363" y="1996305"/>
                </a:lnTo>
                <a:lnTo>
                  <a:pt x="1416453" y="2006329"/>
                </a:lnTo>
                <a:lnTo>
                  <a:pt x="1474292" y="2015553"/>
                </a:lnTo>
                <a:lnTo>
                  <a:pt x="1532854" y="2023962"/>
                </a:lnTo>
                <a:lnTo>
                  <a:pt x="1592111" y="2031543"/>
                </a:lnTo>
                <a:lnTo>
                  <a:pt x="1652035" y="2038282"/>
                </a:lnTo>
                <a:lnTo>
                  <a:pt x="1712600" y="2044167"/>
                </a:lnTo>
                <a:lnTo>
                  <a:pt x="1773777" y="2049183"/>
                </a:lnTo>
                <a:lnTo>
                  <a:pt x="1835541" y="2053318"/>
                </a:lnTo>
                <a:lnTo>
                  <a:pt x="1897863" y="2056557"/>
                </a:lnTo>
                <a:lnTo>
                  <a:pt x="1960717" y="2058887"/>
                </a:lnTo>
                <a:lnTo>
                  <a:pt x="2024074" y="2060295"/>
                </a:lnTo>
                <a:lnTo>
                  <a:pt x="2087908" y="2060768"/>
                </a:lnTo>
                <a:lnTo>
                  <a:pt x="2151741" y="2060295"/>
                </a:lnTo>
                <a:lnTo>
                  <a:pt x="2215099" y="2058887"/>
                </a:lnTo>
                <a:lnTo>
                  <a:pt x="2277952" y="2056557"/>
                </a:lnTo>
                <a:lnTo>
                  <a:pt x="2340274" y="2053318"/>
                </a:lnTo>
                <a:lnTo>
                  <a:pt x="2402038" y="2049183"/>
                </a:lnTo>
                <a:lnTo>
                  <a:pt x="2463216" y="2044167"/>
                </a:lnTo>
                <a:lnTo>
                  <a:pt x="2523780" y="2038282"/>
                </a:lnTo>
                <a:lnTo>
                  <a:pt x="2583705" y="2031543"/>
                </a:lnTo>
                <a:lnTo>
                  <a:pt x="2642961" y="2023962"/>
                </a:lnTo>
                <a:lnTo>
                  <a:pt x="2701523" y="2015553"/>
                </a:lnTo>
                <a:lnTo>
                  <a:pt x="2759362" y="2006329"/>
                </a:lnTo>
                <a:lnTo>
                  <a:pt x="2816452" y="1996305"/>
                </a:lnTo>
                <a:lnTo>
                  <a:pt x="2872765" y="1985493"/>
                </a:lnTo>
                <a:lnTo>
                  <a:pt x="2928274" y="1973907"/>
                </a:lnTo>
                <a:lnTo>
                  <a:pt x="2982951" y="1961560"/>
                </a:lnTo>
                <a:lnTo>
                  <a:pt x="3036770" y="1948467"/>
                </a:lnTo>
                <a:lnTo>
                  <a:pt x="3089702" y="1934639"/>
                </a:lnTo>
                <a:lnTo>
                  <a:pt x="3141721" y="1920092"/>
                </a:lnTo>
                <a:lnTo>
                  <a:pt x="3192800" y="1904837"/>
                </a:lnTo>
                <a:lnTo>
                  <a:pt x="3242910" y="1888890"/>
                </a:lnTo>
                <a:lnTo>
                  <a:pt x="3292025" y="1872262"/>
                </a:lnTo>
                <a:lnTo>
                  <a:pt x="3340118" y="1854969"/>
                </a:lnTo>
                <a:lnTo>
                  <a:pt x="3387161" y="1837022"/>
                </a:lnTo>
                <a:lnTo>
                  <a:pt x="3433126" y="1818437"/>
                </a:lnTo>
                <a:lnTo>
                  <a:pt x="3477987" y="1799225"/>
                </a:lnTo>
                <a:lnTo>
                  <a:pt x="3521717" y="1779401"/>
                </a:lnTo>
                <a:lnTo>
                  <a:pt x="3564287" y="1758978"/>
                </a:lnTo>
                <a:lnTo>
                  <a:pt x="3605671" y="1737969"/>
                </a:lnTo>
                <a:lnTo>
                  <a:pt x="3645841" y="1716389"/>
                </a:lnTo>
                <a:lnTo>
                  <a:pt x="3684771" y="1694250"/>
                </a:lnTo>
                <a:lnTo>
                  <a:pt x="3722432" y="1671566"/>
                </a:lnTo>
                <a:lnTo>
                  <a:pt x="3758797" y="1648350"/>
                </a:lnTo>
                <a:lnTo>
                  <a:pt x="3793840" y="1624616"/>
                </a:lnTo>
                <a:lnTo>
                  <a:pt x="3827533" y="1600378"/>
                </a:lnTo>
                <a:lnTo>
                  <a:pt x="3859848" y="1575649"/>
                </a:lnTo>
                <a:lnTo>
                  <a:pt x="3890758" y="1550441"/>
                </a:lnTo>
                <a:lnTo>
                  <a:pt x="3920237" y="1524770"/>
                </a:lnTo>
                <a:lnTo>
                  <a:pt x="3948256" y="1498648"/>
                </a:lnTo>
                <a:lnTo>
                  <a:pt x="3999807" y="1445105"/>
                </a:lnTo>
                <a:lnTo>
                  <a:pt x="4045193" y="1389921"/>
                </a:lnTo>
                <a:lnTo>
                  <a:pt x="4084195" y="1333203"/>
                </a:lnTo>
                <a:lnTo>
                  <a:pt x="4116596" y="1275060"/>
                </a:lnTo>
                <a:lnTo>
                  <a:pt x="4142177" y="1215598"/>
                </a:lnTo>
                <a:lnTo>
                  <a:pt x="4160720" y="1154927"/>
                </a:lnTo>
                <a:lnTo>
                  <a:pt x="4172005" y="1093153"/>
                </a:lnTo>
                <a:lnTo>
                  <a:pt x="4175816" y="103038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97" name="Google Shape;697;p55"/>
          <p:cNvSpPr txBox="1"/>
          <p:nvPr/>
        </p:nvSpPr>
        <p:spPr>
          <a:xfrm>
            <a:off x="1282153" y="2835856"/>
            <a:ext cx="2044064" cy="4705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73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R Ç RE Ç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P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None/>
            </a:pP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\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8" name="Google Shape;698;p55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37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/>
          <p:nvPr>
            <p:ph type="title"/>
          </p:nvPr>
        </p:nvSpPr>
        <p:spPr>
          <a:xfrm>
            <a:off x="678332" y="59814"/>
            <a:ext cx="32518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Machines de Turing : calcul de fonctions</a:t>
            </a:r>
            <a:endParaRPr/>
          </a:p>
        </p:txBody>
      </p:sp>
      <p:sp>
        <p:nvSpPr>
          <p:cNvPr id="86" name="Google Shape;86;p11"/>
          <p:cNvSpPr/>
          <p:nvPr/>
        </p:nvSpPr>
        <p:spPr>
          <a:xfrm>
            <a:off x="495363" y="37339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7" name="Google Shape;87;p11"/>
          <p:cNvSpPr txBox="1"/>
          <p:nvPr/>
        </p:nvSpPr>
        <p:spPr>
          <a:xfrm>
            <a:off x="573595" y="294600"/>
            <a:ext cx="3592195" cy="897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Fonctions sur les mots :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40360" marR="68580" rtl="0" algn="l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Une machine de Turing calcule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la fonction		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si  pour tout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∗	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40360" marR="0" rtl="0" algn="l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machine s’arrête avec son ruban qui contient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 sz="1000"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0" marL="34036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(entouré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).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88" name="Google Shape;88;p11"/>
          <p:cNvGraphicFramePr/>
          <p:nvPr/>
        </p:nvGraphicFramePr>
        <p:xfrm>
          <a:off x="823861" y="14554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{78977779-3473-46A6-A9B9-5F1C4A37FA05}</a:tableStyleId>
              </a:tblPr>
              <a:tblGrid>
                <a:gridCol w="217800"/>
                <a:gridCol w="139075"/>
                <a:gridCol w="139075"/>
                <a:gridCol w="139075"/>
                <a:gridCol w="139075"/>
                <a:gridCol w="139075"/>
                <a:gridCol w="69225"/>
                <a:gridCol w="243200"/>
                <a:gridCol w="139075"/>
                <a:gridCol w="139075"/>
                <a:gridCol w="139075"/>
                <a:gridCol w="139075"/>
                <a:gridCol w="139075"/>
                <a:gridCol w="868050"/>
              </a:tblGrid>
              <a:tr h="138975">
                <a:tc>
                  <a:txBody>
                    <a:bodyPr/>
                    <a:lstStyle/>
                    <a:p>
                      <a:pPr indent="0" lvl="0" marL="63500" marR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. . .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0" marL="0"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495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 </a:t>
                      </a:r>
                      <a:r>
                        <a:rPr lang="en-US" sz="1000" u="none" cap="none" strike="noStrike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(</a:t>
                      </a: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 </a:t>
                      </a:r>
                      <a:r>
                        <a:rPr lang="en-US" sz="1000" u="none" cap="none" strike="noStrike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)</a:t>
                      </a:r>
                      <a:endParaRPr sz="1000" u="none" cap="none" strike="noStrike">
                        <a:latin typeface="Lucida Sans"/>
                        <a:ea typeface="Lucida Sans"/>
                        <a:cs typeface="Lucida Sans"/>
                        <a:sym typeface="Lucida Sans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40335" marR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. . .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8000">
                <a:tc gridSpan="7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gridSpan="7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89" name="Google Shape;89;p11"/>
          <p:cNvSpPr/>
          <p:nvPr/>
        </p:nvSpPr>
        <p:spPr>
          <a:xfrm>
            <a:off x="1666806" y="1717599"/>
            <a:ext cx="275590" cy="275590"/>
          </a:xfrm>
          <a:custGeom>
            <a:rect b="b" l="l" r="r" t="t"/>
            <a:pathLst>
              <a:path extrusionOk="0" h="275589" w="275589">
                <a:moveTo>
                  <a:pt x="274967" y="137484"/>
                </a:moveTo>
                <a:lnTo>
                  <a:pt x="267958" y="94028"/>
                </a:lnTo>
                <a:lnTo>
                  <a:pt x="248441" y="56287"/>
                </a:lnTo>
                <a:lnTo>
                  <a:pt x="218680" y="26526"/>
                </a:lnTo>
                <a:lnTo>
                  <a:pt x="180939" y="7008"/>
                </a:lnTo>
                <a:lnTo>
                  <a:pt x="137483" y="0"/>
                </a:lnTo>
                <a:lnTo>
                  <a:pt x="94028" y="7008"/>
                </a:lnTo>
                <a:lnTo>
                  <a:pt x="56287" y="26526"/>
                </a:lnTo>
                <a:lnTo>
                  <a:pt x="26526" y="56287"/>
                </a:lnTo>
                <a:lnTo>
                  <a:pt x="7008" y="94028"/>
                </a:lnTo>
                <a:lnTo>
                  <a:pt x="0" y="137484"/>
                </a:lnTo>
                <a:lnTo>
                  <a:pt x="7008" y="180939"/>
                </a:lnTo>
                <a:lnTo>
                  <a:pt x="26526" y="218680"/>
                </a:lnTo>
                <a:lnTo>
                  <a:pt x="56287" y="248441"/>
                </a:lnTo>
                <a:lnTo>
                  <a:pt x="94028" y="267959"/>
                </a:lnTo>
                <a:lnTo>
                  <a:pt x="137483" y="274968"/>
                </a:lnTo>
                <a:lnTo>
                  <a:pt x="180939" y="267959"/>
                </a:lnTo>
                <a:lnTo>
                  <a:pt x="218680" y="248441"/>
                </a:lnTo>
                <a:lnTo>
                  <a:pt x="248441" y="218680"/>
                </a:lnTo>
                <a:lnTo>
                  <a:pt x="267958" y="180939"/>
                </a:lnTo>
                <a:lnTo>
                  <a:pt x="274967" y="13748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0" name="Google Shape;90;p11"/>
          <p:cNvSpPr txBox="1"/>
          <p:nvPr/>
        </p:nvSpPr>
        <p:spPr>
          <a:xfrm>
            <a:off x="1703095" y="1736323"/>
            <a:ext cx="196215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a</a:t>
            </a:r>
            <a:endParaRPr baseline="-25000" sz="10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1"/>
          <p:cNvSpPr txBox="1"/>
          <p:nvPr/>
        </p:nvSpPr>
        <p:spPr>
          <a:xfrm>
            <a:off x="4477181" y="3370303"/>
            <a:ext cx="6794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2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56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704" name="Google Shape;704;p56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38</a:t>
            </a:r>
            <a:endParaRPr/>
          </a:p>
        </p:txBody>
      </p:sp>
      <p:sp>
        <p:nvSpPr>
          <p:cNvPr id="705" name="Google Shape;705;p56"/>
          <p:cNvSpPr txBox="1"/>
          <p:nvPr/>
        </p:nvSpPr>
        <p:spPr>
          <a:xfrm>
            <a:off x="347294" y="960753"/>
            <a:ext cx="2807335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192532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Indécidabilité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Digression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882650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Problèmes indécidables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Problèmes semi-décidables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Un problème qui n’est pas semi-décidable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8"/>
              </a:rPr>
              <a:t>Sur la terminologie utilisée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57"/>
          <p:cNvSpPr txBox="1"/>
          <p:nvPr>
            <p:ph type="title"/>
          </p:nvPr>
        </p:nvSpPr>
        <p:spPr>
          <a:xfrm>
            <a:off x="332435" y="59814"/>
            <a:ext cx="394335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Décidable = semi-décidable + co-semi-décidable</a:t>
            </a:r>
            <a:endParaRPr/>
          </a:p>
        </p:txBody>
      </p:sp>
      <p:sp>
        <p:nvSpPr>
          <p:cNvPr id="711" name="Google Shape;711;p57"/>
          <p:cNvSpPr/>
          <p:nvPr/>
        </p:nvSpPr>
        <p:spPr>
          <a:xfrm>
            <a:off x="495363" y="1316824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12" name="Google Shape;712;p57"/>
          <p:cNvSpPr txBox="1"/>
          <p:nvPr/>
        </p:nvSpPr>
        <p:spPr>
          <a:xfrm>
            <a:off x="624395" y="1238032"/>
            <a:ext cx="3462654" cy="363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12700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Théorème. Un langage est décidable si et seulement s’il  est semi-décidable et son complémentaire aussi.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3" name="Google Shape;713;p57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39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58"/>
          <p:cNvSpPr txBox="1"/>
          <p:nvPr/>
        </p:nvSpPr>
        <p:spPr>
          <a:xfrm>
            <a:off x="332435" y="59814"/>
            <a:ext cx="394335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Décidable = semi-décidable + co-semi-décidable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9" name="Google Shape;719;p58"/>
          <p:cNvSpPr/>
          <p:nvPr/>
        </p:nvSpPr>
        <p:spPr>
          <a:xfrm>
            <a:off x="495363" y="1316824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20" name="Google Shape;720;p58"/>
          <p:cNvSpPr txBox="1"/>
          <p:nvPr/>
        </p:nvSpPr>
        <p:spPr>
          <a:xfrm>
            <a:off x="611695" y="1238032"/>
            <a:ext cx="3488054" cy="7283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2540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Théorème. Un langage est décidable si et seulement s’il  est semi-décidable et son complémentaire aussi.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6510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Ce résultat justifie la terminologie de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semi-décidable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21" name="Google Shape;721;p58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39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5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59"/>
          <p:cNvSpPr/>
          <p:nvPr/>
        </p:nvSpPr>
        <p:spPr>
          <a:xfrm>
            <a:off x="495363" y="13331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27" name="Google Shape;727;p59"/>
          <p:cNvSpPr txBox="1"/>
          <p:nvPr>
            <p:ph type="title"/>
          </p:nvPr>
        </p:nvSpPr>
        <p:spPr>
          <a:xfrm>
            <a:off x="624395" y="54519"/>
            <a:ext cx="158750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</a:rPr>
              <a:t>Démonstration : sens </a:t>
            </a:r>
            <a:r>
              <a:rPr lang="en-US" sz="11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⇐</a:t>
            </a:r>
            <a:r>
              <a:rPr lang="en-US" sz="1100">
                <a:solidFill>
                  <a:srgbClr val="000000"/>
                </a:solidFill>
              </a:rPr>
              <a:t>.</a:t>
            </a:r>
            <a:endParaRPr sz="11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28" name="Google Shape;728;p59"/>
          <p:cNvSpPr txBox="1"/>
          <p:nvPr/>
        </p:nvSpPr>
        <p:spPr>
          <a:xfrm>
            <a:off x="1362354" y="962112"/>
            <a:ext cx="9906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w</a:t>
            </a:r>
            <a:endParaRPr sz="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9" name="Google Shape;729;p59"/>
          <p:cNvSpPr/>
          <p:nvPr/>
        </p:nvSpPr>
        <p:spPr>
          <a:xfrm>
            <a:off x="1776549" y="509000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30" name="Google Shape;730;p59"/>
          <p:cNvSpPr txBox="1"/>
          <p:nvPr/>
        </p:nvSpPr>
        <p:spPr>
          <a:xfrm>
            <a:off x="1852028" y="601534"/>
            <a:ext cx="20320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endParaRPr baseline="-25000"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731" name="Google Shape;731;p59"/>
          <p:cNvGrpSpPr/>
          <p:nvPr/>
        </p:nvGrpSpPr>
        <p:grpSpPr>
          <a:xfrm>
            <a:off x="2163958" y="613362"/>
            <a:ext cx="60709" cy="65405"/>
            <a:chOff x="2163958" y="613362"/>
            <a:chExt cx="60709" cy="65405"/>
          </a:xfrm>
        </p:grpSpPr>
        <p:sp>
          <p:nvSpPr>
            <p:cNvPr id="732" name="Google Shape;732;p59"/>
            <p:cNvSpPr/>
            <p:nvPr/>
          </p:nvSpPr>
          <p:spPr>
            <a:xfrm>
              <a:off x="2163958" y="645749"/>
              <a:ext cx="54610" cy="635"/>
            </a:xfrm>
            <a:custGeom>
              <a:rect b="b" l="l" r="r" t="t"/>
              <a:pathLst>
                <a:path extrusionOk="0" h="634" w="54610">
                  <a:moveTo>
                    <a:pt x="0" y="0"/>
                  </a:moveTo>
                  <a:lnTo>
                    <a:pt x="54525" y="7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3" name="Google Shape;733;p59"/>
            <p:cNvSpPr/>
            <p:nvPr/>
          </p:nvSpPr>
          <p:spPr>
            <a:xfrm>
              <a:off x="2194187" y="613362"/>
              <a:ext cx="30480" cy="65405"/>
            </a:xfrm>
            <a:custGeom>
              <a:rect b="b" l="l" r="r" t="t"/>
              <a:pathLst>
                <a:path extrusionOk="0" h="65404" w="30480">
                  <a:moveTo>
                    <a:pt x="7" y="0"/>
                  </a:moveTo>
                  <a:lnTo>
                    <a:pt x="4751" y="9901"/>
                  </a:lnTo>
                  <a:lnTo>
                    <a:pt x="13670" y="19993"/>
                  </a:lnTo>
                  <a:lnTo>
                    <a:pt x="23348" y="28186"/>
                  </a:lnTo>
                  <a:lnTo>
                    <a:pt x="30370" y="32394"/>
                  </a:lnTo>
                  <a:lnTo>
                    <a:pt x="23347" y="36600"/>
                  </a:lnTo>
                  <a:lnTo>
                    <a:pt x="13667" y="44791"/>
                  </a:lnTo>
                  <a:lnTo>
                    <a:pt x="4745" y="54881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734" name="Google Shape;734;p59"/>
          <p:cNvSpPr txBox="1"/>
          <p:nvPr/>
        </p:nvSpPr>
        <p:spPr>
          <a:xfrm>
            <a:off x="2259304" y="557224"/>
            <a:ext cx="39116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35" name="Google Shape;735;p59"/>
          <p:cNvSpPr/>
          <p:nvPr/>
        </p:nvSpPr>
        <p:spPr>
          <a:xfrm>
            <a:off x="1776549" y="1229009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36" name="Google Shape;736;p59"/>
          <p:cNvSpPr txBox="1"/>
          <p:nvPr/>
        </p:nvSpPr>
        <p:spPr>
          <a:xfrm>
            <a:off x="1852028" y="1321535"/>
            <a:ext cx="20320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endParaRPr baseline="-25000"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737" name="Google Shape;737;p59"/>
          <p:cNvGrpSpPr/>
          <p:nvPr/>
        </p:nvGrpSpPr>
        <p:grpSpPr>
          <a:xfrm>
            <a:off x="2163958" y="1333463"/>
            <a:ext cx="60709" cy="65405"/>
            <a:chOff x="2163958" y="1333463"/>
            <a:chExt cx="60709" cy="65405"/>
          </a:xfrm>
        </p:grpSpPr>
        <p:sp>
          <p:nvSpPr>
            <p:cNvPr id="738" name="Google Shape;738;p59"/>
            <p:cNvSpPr/>
            <p:nvPr/>
          </p:nvSpPr>
          <p:spPr>
            <a:xfrm>
              <a:off x="2163958" y="1365852"/>
              <a:ext cx="54610" cy="0"/>
            </a:xfrm>
            <a:custGeom>
              <a:rect b="b" l="l" r="r" t="t"/>
              <a:pathLst>
                <a:path extrusionOk="0" h="120000" w="54610">
                  <a:moveTo>
                    <a:pt x="0" y="0"/>
                  </a:moveTo>
                  <a:lnTo>
                    <a:pt x="54525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9" name="Google Shape;739;p59"/>
            <p:cNvSpPr/>
            <p:nvPr/>
          </p:nvSpPr>
          <p:spPr>
            <a:xfrm>
              <a:off x="2194187" y="1333463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5" y="9900"/>
                  </a:lnTo>
                  <a:lnTo>
                    <a:pt x="13666" y="19990"/>
                  </a:lnTo>
                  <a:lnTo>
                    <a:pt x="23346" y="28181"/>
                  </a:lnTo>
                  <a:lnTo>
                    <a:pt x="30369" y="32388"/>
                  </a:lnTo>
                  <a:lnTo>
                    <a:pt x="23347" y="36595"/>
                  </a:lnTo>
                  <a:lnTo>
                    <a:pt x="13668" y="44789"/>
                  </a:lnTo>
                  <a:lnTo>
                    <a:pt x="4749" y="54880"/>
                  </a:lnTo>
                  <a:lnTo>
                    <a:pt x="5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740" name="Google Shape;740;p59"/>
          <p:cNvSpPr txBox="1"/>
          <p:nvPr/>
        </p:nvSpPr>
        <p:spPr>
          <a:xfrm>
            <a:off x="2259304" y="1277352"/>
            <a:ext cx="39116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741" name="Google Shape;741;p59"/>
          <p:cNvGrpSpPr/>
          <p:nvPr/>
        </p:nvGrpSpPr>
        <p:grpSpPr>
          <a:xfrm>
            <a:off x="1499378" y="656591"/>
            <a:ext cx="263641" cy="785455"/>
            <a:chOff x="1499378" y="656591"/>
            <a:chExt cx="263641" cy="785455"/>
          </a:xfrm>
        </p:grpSpPr>
        <p:sp>
          <p:nvSpPr>
            <p:cNvPr id="742" name="Google Shape;742;p59"/>
            <p:cNvSpPr/>
            <p:nvPr/>
          </p:nvSpPr>
          <p:spPr>
            <a:xfrm>
              <a:off x="1499378" y="688981"/>
              <a:ext cx="257810" cy="360045"/>
            </a:xfrm>
            <a:custGeom>
              <a:rect b="b" l="l" r="r" t="t"/>
              <a:pathLst>
                <a:path extrusionOk="0" h="360044" w="257810">
                  <a:moveTo>
                    <a:pt x="0" y="360025"/>
                  </a:moveTo>
                  <a:lnTo>
                    <a:pt x="68369" y="360025"/>
                  </a:lnTo>
                  <a:lnTo>
                    <a:pt x="68369" y="0"/>
                  </a:lnTo>
                  <a:lnTo>
                    <a:pt x="257453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3" name="Google Shape;743;p59"/>
            <p:cNvSpPr/>
            <p:nvPr/>
          </p:nvSpPr>
          <p:spPr>
            <a:xfrm>
              <a:off x="1732539" y="656591"/>
              <a:ext cx="30480" cy="65405"/>
            </a:xfrm>
            <a:custGeom>
              <a:rect b="b" l="l" r="r" t="t"/>
              <a:pathLst>
                <a:path extrusionOk="0" h="65404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4" name="Google Shape;744;p59"/>
            <p:cNvSpPr/>
            <p:nvPr/>
          </p:nvSpPr>
          <p:spPr>
            <a:xfrm>
              <a:off x="1499378" y="1049007"/>
              <a:ext cx="257810" cy="360045"/>
            </a:xfrm>
            <a:custGeom>
              <a:rect b="b" l="l" r="r" t="t"/>
              <a:pathLst>
                <a:path extrusionOk="0" h="360044" w="257810">
                  <a:moveTo>
                    <a:pt x="0" y="0"/>
                  </a:moveTo>
                  <a:lnTo>
                    <a:pt x="68369" y="0"/>
                  </a:lnTo>
                  <a:lnTo>
                    <a:pt x="68369" y="360025"/>
                  </a:lnTo>
                  <a:lnTo>
                    <a:pt x="257453" y="360025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5" name="Google Shape;745;p59"/>
            <p:cNvSpPr/>
            <p:nvPr/>
          </p:nvSpPr>
          <p:spPr>
            <a:xfrm>
              <a:off x="1732539" y="1376641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746" name="Google Shape;746;p59"/>
          <p:cNvSpPr txBox="1"/>
          <p:nvPr/>
        </p:nvSpPr>
        <p:spPr>
          <a:xfrm>
            <a:off x="3131642" y="557185"/>
            <a:ext cx="39116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747" name="Google Shape;747;p59"/>
          <p:cNvGrpSpPr/>
          <p:nvPr/>
        </p:nvGrpSpPr>
        <p:grpSpPr>
          <a:xfrm>
            <a:off x="2720525" y="613273"/>
            <a:ext cx="376639" cy="65405"/>
            <a:chOff x="2720525" y="613273"/>
            <a:chExt cx="376639" cy="65405"/>
          </a:xfrm>
        </p:grpSpPr>
        <p:sp>
          <p:nvSpPr>
            <p:cNvPr id="748" name="Google Shape;748;p59"/>
            <p:cNvSpPr/>
            <p:nvPr/>
          </p:nvSpPr>
          <p:spPr>
            <a:xfrm>
              <a:off x="2720525" y="645663"/>
              <a:ext cx="370840" cy="635"/>
            </a:xfrm>
            <a:custGeom>
              <a:rect b="b" l="l" r="r" t="t"/>
              <a:pathLst>
                <a:path extrusionOk="0" h="634" w="370839">
                  <a:moveTo>
                    <a:pt x="0" y="19"/>
                  </a:moveTo>
                  <a:lnTo>
                    <a:pt x="370452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9" name="Google Shape;749;p59"/>
            <p:cNvSpPr/>
            <p:nvPr/>
          </p:nvSpPr>
          <p:spPr>
            <a:xfrm>
              <a:off x="3066684" y="613273"/>
              <a:ext cx="30480" cy="65405"/>
            </a:xfrm>
            <a:custGeom>
              <a:rect b="b" l="l" r="r" t="t"/>
              <a:pathLst>
                <a:path extrusionOk="0" h="65404" w="30480">
                  <a:moveTo>
                    <a:pt x="0" y="0"/>
                  </a:moveTo>
                  <a:lnTo>
                    <a:pt x="4745" y="9900"/>
                  </a:lnTo>
                  <a:lnTo>
                    <a:pt x="13665" y="19991"/>
                  </a:lnTo>
                  <a:lnTo>
                    <a:pt x="23344" y="28183"/>
                  </a:lnTo>
                  <a:lnTo>
                    <a:pt x="30367" y="32389"/>
                  </a:lnTo>
                  <a:lnTo>
                    <a:pt x="23345" y="36596"/>
                  </a:lnTo>
                  <a:lnTo>
                    <a:pt x="13666" y="44789"/>
                  </a:lnTo>
                  <a:lnTo>
                    <a:pt x="4746" y="54880"/>
                  </a:lnTo>
                  <a:lnTo>
                    <a:pt x="1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750" name="Google Shape;750;p59"/>
          <p:cNvSpPr txBox="1"/>
          <p:nvPr/>
        </p:nvSpPr>
        <p:spPr>
          <a:xfrm>
            <a:off x="3154159" y="1288629"/>
            <a:ext cx="346075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Helvetica Neue"/>
                <a:ea typeface="Helvetica Neue"/>
                <a:cs typeface="Helvetica Neue"/>
                <a:sym typeface="Helvetica Neue"/>
              </a:rPr>
              <a:t>Refuse</a:t>
            </a:r>
            <a:endParaRPr sz="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751" name="Google Shape;751;p59"/>
          <p:cNvGrpSpPr/>
          <p:nvPr/>
        </p:nvGrpSpPr>
        <p:grpSpPr>
          <a:xfrm>
            <a:off x="1524553" y="393336"/>
            <a:ext cx="1595134" cy="1311910"/>
            <a:chOff x="1524553" y="393336"/>
            <a:chExt cx="1595134" cy="1311910"/>
          </a:xfrm>
        </p:grpSpPr>
        <p:sp>
          <p:nvSpPr>
            <p:cNvPr id="752" name="Google Shape;752;p59"/>
            <p:cNvSpPr/>
            <p:nvPr/>
          </p:nvSpPr>
          <p:spPr>
            <a:xfrm>
              <a:off x="2720525" y="1365909"/>
              <a:ext cx="393065" cy="635"/>
            </a:xfrm>
            <a:custGeom>
              <a:rect b="b" l="l" r="r" t="t"/>
              <a:pathLst>
                <a:path extrusionOk="0" h="634" w="393064">
                  <a:moveTo>
                    <a:pt x="0" y="0"/>
                  </a:moveTo>
                  <a:lnTo>
                    <a:pt x="392975" y="15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3" name="Google Shape;753;p59"/>
            <p:cNvSpPr/>
            <p:nvPr/>
          </p:nvSpPr>
          <p:spPr>
            <a:xfrm>
              <a:off x="3089207" y="1333533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1" y="0"/>
                  </a:moveTo>
                  <a:lnTo>
                    <a:pt x="4745" y="9900"/>
                  </a:lnTo>
                  <a:lnTo>
                    <a:pt x="13665" y="19991"/>
                  </a:lnTo>
                  <a:lnTo>
                    <a:pt x="23344" y="28184"/>
                  </a:lnTo>
                  <a:lnTo>
                    <a:pt x="30366" y="32391"/>
                  </a:lnTo>
                  <a:lnTo>
                    <a:pt x="23344" y="36598"/>
                  </a:lnTo>
                  <a:lnTo>
                    <a:pt x="13665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4" name="Google Shape;754;p59"/>
            <p:cNvSpPr/>
            <p:nvPr/>
          </p:nvSpPr>
          <p:spPr>
            <a:xfrm>
              <a:off x="1524553" y="393336"/>
              <a:ext cx="1470660" cy="1311910"/>
            </a:xfrm>
            <a:custGeom>
              <a:rect b="b" l="l" r="r" t="t"/>
              <a:pathLst>
                <a:path extrusionOk="0" h="1311910" w="1470660">
                  <a:moveTo>
                    <a:pt x="0" y="1311342"/>
                  </a:moveTo>
                  <a:lnTo>
                    <a:pt x="0" y="0"/>
                  </a:lnTo>
                  <a:lnTo>
                    <a:pt x="1470661" y="0"/>
                  </a:lnTo>
                  <a:lnTo>
                    <a:pt x="1470661" y="1311342"/>
                  </a:lnTo>
                  <a:lnTo>
                    <a:pt x="0" y="1311342"/>
                  </a:lnTo>
                  <a:close/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755" name="Google Shape;755;p59"/>
          <p:cNvSpPr txBox="1"/>
          <p:nvPr/>
        </p:nvSpPr>
        <p:spPr>
          <a:xfrm>
            <a:off x="662825" y="1765610"/>
            <a:ext cx="3666490" cy="157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7300">
            <a:spAutoFit/>
          </a:bodyPr>
          <a:lstStyle/>
          <a:p>
            <a:pPr indent="-137160" lvl="0" marL="250825" marR="926464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Supposons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soit semi-décidable et son  complémentaire aussi.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528320" marR="106679" rtl="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Il existe une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qui termine en acceptant  sur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528320" marR="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et une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qui termine en acceptant sur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528320" marR="0" rtl="0" algn="l">
              <a:lnSpc>
                <a:spcPct val="116111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son complémentaire.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13664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construit une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qui, sur une entrée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0825" marR="0" rtl="0" algn="l">
              <a:lnSpc>
                <a:spcPct val="10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simule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étapes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étapes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sur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pour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0825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jusqu’à ce que l’une des deux termine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52832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1 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termine, la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 ;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52832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si c’est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, la machine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refuse.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56" name="Google Shape;756;p59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40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60"/>
          <p:cNvSpPr/>
          <p:nvPr/>
        </p:nvSpPr>
        <p:spPr>
          <a:xfrm>
            <a:off x="495363" y="99900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62" name="Google Shape;762;p60"/>
          <p:cNvSpPr txBox="1"/>
          <p:nvPr>
            <p:ph type="title"/>
          </p:nvPr>
        </p:nvSpPr>
        <p:spPr>
          <a:xfrm>
            <a:off x="624395" y="920215"/>
            <a:ext cx="158750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</a:rPr>
              <a:t>Démonstration : sens </a:t>
            </a:r>
            <a:r>
              <a:rPr lang="en-US" sz="11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⇒</a:t>
            </a:r>
            <a:r>
              <a:rPr lang="en-US" sz="1100">
                <a:solidFill>
                  <a:srgbClr val="000000"/>
                </a:solidFill>
              </a:rPr>
              <a:t>.</a:t>
            </a:r>
            <a:endParaRPr sz="11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63" name="Google Shape;763;p60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41</a:t>
            </a:r>
            <a:endParaRPr/>
          </a:p>
        </p:txBody>
      </p:sp>
      <p:sp>
        <p:nvSpPr>
          <p:cNvPr id="764" name="Google Shape;764;p60"/>
          <p:cNvSpPr txBox="1"/>
          <p:nvPr/>
        </p:nvSpPr>
        <p:spPr>
          <a:xfrm>
            <a:off x="726325" y="1261204"/>
            <a:ext cx="3531870" cy="7848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5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Par définition, un langage décidable est semi-décidable.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187325" marR="431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En inversant dans la machine de Turing l’état d’acceptation  et de refus, son complémentaire est aussi décidable, et  donc aussi semi-décidable.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8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61"/>
          <p:cNvSpPr txBox="1"/>
          <p:nvPr>
            <p:ph type="title"/>
          </p:nvPr>
        </p:nvSpPr>
        <p:spPr>
          <a:xfrm>
            <a:off x="496684" y="59814"/>
            <a:ext cx="3615054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 problème non récursivement énumérable</a:t>
            </a:r>
            <a:endParaRPr/>
          </a:p>
        </p:txBody>
      </p:sp>
      <p:sp>
        <p:nvSpPr>
          <p:cNvPr id="770" name="Google Shape;770;p61"/>
          <p:cNvSpPr/>
          <p:nvPr/>
        </p:nvSpPr>
        <p:spPr>
          <a:xfrm>
            <a:off x="495363" y="59608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71" name="Google Shape;771;p61"/>
          <p:cNvSpPr/>
          <p:nvPr/>
        </p:nvSpPr>
        <p:spPr>
          <a:xfrm>
            <a:off x="1265669" y="1203020"/>
            <a:ext cx="1421130" cy="0"/>
          </a:xfrm>
          <a:custGeom>
            <a:rect b="b" l="l" r="r" t="t"/>
            <a:pathLst>
              <a:path extrusionOk="0" h="120000" w="1421130">
                <a:moveTo>
                  <a:pt x="0" y="0"/>
                </a:moveTo>
                <a:lnTo>
                  <a:pt x="1420939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72" name="Google Shape;772;p61"/>
          <p:cNvSpPr/>
          <p:nvPr/>
        </p:nvSpPr>
        <p:spPr>
          <a:xfrm>
            <a:off x="495363" y="1960029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73" name="Google Shape;773;p61"/>
          <p:cNvSpPr/>
          <p:nvPr/>
        </p:nvSpPr>
        <p:spPr>
          <a:xfrm>
            <a:off x="2110498" y="1919160"/>
            <a:ext cx="1421130" cy="0"/>
          </a:xfrm>
          <a:custGeom>
            <a:rect b="b" l="l" r="r" t="t"/>
            <a:pathLst>
              <a:path extrusionOk="0" h="120000" w="1421129">
                <a:moveTo>
                  <a:pt x="0" y="0"/>
                </a:moveTo>
                <a:lnTo>
                  <a:pt x="1420939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74" name="Google Shape;774;p61"/>
          <p:cNvSpPr/>
          <p:nvPr/>
        </p:nvSpPr>
        <p:spPr>
          <a:xfrm>
            <a:off x="495363" y="247373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75" name="Google Shape;775;p61"/>
          <p:cNvSpPr txBox="1"/>
          <p:nvPr/>
        </p:nvSpPr>
        <p:spPr>
          <a:xfrm>
            <a:off x="250024" y="517295"/>
            <a:ext cx="3996690" cy="25482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386715" marR="462915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considère alors le complémentaire du problème  </a:t>
            </a:r>
            <a:r>
              <a:rPr lang="en-US" sz="1100" u="sng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 u="sng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 u="sng">
                <a:latin typeface="Times New Roman"/>
                <a:ea typeface="Times New Roman"/>
                <a:cs typeface="Times New Roman"/>
                <a:sym typeface="Times New Roman"/>
              </a:rPr>
              <a:t>PROBLEM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que l’on va noter 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6715" marR="0" rtl="0" algn="l">
              <a:lnSpc>
                <a:spcPct val="100000"/>
              </a:lnSpc>
              <a:spcBef>
                <a:spcPts val="107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Problème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PROBLEM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95250" marR="0" rtl="0" algn="l">
              <a:lnSpc>
                <a:spcPct val="12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10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Le codage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d’une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un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10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Décider si la machine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n’accepte pas le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6715" marR="114300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Corollaire. Le problème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n’est pas  semi-décidable.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6715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Preuve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52705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Sinon, par le théorème précédent, le problème de décision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63575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serait 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76" name="Google Shape;776;p61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42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0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62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782" name="Google Shape;782;p62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43</a:t>
            </a:r>
            <a:endParaRPr/>
          </a:p>
        </p:txBody>
      </p:sp>
      <p:sp>
        <p:nvSpPr>
          <p:cNvPr id="783" name="Google Shape;783;p62"/>
          <p:cNvSpPr txBox="1"/>
          <p:nvPr/>
        </p:nvSpPr>
        <p:spPr>
          <a:xfrm>
            <a:off x="347294" y="960753"/>
            <a:ext cx="2807335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192532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Indécidabilité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Digression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882650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Problèmes indécidables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Problèmes semi-décidables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Un problème qui n’est pas semi-décidable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8"/>
              </a:rPr>
              <a:t>Sur la terminologie utilisée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7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63"/>
          <p:cNvSpPr txBox="1"/>
          <p:nvPr>
            <p:ph type="title"/>
          </p:nvPr>
        </p:nvSpPr>
        <p:spPr>
          <a:xfrm>
            <a:off x="1087996" y="59814"/>
            <a:ext cx="243205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Enumération d’un langage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endParaRPr/>
          </a:p>
        </p:txBody>
      </p:sp>
      <p:sp>
        <p:nvSpPr>
          <p:cNvPr id="789" name="Google Shape;789;p63"/>
          <p:cNvSpPr/>
          <p:nvPr/>
        </p:nvSpPr>
        <p:spPr>
          <a:xfrm>
            <a:off x="495363" y="70161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90" name="Google Shape;790;p63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37338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Théorème. Un langage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>
                <a:latin typeface="Cambria"/>
                <a:ea typeface="Cambria"/>
                <a:cs typeface="Cambria"/>
                <a:sym typeface="Cambria"/>
              </a:rPr>
              <a:t>⊂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/>
              <a:t>est récursivement  énumérable (= semi-décidable) si et seulement si l’on peut  produire une machine de Turing qui affiche un à un  (énumère) tous les mots du langage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/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63"/>
          <p:cNvSpPr/>
          <p:nvPr/>
        </p:nvSpPr>
        <p:spPr>
          <a:xfrm>
            <a:off x="2222987" y="1815879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92" name="Google Shape;792;p63"/>
          <p:cNvSpPr txBox="1"/>
          <p:nvPr/>
        </p:nvSpPr>
        <p:spPr>
          <a:xfrm>
            <a:off x="2326970" y="1893987"/>
            <a:ext cx="1409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93" name="Google Shape;793;p63"/>
          <p:cNvGrpSpPr/>
          <p:nvPr/>
        </p:nvGrpSpPr>
        <p:grpSpPr>
          <a:xfrm>
            <a:off x="2608349" y="1891490"/>
            <a:ext cx="120274" cy="65405"/>
            <a:chOff x="2608349" y="1891490"/>
            <a:chExt cx="120274" cy="65405"/>
          </a:xfrm>
        </p:grpSpPr>
        <p:sp>
          <p:nvSpPr>
            <p:cNvPr id="794" name="Google Shape;794;p63"/>
            <p:cNvSpPr/>
            <p:nvPr/>
          </p:nvSpPr>
          <p:spPr>
            <a:xfrm>
              <a:off x="2608349" y="1923881"/>
              <a:ext cx="114300" cy="0"/>
            </a:xfrm>
            <a:custGeom>
              <a:rect b="b" l="l" r="r" t="t"/>
              <a:pathLst>
                <a:path extrusionOk="0" h="120000" w="114300">
                  <a:moveTo>
                    <a:pt x="0" y="0"/>
                  </a:moveTo>
                  <a:lnTo>
                    <a:pt x="11408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95" name="Google Shape;795;p63"/>
            <p:cNvSpPr/>
            <p:nvPr/>
          </p:nvSpPr>
          <p:spPr>
            <a:xfrm>
              <a:off x="2698143" y="1891490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796" name="Google Shape;796;p63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44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64"/>
          <p:cNvSpPr txBox="1"/>
          <p:nvPr>
            <p:ph type="title"/>
          </p:nvPr>
        </p:nvSpPr>
        <p:spPr>
          <a:xfrm>
            <a:off x="1087996" y="59814"/>
            <a:ext cx="243205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Enumération d’un langage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endParaRPr/>
          </a:p>
        </p:txBody>
      </p:sp>
      <p:sp>
        <p:nvSpPr>
          <p:cNvPr id="802" name="Google Shape;802;p64"/>
          <p:cNvSpPr/>
          <p:nvPr/>
        </p:nvSpPr>
        <p:spPr>
          <a:xfrm>
            <a:off x="495363" y="70161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03" name="Google Shape;803;p64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37338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Théorème. Un langage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>
                <a:latin typeface="Cambria"/>
                <a:ea typeface="Cambria"/>
                <a:cs typeface="Cambria"/>
                <a:sym typeface="Cambria"/>
              </a:rPr>
              <a:t>⊂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/>
              <a:t>est récursivement  énumérable (= semi-décidable) si et seulement si l’on peut  produire une machine de Turing qui affiche un à un  (énumère) tous les mots du langage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/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64"/>
          <p:cNvSpPr/>
          <p:nvPr/>
        </p:nvSpPr>
        <p:spPr>
          <a:xfrm>
            <a:off x="2184468" y="1815879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05" name="Google Shape;805;p64"/>
          <p:cNvSpPr txBox="1"/>
          <p:nvPr/>
        </p:nvSpPr>
        <p:spPr>
          <a:xfrm>
            <a:off x="2288451" y="1893987"/>
            <a:ext cx="1409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06" name="Google Shape;806;p64"/>
          <p:cNvGrpSpPr/>
          <p:nvPr/>
        </p:nvGrpSpPr>
        <p:grpSpPr>
          <a:xfrm>
            <a:off x="2569830" y="1891490"/>
            <a:ext cx="120274" cy="65405"/>
            <a:chOff x="2569830" y="1891490"/>
            <a:chExt cx="120274" cy="65405"/>
          </a:xfrm>
        </p:grpSpPr>
        <p:sp>
          <p:nvSpPr>
            <p:cNvPr id="807" name="Google Shape;807;p64"/>
            <p:cNvSpPr/>
            <p:nvPr/>
          </p:nvSpPr>
          <p:spPr>
            <a:xfrm>
              <a:off x="2569830" y="1923881"/>
              <a:ext cx="114300" cy="0"/>
            </a:xfrm>
            <a:custGeom>
              <a:rect b="b" l="l" r="r" t="t"/>
              <a:pathLst>
                <a:path extrusionOk="0" h="120000" w="114300">
                  <a:moveTo>
                    <a:pt x="0" y="0"/>
                  </a:moveTo>
                  <a:lnTo>
                    <a:pt x="11408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8" name="Google Shape;808;p64"/>
            <p:cNvSpPr/>
            <p:nvPr/>
          </p:nvSpPr>
          <p:spPr>
            <a:xfrm>
              <a:off x="2659624" y="1891490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809" name="Google Shape;809;p64"/>
          <p:cNvSpPr txBox="1"/>
          <p:nvPr/>
        </p:nvSpPr>
        <p:spPr>
          <a:xfrm>
            <a:off x="2737129" y="1820569"/>
            <a:ext cx="1028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10" name="Google Shape;810;p64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44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4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65"/>
          <p:cNvSpPr txBox="1"/>
          <p:nvPr>
            <p:ph type="title"/>
          </p:nvPr>
        </p:nvSpPr>
        <p:spPr>
          <a:xfrm>
            <a:off x="1087996" y="59814"/>
            <a:ext cx="243205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Enumération d’un langage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endParaRPr/>
          </a:p>
        </p:txBody>
      </p:sp>
      <p:sp>
        <p:nvSpPr>
          <p:cNvPr id="816" name="Google Shape;816;p65"/>
          <p:cNvSpPr/>
          <p:nvPr/>
        </p:nvSpPr>
        <p:spPr>
          <a:xfrm>
            <a:off x="495363" y="70161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17" name="Google Shape;817;p65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37338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Théorème. Un langage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>
                <a:latin typeface="Cambria"/>
                <a:ea typeface="Cambria"/>
                <a:cs typeface="Cambria"/>
                <a:sym typeface="Cambria"/>
              </a:rPr>
              <a:t>⊂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/>
              <a:t>est récursivement  énumérable (= semi-décidable) si et seulement si l’on peut  produire une machine de Turing qui affiche un à un  (énumère) tous les mots du langage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/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8" name="Google Shape;818;p65"/>
          <p:cNvSpPr/>
          <p:nvPr/>
        </p:nvSpPr>
        <p:spPr>
          <a:xfrm>
            <a:off x="2115164" y="1815879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19" name="Google Shape;819;p65"/>
          <p:cNvSpPr txBox="1"/>
          <p:nvPr/>
        </p:nvSpPr>
        <p:spPr>
          <a:xfrm>
            <a:off x="2219147" y="1893987"/>
            <a:ext cx="1409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20" name="Google Shape;820;p65"/>
          <p:cNvGrpSpPr/>
          <p:nvPr/>
        </p:nvGrpSpPr>
        <p:grpSpPr>
          <a:xfrm>
            <a:off x="2500526" y="1891490"/>
            <a:ext cx="120274" cy="65405"/>
            <a:chOff x="2500526" y="1891490"/>
            <a:chExt cx="120274" cy="65405"/>
          </a:xfrm>
        </p:grpSpPr>
        <p:sp>
          <p:nvSpPr>
            <p:cNvPr id="821" name="Google Shape;821;p65"/>
            <p:cNvSpPr/>
            <p:nvPr/>
          </p:nvSpPr>
          <p:spPr>
            <a:xfrm>
              <a:off x="2500526" y="1923881"/>
              <a:ext cx="114300" cy="0"/>
            </a:xfrm>
            <a:custGeom>
              <a:rect b="b" l="l" r="r" t="t"/>
              <a:pathLst>
                <a:path extrusionOk="0" h="120000" w="114300">
                  <a:moveTo>
                    <a:pt x="0" y="0"/>
                  </a:moveTo>
                  <a:lnTo>
                    <a:pt x="11408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2" name="Google Shape;822;p65"/>
            <p:cNvSpPr/>
            <p:nvPr/>
          </p:nvSpPr>
          <p:spPr>
            <a:xfrm>
              <a:off x="2590320" y="1891490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823" name="Google Shape;823;p65"/>
          <p:cNvSpPr txBox="1"/>
          <p:nvPr/>
        </p:nvSpPr>
        <p:spPr>
          <a:xfrm>
            <a:off x="2667825" y="1808516"/>
            <a:ext cx="24130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24" name="Google Shape;824;p65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44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2"/>
          <p:cNvSpPr txBox="1"/>
          <p:nvPr>
            <p:ph type="title"/>
          </p:nvPr>
        </p:nvSpPr>
        <p:spPr>
          <a:xfrm>
            <a:off x="678332" y="59814"/>
            <a:ext cx="32518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Machines de Turing : calcul de fonctions</a:t>
            </a:r>
            <a:endParaRPr/>
          </a:p>
        </p:txBody>
      </p:sp>
      <p:sp>
        <p:nvSpPr>
          <p:cNvPr id="97" name="Google Shape;97;p12"/>
          <p:cNvSpPr/>
          <p:nvPr/>
        </p:nvSpPr>
        <p:spPr>
          <a:xfrm>
            <a:off x="495363" y="37339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8" name="Google Shape;98;p12"/>
          <p:cNvSpPr txBox="1"/>
          <p:nvPr/>
        </p:nvSpPr>
        <p:spPr>
          <a:xfrm>
            <a:off x="573595" y="294600"/>
            <a:ext cx="3592195" cy="897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Fonctions sur les mots :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40360" marR="68580" rtl="0" algn="l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Une machine de Turing calcule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la fonction partielle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si  pour tout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dans le domaine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40360" marR="0" rtl="0" algn="l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machine s’arrête avec son ruban qui contient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 sz="1000"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0" marL="34036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(entouré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).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99" name="Google Shape;99;p12"/>
          <p:cNvGraphicFramePr/>
          <p:nvPr/>
        </p:nvGraphicFramePr>
        <p:xfrm>
          <a:off x="823861" y="14554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{78977779-3473-46A6-A9B9-5F1C4A37FA05}</a:tableStyleId>
              </a:tblPr>
              <a:tblGrid>
                <a:gridCol w="217800"/>
                <a:gridCol w="139075"/>
                <a:gridCol w="139075"/>
                <a:gridCol w="139075"/>
                <a:gridCol w="139075"/>
                <a:gridCol w="139075"/>
                <a:gridCol w="69225"/>
                <a:gridCol w="243200"/>
                <a:gridCol w="139075"/>
                <a:gridCol w="139075"/>
                <a:gridCol w="139075"/>
                <a:gridCol w="139075"/>
                <a:gridCol w="139075"/>
                <a:gridCol w="868050"/>
              </a:tblGrid>
              <a:tr h="138975">
                <a:tc>
                  <a:txBody>
                    <a:bodyPr/>
                    <a:lstStyle/>
                    <a:p>
                      <a:pPr indent="0" lvl="0" marL="63500" marR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. . .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0" marL="0"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495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 </a:t>
                      </a:r>
                      <a:r>
                        <a:rPr lang="en-US" sz="1000" u="none" cap="none" strike="noStrike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(</a:t>
                      </a: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 </a:t>
                      </a:r>
                      <a:r>
                        <a:rPr lang="en-US" sz="1000" u="none" cap="none" strike="noStrike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)</a:t>
                      </a:r>
                      <a:endParaRPr sz="1000" u="none" cap="none" strike="noStrike">
                        <a:latin typeface="Lucida Sans"/>
                        <a:ea typeface="Lucida Sans"/>
                        <a:cs typeface="Lucida Sans"/>
                        <a:sym typeface="Lucida Sans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40335" marR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. . .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8000">
                <a:tc gridSpan="7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gridSpan="7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00" name="Google Shape;100;p12"/>
          <p:cNvSpPr/>
          <p:nvPr/>
        </p:nvSpPr>
        <p:spPr>
          <a:xfrm>
            <a:off x="1666806" y="1717599"/>
            <a:ext cx="275590" cy="275590"/>
          </a:xfrm>
          <a:custGeom>
            <a:rect b="b" l="l" r="r" t="t"/>
            <a:pathLst>
              <a:path extrusionOk="0" h="275589" w="275589">
                <a:moveTo>
                  <a:pt x="274967" y="137484"/>
                </a:moveTo>
                <a:lnTo>
                  <a:pt x="267958" y="94028"/>
                </a:lnTo>
                <a:lnTo>
                  <a:pt x="248441" y="56287"/>
                </a:lnTo>
                <a:lnTo>
                  <a:pt x="218680" y="26526"/>
                </a:lnTo>
                <a:lnTo>
                  <a:pt x="180939" y="7008"/>
                </a:lnTo>
                <a:lnTo>
                  <a:pt x="137483" y="0"/>
                </a:lnTo>
                <a:lnTo>
                  <a:pt x="94028" y="7008"/>
                </a:lnTo>
                <a:lnTo>
                  <a:pt x="56287" y="26526"/>
                </a:lnTo>
                <a:lnTo>
                  <a:pt x="26526" y="56287"/>
                </a:lnTo>
                <a:lnTo>
                  <a:pt x="7008" y="94028"/>
                </a:lnTo>
                <a:lnTo>
                  <a:pt x="0" y="137484"/>
                </a:lnTo>
                <a:lnTo>
                  <a:pt x="7008" y="180939"/>
                </a:lnTo>
                <a:lnTo>
                  <a:pt x="26526" y="218680"/>
                </a:lnTo>
                <a:lnTo>
                  <a:pt x="56287" y="248441"/>
                </a:lnTo>
                <a:lnTo>
                  <a:pt x="94028" y="267959"/>
                </a:lnTo>
                <a:lnTo>
                  <a:pt x="137483" y="274968"/>
                </a:lnTo>
                <a:lnTo>
                  <a:pt x="180939" y="267959"/>
                </a:lnTo>
                <a:lnTo>
                  <a:pt x="218680" y="248441"/>
                </a:lnTo>
                <a:lnTo>
                  <a:pt x="248441" y="218680"/>
                </a:lnTo>
                <a:lnTo>
                  <a:pt x="267958" y="180939"/>
                </a:lnTo>
                <a:lnTo>
                  <a:pt x="274967" y="13748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1" name="Google Shape;101;p12"/>
          <p:cNvSpPr txBox="1"/>
          <p:nvPr/>
        </p:nvSpPr>
        <p:spPr>
          <a:xfrm>
            <a:off x="1703095" y="1736323"/>
            <a:ext cx="196215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a</a:t>
            </a:r>
            <a:endParaRPr baseline="-25000" sz="10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2"/>
          <p:cNvSpPr txBox="1"/>
          <p:nvPr/>
        </p:nvSpPr>
        <p:spPr>
          <a:xfrm>
            <a:off x="4477181" y="3370303"/>
            <a:ext cx="6794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8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66"/>
          <p:cNvSpPr txBox="1"/>
          <p:nvPr>
            <p:ph type="title"/>
          </p:nvPr>
        </p:nvSpPr>
        <p:spPr>
          <a:xfrm>
            <a:off x="1087996" y="59814"/>
            <a:ext cx="243205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Enumération d’un langage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endParaRPr/>
          </a:p>
        </p:txBody>
      </p:sp>
      <p:sp>
        <p:nvSpPr>
          <p:cNvPr id="830" name="Google Shape;830;p66"/>
          <p:cNvSpPr/>
          <p:nvPr/>
        </p:nvSpPr>
        <p:spPr>
          <a:xfrm>
            <a:off x="495363" y="70161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31" name="Google Shape;831;p66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37338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Théorème. Un langage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>
                <a:latin typeface="Cambria"/>
                <a:ea typeface="Cambria"/>
                <a:cs typeface="Cambria"/>
                <a:sym typeface="Cambria"/>
              </a:rPr>
              <a:t>⊂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/>
              <a:t>est récursivement  énumérable (= semi-décidable) si et seulement si l’on peut  produire une machine de Turing qui affiche un à un  (énumère) tous les mots du langage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/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66"/>
          <p:cNvSpPr/>
          <p:nvPr/>
        </p:nvSpPr>
        <p:spPr>
          <a:xfrm>
            <a:off x="2007354" y="1815879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33" name="Google Shape;833;p66"/>
          <p:cNvSpPr txBox="1"/>
          <p:nvPr/>
        </p:nvSpPr>
        <p:spPr>
          <a:xfrm>
            <a:off x="2111336" y="1893987"/>
            <a:ext cx="1409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34" name="Google Shape;834;p66"/>
          <p:cNvGrpSpPr/>
          <p:nvPr/>
        </p:nvGrpSpPr>
        <p:grpSpPr>
          <a:xfrm>
            <a:off x="2392716" y="1891490"/>
            <a:ext cx="120274" cy="65405"/>
            <a:chOff x="2392716" y="1891490"/>
            <a:chExt cx="120274" cy="65405"/>
          </a:xfrm>
        </p:grpSpPr>
        <p:sp>
          <p:nvSpPr>
            <p:cNvPr id="835" name="Google Shape;835;p66"/>
            <p:cNvSpPr/>
            <p:nvPr/>
          </p:nvSpPr>
          <p:spPr>
            <a:xfrm>
              <a:off x="2392716" y="1923881"/>
              <a:ext cx="114300" cy="0"/>
            </a:xfrm>
            <a:custGeom>
              <a:rect b="b" l="l" r="r" t="t"/>
              <a:pathLst>
                <a:path extrusionOk="0" h="120000" w="114300">
                  <a:moveTo>
                    <a:pt x="0" y="0"/>
                  </a:moveTo>
                  <a:lnTo>
                    <a:pt x="11408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6" name="Google Shape;836;p66"/>
            <p:cNvSpPr/>
            <p:nvPr/>
          </p:nvSpPr>
          <p:spPr>
            <a:xfrm>
              <a:off x="2482510" y="1891490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837" name="Google Shape;837;p66"/>
          <p:cNvSpPr txBox="1"/>
          <p:nvPr/>
        </p:nvSpPr>
        <p:spPr>
          <a:xfrm>
            <a:off x="2560002" y="1808516"/>
            <a:ext cx="45720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38" name="Google Shape;838;p66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44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2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p67"/>
          <p:cNvSpPr txBox="1"/>
          <p:nvPr>
            <p:ph type="title"/>
          </p:nvPr>
        </p:nvSpPr>
        <p:spPr>
          <a:xfrm>
            <a:off x="1087996" y="59814"/>
            <a:ext cx="243205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Enumération d’un langage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endParaRPr/>
          </a:p>
        </p:txBody>
      </p:sp>
      <p:sp>
        <p:nvSpPr>
          <p:cNvPr id="844" name="Google Shape;844;p67"/>
          <p:cNvSpPr/>
          <p:nvPr/>
        </p:nvSpPr>
        <p:spPr>
          <a:xfrm>
            <a:off x="495363" y="70161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45" name="Google Shape;845;p67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37338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Théorème. Un langage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>
                <a:latin typeface="Cambria"/>
                <a:ea typeface="Cambria"/>
                <a:cs typeface="Cambria"/>
                <a:sym typeface="Cambria"/>
              </a:rPr>
              <a:t>⊂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/>
              <a:t>est récursivement  énumérable (= semi-décidable) si et seulement si l’on peut  produire une machine de Turing qui affiche un à un  (énumère) tous les mots du langage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/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67"/>
          <p:cNvSpPr/>
          <p:nvPr/>
        </p:nvSpPr>
        <p:spPr>
          <a:xfrm>
            <a:off x="1938050" y="1815879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47" name="Google Shape;847;p67"/>
          <p:cNvSpPr txBox="1"/>
          <p:nvPr/>
        </p:nvSpPr>
        <p:spPr>
          <a:xfrm>
            <a:off x="2042032" y="1893987"/>
            <a:ext cx="1409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48" name="Google Shape;848;p67"/>
          <p:cNvGrpSpPr/>
          <p:nvPr/>
        </p:nvGrpSpPr>
        <p:grpSpPr>
          <a:xfrm>
            <a:off x="2323412" y="1891490"/>
            <a:ext cx="120274" cy="65405"/>
            <a:chOff x="2323412" y="1891490"/>
            <a:chExt cx="120274" cy="65405"/>
          </a:xfrm>
        </p:grpSpPr>
        <p:sp>
          <p:nvSpPr>
            <p:cNvPr id="849" name="Google Shape;849;p67"/>
            <p:cNvSpPr/>
            <p:nvPr/>
          </p:nvSpPr>
          <p:spPr>
            <a:xfrm>
              <a:off x="2323412" y="1923881"/>
              <a:ext cx="114300" cy="0"/>
            </a:xfrm>
            <a:custGeom>
              <a:rect b="b" l="l" r="r" t="t"/>
              <a:pathLst>
                <a:path extrusionOk="0" h="120000" w="114300">
                  <a:moveTo>
                    <a:pt x="0" y="0"/>
                  </a:moveTo>
                  <a:lnTo>
                    <a:pt x="11408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0" name="Google Shape;850;p67"/>
            <p:cNvSpPr/>
            <p:nvPr/>
          </p:nvSpPr>
          <p:spPr>
            <a:xfrm>
              <a:off x="2413206" y="1891490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851" name="Google Shape;851;p67"/>
          <p:cNvSpPr txBox="1"/>
          <p:nvPr/>
        </p:nvSpPr>
        <p:spPr>
          <a:xfrm>
            <a:off x="2490698" y="1808516"/>
            <a:ext cx="59563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52" name="Google Shape;852;p67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44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6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68"/>
          <p:cNvSpPr txBox="1"/>
          <p:nvPr>
            <p:ph type="title"/>
          </p:nvPr>
        </p:nvSpPr>
        <p:spPr>
          <a:xfrm>
            <a:off x="1087996" y="59814"/>
            <a:ext cx="243205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Enumération d’un langage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endParaRPr/>
          </a:p>
        </p:txBody>
      </p:sp>
      <p:sp>
        <p:nvSpPr>
          <p:cNvPr id="858" name="Google Shape;858;p68"/>
          <p:cNvSpPr/>
          <p:nvPr/>
        </p:nvSpPr>
        <p:spPr>
          <a:xfrm>
            <a:off x="495363" y="70161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59" name="Google Shape;859;p68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37338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Théorème. Un langage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>
                <a:latin typeface="Cambria"/>
                <a:ea typeface="Cambria"/>
                <a:cs typeface="Cambria"/>
                <a:sym typeface="Cambria"/>
              </a:rPr>
              <a:t>⊂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/>
              <a:t>est récursivement  énumérable (= semi-décidable) si et seulement si l’on peut  produire une machine de Turing qui affiche un à un  (énumère) tous les mots du langage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/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0" name="Google Shape;860;p68"/>
          <p:cNvSpPr/>
          <p:nvPr/>
        </p:nvSpPr>
        <p:spPr>
          <a:xfrm>
            <a:off x="1830227" y="1815879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61" name="Google Shape;861;p68"/>
          <p:cNvSpPr txBox="1"/>
          <p:nvPr/>
        </p:nvSpPr>
        <p:spPr>
          <a:xfrm>
            <a:off x="1934210" y="1893987"/>
            <a:ext cx="1409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62" name="Google Shape;862;p68"/>
          <p:cNvGrpSpPr/>
          <p:nvPr/>
        </p:nvGrpSpPr>
        <p:grpSpPr>
          <a:xfrm>
            <a:off x="2215589" y="1891490"/>
            <a:ext cx="120274" cy="65405"/>
            <a:chOff x="2215589" y="1891490"/>
            <a:chExt cx="120274" cy="65405"/>
          </a:xfrm>
        </p:grpSpPr>
        <p:sp>
          <p:nvSpPr>
            <p:cNvPr id="863" name="Google Shape;863;p68"/>
            <p:cNvSpPr/>
            <p:nvPr/>
          </p:nvSpPr>
          <p:spPr>
            <a:xfrm>
              <a:off x="2215589" y="1923881"/>
              <a:ext cx="114300" cy="0"/>
            </a:xfrm>
            <a:custGeom>
              <a:rect b="b" l="l" r="r" t="t"/>
              <a:pathLst>
                <a:path extrusionOk="0" h="120000" w="114300">
                  <a:moveTo>
                    <a:pt x="0" y="0"/>
                  </a:moveTo>
                  <a:lnTo>
                    <a:pt x="11408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64" name="Google Shape;864;p68"/>
            <p:cNvSpPr/>
            <p:nvPr/>
          </p:nvSpPr>
          <p:spPr>
            <a:xfrm>
              <a:off x="2305383" y="1891490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865" name="Google Shape;865;p68"/>
          <p:cNvSpPr txBox="1"/>
          <p:nvPr/>
        </p:nvSpPr>
        <p:spPr>
          <a:xfrm>
            <a:off x="2382888" y="1808516"/>
            <a:ext cx="81153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66" name="Google Shape;866;p68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44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0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69"/>
          <p:cNvSpPr txBox="1"/>
          <p:nvPr>
            <p:ph type="title"/>
          </p:nvPr>
        </p:nvSpPr>
        <p:spPr>
          <a:xfrm>
            <a:off x="1087996" y="59814"/>
            <a:ext cx="243205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Enumération d’un langage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endParaRPr/>
          </a:p>
        </p:txBody>
      </p:sp>
      <p:sp>
        <p:nvSpPr>
          <p:cNvPr id="872" name="Google Shape;872;p69"/>
          <p:cNvSpPr/>
          <p:nvPr/>
        </p:nvSpPr>
        <p:spPr>
          <a:xfrm>
            <a:off x="495363" y="70161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73" name="Google Shape;873;p69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37338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Théorème. Un langage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>
                <a:latin typeface="Cambria"/>
                <a:ea typeface="Cambria"/>
                <a:cs typeface="Cambria"/>
                <a:sym typeface="Cambria"/>
              </a:rPr>
              <a:t>⊂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/>
              <a:t>est récursivement  énumérable (= semi-décidable) si et seulement si l’on peut  produire une machine de Turing qui affiche un à un  (énumère) tous les mots du langage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/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4" name="Google Shape;874;p69"/>
          <p:cNvSpPr/>
          <p:nvPr/>
        </p:nvSpPr>
        <p:spPr>
          <a:xfrm>
            <a:off x="1722417" y="1815879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75" name="Google Shape;875;p69"/>
          <p:cNvSpPr txBox="1"/>
          <p:nvPr/>
        </p:nvSpPr>
        <p:spPr>
          <a:xfrm>
            <a:off x="1826399" y="1893987"/>
            <a:ext cx="1409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76" name="Google Shape;876;p69"/>
          <p:cNvGrpSpPr/>
          <p:nvPr/>
        </p:nvGrpSpPr>
        <p:grpSpPr>
          <a:xfrm>
            <a:off x="2107779" y="1891490"/>
            <a:ext cx="120273" cy="65405"/>
            <a:chOff x="2107779" y="1891490"/>
            <a:chExt cx="120273" cy="65405"/>
          </a:xfrm>
        </p:grpSpPr>
        <p:sp>
          <p:nvSpPr>
            <p:cNvPr id="877" name="Google Shape;877;p69"/>
            <p:cNvSpPr/>
            <p:nvPr/>
          </p:nvSpPr>
          <p:spPr>
            <a:xfrm>
              <a:off x="2107779" y="1923881"/>
              <a:ext cx="114300" cy="0"/>
            </a:xfrm>
            <a:custGeom>
              <a:rect b="b" l="l" r="r" t="t"/>
              <a:pathLst>
                <a:path extrusionOk="0" h="120000" w="114300">
                  <a:moveTo>
                    <a:pt x="0" y="0"/>
                  </a:moveTo>
                  <a:lnTo>
                    <a:pt x="11408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8" name="Google Shape;878;p69"/>
            <p:cNvSpPr/>
            <p:nvPr/>
          </p:nvSpPr>
          <p:spPr>
            <a:xfrm>
              <a:off x="2197572" y="1891490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879" name="Google Shape;879;p69"/>
          <p:cNvSpPr txBox="1"/>
          <p:nvPr/>
        </p:nvSpPr>
        <p:spPr>
          <a:xfrm>
            <a:off x="2275065" y="1808516"/>
            <a:ext cx="1026794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37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80" name="Google Shape;880;p69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44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70"/>
          <p:cNvSpPr txBox="1"/>
          <p:nvPr>
            <p:ph type="title"/>
          </p:nvPr>
        </p:nvSpPr>
        <p:spPr>
          <a:xfrm>
            <a:off x="1087996" y="59814"/>
            <a:ext cx="243205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Enumération d’un langage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endParaRPr/>
          </a:p>
        </p:txBody>
      </p:sp>
      <p:sp>
        <p:nvSpPr>
          <p:cNvPr id="886" name="Google Shape;886;p70"/>
          <p:cNvSpPr/>
          <p:nvPr/>
        </p:nvSpPr>
        <p:spPr>
          <a:xfrm>
            <a:off x="495363" y="70161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87" name="Google Shape;887;p70"/>
          <p:cNvSpPr txBox="1"/>
          <p:nvPr>
            <p:ph idx="1" type="body"/>
          </p:nvPr>
        </p:nvSpPr>
        <p:spPr>
          <a:xfrm>
            <a:off x="262724" y="606654"/>
            <a:ext cx="4084650" cy="2239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37338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Théorème. Un langage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>
                <a:latin typeface="Cambria"/>
                <a:ea typeface="Cambria"/>
                <a:cs typeface="Cambria"/>
                <a:sym typeface="Cambria"/>
              </a:rPr>
              <a:t>⊂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100"/>
              <a:t>est récursivement  énumérable (= semi-décidable) si et seulement si l’on peut  produire une machine de Turing qui affiche un à un  (énumère) tous les mots du langage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/>
              <a:t>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8" name="Google Shape;888;p70"/>
          <p:cNvSpPr/>
          <p:nvPr/>
        </p:nvSpPr>
        <p:spPr>
          <a:xfrm>
            <a:off x="1510682" y="1815879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89" name="Google Shape;889;p70"/>
          <p:cNvSpPr txBox="1"/>
          <p:nvPr/>
        </p:nvSpPr>
        <p:spPr>
          <a:xfrm>
            <a:off x="1614665" y="1893987"/>
            <a:ext cx="14097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90" name="Google Shape;890;p70"/>
          <p:cNvGrpSpPr/>
          <p:nvPr/>
        </p:nvGrpSpPr>
        <p:grpSpPr>
          <a:xfrm>
            <a:off x="1896044" y="1891490"/>
            <a:ext cx="120274" cy="65405"/>
            <a:chOff x="1896044" y="1891490"/>
            <a:chExt cx="120274" cy="65405"/>
          </a:xfrm>
        </p:grpSpPr>
        <p:sp>
          <p:nvSpPr>
            <p:cNvPr id="891" name="Google Shape;891;p70"/>
            <p:cNvSpPr/>
            <p:nvPr/>
          </p:nvSpPr>
          <p:spPr>
            <a:xfrm>
              <a:off x="1896044" y="1923881"/>
              <a:ext cx="114300" cy="0"/>
            </a:xfrm>
            <a:custGeom>
              <a:rect b="b" l="l" r="r" t="t"/>
              <a:pathLst>
                <a:path extrusionOk="0" h="120000" w="114300">
                  <a:moveTo>
                    <a:pt x="0" y="0"/>
                  </a:moveTo>
                  <a:lnTo>
                    <a:pt x="11408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2" name="Google Shape;892;p70"/>
            <p:cNvSpPr/>
            <p:nvPr/>
          </p:nvSpPr>
          <p:spPr>
            <a:xfrm>
              <a:off x="1985838" y="1891490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893" name="Google Shape;893;p70"/>
          <p:cNvSpPr txBox="1"/>
          <p:nvPr/>
        </p:nvSpPr>
        <p:spPr>
          <a:xfrm>
            <a:off x="2063343" y="1808516"/>
            <a:ext cx="142684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37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41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. . 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4" name="Google Shape;894;p70"/>
          <p:cNvSpPr txBox="1"/>
          <p:nvPr/>
        </p:nvSpPr>
        <p:spPr>
          <a:xfrm>
            <a:off x="4434966" y="3371256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44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70"/>
          <p:cNvSpPr txBox="1"/>
          <p:nvPr/>
        </p:nvSpPr>
        <p:spPr>
          <a:xfrm>
            <a:off x="739025" y="2561544"/>
            <a:ext cx="3154045" cy="3295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37160" lvl="0" marL="174625" marR="304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Ce résultat justifie la terminologie de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récursivement  énumérable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comme synonyme de semi-décidable.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71"/>
          <p:cNvSpPr/>
          <p:nvPr/>
        </p:nvSpPr>
        <p:spPr>
          <a:xfrm>
            <a:off x="495363" y="181279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01" name="Google Shape;901;p71"/>
          <p:cNvSpPr txBox="1"/>
          <p:nvPr>
            <p:ph type="title"/>
          </p:nvPr>
        </p:nvSpPr>
        <p:spPr>
          <a:xfrm>
            <a:off x="624395" y="102487"/>
            <a:ext cx="158750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</a:rPr>
              <a:t>Démonstration : sens </a:t>
            </a:r>
            <a:r>
              <a:rPr lang="en-US" sz="11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⇒</a:t>
            </a:r>
            <a:r>
              <a:rPr lang="en-US" sz="1100">
                <a:solidFill>
                  <a:srgbClr val="000000"/>
                </a:solidFill>
              </a:rPr>
              <a:t>.</a:t>
            </a:r>
            <a:endParaRPr sz="11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02" name="Google Shape;902;p71"/>
          <p:cNvSpPr/>
          <p:nvPr/>
        </p:nvSpPr>
        <p:spPr>
          <a:xfrm>
            <a:off x="1030889" y="743173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03" name="Google Shape;903;p71"/>
          <p:cNvSpPr txBox="1"/>
          <p:nvPr/>
        </p:nvSpPr>
        <p:spPr>
          <a:xfrm>
            <a:off x="1105547" y="851203"/>
            <a:ext cx="20320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i="1" lang="en-US" sz="12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i="1" lang="en-US" sz="600">
                <a:latin typeface="Arial"/>
                <a:ea typeface="Arial"/>
                <a:cs typeface="Arial"/>
                <a:sym typeface="Arial"/>
              </a:rPr>
              <a:t>e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04" name="Google Shape;904;p71"/>
          <p:cNvGrpSpPr/>
          <p:nvPr/>
        </p:nvGrpSpPr>
        <p:grpSpPr>
          <a:xfrm>
            <a:off x="1403811" y="818785"/>
            <a:ext cx="132714" cy="65405"/>
            <a:chOff x="1403811" y="818785"/>
            <a:chExt cx="132714" cy="65405"/>
          </a:xfrm>
        </p:grpSpPr>
        <p:sp>
          <p:nvSpPr>
            <p:cNvPr id="905" name="Google Shape;905;p71"/>
            <p:cNvSpPr/>
            <p:nvPr/>
          </p:nvSpPr>
          <p:spPr>
            <a:xfrm>
              <a:off x="1403811" y="851176"/>
              <a:ext cx="127000" cy="0"/>
            </a:xfrm>
            <a:custGeom>
              <a:rect b="b" l="l" r="r" t="t"/>
              <a:pathLst>
                <a:path extrusionOk="0" h="120000" w="127000">
                  <a:moveTo>
                    <a:pt x="0" y="0"/>
                  </a:moveTo>
                  <a:lnTo>
                    <a:pt x="126527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6" name="Google Shape;906;p71"/>
            <p:cNvSpPr/>
            <p:nvPr/>
          </p:nvSpPr>
          <p:spPr>
            <a:xfrm>
              <a:off x="1506045" y="818785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907" name="Google Shape;907;p71"/>
          <p:cNvSpPr txBox="1"/>
          <p:nvPr/>
        </p:nvSpPr>
        <p:spPr>
          <a:xfrm>
            <a:off x="1545704" y="762557"/>
            <a:ext cx="956944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t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, w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800"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00"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t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, w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800"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, . . .</a:t>
            </a:r>
            <a:endParaRPr sz="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8" name="Google Shape;908;p71"/>
          <p:cNvSpPr/>
          <p:nvPr/>
        </p:nvSpPr>
        <p:spPr>
          <a:xfrm>
            <a:off x="2933064" y="671173"/>
            <a:ext cx="360045" cy="360045"/>
          </a:xfrm>
          <a:custGeom>
            <a:rect b="b" l="l" r="r" t="t"/>
            <a:pathLst>
              <a:path extrusionOk="0" h="360044" w="360045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09" name="Google Shape;909;p71"/>
          <p:cNvSpPr txBox="1"/>
          <p:nvPr/>
        </p:nvSpPr>
        <p:spPr>
          <a:xfrm>
            <a:off x="3004299" y="763700"/>
            <a:ext cx="211454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A</a:t>
            </a:r>
            <a:endParaRPr baseline="-25000" sz="9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0" name="Google Shape;910;p71"/>
          <p:cNvGrpSpPr/>
          <p:nvPr/>
        </p:nvGrpSpPr>
        <p:grpSpPr>
          <a:xfrm>
            <a:off x="3305986" y="746785"/>
            <a:ext cx="132714" cy="65405"/>
            <a:chOff x="3305986" y="746785"/>
            <a:chExt cx="132714" cy="65405"/>
          </a:xfrm>
        </p:grpSpPr>
        <p:sp>
          <p:nvSpPr>
            <p:cNvPr id="911" name="Google Shape;911;p71"/>
            <p:cNvSpPr/>
            <p:nvPr/>
          </p:nvSpPr>
          <p:spPr>
            <a:xfrm>
              <a:off x="3305986" y="779176"/>
              <a:ext cx="127000" cy="0"/>
            </a:xfrm>
            <a:custGeom>
              <a:rect b="b" l="l" r="r" t="t"/>
              <a:pathLst>
                <a:path extrusionOk="0" h="120000" w="127000">
                  <a:moveTo>
                    <a:pt x="0" y="0"/>
                  </a:moveTo>
                  <a:lnTo>
                    <a:pt x="126527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2" name="Google Shape;912;p71"/>
            <p:cNvSpPr/>
            <p:nvPr/>
          </p:nvSpPr>
          <p:spPr>
            <a:xfrm>
              <a:off x="3408220" y="746785"/>
              <a:ext cx="30480" cy="65405"/>
            </a:xfrm>
            <a:custGeom>
              <a:rect b="b" l="l" r="r" t="t"/>
              <a:pathLst>
                <a:path extrusionOk="0" h="65404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913" name="Google Shape;913;p71"/>
          <p:cNvSpPr txBox="1"/>
          <p:nvPr/>
        </p:nvSpPr>
        <p:spPr>
          <a:xfrm>
            <a:off x="3447859" y="673213"/>
            <a:ext cx="57277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w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i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, w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i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, . . .</a:t>
            </a:r>
            <a:endParaRPr sz="8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4" name="Google Shape;914;p71"/>
          <p:cNvGrpSpPr/>
          <p:nvPr/>
        </p:nvGrpSpPr>
        <p:grpSpPr>
          <a:xfrm>
            <a:off x="843296" y="483580"/>
            <a:ext cx="2529840" cy="807720"/>
            <a:chOff x="843296" y="483580"/>
            <a:chExt cx="2529840" cy="807720"/>
          </a:xfrm>
        </p:grpSpPr>
        <p:sp>
          <p:nvSpPr>
            <p:cNvPr id="915" name="Google Shape;915;p71"/>
            <p:cNvSpPr/>
            <p:nvPr/>
          </p:nvSpPr>
          <p:spPr>
            <a:xfrm>
              <a:off x="2564950" y="851176"/>
              <a:ext cx="348615" cy="0"/>
            </a:xfrm>
            <a:custGeom>
              <a:rect b="b" l="l" r="r" t="t"/>
              <a:pathLst>
                <a:path extrusionOk="0" h="120000" w="348614">
                  <a:moveTo>
                    <a:pt x="0" y="0"/>
                  </a:moveTo>
                  <a:lnTo>
                    <a:pt x="34837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6" name="Google Shape;916;p71"/>
            <p:cNvSpPr/>
            <p:nvPr/>
          </p:nvSpPr>
          <p:spPr>
            <a:xfrm>
              <a:off x="2889033" y="818785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7" name="Google Shape;917;p71"/>
            <p:cNvSpPr/>
            <p:nvPr/>
          </p:nvSpPr>
          <p:spPr>
            <a:xfrm>
              <a:off x="843296" y="483580"/>
              <a:ext cx="2529840" cy="807720"/>
            </a:xfrm>
            <a:custGeom>
              <a:rect b="b" l="l" r="r" t="t"/>
              <a:pathLst>
                <a:path extrusionOk="0" h="807719" w="2529840">
                  <a:moveTo>
                    <a:pt x="0" y="807191"/>
                  </a:moveTo>
                  <a:lnTo>
                    <a:pt x="0" y="0"/>
                  </a:lnTo>
                  <a:lnTo>
                    <a:pt x="2529364" y="0"/>
                  </a:lnTo>
                  <a:lnTo>
                    <a:pt x="2529364" y="807191"/>
                  </a:lnTo>
                  <a:lnTo>
                    <a:pt x="0" y="807191"/>
                  </a:lnTo>
                  <a:close/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918" name="Google Shape;918;p71"/>
          <p:cNvSpPr txBox="1"/>
          <p:nvPr/>
        </p:nvSpPr>
        <p:spPr>
          <a:xfrm>
            <a:off x="700925" y="1430164"/>
            <a:ext cx="3622040" cy="1847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37160" lvl="0" marL="212725" marR="685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Supposons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récursivement énumérable : soit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machine  qui termine sur les mots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5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212725" marR="1301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×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∗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effectivement dénombrable : on peut construire  une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qui produit le codage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t, 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de  tous les couples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t, 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où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un entier,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un mot.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212725" marR="666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Considérons une machine de Turing qui en plus, pour  chaque couple produit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t, 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simule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étapes de la machine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12725" marR="355600" rtl="0" algn="l">
              <a:lnSpc>
                <a:spcPct val="12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 Si la machine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termine et accepte en exactement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t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étapes, la machine affiche alors le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 Sinon elle  n’affiche rien pour ce couple.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19" name="Google Shape;919;p71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45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72"/>
          <p:cNvSpPr/>
          <p:nvPr/>
        </p:nvSpPr>
        <p:spPr>
          <a:xfrm>
            <a:off x="495363" y="41165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25" name="Google Shape;925;p72"/>
          <p:cNvSpPr txBox="1"/>
          <p:nvPr>
            <p:ph type="title"/>
          </p:nvPr>
        </p:nvSpPr>
        <p:spPr>
          <a:xfrm>
            <a:off x="624395" y="332865"/>
            <a:ext cx="158750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</a:rPr>
              <a:t>Démonstration : sens </a:t>
            </a:r>
            <a:r>
              <a:rPr lang="en-US" sz="11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⇐</a:t>
            </a:r>
            <a:r>
              <a:rPr lang="en-US" sz="1100">
                <a:solidFill>
                  <a:srgbClr val="000000"/>
                </a:solidFill>
              </a:rPr>
              <a:t>.</a:t>
            </a:r>
            <a:endParaRPr sz="11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6" name="Google Shape;926;p72"/>
          <p:cNvSpPr txBox="1"/>
          <p:nvPr/>
        </p:nvSpPr>
        <p:spPr>
          <a:xfrm>
            <a:off x="1036751" y="884096"/>
            <a:ext cx="9906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w</a:t>
            </a:r>
            <a:endParaRPr sz="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7" name="Google Shape;927;p72"/>
          <p:cNvSpPr/>
          <p:nvPr/>
        </p:nvSpPr>
        <p:spPr>
          <a:xfrm>
            <a:off x="1525519" y="1045550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28" name="Google Shape;928;p72"/>
          <p:cNvSpPr txBox="1"/>
          <p:nvPr/>
        </p:nvSpPr>
        <p:spPr>
          <a:xfrm>
            <a:off x="1656803" y="1147685"/>
            <a:ext cx="93345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B</a:t>
            </a:r>
            <a:endParaRPr sz="8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29" name="Google Shape;929;p72"/>
          <p:cNvGrpSpPr/>
          <p:nvPr/>
        </p:nvGrpSpPr>
        <p:grpSpPr>
          <a:xfrm>
            <a:off x="1898441" y="1121162"/>
            <a:ext cx="132714" cy="65405"/>
            <a:chOff x="1898441" y="1121162"/>
            <a:chExt cx="132714" cy="65405"/>
          </a:xfrm>
        </p:grpSpPr>
        <p:sp>
          <p:nvSpPr>
            <p:cNvPr id="930" name="Google Shape;930;p72"/>
            <p:cNvSpPr/>
            <p:nvPr/>
          </p:nvSpPr>
          <p:spPr>
            <a:xfrm>
              <a:off x="1898441" y="1153553"/>
              <a:ext cx="127000" cy="0"/>
            </a:xfrm>
            <a:custGeom>
              <a:rect b="b" l="l" r="r" t="t"/>
              <a:pathLst>
                <a:path extrusionOk="0" h="120000" w="127000">
                  <a:moveTo>
                    <a:pt x="0" y="0"/>
                  </a:moveTo>
                  <a:lnTo>
                    <a:pt x="126527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31" name="Google Shape;931;p72"/>
            <p:cNvSpPr/>
            <p:nvPr/>
          </p:nvSpPr>
          <p:spPr>
            <a:xfrm>
              <a:off x="2000675" y="1121162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932" name="Google Shape;932;p72"/>
          <p:cNvSpPr txBox="1"/>
          <p:nvPr/>
        </p:nvSpPr>
        <p:spPr>
          <a:xfrm>
            <a:off x="2040331" y="1047583"/>
            <a:ext cx="57277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w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i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, w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i</a:t>
            </a:r>
            <a:r>
              <a:rPr baseline="-25000" lang="en-US" sz="7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i="1" lang="en-US" sz="800">
                <a:latin typeface="Arial"/>
                <a:ea typeface="Arial"/>
                <a:cs typeface="Arial"/>
                <a:sym typeface="Arial"/>
              </a:rPr>
              <a:t>, . . .</a:t>
            </a:r>
            <a:endParaRPr sz="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3" name="Google Shape;933;p72"/>
          <p:cNvSpPr/>
          <p:nvPr/>
        </p:nvSpPr>
        <p:spPr>
          <a:xfrm>
            <a:off x="2875711" y="901551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34" name="Google Shape;934;p72"/>
          <p:cNvSpPr txBox="1"/>
          <p:nvPr/>
        </p:nvSpPr>
        <p:spPr>
          <a:xfrm>
            <a:off x="2975775" y="1002778"/>
            <a:ext cx="16002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Verdana"/>
                <a:ea typeface="Verdana"/>
                <a:cs typeface="Verdana"/>
                <a:sym typeface="Verdana"/>
              </a:rPr>
              <a:t>=?</a:t>
            </a:r>
            <a:endParaRPr sz="800"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935" name="Google Shape;935;p72"/>
          <p:cNvGrpSpPr/>
          <p:nvPr/>
        </p:nvGrpSpPr>
        <p:grpSpPr>
          <a:xfrm>
            <a:off x="1173784" y="713957"/>
            <a:ext cx="2207563" cy="879475"/>
            <a:chOff x="1173784" y="713957"/>
            <a:chExt cx="2207563" cy="879475"/>
          </a:xfrm>
        </p:grpSpPr>
        <p:sp>
          <p:nvSpPr>
            <p:cNvPr id="936" name="Google Shape;936;p72"/>
            <p:cNvSpPr/>
            <p:nvPr/>
          </p:nvSpPr>
          <p:spPr>
            <a:xfrm>
              <a:off x="1173784" y="972785"/>
              <a:ext cx="2201545" cy="36830"/>
            </a:xfrm>
            <a:custGeom>
              <a:rect b="b" l="l" r="r" t="t"/>
              <a:pathLst>
                <a:path extrusionOk="0" h="36830" w="2201545">
                  <a:moveTo>
                    <a:pt x="0" y="0"/>
                  </a:moveTo>
                  <a:lnTo>
                    <a:pt x="1640862" y="35609"/>
                  </a:lnTo>
                </a:path>
                <a:path extrusionOk="0" h="36830" w="2201545">
                  <a:moveTo>
                    <a:pt x="2074848" y="36767"/>
                  </a:moveTo>
                  <a:lnTo>
                    <a:pt x="2201375" y="36767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37" name="Google Shape;937;p72"/>
            <p:cNvSpPr/>
            <p:nvPr/>
          </p:nvSpPr>
          <p:spPr>
            <a:xfrm>
              <a:off x="3350867" y="977162"/>
              <a:ext cx="30480" cy="65405"/>
            </a:xfrm>
            <a:custGeom>
              <a:rect b="b" l="l" r="r" t="t"/>
              <a:pathLst>
                <a:path extrusionOk="0" h="65405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38" name="Google Shape;938;p72"/>
            <p:cNvSpPr/>
            <p:nvPr/>
          </p:nvSpPr>
          <p:spPr>
            <a:xfrm>
              <a:off x="2789656" y="975483"/>
              <a:ext cx="31115" cy="64769"/>
            </a:xfrm>
            <a:custGeom>
              <a:rect b="b" l="l" r="r" t="t"/>
              <a:pathLst>
                <a:path extrusionOk="0" h="64769" w="31114">
                  <a:moveTo>
                    <a:pt x="1404" y="0"/>
                  </a:moveTo>
                  <a:lnTo>
                    <a:pt x="5933" y="10001"/>
                  </a:lnTo>
                  <a:lnTo>
                    <a:pt x="14633" y="20283"/>
                  </a:lnTo>
                  <a:lnTo>
                    <a:pt x="24132" y="28684"/>
                  </a:lnTo>
                  <a:lnTo>
                    <a:pt x="31062" y="33042"/>
                  </a:lnTo>
                  <a:lnTo>
                    <a:pt x="23950" y="37096"/>
                  </a:lnTo>
                  <a:lnTo>
                    <a:pt x="14095" y="45077"/>
                  </a:lnTo>
                  <a:lnTo>
                    <a:pt x="4958" y="54972"/>
                  </a:lnTo>
                  <a:lnTo>
                    <a:pt x="0" y="64768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39" name="Google Shape;939;p72"/>
            <p:cNvSpPr/>
            <p:nvPr/>
          </p:nvSpPr>
          <p:spPr>
            <a:xfrm>
              <a:off x="2634294" y="1153553"/>
              <a:ext cx="180975" cy="0"/>
            </a:xfrm>
            <a:custGeom>
              <a:rect b="b" l="l" r="r" t="t"/>
              <a:pathLst>
                <a:path extrusionOk="0" h="120000" w="180975">
                  <a:moveTo>
                    <a:pt x="0" y="0"/>
                  </a:moveTo>
                  <a:lnTo>
                    <a:pt x="18035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0" name="Google Shape;940;p72"/>
            <p:cNvSpPr/>
            <p:nvPr/>
          </p:nvSpPr>
          <p:spPr>
            <a:xfrm>
              <a:off x="2790351" y="1121162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1" name="Google Shape;941;p72"/>
            <p:cNvSpPr/>
            <p:nvPr/>
          </p:nvSpPr>
          <p:spPr>
            <a:xfrm>
              <a:off x="1337925" y="713957"/>
              <a:ext cx="1977389" cy="879475"/>
            </a:xfrm>
            <a:custGeom>
              <a:rect b="b" l="l" r="r" t="t"/>
              <a:pathLst>
                <a:path extrusionOk="0" h="879475" w="1977389">
                  <a:moveTo>
                    <a:pt x="0" y="879191"/>
                  </a:moveTo>
                  <a:lnTo>
                    <a:pt x="0" y="0"/>
                  </a:lnTo>
                  <a:lnTo>
                    <a:pt x="1977380" y="0"/>
                  </a:lnTo>
                  <a:lnTo>
                    <a:pt x="1977380" y="879191"/>
                  </a:lnTo>
                  <a:lnTo>
                    <a:pt x="0" y="879191"/>
                  </a:lnTo>
                  <a:close/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942" name="Google Shape;942;p72"/>
          <p:cNvSpPr txBox="1"/>
          <p:nvPr/>
        </p:nvSpPr>
        <p:spPr>
          <a:xfrm>
            <a:off x="3415906" y="921040"/>
            <a:ext cx="391160" cy="147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43" name="Google Shape;943;p72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46</a:t>
            </a:r>
            <a:endParaRPr/>
          </a:p>
        </p:txBody>
      </p:sp>
      <p:sp>
        <p:nvSpPr>
          <p:cNvPr id="944" name="Google Shape;944;p72"/>
          <p:cNvSpPr txBox="1"/>
          <p:nvPr/>
        </p:nvSpPr>
        <p:spPr>
          <a:xfrm>
            <a:off x="713625" y="1884367"/>
            <a:ext cx="3545204" cy="1047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7300">
            <a:spAutoFit/>
          </a:bodyPr>
          <a:lstStyle/>
          <a:p>
            <a:pPr indent="-137160" lvl="0" marL="200025" marR="5588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 l’on a une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qui énumère tous les  mots du langage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alors on peut construire une machine  de Turing qui étant donné un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simule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et à chaque  fois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produit un mot compare ce mot au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47751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S’ils sont égaux, alors la machine s’arrête et accepte.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477519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Sinon, la machine continue à jamais.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73"/>
          <p:cNvSpPr txBox="1"/>
          <p:nvPr>
            <p:ph type="title"/>
          </p:nvPr>
        </p:nvSpPr>
        <p:spPr>
          <a:xfrm>
            <a:off x="1930374" y="59814"/>
            <a:ext cx="74739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Au menu</a:t>
            </a:r>
            <a:endParaRPr/>
          </a:p>
        </p:txBody>
      </p:sp>
      <p:sp>
        <p:nvSpPr>
          <p:cNvPr id="950" name="Google Shape;950;p73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47</a:t>
            </a:r>
            <a:endParaRPr/>
          </a:p>
        </p:txBody>
      </p:sp>
      <p:sp>
        <p:nvSpPr>
          <p:cNvPr id="951" name="Google Shape;951;p73"/>
          <p:cNvSpPr txBox="1"/>
          <p:nvPr/>
        </p:nvSpPr>
        <p:spPr>
          <a:xfrm>
            <a:off x="347294" y="772882"/>
            <a:ext cx="2168525" cy="1711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Thèse de Church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Machines universelles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5080" rtl="0" algn="l">
              <a:lnSpc>
                <a:spcPct val="226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Langages et problèmes 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Indécidabilité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4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Autres problèmes indécidables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5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Google Shape;956;p74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957" name="Google Shape;957;p74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48</a:t>
            </a:r>
            <a:endParaRPr/>
          </a:p>
        </p:txBody>
      </p:sp>
      <p:sp>
        <p:nvSpPr>
          <p:cNvPr id="958" name="Google Shape;958;p74"/>
          <p:cNvSpPr txBox="1"/>
          <p:nvPr/>
        </p:nvSpPr>
        <p:spPr>
          <a:xfrm>
            <a:off x="347294" y="961223"/>
            <a:ext cx="2738120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833119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Autres problèmes indécidables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Réductions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Quelques autres problèmes indécidables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Théorème de Rice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5459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Le drame de la vérification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8"/>
              </a:rPr>
              <a:t>D’autres problèmes indécidables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2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p75"/>
          <p:cNvSpPr/>
          <p:nvPr/>
        </p:nvSpPr>
        <p:spPr>
          <a:xfrm>
            <a:off x="495363" y="92313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64" name="Google Shape;964;p75"/>
          <p:cNvSpPr txBox="1"/>
          <p:nvPr/>
        </p:nvSpPr>
        <p:spPr>
          <a:xfrm>
            <a:off x="611695" y="819264"/>
            <a:ext cx="2974340" cy="391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Nous connaissons deux langages indécidables,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65100" marR="0" rtl="0" algn="l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son complémentaire.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65" name="Google Shape;965;p75"/>
          <p:cNvSpPr/>
          <p:nvPr/>
        </p:nvSpPr>
        <p:spPr>
          <a:xfrm>
            <a:off x="495363" y="1487449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66" name="Google Shape;966;p75"/>
          <p:cNvSpPr txBox="1"/>
          <p:nvPr/>
        </p:nvSpPr>
        <p:spPr>
          <a:xfrm>
            <a:off x="624395" y="1408657"/>
            <a:ext cx="3618229" cy="7258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12700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Notre but est maintenant d’en obtenir d’autres, et de savoir  comparer les problèmes.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Nous introduisons pour cela la notion de </a:t>
            </a: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réduction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67" name="Google Shape;967;p75"/>
          <p:cNvSpPr/>
          <p:nvPr/>
        </p:nvSpPr>
        <p:spPr>
          <a:xfrm>
            <a:off x="495363" y="202138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68" name="Google Shape;968;p75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49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"/>
          <p:cNvSpPr txBox="1"/>
          <p:nvPr>
            <p:ph type="title"/>
          </p:nvPr>
        </p:nvSpPr>
        <p:spPr>
          <a:xfrm>
            <a:off x="678332" y="59814"/>
            <a:ext cx="32518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Machines de Turing : calcul de fonctions</a:t>
            </a:r>
            <a:endParaRPr/>
          </a:p>
        </p:txBody>
      </p:sp>
      <p:sp>
        <p:nvSpPr>
          <p:cNvPr id="108" name="Google Shape;108;p13"/>
          <p:cNvSpPr/>
          <p:nvPr/>
        </p:nvSpPr>
        <p:spPr>
          <a:xfrm>
            <a:off x="495363" y="37339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9" name="Google Shape;109;p13"/>
          <p:cNvSpPr txBox="1"/>
          <p:nvPr/>
        </p:nvSpPr>
        <p:spPr>
          <a:xfrm>
            <a:off x="573595" y="294600"/>
            <a:ext cx="3592195" cy="897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Fonctions sur les mots :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40360" marR="68580" rtl="0" algn="l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Une machine de Turing calcule </a:t>
            </a:r>
            <a:r>
              <a:rPr b="1" lang="en-US" sz="1000">
                <a:latin typeface="Arial"/>
                <a:ea typeface="Arial"/>
                <a:cs typeface="Arial"/>
                <a:sym typeface="Arial"/>
              </a:rPr>
              <a:t>la fonction partielle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si  pour tout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Σ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dans le domaine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40360" marR="0" rtl="0" algn="l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machine s’arrête avec son ruban qui contient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 sz="1000"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0" marL="34036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(entouré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).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110" name="Google Shape;110;p13"/>
          <p:cNvGraphicFramePr/>
          <p:nvPr/>
        </p:nvGraphicFramePr>
        <p:xfrm>
          <a:off x="823861" y="14554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{78977779-3473-46A6-A9B9-5F1C4A37FA05}</a:tableStyleId>
              </a:tblPr>
              <a:tblGrid>
                <a:gridCol w="217800"/>
                <a:gridCol w="139075"/>
                <a:gridCol w="139075"/>
                <a:gridCol w="139075"/>
                <a:gridCol w="139075"/>
                <a:gridCol w="139075"/>
                <a:gridCol w="69225"/>
                <a:gridCol w="243200"/>
                <a:gridCol w="139075"/>
                <a:gridCol w="139075"/>
                <a:gridCol w="139075"/>
                <a:gridCol w="139075"/>
                <a:gridCol w="139075"/>
                <a:gridCol w="868050"/>
              </a:tblGrid>
              <a:tr h="138975">
                <a:tc>
                  <a:txBody>
                    <a:bodyPr/>
                    <a:lstStyle/>
                    <a:p>
                      <a:pPr indent="0" lvl="0" marL="63500" marR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. . .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0" marL="0"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495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 </a:t>
                      </a:r>
                      <a:r>
                        <a:rPr lang="en-US" sz="1000" u="none" cap="none" strike="noStrike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(</a:t>
                      </a: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 </a:t>
                      </a:r>
                      <a:r>
                        <a:rPr lang="en-US" sz="1000" u="none" cap="none" strike="noStrike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)</a:t>
                      </a:r>
                      <a:endParaRPr sz="1000" u="none" cap="none" strike="noStrike">
                        <a:latin typeface="Lucida Sans"/>
                        <a:ea typeface="Lucida Sans"/>
                        <a:cs typeface="Lucida Sans"/>
                        <a:sym typeface="Lucida Sans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4130" marR="0" rtl="0" algn="l">
                        <a:lnSpc>
                          <a:spcPct val="99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40335" marR="0" rt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. . .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8000">
                <a:tc gridSpan="7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gridSpan="7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11" name="Google Shape;111;p13"/>
          <p:cNvSpPr/>
          <p:nvPr/>
        </p:nvSpPr>
        <p:spPr>
          <a:xfrm>
            <a:off x="1666806" y="1717599"/>
            <a:ext cx="275590" cy="275590"/>
          </a:xfrm>
          <a:custGeom>
            <a:rect b="b" l="l" r="r" t="t"/>
            <a:pathLst>
              <a:path extrusionOk="0" h="275589" w="275589">
                <a:moveTo>
                  <a:pt x="274967" y="137484"/>
                </a:moveTo>
                <a:lnTo>
                  <a:pt x="267958" y="94028"/>
                </a:lnTo>
                <a:lnTo>
                  <a:pt x="248441" y="56287"/>
                </a:lnTo>
                <a:lnTo>
                  <a:pt x="218680" y="26526"/>
                </a:lnTo>
                <a:lnTo>
                  <a:pt x="180939" y="7008"/>
                </a:lnTo>
                <a:lnTo>
                  <a:pt x="137483" y="0"/>
                </a:lnTo>
                <a:lnTo>
                  <a:pt x="94028" y="7008"/>
                </a:lnTo>
                <a:lnTo>
                  <a:pt x="56287" y="26526"/>
                </a:lnTo>
                <a:lnTo>
                  <a:pt x="26526" y="56287"/>
                </a:lnTo>
                <a:lnTo>
                  <a:pt x="7008" y="94028"/>
                </a:lnTo>
                <a:lnTo>
                  <a:pt x="0" y="137484"/>
                </a:lnTo>
                <a:lnTo>
                  <a:pt x="7008" y="180939"/>
                </a:lnTo>
                <a:lnTo>
                  <a:pt x="26526" y="218680"/>
                </a:lnTo>
                <a:lnTo>
                  <a:pt x="56287" y="248441"/>
                </a:lnTo>
                <a:lnTo>
                  <a:pt x="94028" y="267959"/>
                </a:lnTo>
                <a:lnTo>
                  <a:pt x="137483" y="274968"/>
                </a:lnTo>
                <a:lnTo>
                  <a:pt x="180939" y="267959"/>
                </a:lnTo>
                <a:lnTo>
                  <a:pt x="218680" y="248441"/>
                </a:lnTo>
                <a:lnTo>
                  <a:pt x="248441" y="218680"/>
                </a:lnTo>
                <a:lnTo>
                  <a:pt x="267958" y="180939"/>
                </a:lnTo>
                <a:lnTo>
                  <a:pt x="274967" y="13748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2" name="Google Shape;112;p13"/>
          <p:cNvSpPr txBox="1"/>
          <p:nvPr/>
        </p:nvSpPr>
        <p:spPr>
          <a:xfrm>
            <a:off x="598995" y="1736323"/>
            <a:ext cx="3586479" cy="593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1417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a</a:t>
            </a:r>
            <a:endParaRPr baseline="-25000" sz="1050">
              <a:latin typeface="Arial"/>
              <a:ea typeface="Arial"/>
              <a:cs typeface="Arial"/>
              <a:sym typeface="Arial"/>
            </a:endParaRPr>
          </a:p>
          <a:p>
            <a:pPr indent="0" lvl="0" marL="38100" marR="0" rtl="0" algn="l">
              <a:lnSpc>
                <a:spcPct val="119090"/>
              </a:lnSpc>
              <a:spcBef>
                <a:spcPts val="78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Fonctions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fixe un codage des éléments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et on exige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495363" y="206756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4" name="Google Shape;114;p13"/>
          <p:cNvSpPr txBox="1"/>
          <p:nvPr/>
        </p:nvSpPr>
        <p:spPr>
          <a:xfrm>
            <a:off x="901484" y="2304445"/>
            <a:ext cx="3208655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que la fonction qui passe du codage 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au codage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4477181" y="3370303"/>
            <a:ext cx="6794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739025" y="2367705"/>
            <a:ext cx="1722120" cy="506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00325">
            <a:spAutoFit/>
          </a:bodyPr>
          <a:lstStyle/>
          <a:p>
            <a:pPr indent="0" lvl="0" marL="1746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soit calculable.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Exemple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987285" y="2848503"/>
            <a:ext cx="3239770" cy="5797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28269" lvl="0" marL="20383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On peut coder </a:t>
            </a:r>
            <a:r>
              <a:rPr baseline="30000" i="1" lang="en-US" sz="1350"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= (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, . . . , n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k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aseline="30000" i="1" lang="en-US" sz="900">
                <a:latin typeface="Arial"/>
                <a:ea typeface="Arial"/>
                <a:cs typeface="Arial"/>
                <a:sym typeface="Arial"/>
              </a:rPr>
              <a:t>k 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par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03834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baseline="30000" i="1" lang="en-US" sz="1350"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30000" i="1" lang="en-US" sz="90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baseline="30000" lang="en-US" sz="7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baseline="30000" lang="en-US" sz="900"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baseline="30000" lang="en-US" sz="9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ba</a:t>
            </a:r>
            <a:r>
              <a:rPr baseline="30000" i="1" lang="en-US" sz="90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baseline="30000" lang="en-US" sz="7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baseline="30000" lang="en-US" sz="900"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baseline="30000" lang="en-US" sz="9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· · ·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30000" i="1" lang="en-US" sz="90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baseline="30000" i="1" lang="en-US" sz="750">
                <a:latin typeface="Arial"/>
                <a:ea typeface="Arial"/>
                <a:cs typeface="Arial"/>
                <a:sym typeface="Arial"/>
              </a:rPr>
              <a:t>k </a:t>
            </a:r>
            <a:r>
              <a:rPr baseline="30000" lang="en-US" sz="900"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baseline="30000" lang="en-US" sz="9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203834" marR="55880" rtl="0" algn="l">
              <a:lnSpc>
                <a:spcPct val="101499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Une fonction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aseline="30000" i="1" lang="en-US" sz="900">
                <a:latin typeface="Arial"/>
                <a:ea typeface="Arial"/>
                <a:cs typeface="Arial"/>
                <a:sym typeface="Arial"/>
              </a:rPr>
              <a:t>k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est calculable si elle est calculable  sur ce codage.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76"/>
          <p:cNvSpPr txBox="1"/>
          <p:nvPr>
            <p:ph type="title"/>
          </p:nvPr>
        </p:nvSpPr>
        <p:spPr>
          <a:xfrm>
            <a:off x="1389900" y="59814"/>
            <a:ext cx="1828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 notion de réduction</a:t>
            </a:r>
            <a:endParaRPr/>
          </a:p>
        </p:txBody>
      </p:sp>
      <p:sp>
        <p:nvSpPr>
          <p:cNvPr id="974" name="Google Shape;974;p76"/>
          <p:cNvSpPr/>
          <p:nvPr/>
        </p:nvSpPr>
        <p:spPr>
          <a:xfrm>
            <a:off x="495363" y="53263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75" name="Google Shape;975;p76"/>
          <p:cNvSpPr txBox="1"/>
          <p:nvPr/>
        </p:nvSpPr>
        <p:spPr>
          <a:xfrm>
            <a:off x="598995" y="453845"/>
            <a:ext cx="3672840" cy="8470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Soient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deux problèmes d’alphabets respectifs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et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 Une </a:t>
            </a: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réduction de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vers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une fonction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calculable telle que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3970" marR="0" rtl="0" algn="ctr">
              <a:lnSpc>
                <a:spcPct val="10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6" name="Google Shape;976;p76"/>
          <p:cNvSpPr/>
          <p:nvPr/>
        </p:nvSpPr>
        <p:spPr>
          <a:xfrm>
            <a:off x="1038519" y="1579341"/>
            <a:ext cx="1296035" cy="648335"/>
          </a:xfrm>
          <a:custGeom>
            <a:rect b="b" l="l" r="r" t="t"/>
            <a:pathLst>
              <a:path extrusionOk="0" h="648335" w="1296035">
                <a:moveTo>
                  <a:pt x="1296029" y="324007"/>
                </a:moveTo>
                <a:lnTo>
                  <a:pt x="1284344" y="262437"/>
                </a:lnTo>
                <a:lnTo>
                  <a:pt x="1250739" y="204768"/>
                </a:lnTo>
                <a:lnTo>
                  <a:pt x="1197385" y="152085"/>
                </a:lnTo>
                <a:lnTo>
                  <a:pt x="1163982" y="127953"/>
                </a:lnTo>
                <a:lnTo>
                  <a:pt x="1126456" y="105475"/>
                </a:lnTo>
                <a:lnTo>
                  <a:pt x="1085079" y="84786"/>
                </a:lnTo>
                <a:lnTo>
                  <a:pt x="1040122" y="66023"/>
                </a:lnTo>
                <a:lnTo>
                  <a:pt x="991858" y="49321"/>
                </a:lnTo>
                <a:lnTo>
                  <a:pt x="940557" y="34816"/>
                </a:lnTo>
                <a:lnTo>
                  <a:pt x="886492" y="22644"/>
                </a:lnTo>
                <a:lnTo>
                  <a:pt x="829933" y="12941"/>
                </a:lnTo>
                <a:lnTo>
                  <a:pt x="771153" y="5842"/>
                </a:lnTo>
                <a:lnTo>
                  <a:pt x="710423" y="1483"/>
                </a:lnTo>
                <a:lnTo>
                  <a:pt x="648014" y="0"/>
                </a:lnTo>
                <a:lnTo>
                  <a:pt x="585605" y="1483"/>
                </a:lnTo>
                <a:lnTo>
                  <a:pt x="524875" y="5842"/>
                </a:lnTo>
                <a:lnTo>
                  <a:pt x="466095" y="12941"/>
                </a:lnTo>
                <a:lnTo>
                  <a:pt x="409536" y="22644"/>
                </a:lnTo>
                <a:lnTo>
                  <a:pt x="355471" y="34816"/>
                </a:lnTo>
                <a:lnTo>
                  <a:pt x="304171" y="49321"/>
                </a:lnTo>
                <a:lnTo>
                  <a:pt x="255906" y="66023"/>
                </a:lnTo>
                <a:lnTo>
                  <a:pt x="210950" y="84786"/>
                </a:lnTo>
                <a:lnTo>
                  <a:pt x="169573" y="105475"/>
                </a:lnTo>
                <a:lnTo>
                  <a:pt x="132047" y="127953"/>
                </a:lnTo>
                <a:lnTo>
                  <a:pt x="98643" y="152085"/>
                </a:lnTo>
                <a:lnTo>
                  <a:pt x="69633" y="177735"/>
                </a:lnTo>
                <a:lnTo>
                  <a:pt x="25882" y="233047"/>
                </a:lnTo>
                <a:lnTo>
                  <a:pt x="2966" y="292802"/>
                </a:lnTo>
                <a:lnTo>
                  <a:pt x="0" y="324007"/>
                </a:lnTo>
                <a:lnTo>
                  <a:pt x="2966" y="355211"/>
                </a:lnTo>
                <a:lnTo>
                  <a:pt x="25882" y="414966"/>
                </a:lnTo>
                <a:lnTo>
                  <a:pt x="69633" y="470278"/>
                </a:lnTo>
                <a:lnTo>
                  <a:pt x="98643" y="495928"/>
                </a:lnTo>
                <a:lnTo>
                  <a:pt x="132047" y="520060"/>
                </a:lnTo>
                <a:lnTo>
                  <a:pt x="169573" y="542539"/>
                </a:lnTo>
                <a:lnTo>
                  <a:pt x="210950" y="563227"/>
                </a:lnTo>
                <a:lnTo>
                  <a:pt x="255906" y="581990"/>
                </a:lnTo>
                <a:lnTo>
                  <a:pt x="304171" y="598692"/>
                </a:lnTo>
                <a:lnTo>
                  <a:pt x="355471" y="613197"/>
                </a:lnTo>
                <a:lnTo>
                  <a:pt x="409536" y="625369"/>
                </a:lnTo>
                <a:lnTo>
                  <a:pt x="466095" y="635072"/>
                </a:lnTo>
                <a:lnTo>
                  <a:pt x="524875" y="642171"/>
                </a:lnTo>
                <a:lnTo>
                  <a:pt x="585605" y="646531"/>
                </a:lnTo>
                <a:lnTo>
                  <a:pt x="648014" y="648014"/>
                </a:lnTo>
                <a:lnTo>
                  <a:pt x="710423" y="646531"/>
                </a:lnTo>
                <a:lnTo>
                  <a:pt x="771153" y="642171"/>
                </a:lnTo>
                <a:lnTo>
                  <a:pt x="829933" y="635072"/>
                </a:lnTo>
                <a:lnTo>
                  <a:pt x="886492" y="625369"/>
                </a:lnTo>
                <a:lnTo>
                  <a:pt x="940557" y="613197"/>
                </a:lnTo>
                <a:lnTo>
                  <a:pt x="991858" y="598692"/>
                </a:lnTo>
                <a:lnTo>
                  <a:pt x="1040122" y="581990"/>
                </a:lnTo>
                <a:lnTo>
                  <a:pt x="1085079" y="563227"/>
                </a:lnTo>
                <a:lnTo>
                  <a:pt x="1126456" y="542539"/>
                </a:lnTo>
                <a:lnTo>
                  <a:pt x="1163982" y="520060"/>
                </a:lnTo>
                <a:lnTo>
                  <a:pt x="1197385" y="495928"/>
                </a:lnTo>
                <a:lnTo>
                  <a:pt x="1226395" y="470278"/>
                </a:lnTo>
                <a:lnTo>
                  <a:pt x="1270146" y="414966"/>
                </a:lnTo>
                <a:lnTo>
                  <a:pt x="1293063" y="355211"/>
                </a:lnTo>
                <a:lnTo>
                  <a:pt x="1296029" y="324007"/>
                </a:lnTo>
                <a:close/>
              </a:path>
              <a:path extrusionOk="0" h="648335" w="1296035">
                <a:moveTo>
                  <a:pt x="0" y="324007"/>
                </a:moveTo>
                <a:lnTo>
                  <a:pt x="1296029" y="324007"/>
                </a:lnTo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77" name="Google Shape;977;p76"/>
          <p:cNvSpPr txBox="1"/>
          <p:nvPr/>
        </p:nvSpPr>
        <p:spPr>
          <a:xfrm>
            <a:off x="1507832" y="1639454"/>
            <a:ext cx="34925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VRAI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8" name="Google Shape;978;p76"/>
          <p:cNvSpPr/>
          <p:nvPr/>
        </p:nvSpPr>
        <p:spPr>
          <a:xfrm>
            <a:off x="2550553" y="1579341"/>
            <a:ext cx="1296035" cy="648335"/>
          </a:xfrm>
          <a:custGeom>
            <a:rect b="b" l="l" r="r" t="t"/>
            <a:pathLst>
              <a:path extrusionOk="0" h="648335" w="1296035">
                <a:moveTo>
                  <a:pt x="1296029" y="324007"/>
                </a:moveTo>
                <a:lnTo>
                  <a:pt x="1284345" y="262437"/>
                </a:lnTo>
                <a:lnTo>
                  <a:pt x="1250739" y="204768"/>
                </a:lnTo>
                <a:lnTo>
                  <a:pt x="1197386" y="152085"/>
                </a:lnTo>
                <a:lnTo>
                  <a:pt x="1163982" y="127953"/>
                </a:lnTo>
                <a:lnTo>
                  <a:pt x="1126456" y="105475"/>
                </a:lnTo>
                <a:lnTo>
                  <a:pt x="1085079" y="84786"/>
                </a:lnTo>
                <a:lnTo>
                  <a:pt x="1040123" y="66023"/>
                </a:lnTo>
                <a:lnTo>
                  <a:pt x="991858" y="49321"/>
                </a:lnTo>
                <a:lnTo>
                  <a:pt x="940558" y="34816"/>
                </a:lnTo>
                <a:lnTo>
                  <a:pt x="886492" y="22644"/>
                </a:lnTo>
                <a:lnTo>
                  <a:pt x="829934" y="12941"/>
                </a:lnTo>
                <a:lnTo>
                  <a:pt x="771154" y="5842"/>
                </a:lnTo>
                <a:lnTo>
                  <a:pt x="710423" y="1483"/>
                </a:lnTo>
                <a:lnTo>
                  <a:pt x="648015" y="0"/>
                </a:lnTo>
                <a:lnTo>
                  <a:pt x="585606" y="1483"/>
                </a:lnTo>
                <a:lnTo>
                  <a:pt x="524875" y="5842"/>
                </a:lnTo>
                <a:lnTo>
                  <a:pt x="466095" y="12941"/>
                </a:lnTo>
                <a:lnTo>
                  <a:pt x="409537" y="22644"/>
                </a:lnTo>
                <a:lnTo>
                  <a:pt x="355471" y="34816"/>
                </a:lnTo>
                <a:lnTo>
                  <a:pt x="304171" y="49321"/>
                </a:lnTo>
                <a:lnTo>
                  <a:pt x="255907" y="66023"/>
                </a:lnTo>
                <a:lnTo>
                  <a:pt x="210950" y="84786"/>
                </a:lnTo>
                <a:lnTo>
                  <a:pt x="169573" y="105475"/>
                </a:lnTo>
                <a:lnTo>
                  <a:pt x="132047" y="127953"/>
                </a:lnTo>
                <a:lnTo>
                  <a:pt x="98643" y="152085"/>
                </a:lnTo>
                <a:lnTo>
                  <a:pt x="69634" y="177735"/>
                </a:lnTo>
                <a:lnTo>
                  <a:pt x="25882" y="233047"/>
                </a:lnTo>
                <a:lnTo>
                  <a:pt x="2966" y="292802"/>
                </a:lnTo>
                <a:lnTo>
                  <a:pt x="0" y="324007"/>
                </a:lnTo>
                <a:lnTo>
                  <a:pt x="2966" y="355211"/>
                </a:lnTo>
                <a:lnTo>
                  <a:pt x="25882" y="414966"/>
                </a:lnTo>
                <a:lnTo>
                  <a:pt x="69634" y="470278"/>
                </a:lnTo>
                <a:lnTo>
                  <a:pt x="98643" y="495928"/>
                </a:lnTo>
                <a:lnTo>
                  <a:pt x="132047" y="520060"/>
                </a:lnTo>
                <a:lnTo>
                  <a:pt x="169573" y="542539"/>
                </a:lnTo>
                <a:lnTo>
                  <a:pt x="210950" y="563227"/>
                </a:lnTo>
                <a:lnTo>
                  <a:pt x="255907" y="581990"/>
                </a:lnTo>
                <a:lnTo>
                  <a:pt x="304171" y="598692"/>
                </a:lnTo>
                <a:lnTo>
                  <a:pt x="355471" y="613197"/>
                </a:lnTo>
                <a:lnTo>
                  <a:pt x="409537" y="625369"/>
                </a:lnTo>
                <a:lnTo>
                  <a:pt x="466095" y="635072"/>
                </a:lnTo>
                <a:lnTo>
                  <a:pt x="524875" y="642171"/>
                </a:lnTo>
                <a:lnTo>
                  <a:pt x="585606" y="646531"/>
                </a:lnTo>
                <a:lnTo>
                  <a:pt x="648015" y="648014"/>
                </a:lnTo>
                <a:lnTo>
                  <a:pt x="710423" y="646531"/>
                </a:lnTo>
                <a:lnTo>
                  <a:pt x="771154" y="642171"/>
                </a:lnTo>
                <a:lnTo>
                  <a:pt x="829934" y="635072"/>
                </a:lnTo>
                <a:lnTo>
                  <a:pt x="886492" y="625369"/>
                </a:lnTo>
                <a:lnTo>
                  <a:pt x="940558" y="613197"/>
                </a:lnTo>
                <a:lnTo>
                  <a:pt x="991858" y="598692"/>
                </a:lnTo>
                <a:lnTo>
                  <a:pt x="1040123" y="581990"/>
                </a:lnTo>
                <a:lnTo>
                  <a:pt x="1085079" y="563227"/>
                </a:lnTo>
                <a:lnTo>
                  <a:pt x="1126456" y="542539"/>
                </a:lnTo>
                <a:lnTo>
                  <a:pt x="1163982" y="520060"/>
                </a:lnTo>
                <a:lnTo>
                  <a:pt x="1197386" y="495928"/>
                </a:lnTo>
                <a:lnTo>
                  <a:pt x="1226395" y="470278"/>
                </a:lnTo>
                <a:lnTo>
                  <a:pt x="1270146" y="414966"/>
                </a:lnTo>
                <a:lnTo>
                  <a:pt x="1293063" y="355211"/>
                </a:lnTo>
                <a:lnTo>
                  <a:pt x="1296029" y="324007"/>
                </a:lnTo>
                <a:close/>
              </a:path>
              <a:path extrusionOk="0" h="648335" w="1296035">
                <a:moveTo>
                  <a:pt x="0" y="324007"/>
                </a:moveTo>
                <a:lnTo>
                  <a:pt x="1296030" y="324007"/>
                </a:lnTo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79" name="Google Shape;979;p76"/>
          <p:cNvSpPr txBox="1"/>
          <p:nvPr/>
        </p:nvSpPr>
        <p:spPr>
          <a:xfrm>
            <a:off x="3300641" y="1639454"/>
            <a:ext cx="34925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VRAI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80" name="Google Shape;980;p76"/>
          <p:cNvGrpSpPr/>
          <p:nvPr/>
        </p:nvGrpSpPr>
        <p:grpSpPr>
          <a:xfrm>
            <a:off x="1686534" y="1579342"/>
            <a:ext cx="1627627" cy="648335"/>
            <a:chOff x="1686534" y="1579342"/>
            <a:chExt cx="1627627" cy="648335"/>
          </a:xfrm>
        </p:grpSpPr>
        <p:pic>
          <p:nvPicPr>
            <p:cNvPr id="981" name="Google Shape;981;p7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82974" y="1614950"/>
              <a:ext cx="231187" cy="2311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2" name="Google Shape;982;p7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82974" y="1960559"/>
              <a:ext cx="231187" cy="2311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3" name="Google Shape;983;p76"/>
            <p:cNvSpPr/>
            <p:nvPr/>
          </p:nvSpPr>
          <p:spPr>
            <a:xfrm>
              <a:off x="1686534" y="1579342"/>
              <a:ext cx="1512570" cy="648335"/>
            </a:xfrm>
            <a:custGeom>
              <a:rect b="b" l="l" r="r" t="t"/>
              <a:pathLst>
                <a:path extrusionOk="0" h="648335" w="1512570">
                  <a:moveTo>
                    <a:pt x="648014" y="324006"/>
                  </a:moveTo>
                  <a:lnTo>
                    <a:pt x="1512034" y="259205"/>
                  </a:lnTo>
                </a:path>
                <a:path extrusionOk="0" h="648335" w="1512570">
                  <a:moveTo>
                    <a:pt x="648014" y="324006"/>
                  </a:moveTo>
                  <a:lnTo>
                    <a:pt x="1512034" y="388808"/>
                  </a:lnTo>
                </a:path>
                <a:path extrusionOk="0" h="648335" w="1512570">
                  <a:moveTo>
                    <a:pt x="0" y="0"/>
                  </a:moveTo>
                  <a:lnTo>
                    <a:pt x="1512034" y="43200"/>
                  </a:lnTo>
                </a:path>
                <a:path extrusionOk="0" h="648335" w="1512570">
                  <a:moveTo>
                    <a:pt x="0" y="648013"/>
                  </a:moveTo>
                  <a:lnTo>
                    <a:pt x="1512034" y="604813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984" name="Google Shape;984;p76"/>
          <p:cNvSpPr txBox="1"/>
          <p:nvPr/>
        </p:nvSpPr>
        <p:spPr>
          <a:xfrm>
            <a:off x="1313345" y="1962034"/>
            <a:ext cx="746760" cy="4641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0" marR="889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FAUX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2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Problème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5" name="Google Shape;985;p76"/>
          <p:cNvSpPr txBox="1"/>
          <p:nvPr/>
        </p:nvSpPr>
        <p:spPr>
          <a:xfrm>
            <a:off x="2822282" y="1962034"/>
            <a:ext cx="837565" cy="4641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4724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FAUX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82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Problème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6" name="Google Shape;986;p76"/>
          <p:cNvSpPr/>
          <p:nvPr/>
        </p:nvSpPr>
        <p:spPr>
          <a:xfrm>
            <a:off x="495363" y="270311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87" name="Google Shape;987;p76"/>
          <p:cNvSpPr txBox="1"/>
          <p:nvPr/>
        </p:nvSpPr>
        <p:spPr>
          <a:xfrm>
            <a:off x="598995" y="2624326"/>
            <a:ext cx="256095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note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lorsque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se réduit à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88" name="Google Shape;988;p76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50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2" name="Shape 9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" name="Google Shape;993;p77"/>
          <p:cNvSpPr txBox="1"/>
          <p:nvPr>
            <p:ph type="title"/>
          </p:nvPr>
        </p:nvSpPr>
        <p:spPr>
          <a:xfrm>
            <a:off x="1389900" y="59814"/>
            <a:ext cx="1828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 notion de réduction</a:t>
            </a:r>
            <a:endParaRPr/>
          </a:p>
        </p:txBody>
      </p:sp>
      <p:sp>
        <p:nvSpPr>
          <p:cNvPr id="994" name="Google Shape;994;p77"/>
          <p:cNvSpPr/>
          <p:nvPr/>
        </p:nvSpPr>
        <p:spPr>
          <a:xfrm>
            <a:off x="495363" y="53263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95" name="Google Shape;995;p77"/>
          <p:cNvSpPr txBox="1"/>
          <p:nvPr/>
        </p:nvSpPr>
        <p:spPr>
          <a:xfrm>
            <a:off x="598995" y="453845"/>
            <a:ext cx="3672840" cy="8470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Soient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deux problèmes d’alphabets respectifs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et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 Une </a:t>
            </a: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réduction de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vers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une fonction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baseline="30000" lang="en-US" sz="1200">
                <a:latin typeface="Cambria"/>
                <a:ea typeface="Cambria"/>
                <a:cs typeface="Cambria"/>
                <a:sym typeface="Cambria"/>
              </a:rPr>
              <a:t>∗ 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calculable telle que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3970" marR="0" rtl="0" algn="ctr">
              <a:lnSpc>
                <a:spcPct val="10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6" name="Google Shape;996;p77"/>
          <p:cNvSpPr/>
          <p:nvPr/>
        </p:nvSpPr>
        <p:spPr>
          <a:xfrm>
            <a:off x="1038519" y="1579341"/>
            <a:ext cx="1296035" cy="648335"/>
          </a:xfrm>
          <a:custGeom>
            <a:rect b="b" l="l" r="r" t="t"/>
            <a:pathLst>
              <a:path extrusionOk="0" h="648335" w="1296035">
                <a:moveTo>
                  <a:pt x="1296029" y="324007"/>
                </a:moveTo>
                <a:lnTo>
                  <a:pt x="1284344" y="262437"/>
                </a:lnTo>
                <a:lnTo>
                  <a:pt x="1250739" y="204768"/>
                </a:lnTo>
                <a:lnTo>
                  <a:pt x="1197385" y="152085"/>
                </a:lnTo>
                <a:lnTo>
                  <a:pt x="1163982" y="127953"/>
                </a:lnTo>
                <a:lnTo>
                  <a:pt x="1126456" y="105475"/>
                </a:lnTo>
                <a:lnTo>
                  <a:pt x="1085079" y="84786"/>
                </a:lnTo>
                <a:lnTo>
                  <a:pt x="1040122" y="66023"/>
                </a:lnTo>
                <a:lnTo>
                  <a:pt x="991858" y="49321"/>
                </a:lnTo>
                <a:lnTo>
                  <a:pt x="940557" y="34816"/>
                </a:lnTo>
                <a:lnTo>
                  <a:pt x="886492" y="22644"/>
                </a:lnTo>
                <a:lnTo>
                  <a:pt x="829933" y="12941"/>
                </a:lnTo>
                <a:lnTo>
                  <a:pt x="771153" y="5842"/>
                </a:lnTo>
                <a:lnTo>
                  <a:pt x="710423" y="1483"/>
                </a:lnTo>
                <a:lnTo>
                  <a:pt x="648014" y="0"/>
                </a:lnTo>
                <a:lnTo>
                  <a:pt x="585605" y="1483"/>
                </a:lnTo>
                <a:lnTo>
                  <a:pt x="524875" y="5842"/>
                </a:lnTo>
                <a:lnTo>
                  <a:pt x="466095" y="12941"/>
                </a:lnTo>
                <a:lnTo>
                  <a:pt x="409536" y="22644"/>
                </a:lnTo>
                <a:lnTo>
                  <a:pt x="355471" y="34816"/>
                </a:lnTo>
                <a:lnTo>
                  <a:pt x="304171" y="49321"/>
                </a:lnTo>
                <a:lnTo>
                  <a:pt x="255906" y="66023"/>
                </a:lnTo>
                <a:lnTo>
                  <a:pt x="210950" y="84786"/>
                </a:lnTo>
                <a:lnTo>
                  <a:pt x="169573" y="105475"/>
                </a:lnTo>
                <a:lnTo>
                  <a:pt x="132047" y="127953"/>
                </a:lnTo>
                <a:lnTo>
                  <a:pt x="98643" y="152085"/>
                </a:lnTo>
                <a:lnTo>
                  <a:pt x="69633" y="177735"/>
                </a:lnTo>
                <a:lnTo>
                  <a:pt x="25882" y="233047"/>
                </a:lnTo>
                <a:lnTo>
                  <a:pt x="2966" y="292802"/>
                </a:lnTo>
                <a:lnTo>
                  <a:pt x="0" y="324007"/>
                </a:lnTo>
                <a:lnTo>
                  <a:pt x="2966" y="355211"/>
                </a:lnTo>
                <a:lnTo>
                  <a:pt x="25882" y="414966"/>
                </a:lnTo>
                <a:lnTo>
                  <a:pt x="69633" y="470278"/>
                </a:lnTo>
                <a:lnTo>
                  <a:pt x="98643" y="495928"/>
                </a:lnTo>
                <a:lnTo>
                  <a:pt x="132047" y="520060"/>
                </a:lnTo>
                <a:lnTo>
                  <a:pt x="169573" y="542539"/>
                </a:lnTo>
                <a:lnTo>
                  <a:pt x="210950" y="563227"/>
                </a:lnTo>
                <a:lnTo>
                  <a:pt x="255906" y="581990"/>
                </a:lnTo>
                <a:lnTo>
                  <a:pt x="304171" y="598692"/>
                </a:lnTo>
                <a:lnTo>
                  <a:pt x="355471" y="613197"/>
                </a:lnTo>
                <a:lnTo>
                  <a:pt x="409536" y="625369"/>
                </a:lnTo>
                <a:lnTo>
                  <a:pt x="466095" y="635072"/>
                </a:lnTo>
                <a:lnTo>
                  <a:pt x="524875" y="642171"/>
                </a:lnTo>
                <a:lnTo>
                  <a:pt x="585605" y="646531"/>
                </a:lnTo>
                <a:lnTo>
                  <a:pt x="648014" y="648014"/>
                </a:lnTo>
                <a:lnTo>
                  <a:pt x="710423" y="646531"/>
                </a:lnTo>
                <a:lnTo>
                  <a:pt x="771153" y="642171"/>
                </a:lnTo>
                <a:lnTo>
                  <a:pt x="829933" y="635072"/>
                </a:lnTo>
                <a:lnTo>
                  <a:pt x="886492" y="625369"/>
                </a:lnTo>
                <a:lnTo>
                  <a:pt x="940557" y="613197"/>
                </a:lnTo>
                <a:lnTo>
                  <a:pt x="991858" y="598692"/>
                </a:lnTo>
                <a:lnTo>
                  <a:pt x="1040122" y="581990"/>
                </a:lnTo>
                <a:lnTo>
                  <a:pt x="1085079" y="563227"/>
                </a:lnTo>
                <a:lnTo>
                  <a:pt x="1126456" y="542539"/>
                </a:lnTo>
                <a:lnTo>
                  <a:pt x="1163982" y="520060"/>
                </a:lnTo>
                <a:lnTo>
                  <a:pt x="1197385" y="495928"/>
                </a:lnTo>
                <a:lnTo>
                  <a:pt x="1226395" y="470278"/>
                </a:lnTo>
                <a:lnTo>
                  <a:pt x="1270146" y="414966"/>
                </a:lnTo>
                <a:lnTo>
                  <a:pt x="1293063" y="355211"/>
                </a:lnTo>
                <a:lnTo>
                  <a:pt x="1296029" y="324007"/>
                </a:lnTo>
                <a:close/>
              </a:path>
              <a:path extrusionOk="0" h="648335" w="1296035">
                <a:moveTo>
                  <a:pt x="0" y="324007"/>
                </a:moveTo>
                <a:lnTo>
                  <a:pt x="1296029" y="324007"/>
                </a:lnTo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97" name="Google Shape;997;p77"/>
          <p:cNvSpPr txBox="1"/>
          <p:nvPr/>
        </p:nvSpPr>
        <p:spPr>
          <a:xfrm>
            <a:off x="1507832" y="1639454"/>
            <a:ext cx="34925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VRAI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8" name="Google Shape;998;p77"/>
          <p:cNvSpPr/>
          <p:nvPr/>
        </p:nvSpPr>
        <p:spPr>
          <a:xfrm>
            <a:off x="2550553" y="1579341"/>
            <a:ext cx="1296035" cy="648335"/>
          </a:xfrm>
          <a:custGeom>
            <a:rect b="b" l="l" r="r" t="t"/>
            <a:pathLst>
              <a:path extrusionOk="0" h="648335" w="1296035">
                <a:moveTo>
                  <a:pt x="1296029" y="324007"/>
                </a:moveTo>
                <a:lnTo>
                  <a:pt x="1284345" y="262437"/>
                </a:lnTo>
                <a:lnTo>
                  <a:pt x="1250739" y="204768"/>
                </a:lnTo>
                <a:lnTo>
                  <a:pt x="1197386" y="152085"/>
                </a:lnTo>
                <a:lnTo>
                  <a:pt x="1163982" y="127953"/>
                </a:lnTo>
                <a:lnTo>
                  <a:pt x="1126456" y="105475"/>
                </a:lnTo>
                <a:lnTo>
                  <a:pt x="1085079" y="84786"/>
                </a:lnTo>
                <a:lnTo>
                  <a:pt x="1040123" y="66023"/>
                </a:lnTo>
                <a:lnTo>
                  <a:pt x="991858" y="49321"/>
                </a:lnTo>
                <a:lnTo>
                  <a:pt x="940558" y="34816"/>
                </a:lnTo>
                <a:lnTo>
                  <a:pt x="886492" y="22644"/>
                </a:lnTo>
                <a:lnTo>
                  <a:pt x="829934" y="12941"/>
                </a:lnTo>
                <a:lnTo>
                  <a:pt x="771154" y="5842"/>
                </a:lnTo>
                <a:lnTo>
                  <a:pt x="710423" y="1483"/>
                </a:lnTo>
                <a:lnTo>
                  <a:pt x="648015" y="0"/>
                </a:lnTo>
                <a:lnTo>
                  <a:pt x="585606" y="1483"/>
                </a:lnTo>
                <a:lnTo>
                  <a:pt x="524875" y="5842"/>
                </a:lnTo>
                <a:lnTo>
                  <a:pt x="466095" y="12941"/>
                </a:lnTo>
                <a:lnTo>
                  <a:pt x="409537" y="22644"/>
                </a:lnTo>
                <a:lnTo>
                  <a:pt x="355471" y="34816"/>
                </a:lnTo>
                <a:lnTo>
                  <a:pt x="304171" y="49321"/>
                </a:lnTo>
                <a:lnTo>
                  <a:pt x="255907" y="66023"/>
                </a:lnTo>
                <a:lnTo>
                  <a:pt x="210950" y="84786"/>
                </a:lnTo>
                <a:lnTo>
                  <a:pt x="169573" y="105475"/>
                </a:lnTo>
                <a:lnTo>
                  <a:pt x="132047" y="127953"/>
                </a:lnTo>
                <a:lnTo>
                  <a:pt x="98643" y="152085"/>
                </a:lnTo>
                <a:lnTo>
                  <a:pt x="69634" y="177735"/>
                </a:lnTo>
                <a:lnTo>
                  <a:pt x="25882" y="233047"/>
                </a:lnTo>
                <a:lnTo>
                  <a:pt x="2966" y="292802"/>
                </a:lnTo>
                <a:lnTo>
                  <a:pt x="0" y="324007"/>
                </a:lnTo>
                <a:lnTo>
                  <a:pt x="2966" y="355211"/>
                </a:lnTo>
                <a:lnTo>
                  <a:pt x="25882" y="414966"/>
                </a:lnTo>
                <a:lnTo>
                  <a:pt x="69634" y="470278"/>
                </a:lnTo>
                <a:lnTo>
                  <a:pt x="98643" y="495928"/>
                </a:lnTo>
                <a:lnTo>
                  <a:pt x="132047" y="520060"/>
                </a:lnTo>
                <a:lnTo>
                  <a:pt x="169573" y="542539"/>
                </a:lnTo>
                <a:lnTo>
                  <a:pt x="210950" y="563227"/>
                </a:lnTo>
                <a:lnTo>
                  <a:pt x="255907" y="581990"/>
                </a:lnTo>
                <a:lnTo>
                  <a:pt x="304171" y="598692"/>
                </a:lnTo>
                <a:lnTo>
                  <a:pt x="355471" y="613197"/>
                </a:lnTo>
                <a:lnTo>
                  <a:pt x="409537" y="625369"/>
                </a:lnTo>
                <a:lnTo>
                  <a:pt x="466095" y="635072"/>
                </a:lnTo>
                <a:lnTo>
                  <a:pt x="524875" y="642171"/>
                </a:lnTo>
                <a:lnTo>
                  <a:pt x="585606" y="646531"/>
                </a:lnTo>
                <a:lnTo>
                  <a:pt x="648015" y="648014"/>
                </a:lnTo>
                <a:lnTo>
                  <a:pt x="710423" y="646531"/>
                </a:lnTo>
                <a:lnTo>
                  <a:pt x="771154" y="642171"/>
                </a:lnTo>
                <a:lnTo>
                  <a:pt x="829934" y="635072"/>
                </a:lnTo>
                <a:lnTo>
                  <a:pt x="886492" y="625369"/>
                </a:lnTo>
                <a:lnTo>
                  <a:pt x="940558" y="613197"/>
                </a:lnTo>
                <a:lnTo>
                  <a:pt x="991858" y="598692"/>
                </a:lnTo>
                <a:lnTo>
                  <a:pt x="1040123" y="581990"/>
                </a:lnTo>
                <a:lnTo>
                  <a:pt x="1085079" y="563227"/>
                </a:lnTo>
                <a:lnTo>
                  <a:pt x="1126456" y="542539"/>
                </a:lnTo>
                <a:lnTo>
                  <a:pt x="1163982" y="520060"/>
                </a:lnTo>
                <a:lnTo>
                  <a:pt x="1197386" y="495928"/>
                </a:lnTo>
                <a:lnTo>
                  <a:pt x="1226395" y="470278"/>
                </a:lnTo>
                <a:lnTo>
                  <a:pt x="1270146" y="414966"/>
                </a:lnTo>
                <a:lnTo>
                  <a:pt x="1293063" y="355211"/>
                </a:lnTo>
                <a:lnTo>
                  <a:pt x="1296029" y="324007"/>
                </a:lnTo>
                <a:close/>
              </a:path>
              <a:path extrusionOk="0" h="648335" w="1296035">
                <a:moveTo>
                  <a:pt x="0" y="324007"/>
                </a:moveTo>
                <a:lnTo>
                  <a:pt x="1296030" y="324007"/>
                </a:lnTo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99" name="Google Shape;999;p77"/>
          <p:cNvSpPr txBox="1"/>
          <p:nvPr/>
        </p:nvSpPr>
        <p:spPr>
          <a:xfrm>
            <a:off x="3300641" y="1639454"/>
            <a:ext cx="34925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VRAI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00" name="Google Shape;1000;p77"/>
          <p:cNvGrpSpPr/>
          <p:nvPr/>
        </p:nvGrpSpPr>
        <p:grpSpPr>
          <a:xfrm>
            <a:off x="1686534" y="1579342"/>
            <a:ext cx="1627627" cy="648335"/>
            <a:chOff x="1686534" y="1579342"/>
            <a:chExt cx="1627627" cy="648335"/>
          </a:xfrm>
        </p:grpSpPr>
        <p:pic>
          <p:nvPicPr>
            <p:cNvPr id="1001" name="Google Shape;1001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82974" y="1614950"/>
              <a:ext cx="231187" cy="2311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02" name="Google Shape;1002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82974" y="1960559"/>
              <a:ext cx="231187" cy="2311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03" name="Google Shape;1003;p77"/>
            <p:cNvSpPr/>
            <p:nvPr/>
          </p:nvSpPr>
          <p:spPr>
            <a:xfrm>
              <a:off x="1686534" y="1579342"/>
              <a:ext cx="1512570" cy="648335"/>
            </a:xfrm>
            <a:custGeom>
              <a:rect b="b" l="l" r="r" t="t"/>
              <a:pathLst>
                <a:path extrusionOk="0" h="648335" w="1512570">
                  <a:moveTo>
                    <a:pt x="648014" y="324006"/>
                  </a:moveTo>
                  <a:lnTo>
                    <a:pt x="1512034" y="259205"/>
                  </a:lnTo>
                </a:path>
                <a:path extrusionOk="0" h="648335" w="1512570">
                  <a:moveTo>
                    <a:pt x="648014" y="324006"/>
                  </a:moveTo>
                  <a:lnTo>
                    <a:pt x="1512034" y="388808"/>
                  </a:lnTo>
                </a:path>
                <a:path extrusionOk="0" h="648335" w="1512570">
                  <a:moveTo>
                    <a:pt x="0" y="0"/>
                  </a:moveTo>
                  <a:lnTo>
                    <a:pt x="1512034" y="43200"/>
                  </a:lnTo>
                </a:path>
                <a:path extrusionOk="0" h="648335" w="1512570">
                  <a:moveTo>
                    <a:pt x="0" y="648013"/>
                  </a:moveTo>
                  <a:lnTo>
                    <a:pt x="1512034" y="604813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004" name="Google Shape;1004;p77"/>
          <p:cNvSpPr txBox="1"/>
          <p:nvPr/>
        </p:nvSpPr>
        <p:spPr>
          <a:xfrm>
            <a:off x="1313345" y="1962034"/>
            <a:ext cx="746760" cy="4641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0" marR="889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FAUX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2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Problème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5" name="Google Shape;1005;p77"/>
          <p:cNvSpPr txBox="1"/>
          <p:nvPr/>
        </p:nvSpPr>
        <p:spPr>
          <a:xfrm>
            <a:off x="2822282" y="1962034"/>
            <a:ext cx="837565" cy="4641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4724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FAUX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82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Problème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6" name="Google Shape;1006;p77"/>
          <p:cNvSpPr/>
          <p:nvPr/>
        </p:nvSpPr>
        <p:spPr>
          <a:xfrm>
            <a:off x="495363" y="270311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07" name="Google Shape;1007;p77"/>
          <p:cNvSpPr txBox="1"/>
          <p:nvPr/>
        </p:nvSpPr>
        <p:spPr>
          <a:xfrm>
            <a:off x="598995" y="2624326"/>
            <a:ext cx="3590290" cy="518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note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lorsque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se réduit à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00000"/>
              </a:lnSpc>
              <a:spcBef>
                <a:spcPts val="137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intuitivement :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signifie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plus facile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08" name="Google Shape;1008;p77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50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2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Google Shape;1013;p78"/>
          <p:cNvSpPr txBox="1"/>
          <p:nvPr>
            <p:ph type="title"/>
          </p:nvPr>
        </p:nvSpPr>
        <p:spPr>
          <a:xfrm>
            <a:off x="1412760" y="59814"/>
            <a:ext cx="178308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Principales propriétés</a:t>
            </a:r>
            <a:endParaRPr/>
          </a:p>
        </p:txBody>
      </p:sp>
      <p:sp>
        <p:nvSpPr>
          <p:cNvPr id="1014" name="Google Shape;1014;p78"/>
          <p:cNvSpPr/>
          <p:nvPr/>
        </p:nvSpPr>
        <p:spPr>
          <a:xfrm>
            <a:off x="495363" y="40680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15" name="Google Shape;1015;p78"/>
          <p:cNvSpPr txBox="1"/>
          <p:nvPr/>
        </p:nvSpPr>
        <p:spPr>
          <a:xfrm>
            <a:off x="573595" y="309732"/>
            <a:ext cx="2988945" cy="5308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825">
            <a:spAutoFit/>
          </a:bodyPr>
          <a:lstStyle/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un préordre (= est reflexive, transitive)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5259" lvl="0" marL="340360" marR="0" rtl="0" algn="l">
              <a:lnSpc>
                <a:spcPct val="114285"/>
              </a:lnSpc>
              <a:spcBef>
                <a:spcPts val="125"/>
              </a:spcBef>
              <a:spcAft>
                <a:spcPts val="0"/>
              </a:spcAft>
              <a:buClr>
                <a:srgbClr val="3333B2"/>
              </a:buClr>
              <a:buSzPts val="1000"/>
              <a:buFont typeface="Helvetica Neue"/>
              <a:buAutoNum type="arabicPeriod"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5259" lvl="0" marL="34036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1000"/>
              <a:buFont typeface="Helvetica Neue"/>
              <a:buAutoNum type="arabicPeriod"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3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impliquent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16" name="Google Shape;1016;p78"/>
          <p:cNvSpPr/>
          <p:nvPr/>
        </p:nvSpPr>
        <p:spPr>
          <a:xfrm>
            <a:off x="495363" y="161954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17" name="Google Shape;1017;p78"/>
          <p:cNvSpPr txBox="1"/>
          <p:nvPr/>
        </p:nvSpPr>
        <p:spPr>
          <a:xfrm>
            <a:off x="586295" y="1540750"/>
            <a:ext cx="3451225" cy="3435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50800" marR="431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Theorème.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et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décidable alors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 décidable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18" name="Google Shape;1018;p78"/>
          <p:cNvSpPr/>
          <p:nvPr/>
        </p:nvSpPr>
        <p:spPr>
          <a:xfrm>
            <a:off x="495363" y="257255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19" name="Google Shape;1019;p78"/>
          <p:cNvSpPr txBox="1"/>
          <p:nvPr/>
        </p:nvSpPr>
        <p:spPr>
          <a:xfrm>
            <a:off x="624395" y="2500269"/>
            <a:ext cx="3519170" cy="2908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07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Theorème.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et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indécidable, alors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20" name="Google Shape;1020;p78"/>
          <p:cNvSpPr txBox="1"/>
          <p:nvPr/>
        </p:nvSpPr>
        <p:spPr>
          <a:xfrm>
            <a:off x="624395" y="2652098"/>
            <a:ext cx="760095" cy="1974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07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indécidable.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21" name="Google Shape;1021;p78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51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79"/>
          <p:cNvSpPr txBox="1"/>
          <p:nvPr>
            <p:ph type="title"/>
          </p:nvPr>
        </p:nvSpPr>
        <p:spPr>
          <a:xfrm>
            <a:off x="1412760" y="59814"/>
            <a:ext cx="178308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Principales propriétés</a:t>
            </a:r>
            <a:endParaRPr/>
          </a:p>
        </p:txBody>
      </p:sp>
      <p:sp>
        <p:nvSpPr>
          <p:cNvPr id="1027" name="Google Shape;1027;p79"/>
          <p:cNvSpPr/>
          <p:nvPr/>
        </p:nvSpPr>
        <p:spPr>
          <a:xfrm>
            <a:off x="495363" y="40680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28" name="Google Shape;1028;p79"/>
          <p:cNvSpPr/>
          <p:nvPr/>
        </p:nvSpPr>
        <p:spPr>
          <a:xfrm>
            <a:off x="495363" y="161954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29" name="Google Shape;1029;p79"/>
          <p:cNvSpPr txBox="1"/>
          <p:nvPr/>
        </p:nvSpPr>
        <p:spPr>
          <a:xfrm>
            <a:off x="548195" y="309732"/>
            <a:ext cx="3709670" cy="15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825">
            <a:spAutoFit/>
          </a:bodyPr>
          <a:lstStyle/>
          <a:p>
            <a:pPr indent="0" lvl="0" marL="88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un préordre (= est reflexive, transitive)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5259" lvl="0" marL="365760" marR="0" rtl="0" algn="l">
              <a:lnSpc>
                <a:spcPct val="114285"/>
              </a:lnSpc>
              <a:spcBef>
                <a:spcPts val="125"/>
              </a:spcBef>
              <a:spcAft>
                <a:spcPts val="0"/>
              </a:spcAft>
              <a:buClr>
                <a:srgbClr val="3333B2"/>
              </a:buClr>
              <a:buSzPts val="1000"/>
              <a:buFont typeface="Helvetica Neue"/>
              <a:buAutoNum type="arabicPeriod"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5259" lvl="0" marL="36576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1000"/>
              <a:buFont typeface="Helvetica Neue"/>
              <a:buAutoNum type="arabicPeriod"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3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impliquent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65760" marR="68580" rtl="0" algn="l">
              <a:lnSpc>
                <a:spcPct val="100000"/>
              </a:lnSpc>
              <a:spcBef>
                <a:spcPts val="167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intuitivement : un problème est aussi facile (et difficile) que  lui-même, et la relation “être plus facile que” est transitive.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t/>
            </a:r>
            <a:endParaRPr sz="15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88900" marR="26289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Theorème.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et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décidable alors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 décidable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30" name="Google Shape;1030;p79"/>
          <p:cNvSpPr/>
          <p:nvPr/>
        </p:nvSpPr>
        <p:spPr>
          <a:xfrm>
            <a:off x="495363" y="257255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31" name="Google Shape;1031;p79"/>
          <p:cNvSpPr txBox="1"/>
          <p:nvPr/>
        </p:nvSpPr>
        <p:spPr>
          <a:xfrm>
            <a:off x="624395" y="2500269"/>
            <a:ext cx="3519170" cy="2908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07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Theorème.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et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indécidable, alors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32" name="Google Shape;1032;p79"/>
          <p:cNvSpPr txBox="1"/>
          <p:nvPr/>
        </p:nvSpPr>
        <p:spPr>
          <a:xfrm>
            <a:off x="624395" y="2652098"/>
            <a:ext cx="760095" cy="1974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07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indécidable.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33" name="Google Shape;1033;p79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51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7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p80"/>
          <p:cNvSpPr txBox="1"/>
          <p:nvPr>
            <p:ph type="title"/>
          </p:nvPr>
        </p:nvSpPr>
        <p:spPr>
          <a:xfrm>
            <a:off x="1412760" y="59814"/>
            <a:ext cx="178308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Principales propriétés</a:t>
            </a:r>
            <a:endParaRPr/>
          </a:p>
        </p:txBody>
      </p:sp>
      <p:sp>
        <p:nvSpPr>
          <p:cNvPr id="1039" name="Google Shape;1039;p80"/>
          <p:cNvSpPr/>
          <p:nvPr/>
        </p:nvSpPr>
        <p:spPr>
          <a:xfrm>
            <a:off x="495363" y="40680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40" name="Google Shape;1040;p80"/>
          <p:cNvSpPr/>
          <p:nvPr/>
        </p:nvSpPr>
        <p:spPr>
          <a:xfrm>
            <a:off x="495363" y="161954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41" name="Google Shape;1041;p80"/>
          <p:cNvSpPr txBox="1"/>
          <p:nvPr/>
        </p:nvSpPr>
        <p:spPr>
          <a:xfrm>
            <a:off x="535495" y="309732"/>
            <a:ext cx="3763645" cy="20345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825">
            <a:spAutoFit/>
          </a:bodyPr>
          <a:lstStyle/>
          <a:p>
            <a:pPr indent="0" lvl="0" marL="10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un préordre (= est reflexive, transitive)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5259" lvl="0" marL="378460" marR="0" rtl="0" algn="l">
              <a:lnSpc>
                <a:spcPct val="114285"/>
              </a:lnSpc>
              <a:spcBef>
                <a:spcPts val="125"/>
              </a:spcBef>
              <a:spcAft>
                <a:spcPts val="0"/>
              </a:spcAft>
              <a:buClr>
                <a:srgbClr val="3333B2"/>
              </a:buClr>
              <a:buSzPts val="1000"/>
              <a:buFont typeface="Helvetica Neue"/>
              <a:buAutoNum type="arabicPeriod"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5259" lvl="0" marL="37846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1000"/>
              <a:buFont typeface="Helvetica Neue"/>
              <a:buAutoNum type="arabicPeriod"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3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impliquent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78460" marR="109220" rtl="0" algn="l">
              <a:lnSpc>
                <a:spcPct val="100000"/>
              </a:lnSpc>
              <a:spcBef>
                <a:spcPts val="167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intuitivement : un problème est aussi facile (et difficile) que  lui-même, et la relation “être plus facile que” est transitive.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t/>
            </a:r>
            <a:endParaRPr sz="15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01600" marR="304165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Theorème.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et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décidable alors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 décidable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78460" marR="4318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intuitivement : si un problème est plus facile qu’un problème  décidable, alors il est 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42" name="Google Shape;1042;p80"/>
          <p:cNvSpPr/>
          <p:nvPr/>
        </p:nvSpPr>
        <p:spPr>
          <a:xfrm>
            <a:off x="495363" y="257255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43" name="Google Shape;1043;p80"/>
          <p:cNvSpPr txBox="1"/>
          <p:nvPr/>
        </p:nvSpPr>
        <p:spPr>
          <a:xfrm>
            <a:off x="624395" y="2500269"/>
            <a:ext cx="3519170" cy="2908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07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Theorème.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et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indécidable, alors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44" name="Google Shape;1044;p80"/>
          <p:cNvSpPr txBox="1"/>
          <p:nvPr/>
        </p:nvSpPr>
        <p:spPr>
          <a:xfrm>
            <a:off x="624395" y="2652098"/>
            <a:ext cx="760095" cy="1974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07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indécidable.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45" name="Google Shape;1045;p80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51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9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1050;p81"/>
          <p:cNvSpPr txBox="1"/>
          <p:nvPr>
            <p:ph type="title"/>
          </p:nvPr>
        </p:nvSpPr>
        <p:spPr>
          <a:xfrm>
            <a:off x="1412760" y="59814"/>
            <a:ext cx="178308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Principales propriétés</a:t>
            </a:r>
            <a:endParaRPr/>
          </a:p>
        </p:txBody>
      </p:sp>
      <p:sp>
        <p:nvSpPr>
          <p:cNvPr id="1051" name="Google Shape;1051;p81"/>
          <p:cNvSpPr/>
          <p:nvPr/>
        </p:nvSpPr>
        <p:spPr>
          <a:xfrm>
            <a:off x="495363" y="40680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52" name="Google Shape;1052;p81"/>
          <p:cNvSpPr/>
          <p:nvPr/>
        </p:nvSpPr>
        <p:spPr>
          <a:xfrm>
            <a:off x="495363" y="161954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53" name="Google Shape;1053;p81"/>
          <p:cNvSpPr/>
          <p:nvPr/>
        </p:nvSpPr>
        <p:spPr>
          <a:xfrm>
            <a:off x="495363" y="257255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54" name="Google Shape;1054;p81"/>
          <p:cNvSpPr txBox="1"/>
          <p:nvPr/>
        </p:nvSpPr>
        <p:spPr>
          <a:xfrm>
            <a:off x="497395" y="309732"/>
            <a:ext cx="3839845" cy="2987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825">
            <a:spAutoFit/>
          </a:bodyPr>
          <a:lstStyle/>
          <a:p>
            <a:pPr indent="0" lvl="0" marL="139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un préordre (= est reflexive, transitive)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5260" lvl="0" marL="416559" marR="0" rtl="0" algn="l">
              <a:lnSpc>
                <a:spcPct val="114285"/>
              </a:lnSpc>
              <a:spcBef>
                <a:spcPts val="125"/>
              </a:spcBef>
              <a:spcAft>
                <a:spcPts val="0"/>
              </a:spcAft>
              <a:buClr>
                <a:srgbClr val="3333B2"/>
              </a:buClr>
              <a:buSzPts val="1000"/>
              <a:buFont typeface="Helvetica Neue"/>
              <a:buAutoNum type="arabicPeriod"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5260" lvl="0" marL="416559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rgbClr val="3333B2"/>
              </a:buClr>
              <a:buSzPts val="1000"/>
              <a:buFont typeface="Helvetica Neue"/>
              <a:buAutoNum type="arabicPeriod"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3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impliquent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416559" marR="147320" rtl="0" algn="l">
              <a:lnSpc>
                <a:spcPct val="100000"/>
              </a:lnSpc>
              <a:spcBef>
                <a:spcPts val="167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intuitivement : un problème est aussi facile (et difficile) que  lui-même, et la relation “être plus facile que” est transitive.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t/>
            </a:r>
            <a:endParaRPr sz="15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39700" marR="342265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Theorème.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et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décidable alors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 décidable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416559" marR="8128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intuitivement : si un problème est plus facile qu’un problème  décidable, alors il est 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39700" marR="1981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Theorème.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et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indécidable, alors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 indécidable.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416559" marR="53721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intuitivement : si un problème est plus difficile qu’un  problème indécidable, alors il est indécidable.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55" name="Google Shape;1055;p81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51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9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82"/>
          <p:cNvSpPr/>
          <p:nvPr/>
        </p:nvSpPr>
        <p:spPr>
          <a:xfrm>
            <a:off x="495363" y="11101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61" name="Google Shape;1061;p82"/>
          <p:cNvSpPr txBox="1"/>
          <p:nvPr>
            <p:ph type="title"/>
          </p:nvPr>
        </p:nvSpPr>
        <p:spPr>
          <a:xfrm>
            <a:off x="624395" y="32218"/>
            <a:ext cx="186245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</a:rPr>
              <a:t>Preuve du premier théorème :</a:t>
            </a:r>
            <a:endParaRPr sz="1100"/>
          </a:p>
        </p:txBody>
      </p:sp>
      <p:sp>
        <p:nvSpPr>
          <p:cNvPr id="1062" name="Google Shape;1062;p82"/>
          <p:cNvSpPr txBox="1"/>
          <p:nvPr/>
        </p:nvSpPr>
        <p:spPr>
          <a:xfrm>
            <a:off x="726325" y="297286"/>
            <a:ext cx="3515360" cy="481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37160" lvl="0" marL="187325" marR="4318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Considérer la fonction identité pour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pour le premier point.  Pour le second point, supposons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via la réduction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et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 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3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via la réduction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 On a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ssi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63" name="Google Shape;1063;p82"/>
          <p:cNvSpPr txBox="1"/>
          <p:nvPr/>
        </p:nvSpPr>
        <p:spPr>
          <a:xfrm>
            <a:off x="876084" y="752772"/>
            <a:ext cx="3270250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 La composée de deux fonctions calculables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64" name="Google Shape;1064;p82"/>
          <p:cNvSpPr txBox="1"/>
          <p:nvPr/>
        </p:nvSpPr>
        <p:spPr>
          <a:xfrm>
            <a:off x="598995" y="823155"/>
            <a:ext cx="3561079" cy="815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3325">
            <a:spAutoFit/>
          </a:bodyPr>
          <a:lstStyle/>
          <a:p>
            <a:pPr indent="0" lvl="0" marL="3149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calculable.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19090"/>
              </a:lnSpc>
              <a:spcBef>
                <a:spcPts val="69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Preuve du second théorème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184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décidé par la machine de Turing qui, sur une entrée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1496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calcule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puis simule la machine de Turing qui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65" name="Google Shape;1065;p82"/>
          <p:cNvSpPr/>
          <p:nvPr/>
        </p:nvSpPr>
        <p:spPr>
          <a:xfrm>
            <a:off x="495363" y="122443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66" name="Google Shape;1066;p82"/>
          <p:cNvSpPr txBox="1"/>
          <p:nvPr/>
        </p:nvSpPr>
        <p:spPr>
          <a:xfrm>
            <a:off x="901484" y="1613146"/>
            <a:ext cx="3238500" cy="3295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décide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sur l’entrée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 Puisqu’on a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 et  seulement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la machine de Turing est correcte.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67" name="Google Shape;1067;p82"/>
          <p:cNvSpPr txBox="1"/>
          <p:nvPr/>
        </p:nvSpPr>
        <p:spPr>
          <a:xfrm>
            <a:off x="662343" y="2500747"/>
            <a:ext cx="61468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4444" lvl="0" marL="16510" marR="5080" rtl="0" algn="l">
              <a:lnSpc>
                <a:spcPct val="123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Instance du  problème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</a:t>
            </a:r>
            <a:endParaRPr sz="9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82"/>
          <p:cNvSpPr/>
          <p:nvPr/>
        </p:nvSpPr>
        <p:spPr>
          <a:xfrm>
            <a:off x="1543311" y="2386730"/>
            <a:ext cx="540385" cy="540385"/>
          </a:xfrm>
          <a:custGeom>
            <a:rect b="b" l="l" r="r" t="t"/>
            <a:pathLst>
              <a:path extrusionOk="0" h="540385" w="540385">
                <a:moveTo>
                  <a:pt x="0" y="540006"/>
                </a:moveTo>
                <a:lnTo>
                  <a:pt x="540006" y="540006"/>
                </a:lnTo>
                <a:lnTo>
                  <a:pt x="540006" y="0"/>
                </a:lnTo>
                <a:lnTo>
                  <a:pt x="0" y="0"/>
                </a:lnTo>
                <a:lnTo>
                  <a:pt x="0" y="540006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69" name="Google Shape;1069;p82"/>
          <p:cNvSpPr txBox="1"/>
          <p:nvPr/>
        </p:nvSpPr>
        <p:spPr>
          <a:xfrm>
            <a:off x="1789620" y="2572037"/>
            <a:ext cx="4445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f</a:t>
            </a:r>
            <a:endParaRPr sz="9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0" name="Google Shape;1070;p82"/>
          <p:cNvGrpSpPr/>
          <p:nvPr/>
        </p:nvGrpSpPr>
        <p:grpSpPr>
          <a:xfrm>
            <a:off x="1354855" y="2594272"/>
            <a:ext cx="911278" cy="95476"/>
            <a:chOff x="1354855" y="2594272"/>
            <a:chExt cx="911278" cy="95476"/>
          </a:xfrm>
        </p:grpSpPr>
        <p:sp>
          <p:nvSpPr>
            <p:cNvPr id="1071" name="Google Shape;1071;p82"/>
            <p:cNvSpPr/>
            <p:nvPr/>
          </p:nvSpPr>
          <p:spPr>
            <a:xfrm>
              <a:off x="1354855" y="2656733"/>
              <a:ext cx="168910" cy="0"/>
            </a:xfrm>
            <a:custGeom>
              <a:rect b="b" l="l" r="r" t="t"/>
              <a:pathLst>
                <a:path extrusionOk="0" h="120000" w="168909">
                  <a:moveTo>
                    <a:pt x="0" y="0"/>
                  </a:moveTo>
                  <a:lnTo>
                    <a:pt x="168717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2" name="Google Shape;1072;p82"/>
            <p:cNvSpPr/>
            <p:nvPr/>
          </p:nvSpPr>
          <p:spPr>
            <a:xfrm>
              <a:off x="1499280" y="2624343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3" name="Google Shape;1073;p82"/>
            <p:cNvSpPr/>
            <p:nvPr/>
          </p:nvSpPr>
          <p:spPr>
            <a:xfrm>
              <a:off x="2090909" y="2624852"/>
              <a:ext cx="168910" cy="12065"/>
            </a:xfrm>
            <a:custGeom>
              <a:rect b="b" l="l" r="r" t="t"/>
              <a:pathLst>
                <a:path extrusionOk="0" h="12064" w="168910">
                  <a:moveTo>
                    <a:pt x="-7591" y="6031"/>
                  </a:moveTo>
                  <a:lnTo>
                    <a:pt x="176338" y="6031"/>
                  </a:lnTo>
                </a:path>
              </a:pathLst>
            </a:custGeom>
            <a:noFill/>
            <a:ln cap="flat" cmpd="sng" w="272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4" name="Google Shape;1074;p82"/>
            <p:cNvSpPr/>
            <p:nvPr/>
          </p:nvSpPr>
          <p:spPr>
            <a:xfrm>
              <a:off x="2233113" y="2594272"/>
              <a:ext cx="33020" cy="64769"/>
            </a:xfrm>
            <a:custGeom>
              <a:rect b="b" l="l" r="r" t="t"/>
              <a:pathLst>
                <a:path extrusionOk="0" h="64769" w="33019">
                  <a:moveTo>
                    <a:pt x="0" y="0"/>
                  </a:moveTo>
                  <a:lnTo>
                    <a:pt x="5439" y="9538"/>
                  </a:lnTo>
                  <a:lnTo>
                    <a:pt x="15056" y="18968"/>
                  </a:lnTo>
                  <a:lnTo>
                    <a:pt x="25296" y="26451"/>
                  </a:lnTo>
                  <a:lnTo>
                    <a:pt x="32601" y="30147"/>
                  </a:lnTo>
                  <a:lnTo>
                    <a:pt x="25896" y="34844"/>
                  </a:lnTo>
                  <a:lnTo>
                    <a:pt x="16824" y="43706"/>
                  </a:lnTo>
                  <a:lnTo>
                    <a:pt x="8645" y="54408"/>
                  </a:lnTo>
                  <a:lnTo>
                    <a:pt x="4618" y="64623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075" name="Google Shape;1075;p82"/>
          <p:cNvSpPr txBox="1"/>
          <p:nvPr/>
        </p:nvSpPr>
        <p:spPr>
          <a:xfrm>
            <a:off x="2350147" y="2464743"/>
            <a:ext cx="61468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905" lvl="0" marL="13970" marR="5080" rtl="0" algn="l">
              <a:lnSpc>
                <a:spcPct val="123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Instance du  problème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</a:t>
            </a:r>
            <a:endParaRPr sz="9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82"/>
          <p:cNvSpPr/>
          <p:nvPr/>
        </p:nvSpPr>
        <p:spPr>
          <a:xfrm>
            <a:off x="3367872" y="2221781"/>
            <a:ext cx="798195" cy="798195"/>
          </a:xfrm>
          <a:custGeom>
            <a:rect b="b" l="l" r="r" t="t"/>
            <a:pathLst>
              <a:path extrusionOk="0" h="798194" w="798195">
                <a:moveTo>
                  <a:pt x="797905" y="398952"/>
                </a:moveTo>
                <a:lnTo>
                  <a:pt x="398952" y="0"/>
                </a:lnTo>
                <a:lnTo>
                  <a:pt x="0" y="398952"/>
                </a:lnTo>
                <a:lnTo>
                  <a:pt x="398952" y="797904"/>
                </a:lnTo>
                <a:lnTo>
                  <a:pt x="797905" y="398952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77" name="Google Shape;1077;p82"/>
          <p:cNvSpPr txBox="1"/>
          <p:nvPr/>
        </p:nvSpPr>
        <p:spPr>
          <a:xfrm>
            <a:off x="3481133" y="2522062"/>
            <a:ext cx="57150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Algorithme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078" name="Google Shape;1078;p82"/>
          <p:cNvGrpSpPr/>
          <p:nvPr/>
        </p:nvGrpSpPr>
        <p:grpSpPr>
          <a:xfrm>
            <a:off x="3042677" y="2588343"/>
            <a:ext cx="1217877" cy="526120"/>
            <a:chOff x="3042677" y="2588343"/>
            <a:chExt cx="1217877" cy="526120"/>
          </a:xfrm>
        </p:grpSpPr>
        <p:sp>
          <p:nvSpPr>
            <p:cNvPr id="1079" name="Google Shape;1079;p82"/>
            <p:cNvSpPr/>
            <p:nvPr/>
          </p:nvSpPr>
          <p:spPr>
            <a:xfrm>
              <a:off x="3042677" y="2620734"/>
              <a:ext cx="302260" cy="0"/>
            </a:xfrm>
            <a:custGeom>
              <a:rect b="b" l="l" r="r" t="t"/>
              <a:pathLst>
                <a:path extrusionOk="0" h="120000" w="302260">
                  <a:moveTo>
                    <a:pt x="0" y="0"/>
                  </a:moveTo>
                  <a:lnTo>
                    <a:pt x="30225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0" name="Google Shape;1080;p82"/>
            <p:cNvSpPr/>
            <p:nvPr/>
          </p:nvSpPr>
          <p:spPr>
            <a:xfrm>
              <a:off x="3320640" y="2588343"/>
              <a:ext cx="30480" cy="65405"/>
            </a:xfrm>
            <a:custGeom>
              <a:rect b="b" l="l" r="r" t="t"/>
              <a:pathLst>
                <a:path extrusionOk="0" h="65405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1" name="Google Shape;1081;p82"/>
            <p:cNvSpPr/>
            <p:nvPr/>
          </p:nvSpPr>
          <p:spPr>
            <a:xfrm>
              <a:off x="4176513" y="2620734"/>
              <a:ext cx="78105" cy="0"/>
            </a:xfrm>
            <a:custGeom>
              <a:rect b="b" l="l" r="r" t="t"/>
              <a:pathLst>
                <a:path extrusionOk="0" h="120000" w="78104">
                  <a:moveTo>
                    <a:pt x="0" y="0"/>
                  </a:moveTo>
                  <a:lnTo>
                    <a:pt x="77854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2" name="Google Shape;1082;p82"/>
            <p:cNvSpPr/>
            <p:nvPr/>
          </p:nvSpPr>
          <p:spPr>
            <a:xfrm>
              <a:off x="4230074" y="2588343"/>
              <a:ext cx="30480" cy="65405"/>
            </a:xfrm>
            <a:custGeom>
              <a:rect b="b" l="l" r="r" t="t"/>
              <a:pathLst>
                <a:path extrusionOk="0" h="65405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3" name="Google Shape;1083;p82"/>
            <p:cNvSpPr/>
            <p:nvPr/>
          </p:nvSpPr>
          <p:spPr>
            <a:xfrm>
              <a:off x="3766825" y="3030422"/>
              <a:ext cx="0" cy="78105"/>
            </a:xfrm>
            <a:custGeom>
              <a:rect b="b" l="l" r="r" t="t"/>
              <a:pathLst>
                <a:path extrusionOk="0" h="78105" w="120000">
                  <a:moveTo>
                    <a:pt x="0" y="0"/>
                  </a:moveTo>
                  <a:lnTo>
                    <a:pt x="0" y="77854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4" name="Google Shape;1084;p82"/>
            <p:cNvSpPr/>
            <p:nvPr/>
          </p:nvSpPr>
          <p:spPr>
            <a:xfrm>
              <a:off x="3734434" y="3083983"/>
              <a:ext cx="65405" cy="30480"/>
            </a:xfrm>
            <a:custGeom>
              <a:rect b="b" l="l" r="r" t="t"/>
              <a:pathLst>
                <a:path extrusionOk="0" h="30480" w="65404">
                  <a:moveTo>
                    <a:pt x="64781" y="0"/>
                  </a:moveTo>
                  <a:lnTo>
                    <a:pt x="54880" y="4744"/>
                  </a:lnTo>
                  <a:lnTo>
                    <a:pt x="44790" y="13664"/>
                  </a:lnTo>
                  <a:lnTo>
                    <a:pt x="36597" y="23344"/>
                  </a:lnTo>
                  <a:lnTo>
                    <a:pt x="32390" y="30366"/>
                  </a:lnTo>
                  <a:lnTo>
                    <a:pt x="28183" y="23344"/>
                  </a:lnTo>
                  <a:lnTo>
                    <a:pt x="19991" y="13664"/>
                  </a:lnTo>
                  <a:lnTo>
                    <a:pt x="9900" y="4744"/>
                  </a:lnTo>
                  <a:lnTo>
                    <a:pt x="0" y="0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085" name="Google Shape;1085;p82"/>
          <p:cNvSpPr txBox="1"/>
          <p:nvPr/>
        </p:nvSpPr>
        <p:spPr>
          <a:xfrm>
            <a:off x="4299318" y="2534076"/>
            <a:ext cx="17780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oui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6" name="Google Shape;1086;p82"/>
          <p:cNvSpPr txBox="1"/>
          <p:nvPr/>
        </p:nvSpPr>
        <p:spPr>
          <a:xfrm>
            <a:off x="624395" y="3080363"/>
            <a:ext cx="3289300" cy="3727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1750">
            <a:spAutoFit/>
          </a:bodyPr>
          <a:lstStyle/>
          <a:p>
            <a:pPr indent="0" lvl="0" marL="0" marR="4381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non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Le troisième théorème est la contraposée du second.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7" name="Google Shape;1087;p82"/>
          <p:cNvSpPr/>
          <p:nvPr/>
        </p:nvSpPr>
        <p:spPr>
          <a:xfrm>
            <a:off x="495363" y="333975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88" name="Google Shape;1088;p82"/>
          <p:cNvSpPr txBox="1"/>
          <p:nvPr/>
        </p:nvSpPr>
        <p:spPr>
          <a:xfrm>
            <a:off x="4434966" y="3366432"/>
            <a:ext cx="109855" cy="1168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52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2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p83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1094" name="Google Shape;1094;p83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53</a:t>
            </a:r>
            <a:endParaRPr/>
          </a:p>
        </p:txBody>
      </p:sp>
      <p:sp>
        <p:nvSpPr>
          <p:cNvPr id="1095" name="Google Shape;1095;p83"/>
          <p:cNvSpPr txBox="1"/>
          <p:nvPr/>
        </p:nvSpPr>
        <p:spPr>
          <a:xfrm>
            <a:off x="347294" y="961223"/>
            <a:ext cx="2738120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833119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Autres problèmes indécidables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Réductions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Quelques autres problèmes indécidables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Théorème de Rice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5459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Le drame de la vérification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8"/>
              </a:rPr>
              <a:t>D’autres problèmes indécidables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9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84"/>
          <p:cNvSpPr/>
          <p:nvPr/>
        </p:nvSpPr>
        <p:spPr>
          <a:xfrm>
            <a:off x="495363" y="97779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01" name="Google Shape;1101;p84"/>
          <p:cNvSpPr txBox="1"/>
          <p:nvPr>
            <p:ph type="ctrTitle"/>
          </p:nvPr>
        </p:nvSpPr>
        <p:spPr>
          <a:xfrm>
            <a:off x="502729" y="899006"/>
            <a:ext cx="3604641" cy="363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13398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Cette idée permet d’obtenir immédiatement la preuve de  l’indécidabilité de plein d’autres problèmes.</a:t>
            </a:r>
            <a:endParaRPr/>
          </a:p>
        </p:txBody>
      </p:sp>
      <p:sp>
        <p:nvSpPr>
          <p:cNvPr id="1102" name="Google Shape;1102;p84"/>
          <p:cNvSpPr/>
          <p:nvPr/>
        </p:nvSpPr>
        <p:spPr>
          <a:xfrm>
            <a:off x="495363" y="149150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03" name="Google Shape;1103;p84"/>
          <p:cNvSpPr txBox="1"/>
          <p:nvPr/>
        </p:nvSpPr>
        <p:spPr>
          <a:xfrm>
            <a:off x="598995" y="1412708"/>
            <a:ext cx="3674745" cy="670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Stratégie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7780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pour prouver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indécidable, on prouve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31496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pour un certain problème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déjà connu comme indécidable.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04" name="Google Shape;1104;p84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54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8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85"/>
          <p:cNvSpPr txBox="1"/>
          <p:nvPr>
            <p:ph type="title"/>
          </p:nvPr>
        </p:nvSpPr>
        <p:spPr>
          <a:xfrm>
            <a:off x="1863686" y="59814"/>
            <a:ext cx="880744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Exemple 1</a:t>
            </a:r>
            <a:endParaRPr/>
          </a:p>
        </p:txBody>
      </p:sp>
      <p:sp>
        <p:nvSpPr>
          <p:cNvPr id="1110" name="Google Shape;1110;p85"/>
          <p:cNvSpPr/>
          <p:nvPr/>
        </p:nvSpPr>
        <p:spPr>
          <a:xfrm>
            <a:off x="495363" y="148766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11" name="Google Shape;1111;p85"/>
          <p:cNvSpPr txBox="1"/>
          <p:nvPr/>
        </p:nvSpPr>
        <p:spPr>
          <a:xfrm>
            <a:off x="334594" y="895183"/>
            <a:ext cx="3742054" cy="7054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25400" marR="177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Il n’est pas possible de déterminer algorithmiquement si une  machine de Turing accepte au moins une entrée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022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Problème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∅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12" name="Google Shape;1112;p85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55</a:t>
            </a:r>
            <a:endParaRPr/>
          </a:p>
        </p:txBody>
      </p:sp>
      <p:sp>
        <p:nvSpPr>
          <p:cNvPr id="1113" name="Google Shape;1113;p85"/>
          <p:cNvSpPr txBox="1"/>
          <p:nvPr/>
        </p:nvSpPr>
        <p:spPr>
          <a:xfrm>
            <a:off x="333070" y="1598033"/>
            <a:ext cx="3034665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10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Le codage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d’une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14" name="Google Shape;1114;p85"/>
          <p:cNvSpPr txBox="1"/>
          <p:nvPr/>
        </p:nvSpPr>
        <p:spPr>
          <a:xfrm>
            <a:off x="262724" y="1669722"/>
            <a:ext cx="1813560" cy="5359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207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10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Décider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/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∅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97155" marR="0" rtl="0" algn="l">
              <a:lnSpc>
                <a:spcPct val="100000"/>
              </a:lnSpc>
              <a:spcBef>
                <a:spcPts val="755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Proposition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15" name="Google Shape;1115;p85"/>
          <p:cNvSpPr txBox="1"/>
          <p:nvPr/>
        </p:nvSpPr>
        <p:spPr>
          <a:xfrm>
            <a:off x="321894" y="2209709"/>
            <a:ext cx="2015489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Le problème L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∅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est indécidable.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 txBox="1"/>
          <p:nvPr/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Plus précisément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3" name="Google Shape;123;p14"/>
          <p:cNvSpPr txBox="1"/>
          <p:nvPr/>
        </p:nvSpPr>
        <p:spPr>
          <a:xfrm>
            <a:off x="4451781" y="3371256"/>
            <a:ext cx="11874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7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4"/>
          <p:cNvSpPr txBox="1"/>
          <p:nvPr>
            <p:ph type="title"/>
          </p:nvPr>
        </p:nvSpPr>
        <p:spPr>
          <a:xfrm>
            <a:off x="347294" y="1067078"/>
            <a:ext cx="1513840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hlinkClick action="ppaction://hlinksldjump" r:id="rId3"/>
              </a:rPr>
              <a:t>Thèse de Church </a:t>
            </a:r>
            <a:r>
              <a:rPr lang="en-US" sz="1100">
                <a:solidFill>
                  <a:srgbClr val="FF0000"/>
                </a:solidFill>
              </a:rPr>
              <a:t> </a:t>
            </a:r>
            <a:r>
              <a:rPr lang="en-US" sz="1100" u="sng">
                <a:solidFill>
                  <a:schemeClr val="hlink"/>
                </a:solidFill>
                <a:hlinkClick/>
              </a:rPr>
              <a:t>Modèles haut niveau </a:t>
            </a:r>
            <a:r>
              <a:rPr lang="en-US" sz="1100">
                <a:solidFill>
                  <a:srgbClr val="FFCCCC"/>
                </a:solidFill>
              </a:rPr>
              <a:t> </a:t>
            </a:r>
            <a:r>
              <a:rPr lang="en-US" sz="1100" u="sng">
                <a:solidFill>
                  <a:schemeClr val="hlink"/>
                </a:solidFill>
                <a:hlinkClick action="ppaction://hlinksldjump" r:id="rId4"/>
              </a:rPr>
              <a:t>Modèles algébriques </a:t>
            </a:r>
            <a:r>
              <a:rPr lang="en-US" sz="1100">
                <a:solidFill>
                  <a:srgbClr val="FF0000"/>
                </a:solidFill>
              </a:rPr>
              <a:t> </a:t>
            </a:r>
            <a:r>
              <a:rPr lang="en-US" sz="1100" u="sng">
                <a:solidFill>
                  <a:schemeClr val="hlink"/>
                </a:solidFill>
                <a:hlinkClick action="ppaction://hlinksldjump" r:id="rId5"/>
              </a:rPr>
              <a:t>Thèse de Church</a:t>
            </a:r>
            <a:endParaRPr sz="1100"/>
          </a:p>
        </p:txBody>
      </p:sp>
    </p:spTree>
  </p:cSld>
  <p:clrMapOvr>
    <a:masterClrMapping/>
  </p:clrMapOvr>
  <p:transition>
    <p:fade thruBlk="1"/>
  </p:transition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9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86"/>
          <p:cNvSpPr txBox="1"/>
          <p:nvPr>
            <p:ph type="title"/>
          </p:nvPr>
        </p:nvSpPr>
        <p:spPr>
          <a:xfrm>
            <a:off x="1699895" y="59814"/>
            <a:ext cx="120840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Démonstration</a:t>
            </a:r>
            <a:endParaRPr/>
          </a:p>
        </p:txBody>
      </p:sp>
      <p:sp>
        <p:nvSpPr>
          <p:cNvPr id="1121" name="Google Shape;1121;p86"/>
          <p:cNvSpPr txBox="1"/>
          <p:nvPr/>
        </p:nvSpPr>
        <p:spPr>
          <a:xfrm>
            <a:off x="1214158" y="731984"/>
            <a:ext cx="10795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w</a:t>
            </a:r>
            <a:endParaRPr sz="9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2" name="Google Shape;1122;p86"/>
          <p:cNvSpPr/>
          <p:nvPr/>
        </p:nvSpPr>
        <p:spPr>
          <a:xfrm>
            <a:off x="1633547" y="648152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23" name="Google Shape;1123;p86"/>
          <p:cNvSpPr txBox="1"/>
          <p:nvPr/>
        </p:nvSpPr>
        <p:spPr>
          <a:xfrm>
            <a:off x="1762861" y="742144"/>
            <a:ext cx="10160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</a:t>
            </a:r>
            <a:endParaRPr sz="9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4" name="Google Shape;1124;p86"/>
          <p:cNvGrpSpPr/>
          <p:nvPr/>
        </p:nvGrpSpPr>
        <p:grpSpPr>
          <a:xfrm>
            <a:off x="2010686" y="723763"/>
            <a:ext cx="128497" cy="65405"/>
            <a:chOff x="2010686" y="723763"/>
            <a:chExt cx="128497" cy="65405"/>
          </a:xfrm>
        </p:grpSpPr>
        <p:sp>
          <p:nvSpPr>
            <p:cNvPr id="1125" name="Google Shape;1125;p86"/>
            <p:cNvSpPr/>
            <p:nvPr/>
          </p:nvSpPr>
          <p:spPr>
            <a:xfrm>
              <a:off x="2010686" y="756154"/>
              <a:ext cx="122555" cy="0"/>
            </a:xfrm>
            <a:custGeom>
              <a:rect b="b" l="l" r="r" t="t"/>
              <a:pathLst>
                <a:path extrusionOk="0" h="120000" w="122555">
                  <a:moveTo>
                    <a:pt x="0" y="0"/>
                  </a:moveTo>
                  <a:lnTo>
                    <a:pt x="12231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6" name="Google Shape;1126;p86"/>
            <p:cNvSpPr/>
            <p:nvPr/>
          </p:nvSpPr>
          <p:spPr>
            <a:xfrm>
              <a:off x="2108703" y="723763"/>
              <a:ext cx="30480" cy="65405"/>
            </a:xfrm>
            <a:custGeom>
              <a:rect b="b" l="l" r="r" t="t"/>
              <a:pathLst>
                <a:path extrusionOk="0" h="65404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27" name="Google Shape;1127;p86"/>
          <p:cNvSpPr txBox="1"/>
          <p:nvPr/>
        </p:nvSpPr>
        <p:spPr>
          <a:xfrm>
            <a:off x="2177973" y="658159"/>
            <a:ext cx="43688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128" name="Google Shape;1128;p86"/>
          <p:cNvGrpSpPr/>
          <p:nvPr/>
        </p:nvGrpSpPr>
        <p:grpSpPr>
          <a:xfrm>
            <a:off x="1365777" y="795763"/>
            <a:ext cx="254219" cy="65405"/>
            <a:chOff x="1365777" y="795763"/>
            <a:chExt cx="254219" cy="65405"/>
          </a:xfrm>
        </p:grpSpPr>
        <p:sp>
          <p:nvSpPr>
            <p:cNvPr id="1129" name="Google Shape;1129;p86"/>
            <p:cNvSpPr/>
            <p:nvPr/>
          </p:nvSpPr>
          <p:spPr>
            <a:xfrm>
              <a:off x="1365777" y="828154"/>
              <a:ext cx="248285" cy="0"/>
            </a:xfrm>
            <a:custGeom>
              <a:rect b="b" l="l" r="r" t="t"/>
              <a:pathLst>
                <a:path extrusionOk="0" h="120000" w="248284">
                  <a:moveTo>
                    <a:pt x="0" y="0"/>
                  </a:moveTo>
                  <a:lnTo>
                    <a:pt x="248032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30" name="Google Shape;1130;p86"/>
            <p:cNvSpPr/>
            <p:nvPr/>
          </p:nvSpPr>
          <p:spPr>
            <a:xfrm>
              <a:off x="1589516" y="795763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31" name="Google Shape;1131;p86"/>
          <p:cNvSpPr txBox="1"/>
          <p:nvPr/>
        </p:nvSpPr>
        <p:spPr>
          <a:xfrm>
            <a:off x="3509225" y="658159"/>
            <a:ext cx="43688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132" name="Google Shape;1132;p86"/>
          <p:cNvGrpSpPr/>
          <p:nvPr/>
        </p:nvGrpSpPr>
        <p:grpSpPr>
          <a:xfrm>
            <a:off x="917807" y="485061"/>
            <a:ext cx="2552647" cy="686435"/>
            <a:chOff x="917807" y="485061"/>
            <a:chExt cx="2552647" cy="686435"/>
          </a:xfrm>
        </p:grpSpPr>
        <p:sp>
          <p:nvSpPr>
            <p:cNvPr id="1133" name="Google Shape;1133;p86"/>
            <p:cNvSpPr/>
            <p:nvPr/>
          </p:nvSpPr>
          <p:spPr>
            <a:xfrm>
              <a:off x="2693203" y="756154"/>
              <a:ext cx="771525" cy="0"/>
            </a:xfrm>
            <a:custGeom>
              <a:rect b="b" l="l" r="r" t="t"/>
              <a:pathLst>
                <a:path extrusionOk="0" h="120000" w="771525">
                  <a:moveTo>
                    <a:pt x="0" y="0"/>
                  </a:moveTo>
                  <a:lnTo>
                    <a:pt x="771064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34" name="Google Shape;1134;p86"/>
            <p:cNvSpPr/>
            <p:nvPr/>
          </p:nvSpPr>
          <p:spPr>
            <a:xfrm>
              <a:off x="3439974" y="723763"/>
              <a:ext cx="30480" cy="65405"/>
            </a:xfrm>
            <a:custGeom>
              <a:rect b="b" l="l" r="r" t="t"/>
              <a:pathLst>
                <a:path extrusionOk="0" h="65404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35" name="Google Shape;1135;p86"/>
            <p:cNvSpPr/>
            <p:nvPr/>
          </p:nvSpPr>
          <p:spPr>
            <a:xfrm>
              <a:off x="917807" y="485061"/>
              <a:ext cx="2462530" cy="686435"/>
            </a:xfrm>
            <a:custGeom>
              <a:rect b="b" l="l" r="r" t="t"/>
              <a:pathLst>
                <a:path extrusionOk="0" h="686435" w="2462529">
                  <a:moveTo>
                    <a:pt x="0" y="686186"/>
                  </a:moveTo>
                  <a:lnTo>
                    <a:pt x="2462104" y="686186"/>
                  </a:lnTo>
                  <a:lnTo>
                    <a:pt x="2462104" y="0"/>
                  </a:lnTo>
                  <a:lnTo>
                    <a:pt x="0" y="0"/>
                  </a:lnTo>
                  <a:lnTo>
                    <a:pt x="0" y="686186"/>
                  </a:lnTo>
                  <a:close/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36" name="Google Shape;1136;p86"/>
          <p:cNvSpPr txBox="1"/>
          <p:nvPr/>
        </p:nvSpPr>
        <p:spPr>
          <a:xfrm>
            <a:off x="661962" y="731324"/>
            <a:ext cx="8890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u</a:t>
            </a:r>
            <a:endParaRPr sz="9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37" name="Google Shape;1137;p86"/>
          <p:cNvGrpSpPr/>
          <p:nvPr/>
        </p:nvGrpSpPr>
        <p:grpSpPr>
          <a:xfrm>
            <a:off x="788577" y="795763"/>
            <a:ext cx="115679" cy="65405"/>
            <a:chOff x="788577" y="795763"/>
            <a:chExt cx="115679" cy="65405"/>
          </a:xfrm>
        </p:grpSpPr>
        <p:sp>
          <p:nvSpPr>
            <p:cNvPr id="1138" name="Google Shape;1138;p86"/>
            <p:cNvSpPr/>
            <p:nvPr/>
          </p:nvSpPr>
          <p:spPr>
            <a:xfrm>
              <a:off x="788577" y="828154"/>
              <a:ext cx="109855" cy="0"/>
            </a:xfrm>
            <a:custGeom>
              <a:rect b="b" l="l" r="r" t="t"/>
              <a:pathLst>
                <a:path extrusionOk="0" h="120000" w="109855">
                  <a:moveTo>
                    <a:pt x="0" y="0"/>
                  </a:moveTo>
                  <a:lnTo>
                    <a:pt x="109492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39" name="Google Shape;1139;p86"/>
            <p:cNvSpPr/>
            <p:nvPr/>
          </p:nvSpPr>
          <p:spPr>
            <a:xfrm>
              <a:off x="873776" y="795763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40" name="Google Shape;1140;p86"/>
          <p:cNvSpPr/>
          <p:nvPr/>
        </p:nvSpPr>
        <p:spPr>
          <a:xfrm>
            <a:off x="495363" y="1341323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41" name="Google Shape;1141;p86"/>
          <p:cNvSpPr/>
          <p:nvPr/>
        </p:nvSpPr>
        <p:spPr>
          <a:xfrm>
            <a:off x="495363" y="227255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42" name="Google Shape;1142;p86"/>
          <p:cNvSpPr/>
          <p:nvPr/>
        </p:nvSpPr>
        <p:spPr>
          <a:xfrm>
            <a:off x="495363" y="2596464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43" name="Google Shape;1143;p86"/>
          <p:cNvSpPr txBox="1"/>
          <p:nvPr/>
        </p:nvSpPr>
        <p:spPr>
          <a:xfrm>
            <a:off x="522795" y="1262531"/>
            <a:ext cx="3804920" cy="1598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113664" marR="106679" rtl="0" algn="l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construit une réduct</a:t>
            </a:r>
            <a:r>
              <a:rPr baseline="30000" i="1" lang="en-US" sz="135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io</a:t>
            </a:r>
            <a:r>
              <a:rPr baseline="30000" i="1" lang="en-US" sz="900">
                <a:latin typeface="Arial"/>
                <a:ea typeface="Arial"/>
                <a:cs typeface="Arial"/>
                <a:sym typeface="Arial"/>
              </a:rPr>
              <a:t>w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n de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vers 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∅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 pour toute paire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on considère la machine de  Turing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définie de la manière suivante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4000" marR="0" rtl="0" algn="l">
              <a:lnSpc>
                <a:spcPct val="109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w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prend en entrée un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u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4000" marR="0" rtl="0" algn="l">
              <a:lnSpc>
                <a:spcPct val="1138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simule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sur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400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accepte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alors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w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accepte.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14300" marR="692150" rtl="0" algn="l">
              <a:lnSpc>
                <a:spcPct val="102699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La fonction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qui à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associe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bien  calculable.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14300" marR="499744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De plus on a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si et  seulement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/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∅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c’est-à-dire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 ∈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∅ 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44" name="Google Shape;1144;p86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56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8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Google Shape;1149;p87"/>
          <p:cNvSpPr txBox="1"/>
          <p:nvPr>
            <p:ph type="title"/>
          </p:nvPr>
        </p:nvSpPr>
        <p:spPr>
          <a:xfrm>
            <a:off x="1699895" y="59814"/>
            <a:ext cx="120840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Démonstration</a:t>
            </a:r>
            <a:endParaRPr/>
          </a:p>
        </p:txBody>
      </p:sp>
      <p:sp>
        <p:nvSpPr>
          <p:cNvPr id="1150" name="Google Shape;1150;p87"/>
          <p:cNvSpPr txBox="1"/>
          <p:nvPr/>
        </p:nvSpPr>
        <p:spPr>
          <a:xfrm>
            <a:off x="1214158" y="731984"/>
            <a:ext cx="10795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w</a:t>
            </a:r>
            <a:endParaRPr sz="9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1" name="Google Shape;1151;p87"/>
          <p:cNvSpPr/>
          <p:nvPr/>
        </p:nvSpPr>
        <p:spPr>
          <a:xfrm>
            <a:off x="1633547" y="648152"/>
            <a:ext cx="360045" cy="360045"/>
          </a:xfrm>
          <a:custGeom>
            <a:rect b="b" l="l" r="r" t="t"/>
            <a:pathLst>
              <a:path extrusionOk="0" h="360044" w="360044">
                <a:moveTo>
                  <a:pt x="0" y="360004"/>
                </a:moveTo>
                <a:lnTo>
                  <a:pt x="360004" y="360004"/>
                </a:lnTo>
                <a:lnTo>
                  <a:pt x="360004" y="0"/>
                </a:lnTo>
                <a:lnTo>
                  <a:pt x="0" y="0"/>
                </a:lnTo>
                <a:lnTo>
                  <a:pt x="0" y="360004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52" name="Google Shape;1152;p87"/>
          <p:cNvSpPr txBox="1"/>
          <p:nvPr/>
        </p:nvSpPr>
        <p:spPr>
          <a:xfrm>
            <a:off x="1762861" y="742144"/>
            <a:ext cx="10160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A</a:t>
            </a:r>
            <a:endParaRPr sz="9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53" name="Google Shape;1153;p87"/>
          <p:cNvGrpSpPr/>
          <p:nvPr/>
        </p:nvGrpSpPr>
        <p:grpSpPr>
          <a:xfrm>
            <a:off x="2010686" y="723763"/>
            <a:ext cx="128497" cy="65405"/>
            <a:chOff x="2010686" y="723763"/>
            <a:chExt cx="128497" cy="65405"/>
          </a:xfrm>
        </p:grpSpPr>
        <p:sp>
          <p:nvSpPr>
            <p:cNvPr id="1154" name="Google Shape;1154;p87"/>
            <p:cNvSpPr/>
            <p:nvPr/>
          </p:nvSpPr>
          <p:spPr>
            <a:xfrm>
              <a:off x="2010686" y="756154"/>
              <a:ext cx="122555" cy="0"/>
            </a:xfrm>
            <a:custGeom>
              <a:rect b="b" l="l" r="r" t="t"/>
              <a:pathLst>
                <a:path extrusionOk="0" h="120000" w="122555">
                  <a:moveTo>
                    <a:pt x="0" y="0"/>
                  </a:moveTo>
                  <a:lnTo>
                    <a:pt x="122310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5" name="Google Shape;1155;p87"/>
            <p:cNvSpPr/>
            <p:nvPr/>
          </p:nvSpPr>
          <p:spPr>
            <a:xfrm>
              <a:off x="2108703" y="723763"/>
              <a:ext cx="30480" cy="65405"/>
            </a:xfrm>
            <a:custGeom>
              <a:rect b="b" l="l" r="r" t="t"/>
              <a:pathLst>
                <a:path extrusionOk="0" h="65404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56" name="Google Shape;1156;p87"/>
          <p:cNvSpPr txBox="1"/>
          <p:nvPr/>
        </p:nvSpPr>
        <p:spPr>
          <a:xfrm>
            <a:off x="2177973" y="658159"/>
            <a:ext cx="43688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157" name="Google Shape;1157;p87"/>
          <p:cNvGrpSpPr/>
          <p:nvPr/>
        </p:nvGrpSpPr>
        <p:grpSpPr>
          <a:xfrm>
            <a:off x="1365777" y="795763"/>
            <a:ext cx="254219" cy="65405"/>
            <a:chOff x="1365777" y="795763"/>
            <a:chExt cx="254219" cy="65405"/>
          </a:xfrm>
        </p:grpSpPr>
        <p:sp>
          <p:nvSpPr>
            <p:cNvPr id="1158" name="Google Shape;1158;p87"/>
            <p:cNvSpPr/>
            <p:nvPr/>
          </p:nvSpPr>
          <p:spPr>
            <a:xfrm>
              <a:off x="1365777" y="828154"/>
              <a:ext cx="248285" cy="0"/>
            </a:xfrm>
            <a:custGeom>
              <a:rect b="b" l="l" r="r" t="t"/>
              <a:pathLst>
                <a:path extrusionOk="0" h="120000" w="248284">
                  <a:moveTo>
                    <a:pt x="0" y="0"/>
                  </a:moveTo>
                  <a:lnTo>
                    <a:pt x="248032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9" name="Google Shape;1159;p87"/>
            <p:cNvSpPr/>
            <p:nvPr/>
          </p:nvSpPr>
          <p:spPr>
            <a:xfrm>
              <a:off x="1589516" y="795763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60" name="Google Shape;1160;p87"/>
          <p:cNvSpPr txBox="1"/>
          <p:nvPr/>
        </p:nvSpPr>
        <p:spPr>
          <a:xfrm>
            <a:off x="3509225" y="658159"/>
            <a:ext cx="43688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161" name="Google Shape;1161;p87"/>
          <p:cNvGrpSpPr/>
          <p:nvPr/>
        </p:nvGrpSpPr>
        <p:grpSpPr>
          <a:xfrm>
            <a:off x="917807" y="485061"/>
            <a:ext cx="2552647" cy="686435"/>
            <a:chOff x="917807" y="485061"/>
            <a:chExt cx="2552647" cy="686435"/>
          </a:xfrm>
        </p:grpSpPr>
        <p:sp>
          <p:nvSpPr>
            <p:cNvPr id="1162" name="Google Shape;1162;p87"/>
            <p:cNvSpPr/>
            <p:nvPr/>
          </p:nvSpPr>
          <p:spPr>
            <a:xfrm>
              <a:off x="2693203" y="756154"/>
              <a:ext cx="771525" cy="0"/>
            </a:xfrm>
            <a:custGeom>
              <a:rect b="b" l="l" r="r" t="t"/>
              <a:pathLst>
                <a:path extrusionOk="0" h="120000" w="771525">
                  <a:moveTo>
                    <a:pt x="0" y="0"/>
                  </a:moveTo>
                  <a:lnTo>
                    <a:pt x="771064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3" name="Google Shape;1163;p87"/>
            <p:cNvSpPr/>
            <p:nvPr/>
          </p:nvSpPr>
          <p:spPr>
            <a:xfrm>
              <a:off x="3439974" y="723763"/>
              <a:ext cx="30480" cy="65405"/>
            </a:xfrm>
            <a:custGeom>
              <a:rect b="b" l="l" r="r" t="t"/>
              <a:pathLst>
                <a:path extrusionOk="0" h="65404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4" name="Google Shape;1164;p87"/>
            <p:cNvSpPr/>
            <p:nvPr/>
          </p:nvSpPr>
          <p:spPr>
            <a:xfrm>
              <a:off x="917807" y="485061"/>
              <a:ext cx="2462530" cy="686435"/>
            </a:xfrm>
            <a:custGeom>
              <a:rect b="b" l="l" r="r" t="t"/>
              <a:pathLst>
                <a:path extrusionOk="0" h="686435" w="2462529">
                  <a:moveTo>
                    <a:pt x="0" y="686186"/>
                  </a:moveTo>
                  <a:lnTo>
                    <a:pt x="2462104" y="686186"/>
                  </a:lnTo>
                  <a:lnTo>
                    <a:pt x="2462104" y="0"/>
                  </a:lnTo>
                  <a:lnTo>
                    <a:pt x="0" y="0"/>
                  </a:lnTo>
                  <a:lnTo>
                    <a:pt x="0" y="686186"/>
                  </a:lnTo>
                  <a:close/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65" name="Google Shape;1165;p87"/>
          <p:cNvSpPr txBox="1"/>
          <p:nvPr/>
        </p:nvSpPr>
        <p:spPr>
          <a:xfrm>
            <a:off x="661962" y="731324"/>
            <a:ext cx="88900" cy="1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u</a:t>
            </a:r>
            <a:endParaRPr sz="9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66" name="Google Shape;1166;p87"/>
          <p:cNvGrpSpPr/>
          <p:nvPr/>
        </p:nvGrpSpPr>
        <p:grpSpPr>
          <a:xfrm>
            <a:off x="788577" y="795763"/>
            <a:ext cx="115679" cy="65405"/>
            <a:chOff x="788577" y="795763"/>
            <a:chExt cx="115679" cy="65405"/>
          </a:xfrm>
        </p:grpSpPr>
        <p:sp>
          <p:nvSpPr>
            <p:cNvPr id="1167" name="Google Shape;1167;p87"/>
            <p:cNvSpPr/>
            <p:nvPr/>
          </p:nvSpPr>
          <p:spPr>
            <a:xfrm>
              <a:off x="788577" y="828154"/>
              <a:ext cx="109855" cy="0"/>
            </a:xfrm>
            <a:custGeom>
              <a:rect b="b" l="l" r="r" t="t"/>
              <a:pathLst>
                <a:path extrusionOk="0" h="120000" w="109855">
                  <a:moveTo>
                    <a:pt x="0" y="0"/>
                  </a:moveTo>
                  <a:lnTo>
                    <a:pt x="109492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8" name="Google Shape;1168;p87"/>
            <p:cNvSpPr/>
            <p:nvPr/>
          </p:nvSpPr>
          <p:spPr>
            <a:xfrm>
              <a:off x="873776" y="795763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69" name="Google Shape;1169;p87"/>
          <p:cNvSpPr/>
          <p:nvPr/>
        </p:nvSpPr>
        <p:spPr>
          <a:xfrm>
            <a:off x="495363" y="1341323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70" name="Google Shape;1170;p87"/>
          <p:cNvSpPr/>
          <p:nvPr/>
        </p:nvSpPr>
        <p:spPr>
          <a:xfrm>
            <a:off x="495363" y="227255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71" name="Google Shape;1171;p87"/>
          <p:cNvSpPr/>
          <p:nvPr/>
        </p:nvSpPr>
        <p:spPr>
          <a:xfrm>
            <a:off x="495363" y="2596464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72" name="Google Shape;1172;p87"/>
          <p:cNvSpPr txBox="1"/>
          <p:nvPr/>
        </p:nvSpPr>
        <p:spPr>
          <a:xfrm>
            <a:off x="522795" y="1262531"/>
            <a:ext cx="3804920" cy="1598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113664" marR="106679" rtl="0" algn="l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construit une réduct</a:t>
            </a:r>
            <a:r>
              <a:rPr baseline="30000" i="1" lang="en-US" sz="135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io</a:t>
            </a:r>
            <a:r>
              <a:rPr baseline="30000" i="1" lang="en-US" sz="900">
                <a:latin typeface="Arial"/>
                <a:ea typeface="Arial"/>
                <a:cs typeface="Arial"/>
                <a:sym typeface="Arial"/>
              </a:rPr>
              <a:t>w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n de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vers 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∅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 pour toute paire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on considère la machine de  Turing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définie de la manière suivante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4000" marR="0" rtl="0" algn="l">
              <a:lnSpc>
                <a:spcPct val="109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w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prend en entrée un mot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u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4000" marR="0" rtl="0" algn="l">
              <a:lnSpc>
                <a:spcPct val="1138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simule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sur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400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accepte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alors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w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accepte.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14300" marR="692150" rtl="0" algn="l">
              <a:lnSpc>
                <a:spcPct val="102699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La fonction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qui à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associe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bien  calculable.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14300" marR="499744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De plus on a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, 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si et  seulement si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/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∅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, c’est-à-dire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⟩ ∈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∅ 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73" name="Google Shape;1173;p87"/>
          <p:cNvSpPr txBox="1"/>
          <p:nvPr/>
        </p:nvSpPr>
        <p:spPr>
          <a:xfrm>
            <a:off x="739025" y="2833349"/>
            <a:ext cx="3540125" cy="6330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37160" lvl="0" marL="174625" marR="304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en effet,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accepte soit tous les mots (et donc le langage  correspondant n’est pas vide)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accepte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soit  n’accepte aucun mot (et donc le langage correspondant est  vide) sinon.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74" name="Google Shape;1174;p87"/>
          <p:cNvSpPr txBox="1"/>
          <p:nvPr/>
        </p:nvSpPr>
        <p:spPr>
          <a:xfrm>
            <a:off x="4434966" y="3366432"/>
            <a:ext cx="109855" cy="1168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56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8" name="Shape 1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Google Shape;1179;p88"/>
          <p:cNvSpPr txBox="1"/>
          <p:nvPr>
            <p:ph type="title"/>
          </p:nvPr>
        </p:nvSpPr>
        <p:spPr>
          <a:xfrm>
            <a:off x="1944763" y="59814"/>
            <a:ext cx="71882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Exercice</a:t>
            </a:r>
            <a:endParaRPr/>
          </a:p>
        </p:txBody>
      </p:sp>
      <p:sp>
        <p:nvSpPr>
          <p:cNvPr id="1180" name="Google Shape;1180;p88"/>
          <p:cNvSpPr/>
          <p:nvPr/>
        </p:nvSpPr>
        <p:spPr>
          <a:xfrm>
            <a:off x="495363" y="1133563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81" name="Google Shape;1181;p88"/>
          <p:cNvSpPr txBox="1"/>
          <p:nvPr/>
        </p:nvSpPr>
        <p:spPr>
          <a:xfrm>
            <a:off x="224624" y="1029690"/>
            <a:ext cx="4074160" cy="1169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0" lvl="0" marL="41211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Problème Problème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/</a:t>
            </a:r>
            <a:r>
              <a:rPr baseline="-25000" lang="en-US" sz="1200"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0650" marR="0" rtl="0" algn="l">
              <a:lnSpc>
                <a:spcPct val="114285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10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Le codage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d’une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le codage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′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</a:t>
            </a:r>
            <a:endParaRPr sz="1000">
              <a:latin typeface="Cambria"/>
              <a:ea typeface="Cambria"/>
              <a:cs typeface="Cambria"/>
              <a:sym typeface="Cambria"/>
            </a:endParaRPr>
          </a:p>
          <a:p>
            <a:pPr indent="0" lvl="0" marL="688975" marR="0" rtl="0" algn="l">
              <a:lnSpc>
                <a:spcPct val="1138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d’une machine de Turing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′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5080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10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Déterminer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/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30000" lang="en-US" sz="1050">
                <a:latin typeface="Cambria"/>
                <a:ea typeface="Cambria"/>
                <a:cs typeface="Cambria"/>
                <a:sym typeface="Cambria"/>
              </a:rPr>
              <a:t>′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35255" marR="0" rtl="0" algn="l">
              <a:lnSpc>
                <a:spcPct val="100000"/>
              </a:lnSpc>
              <a:spcBef>
                <a:spcPts val="755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Proposition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35255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None/>
            </a:pP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Le problème Problème L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/</a:t>
            </a:r>
            <a:r>
              <a:rPr baseline="-25000" lang="en-US" sz="1200">
                <a:latin typeface="Verdana"/>
                <a:ea typeface="Verdana"/>
                <a:cs typeface="Verdana"/>
                <a:sym typeface="Verdana"/>
              </a:rPr>
              <a:t>=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est indécidable.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2" name="Google Shape;1182;p88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57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89"/>
          <p:cNvSpPr txBox="1"/>
          <p:nvPr>
            <p:ph type="title"/>
          </p:nvPr>
        </p:nvSpPr>
        <p:spPr>
          <a:xfrm>
            <a:off x="1288592" y="59814"/>
            <a:ext cx="202438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Démonstration :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500">
                <a:latin typeface="Cambria"/>
                <a:ea typeface="Cambria"/>
                <a:cs typeface="Cambria"/>
                <a:sym typeface="Cambria"/>
              </a:rPr>
              <a:t>∅ </a:t>
            </a:r>
            <a:r>
              <a:rPr lang="en-US" sz="1400">
                <a:latin typeface="Cambria"/>
                <a:ea typeface="Cambria"/>
                <a:cs typeface="Cambria"/>
                <a:sym typeface="Cambria"/>
              </a:rPr>
              <a:t>≤ </a:t>
            </a:r>
            <a:r>
              <a:rPr i="1" lang="en-US" sz="14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500">
                <a:latin typeface="Cambria"/>
                <a:ea typeface="Cambria"/>
                <a:cs typeface="Cambria"/>
                <a:sym typeface="Cambria"/>
              </a:rPr>
              <a:t>/</a:t>
            </a:r>
            <a:r>
              <a:rPr baseline="-25000" lang="en-US" sz="1500">
                <a:latin typeface="Lucida Sans"/>
                <a:ea typeface="Lucida Sans"/>
                <a:cs typeface="Lucida Sans"/>
                <a:sym typeface="Lucida Sans"/>
              </a:rPr>
              <a:t>=</a:t>
            </a:r>
            <a:endParaRPr baseline="-25000" sz="1500"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88" name="Google Shape;1188;p89"/>
          <p:cNvSpPr/>
          <p:nvPr/>
        </p:nvSpPr>
        <p:spPr>
          <a:xfrm>
            <a:off x="495363" y="838873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89" name="Google Shape;1189;p89"/>
          <p:cNvSpPr txBox="1"/>
          <p:nvPr/>
        </p:nvSpPr>
        <p:spPr>
          <a:xfrm>
            <a:off x="522795" y="760081"/>
            <a:ext cx="3743325" cy="18853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construit une réduction de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∅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vers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200">
                <a:latin typeface="Cambria"/>
                <a:ea typeface="Cambria"/>
                <a:cs typeface="Cambria"/>
                <a:sym typeface="Cambria"/>
              </a:rPr>
              <a:t>/</a:t>
            </a:r>
            <a:r>
              <a:rPr baseline="-25000" lang="en-US" sz="1200"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91160" marR="106679" rtl="0" algn="l">
              <a:lnSpc>
                <a:spcPct val="110000"/>
              </a:lnSpc>
              <a:spcBef>
                <a:spcPts val="139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considère une machine de Turing fixe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qui accepte le  langage vide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668020" marR="213359" rtl="0" algn="l">
              <a:lnSpc>
                <a:spcPct val="101499"/>
              </a:lnSpc>
              <a:spcBef>
                <a:spcPts val="15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prendre par exemple une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qui rentre  immédiatement dans une boucle sans fin.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91160" marR="35687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fonction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qui à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associe la paire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A, B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bien  calculable.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91160" marR="3333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De plus on a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⟩ 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Cambria"/>
                <a:ea typeface="Cambria"/>
                <a:cs typeface="Cambria"/>
                <a:sym typeface="Cambria"/>
              </a:rPr>
              <a:t>∅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 et seulement si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/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∅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 et  seulement si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A, B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lang="en-US" sz="1050">
                <a:latin typeface="Cambria"/>
                <a:ea typeface="Cambria"/>
                <a:cs typeface="Cambria"/>
                <a:sym typeface="Cambria"/>
              </a:rPr>
              <a:t>/</a:t>
            </a:r>
            <a:r>
              <a:rPr baseline="-25000" lang="en-US" sz="1050"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90" name="Google Shape;1190;p89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58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4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90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1196" name="Google Shape;1196;p90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59</a:t>
            </a:r>
            <a:endParaRPr/>
          </a:p>
        </p:txBody>
      </p:sp>
      <p:sp>
        <p:nvSpPr>
          <p:cNvPr id="1197" name="Google Shape;1197;p90"/>
          <p:cNvSpPr txBox="1"/>
          <p:nvPr/>
        </p:nvSpPr>
        <p:spPr>
          <a:xfrm>
            <a:off x="347294" y="961223"/>
            <a:ext cx="2738120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833119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Autres problèmes indécidables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Réductions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Quelques autres problèmes indécidables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Théorème de Rice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5459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Le drame de la vérification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8"/>
              </a:rPr>
              <a:t>D’autres problèmes indécidables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Google Shape;1202;p91"/>
          <p:cNvSpPr/>
          <p:nvPr/>
        </p:nvSpPr>
        <p:spPr>
          <a:xfrm>
            <a:off x="495363" y="130509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03" name="Google Shape;1203;p91"/>
          <p:cNvSpPr txBox="1"/>
          <p:nvPr/>
        </p:nvSpPr>
        <p:spPr>
          <a:xfrm>
            <a:off x="624395" y="1226298"/>
            <a:ext cx="3570604" cy="363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12700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Beaucoup d’exemples (dont l’exemple 1) peuvent être vus  comme les conséquences d’un résultat très général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04" name="Google Shape;1204;p91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60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8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92"/>
          <p:cNvSpPr txBox="1"/>
          <p:nvPr/>
        </p:nvSpPr>
        <p:spPr>
          <a:xfrm>
            <a:off x="1542021" y="59814"/>
            <a:ext cx="1524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Théorème de Rice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10" name="Google Shape;1210;p92"/>
          <p:cNvSpPr/>
          <p:nvPr/>
        </p:nvSpPr>
        <p:spPr>
          <a:xfrm>
            <a:off x="495363" y="78698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11" name="Google Shape;1211;p92"/>
          <p:cNvSpPr txBox="1"/>
          <p:nvPr/>
        </p:nvSpPr>
        <p:spPr>
          <a:xfrm>
            <a:off x="611695" y="708188"/>
            <a:ext cx="3216910" cy="518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Théorème de Rice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65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Soit une propriété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des langages semi-décidables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12" name="Google Shape;1212;p92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61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93"/>
          <p:cNvSpPr txBox="1"/>
          <p:nvPr/>
        </p:nvSpPr>
        <p:spPr>
          <a:xfrm>
            <a:off x="1542021" y="59814"/>
            <a:ext cx="1524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Théorème de Rice</a:t>
            </a:r>
            <a:endParaRPr sz="14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18" name="Google Shape;1218;p93"/>
          <p:cNvSpPr/>
          <p:nvPr/>
        </p:nvSpPr>
        <p:spPr>
          <a:xfrm>
            <a:off x="495363" y="78698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19" name="Google Shape;1219;p93"/>
          <p:cNvSpPr txBox="1"/>
          <p:nvPr/>
        </p:nvSpPr>
        <p:spPr>
          <a:xfrm>
            <a:off x="611695" y="708188"/>
            <a:ext cx="3216910" cy="6578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Théorème de Rice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65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Soit une propriété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des langages semi-décidables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65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non triviale,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20" name="Google Shape;1220;p93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61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4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p94"/>
          <p:cNvSpPr txBox="1"/>
          <p:nvPr>
            <p:ph type="title"/>
          </p:nvPr>
        </p:nvSpPr>
        <p:spPr>
          <a:xfrm>
            <a:off x="1542021" y="59814"/>
            <a:ext cx="1524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Théorème de Rice</a:t>
            </a:r>
            <a:endParaRPr/>
          </a:p>
        </p:txBody>
      </p:sp>
      <p:sp>
        <p:nvSpPr>
          <p:cNvPr id="1226" name="Google Shape;1226;p94"/>
          <p:cNvSpPr/>
          <p:nvPr/>
        </p:nvSpPr>
        <p:spPr>
          <a:xfrm>
            <a:off x="495363" y="78698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27" name="Google Shape;1227;p94"/>
          <p:cNvSpPr txBox="1"/>
          <p:nvPr/>
        </p:nvSpPr>
        <p:spPr>
          <a:xfrm>
            <a:off x="611695" y="708188"/>
            <a:ext cx="3216910" cy="6578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Théorème de Rice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65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Soit une propriété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des langages semi-décidables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65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non triviale,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28" name="Google Shape;1228;p94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61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94"/>
          <p:cNvSpPr txBox="1"/>
          <p:nvPr/>
        </p:nvSpPr>
        <p:spPr>
          <a:xfrm>
            <a:off x="584060" y="2071230"/>
            <a:ext cx="2863215" cy="686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0000">
            <a:spAutoFit/>
          </a:bodyPr>
          <a:lstStyle/>
          <a:p>
            <a:pPr indent="0" lvl="0" marL="193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Alors le problème de décision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88265" marR="0" rtl="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Le codage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d’une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40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Décider 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vérifie la propriété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29565" marR="0" rtl="0" algn="l">
              <a:lnSpc>
                <a:spcPct val="100000"/>
              </a:lnSpc>
              <a:spcBef>
                <a:spcPts val="215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indécidable.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3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Google Shape;1234;p95"/>
          <p:cNvSpPr txBox="1"/>
          <p:nvPr>
            <p:ph type="title"/>
          </p:nvPr>
        </p:nvSpPr>
        <p:spPr>
          <a:xfrm>
            <a:off x="1542021" y="59814"/>
            <a:ext cx="1524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Théorème de Rice</a:t>
            </a:r>
            <a:endParaRPr/>
          </a:p>
        </p:txBody>
      </p:sp>
      <p:sp>
        <p:nvSpPr>
          <p:cNvPr id="1235" name="Google Shape;1235;p95"/>
          <p:cNvSpPr/>
          <p:nvPr/>
        </p:nvSpPr>
        <p:spPr>
          <a:xfrm>
            <a:off x="495363" y="78698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36" name="Google Shape;1236;p95"/>
          <p:cNvSpPr txBox="1"/>
          <p:nvPr/>
        </p:nvSpPr>
        <p:spPr>
          <a:xfrm>
            <a:off x="548195" y="708188"/>
            <a:ext cx="3745229" cy="2049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88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Théorème de Rice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8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Soit une propriété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des langages semi-décidables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8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non triviale,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642620" marR="68580" rtl="0" algn="l">
              <a:lnSpc>
                <a:spcPct val="101499"/>
              </a:lnSpc>
              <a:spcBef>
                <a:spcPts val="5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c’est-à-dire telle qu’il y a au moins une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 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telle que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satisfait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et une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telle  que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ne satisfait pas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1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Alors le problème de décision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4460" marR="0" rtl="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Le codage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d’une machine de Turing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096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Décider 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vérifie la propriété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65760" marR="0" rtl="0" algn="l">
              <a:lnSpc>
                <a:spcPct val="100000"/>
              </a:lnSpc>
              <a:spcBef>
                <a:spcPts val="215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est indécidable.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37" name="Google Shape;1237;p95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61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/>
          <p:nvPr>
            <p:ph type="title"/>
          </p:nvPr>
        </p:nvSpPr>
        <p:spPr>
          <a:xfrm>
            <a:off x="1461033" y="59814"/>
            <a:ext cx="168656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Fonctions récursives</a:t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495363" y="468922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1" name="Google Shape;131;p15"/>
          <p:cNvSpPr txBox="1"/>
          <p:nvPr/>
        </p:nvSpPr>
        <p:spPr>
          <a:xfrm>
            <a:off x="560895" y="390130"/>
            <a:ext cx="3709670" cy="670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76200" marR="812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Une fonction	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aseline="30000" i="1" lang="en-US" sz="1200">
                <a:latin typeface="Arial"/>
                <a:ea typeface="Arial"/>
                <a:cs typeface="Arial"/>
                <a:sym typeface="Arial"/>
              </a:rPr>
              <a:t>n  </a:t>
            </a: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→ </a:t>
            </a:r>
            <a:r>
              <a:rPr lang="en-US" sz="1100"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récursive primitive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si  elle est soit la constante 0, soit l’une des fonctions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15900" marR="0" rtl="0" algn="l">
              <a:lnSpc>
                <a:spcPct val="120000"/>
              </a:lnSpc>
              <a:spcBef>
                <a:spcPts val="15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Zero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›→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0 la fonction 0 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159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Succ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: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›→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+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 la fonction successeur 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2" name="Google Shape;132;p15"/>
          <p:cNvSpPr txBox="1"/>
          <p:nvPr/>
        </p:nvSpPr>
        <p:spPr>
          <a:xfrm>
            <a:off x="4477181" y="3370303"/>
            <a:ext cx="6794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8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764425" y="1066411"/>
            <a:ext cx="93345" cy="1168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 sz="600"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1126439" y="1013868"/>
            <a:ext cx="45085" cy="132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700">
                <a:latin typeface="Arial"/>
                <a:ea typeface="Arial"/>
                <a:cs typeface="Arial"/>
                <a:sym typeface="Arial"/>
              </a:rPr>
              <a:t>i</a:t>
            </a:r>
            <a:endParaRPr sz="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5"/>
          <p:cNvSpPr txBox="1"/>
          <p:nvPr/>
        </p:nvSpPr>
        <p:spPr>
          <a:xfrm>
            <a:off x="1126439" y="1105690"/>
            <a:ext cx="74930" cy="132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700">
                <a:latin typeface="Arial"/>
                <a:ea typeface="Arial"/>
                <a:cs typeface="Arial"/>
                <a:sym typeface="Arial"/>
              </a:rPr>
              <a:t>n</a:t>
            </a:r>
            <a:endParaRPr sz="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5"/>
          <p:cNvSpPr txBox="1"/>
          <p:nvPr/>
        </p:nvSpPr>
        <p:spPr>
          <a:xfrm>
            <a:off x="1401381" y="1092253"/>
            <a:ext cx="811530" cy="132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latin typeface="Helvetica Neue"/>
                <a:ea typeface="Helvetica Neue"/>
                <a:cs typeface="Helvetica Neue"/>
                <a:sym typeface="Helvetica Neue"/>
              </a:rPr>
              <a:t>1	</a:t>
            </a:r>
            <a:r>
              <a:rPr i="1" lang="en-US" sz="700">
                <a:latin typeface="Arial"/>
                <a:ea typeface="Arial"/>
                <a:cs typeface="Arial"/>
                <a:sym typeface="Arial"/>
              </a:rPr>
              <a:t>n	i</a:t>
            </a:r>
            <a:endParaRPr sz="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5"/>
          <p:cNvSpPr txBox="1"/>
          <p:nvPr/>
        </p:nvSpPr>
        <p:spPr>
          <a:xfrm>
            <a:off x="901484" y="1034775"/>
            <a:ext cx="3143250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Proj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: 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, . . . , x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›→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les fonctions de projection, pour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8" name="Google Shape;138;p15"/>
          <p:cNvSpPr txBox="1"/>
          <p:nvPr/>
        </p:nvSpPr>
        <p:spPr>
          <a:xfrm>
            <a:off x="700925" y="1186604"/>
            <a:ext cx="3332479" cy="7848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212725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≤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76200" marR="0" rtl="0" algn="l">
              <a:lnSpc>
                <a:spcPct val="1138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 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Comp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g, h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h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: 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›→</a:t>
            </a:r>
            <a:endParaRPr sz="1000">
              <a:latin typeface="Cambria"/>
              <a:ea typeface="Cambria"/>
              <a:cs typeface="Cambria"/>
              <a:sym typeface="Cambria"/>
            </a:endParaRPr>
          </a:p>
          <a:p>
            <a:pPr indent="0" lvl="0" marL="212725" marR="55880" rtl="0" algn="l">
              <a:lnSpc>
                <a:spcPct val="114285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h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composition des  fonctions récursives primitives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g, h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h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m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75565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Rec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g, h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fonction définie par récurrence comme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9" name="Google Shape;139;p15"/>
          <p:cNvSpPr txBox="1"/>
          <p:nvPr/>
        </p:nvSpPr>
        <p:spPr>
          <a:xfrm>
            <a:off x="1099616" y="1969800"/>
            <a:ext cx="127635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endParaRPr sz="1000"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40" name="Google Shape;140;p15"/>
          <p:cNvSpPr txBox="1"/>
          <p:nvPr/>
        </p:nvSpPr>
        <p:spPr>
          <a:xfrm>
            <a:off x="1163434" y="2069509"/>
            <a:ext cx="2795905" cy="389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2525">
            <a:spAutoFit/>
          </a:bodyPr>
          <a:lstStyle/>
          <a:p>
            <a:pPr indent="0" lvl="0" marL="5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0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=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50800" marR="0" rtl="0" algn="l">
              <a:lnSpc>
                <a:spcPct val="100000"/>
              </a:lnSpc>
              <a:spcBef>
                <a:spcPts val="234"/>
              </a:spcBef>
              <a:spcAft>
                <a:spcPts val="0"/>
              </a:spcAft>
              <a:buNone/>
            </a:pP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+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 =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lang="en-US" sz="105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 . . . , x</a:t>
            </a:r>
            <a:r>
              <a:rPr baseline="-25000" i="1" lang="en-US" sz="105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,</a:t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5"/>
          <p:cNvSpPr txBox="1"/>
          <p:nvPr/>
        </p:nvSpPr>
        <p:spPr>
          <a:xfrm>
            <a:off x="901484" y="2576555"/>
            <a:ext cx="2012950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où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g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h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sont récursives primitives.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Google Shape;1242;p96"/>
          <p:cNvSpPr txBox="1"/>
          <p:nvPr>
            <p:ph type="title"/>
          </p:nvPr>
        </p:nvSpPr>
        <p:spPr>
          <a:xfrm>
            <a:off x="1271282" y="59814"/>
            <a:ext cx="206565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Démonstration graphique</a:t>
            </a:r>
            <a:endParaRPr/>
          </a:p>
        </p:txBody>
      </p:sp>
      <p:sp>
        <p:nvSpPr>
          <p:cNvPr id="1243" name="Google Shape;1243;p96"/>
          <p:cNvSpPr/>
          <p:nvPr/>
        </p:nvSpPr>
        <p:spPr>
          <a:xfrm>
            <a:off x="495363" y="59678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44" name="Google Shape;1244;p96"/>
          <p:cNvSpPr txBox="1"/>
          <p:nvPr/>
        </p:nvSpPr>
        <p:spPr>
          <a:xfrm>
            <a:off x="598995" y="517993"/>
            <a:ext cx="3616325" cy="10547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9200">
            <a:spAutoFit/>
          </a:bodyPr>
          <a:lstStyle/>
          <a:p>
            <a:pPr indent="0" lvl="0" marL="38100" marR="3873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Il nous faut démontrer que le problème de décision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i="1" lang="en-US" sz="12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 indécidable.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14960" marR="168910" rtl="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Quitte à remplacer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par sa négation, on peut supposer  que le langage vide ne vérifie pas la propriété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30480" rtl="0" algn="l">
              <a:lnSpc>
                <a:spcPct val="102600"/>
              </a:lnSpc>
              <a:spcBef>
                <a:spcPts val="31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Puisque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est non triviale, il existe un moins une machine  de Turing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avec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100"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qui vérifie </a:t>
            </a:r>
            <a:r>
              <a:rPr i="1" lang="en-US" sz="11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45" name="Google Shape;1245;p96"/>
          <p:cNvSpPr/>
          <p:nvPr/>
        </p:nvSpPr>
        <p:spPr>
          <a:xfrm>
            <a:off x="495363" y="128761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46" name="Google Shape;1246;p96"/>
          <p:cNvSpPr txBox="1"/>
          <p:nvPr/>
        </p:nvSpPr>
        <p:spPr>
          <a:xfrm>
            <a:off x="1025753" y="2006723"/>
            <a:ext cx="106045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w</a:t>
            </a:r>
            <a:endParaRPr sz="8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96"/>
          <p:cNvSpPr/>
          <p:nvPr/>
        </p:nvSpPr>
        <p:spPr>
          <a:xfrm>
            <a:off x="1371898" y="1956666"/>
            <a:ext cx="288290" cy="288290"/>
          </a:xfrm>
          <a:custGeom>
            <a:rect b="b" l="l" r="r" t="t"/>
            <a:pathLst>
              <a:path extrusionOk="0" h="288289" w="288289">
                <a:moveTo>
                  <a:pt x="288004" y="0"/>
                </a:moveTo>
                <a:lnTo>
                  <a:pt x="0" y="0"/>
                </a:lnTo>
                <a:lnTo>
                  <a:pt x="0" y="288004"/>
                </a:lnTo>
                <a:lnTo>
                  <a:pt x="288004" y="288004"/>
                </a:lnTo>
                <a:lnTo>
                  <a:pt x="288004" y="0"/>
                </a:lnTo>
                <a:close/>
              </a:path>
            </a:pathLst>
          </a:custGeom>
          <a:noFill/>
          <a:ln cap="flat" cmpd="sng" w="15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48" name="Google Shape;1248;p96"/>
          <p:cNvSpPr txBox="1"/>
          <p:nvPr/>
        </p:nvSpPr>
        <p:spPr>
          <a:xfrm>
            <a:off x="1466240" y="2016616"/>
            <a:ext cx="99695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A</a:t>
            </a:r>
            <a:endParaRPr sz="85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49" name="Google Shape;1249;p96"/>
          <p:cNvGrpSpPr/>
          <p:nvPr/>
        </p:nvGrpSpPr>
        <p:grpSpPr>
          <a:xfrm>
            <a:off x="1172357" y="2068278"/>
            <a:ext cx="1063863" cy="551085"/>
            <a:chOff x="1172357" y="2068278"/>
            <a:chExt cx="1063863" cy="551085"/>
          </a:xfrm>
        </p:grpSpPr>
        <p:sp>
          <p:nvSpPr>
            <p:cNvPr id="1250" name="Google Shape;1250;p96"/>
            <p:cNvSpPr/>
            <p:nvPr/>
          </p:nvSpPr>
          <p:spPr>
            <a:xfrm>
              <a:off x="1172357" y="2100669"/>
              <a:ext cx="181610" cy="0"/>
            </a:xfrm>
            <a:custGeom>
              <a:rect b="b" l="l" r="r" t="t"/>
              <a:pathLst>
                <a:path extrusionOk="0" h="120000" w="181609">
                  <a:moveTo>
                    <a:pt x="0" y="0"/>
                  </a:moveTo>
                  <a:lnTo>
                    <a:pt x="181336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1" name="Google Shape;1251;p96"/>
            <p:cNvSpPr/>
            <p:nvPr/>
          </p:nvSpPr>
          <p:spPr>
            <a:xfrm>
              <a:off x="1329400" y="2068278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2" name="Google Shape;1252;p96"/>
            <p:cNvSpPr/>
            <p:nvPr/>
          </p:nvSpPr>
          <p:spPr>
            <a:xfrm>
              <a:off x="1947930" y="2331073"/>
              <a:ext cx="288290" cy="288290"/>
            </a:xfrm>
            <a:custGeom>
              <a:rect b="b" l="l" r="r" t="t"/>
              <a:pathLst>
                <a:path extrusionOk="0" h="288289" w="288289">
                  <a:moveTo>
                    <a:pt x="288004" y="0"/>
                  </a:moveTo>
                  <a:lnTo>
                    <a:pt x="0" y="0"/>
                  </a:lnTo>
                  <a:lnTo>
                    <a:pt x="0" y="288004"/>
                  </a:lnTo>
                  <a:lnTo>
                    <a:pt x="288004" y="288004"/>
                  </a:lnTo>
                  <a:lnTo>
                    <a:pt x="288004" y="0"/>
                  </a:lnTo>
                  <a:close/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253" name="Google Shape;1253;p96"/>
          <p:cNvSpPr txBox="1"/>
          <p:nvPr/>
        </p:nvSpPr>
        <p:spPr>
          <a:xfrm>
            <a:off x="2039797" y="2391012"/>
            <a:ext cx="99695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B</a:t>
            </a:r>
            <a:endParaRPr sz="85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4" name="Google Shape;1254;p96"/>
          <p:cNvGrpSpPr/>
          <p:nvPr/>
        </p:nvGrpSpPr>
        <p:grpSpPr>
          <a:xfrm>
            <a:off x="2256343" y="2385121"/>
            <a:ext cx="95024" cy="65405"/>
            <a:chOff x="2256343" y="2385121"/>
            <a:chExt cx="95024" cy="65405"/>
          </a:xfrm>
        </p:grpSpPr>
        <p:sp>
          <p:nvSpPr>
            <p:cNvPr id="1255" name="Google Shape;1255;p96"/>
            <p:cNvSpPr/>
            <p:nvPr/>
          </p:nvSpPr>
          <p:spPr>
            <a:xfrm>
              <a:off x="2256343" y="2417511"/>
              <a:ext cx="88900" cy="0"/>
            </a:xfrm>
            <a:custGeom>
              <a:rect b="b" l="l" r="r" t="t"/>
              <a:pathLst>
                <a:path extrusionOk="0" h="120000" w="88900">
                  <a:moveTo>
                    <a:pt x="0" y="0"/>
                  </a:moveTo>
                  <a:lnTo>
                    <a:pt x="88838" y="0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6" name="Google Shape;1256;p96"/>
            <p:cNvSpPr/>
            <p:nvPr/>
          </p:nvSpPr>
          <p:spPr>
            <a:xfrm>
              <a:off x="2320887" y="2385121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5" y="9900"/>
                  </a:lnTo>
                  <a:lnTo>
                    <a:pt x="13665" y="19991"/>
                  </a:lnTo>
                  <a:lnTo>
                    <a:pt x="23344" y="28183"/>
                  </a:lnTo>
                  <a:lnTo>
                    <a:pt x="30367" y="32389"/>
                  </a:lnTo>
                  <a:lnTo>
                    <a:pt x="23345" y="36596"/>
                  </a:lnTo>
                  <a:lnTo>
                    <a:pt x="13666" y="44789"/>
                  </a:lnTo>
                  <a:lnTo>
                    <a:pt x="4746" y="54880"/>
                  </a:lnTo>
                  <a:lnTo>
                    <a:pt x="1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257" name="Google Shape;1257;p96"/>
          <p:cNvSpPr txBox="1"/>
          <p:nvPr/>
        </p:nvSpPr>
        <p:spPr>
          <a:xfrm>
            <a:off x="2387701" y="2321810"/>
            <a:ext cx="426084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85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58" name="Google Shape;1258;p96"/>
          <p:cNvSpPr txBox="1"/>
          <p:nvPr/>
        </p:nvSpPr>
        <p:spPr>
          <a:xfrm>
            <a:off x="3495128" y="2321835"/>
            <a:ext cx="426084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85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259" name="Google Shape;1259;p96"/>
          <p:cNvGrpSpPr/>
          <p:nvPr/>
        </p:nvGrpSpPr>
        <p:grpSpPr>
          <a:xfrm>
            <a:off x="809274" y="1909254"/>
            <a:ext cx="2649727" cy="843915"/>
            <a:chOff x="809274" y="1909254"/>
            <a:chExt cx="2649727" cy="843915"/>
          </a:xfrm>
        </p:grpSpPr>
        <p:sp>
          <p:nvSpPr>
            <p:cNvPr id="1260" name="Google Shape;1260;p96"/>
            <p:cNvSpPr/>
            <p:nvPr/>
          </p:nvSpPr>
          <p:spPr>
            <a:xfrm>
              <a:off x="1666006" y="2100669"/>
              <a:ext cx="267335" cy="234950"/>
            </a:xfrm>
            <a:custGeom>
              <a:rect b="b" l="l" r="r" t="t"/>
              <a:pathLst>
                <a:path extrusionOk="0" h="234950" w="267335">
                  <a:moveTo>
                    <a:pt x="0" y="0"/>
                  </a:moveTo>
                  <a:lnTo>
                    <a:pt x="266731" y="234475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1" name="Google Shape;1261;p96"/>
            <p:cNvSpPr/>
            <p:nvPr/>
          </p:nvSpPr>
          <p:spPr>
            <a:xfrm>
              <a:off x="1892929" y="2294596"/>
              <a:ext cx="44450" cy="48895"/>
            </a:xfrm>
            <a:custGeom>
              <a:rect b="b" l="l" r="r" t="t"/>
              <a:pathLst>
                <a:path extrusionOk="0" h="48894" w="44450">
                  <a:moveTo>
                    <a:pt x="42963" y="0"/>
                  </a:moveTo>
                  <a:lnTo>
                    <a:pt x="39976" y="10616"/>
                  </a:lnTo>
                  <a:lnTo>
                    <a:pt x="40014" y="24144"/>
                  </a:lnTo>
                  <a:lnTo>
                    <a:pt x="41883" y="36744"/>
                  </a:lnTo>
                  <a:lnTo>
                    <a:pt x="44391" y="44575"/>
                  </a:lnTo>
                  <a:lnTo>
                    <a:pt x="36303" y="43092"/>
                  </a:lnTo>
                  <a:lnTo>
                    <a:pt x="23567" y="42854"/>
                  </a:lnTo>
                  <a:lnTo>
                    <a:pt x="10145" y="44551"/>
                  </a:lnTo>
                  <a:lnTo>
                    <a:pt x="0" y="48873"/>
                  </a:lnTo>
                </a:path>
              </a:pathLst>
            </a:custGeom>
            <a:noFill/>
            <a:ln cap="flat" cmpd="sng" w="122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2" name="Google Shape;1262;p96"/>
            <p:cNvSpPr/>
            <p:nvPr/>
          </p:nvSpPr>
          <p:spPr>
            <a:xfrm>
              <a:off x="2887081" y="2417562"/>
              <a:ext cx="565785" cy="635"/>
            </a:xfrm>
            <a:custGeom>
              <a:rect b="b" l="l" r="r" t="t"/>
              <a:pathLst>
                <a:path extrusionOk="0" h="635" w="565785">
                  <a:moveTo>
                    <a:pt x="0" y="0"/>
                  </a:moveTo>
                  <a:lnTo>
                    <a:pt x="565733" y="14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3" name="Google Shape;1263;p96"/>
            <p:cNvSpPr/>
            <p:nvPr/>
          </p:nvSpPr>
          <p:spPr>
            <a:xfrm>
              <a:off x="3428521" y="2385186"/>
              <a:ext cx="30480" cy="65405"/>
            </a:xfrm>
            <a:custGeom>
              <a:rect b="b" l="l" r="r" t="t"/>
              <a:pathLst>
                <a:path extrusionOk="0" h="65405" w="30479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4" name="Google Shape;1264;p96"/>
            <p:cNvSpPr/>
            <p:nvPr/>
          </p:nvSpPr>
          <p:spPr>
            <a:xfrm>
              <a:off x="809274" y="1909254"/>
              <a:ext cx="2336800" cy="843915"/>
            </a:xfrm>
            <a:custGeom>
              <a:rect b="b" l="l" r="r" t="t"/>
              <a:pathLst>
                <a:path extrusionOk="0" h="843914" w="2336800">
                  <a:moveTo>
                    <a:pt x="2336248" y="0"/>
                  </a:moveTo>
                  <a:lnTo>
                    <a:pt x="217801" y="0"/>
                  </a:lnTo>
                  <a:lnTo>
                    <a:pt x="217801" y="843706"/>
                  </a:lnTo>
                  <a:lnTo>
                    <a:pt x="2336248" y="843706"/>
                  </a:lnTo>
                  <a:lnTo>
                    <a:pt x="2336248" y="0"/>
                  </a:lnTo>
                  <a:close/>
                </a:path>
                <a:path extrusionOk="0" h="843914" w="2336800">
                  <a:moveTo>
                    <a:pt x="0" y="421880"/>
                  </a:moveTo>
                  <a:lnTo>
                    <a:pt x="199579" y="421881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5" name="Google Shape;1265;p96"/>
            <p:cNvSpPr/>
            <p:nvPr/>
          </p:nvSpPr>
          <p:spPr>
            <a:xfrm>
              <a:off x="984560" y="2298744"/>
              <a:ext cx="30480" cy="65405"/>
            </a:xfrm>
            <a:custGeom>
              <a:rect b="b" l="l" r="r" t="t"/>
              <a:pathLst>
                <a:path extrusionOk="0" h="65405" w="30480">
                  <a:moveTo>
                    <a:pt x="0" y="0"/>
                  </a:moveTo>
                  <a:lnTo>
                    <a:pt x="4744" y="9900"/>
                  </a:lnTo>
                  <a:lnTo>
                    <a:pt x="13664" y="19991"/>
                  </a:lnTo>
                  <a:lnTo>
                    <a:pt x="23344" y="28183"/>
                  </a:lnTo>
                  <a:lnTo>
                    <a:pt x="30366" y="32390"/>
                  </a:lnTo>
                  <a:lnTo>
                    <a:pt x="23344" y="36597"/>
                  </a:lnTo>
                  <a:lnTo>
                    <a:pt x="13664" y="44790"/>
                  </a:lnTo>
                  <a:lnTo>
                    <a:pt x="4744" y="54880"/>
                  </a:lnTo>
                  <a:lnTo>
                    <a:pt x="0" y="64781"/>
                  </a:lnTo>
                </a:path>
              </a:pathLst>
            </a:custGeom>
            <a:noFill/>
            <a:ln cap="flat" cmpd="sng" w="121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266" name="Google Shape;1266;p96"/>
          <p:cNvSpPr txBox="1"/>
          <p:nvPr/>
        </p:nvSpPr>
        <p:spPr>
          <a:xfrm>
            <a:off x="1713674" y="1947350"/>
            <a:ext cx="456565" cy="3727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336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Accepte</a:t>
            </a:r>
            <a:endParaRPr sz="8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665"/>
              </a:spcBef>
              <a:spcAft>
                <a:spcPts val="0"/>
              </a:spcAft>
              <a:buNone/>
            </a:pPr>
            <a:r>
              <a:rPr lang="en-US" sz="850">
                <a:latin typeface="Helvetica Neue"/>
                <a:ea typeface="Helvetica Neue"/>
                <a:cs typeface="Helvetica Neue"/>
                <a:sym typeface="Helvetica Neue"/>
              </a:rPr>
              <a:t>Démarre</a:t>
            </a:r>
            <a:endParaRPr sz="85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67" name="Google Shape;1267;p96"/>
          <p:cNvSpPr txBox="1"/>
          <p:nvPr/>
        </p:nvSpPr>
        <p:spPr>
          <a:xfrm>
            <a:off x="687031" y="2236529"/>
            <a:ext cx="87630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u</a:t>
            </a:r>
            <a:endParaRPr sz="85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68" name="Google Shape;1268;p96"/>
          <p:cNvGrpSpPr/>
          <p:nvPr/>
        </p:nvGrpSpPr>
        <p:grpSpPr>
          <a:xfrm>
            <a:off x="1021000" y="2331119"/>
            <a:ext cx="915418" cy="170445"/>
            <a:chOff x="1021000" y="2331119"/>
            <a:chExt cx="915418" cy="170445"/>
          </a:xfrm>
        </p:grpSpPr>
        <p:sp>
          <p:nvSpPr>
            <p:cNvPr id="1269" name="Google Shape;1269;p96"/>
            <p:cNvSpPr/>
            <p:nvPr/>
          </p:nvSpPr>
          <p:spPr>
            <a:xfrm>
              <a:off x="1021000" y="2331119"/>
              <a:ext cx="909319" cy="142240"/>
            </a:xfrm>
            <a:custGeom>
              <a:rect b="b" l="l" r="r" t="t"/>
              <a:pathLst>
                <a:path extrusionOk="0" h="142239" w="909319">
                  <a:moveTo>
                    <a:pt x="0" y="0"/>
                  </a:moveTo>
                  <a:lnTo>
                    <a:pt x="908890" y="142098"/>
                  </a:lnTo>
                </a:path>
              </a:pathLst>
            </a:custGeom>
            <a:noFill/>
            <a:ln cap="flat" cmpd="sng" w="15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70" name="Google Shape;1270;p96"/>
            <p:cNvSpPr/>
            <p:nvPr/>
          </p:nvSpPr>
          <p:spPr>
            <a:xfrm>
              <a:off x="1900858" y="2437429"/>
              <a:ext cx="35560" cy="64135"/>
            </a:xfrm>
            <a:custGeom>
              <a:rect b="b" l="l" r="r" t="t"/>
              <a:pathLst>
                <a:path extrusionOk="0" h="64135" w="35560">
                  <a:moveTo>
                    <a:pt x="10014" y="0"/>
                  </a:moveTo>
                  <a:lnTo>
                    <a:pt x="13176" y="10524"/>
                  </a:lnTo>
                  <a:lnTo>
                    <a:pt x="20437" y="21882"/>
                  </a:lnTo>
                  <a:lnTo>
                    <a:pt x="28743" y="31481"/>
                  </a:lnTo>
                  <a:lnTo>
                    <a:pt x="35037" y="36726"/>
                  </a:lnTo>
                  <a:lnTo>
                    <a:pt x="27442" y="39801"/>
                  </a:lnTo>
                  <a:lnTo>
                    <a:pt x="16604" y="46407"/>
                  </a:lnTo>
                  <a:lnTo>
                    <a:pt x="6222" y="55007"/>
                  </a:lnTo>
                  <a:lnTo>
                    <a:pt x="0" y="64065"/>
                  </a:lnTo>
                </a:path>
              </a:pathLst>
            </a:custGeom>
            <a:noFill/>
            <a:ln cap="flat" cmpd="sng" w="121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271" name="Google Shape;1271;p96"/>
          <p:cNvSpPr txBox="1"/>
          <p:nvPr/>
        </p:nvSpPr>
        <p:spPr>
          <a:xfrm>
            <a:off x="1975548" y="2753102"/>
            <a:ext cx="208915" cy="158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5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w</a:t>
            </a:r>
            <a:endParaRPr baseline="-25000" sz="9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2" name="Google Shape;1272;p96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62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6" name="Shape 1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" name="Google Shape;1277;p97"/>
          <p:cNvSpPr/>
          <p:nvPr/>
        </p:nvSpPr>
        <p:spPr>
          <a:xfrm>
            <a:off x="495363" y="130086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78" name="Google Shape;1278;p97"/>
          <p:cNvSpPr txBox="1"/>
          <p:nvPr>
            <p:ph type="title"/>
          </p:nvPr>
        </p:nvSpPr>
        <p:spPr>
          <a:xfrm>
            <a:off x="624395" y="51294"/>
            <a:ext cx="100203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</a:rPr>
              <a:t>Démonstration :</a:t>
            </a:r>
            <a:endParaRPr sz="1100"/>
          </a:p>
        </p:txBody>
      </p:sp>
      <p:sp>
        <p:nvSpPr>
          <p:cNvPr id="1279" name="Google Shape;1279;p97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63</a:t>
            </a:r>
            <a:endParaRPr/>
          </a:p>
        </p:txBody>
      </p:sp>
      <p:sp>
        <p:nvSpPr>
          <p:cNvPr id="1280" name="Google Shape;1280;p97"/>
          <p:cNvSpPr txBox="1"/>
          <p:nvPr/>
        </p:nvSpPr>
        <p:spPr>
          <a:xfrm>
            <a:off x="612025" y="213390"/>
            <a:ext cx="3765550" cy="309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7300">
            <a:spAutoFit/>
          </a:bodyPr>
          <a:lstStyle/>
          <a:p>
            <a:pPr indent="-137160" lvl="0" marL="301625" marR="232409" rtl="0" algn="l">
              <a:lnSpc>
                <a:spcPct val="1047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Il nous faut démontrer que le problème de décision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i="1" lang="en-US" sz="10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est  indécidable.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579120" marR="144780" rtl="0" algn="l">
              <a:lnSpc>
                <a:spcPct val="101499"/>
              </a:lnSpc>
              <a:spcBef>
                <a:spcPts val="40"/>
              </a:spcBef>
              <a:spcAft>
                <a:spcPts val="0"/>
              </a:spcAft>
              <a:buClr>
                <a:srgbClr val="3333B2"/>
              </a:buClr>
              <a:buSzPts val="900"/>
              <a:buFont typeface="Cambria"/>
              <a:buChar char="•"/>
            </a:pPr>
            <a:r>
              <a:rPr lang="en-US" sz="9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Quitte à remplacer </a:t>
            </a:r>
            <a:r>
              <a:rPr i="1" lang="en-US" sz="9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9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par sa négation, on peut supposer que  le langage vide ne vérifie pas la propriété </a:t>
            </a:r>
            <a:r>
              <a:rPr i="1" lang="en-US" sz="9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9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(prouver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579120" marR="183515" rtl="0" algn="l">
              <a:lnSpc>
                <a:spcPct val="74074"/>
              </a:lnSpc>
              <a:spcBef>
                <a:spcPts val="215"/>
              </a:spcBef>
              <a:spcAft>
                <a:spcPts val="0"/>
              </a:spcAft>
              <a:buNone/>
            </a:pP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l’indécidabilité de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i="1" lang="en-US" sz="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 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est équivalent à prouver l’indécidabilité  </a:t>
            </a:r>
            <a:r>
              <a:rPr lang="en-US" sz="9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 son complémentaire).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301625" marR="222250" rtl="0" algn="l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Puisque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est non triviale, il existe un moins une machine  de Turing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avec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qui vérifie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301625" marR="189865" rtl="0" algn="l">
              <a:lnSpc>
                <a:spcPct val="104761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construit une réduction de </a:t>
            </a:r>
            <a:r>
              <a:rPr lang="en-US" sz="10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HALTING </a:t>
            </a:r>
            <a:r>
              <a:rPr lang="en-US" sz="10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t>− </a:t>
            </a:r>
            <a:r>
              <a:rPr lang="en-US" sz="10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vers  le langage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baseline="-25000" i="1" lang="en-US" sz="10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Étant donnée une paire 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0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, w 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on  considère la machine de Turing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définie de la façon  suivante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579120" marR="0" rtl="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3333B2"/>
              </a:buClr>
              <a:buSzPts val="1350"/>
              <a:buFont typeface="Cambria"/>
              <a:buChar char="•"/>
            </a:pP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i="1" lang="en-US" sz="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prend en entrée un mot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u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baseline="30000" sz="13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904" lvl="0" marL="57912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3333B2"/>
              </a:buClr>
              <a:buSzPts val="1350"/>
              <a:buFont typeface="Cambria"/>
              <a:buChar char="•"/>
            </a:pP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Sur le mot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i="1" lang="en-US" sz="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simule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sur le mot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baseline="30000" sz="13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28269" lvl="0" marL="579120" marR="153670" rtl="0" algn="l">
              <a:lnSpc>
                <a:spcPct val="74074"/>
              </a:lnSpc>
              <a:spcBef>
                <a:spcPts val="114"/>
              </a:spcBef>
              <a:spcAft>
                <a:spcPts val="0"/>
              </a:spcAft>
              <a:buClr>
                <a:srgbClr val="3333B2"/>
              </a:buClr>
              <a:buSzPts val="1350"/>
              <a:buFont typeface="Cambria"/>
              <a:buChar char="•"/>
            </a:pP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accepte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alors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i="1" lang="en-US" sz="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simule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B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sur le mot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u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baseline="30000" i="1" lang="en-US" sz="13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i="1" lang="en-US" sz="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baseline="30000" lang="en-US" sz="135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accepte  </a:t>
            </a:r>
            <a:r>
              <a:rPr lang="en-US" sz="9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 seulement si </a:t>
            </a:r>
            <a:r>
              <a:rPr i="1" lang="en-US" sz="9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9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accepte </a:t>
            </a:r>
            <a:r>
              <a:rPr i="1" lang="en-US" sz="9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en-US" sz="9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301625" marR="121285" rtl="0" algn="l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Autrement dit,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accepte, si et seulement si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accepte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et si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accepte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Si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est accepté par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alors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vaut 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et donc vérifie la propriété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Si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n’est pas accepté  par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alors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) = </a:t>
            </a:r>
            <a:r>
              <a:rPr lang="en-US" sz="10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t>∅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et donc ne vérifie pas la propriété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65100" marR="0" rtl="0" algn="l">
              <a:lnSpc>
                <a:spcPct val="11238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 fonction 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qui à 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10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0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t>⟩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, w </a:t>
            </a:r>
            <a:r>
              <a:rPr lang="en-US" sz="1000">
                <a:solidFill>
                  <a:srgbClr val="7F7F7F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associe </a:t>
            </a:r>
            <a:r>
              <a:rPr lang="en-US" sz="10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t>⟨</a:t>
            </a:r>
            <a:r>
              <a:rPr i="1" lang="en-US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-25000" i="1" lang="en-US" sz="10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10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t>⟩ </a:t>
            </a:r>
            <a:r>
              <a:rPr lang="en-US" sz="1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est bien calculable.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4" name="Shape 1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" name="Google Shape;1285;p98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1286" name="Google Shape;1286;p98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64</a:t>
            </a:r>
            <a:endParaRPr/>
          </a:p>
        </p:txBody>
      </p:sp>
      <p:sp>
        <p:nvSpPr>
          <p:cNvPr id="1287" name="Google Shape;1287;p98"/>
          <p:cNvSpPr txBox="1"/>
          <p:nvPr/>
        </p:nvSpPr>
        <p:spPr>
          <a:xfrm>
            <a:off x="347294" y="961223"/>
            <a:ext cx="2738120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833119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Autres problèmes indécidables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Réductions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Quelques autres problèmes indécidables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Théorème de Rice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5459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Le drame de la vérification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8"/>
              </a:rPr>
              <a:t>D’autres problèmes indécidables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Google Shape;1292;p99"/>
          <p:cNvSpPr txBox="1"/>
          <p:nvPr>
            <p:ph type="title"/>
          </p:nvPr>
        </p:nvSpPr>
        <p:spPr>
          <a:xfrm>
            <a:off x="1497291" y="59814"/>
            <a:ext cx="16135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Constat dramatique</a:t>
            </a:r>
            <a:endParaRPr/>
          </a:p>
        </p:txBody>
      </p:sp>
      <p:sp>
        <p:nvSpPr>
          <p:cNvPr id="1293" name="Google Shape;1293;p99"/>
          <p:cNvSpPr/>
          <p:nvPr/>
        </p:nvSpPr>
        <p:spPr>
          <a:xfrm>
            <a:off x="495363" y="87807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94" name="Google Shape;1294;p99"/>
          <p:cNvSpPr txBox="1"/>
          <p:nvPr/>
        </p:nvSpPr>
        <p:spPr>
          <a:xfrm>
            <a:off x="573595" y="774204"/>
            <a:ext cx="3669665" cy="8470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L’objet de la vérification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03200" marR="0" rtl="0" algn="l">
              <a:lnSpc>
                <a:spcPct val="12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se donne la description d’un système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S</a:t>
            </a:r>
            <a:endParaRPr sz="1000">
              <a:latin typeface="Cambria"/>
              <a:ea typeface="Cambria"/>
              <a:cs typeface="Cambria"/>
              <a:sym typeface="Cambria"/>
            </a:endParaRPr>
          </a:p>
          <a:p>
            <a:pPr indent="0" lvl="0" marL="203200" marR="0" rtl="0" algn="l">
              <a:lnSpc>
                <a:spcPct val="119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se donne la description d’une propriété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φ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-137159" lvl="0" marL="340360" marR="55880" rtl="0" algn="l">
              <a:lnSpc>
                <a:spcPct val="120000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souhaite déterminer si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S |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φ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c’est-à-dire si le système  vérifie sa spécification.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95" name="Google Shape;1295;p99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65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9" name="Shape 1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" name="Google Shape;1300;p100"/>
          <p:cNvSpPr txBox="1"/>
          <p:nvPr>
            <p:ph type="title"/>
          </p:nvPr>
        </p:nvSpPr>
        <p:spPr>
          <a:xfrm>
            <a:off x="1497291" y="59814"/>
            <a:ext cx="16135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Constat dramatique</a:t>
            </a:r>
            <a:endParaRPr/>
          </a:p>
        </p:txBody>
      </p:sp>
      <p:sp>
        <p:nvSpPr>
          <p:cNvPr id="1301" name="Google Shape;1301;p100"/>
          <p:cNvSpPr/>
          <p:nvPr/>
        </p:nvSpPr>
        <p:spPr>
          <a:xfrm>
            <a:off x="495363" y="878078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02" name="Google Shape;1302;p100"/>
          <p:cNvSpPr/>
          <p:nvPr/>
        </p:nvSpPr>
        <p:spPr>
          <a:xfrm>
            <a:off x="495363" y="1877631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03" name="Google Shape;1303;p100"/>
          <p:cNvSpPr txBox="1"/>
          <p:nvPr/>
        </p:nvSpPr>
        <p:spPr>
          <a:xfrm>
            <a:off x="522795" y="774204"/>
            <a:ext cx="3771265" cy="1846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L’objet de la vérification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54000" marR="0" rtl="0" algn="l">
              <a:lnSpc>
                <a:spcPct val="12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se donne la description d’un système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S</a:t>
            </a:r>
            <a:endParaRPr sz="1000">
              <a:latin typeface="Cambria"/>
              <a:ea typeface="Cambria"/>
              <a:cs typeface="Cambria"/>
              <a:sym typeface="Cambria"/>
            </a:endParaRPr>
          </a:p>
          <a:p>
            <a:pPr indent="0" lvl="0" marL="254000" marR="0" rtl="0" algn="l">
              <a:lnSpc>
                <a:spcPct val="119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se donne la description d’une propriété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φ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-137159" lvl="0" marL="391160" marR="106679" rtl="0" algn="l">
              <a:lnSpc>
                <a:spcPct val="120000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on souhaite déterminer si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S |</a:t>
            </a:r>
            <a:r>
              <a:rPr lang="en-US" sz="1000">
                <a:latin typeface="Lucida Sans"/>
                <a:ea typeface="Lucida Sans"/>
                <a:cs typeface="Lucida Sans"/>
                <a:sym typeface="Lucida Sans"/>
              </a:rPr>
              <a:t>=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φ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, c’est-à-dire si le système  vérifie sa spécification.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Le problème est indécidable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91160" marR="469900" rtl="0" algn="l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dès que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S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permet de modéliser des systèmes aussi  simples que des systèmes à </a:t>
            </a:r>
            <a:r>
              <a:rPr lang="en-US" sz="1000">
                <a:latin typeface="Cambria"/>
                <a:ea typeface="Cambria"/>
                <a:cs typeface="Cambria"/>
                <a:sym typeface="Cambria"/>
              </a:rPr>
              <a:t>≥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2 compteurs ;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59" lvl="0" marL="391160" marR="130810" rtl="0" algn="l">
              <a:lnSpc>
                <a:spcPct val="12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et que </a:t>
            </a:r>
            <a:r>
              <a:rPr i="1" lang="en-US" sz="1000">
                <a:latin typeface="Arial"/>
                <a:ea typeface="Arial"/>
                <a:cs typeface="Arial"/>
                <a:sym typeface="Arial"/>
              </a:rPr>
              <a:t>φ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n’est pas une propriété toujours vraie ou toujours  fausse.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04" name="Google Shape;1304;p100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65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8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Google Shape;1309;p101"/>
          <p:cNvSpPr txBox="1"/>
          <p:nvPr>
            <p:ph type="title"/>
          </p:nvPr>
        </p:nvSpPr>
        <p:spPr>
          <a:xfrm>
            <a:off x="449313" y="59814"/>
            <a:ext cx="370967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Retour sur le transparent 15 du premier cours</a:t>
            </a:r>
            <a:endParaRPr/>
          </a:p>
        </p:txBody>
      </p:sp>
      <p:sp>
        <p:nvSpPr>
          <p:cNvPr id="1310" name="Google Shape;1310;p101"/>
          <p:cNvSpPr txBox="1"/>
          <p:nvPr/>
        </p:nvSpPr>
        <p:spPr>
          <a:xfrm>
            <a:off x="225615" y="361796"/>
            <a:ext cx="117284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Quelques histoires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11" name="Google Shape;1311;p101"/>
          <p:cNvSpPr/>
          <p:nvPr/>
        </p:nvSpPr>
        <p:spPr>
          <a:xfrm>
            <a:off x="373672" y="860653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12" name="Google Shape;1312;p101"/>
          <p:cNvSpPr txBox="1"/>
          <p:nvPr/>
        </p:nvSpPr>
        <p:spPr>
          <a:xfrm>
            <a:off x="225615" y="452130"/>
            <a:ext cx="1034415" cy="694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récentes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89560" marR="5080" rtl="0" algn="l">
              <a:lnSpc>
                <a:spcPct val="102600"/>
              </a:lnSpc>
              <a:spcBef>
                <a:spcPts val="59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370 millions  de dollars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313" name="Google Shape;1313;p1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8315" y="1347172"/>
            <a:ext cx="1166408" cy="767885"/>
          </a:xfrm>
          <a:prstGeom prst="rect">
            <a:avLst/>
          </a:prstGeom>
          <a:noFill/>
          <a:ln>
            <a:noFill/>
          </a:ln>
        </p:spPr>
      </p:pic>
      <p:sp>
        <p:nvSpPr>
          <p:cNvPr id="1314" name="Google Shape;1314;p101"/>
          <p:cNvSpPr/>
          <p:nvPr/>
        </p:nvSpPr>
        <p:spPr>
          <a:xfrm>
            <a:off x="373672" y="2404465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15" name="Google Shape;1315;p101"/>
          <p:cNvSpPr txBox="1"/>
          <p:nvPr/>
        </p:nvSpPr>
        <p:spPr>
          <a:xfrm>
            <a:off x="502704" y="2325673"/>
            <a:ext cx="903605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Cambria"/>
                <a:ea typeface="Cambria"/>
                <a:cs typeface="Cambria"/>
                <a:sym typeface="Cambria"/>
              </a:rPr>
              <a:t>≥ </a:t>
            </a: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475 millions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16" name="Google Shape;1316;p101"/>
          <p:cNvSpPr txBox="1"/>
          <p:nvPr/>
        </p:nvSpPr>
        <p:spPr>
          <a:xfrm>
            <a:off x="502704" y="2497745"/>
            <a:ext cx="70358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de dollars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17" name="Google Shape;1317;p101"/>
          <p:cNvSpPr txBox="1"/>
          <p:nvPr/>
        </p:nvSpPr>
        <p:spPr>
          <a:xfrm>
            <a:off x="492493" y="2702666"/>
            <a:ext cx="427355" cy="1168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 u="sng">
                <a:latin typeface="Helvetica Neue"/>
                <a:ea typeface="Helvetica Neue"/>
                <a:cs typeface="Helvetica Neue"/>
                <a:sym typeface="Helvetica Neue"/>
              </a:rPr>
              <a:t>4195835</a:t>
            </a:r>
            <a:r>
              <a:rPr lang="en-US" sz="5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aseline="-25000" lang="en-US" sz="900">
                <a:latin typeface="Verdana"/>
                <a:ea typeface="Verdana"/>
                <a:cs typeface="Verdana"/>
                <a:sym typeface="Verdana"/>
              </a:rPr>
              <a:t>=</a:t>
            </a:r>
            <a:endParaRPr baseline="-25000"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18" name="Google Shape;1318;p101"/>
          <p:cNvSpPr txBox="1"/>
          <p:nvPr/>
        </p:nvSpPr>
        <p:spPr>
          <a:xfrm>
            <a:off x="502704" y="2735272"/>
            <a:ext cx="856615" cy="2863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4600">
            <a:spAutoFit/>
          </a:bodyPr>
          <a:lstStyle/>
          <a:p>
            <a:pPr indent="0" lvl="0" marL="273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latin typeface="Helvetica Neue"/>
                <a:ea typeface="Helvetica Neue"/>
                <a:cs typeface="Helvetica Neue"/>
                <a:sym typeface="Helvetica Neue"/>
              </a:rPr>
              <a:t>3145727</a:t>
            </a:r>
            <a:endParaRPr sz="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6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600">
                <a:latin typeface="Verdana"/>
                <a:ea typeface="Verdana"/>
                <a:cs typeface="Verdana"/>
                <a:sym typeface="Verdana"/>
              </a:rPr>
              <a:t>.</a:t>
            </a:r>
            <a:r>
              <a:rPr lang="en-US" sz="600">
                <a:latin typeface="Helvetica Neue"/>
                <a:ea typeface="Helvetica Neue"/>
                <a:cs typeface="Helvetica Neue"/>
                <a:sym typeface="Helvetica Neue"/>
              </a:rPr>
              <a:t>333</a:t>
            </a:r>
            <a:r>
              <a:rPr lang="en-US" sz="600">
                <a:solidFill>
                  <a:srgbClr val="ED1C2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739068902037589</a:t>
            </a: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319" name="Google Shape;1319;p101"/>
          <p:cNvGrpSpPr/>
          <p:nvPr/>
        </p:nvGrpSpPr>
        <p:grpSpPr>
          <a:xfrm>
            <a:off x="1645564" y="411137"/>
            <a:ext cx="210909" cy="2735580"/>
            <a:chOff x="1645564" y="411137"/>
            <a:chExt cx="210909" cy="2735580"/>
          </a:xfrm>
        </p:grpSpPr>
        <p:sp>
          <p:nvSpPr>
            <p:cNvPr id="1320" name="Google Shape;1320;p101"/>
            <p:cNvSpPr/>
            <p:nvPr/>
          </p:nvSpPr>
          <p:spPr>
            <a:xfrm>
              <a:off x="1645564" y="411137"/>
              <a:ext cx="0" cy="2735580"/>
            </a:xfrm>
            <a:custGeom>
              <a:rect b="b" l="l" r="r" t="t"/>
              <a:pathLst>
                <a:path extrusionOk="0" h="2735580" w="120000">
                  <a:moveTo>
                    <a:pt x="0" y="2735389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1" name="Google Shape;1321;p101"/>
            <p:cNvSpPr/>
            <p:nvPr/>
          </p:nvSpPr>
          <p:spPr>
            <a:xfrm>
              <a:off x="1783448" y="1176858"/>
              <a:ext cx="73025" cy="1312545"/>
            </a:xfrm>
            <a:custGeom>
              <a:rect b="b" l="l" r="r" t="t"/>
              <a:pathLst>
                <a:path extrusionOk="0" h="1312545" w="73025">
                  <a:moveTo>
                    <a:pt x="72453" y="1239951"/>
                  </a:moveTo>
                  <a:lnTo>
                    <a:pt x="0" y="1239951"/>
                  </a:lnTo>
                  <a:lnTo>
                    <a:pt x="0" y="1312405"/>
                  </a:lnTo>
                  <a:lnTo>
                    <a:pt x="72453" y="1312405"/>
                  </a:lnTo>
                  <a:lnTo>
                    <a:pt x="72453" y="1239951"/>
                  </a:lnTo>
                  <a:close/>
                </a:path>
                <a:path extrusionOk="0" h="1312545" w="73025">
                  <a:moveTo>
                    <a:pt x="72453" y="706005"/>
                  </a:moveTo>
                  <a:lnTo>
                    <a:pt x="0" y="706005"/>
                  </a:lnTo>
                  <a:lnTo>
                    <a:pt x="0" y="778459"/>
                  </a:lnTo>
                  <a:lnTo>
                    <a:pt x="72453" y="778459"/>
                  </a:lnTo>
                  <a:lnTo>
                    <a:pt x="72453" y="706005"/>
                  </a:lnTo>
                  <a:close/>
                </a:path>
                <a:path extrusionOk="0" h="1312545" w="73025">
                  <a:moveTo>
                    <a:pt x="72453" y="0"/>
                  </a:moveTo>
                  <a:lnTo>
                    <a:pt x="0" y="0"/>
                  </a:lnTo>
                  <a:lnTo>
                    <a:pt x="0" y="72453"/>
                  </a:lnTo>
                  <a:lnTo>
                    <a:pt x="72453" y="72453"/>
                  </a:lnTo>
                  <a:lnTo>
                    <a:pt x="72453" y="0"/>
                  </a:lnTo>
                  <a:close/>
                </a:path>
              </a:pathLst>
            </a:custGeom>
            <a:solidFill>
              <a:srgbClr val="FF7F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322" name="Google Shape;1322;p101"/>
          <p:cNvSpPr txBox="1"/>
          <p:nvPr/>
        </p:nvSpPr>
        <p:spPr>
          <a:xfrm>
            <a:off x="1912492" y="1098053"/>
            <a:ext cx="2400935" cy="1069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0" lvl="0" marL="12700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Garantir informatiquement qu’un  système donné vérifie sa spécification  n’est pas possible dans le cas général.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700" marR="17780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On doit concevoir des méthodes qui  évitent les difficultés.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23" name="Google Shape;1323;p101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66</a:t>
            </a:r>
            <a:endParaRPr/>
          </a:p>
        </p:txBody>
      </p:sp>
      <p:sp>
        <p:nvSpPr>
          <p:cNvPr id="1324" name="Google Shape;1324;p101"/>
          <p:cNvSpPr txBox="1"/>
          <p:nvPr/>
        </p:nvSpPr>
        <p:spPr>
          <a:xfrm>
            <a:off x="1912492" y="2338005"/>
            <a:ext cx="2178050" cy="1917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Ou qui peuvent être incomplètes. . .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8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p102"/>
          <p:cNvSpPr txBox="1"/>
          <p:nvPr>
            <p:ph type="title"/>
          </p:nvPr>
        </p:nvSpPr>
        <p:spPr>
          <a:xfrm>
            <a:off x="1592668" y="59814"/>
            <a:ext cx="142303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Plus précisément</a:t>
            </a:r>
            <a:endParaRPr/>
          </a:p>
        </p:txBody>
      </p:sp>
      <p:sp>
        <p:nvSpPr>
          <p:cNvPr id="1330" name="Google Shape;1330;p102"/>
          <p:cNvSpPr txBox="1"/>
          <p:nvPr>
            <p:ph idx="12" type="sldNum"/>
          </p:nvPr>
        </p:nvSpPr>
        <p:spPr>
          <a:xfrm>
            <a:off x="4409566" y="3370303"/>
            <a:ext cx="160654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38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67</a:t>
            </a:r>
            <a:endParaRPr/>
          </a:p>
        </p:txBody>
      </p:sp>
      <p:sp>
        <p:nvSpPr>
          <p:cNvPr id="1331" name="Google Shape;1331;p102"/>
          <p:cNvSpPr txBox="1"/>
          <p:nvPr/>
        </p:nvSpPr>
        <p:spPr>
          <a:xfrm>
            <a:off x="347294" y="961223"/>
            <a:ext cx="2738120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75">
            <a:spAutoFit/>
          </a:bodyPr>
          <a:lstStyle/>
          <a:p>
            <a:pPr indent="-208279" lvl="0" marL="220345" marR="833119" rtl="0" algn="l">
              <a:lnSpc>
                <a:spcPct val="102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3"/>
              </a:rPr>
              <a:t>Autres problèmes indécidables </a:t>
            </a:r>
            <a:r>
              <a:rPr lang="en-US" sz="11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4"/>
              </a:rPr>
              <a:t>Réductions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80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5"/>
              </a:rPr>
              <a:t>Quelques autres problèmes indécidables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6"/>
              </a:rPr>
              <a:t>Théorème de Rice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20345" marR="505459" rtl="0" algn="l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7"/>
              </a:rPr>
              <a:t>Le drame de la vérification </a:t>
            </a:r>
            <a:r>
              <a:rPr lang="en-US" sz="1100">
                <a:solidFill>
                  <a:srgbClr val="FFCC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action="ppaction://hlinksldjump" r:id="rId8"/>
              </a:rPr>
              <a:t>D’autres problèmes indécidables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>
    <p:fade thruBlk="1"/>
  </p:transition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5" name="Shape 1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" name="Google Shape;1336;p103"/>
          <p:cNvSpPr txBox="1"/>
          <p:nvPr>
            <p:ph type="title"/>
          </p:nvPr>
        </p:nvSpPr>
        <p:spPr>
          <a:xfrm>
            <a:off x="973582" y="59814"/>
            <a:ext cx="266128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D’autres problèmes indécidables</a:t>
            </a:r>
            <a:endParaRPr/>
          </a:p>
        </p:txBody>
      </p:sp>
      <p:sp>
        <p:nvSpPr>
          <p:cNvPr id="1337" name="Google Shape;1337;p103"/>
          <p:cNvSpPr/>
          <p:nvPr/>
        </p:nvSpPr>
        <p:spPr>
          <a:xfrm>
            <a:off x="495363" y="41132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38" name="Google Shape;1338;p103"/>
          <p:cNvSpPr txBox="1"/>
          <p:nvPr/>
        </p:nvSpPr>
        <p:spPr>
          <a:xfrm>
            <a:off x="545960" y="332535"/>
            <a:ext cx="3629660" cy="2281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908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Indécidables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3114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Dixième problème de Hilbert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6364" marR="0" rtl="0" algn="l">
              <a:lnSpc>
                <a:spcPct val="100000"/>
              </a:lnSpc>
              <a:spcBef>
                <a:spcPts val="16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Un polynôme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Z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[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· · ·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]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à coefficients entiers.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350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Décider s’il possède une racine entière.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311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Simplification en calcul formel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518794" lvl="0" marL="645160" marR="58419" rtl="0" algn="l">
              <a:lnSpc>
                <a:spcPct val="101499"/>
              </a:lnSpc>
              <a:spcBef>
                <a:spcPts val="15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Une expression mathématique d’une variable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construite  par composition à partir de la constante 1, l’addition, la  soustraction, la multiplication, le sinus et la valeur absolue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350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Décider si cette expression est la fonction constante nulle.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311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En logique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6364" marR="0" rtl="0" algn="l">
              <a:lnSpc>
                <a:spcPct val="100000"/>
              </a:lnSpc>
              <a:spcBef>
                <a:spcPts val="16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Une formule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du premier ordre.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350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Décider 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est vraie sur les entiers (c-à-d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).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39" name="Google Shape;1339;p103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68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3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Google Shape;1344;p104"/>
          <p:cNvSpPr txBox="1"/>
          <p:nvPr>
            <p:ph type="title"/>
          </p:nvPr>
        </p:nvSpPr>
        <p:spPr>
          <a:xfrm>
            <a:off x="973582" y="59814"/>
            <a:ext cx="266128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D’autres problèmes indécidables</a:t>
            </a:r>
            <a:endParaRPr/>
          </a:p>
        </p:txBody>
      </p:sp>
      <p:sp>
        <p:nvSpPr>
          <p:cNvPr id="1345" name="Google Shape;1345;p104"/>
          <p:cNvSpPr/>
          <p:nvPr/>
        </p:nvSpPr>
        <p:spPr>
          <a:xfrm>
            <a:off x="495363" y="411327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46" name="Google Shape;1346;p104"/>
          <p:cNvSpPr/>
          <p:nvPr/>
        </p:nvSpPr>
        <p:spPr>
          <a:xfrm>
            <a:off x="495363" y="2856700"/>
            <a:ext cx="73025" cy="73025"/>
          </a:xfrm>
          <a:custGeom>
            <a:rect b="b" l="l" r="r" t="t"/>
            <a:pathLst>
              <a:path extrusionOk="0" h="73025" w="73025">
                <a:moveTo>
                  <a:pt x="72453" y="0"/>
                </a:moveTo>
                <a:lnTo>
                  <a:pt x="0" y="0"/>
                </a:lnTo>
                <a:lnTo>
                  <a:pt x="0" y="72453"/>
                </a:lnTo>
                <a:lnTo>
                  <a:pt x="72453" y="72453"/>
                </a:lnTo>
                <a:lnTo>
                  <a:pt x="72453" y="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47" name="Google Shape;1347;p104"/>
          <p:cNvSpPr txBox="1"/>
          <p:nvPr/>
        </p:nvSpPr>
        <p:spPr>
          <a:xfrm>
            <a:off x="545960" y="332535"/>
            <a:ext cx="3689985" cy="29603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908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Indécidables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3114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Dixième problème de Hilbert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6364" marR="0" rtl="0" algn="l">
              <a:lnSpc>
                <a:spcPct val="100000"/>
              </a:lnSpc>
              <a:spcBef>
                <a:spcPts val="16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Un polynôme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Z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[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X</a:t>
            </a:r>
            <a:r>
              <a:rPr baseline="-25000" lang="en-US" sz="900"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· · ·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, X</a:t>
            </a:r>
            <a:r>
              <a:rPr baseline="-25000" i="1" lang="en-US" sz="900"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]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à coefficients entiers.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350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Décider s’il possède une racine entière.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311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Simplification en calcul formel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518794" lvl="0" marL="645160" marR="118745" rtl="0" algn="l">
              <a:lnSpc>
                <a:spcPct val="101499"/>
              </a:lnSpc>
              <a:spcBef>
                <a:spcPts val="15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Une expression mathématique d’une variable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construite  par composition à partir de la constante 1, l’addition, la  soustraction, la multiplication, le sinus et la valeur absolue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350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Décider si cette expression est la fonction constante nulle.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t/>
            </a:r>
            <a:endParaRPr sz="105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2311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En logique :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26364" marR="0" rtl="0" algn="l">
              <a:lnSpc>
                <a:spcPct val="100000"/>
              </a:lnSpc>
              <a:spcBef>
                <a:spcPts val="16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Donnée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Une formule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du premier ordre.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6350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3333B2"/>
                </a:solidFill>
                <a:latin typeface="Arial"/>
                <a:ea typeface="Arial"/>
                <a:cs typeface="Arial"/>
                <a:sym typeface="Arial"/>
              </a:rPr>
              <a:t>Réponse</a:t>
            </a:r>
            <a:r>
              <a:rPr lang="en-US" sz="900">
                <a:solidFill>
                  <a:srgbClr val="3333B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Décider si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est vraie sur les entiers (c-à-d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900">
                <a:latin typeface="Cambria"/>
                <a:ea typeface="Cambria"/>
                <a:cs typeface="Cambria"/>
                <a:sym typeface="Cambria"/>
              </a:rPr>
              <a:t>∈ </a:t>
            </a:r>
            <a:r>
              <a:rPr i="1" lang="en-US" sz="9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(</a:t>
            </a:r>
            <a:r>
              <a:rPr lang="en-US" sz="90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sz="900">
                <a:latin typeface="Lucida Sans"/>
                <a:ea typeface="Lucida Sans"/>
                <a:cs typeface="Lucida Sans"/>
                <a:sym typeface="Lucida Sans"/>
              </a:rPr>
              <a:t>)</a:t>
            </a:r>
            <a:r>
              <a:rPr lang="en-US" sz="900">
                <a:latin typeface="Helvetica Neue"/>
                <a:ea typeface="Helvetica Neue"/>
                <a:cs typeface="Helvetica Neue"/>
                <a:sym typeface="Helvetica Neue"/>
              </a:rPr>
              <a:t>).</a:t>
            </a:r>
            <a:endParaRPr sz="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90805" marR="0" rtl="0" algn="l">
              <a:lnSpc>
                <a:spcPct val="100000"/>
              </a:lnSpc>
              <a:spcBef>
                <a:spcPts val="1485"/>
              </a:spcBef>
              <a:spcAft>
                <a:spcPts val="0"/>
              </a:spcAft>
              <a:buNone/>
            </a:pPr>
            <a:r>
              <a:rPr lang="en-US" sz="1100">
                <a:latin typeface="Helvetica Neue"/>
                <a:ea typeface="Helvetica Neue"/>
                <a:cs typeface="Helvetica Neue"/>
                <a:sym typeface="Helvetica Neue"/>
              </a:rPr>
              <a:t>Remarque : Théorème de Presburger :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37160" lvl="0" marL="367665" marR="43180" rtl="0" algn="l">
              <a:lnSpc>
                <a:spcPct val="100000"/>
              </a:lnSpc>
              <a:spcBef>
                <a:spcPts val="145"/>
              </a:spcBef>
              <a:spcAft>
                <a:spcPts val="0"/>
              </a:spcAft>
              <a:buNone/>
            </a:pPr>
            <a:r>
              <a:rPr baseline="30000" lang="en-US" sz="900">
                <a:solidFill>
                  <a:srgbClr val="3333B2"/>
                </a:solidFill>
                <a:latin typeface="Lucida Sans"/>
                <a:ea typeface="Lucida Sans"/>
                <a:cs typeface="Lucida Sans"/>
                <a:sym typeface="Lucida Sans"/>
              </a:rPr>
              <a:t>) </a:t>
            </a:r>
            <a:r>
              <a:rPr lang="en-US" sz="1000">
                <a:latin typeface="Helvetica Neue"/>
                <a:ea typeface="Helvetica Neue"/>
                <a:cs typeface="Helvetica Neue"/>
                <a:sym typeface="Helvetica Neue"/>
              </a:rPr>
              <a:t>La théorie du premier ordre des entiers munis de l’addition  seulement (mais pas de la multiplication) est décidable.</a:t>
            </a:r>
            <a:endParaRPr sz="1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48" name="Google Shape;1348;p104"/>
          <p:cNvSpPr txBox="1"/>
          <p:nvPr/>
        </p:nvSpPr>
        <p:spPr>
          <a:xfrm>
            <a:off x="4434966" y="3370303"/>
            <a:ext cx="109855" cy="121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">
                <a:latin typeface="Arial"/>
                <a:ea typeface="Arial"/>
                <a:cs typeface="Arial"/>
                <a:sym typeface="Arial"/>
              </a:rPr>
              <a:t>68</a:t>
            </a:r>
            <a:endParaRPr sz="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