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9"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80" r:id="rId18"/>
    <p:sldId id="281" r:id="rId19"/>
    <p:sldId id="282" r:id="rId20"/>
    <p:sldId id="283" r:id="rId21"/>
    <p:sldId id="284" r:id="rId22"/>
    <p:sldId id="285" r:id="rId23"/>
    <p:sldId id="286" r:id="rId24"/>
    <p:sldId id="289" r:id="rId25"/>
    <p:sldId id="287" r:id="rId26"/>
    <p:sldId id="288"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272" r:id="rId47"/>
    <p:sldId id="273" r:id="rId48"/>
    <p:sldId id="274" r:id="rId49"/>
    <p:sldId id="275" r:id="rId50"/>
    <p:sldId id="276" r:id="rId51"/>
    <p:sldId id="277" r:id="rId52"/>
    <p:sldId id="278"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56EACE-742D-4990-BCDB-B31666096812}" type="datetimeFigureOut">
              <a:rPr lang="fr-FR" smtClean="0"/>
              <a:t>23/10/2023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DF8294-76F6-44C2-8A88-C9B6906A4202}" type="slidenum">
              <a:rPr lang="fr-FR" smtClean="0"/>
              <a:t>‹#›</a:t>
            </a:fld>
            <a:endParaRPr lang="fr-F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56EACE-742D-4990-BCDB-B31666096812}" type="datetimeFigureOut">
              <a:rPr lang="fr-FR" smtClean="0"/>
              <a:t>23/10/2023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56EACE-742D-4990-BCDB-B31666096812}" type="datetimeFigureOut">
              <a:rPr lang="fr-FR" smtClean="0"/>
              <a:t>23/10/2023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56EACE-742D-4990-BCDB-B31666096812}" type="datetimeFigureOut">
              <a:rPr lang="fr-FR" smtClean="0"/>
              <a:t>23/10/2023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DF8294-76F6-44C2-8A88-C9B6906A4202}" type="slidenum">
              <a:rPr lang="fr-FR" smtClean="0"/>
              <a:t>‹#›</a:t>
            </a:fld>
            <a:endParaRPr lang="fr-F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56EACE-742D-4990-BCDB-B31666096812}" type="datetimeFigureOut">
              <a:rPr lang="fr-FR" smtClean="0"/>
              <a:t>23/10/2023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856EACE-742D-4990-BCDB-B31666096812}" type="datetimeFigureOut">
              <a:rPr lang="fr-FR" smtClean="0"/>
              <a:t>23/10/2023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DF8294-76F6-44C2-8A88-C9B6906A4202}" type="slidenum">
              <a:rPr lang="fr-FR" smtClean="0"/>
              <a:t>‹#›</a:t>
            </a:fld>
            <a:endParaRPr lang="fr-F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56EACE-742D-4990-BCDB-B31666096812}" type="datetimeFigureOut">
              <a:rPr lang="fr-FR" smtClean="0"/>
              <a:t>23/10/2023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DF8294-76F6-44C2-8A88-C9B6906A4202}" type="slidenum">
              <a:rPr lang="fr-FR" smtClean="0"/>
              <a:t>‹#›</a:t>
            </a:fld>
            <a:endParaRPr lang="fr-F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56EACE-742D-4990-BCDB-B31666096812}" type="datetimeFigureOut">
              <a:rPr lang="fr-FR" smtClean="0"/>
              <a:t>23/10/2023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6EACE-742D-4990-BCDB-B31666096812}" type="datetimeFigureOut">
              <a:rPr lang="fr-FR" smtClean="0"/>
              <a:t>23/10/2023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56EACE-742D-4990-BCDB-B31666096812}" type="datetimeFigureOut">
              <a:rPr lang="fr-FR" smtClean="0"/>
              <a:t>23/10/2023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DF8294-76F6-44C2-8A88-C9B6906A4202}" type="slidenum">
              <a:rPr lang="fr-FR" smtClean="0"/>
              <a:t>‹#›</a:t>
            </a:fld>
            <a:endParaRPr lang="fr-F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56EACE-742D-4990-BCDB-B31666096812}" type="datetimeFigureOut">
              <a:rPr lang="fr-FR" smtClean="0"/>
              <a:t>23/10/2023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DF8294-76F6-44C2-8A88-C9B6906A4202}" type="slidenum">
              <a:rPr lang="fr-FR" smtClean="0"/>
              <a:t>‹#›</a:t>
            </a:fld>
            <a:endParaRPr lang="fr-F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856EACE-742D-4990-BCDB-B31666096812}" type="datetimeFigureOut">
              <a:rPr lang="fr-FR" smtClean="0"/>
              <a:t>23/10/2023</a:t>
            </a:fld>
            <a:endParaRPr lang="fr-F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9DF8294-76F6-44C2-8A88-C9B6906A4202}"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9745" y="2276872"/>
            <a:ext cx="7632848" cy="2033249"/>
          </a:xfrm>
          <a:ln>
            <a:solidFill>
              <a:schemeClr val="accent1"/>
            </a:solidFill>
          </a:ln>
        </p:spPr>
        <p:txBody>
          <a:bodyPr>
            <a:noAutofit/>
          </a:bodyPr>
          <a:lstStyle/>
          <a:p>
            <a:pPr algn="ctr" rtl="1"/>
            <a:r>
              <a:rPr lang="ar-SA" sz="4000" b="1" dirty="0">
                <a:solidFill>
                  <a:schemeClr val="accent1">
                    <a:lumMod val="75000"/>
                  </a:schemeClr>
                </a:solidFill>
                <a:latin typeface="Sakkal Majalla" panose="02000000000000000000" pitchFamily="2" charset="-78"/>
                <a:cs typeface="Sakkal Majalla" panose="02000000000000000000" pitchFamily="2" charset="-78"/>
              </a:rPr>
              <a:t>مدخل للاتصال </a:t>
            </a:r>
            <a:r>
              <a:rPr lang="ar-SA" sz="4000" b="1" dirty="0" smtClean="0">
                <a:solidFill>
                  <a:schemeClr val="accent1">
                    <a:lumMod val="75000"/>
                  </a:schemeClr>
                </a:solidFill>
                <a:latin typeface="Sakkal Majalla" panose="02000000000000000000" pitchFamily="2" charset="-78"/>
                <a:cs typeface="Sakkal Majalla" panose="02000000000000000000" pitchFamily="2" charset="-78"/>
              </a:rPr>
              <a:t>الذاتي</a:t>
            </a:r>
            <a:endParaRPr lang="fr-FR" sz="4000" b="1" dirty="0" smtClean="0">
              <a:solidFill>
                <a:schemeClr val="accent1">
                  <a:lumMod val="75000"/>
                </a:schemeClr>
              </a:solidFill>
              <a:latin typeface="Sakkal Majalla" panose="02000000000000000000" pitchFamily="2" charset="-78"/>
              <a:cs typeface="Sakkal Majalla" panose="02000000000000000000" pitchFamily="2" charset="-78"/>
            </a:endParaRPr>
          </a:p>
          <a:p>
            <a:pPr algn="ctr" rtl="1"/>
            <a:r>
              <a:rPr lang="fr-FR" sz="4000" b="1" dirty="0" smtClean="0">
                <a:solidFill>
                  <a:schemeClr val="accent1">
                    <a:lumMod val="75000"/>
                  </a:schemeClr>
                </a:solidFill>
                <a:latin typeface="Sakkal Majalla" panose="02000000000000000000" pitchFamily="2" charset="-78"/>
                <a:cs typeface="Sakkal Majalla" panose="02000000000000000000" pitchFamily="2" charset="-78"/>
              </a:rPr>
              <a:t>Introduction to Intrapersonal Communication</a:t>
            </a:r>
            <a:endParaRPr lang="fr-FR" sz="4000" b="1" dirty="0">
              <a:solidFill>
                <a:schemeClr val="accent1">
                  <a:lumMod val="75000"/>
                </a:schemeClr>
              </a:solidFill>
              <a:latin typeface="Sakkal Majalla" panose="02000000000000000000" pitchFamily="2" charset="-78"/>
              <a:cs typeface="Sakkal Majalla" panose="02000000000000000000" pitchFamily="2" charset="-78"/>
            </a:endParaRPr>
          </a:p>
        </p:txBody>
      </p:sp>
      <p:sp>
        <p:nvSpPr>
          <p:cNvPr id="4" name="Subtitle 2"/>
          <p:cNvSpPr txBox="1">
            <a:spLocks/>
          </p:cNvSpPr>
          <p:nvPr/>
        </p:nvSpPr>
        <p:spPr>
          <a:xfrm>
            <a:off x="1547664" y="1161433"/>
            <a:ext cx="5637010" cy="882119"/>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6">
                    <a:lumMod val="75000"/>
                  </a:schemeClr>
                </a:solidFill>
                <a:latin typeface="Sakkal Majalla" panose="02000000000000000000" pitchFamily="2" charset="-78"/>
                <a:cs typeface="Sakkal Majalla" panose="02000000000000000000" pitchFamily="2" charset="-78"/>
              </a:rPr>
              <a:t>المحاضرة الثالثة</a:t>
            </a:r>
            <a:endParaRPr lang="fr-FR" sz="48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5" name="Subtitle 2"/>
          <p:cNvSpPr txBox="1">
            <a:spLocks/>
          </p:cNvSpPr>
          <p:nvPr/>
        </p:nvSpPr>
        <p:spPr>
          <a:xfrm>
            <a:off x="2266675" y="4797152"/>
            <a:ext cx="4916930" cy="1512168"/>
          </a:xfrm>
          <a:prstGeom prst="rect">
            <a:avLst/>
          </a:prstGeom>
          <a:ln>
            <a:solidFill>
              <a:schemeClr val="accent1"/>
            </a:solidFill>
          </a:ln>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400" b="1" dirty="0" smtClean="0">
                <a:solidFill>
                  <a:schemeClr val="accent4">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إعداد الأستاذ:</a:t>
            </a:r>
          </a:p>
          <a:p>
            <a:pPr algn="ctr" rtl="1"/>
            <a:r>
              <a:rPr lang="ar-DZ" sz="4400" b="1" dirty="0" smtClean="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 ــ مبــــــارك زودة</a:t>
            </a:r>
            <a:endParaRPr lang="fr-FR" sz="4400" dirty="0">
              <a:solidFill>
                <a:schemeClr val="accent6">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6" name="Subtitle 2"/>
          <p:cNvSpPr txBox="1">
            <a:spLocks/>
          </p:cNvSpPr>
          <p:nvPr/>
        </p:nvSpPr>
        <p:spPr>
          <a:xfrm>
            <a:off x="1727060" y="258539"/>
            <a:ext cx="5637010" cy="882119"/>
          </a:xfrm>
          <a:prstGeom prst="rect">
            <a:avLst/>
          </a:prstGeom>
          <a:ln>
            <a:solidFill>
              <a:schemeClr val="accent1"/>
            </a:solidFill>
          </a:ln>
        </p:spPr>
        <p:txBody>
          <a:bodyPr vert="horz" lIns="91440" tIns="45720" rIns="91440" bIns="45720" rtlCol="0">
            <a:norm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rtl="1"/>
            <a:r>
              <a:rPr lang="ar-DZ" sz="4800" b="1" dirty="0" smtClean="0">
                <a:solidFill>
                  <a:schemeClr val="accent4">
                    <a:lumMod val="50000"/>
                  </a:schemeClr>
                </a:solidFill>
                <a:latin typeface="Sakkal Majalla" panose="02000000000000000000" pitchFamily="2" charset="-78"/>
                <a:cs typeface="Sakkal Majalla" panose="02000000000000000000" pitchFamily="2" charset="-78"/>
              </a:rPr>
              <a:t>جامعة 8 ماي 1945 قالمة</a:t>
            </a:r>
            <a:endParaRPr lang="fr-FR" sz="4800" dirty="0">
              <a:solidFill>
                <a:schemeClr val="accent4">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116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bg/>
                                          </p:spTgt>
                                        </p:tgtEl>
                                        <p:attrNameLst>
                                          <p:attrName>style.visibility</p:attrName>
                                        </p:attrNameLst>
                                      </p:cBhvr>
                                      <p:to>
                                        <p:strVal val="visible"/>
                                      </p:to>
                                    </p:set>
                                    <p:anim calcmode="lin" valueType="num">
                                      <p:cBhvr additive="base">
                                        <p:cTn id="49" dur="500" fill="hold"/>
                                        <p:tgtEl>
                                          <p:spTgt spid="6">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anim calcmode="lin" valueType="num">
                                      <p:cBhvr additive="base">
                                        <p:cTn id="5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P spid="5" grpId="0" build="p" animBg="1"/>
      <p:bldP spid="6"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dirty="0" smtClean="0">
                <a:latin typeface="Sakkal Majalla" panose="02000000000000000000" pitchFamily="2" charset="-78"/>
                <a:cs typeface="Sakkal Majalla" panose="02000000000000000000" pitchFamily="2" charset="-78"/>
              </a:rPr>
              <a:t>أحد </a:t>
            </a:r>
            <a:r>
              <a:rPr lang="ar-DZ" sz="3200" dirty="0" smtClean="0">
                <a:latin typeface="Sakkal Majalla" panose="02000000000000000000" pitchFamily="2" charset="-78"/>
                <a:cs typeface="Sakkal Majalla" panose="02000000000000000000" pitchFamily="2" charset="-78"/>
              </a:rPr>
              <a:t>المناقشات العلمية  بين العلماء بخصوص أشكال الاتصال الذاتي: </a:t>
            </a:r>
          </a:p>
          <a:p>
            <a:pPr algn="just" rtl="1"/>
            <a:r>
              <a:rPr lang="ar-DZ" sz="3200" dirty="0" smtClean="0">
                <a:latin typeface="Sakkal Majalla" panose="02000000000000000000" pitchFamily="2" charset="-78"/>
                <a:cs typeface="Sakkal Majalla" panose="02000000000000000000" pitchFamily="2" charset="-78"/>
              </a:rPr>
              <a:t>هي </a:t>
            </a:r>
            <a:r>
              <a:rPr lang="ar-SA" sz="3200" dirty="0" smtClean="0">
                <a:latin typeface="Sakkal Majalla" panose="02000000000000000000" pitchFamily="2" charset="-78"/>
                <a:cs typeface="Sakkal Majalla" panose="02000000000000000000" pitchFamily="2" charset="-78"/>
              </a:rPr>
              <a:t>التناقضات </a:t>
            </a:r>
            <a:r>
              <a:rPr lang="ar-SA" sz="3200" dirty="0">
                <a:latin typeface="Sakkal Majalla" panose="02000000000000000000" pitchFamily="2" charset="-78"/>
                <a:cs typeface="Sakkal Majalla" panose="02000000000000000000" pitchFamily="2" charset="-78"/>
              </a:rPr>
              <a:t>بين الأشكال اللفظية الداخلية هو بين </a:t>
            </a:r>
            <a:r>
              <a:rPr lang="ar-SA" sz="3200" b="1" dirty="0">
                <a:solidFill>
                  <a:schemeClr val="accent3">
                    <a:lumMod val="50000"/>
                  </a:schemeClr>
                </a:solidFill>
                <a:latin typeface="Sakkal Majalla" panose="02000000000000000000" pitchFamily="2" charset="-78"/>
                <a:cs typeface="Sakkal Majalla" panose="02000000000000000000" pitchFamily="2" charset="-78"/>
              </a:rPr>
              <a:t>الحديث مع النفس (</a:t>
            </a:r>
            <a:r>
              <a:rPr lang="en-US" sz="3200" b="1" dirty="0">
                <a:solidFill>
                  <a:schemeClr val="accent3">
                    <a:lumMod val="50000"/>
                  </a:schemeClr>
                </a:solidFill>
                <a:latin typeface="Sakkal Majalla" panose="02000000000000000000" pitchFamily="2" charset="-78"/>
                <a:cs typeface="Sakkal Majalla" panose="02000000000000000000" pitchFamily="2" charset="-78"/>
              </a:rPr>
              <a:t>self-talk</a:t>
            </a:r>
            <a:r>
              <a:rPr lang="ar-SA" sz="3200" b="1" dirty="0">
                <a:solidFill>
                  <a:schemeClr val="accent3">
                    <a:lumMod val="50000"/>
                  </a:schemeClr>
                </a:solidFill>
                <a:latin typeface="Sakkal Majalla" panose="02000000000000000000" pitchFamily="2" charset="-78"/>
                <a:cs typeface="Sakkal Majalla" panose="02000000000000000000" pitchFamily="2" charset="-78"/>
              </a:rPr>
              <a:t>)  والحوار الداخلي (</a:t>
            </a:r>
            <a:r>
              <a:rPr lang="en-US" sz="3200" b="1" dirty="0">
                <a:solidFill>
                  <a:schemeClr val="accent3">
                    <a:lumMod val="50000"/>
                  </a:schemeClr>
                </a:solidFill>
                <a:latin typeface="Sakkal Majalla" panose="02000000000000000000" pitchFamily="2" charset="-78"/>
                <a:cs typeface="Sakkal Majalla" panose="02000000000000000000" pitchFamily="2" charset="-78"/>
              </a:rPr>
              <a:t>inner dialogue</a:t>
            </a:r>
            <a:r>
              <a:rPr lang="ar-SA" sz="3200" b="1" dirty="0">
                <a:solidFill>
                  <a:schemeClr val="accent3">
                    <a:lumMod val="50000"/>
                  </a:schemeClr>
                </a:solidFill>
                <a:latin typeface="Sakkal Majalla" panose="02000000000000000000" pitchFamily="2" charset="-78"/>
                <a:cs typeface="Sakkal Majalla" panose="02000000000000000000" pitchFamily="2" charset="-78"/>
              </a:rPr>
              <a:t>) </a:t>
            </a:r>
            <a:endParaRPr lang="fr-FR" sz="3200" b="1" dirty="0">
              <a:solidFill>
                <a:schemeClr val="accent3">
                  <a:lumMod val="50000"/>
                </a:schemeClr>
              </a:solidFill>
              <a:latin typeface="Sakkal Majalla" panose="02000000000000000000" pitchFamily="2" charset="-78"/>
              <a:cs typeface="Sakkal Majalla" panose="02000000000000000000" pitchFamily="2" charset="-78"/>
            </a:endParaRPr>
          </a:p>
          <a:p>
            <a:pPr marL="457200" indent="-457200" algn="just" rtl="1">
              <a:buFont typeface="Arial" panose="020B0604020202020204" pitchFamily="34" charset="0"/>
              <a:buChar char="•"/>
            </a:pPr>
            <a:r>
              <a:rPr lang="ar-SA" sz="3200" b="1" dirty="0">
                <a:solidFill>
                  <a:schemeClr val="accent3">
                    <a:lumMod val="50000"/>
                  </a:schemeClr>
                </a:solidFill>
                <a:latin typeface="Sakkal Majalla" panose="02000000000000000000" pitchFamily="2" charset="-78"/>
                <a:cs typeface="Sakkal Majalla" panose="02000000000000000000" pitchFamily="2" charset="-78"/>
              </a:rPr>
              <a:t>الحديث مع النفس  </a:t>
            </a:r>
            <a:r>
              <a:rPr lang="en-US" sz="3200" b="1" dirty="0">
                <a:solidFill>
                  <a:schemeClr val="accent3">
                    <a:lumMod val="50000"/>
                  </a:schemeClr>
                </a:solidFill>
                <a:latin typeface="Sakkal Majalla" panose="02000000000000000000" pitchFamily="2" charset="-78"/>
                <a:cs typeface="Sakkal Majalla" panose="02000000000000000000" pitchFamily="2" charset="-78"/>
              </a:rPr>
              <a:t>self-talk  </a:t>
            </a:r>
            <a:r>
              <a:rPr lang="ar-SA" sz="3200" b="1" dirty="0">
                <a:solidFill>
                  <a:schemeClr val="accent3">
                    <a:lumMod val="50000"/>
                  </a:schemeClr>
                </a:solidFill>
                <a:latin typeface="Sakkal Majalla" panose="02000000000000000000" pitchFamily="2" charset="-78"/>
                <a:cs typeface="Sakkal Majalla" panose="02000000000000000000" pitchFamily="2" charset="-78"/>
              </a:rPr>
              <a:t>:</a:t>
            </a:r>
            <a:r>
              <a:rPr lang="ar-SA" sz="3200" dirty="0">
                <a:solidFill>
                  <a:schemeClr val="accent3">
                    <a:lumMod val="50000"/>
                  </a:schemeClr>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الحديث الذاتي يتضمن صوتًا واحدًا فقط فيتحدث الإنسان إلى نفسه. </a:t>
            </a:r>
            <a:endParaRPr lang="fr-FR" sz="3200" dirty="0">
              <a:latin typeface="Sakkal Majalla" panose="02000000000000000000" pitchFamily="2" charset="-78"/>
              <a:cs typeface="Sakkal Majalla" panose="02000000000000000000" pitchFamily="2" charset="-78"/>
            </a:endParaRPr>
          </a:p>
          <a:p>
            <a:pPr marL="457200" indent="-457200" algn="just" rtl="1">
              <a:buClr>
                <a:schemeClr val="accent5">
                  <a:lumMod val="75000"/>
                </a:schemeClr>
              </a:buClr>
              <a:buFont typeface="Arial" panose="020B0604020202020204" pitchFamily="34" charset="0"/>
              <a:buChar char="•"/>
            </a:pPr>
            <a:r>
              <a:rPr lang="ar-SA" sz="3200" b="1" dirty="0">
                <a:solidFill>
                  <a:schemeClr val="accent3">
                    <a:lumMod val="50000"/>
                  </a:schemeClr>
                </a:solidFill>
                <a:latin typeface="Sakkal Majalla" panose="02000000000000000000" pitchFamily="2" charset="-78"/>
                <a:cs typeface="Sakkal Majalla" panose="02000000000000000000" pitchFamily="2" charset="-78"/>
              </a:rPr>
              <a:t>الحوار الداخلي </a:t>
            </a:r>
            <a:r>
              <a:rPr lang="en-US" sz="3200" b="1" dirty="0">
                <a:solidFill>
                  <a:schemeClr val="accent3">
                    <a:lumMod val="50000"/>
                  </a:schemeClr>
                </a:solidFill>
                <a:latin typeface="Sakkal Majalla" panose="02000000000000000000" pitchFamily="2" charset="-78"/>
                <a:cs typeface="Sakkal Majalla" panose="02000000000000000000" pitchFamily="2" charset="-78"/>
              </a:rPr>
              <a:t>inner dialogue</a:t>
            </a:r>
            <a:r>
              <a:rPr lang="ar-SA" sz="3200" b="1" dirty="0">
                <a:solidFill>
                  <a:schemeClr val="accent3">
                    <a:lumMod val="50000"/>
                  </a:schemeClr>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بالنسبة للحوار الداخلي تتناوب عدة أصوات مرتبطة بمواقف مختلفة في شكل من أشكال التفاعل الخيالي. </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r" rtl="1"/>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ثالثا: أشكال الإتصال الذاتي:</a:t>
            </a:r>
          </a:p>
          <a:p>
            <a:pPr algn="just" rtl="1"/>
            <a:r>
              <a:rPr lang="ar-SA" sz="3200" dirty="0" smtClean="0">
                <a:latin typeface="Sakkal Majalla" panose="02000000000000000000" pitchFamily="2" charset="-78"/>
                <a:cs typeface="Sakkal Majalla" panose="02000000000000000000" pitchFamily="2" charset="-78"/>
              </a:rPr>
              <a:t>الاتصال </a:t>
            </a:r>
            <a:r>
              <a:rPr lang="ar-DZ" sz="3200" dirty="0" smtClean="0">
                <a:latin typeface="Sakkal Majalla" panose="02000000000000000000" pitchFamily="2" charset="-78"/>
                <a:cs typeface="Sakkal Majalla" panose="02000000000000000000" pitchFamily="2" charset="-78"/>
              </a:rPr>
              <a:t>الذاتي</a:t>
            </a:r>
            <a:r>
              <a:rPr lang="ar-SA" sz="3200" dirty="0" smtClean="0">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المعروف </a:t>
            </a:r>
            <a:r>
              <a:rPr lang="ar-SA" sz="3200" dirty="0" smtClean="0">
                <a:latin typeface="Sakkal Majalla" panose="02000000000000000000" pitchFamily="2" charset="-78"/>
                <a:cs typeface="Sakkal Majalla" panose="02000000000000000000" pitchFamily="2" charset="-78"/>
              </a:rPr>
              <a:t>أحيانا </a:t>
            </a:r>
            <a:r>
              <a:rPr lang="ar-SA" sz="3200" dirty="0">
                <a:latin typeface="Sakkal Majalla" panose="02000000000000000000" pitchFamily="2" charset="-78"/>
                <a:cs typeface="Sakkal Majalla" panose="02000000000000000000" pitchFamily="2" charset="-78"/>
              </a:rPr>
              <a:t>بالحديث إلى الذات أو الحوار الداخلي، هو عملية الاتصال التي </a:t>
            </a:r>
            <a:r>
              <a:rPr lang="ar-DZ" sz="3200" dirty="0">
                <a:latin typeface="Sakkal Majalla" panose="02000000000000000000" pitchFamily="2" charset="-78"/>
                <a:cs typeface="Sakkal Majalla" panose="02000000000000000000" pitchFamily="2" charset="-78"/>
              </a:rPr>
              <a:t>ت</a:t>
            </a:r>
            <a:r>
              <a:rPr lang="ar-SA" sz="3200" dirty="0" smtClean="0">
                <a:latin typeface="Sakkal Majalla" panose="02000000000000000000" pitchFamily="2" charset="-78"/>
                <a:cs typeface="Sakkal Majalla" panose="02000000000000000000" pitchFamily="2" charset="-78"/>
              </a:rPr>
              <a:t>شمل </a:t>
            </a:r>
            <a:r>
              <a:rPr lang="ar-DZ" sz="3200" dirty="0">
                <a:latin typeface="Sakkal Majalla" panose="02000000000000000000" pitchFamily="2" charset="-78"/>
                <a:cs typeface="Sakkal Majalla" panose="02000000000000000000" pitchFamily="2" charset="-78"/>
              </a:rPr>
              <a:t>ت</a:t>
            </a:r>
            <a:r>
              <a:rPr lang="ar-SA" sz="3200" dirty="0" smtClean="0">
                <a:latin typeface="Sakkal Majalla" panose="02000000000000000000" pitchFamily="2" charset="-78"/>
                <a:cs typeface="Sakkal Majalla" panose="02000000000000000000" pitchFamily="2" charset="-78"/>
              </a:rPr>
              <a:t>لك </a:t>
            </a:r>
            <a:r>
              <a:rPr lang="ar-SA" sz="3200" dirty="0">
                <a:latin typeface="Sakkal Majalla" panose="02000000000000000000" pitchFamily="2" charset="-78"/>
                <a:cs typeface="Sakkal Majalla" panose="02000000000000000000" pitchFamily="2" charset="-78"/>
              </a:rPr>
              <a:t>الأفكار والأفكار والتأملات التي يقوم بها الشخص مع </a:t>
            </a:r>
            <a:r>
              <a:rPr lang="ar-SA" sz="3200" dirty="0" smtClean="0">
                <a:latin typeface="Sakkal Majalla" panose="02000000000000000000" pitchFamily="2" charset="-78"/>
                <a:cs typeface="Sakkal Majalla" panose="02000000000000000000" pitchFamily="2" charset="-78"/>
              </a:rPr>
              <a:t>نفسه</a:t>
            </a:r>
            <a:r>
              <a:rPr lang="ar-DZ" sz="3200" dirty="0" smtClean="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فيما </a:t>
            </a:r>
            <a:r>
              <a:rPr lang="ar-SA" sz="3200" dirty="0">
                <a:latin typeface="Sakkal Majalla" panose="02000000000000000000" pitchFamily="2" charset="-78"/>
                <a:cs typeface="Sakkal Majalla" panose="02000000000000000000" pitchFamily="2" charset="-78"/>
              </a:rPr>
              <a:t>يلي بعض </a:t>
            </a:r>
            <a:r>
              <a:rPr lang="ar-DZ" sz="3200" dirty="0" smtClean="0">
                <a:latin typeface="Sakkal Majalla" panose="02000000000000000000" pitchFamily="2" charset="-78"/>
                <a:cs typeface="Sakkal Majalla" panose="02000000000000000000" pitchFamily="2" charset="-78"/>
              </a:rPr>
              <a:t>أشكاله </a:t>
            </a:r>
            <a:r>
              <a:rPr lang="ar-SA" sz="3200" dirty="0" smtClean="0">
                <a:latin typeface="Sakkal Majalla" panose="02000000000000000000" pitchFamily="2" charset="-78"/>
                <a:cs typeface="Sakkal Majalla" panose="02000000000000000000" pitchFamily="2" charset="-78"/>
              </a:rPr>
              <a:t>الرئيسية</a:t>
            </a:r>
            <a:r>
              <a:rPr lang="ar-DZ" sz="3200" dirty="0" smtClean="0">
                <a:latin typeface="Sakkal Majalla" panose="02000000000000000000" pitchFamily="2" charset="-78"/>
                <a:cs typeface="Sakkal Majalla" panose="02000000000000000000" pitchFamily="2" charset="-78"/>
              </a:rPr>
              <a:t>:</a:t>
            </a:r>
          </a:p>
          <a:p>
            <a:pPr algn="ctr" rtl="1"/>
            <a:r>
              <a:rPr lang="ar-DZ" sz="3200" b="1" dirty="0">
                <a:solidFill>
                  <a:schemeClr val="accent5">
                    <a:lumMod val="75000"/>
                  </a:schemeClr>
                </a:solidFill>
                <a:latin typeface="Sakkal Majalla" panose="02000000000000000000" pitchFamily="2" charset="-78"/>
                <a:cs typeface="Sakkal Majalla" panose="02000000000000000000" pitchFamily="2" charset="-78"/>
              </a:rPr>
              <a:t>التفكير في الذات، اتخاذ القرار، حل المشكلات، </a:t>
            </a:r>
            <a:endParaRPr lang="ar-DZ" sz="3200" b="1" dirty="0" smtClean="0">
              <a:solidFill>
                <a:schemeClr val="accent5">
                  <a:lumMod val="75000"/>
                </a:schemeClr>
              </a:solidFill>
              <a:latin typeface="Sakkal Majalla" panose="02000000000000000000" pitchFamily="2" charset="-78"/>
              <a:cs typeface="Sakkal Majalla" panose="02000000000000000000" pitchFamily="2" charset="-78"/>
            </a:endParaRPr>
          </a:p>
          <a:p>
            <a:pPr algn="ctr"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تنظيم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العواطف، وضع الأهداف، تقدير الذات والهوية الذاتية، </a:t>
            </a:r>
            <a:endParaRPr lang="ar-DZ" sz="3200" b="1" dirty="0" smtClean="0">
              <a:solidFill>
                <a:schemeClr val="accent5">
                  <a:lumMod val="75000"/>
                </a:schemeClr>
              </a:solidFill>
              <a:latin typeface="Sakkal Majalla" panose="02000000000000000000" pitchFamily="2" charset="-78"/>
              <a:cs typeface="Sakkal Majalla" panose="02000000000000000000" pitchFamily="2" charset="-78"/>
            </a:endParaRPr>
          </a:p>
          <a:p>
            <a:pPr algn="ctr"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تطوير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الهوية، التحفيز الشخصي.</a:t>
            </a:r>
            <a:endParaRPr lang="fr-FR" sz="3200" b="1" dirty="0">
              <a:solidFill>
                <a:schemeClr val="accent5">
                  <a:lumMod val="75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188640"/>
            <a:ext cx="8280919" cy="6480720"/>
          </a:xfrm>
        </p:spPr>
        <p:txBody>
          <a:bodyPr>
            <a:noAutofit/>
          </a:bodyPr>
          <a:lstStyle/>
          <a:p>
            <a:pPr algn="just"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1. </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التفكير </a:t>
            </a:r>
            <a:r>
              <a:rPr lang="ar-SA" sz="3200" b="1" dirty="0">
                <a:solidFill>
                  <a:schemeClr val="accent5">
                    <a:lumMod val="75000"/>
                  </a:schemeClr>
                </a:solidFill>
                <a:latin typeface="Sakkal Majalla" panose="02000000000000000000" pitchFamily="2" charset="-78"/>
                <a:cs typeface="Sakkal Majalla" panose="02000000000000000000" pitchFamily="2" charset="-78"/>
              </a:rPr>
              <a:t>في الذات: </a:t>
            </a:r>
            <a:r>
              <a:rPr lang="ar-SA" sz="3200" dirty="0">
                <a:latin typeface="Sakkal Majalla" panose="02000000000000000000" pitchFamily="2" charset="-78"/>
                <a:cs typeface="Sakkal Majalla" panose="02000000000000000000" pitchFamily="2" charset="-78"/>
              </a:rPr>
              <a:t>يسمح الاتصال الشخصي الداخلي للأفراد بالتفكير في أفكارهم ومشاعرهم وتجاربهم الشخصية. يعد هذا التفكير في الذات مهمًا للنمو الشخصي وتطوير الذات.</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2. اتخاذ القرار: </a:t>
            </a:r>
            <a:r>
              <a:rPr lang="ar-SA" sz="3200" dirty="0">
                <a:latin typeface="Sakkal Majalla" panose="02000000000000000000" pitchFamily="2" charset="-78"/>
                <a:cs typeface="Sakkal Majalla" panose="02000000000000000000" pitchFamily="2" charset="-78"/>
              </a:rPr>
              <a:t>عند اتخاذ القرارات، يشارك الأشخاص في الحوار الداخلي لتقدير الإيجابيات والسلبيات، والنظر في البدائل، وتقييم قيمهم وأولوياتهم الشخصية.</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3. حل المشكلات: </a:t>
            </a:r>
            <a:r>
              <a:rPr lang="ar-SA" sz="3200" dirty="0">
                <a:latin typeface="Sakkal Majalla" panose="02000000000000000000" pitchFamily="2" charset="-78"/>
                <a:cs typeface="Sakkal Majalla" panose="02000000000000000000" pitchFamily="2" charset="-78"/>
              </a:rPr>
              <a:t>يعد الاتصال الشخصي الداخلي ضروريًا لحل المشاكل الشخصية والتحديات. يساعد الأفراد في التفكير في حلول محتملة وتحليل النتائج المحتملة</a:t>
            </a:r>
            <a:r>
              <a:rPr lang="ar-SA" sz="3200" dirty="0" smtClean="0">
                <a:latin typeface="Sakkal Majalla" panose="02000000000000000000" pitchFamily="2" charset="-78"/>
                <a:cs typeface="Sakkal Majalla" panose="02000000000000000000" pitchFamily="2" charset="-78"/>
              </a:rPr>
              <a:t>.</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4. تنظيم العواطف: </a:t>
            </a:r>
            <a:r>
              <a:rPr lang="ar-SA" sz="3200" dirty="0">
                <a:latin typeface="Sakkal Majalla" panose="02000000000000000000" pitchFamily="2" charset="-78"/>
                <a:cs typeface="Sakkal Majalla" panose="02000000000000000000" pitchFamily="2" charset="-78"/>
              </a:rPr>
              <a:t>يلعب دورًا كبيرًا في إدارة العواطف. يستخدم الأشخاص الحوار الداخلي لفهم مشاعرهم والتعامل مع التوتر وضبط ردود أفعالهم في مختلف الحالات</a:t>
            </a:r>
            <a:r>
              <a:rPr lang="ar-SA" sz="3200" dirty="0" smtClean="0">
                <a:latin typeface="Sakkal Majalla" panose="02000000000000000000" pitchFamily="2" charset="-78"/>
                <a:cs typeface="Sakkal Majalla" panose="02000000000000000000" pitchFamily="2" charset="-78"/>
              </a:rPr>
              <a:t>.</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260648"/>
            <a:ext cx="8280919" cy="6336704"/>
          </a:xfrm>
        </p:spPr>
        <p:txBody>
          <a:bodyPr>
            <a:noAutofit/>
          </a:bodyPr>
          <a:lstStyle/>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5. وضع الأهداف: </a:t>
            </a:r>
            <a:r>
              <a:rPr lang="ar-SA" sz="3200" dirty="0">
                <a:latin typeface="Sakkal Majalla" panose="02000000000000000000" pitchFamily="2" charset="-78"/>
                <a:cs typeface="Sakkal Majalla" panose="02000000000000000000" pitchFamily="2" charset="-78"/>
              </a:rPr>
              <a:t>يمكن أن يشمل الحوار الداخلي أيضًا وضع الأهداف الشخصية وتقييمها. يستخدم الأفراد الاتصال الشخصي الداخلي للتخطيط والتنظيم ومتابعة تقدمهم نحو تحقيق هذه الأهداف.</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6. تقدير الذات والهوية الذاتية: </a:t>
            </a:r>
            <a:r>
              <a:rPr lang="ar-SA" sz="3200" dirty="0">
                <a:latin typeface="Sakkal Majalla" panose="02000000000000000000" pitchFamily="2" charset="-78"/>
                <a:cs typeface="Sakkal Majalla" panose="02000000000000000000" pitchFamily="2" charset="-78"/>
              </a:rPr>
              <a:t>يمكن أن يؤثر الاتصال الشخصي الداخلي على تقدير الذات والهوية الذاتية للفرد. يمكن أن يعزز الحديث الإيجابي إعتماد الذات، بينما يمكن أن يقوضه الحديث السلبي.</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7. تطوير الهوية: </a:t>
            </a:r>
            <a:r>
              <a:rPr lang="ar-SA" sz="3200" dirty="0">
                <a:latin typeface="Sakkal Majalla" panose="02000000000000000000" pitchFamily="2" charset="-78"/>
                <a:cs typeface="Sakkal Majalla" panose="02000000000000000000" pitchFamily="2" charset="-78"/>
              </a:rPr>
              <a:t>يستخدم الأشخاص الاتصال الشخصي الداخلي لاستكشاف قيمهم ومعتقداتهم وهويتهم. هذه العملية ضرورية لتطوير الشخصي واكتشاف الذات.</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8. التحفيز الشخصي: </a:t>
            </a:r>
            <a:r>
              <a:rPr lang="ar-SA" sz="3200" dirty="0">
                <a:latin typeface="Sakkal Majalla" panose="02000000000000000000" pitchFamily="2" charset="-78"/>
                <a:cs typeface="Sakkal Majalla" panose="02000000000000000000" pitchFamily="2" charset="-78"/>
              </a:rPr>
              <a:t>التحفيز الذاتي يشمل غالبًا الحوار الداخلي. يمكن للأشخاص استخدام التأكيدات الإيجابية وتشجيع الذات للبقاء متحفزين وتحقيق أهدافهم.</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ctr" rtl="1"/>
            <a:r>
              <a:rPr lang="ar-DZ" sz="3200" b="1" dirty="0">
                <a:solidFill>
                  <a:schemeClr val="accent5">
                    <a:lumMod val="75000"/>
                  </a:schemeClr>
                </a:solidFill>
                <a:latin typeface="Sakkal Majalla" panose="02000000000000000000" pitchFamily="2" charset="-78"/>
                <a:cs typeface="Sakkal Majalla" panose="02000000000000000000" pitchFamily="2" charset="-78"/>
              </a:rPr>
              <a:t>ه</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نالك بعض الأشكال الأخرى:</a:t>
            </a:r>
          </a:p>
          <a:p>
            <a:pPr algn="just" rtl="1"/>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أحلام </a:t>
            </a:r>
            <a:r>
              <a:rPr lang="ar-SA" sz="3200" b="1" dirty="0">
                <a:solidFill>
                  <a:schemeClr val="accent5">
                    <a:lumMod val="75000"/>
                  </a:schemeClr>
                </a:solidFill>
                <a:latin typeface="Sakkal Majalla" panose="02000000000000000000" pitchFamily="2" charset="-78"/>
                <a:cs typeface="Sakkal Majalla" panose="02000000000000000000" pitchFamily="2" charset="-78"/>
              </a:rPr>
              <a:t>اليقظة: </a:t>
            </a:r>
            <a:r>
              <a:rPr lang="ar-SA" sz="3200" dirty="0">
                <a:latin typeface="Sakkal Majalla" panose="02000000000000000000" pitchFamily="2" charset="-78"/>
                <a:cs typeface="Sakkal Majalla" panose="02000000000000000000" pitchFamily="2" charset="-78"/>
              </a:rPr>
              <a:t>أحلام اليقظة هي شكل من أشكال التعبير عن الذات والخيال حيث يمكن للمرء استكشاف رغباته ورغباته. يمكن لأحلام اليقظة أن تساعد الأشخاص على تطوير وجهات نظر جديدة، والاسترخاء وتقليل التوتر، أو حتى التوصل إلى حلول إبداعية.</a:t>
            </a:r>
            <a:endParaRPr lang="fr-FR" sz="3200" dirty="0">
              <a:latin typeface="Sakkal Majalla" panose="02000000000000000000" pitchFamily="2" charset="-78"/>
              <a:cs typeface="Sakkal Majalla" panose="02000000000000000000" pitchFamily="2" charset="-78"/>
            </a:endParaRPr>
          </a:p>
          <a:p>
            <a:pPr algn="just" rtl="1"/>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الكتابة</a:t>
            </a:r>
            <a:r>
              <a:rPr lang="ar-SA" sz="3200" b="1" dirty="0">
                <a:solidFill>
                  <a:schemeClr val="accent5">
                    <a:lumMod val="75000"/>
                  </a:schemeClr>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الكتابة هي وسيلة ممتازة للأفراد للتعبير عن أنفسهم واكتساب الوضوح. إنها أداة فعالة لتوثيق أفكار الفرد ومشاعره وتجاربه. لذا، يمكن للكتابة أن تساعد الشخص على تحليل حواره الداخلي واكتساب نظرة ثاقبة إلى نفسه.</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lnSpcReduction="10000"/>
          </a:bodyPr>
          <a:lstStyle/>
          <a:p>
            <a:pPr algn="ctr" rtl="1"/>
            <a:r>
              <a:rPr lang="ar-DZ" sz="3600" b="1" dirty="0" smtClean="0">
                <a:solidFill>
                  <a:schemeClr val="accent3">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رابعا: </a:t>
            </a:r>
            <a:r>
              <a:rPr lang="ar-SA" sz="3600" b="1" dirty="0" smtClean="0">
                <a:solidFill>
                  <a:schemeClr val="accent3">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إدراك الذات</a:t>
            </a:r>
            <a:endParaRPr lang="fr-FR" sz="3600" b="1" dirty="0" smtClean="0">
              <a:solidFill>
                <a:schemeClr val="accent3">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إن محصلة الإدراك الذهني عموما والعوامل المؤثرة عليه ، يعتبر الخلفية الكافية للتعرف على (إدراك الذات).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حيث أن إدراكنا لذاتنا يحدد هويتنا وكذلك يشكل سلوكنا نحو الآخرين كما في المقولة المشهورة: كل إناء بما فيه ينضح.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إدراك الذات يتكون من ثلاثة أجزاء : </a:t>
            </a:r>
            <a:endParaRPr lang="ar-DZ" sz="3200" dirty="0" smtClean="0">
              <a:latin typeface="Sakkal Majalla" panose="02000000000000000000" pitchFamily="2" charset="-78"/>
              <a:cs typeface="Sakkal Majalla" panose="02000000000000000000" pitchFamily="2" charset="-78"/>
            </a:endParaRPr>
          </a:p>
          <a:p>
            <a:pPr marL="457200" indent="-457200" algn="ctr" rtl="1">
              <a:buClr>
                <a:schemeClr val="accent3">
                  <a:lumMod val="50000"/>
                </a:schemeClr>
              </a:buClr>
              <a:buFont typeface="Arial" panose="020B0604020202020204" pitchFamily="34" charset="0"/>
              <a:buChar char="•"/>
            </a:pPr>
            <a:r>
              <a:rPr lang="ar-SA" sz="3600" b="1" dirty="0" smtClean="0">
                <a:solidFill>
                  <a:schemeClr val="accent5">
                    <a:lumMod val="75000"/>
                  </a:schemeClr>
                </a:solidFill>
                <a:latin typeface="Sakkal Majalla" panose="02000000000000000000" pitchFamily="2" charset="-78"/>
                <a:cs typeface="Sakkal Majalla" panose="02000000000000000000" pitchFamily="2" charset="-78"/>
              </a:rPr>
              <a:t>الذات المثالية </a:t>
            </a:r>
            <a:endParaRPr lang="ar-DZ" sz="3600" b="1" dirty="0" smtClean="0">
              <a:solidFill>
                <a:schemeClr val="accent5">
                  <a:lumMod val="75000"/>
                </a:schemeClr>
              </a:solidFill>
              <a:latin typeface="Sakkal Majalla" panose="02000000000000000000" pitchFamily="2" charset="-78"/>
              <a:cs typeface="Sakkal Majalla" panose="02000000000000000000" pitchFamily="2" charset="-78"/>
            </a:endParaRPr>
          </a:p>
          <a:p>
            <a:pPr marL="457200" indent="-457200" algn="ctr" rtl="1">
              <a:buClr>
                <a:schemeClr val="accent3">
                  <a:lumMod val="50000"/>
                </a:schemeClr>
              </a:buClr>
              <a:buFont typeface="Arial" panose="020B0604020202020204" pitchFamily="34" charset="0"/>
              <a:buChar char="•"/>
            </a:pPr>
            <a:r>
              <a:rPr lang="ar-SA" sz="3600" b="1" dirty="0" smtClean="0">
                <a:solidFill>
                  <a:schemeClr val="accent5">
                    <a:lumMod val="75000"/>
                  </a:schemeClr>
                </a:solidFill>
                <a:latin typeface="Sakkal Majalla" panose="02000000000000000000" pitchFamily="2" charset="-78"/>
                <a:cs typeface="Sakkal Majalla" panose="02000000000000000000" pitchFamily="2" charset="-78"/>
              </a:rPr>
              <a:t>الذات الشخصية </a:t>
            </a:r>
            <a:endParaRPr lang="ar-DZ" sz="3600" b="1" dirty="0" smtClean="0">
              <a:solidFill>
                <a:schemeClr val="accent5">
                  <a:lumMod val="75000"/>
                </a:schemeClr>
              </a:solidFill>
              <a:latin typeface="Sakkal Majalla" panose="02000000000000000000" pitchFamily="2" charset="-78"/>
              <a:cs typeface="Sakkal Majalla" panose="02000000000000000000" pitchFamily="2" charset="-78"/>
            </a:endParaRPr>
          </a:p>
          <a:p>
            <a:pPr marL="457200" indent="-457200" algn="ctr" rtl="1">
              <a:buClr>
                <a:schemeClr val="accent3">
                  <a:lumMod val="50000"/>
                </a:schemeClr>
              </a:buClr>
              <a:buFont typeface="Arial" panose="020B0604020202020204" pitchFamily="34" charset="0"/>
              <a:buChar char="•"/>
            </a:pPr>
            <a:r>
              <a:rPr lang="ar-SA" sz="3600" b="1" dirty="0" smtClean="0">
                <a:solidFill>
                  <a:schemeClr val="accent5">
                    <a:lumMod val="75000"/>
                  </a:schemeClr>
                </a:solidFill>
                <a:latin typeface="Sakkal Majalla" panose="02000000000000000000" pitchFamily="2" charset="-78"/>
                <a:cs typeface="Sakkal Majalla" panose="02000000000000000000" pitchFamily="2" charset="-78"/>
              </a:rPr>
              <a:t>الذات الاجتماعية</a:t>
            </a:r>
            <a:endParaRPr lang="ar-DZ" sz="3600" b="1" dirty="0" smtClean="0">
              <a:solidFill>
                <a:schemeClr val="accent5">
                  <a:lumMod val="75000"/>
                </a:schemeClr>
              </a:solidFill>
              <a:latin typeface="Sakkal Majalla" panose="02000000000000000000" pitchFamily="2" charset="-78"/>
              <a:cs typeface="Sakkal Majalla" panose="02000000000000000000" pitchFamily="2" charset="-78"/>
            </a:endParaRPr>
          </a:p>
          <a:p>
            <a:pPr algn="r" rtl="1"/>
            <a:r>
              <a:rPr lang="ar-SA" sz="3200" dirty="0" smtClean="0">
                <a:latin typeface="Sakkal Majalla" panose="02000000000000000000" pitchFamily="2" charset="-78"/>
                <a:cs typeface="Sakkal Majalla" panose="02000000000000000000" pitchFamily="2" charset="-78"/>
              </a:rPr>
              <a:t>وفيما يلي تعريف بكل جزء ودوره في إدراك الذات الشامل</a:t>
            </a:r>
            <a:r>
              <a:rPr lang="ar-DZ" sz="3200" dirty="0" smtClean="0">
                <a:latin typeface="Sakkal Majalla" panose="02000000000000000000" pitchFamily="2" charset="-78"/>
                <a:cs typeface="Sakkal Majalla" panose="02000000000000000000" pitchFamily="2" charset="-78"/>
              </a:rPr>
              <a:t>:</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dirty="0">
                <a:solidFill>
                  <a:schemeClr val="accent5">
                    <a:lumMod val="75000"/>
                  </a:schemeClr>
                </a:solidFill>
                <a:latin typeface="Sakkal Majalla" panose="02000000000000000000" pitchFamily="2" charset="-78"/>
                <a:cs typeface="Sakkal Majalla" panose="02000000000000000000" pitchFamily="2" charset="-78"/>
              </a:rPr>
              <a:t>1- </a:t>
            </a:r>
            <a:r>
              <a:rPr lang="ar-SA" sz="3200" b="1" dirty="0">
                <a:solidFill>
                  <a:schemeClr val="accent5">
                    <a:lumMod val="75000"/>
                  </a:schemeClr>
                </a:solidFill>
                <a:latin typeface="Sakkal Majalla" panose="02000000000000000000" pitchFamily="2" charset="-78"/>
                <a:cs typeface="Sakkal Majalla" panose="02000000000000000000" pitchFamily="2" charset="-78"/>
              </a:rPr>
              <a:t>الذات المثالية ( </a:t>
            </a:r>
            <a:r>
              <a:rPr lang="en-US" sz="3200" b="1" dirty="0">
                <a:solidFill>
                  <a:schemeClr val="accent5">
                    <a:lumMod val="75000"/>
                  </a:schemeClr>
                </a:solidFill>
                <a:latin typeface="Sakkal Majalla" panose="02000000000000000000" pitchFamily="2" charset="-78"/>
                <a:cs typeface="Sakkal Majalla" panose="02000000000000000000" pitchFamily="2" charset="-78"/>
              </a:rPr>
              <a:t>Ideal Self</a:t>
            </a:r>
            <a:r>
              <a:rPr lang="ar-SA" sz="3200" b="1" dirty="0">
                <a:solidFill>
                  <a:schemeClr val="accent5">
                    <a:lumMod val="75000"/>
                  </a:schemeClr>
                </a:solidFill>
                <a:latin typeface="Sakkal Majalla" panose="02000000000000000000" pitchFamily="2" charset="-78"/>
                <a:cs typeface="Sakkal Majalla" panose="02000000000000000000" pitchFamily="2" charset="-78"/>
              </a:rPr>
              <a:t>)</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كثير منا يكون في مخيلته صورة مثالية نحب أن نكون عليها حالاً أو مستقبلاً،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وفي </a:t>
            </a:r>
            <a:r>
              <a:rPr lang="ar-SA" sz="3200" dirty="0">
                <a:latin typeface="Sakkal Majalla" panose="02000000000000000000" pitchFamily="2" charset="-78"/>
                <a:cs typeface="Sakkal Majalla" panose="02000000000000000000" pitchFamily="2" charset="-78"/>
              </a:rPr>
              <a:t>الغالب نبدأ في تكوين هذه الصورة في مرحلة المراهقة المبكرة ، وتستمر خلال مراحل الرشد (فترة النضج) .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هذه </a:t>
            </a:r>
            <a:r>
              <a:rPr lang="ar-SA" sz="3200" dirty="0">
                <a:latin typeface="Sakkal Majalla" panose="02000000000000000000" pitchFamily="2" charset="-78"/>
                <a:cs typeface="Sakkal Majalla" panose="02000000000000000000" pitchFamily="2" charset="-78"/>
              </a:rPr>
              <a:t>الصورة المثالية تختلف من شخص لآخر وكذلك تختلف في الشخص نفسه في مراحل الحياة المختلفة.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فكلما </a:t>
            </a:r>
            <a:r>
              <a:rPr lang="ar-SA" sz="3200" dirty="0">
                <a:latin typeface="Sakkal Majalla" panose="02000000000000000000" pitchFamily="2" charset="-78"/>
                <a:cs typeface="Sakkal Majalla" panose="02000000000000000000" pitchFamily="2" charset="-78"/>
              </a:rPr>
              <a:t>تقدمنا في العمر وزادت تجاربنا في الحياة كلما أصبحنا أكثر واقعية وأكثر معرفة بقدراتنا وبناء عليه تتغير الصورة المثالية.</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2- الذات الشخصية (</a:t>
            </a:r>
            <a:r>
              <a:rPr lang="en-US" sz="3200" b="1" dirty="0">
                <a:solidFill>
                  <a:schemeClr val="accent5">
                    <a:lumMod val="75000"/>
                  </a:schemeClr>
                </a:solidFill>
                <a:latin typeface="Sakkal Majalla" panose="02000000000000000000" pitchFamily="2" charset="-78"/>
                <a:cs typeface="Sakkal Majalla" panose="02000000000000000000" pitchFamily="2" charset="-78"/>
              </a:rPr>
              <a:t>Personal Self</a:t>
            </a:r>
            <a:r>
              <a:rPr lang="ar-SA" sz="3200" b="1" dirty="0">
                <a:solidFill>
                  <a:schemeClr val="accent5">
                    <a:lumMod val="75000"/>
                  </a:schemeClr>
                </a:solidFill>
                <a:latin typeface="Sakkal Majalla" panose="02000000000000000000" pitchFamily="2" charset="-78"/>
                <a:cs typeface="Sakkal Majalla" panose="02000000000000000000" pitchFamily="2" charset="-78"/>
              </a:rPr>
              <a:t>)</a:t>
            </a:r>
            <a:endParaRPr lang="fr-FR" sz="3200" b="1" dirty="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الذات الشخصية هي الصورة الحقيقية التي نرى بها أنفسنا ، وتخضع لمعايير شخصية بحتة ، وبذلك فهي قابلة للتحيز.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ولقد </a:t>
            </a:r>
            <a:r>
              <a:rPr lang="ar-SA" sz="3200" dirty="0">
                <a:latin typeface="Sakkal Majalla" panose="02000000000000000000" pitchFamily="2" charset="-78"/>
                <a:cs typeface="Sakkal Majalla" panose="02000000000000000000" pitchFamily="2" charset="-78"/>
              </a:rPr>
              <a:t>تعرف أحد علماء النفس بعد دراسة سلوك الأشخاص الذين يعتبرون أنفسهم سعداء بأنهم يغالون في تقديرهم لمدى تحكمهم في محيطهم بمعنى أنهم يعتقدون أنه يمكنهم التحكم جيدا في البيئة المحيطة وفي الأحداث التي يواجهونها.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وبذلك </a:t>
            </a:r>
            <a:r>
              <a:rPr lang="ar-SA" sz="3200" dirty="0">
                <a:latin typeface="Sakkal Majalla" panose="02000000000000000000" pitchFamily="2" charset="-78"/>
                <a:cs typeface="Sakkal Majalla" panose="02000000000000000000" pitchFamily="2" charset="-78"/>
              </a:rPr>
              <a:t>هم يعطون تفسيرا مبالغاً فيه في الايجابية عن أنفسهم ، وكذلك يعتقـدون أن الآخرين يشاركــونهم في هذا التقييم </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3- الذات الاجتماعية (</a:t>
            </a:r>
            <a:r>
              <a:rPr lang="en-US" sz="3200" b="1" dirty="0">
                <a:solidFill>
                  <a:schemeClr val="accent5">
                    <a:lumMod val="75000"/>
                  </a:schemeClr>
                </a:solidFill>
                <a:latin typeface="Sakkal Majalla" panose="02000000000000000000" pitchFamily="2" charset="-78"/>
                <a:cs typeface="Sakkal Majalla" panose="02000000000000000000" pitchFamily="2" charset="-78"/>
              </a:rPr>
              <a:t>Social Self</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الجزء الأخير من إدراك الذات يتعلق بالآخرين المحيطين بنا في المجتمع. فالصورة التي تتكون في ذهن الآخرين عنا تعكس اعتقاداتهم فينا، وفي كثير من الأحيان نبنى تصرفنا شعوريا أو لاشعوريا ، على اعتقادات الآخرين عنا</a:t>
            </a:r>
            <a:r>
              <a:rPr lang="ar-SA" sz="3200" dirty="0" smtClean="0">
                <a:latin typeface="Sakkal Majalla" panose="02000000000000000000" pitchFamily="2" charset="-78"/>
                <a:cs typeface="Sakkal Majalla" panose="02000000000000000000" pitchFamily="2" charset="-78"/>
              </a:rPr>
              <a:t>.</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 مثلا يمكننا القول بأن الممثلين الكوميديين يدركون أنهم يبثون التسلية والضحك في المحيطين بهم  ، بناءً على اعتقاد المحيطين المتمثل في الضحك على نكاتهم وأفعالهم . </a:t>
            </a:r>
            <a:endParaRPr lang="ar-DZ"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ومنذ مائة عام أشار عالم الاجتماع </a:t>
            </a:r>
            <a:r>
              <a:rPr lang="en-US" sz="3200" b="1" dirty="0" smtClean="0">
                <a:latin typeface="Sakkal Majalla" panose="02000000000000000000" pitchFamily="2" charset="-78"/>
                <a:cs typeface="Sakkal Majalla" panose="02000000000000000000" pitchFamily="2" charset="-78"/>
              </a:rPr>
              <a:t>Charles Cooley</a:t>
            </a:r>
            <a:r>
              <a:rPr lang="ar-SA" sz="3200" b="1" dirty="0" smtClean="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إلى أن الأشخاص يستخدمون الآخرين مرآة لهم، وهم بذلك يراقبون ردود أفعال الآخرين على تصرفاتهم ويتخذونها معايير تساهم في تقييم أنفسهم.</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07504" y="188640"/>
            <a:ext cx="8928992" cy="6552728"/>
          </a:xfrm>
        </p:spPr>
        <p:txBody>
          <a:bodyPr>
            <a:normAutofit/>
          </a:bodyPr>
          <a:lstStyle/>
          <a:p>
            <a:pPr algn="ctr" rtl="1"/>
            <a:r>
              <a:rPr lang="ar-DZ" sz="2800" b="1" dirty="0" smtClean="0">
                <a:solidFill>
                  <a:schemeClr val="accent5">
                    <a:lumMod val="75000"/>
                  </a:schemeClr>
                </a:solidFill>
                <a:latin typeface="Sakkal Majalla" panose="02000000000000000000" pitchFamily="2" charset="-78"/>
                <a:cs typeface="Sakkal Majalla" panose="02000000000000000000" pitchFamily="2" charset="-78"/>
              </a:rPr>
              <a:t>خامسا </a:t>
            </a:r>
            <a:r>
              <a:rPr lang="ar-SA" sz="2800" b="1" dirty="0" smtClean="0">
                <a:solidFill>
                  <a:schemeClr val="accent5">
                    <a:lumMod val="75000"/>
                  </a:schemeClr>
                </a:solidFill>
                <a:latin typeface="Sakkal Majalla" panose="02000000000000000000" pitchFamily="2" charset="-78"/>
                <a:cs typeface="Sakkal Majalla" panose="02000000000000000000" pitchFamily="2" charset="-78"/>
              </a:rPr>
              <a:t>: </a:t>
            </a:r>
            <a:r>
              <a:rPr lang="ar-SA" sz="2800" b="1" dirty="0">
                <a:solidFill>
                  <a:schemeClr val="accent5">
                    <a:lumMod val="75000"/>
                  </a:schemeClr>
                </a:solidFill>
                <a:latin typeface="Sakkal Majalla" panose="02000000000000000000" pitchFamily="2" charset="-78"/>
                <a:cs typeface="Sakkal Majalla" panose="02000000000000000000" pitchFamily="2" charset="-78"/>
              </a:rPr>
              <a:t>مفهوم الذات (</a:t>
            </a:r>
            <a:r>
              <a:rPr lang="en-US" sz="2800" b="1" dirty="0">
                <a:solidFill>
                  <a:schemeClr val="accent5">
                    <a:lumMod val="75000"/>
                  </a:schemeClr>
                </a:solidFill>
                <a:latin typeface="Sakkal Majalla" panose="02000000000000000000" pitchFamily="2" charset="-78"/>
                <a:cs typeface="Sakkal Majalla" panose="02000000000000000000" pitchFamily="2" charset="-78"/>
              </a:rPr>
              <a:t>Self-Concept</a:t>
            </a:r>
            <a:r>
              <a:rPr lang="ar-SA" sz="2800" b="1" dirty="0">
                <a:solidFill>
                  <a:schemeClr val="accent5">
                    <a:lumMod val="75000"/>
                  </a:schemeClr>
                </a:solidFill>
                <a:latin typeface="Sakkal Majalla" panose="02000000000000000000" pitchFamily="2" charset="-78"/>
                <a:cs typeface="Sakkal Majalla" panose="02000000000000000000" pitchFamily="2" charset="-78"/>
              </a:rPr>
              <a:t>)</a:t>
            </a:r>
            <a:endParaRPr lang="fr-FR" sz="2800" dirty="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2800" dirty="0" smtClean="0">
                <a:latin typeface="Sakkal Majalla" panose="02000000000000000000" pitchFamily="2" charset="-78"/>
                <a:cs typeface="Sakkal Majalla" panose="02000000000000000000" pitchFamily="2" charset="-78"/>
              </a:rPr>
              <a:t>توجد </a:t>
            </a:r>
            <a:r>
              <a:rPr lang="ar-SA" sz="2800" dirty="0">
                <a:latin typeface="Sakkal Majalla" panose="02000000000000000000" pitchFamily="2" charset="-78"/>
                <a:cs typeface="Sakkal Majalla" panose="02000000000000000000" pitchFamily="2" charset="-78"/>
              </a:rPr>
              <a:t>علاقة وطيدة بين </a:t>
            </a:r>
            <a:r>
              <a:rPr lang="ar-SA" sz="2800" b="1" dirty="0">
                <a:solidFill>
                  <a:schemeClr val="accent3">
                    <a:lumMod val="50000"/>
                  </a:schemeClr>
                </a:solidFill>
                <a:latin typeface="Sakkal Majalla" panose="02000000000000000000" pitchFamily="2" charset="-78"/>
                <a:cs typeface="Sakkal Majalla" panose="02000000000000000000" pitchFamily="2" charset="-78"/>
              </a:rPr>
              <a:t>الإدراك الذهني ومفهوم الذات</a:t>
            </a:r>
            <a:r>
              <a:rPr lang="ar-SA" sz="2800" b="1" dirty="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ويتفاعل الاثنان معا </a:t>
            </a:r>
            <a:r>
              <a:rPr lang="ar-SA" sz="2800" dirty="0" smtClean="0">
                <a:latin typeface="Sakkal Majalla" panose="02000000000000000000" pitchFamily="2" charset="-78"/>
                <a:cs typeface="Sakkal Majalla" panose="02000000000000000000" pitchFamily="2" charset="-78"/>
              </a:rPr>
              <a:t>باستمرار.</a:t>
            </a:r>
            <a:r>
              <a:rPr lang="ar-DZ" sz="2800" dirty="0" smtClean="0">
                <a:latin typeface="Sakkal Majalla" panose="02000000000000000000" pitchFamily="2" charset="-78"/>
                <a:cs typeface="Sakkal Majalla" panose="02000000000000000000" pitchFamily="2" charset="-78"/>
              </a:rPr>
              <a:t>، فكل </a:t>
            </a:r>
            <a:r>
              <a:rPr lang="ar-SA" sz="2800" dirty="0" smtClean="0">
                <a:latin typeface="Sakkal Majalla" panose="02000000000000000000" pitchFamily="2" charset="-78"/>
                <a:cs typeface="Sakkal Majalla" panose="02000000000000000000" pitchFamily="2" charset="-78"/>
              </a:rPr>
              <a:t>مايتفوه </a:t>
            </a:r>
            <a:r>
              <a:rPr lang="ar-SA" sz="2800" dirty="0">
                <a:latin typeface="Sakkal Majalla" panose="02000000000000000000" pitchFamily="2" charset="-78"/>
                <a:cs typeface="Sakkal Majalla" panose="02000000000000000000" pitchFamily="2" charset="-78"/>
              </a:rPr>
              <a:t>به كل واحد منا نابع من مفهومه لذاته. </a:t>
            </a:r>
            <a:endParaRPr lang="ar-DZ" sz="2800" dirty="0" smtClean="0">
              <a:latin typeface="Sakkal Majalla" panose="02000000000000000000" pitchFamily="2" charset="-78"/>
              <a:cs typeface="Sakkal Majalla" panose="02000000000000000000" pitchFamily="2" charset="-78"/>
            </a:endParaRPr>
          </a:p>
          <a:p>
            <a:pPr algn="just" rtl="1"/>
            <a:r>
              <a:rPr lang="ar-SA" sz="2800" dirty="0" smtClean="0">
                <a:latin typeface="Sakkal Majalla" panose="02000000000000000000" pitchFamily="2" charset="-78"/>
                <a:cs typeface="Sakkal Majalla" panose="02000000000000000000" pitchFamily="2" charset="-78"/>
              </a:rPr>
              <a:t>يتأثر </a:t>
            </a:r>
            <a:r>
              <a:rPr lang="ar-SA" sz="2800" dirty="0">
                <a:latin typeface="Sakkal Majalla" panose="02000000000000000000" pitchFamily="2" charset="-78"/>
                <a:cs typeface="Sakkal Majalla" panose="02000000000000000000" pitchFamily="2" charset="-78"/>
              </a:rPr>
              <a:t>مفهوم الذات بالمؤثرات والمعلومات التي يتلقاها من الآخرين والتي تشكل بدورها صورة الذات وتحدد الهوية الشخصية. </a:t>
            </a:r>
            <a:endParaRPr lang="ar-DZ" sz="2800" dirty="0" smtClean="0">
              <a:latin typeface="Sakkal Majalla" panose="02000000000000000000" pitchFamily="2" charset="-78"/>
              <a:cs typeface="Sakkal Majalla" panose="02000000000000000000" pitchFamily="2" charset="-78"/>
            </a:endParaRPr>
          </a:p>
          <a:p>
            <a:pPr algn="just" rtl="1"/>
            <a:r>
              <a:rPr lang="ar-SA" sz="2800" dirty="0" smtClean="0">
                <a:latin typeface="Sakkal Majalla" panose="02000000000000000000" pitchFamily="2" charset="-78"/>
                <a:cs typeface="Sakkal Majalla" panose="02000000000000000000" pitchFamily="2" charset="-78"/>
              </a:rPr>
              <a:t>فان </a:t>
            </a:r>
            <a:r>
              <a:rPr lang="ar-SA" sz="2800" dirty="0">
                <a:latin typeface="Sakkal Majalla" panose="02000000000000000000" pitchFamily="2" charset="-78"/>
                <a:cs typeface="Sakkal Majalla" panose="02000000000000000000" pitchFamily="2" charset="-78"/>
              </a:rPr>
              <a:t>الرسائل المقصودة أو غير المقصودة  التي نرسلها عن طريق عملية الاتصال تتعلق مباشرة بمشاعرنا والصورة العقلية التي نراها لأنفسنا. </a:t>
            </a:r>
            <a:endParaRPr lang="ar-DZ" sz="2800" dirty="0" smtClean="0">
              <a:latin typeface="Sakkal Majalla" panose="02000000000000000000" pitchFamily="2" charset="-78"/>
              <a:cs typeface="Sakkal Majalla" panose="02000000000000000000" pitchFamily="2" charset="-78"/>
            </a:endParaRPr>
          </a:p>
          <a:p>
            <a:pPr algn="just" rtl="1"/>
            <a:r>
              <a:rPr lang="ar-SA" sz="2800" dirty="0" smtClean="0">
                <a:latin typeface="Sakkal Majalla" panose="02000000000000000000" pitchFamily="2" charset="-78"/>
                <a:cs typeface="Sakkal Majalla" panose="02000000000000000000" pitchFamily="2" charset="-78"/>
              </a:rPr>
              <a:t>كما </a:t>
            </a:r>
            <a:r>
              <a:rPr lang="ar-SA" sz="2800" dirty="0">
                <a:latin typeface="Sakkal Majalla" panose="02000000000000000000" pitchFamily="2" charset="-78"/>
                <a:cs typeface="Sakkal Majalla" panose="02000000000000000000" pitchFamily="2" charset="-78"/>
              </a:rPr>
              <a:t>أن إدراك من نحن يشكل الطريقة التي نتعامل بها مع الآخرين. وبالتالي ردود أفعال الآخرين وطريقة تعاملهم معنا وردود أفعالهم تؤثر في تشكيل صورة الذات وفي تقدير الذات اللذين يشكلان بدورهما المكونات الرئيسية لمفهوم الذات </a:t>
            </a:r>
            <a:endParaRPr lang="ar-DZ" sz="2800" dirty="0" smtClean="0">
              <a:latin typeface="Sakkal Majalla" panose="02000000000000000000" pitchFamily="2" charset="-78"/>
              <a:cs typeface="Sakkal Majalla" panose="02000000000000000000" pitchFamily="2" charset="-78"/>
            </a:endParaRPr>
          </a:p>
          <a:p>
            <a:pPr algn="just" rtl="1"/>
            <a:r>
              <a:rPr lang="ar-SA" sz="2800" dirty="0" smtClean="0">
                <a:latin typeface="Sakkal Majalla" panose="02000000000000000000" pitchFamily="2" charset="-78"/>
                <a:cs typeface="Sakkal Majalla" panose="02000000000000000000" pitchFamily="2" charset="-78"/>
              </a:rPr>
              <a:t>علماً </a:t>
            </a:r>
            <a:r>
              <a:rPr lang="ar-SA" sz="2800" dirty="0">
                <a:latin typeface="Sakkal Majalla" panose="02000000000000000000" pitchFamily="2" charset="-78"/>
                <a:cs typeface="Sakkal Majalla" panose="02000000000000000000" pitchFamily="2" charset="-78"/>
              </a:rPr>
              <a:t>أن : </a:t>
            </a:r>
            <a:endParaRPr lang="ar-DZ" sz="2800" dirty="0" smtClean="0">
              <a:latin typeface="Sakkal Majalla" panose="02000000000000000000" pitchFamily="2" charset="-78"/>
              <a:cs typeface="Sakkal Majalla" panose="02000000000000000000" pitchFamily="2" charset="-78"/>
            </a:endParaRPr>
          </a:p>
          <a:p>
            <a:pPr algn="just" rtl="1"/>
            <a:r>
              <a:rPr lang="ar-SA" sz="2800" b="1" dirty="0" smtClean="0">
                <a:solidFill>
                  <a:schemeClr val="accent3">
                    <a:lumMod val="50000"/>
                  </a:schemeClr>
                </a:solidFill>
                <a:latin typeface="Sakkal Majalla" panose="02000000000000000000" pitchFamily="2" charset="-78"/>
                <a:cs typeface="Sakkal Majalla" panose="02000000000000000000" pitchFamily="2" charset="-78"/>
              </a:rPr>
              <a:t>صورة </a:t>
            </a:r>
            <a:r>
              <a:rPr lang="ar-SA" sz="2800" b="1" dirty="0">
                <a:solidFill>
                  <a:schemeClr val="accent3">
                    <a:lumMod val="50000"/>
                  </a:schemeClr>
                </a:solidFill>
                <a:latin typeface="Sakkal Majalla" panose="02000000000000000000" pitchFamily="2" charset="-78"/>
                <a:cs typeface="Sakkal Majalla" panose="02000000000000000000" pitchFamily="2" charset="-78"/>
              </a:rPr>
              <a:t>الذات </a:t>
            </a:r>
            <a:r>
              <a:rPr lang="en-US" sz="2800" b="1" dirty="0">
                <a:solidFill>
                  <a:schemeClr val="accent3">
                    <a:lumMod val="50000"/>
                  </a:schemeClr>
                </a:solidFill>
                <a:latin typeface="Sakkal Majalla" panose="02000000000000000000" pitchFamily="2" charset="-78"/>
                <a:cs typeface="Sakkal Majalla" panose="02000000000000000000" pitchFamily="2" charset="-78"/>
              </a:rPr>
              <a:t>Self –image</a:t>
            </a:r>
            <a:r>
              <a:rPr lang="ar-SA" sz="2800" b="1" dirty="0">
                <a:solidFill>
                  <a:schemeClr val="accent3">
                    <a:lumMod val="50000"/>
                  </a:schemeClr>
                </a:solidFill>
                <a:latin typeface="Sakkal Majalla" panose="02000000000000000000" pitchFamily="2" charset="-78"/>
                <a:cs typeface="Sakkal Majalla" panose="02000000000000000000" pitchFamily="2" charset="-78"/>
              </a:rPr>
              <a:t> : </a:t>
            </a:r>
            <a:r>
              <a:rPr lang="ar-SA" sz="2800" dirty="0">
                <a:latin typeface="Sakkal Majalla" panose="02000000000000000000" pitchFamily="2" charset="-78"/>
                <a:cs typeface="Sakkal Majalla" panose="02000000000000000000" pitchFamily="2" charset="-78"/>
              </a:rPr>
              <a:t>هي الصورة التي يكونها الشخص عن </a:t>
            </a:r>
            <a:r>
              <a:rPr lang="ar-SA" sz="2800" dirty="0" smtClean="0">
                <a:latin typeface="Sakkal Majalla" panose="02000000000000000000" pitchFamily="2" charset="-78"/>
                <a:cs typeface="Sakkal Majalla" panose="02000000000000000000" pitchFamily="2" charset="-78"/>
              </a:rPr>
              <a:t>نفسه</a:t>
            </a:r>
            <a:r>
              <a:rPr lang="ar-DZ" sz="2800" dirty="0" smtClean="0">
                <a:latin typeface="Sakkal Majalla" panose="02000000000000000000" pitchFamily="2" charset="-78"/>
                <a:cs typeface="Sakkal Majalla" panose="02000000000000000000" pitchFamily="2" charset="-78"/>
              </a:rPr>
              <a:t>.</a:t>
            </a:r>
          </a:p>
          <a:p>
            <a:pPr algn="just" rtl="1"/>
            <a:r>
              <a:rPr lang="ar-SA" sz="2800" b="1" dirty="0" smtClean="0">
                <a:solidFill>
                  <a:schemeClr val="accent3">
                    <a:lumMod val="50000"/>
                  </a:schemeClr>
                </a:solidFill>
                <a:latin typeface="Sakkal Majalla" panose="02000000000000000000" pitchFamily="2" charset="-78"/>
                <a:cs typeface="Sakkal Majalla" panose="02000000000000000000" pitchFamily="2" charset="-78"/>
              </a:rPr>
              <a:t>تقدير </a:t>
            </a:r>
            <a:r>
              <a:rPr lang="ar-SA" sz="2800" b="1" dirty="0">
                <a:solidFill>
                  <a:schemeClr val="accent3">
                    <a:lumMod val="50000"/>
                  </a:schemeClr>
                </a:solidFill>
                <a:latin typeface="Sakkal Majalla" panose="02000000000000000000" pitchFamily="2" charset="-78"/>
                <a:cs typeface="Sakkal Majalla" panose="02000000000000000000" pitchFamily="2" charset="-78"/>
              </a:rPr>
              <a:t>الذات </a:t>
            </a:r>
            <a:r>
              <a:rPr lang="en-US" sz="2800" b="1" dirty="0">
                <a:solidFill>
                  <a:schemeClr val="accent3">
                    <a:lumMod val="50000"/>
                  </a:schemeClr>
                </a:solidFill>
                <a:latin typeface="Sakkal Majalla" panose="02000000000000000000" pitchFamily="2" charset="-78"/>
                <a:cs typeface="Sakkal Majalla" panose="02000000000000000000" pitchFamily="2" charset="-78"/>
              </a:rPr>
              <a:t>Self-esteem</a:t>
            </a:r>
            <a:r>
              <a:rPr lang="ar-SA" sz="2800" b="1" dirty="0">
                <a:solidFill>
                  <a:schemeClr val="accent3">
                    <a:lumMod val="50000"/>
                  </a:schemeClr>
                </a:solidFill>
                <a:latin typeface="Sakkal Majalla" panose="02000000000000000000" pitchFamily="2" charset="-78"/>
                <a:cs typeface="Sakkal Majalla" panose="02000000000000000000" pitchFamily="2" charset="-78"/>
              </a:rPr>
              <a:t> : </a:t>
            </a:r>
            <a:r>
              <a:rPr lang="ar-SA" sz="2800" dirty="0">
                <a:latin typeface="Sakkal Majalla" panose="02000000000000000000" pitchFamily="2" charset="-78"/>
                <a:cs typeface="Sakkal Majalla" panose="02000000000000000000" pitchFamily="2" charset="-78"/>
              </a:rPr>
              <a:t>هو إحساس الشخص وموقفه إزاء ذاته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548680"/>
            <a:ext cx="8280919" cy="5688632"/>
          </a:xfrm>
        </p:spPr>
        <p:txBody>
          <a:bodyPr/>
          <a:lstStyle/>
          <a:p>
            <a:pPr algn="ctr" rtl="1"/>
            <a:r>
              <a:rPr lang="ar-DZ" sz="4800" b="1" dirty="0" smtClean="0">
                <a:solidFill>
                  <a:schemeClr val="accent3">
                    <a:lumMod val="50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محاور المحاضرة:</a:t>
            </a:r>
          </a:p>
          <a:p>
            <a:pPr marL="342900" indent="-342900" algn="r" rtl="1">
              <a:buClr>
                <a:schemeClr val="accent4">
                  <a:lumMod val="50000"/>
                </a:schemeClr>
              </a:buClr>
              <a:buFont typeface="Arial" panose="020B0604020202020204" pitchFamily="34" charset="0"/>
              <a:buChar char="•"/>
            </a:pPr>
            <a:r>
              <a:rPr lang="ar-DZ" sz="4000" b="1" dirty="0">
                <a:solidFill>
                  <a:schemeClr val="accent3">
                    <a:lumMod val="50000"/>
                  </a:schemeClr>
                </a:solidFill>
                <a:latin typeface="Sakkal Majalla" panose="02000000000000000000" pitchFamily="2" charset="-78"/>
                <a:cs typeface="Sakkal Majalla" panose="02000000000000000000" pitchFamily="2" charset="-78"/>
              </a:rPr>
              <a:t>أولا: </a:t>
            </a:r>
            <a:r>
              <a:rPr lang="ar-DZ" sz="4000" b="1" dirty="0">
                <a:solidFill>
                  <a:schemeClr val="accent1">
                    <a:lumMod val="75000"/>
                  </a:schemeClr>
                </a:solidFill>
                <a:latin typeface="Sakkal Majalla" panose="02000000000000000000" pitchFamily="2" charset="-78"/>
                <a:cs typeface="Sakkal Majalla" panose="02000000000000000000" pitchFamily="2" charset="-78"/>
              </a:rPr>
              <a:t>مفهوم الإتصال </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الذاتي</a:t>
            </a:r>
          </a:p>
          <a:p>
            <a:pPr marL="342900" indent="-342900" algn="r" rtl="1">
              <a:buClr>
                <a:schemeClr val="accent4">
                  <a:lumMod val="50000"/>
                </a:schemeClr>
              </a:buClr>
              <a:buFont typeface="Arial" panose="020B0604020202020204" pitchFamily="34" charset="0"/>
              <a:buChar char="•"/>
            </a:pPr>
            <a:r>
              <a:rPr lang="ar-DZ" sz="4000" b="1" dirty="0" smtClean="0">
                <a:solidFill>
                  <a:schemeClr val="accent3">
                    <a:lumMod val="50000"/>
                  </a:schemeClr>
                </a:solidFill>
                <a:latin typeface="Sakkal Majalla" panose="02000000000000000000" pitchFamily="2" charset="-78"/>
                <a:cs typeface="Sakkal Majalla" panose="02000000000000000000" pitchFamily="2" charset="-78"/>
              </a:rPr>
              <a:t>ثانيا</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 التعريف الإصطلاحي للإتصال </a:t>
            </a:r>
            <a:r>
              <a:rPr lang="ar-DZ" sz="4000" b="1" dirty="0">
                <a:solidFill>
                  <a:schemeClr val="accent1">
                    <a:lumMod val="75000"/>
                  </a:schemeClr>
                </a:solidFill>
                <a:latin typeface="Sakkal Majalla" panose="02000000000000000000" pitchFamily="2" charset="-78"/>
                <a:cs typeface="Sakkal Majalla" panose="02000000000000000000" pitchFamily="2" charset="-78"/>
              </a:rPr>
              <a:t>الذاتي</a:t>
            </a:r>
          </a:p>
          <a:p>
            <a:pPr marL="342900" indent="-342900" algn="r" rtl="1">
              <a:buClr>
                <a:schemeClr val="accent4">
                  <a:lumMod val="50000"/>
                </a:schemeClr>
              </a:buClr>
              <a:buFont typeface="Arial" panose="020B0604020202020204" pitchFamily="34" charset="0"/>
              <a:buChar char="•"/>
            </a:pPr>
            <a:r>
              <a:rPr lang="ar-DZ" sz="4000" b="1" dirty="0" smtClean="0">
                <a:solidFill>
                  <a:schemeClr val="accent3">
                    <a:lumMod val="50000"/>
                  </a:schemeClr>
                </a:solidFill>
                <a:latin typeface="Sakkal Majalla" panose="02000000000000000000" pitchFamily="2" charset="-78"/>
                <a:cs typeface="Sakkal Majalla" panose="02000000000000000000" pitchFamily="2" charset="-78"/>
              </a:rPr>
              <a:t>ثالثا</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 أشكال </a:t>
            </a:r>
            <a:r>
              <a:rPr lang="ar-DZ" sz="4000" b="1" dirty="0">
                <a:solidFill>
                  <a:schemeClr val="accent1">
                    <a:lumMod val="75000"/>
                  </a:schemeClr>
                </a:solidFill>
                <a:latin typeface="Sakkal Majalla" panose="02000000000000000000" pitchFamily="2" charset="-78"/>
                <a:cs typeface="Sakkal Majalla" panose="02000000000000000000" pitchFamily="2" charset="-78"/>
              </a:rPr>
              <a:t>الإتصال </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الذاتي</a:t>
            </a:r>
          </a:p>
          <a:p>
            <a:pPr marL="342900" indent="-342900" algn="r" rtl="1">
              <a:buClr>
                <a:schemeClr val="accent4">
                  <a:lumMod val="50000"/>
                </a:schemeClr>
              </a:buClr>
              <a:buFont typeface="Arial" panose="020B0604020202020204" pitchFamily="34" charset="0"/>
              <a:buChar char="•"/>
            </a:pPr>
            <a:r>
              <a:rPr lang="ar-DZ" sz="4000" b="1" dirty="0" smtClean="0">
                <a:solidFill>
                  <a:schemeClr val="accent3">
                    <a:lumMod val="50000"/>
                  </a:schemeClr>
                </a:solidFill>
                <a:latin typeface="Sakkal Majalla" panose="02000000000000000000" pitchFamily="2" charset="-78"/>
                <a:cs typeface="Sakkal Majalla" panose="02000000000000000000" pitchFamily="2" charset="-78"/>
              </a:rPr>
              <a:t>رابعا</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  إدراك الذات</a:t>
            </a:r>
          </a:p>
          <a:p>
            <a:pPr marL="342900" indent="-342900" algn="r" rtl="1">
              <a:buClr>
                <a:schemeClr val="accent4">
                  <a:lumMod val="50000"/>
                </a:schemeClr>
              </a:buClr>
              <a:buFont typeface="Arial" panose="020B0604020202020204" pitchFamily="34" charset="0"/>
              <a:buChar char="•"/>
            </a:pPr>
            <a:r>
              <a:rPr lang="ar-DZ" sz="4000" b="1" dirty="0" smtClean="0">
                <a:solidFill>
                  <a:schemeClr val="accent3">
                    <a:lumMod val="50000"/>
                  </a:schemeClr>
                </a:solidFill>
                <a:latin typeface="Sakkal Majalla" panose="02000000000000000000" pitchFamily="2" charset="-78"/>
                <a:cs typeface="Sakkal Majalla" panose="02000000000000000000" pitchFamily="2" charset="-78"/>
              </a:rPr>
              <a:t>خامسا</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 مفهوم الذات</a:t>
            </a:r>
          </a:p>
          <a:p>
            <a:pPr marL="342900" lvl="0" indent="-342900" algn="r" rtl="1">
              <a:buClr>
                <a:schemeClr val="accent4">
                  <a:lumMod val="50000"/>
                </a:schemeClr>
              </a:buClr>
              <a:buFont typeface="Arial" panose="020B0604020202020204" pitchFamily="34" charset="0"/>
              <a:buChar char="•"/>
            </a:pPr>
            <a:r>
              <a:rPr lang="ar-DZ" sz="4000" b="1" dirty="0" smtClean="0">
                <a:solidFill>
                  <a:schemeClr val="accent3">
                    <a:lumMod val="50000"/>
                  </a:schemeClr>
                </a:solidFill>
                <a:latin typeface="Sakkal Majalla" panose="02000000000000000000" pitchFamily="2" charset="-78"/>
                <a:cs typeface="Sakkal Majalla" panose="02000000000000000000" pitchFamily="2" charset="-78"/>
              </a:rPr>
              <a:t>سادسا</a:t>
            </a:r>
            <a:r>
              <a:rPr lang="ar-DZ" sz="4000" b="1" dirty="0" smtClean="0">
                <a:solidFill>
                  <a:schemeClr val="accent1">
                    <a:lumMod val="75000"/>
                  </a:schemeClr>
                </a:solidFill>
                <a:latin typeface="Sakkal Majalla" panose="02000000000000000000" pitchFamily="2" charset="-78"/>
                <a:cs typeface="Sakkal Majalla" panose="02000000000000000000" pitchFamily="2" charset="-78"/>
              </a:rPr>
              <a:t>: نافذة </a:t>
            </a:r>
            <a:r>
              <a:rPr lang="ar-DZ" sz="4000" b="1" dirty="0">
                <a:solidFill>
                  <a:schemeClr val="accent1">
                    <a:lumMod val="75000"/>
                  </a:schemeClr>
                </a:solidFill>
                <a:latin typeface="Sakkal Majalla" panose="02000000000000000000" pitchFamily="2" charset="-78"/>
                <a:cs typeface="Sakkal Majalla" panose="02000000000000000000" pitchFamily="2" charset="-78"/>
              </a:rPr>
              <a:t>جوهاري: </a:t>
            </a:r>
            <a:r>
              <a:rPr lang="ar-SA" sz="4000" b="1" dirty="0">
                <a:solidFill>
                  <a:schemeClr val="accent1">
                    <a:lumMod val="75000"/>
                  </a:schemeClr>
                </a:solidFill>
                <a:latin typeface="Sakkal Majalla" panose="02000000000000000000" pitchFamily="2" charset="-78"/>
                <a:cs typeface="Sakkal Majalla" panose="02000000000000000000" pitchFamily="2" charset="-78"/>
              </a:rPr>
              <a:t>مفهوم الذات العام </a:t>
            </a:r>
            <a:r>
              <a:rPr lang="ar-SA" sz="4000" b="1" dirty="0" smtClean="0">
                <a:solidFill>
                  <a:schemeClr val="accent1">
                    <a:lumMod val="75000"/>
                  </a:schemeClr>
                </a:solidFill>
                <a:latin typeface="Sakkal Majalla" panose="02000000000000000000" pitchFamily="2" charset="-78"/>
                <a:cs typeface="Sakkal Majalla" panose="02000000000000000000" pitchFamily="2" charset="-78"/>
              </a:rPr>
              <a:t>والخاص</a:t>
            </a:r>
            <a:endParaRPr lang="ar-DZ" sz="4000" b="1" dirty="0" smtClean="0">
              <a:solidFill>
                <a:schemeClr val="accent1">
                  <a:lumMod val="75000"/>
                </a:schemeClr>
              </a:solidFill>
              <a:latin typeface="Sakkal Majalla" panose="02000000000000000000" pitchFamily="2" charset="-78"/>
              <a:cs typeface="Sakkal Majalla" panose="02000000000000000000" pitchFamily="2" charset="-78"/>
            </a:endParaRPr>
          </a:p>
          <a:p>
            <a:pPr algn="r" rtl="1"/>
            <a:endParaRPr lang="ar-DZ" sz="2400" b="1" dirty="0" smtClean="0">
              <a:solidFill>
                <a:schemeClr val="accent6">
                  <a:lumMod val="75000"/>
                </a:schemeClr>
              </a:solidFill>
              <a:latin typeface="Sakkal Majalla" panose="02000000000000000000" pitchFamily="2" charset="-78"/>
              <a:cs typeface="Sakkal Majalla" panose="02000000000000000000" pitchFamily="2" charset="-78"/>
            </a:endParaRPr>
          </a:p>
          <a:p>
            <a:pPr algn="r" rtl="1"/>
            <a:endParaRPr lang="ar-DZ" sz="2400" b="1" dirty="0">
              <a:solidFill>
                <a:schemeClr val="accent6">
                  <a:lumMod val="75000"/>
                </a:schemeClr>
              </a:solidFill>
              <a:latin typeface="Sakkal Majalla" panose="02000000000000000000" pitchFamily="2" charset="-78"/>
              <a:cs typeface="Sakkal Majalla" panose="02000000000000000000" pitchFamily="2" charset="-78"/>
            </a:endParaRPr>
          </a:p>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7557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0" y="16723"/>
            <a:ext cx="9067407" cy="5428502"/>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grpSp>
        <p:nvGrpSpPr>
          <p:cNvPr id="3" name="Canvas 33"/>
          <p:cNvGrpSpPr/>
          <p:nvPr/>
        </p:nvGrpSpPr>
        <p:grpSpPr>
          <a:xfrm>
            <a:off x="91776" y="16722"/>
            <a:ext cx="10585176" cy="6795839"/>
            <a:chOff x="0" y="0"/>
            <a:chExt cx="6113780" cy="4070985"/>
          </a:xfrm>
        </p:grpSpPr>
        <p:sp>
          <p:nvSpPr>
            <p:cNvPr id="4" name="Rectangle 3"/>
            <p:cNvSpPr/>
            <p:nvPr/>
          </p:nvSpPr>
          <p:spPr>
            <a:xfrm>
              <a:off x="929640" y="1167765"/>
              <a:ext cx="5184140" cy="2903220"/>
            </a:xfrm>
            <a:prstGeom prst="rect">
              <a:avLst/>
            </a:prstGeom>
            <a:noFill/>
            <a:ln>
              <a:noFill/>
            </a:ln>
          </p:spPr>
        </p:sp>
        <p:sp>
          <p:nvSpPr>
            <p:cNvPr id="5" name="AutoShape 5"/>
            <p:cNvSpPr>
              <a:spLocks noChangeArrowheads="1"/>
            </p:cNvSpPr>
            <p:nvPr/>
          </p:nvSpPr>
          <p:spPr bwMode="auto">
            <a:xfrm>
              <a:off x="1814449" y="0"/>
              <a:ext cx="1399718" cy="518432"/>
            </a:xfrm>
            <a:prstGeom prst="flowChartProcess">
              <a:avLst/>
            </a:prstGeom>
            <a:solidFill>
              <a:srgbClr val="FFCC99"/>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400" b="1" dirty="0">
                  <a:solidFill>
                    <a:srgbClr val="000000"/>
                  </a:solidFill>
                  <a:effectLst/>
                  <a:latin typeface="Arial"/>
                  <a:ea typeface="Times New Roman"/>
                  <a:cs typeface="AL-Mohanad"/>
                </a:rPr>
                <a:t>المفهوم العام للذات</a:t>
              </a:r>
              <a:endParaRPr lang="fr-FR" sz="3600" b="1" dirty="0">
                <a:solidFill>
                  <a:srgbClr val="000000"/>
                </a:solidFill>
                <a:effectLst/>
                <a:latin typeface="Times New Roman"/>
                <a:ea typeface="Times New Roman"/>
                <a:cs typeface="Simplified Arabic"/>
              </a:endParaRPr>
            </a:p>
            <a:p>
              <a:pPr algn="ctr" rtl="1">
                <a:spcAft>
                  <a:spcPts val="0"/>
                </a:spcAft>
              </a:pPr>
              <a:r>
                <a:rPr lang="en-US" sz="1600" b="1" dirty="0">
                  <a:solidFill>
                    <a:srgbClr val="000000"/>
                  </a:solidFill>
                  <a:effectLst/>
                  <a:latin typeface="Times New Roman"/>
                  <a:ea typeface="Times New Roman"/>
                  <a:cs typeface="Simplified Arabic"/>
                </a:rPr>
                <a:t>General Self-Concept</a:t>
              </a:r>
              <a:endParaRPr lang="fr-FR" sz="3600" b="1" dirty="0">
                <a:solidFill>
                  <a:srgbClr val="000000"/>
                </a:solidFill>
                <a:effectLst/>
                <a:latin typeface="Times New Roman"/>
                <a:ea typeface="Times New Roman"/>
                <a:cs typeface="Simplified Arabic"/>
              </a:endParaRPr>
            </a:p>
          </p:txBody>
        </p:sp>
        <p:sp>
          <p:nvSpPr>
            <p:cNvPr id="6" name="AutoShape 6"/>
            <p:cNvSpPr>
              <a:spLocks noChangeArrowheads="1"/>
            </p:cNvSpPr>
            <p:nvPr/>
          </p:nvSpPr>
          <p:spPr bwMode="auto">
            <a:xfrm>
              <a:off x="777621" y="777648"/>
              <a:ext cx="1192352" cy="518432"/>
            </a:xfrm>
            <a:prstGeom prst="flowChartProcess">
              <a:avLst/>
            </a:prstGeom>
            <a:solidFill>
              <a:srgbClr val="CCFFFF"/>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400" b="1" dirty="0">
                  <a:solidFill>
                    <a:srgbClr val="000000"/>
                  </a:solidFill>
                  <a:effectLst/>
                  <a:latin typeface="Arial"/>
                  <a:ea typeface="Times New Roman"/>
                  <a:cs typeface="AL-Mohanad"/>
                </a:rPr>
                <a:t>تقدير الذات</a:t>
              </a:r>
              <a:endParaRPr lang="fr-FR" sz="3600" b="1" dirty="0">
                <a:solidFill>
                  <a:srgbClr val="000000"/>
                </a:solidFill>
                <a:effectLst/>
                <a:latin typeface="Times New Roman"/>
                <a:ea typeface="Times New Roman"/>
                <a:cs typeface="Simplified Arabic"/>
              </a:endParaRPr>
            </a:p>
            <a:p>
              <a:pPr algn="ctr" rtl="1">
                <a:spcAft>
                  <a:spcPts val="0"/>
                </a:spcAft>
              </a:pPr>
              <a:r>
                <a:rPr lang="en-US" sz="1600" b="1" dirty="0">
                  <a:solidFill>
                    <a:srgbClr val="000000"/>
                  </a:solidFill>
                  <a:effectLst/>
                  <a:latin typeface="Times New Roman"/>
                  <a:ea typeface="Times New Roman"/>
                  <a:cs typeface="Simplified Arabic"/>
                </a:rPr>
                <a:t>Self-Esteem</a:t>
              </a:r>
              <a:endParaRPr lang="fr-FR" sz="3600" b="1" dirty="0">
                <a:solidFill>
                  <a:srgbClr val="000000"/>
                </a:solidFill>
                <a:effectLst/>
                <a:latin typeface="Times New Roman"/>
                <a:ea typeface="Times New Roman"/>
                <a:cs typeface="Simplified Arabic"/>
              </a:endParaRPr>
            </a:p>
          </p:txBody>
        </p:sp>
        <p:sp>
          <p:nvSpPr>
            <p:cNvPr id="7" name="AutoShape 7"/>
            <p:cNvSpPr>
              <a:spLocks noChangeArrowheads="1"/>
            </p:cNvSpPr>
            <p:nvPr/>
          </p:nvSpPr>
          <p:spPr bwMode="auto">
            <a:xfrm>
              <a:off x="3006801" y="777648"/>
              <a:ext cx="1192352" cy="518432"/>
            </a:xfrm>
            <a:prstGeom prst="flowChartProcess">
              <a:avLst/>
            </a:prstGeom>
            <a:solidFill>
              <a:srgbClr val="CCFFFF"/>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400" b="1" dirty="0">
                  <a:solidFill>
                    <a:srgbClr val="000000"/>
                  </a:solidFill>
                  <a:effectLst/>
                  <a:latin typeface="Arial"/>
                  <a:ea typeface="Times New Roman"/>
                  <a:cs typeface="AL-Mohanad"/>
                </a:rPr>
                <a:t>صورة الذات</a:t>
              </a:r>
              <a:endParaRPr lang="fr-FR" sz="3600" b="1" dirty="0">
                <a:solidFill>
                  <a:srgbClr val="000000"/>
                </a:solidFill>
                <a:effectLst/>
                <a:latin typeface="Times New Roman"/>
                <a:ea typeface="Times New Roman"/>
                <a:cs typeface="Simplified Arabic"/>
              </a:endParaRPr>
            </a:p>
            <a:p>
              <a:pPr algn="ctr" rtl="1">
                <a:spcAft>
                  <a:spcPts val="0"/>
                </a:spcAft>
              </a:pPr>
              <a:r>
                <a:rPr lang="en-US" sz="1600" b="1" dirty="0">
                  <a:solidFill>
                    <a:srgbClr val="000000"/>
                  </a:solidFill>
                  <a:effectLst/>
                  <a:latin typeface="Times New Roman"/>
                  <a:ea typeface="Times New Roman"/>
                  <a:cs typeface="Simplified Arabic"/>
                </a:rPr>
                <a:t>Self-Image</a:t>
              </a:r>
              <a:endParaRPr lang="fr-FR" sz="3600" b="1" dirty="0">
                <a:solidFill>
                  <a:srgbClr val="000000"/>
                </a:solidFill>
                <a:effectLst/>
                <a:latin typeface="Times New Roman"/>
                <a:ea typeface="Times New Roman"/>
                <a:cs typeface="Simplified Arabic"/>
              </a:endParaRPr>
            </a:p>
          </p:txBody>
        </p:sp>
        <p:cxnSp>
          <p:nvCxnSpPr>
            <p:cNvPr id="8" name="AutoShape 8"/>
            <p:cNvCxnSpPr>
              <a:cxnSpLocks noChangeShapeType="1"/>
              <a:stCxn id="5" idx="2"/>
              <a:endCxn id="7" idx="0"/>
            </p:cNvCxnSpPr>
            <p:nvPr/>
          </p:nvCxnSpPr>
          <p:spPr bwMode="auto">
            <a:xfrm rot="16200000" flipH="1">
              <a:off x="2929580" y="103435"/>
              <a:ext cx="259216" cy="1088669"/>
            </a:xfrm>
            <a:prstGeom prst="bentConnector3">
              <a:avLst>
                <a:gd name="adj1" fmla="val 4988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9" name="AutoShape 9"/>
            <p:cNvCxnSpPr>
              <a:cxnSpLocks noChangeShapeType="1"/>
              <a:stCxn id="5" idx="2"/>
              <a:endCxn id="6" idx="0"/>
            </p:cNvCxnSpPr>
            <p:nvPr/>
          </p:nvCxnSpPr>
          <p:spPr bwMode="auto">
            <a:xfrm rot="5400000">
              <a:off x="1814717" y="77785"/>
              <a:ext cx="259216" cy="1140511"/>
            </a:xfrm>
            <a:prstGeom prst="bentConnector3">
              <a:avLst>
                <a:gd name="adj1" fmla="val 4988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sp>
          <p:nvSpPr>
            <p:cNvPr id="10" name="AutoShape 10"/>
            <p:cNvSpPr>
              <a:spLocks noChangeArrowheads="1"/>
            </p:cNvSpPr>
            <p:nvPr/>
          </p:nvSpPr>
          <p:spPr bwMode="auto">
            <a:xfrm>
              <a:off x="103683" y="1658983"/>
              <a:ext cx="1140511" cy="466589"/>
            </a:xfrm>
            <a:prstGeom prst="flowChartProcess">
              <a:avLst/>
            </a:prstGeom>
            <a:solidFill>
              <a:srgbClr val="FFFFCC"/>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800" b="1" dirty="0">
                  <a:solidFill>
                    <a:srgbClr val="000000"/>
                  </a:solidFill>
                  <a:effectLst/>
                  <a:latin typeface="Arial"/>
                  <a:ea typeface="Times New Roman"/>
                  <a:cs typeface="AL-Mohanad"/>
                </a:rPr>
                <a:t>مفهوم الذات</a:t>
              </a:r>
              <a:endParaRPr lang="fr-FR" sz="4000" b="1" dirty="0">
                <a:solidFill>
                  <a:srgbClr val="000000"/>
                </a:solidFill>
                <a:effectLst/>
                <a:latin typeface="Times New Roman"/>
                <a:ea typeface="Times New Roman"/>
                <a:cs typeface="Simplified Arabic"/>
              </a:endParaRPr>
            </a:p>
            <a:p>
              <a:pPr algn="ctr" rtl="1">
                <a:spcAft>
                  <a:spcPts val="0"/>
                </a:spcAft>
              </a:pPr>
              <a:r>
                <a:rPr lang="ar-SA" sz="2800" b="1" dirty="0">
                  <a:solidFill>
                    <a:srgbClr val="000000"/>
                  </a:solidFill>
                  <a:effectLst/>
                  <a:latin typeface="Arial"/>
                  <a:ea typeface="Times New Roman"/>
                  <a:cs typeface="AL-Mohanad"/>
                </a:rPr>
                <a:t>النفسي</a:t>
              </a:r>
              <a:endParaRPr lang="fr-FR" sz="4000" b="1" dirty="0">
                <a:solidFill>
                  <a:srgbClr val="000000"/>
                </a:solidFill>
                <a:effectLst/>
                <a:latin typeface="Times New Roman"/>
                <a:ea typeface="Times New Roman"/>
                <a:cs typeface="Simplified Arabic"/>
              </a:endParaRPr>
            </a:p>
          </p:txBody>
        </p:sp>
        <p:sp>
          <p:nvSpPr>
            <p:cNvPr id="11" name="AutoShape 11"/>
            <p:cNvSpPr>
              <a:spLocks noChangeArrowheads="1"/>
            </p:cNvSpPr>
            <p:nvPr/>
          </p:nvSpPr>
          <p:spPr bwMode="auto">
            <a:xfrm>
              <a:off x="2021815" y="1658983"/>
              <a:ext cx="1140511" cy="466589"/>
            </a:xfrm>
            <a:prstGeom prst="flowChartProcess">
              <a:avLst/>
            </a:prstGeom>
            <a:solidFill>
              <a:srgbClr val="FFFFCC"/>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400" b="1" dirty="0">
                  <a:solidFill>
                    <a:srgbClr val="000000"/>
                  </a:solidFill>
                  <a:effectLst/>
                  <a:latin typeface="Arial"/>
                  <a:ea typeface="Times New Roman"/>
                  <a:cs typeface="AL-Mohanad"/>
                </a:rPr>
                <a:t>مفهوم الذات</a:t>
              </a:r>
              <a:endParaRPr lang="fr-FR" sz="3600" b="1" dirty="0">
                <a:solidFill>
                  <a:srgbClr val="000000"/>
                </a:solidFill>
                <a:effectLst/>
                <a:latin typeface="Times New Roman"/>
                <a:ea typeface="Times New Roman"/>
                <a:cs typeface="Simplified Arabic"/>
              </a:endParaRPr>
            </a:p>
            <a:p>
              <a:pPr algn="ctr" rtl="1">
                <a:spcAft>
                  <a:spcPts val="0"/>
                </a:spcAft>
              </a:pPr>
              <a:r>
                <a:rPr lang="ar-SA" sz="2400" b="1" dirty="0">
                  <a:solidFill>
                    <a:srgbClr val="000000"/>
                  </a:solidFill>
                  <a:effectLst/>
                  <a:latin typeface="Arial"/>
                  <a:ea typeface="Times New Roman"/>
                  <a:cs typeface="AL-Mohanad"/>
                </a:rPr>
                <a:t>الاجتماعي</a:t>
              </a:r>
              <a:endParaRPr lang="fr-FR" sz="3600" b="1" dirty="0">
                <a:solidFill>
                  <a:srgbClr val="000000"/>
                </a:solidFill>
                <a:effectLst/>
                <a:latin typeface="Times New Roman"/>
                <a:ea typeface="Times New Roman"/>
                <a:cs typeface="Simplified Arabic"/>
              </a:endParaRPr>
            </a:p>
          </p:txBody>
        </p:sp>
        <p:sp>
          <p:nvSpPr>
            <p:cNvPr id="12" name="AutoShape 12"/>
            <p:cNvSpPr>
              <a:spLocks noChangeArrowheads="1"/>
            </p:cNvSpPr>
            <p:nvPr/>
          </p:nvSpPr>
          <p:spPr bwMode="auto">
            <a:xfrm>
              <a:off x="3836264" y="1658983"/>
              <a:ext cx="1140511" cy="466589"/>
            </a:xfrm>
            <a:prstGeom prst="flowChartProcess">
              <a:avLst/>
            </a:prstGeom>
            <a:solidFill>
              <a:srgbClr val="FFFFCC"/>
            </a:solidFill>
            <a:ln w="9525">
              <a:solidFill>
                <a:srgbClr val="000000"/>
              </a:solidFill>
              <a:miter lim="800000"/>
              <a:headEnd/>
              <a:tailEnd/>
            </a:ln>
          </p:spPr>
          <p:txBody>
            <a:bodyPr rot="0" vert="horz" wrap="square" lIns="62545" tIns="31272" rIns="62545" bIns="31272" anchor="ctr" anchorCtr="0" upright="1">
              <a:noAutofit/>
            </a:bodyPr>
            <a:lstStyle/>
            <a:p>
              <a:pPr algn="ctr" rtl="1">
                <a:spcAft>
                  <a:spcPts val="0"/>
                </a:spcAft>
              </a:pPr>
              <a:r>
                <a:rPr lang="ar-SA" sz="2400" b="1" dirty="0">
                  <a:solidFill>
                    <a:srgbClr val="000000"/>
                  </a:solidFill>
                  <a:effectLst/>
                  <a:latin typeface="Arial"/>
                  <a:ea typeface="Times New Roman"/>
                  <a:cs typeface="AL-Mohanad"/>
                </a:rPr>
                <a:t>مفهوم الذات</a:t>
              </a:r>
              <a:endParaRPr lang="fr-FR" sz="3600" b="1" dirty="0">
                <a:solidFill>
                  <a:srgbClr val="000000"/>
                </a:solidFill>
                <a:effectLst/>
                <a:latin typeface="Times New Roman"/>
                <a:ea typeface="Times New Roman"/>
                <a:cs typeface="Simplified Arabic"/>
              </a:endParaRPr>
            </a:p>
            <a:p>
              <a:pPr algn="ctr" rtl="1">
                <a:spcAft>
                  <a:spcPts val="0"/>
                </a:spcAft>
              </a:pPr>
              <a:r>
                <a:rPr lang="ar-SA" sz="2400" b="1" dirty="0">
                  <a:solidFill>
                    <a:srgbClr val="000000"/>
                  </a:solidFill>
                  <a:effectLst/>
                  <a:latin typeface="Arial"/>
                  <a:ea typeface="Times New Roman"/>
                  <a:cs typeface="AL-Mohanad"/>
                </a:rPr>
                <a:t>الجسدي</a:t>
              </a:r>
              <a:endParaRPr lang="fr-FR" sz="3600" b="1" dirty="0">
                <a:solidFill>
                  <a:srgbClr val="000000"/>
                </a:solidFill>
                <a:effectLst/>
                <a:latin typeface="Times New Roman"/>
                <a:ea typeface="Times New Roman"/>
                <a:cs typeface="Simplified Arabic"/>
              </a:endParaRPr>
            </a:p>
          </p:txBody>
        </p:sp>
        <p:sp>
          <p:nvSpPr>
            <p:cNvPr id="13" name="AutoShape 13"/>
            <p:cNvSpPr>
              <a:spLocks noChangeArrowheads="1"/>
            </p:cNvSpPr>
            <p:nvPr/>
          </p:nvSpPr>
          <p:spPr bwMode="auto">
            <a:xfrm>
              <a:off x="0"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1272" rIns="0" bIns="31272" anchor="ctr" anchorCtr="0" upright="1">
              <a:noAutofit/>
            </a:bodyPr>
            <a:lstStyle/>
            <a:p>
              <a:pPr algn="ctr" rtl="1">
                <a:spcAft>
                  <a:spcPts val="0"/>
                </a:spcAft>
              </a:pPr>
              <a:r>
                <a:rPr lang="ar-SA" b="1" dirty="0">
                  <a:solidFill>
                    <a:srgbClr val="000000"/>
                  </a:solidFill>
                  <a:effectLst/>
                  <a:latin typeface="Arial"/>
                  <a:ea typeface="Times New Roman"/>
                  <a:cs typeface="AL-Mohanad"/>
                </a:rPr>
                <a:t>التعامل</a:t>
              </a:r>
              <a:endParaRPr lang="fr-FR" sz="4000" b="1" dirty="0">
                <a:solidFill>
                  <a:srgbClr val="000000"/>
                </a:solidFill>
                <a:effectLst/>
                <a:latin typeface="Times New Roman"/>
                <a:ea typeface="Times New Roman"/>
                <a:cs typeface="Simplified Arabic"/>
              </a:endParaRPr>
            </a:p>
            <a:p>
              <a:pPr algn="ctr" rtl="1">
                <a:spcAft>
                  <a:spcPts val="0"/>
                </a:spcAft>
              </a:pPr>
              <a:r>
                <a:rPr lang="ar-SA" b="1" dirty="0">
                  <a:solidFill>
                    <a:srgbClr val="000000"/>
                  </a:solidFill>
                  <a:effectLst/>
                  <a:latin typeface="Arial"/>
                  <a:ea typeface="Times New Roman"/>
                  <a:cs typeface="AL-Mohanad"/>
                </a:rPr>
                <a:t>مع الاخرين</a:t>
              </a:r>
              <a:endParaRPr lang="fr-FR" sz="4000" b="1" dirty="0">
                <a:solidFill>
                  <a:srgbClr val="000000"/>
                </a:solidFill>
                <a:effectLst/>
                <a:latin typeface="Times New Roman"/>
                <a:ea typeface="Times New Roman"/>
                <a:cs typeface="Simplified Arabic"/>
              </a:endParaRPr>
            </a:p>
          </p:txBody>
        </p:sp>
        <p:sp>
          <p:nvSpPr>
            <p:cNvPr id="14" name="AutoShape 14"/>
            <p:cNvSpPr>
              <a:spLocks noChangeArrowheads="1"/>
            </p:cNvSpPr>
            <p:nvPr/>
          </p:nvSpPr>
          <p:spPr bwMode="auto">
            <a:xfrm>
              <a:off x="666844"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1272" rIns="0" bIns="31272" anchor="ctr" anchorCtr="0" upright="1">
              <a:noAutofit/>
            </a:bodyPr>
            <a:lstStyle/>
            <a:p>
              <a:pPr algn="ctr" rtl="1">
                <a:spcAft>
                  <a:spcPts val="0"/>
                </a:spcAft>
              </a:pPr>
              <a:r>
                <a:rPr lang="ar-SA" b="1" dirty="0">
                  <a:solidFill>
                    <a:srgbClr val="000000"/>
                  </a:solidFill>
                  <a:effectLst/>
                  <a:latin typeface="Arial"/>
                  <a:ea typeface="Times New Roman"/>
                  <a:cs typeface="AL-Mohanad"/>
                </a:rPr>
                <a:t>الاصرار</a:t>
              </a:r>
              <a:endParaRPr lang="fr-FR" sz="4000" b="1" dirty="0">
                <a:solidFill>
                  <a:srgbClr val="000000"/>
                </a:solidFill>
                <a:effectLst/>
                <a:latin typeface="Times New Roman"/>
                <a:ea typeface="Times New Roman"/>
                <a:cs typeface="Simplified Arabic"/>
              </a:endParaRPr>
            </a:p>
            <a:p>
              <a:pPr algn="ctr" rtl="1">
                <a:spcAft>
                  <a:spcPts val="0"/>
                </a:spcAft>
              </a:pPr>
              <a:r>
                <a:rPr lang="ar-SA" b="1" dirty="0">
                  <a:solidFill>
                    <a:srgbClr val="000000"/>
                  </a:solidFill>
                  <a:effectLst/>
                  <a:latin typeface="Arial"/>
                  <a:ea typeface="Times New Roman"/>
                  <a:cs typeface="AL-Mohanad"/>
                </a:rPr>
                <a:t>الذاتي</a:t>
              </a:r>
              <a:endParaRPr lang="fr-FR" sz="4000" b="1" dirty="0">
                <a:solidFill>
                  <a:srgbClr val="000000"/>
                </a:solidFill>
                <a:effectLst/>
                <a:latin typeface="Times New Roman"/>
                <a:ea typeface="Times New Roman"/>
                <a:cs typeface="Simplified Arabic"/>
              </a:endParaRPr>
            </a:p>
          </p:txBody>
        </p:sp>
        <p:sp>
          <p:nvSpPr>
            <p:cNvPr id="15" name="AutoShape 15"/>
            <p:cNvSpPr>
              <a:spLocks noChangeArrowheads="1"/>
            </p:cNvSpPr>
            <p:nvPr/>
          </p:nvSpPr>
          <p:spPr bwMode="auto">
            <a:xfrm>
              <a:off x="1332597"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1272" rIns="0" bIns="31272" anchor="ctr" anchorCtr="0" upright="1">
              <a:noAutofit/>
            </a:bodyPr>
            <a:lstStyle/>
            <a:p>
              <a:pPr algn="ctr" rtl="1">
                <a:spcAft>
                  <a:spcPts val="0"/>
                </a:spcAft>
              </a:pPr>
              <a:r>
                <a:rPr lang="ar-SA" sz="2000" b="1" dirty="0">
                  <a:solidFill>
                    <a:srgbClr val="000000"/>
                  </a:solidFill>
                  <a:effectLst/>
                  <a:latin typeface="Arial"/>
                  <a:ea typeface="Times New Roman"/>
                  <a:cs typeface="AL-Mohanad"/>
                </a:rPr>
                <a:t>القيم</a:t>
              </a:r>
              <a:endParaRPr lang="fr-FR" sz="1800" b="1" dirty="0">
                <a:solidFill>
                  <a:srgbClr val="000000"/>
                </a:solidFill>
                <a:effectLst/>
                <a:latin typeface="Times New Roman"/>
                <a:ea typeface="Times New Roman"/>
                <a:cs typeface="Simplified Arabic"/>
              </a:endParaRPr>
            </a:p>
            <a:p>
              <a:pPr algn="ctr" rtl="1">
                <a:spcAft>
                  <a:spcPts val="0"/>
                </a:spcAft>
              </a:pPr>
              <a:r>
                <a:rPr lang="ar-SA" sz="2000" b="1" dirty="0">
                  <a:solidFill>
                    <a:srgbClr val="000000"/>
                  </a:solidFill>
                  <a:effectLst/>
                  <a:latin typeface="Arial"/>
                  <a:ea typeface="Times New Roman"/>
                  <a:cs typeface="AL-Mohanad"/>
                </a:rPr>
                <a:t>والمعتقدات</a:t>
              </a:r>
              <a:endParaRPr lang="fr-FR" sz="4400" b="1" dirty="0">
                <a:solidFill>
                  <a:srgbClr val="000000"/>
                </a:solidFill>
                <a:effectLst/>
                <a:latin typeface="Times New Roman"/>
                <a:ea typeface="Times New Roman"/>
                <a:cs typeface="Simplified Arabic"/>
              </a:endParaRPr>
            </a:p>
          </p:txBody>
        </p:sp>
        <p:sp>
          <p:nvSpPr>
            <p:cNvPr id="16" name="AutoShape 16"/>
            <p:cNvSpPr>
              <a:spLocks noChangeArrowheads="1"/>
            </p:cNvSpPr>
            <p:nvPr/>
          </p:nvSpPr>
          <p:spPr bwMode="auto">
            <a:xfrm>
              <a:off x="1999441"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1272" rIns="0" bIns="31272" anchor="ctr" anchorCtr="0" upright="1">
              <a:noAutofit/>
            </a:bodyPr>
            <a:lstStyle/>
            <a:p>
              <a:pPr algn="ctr" rtl="1">
                <a:spcAft>
                  <a:spcPts val="0"/>
                </a:spcAft>
              </a:pPr>
              <a:r>
                <a:rPr lang="ar-SA" b="1" dirty="0">
                  <a:solidFill>
                    <a:srgbClr val="000000"/>
                  </a:solidFill>
                  <a:effectLst/>
                  <a:latin typeface="Arial"/>
                  <a:ea typeface="Times New Roman"/>
                  <a:cs typeface="AL-Mohanad"/>
                </a:rPr>
                <a:t>البيئه</a:t>
              </a:r>
              <a:endParaRPr lang="fr-FR" sz="4400" b="1" dirty="0">
                <a:solidFill>
                  <a:srgbClr val="000000"/>
                </a:solidFill>
                <a:effectLst/>
                <a:latin typeface="Times New Roman"/>
                <a:ea typeface="Times New Roman"/>
                <a:cs typeface="Simplified Arabic"/>
              </a:endParaRPr>
            </a:p>
            <a:p>
              <a:pPr algn="ctr" rtl="1">
                <a:spcAft>
                  <a:spcPts val="0"/>
                </a:spcAft>
              </a:pPr>
              <a:r>
                <a:rPr lang="ar-SA" b="1" dirty="0">
                  <a:solidFill>
                    <a:srgbClr val="000000"/>
                  </a:solidFill>
                  <a:effectLst/>
                  <a:latin typeface="Arial"/>
                  <a:ea typeface="Times New Roman"/>
                  <a:cs typeface="AL-Mohanad"/>
                </a:rPr>
                <a:t>المحيطة</a:t>
              </a:r>
              <a:endParaRPr lang="fr-FR" sz="4400" b="1" dirty="0">
                <a:solidFill>
                  <a:srgbClr val="000000"/>
                </a:solidFill>
                <a:effectLst/>
                <a:latin typeface="Times New Roman"/>
                <a:ea typeface="Times New Roman"/>
                <a:cs typeface="Simplified Arabic"/>
              </a:endParaRPr>
            </a:p>
          </p:txBody>
        </p:sp>
        <p:sp>
          <p:nvSpPr>
            <p:cNvPr id="17" name="AutoShape 17"/>
            <p:cNvSpPr>
              <a:spLocks noChangeArrowheads="1"/>
            </p:cNvSpPr>
            <p:nvPr/>
          </p:nvSpPr>
          <p:spPr bwMode="auto">
            <a:xfrm>
              <a:off x="2665739"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1272" rIns="0" bIns="31272" anchor="ctr" anchorCtr="0" upright="1">
              <a:noAutofit/>
            </a:bodyPr>
            <a:lstStyle/>
            <a:p>
              <a:pPr algn="ctr" rtl="1">
                <a:spcAft>
                  <a:spcPts val="0"/>
                </a:spcAft>
              </a:pPr>
              <a:r>
                <a:rPr lang="ar-SA" sz="2000" b="1" dirty="0">
                  <a:solidFill>
                    <a:srgbClr val="000000"/>
                  </a:solidFill>
                  <a:effectLst/>
                  <a:latin typeface="Arial"/>
                  <a:ea typeface="Times New Roman"/>
                  <a:cs typeface="AL-Mohanad"/>
                </a:rPr>
                <a:t>الهوايات</a:t>
              </a:r>
              <a:endParaRPr lang="fr-FR" sz="4400" b="1" dirty="0">
                <a:solidFill>
                  <a:srgbClr val="000000"/>
                </a:solidFill>
                <a:effectLst/>
                <a:latin typeface="Times New Roman"/>
                <a:ea typeface="Times New Roman"/>
                <a:cs typeface="Simplified Arabic"/>
              </a:endParaRPr>
            </a:p>
            <a:p>
              <a:pPr algn="ctr" rtl="1">
                <a:spcAft>
                  <a:spcPts val="0"/>
                </a:spcAft>
              </a:pPr>
              <a:r>
                <a:rPr lang="ar-SA" sz="2000" b="1" dirty="0">
                  <a:solidFill>
                    <a:srgbClr val="000000"/>
                  </a:solidFill>
                  <a:effectLst/>
                  <a:latin typeface="Arial"/>
                  <a:ea typeface="Times New Roman"/>
                  <a:cs typeface="AL-Mohanad"/>
                </a:rPr>
                <a:t>والانشطة</a:t>
              </a:r>
              <a:endParaRPr lang="fr-FR" sz="4400" b="1" dirty="0">
                <a:solidFill>
                  <a:srgbClr val="000000"/>
                </a:solidFill>
                <a:effectLst/>
                <a:latin typeface="Times New Roman"/>
                <a:ea typeface="Times New Roman"/>
                <a:cs typeface="Simplified Arabic"/>
              </a:endParaRPr>
            </a:p>
          </p:txBody>
        </p:sp>
        <p:sp>
          <p:nvSpPr>
            <p:cNvPr id="18" name="AutoShape 18"/>
            <p:cNvSpPr>
              <a:spLocks noChangeArrowheads="1"/>
            </p:cNvSpPr>
            <p:nvPr/>
          </p:nvSpPr>
          <p:spPr bwMode="auto">
            <a:xfrm>
              <a:off x="3312938" y="2469033"/>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2400" rIns="0" bIns="32400" anchor="ctr" anchorCtr="0" upright="1">
              <a:noAutofit/>
            </a:bodyPr>
            <a:lstStyle/>
            <a:p>
              <a:pPr algn="ctr" rtl="1">
                <a:spcAft>
                  <a:spcPts val="0"/>
                </a:spcAft>
              </a:pPr>
              <a:r>
                <a:rPr lang="ar-SA" sz="2000" b="1" dirty="0">
                  <a:solidFill>
                    <a:srgbClr val="000000"/>
                  </a:solidFill>
                  <a:effectLst/>
                  <a:latin typeface="Arial"/>
                  <a:ea typeface="Times New Roman"/>
                  <a:cs typeface="AL-Mohanad"/>
                </a:rPr>
                <a:t>معرفة</a:t>
              </a:r>
              <a:endParaRPr lang="fr-FR" sz="1800" b="1" dirty="0">
                <a:solidFill>
                  <a:srgbClr val="000000"/>
                </a:solidFill>
                <a:effectLst/>
                <a:latin typeface="Times New Roman"/>
                <a:ea typeface="Times New Roman"/>
                <a:cs typeface="Simplified Arabic"/>
              </a:endParaRPr>
            </a:p>
            <a:p>
              <a:pPr algn="ctr" rtl="1">
                <a:spcAft>
                  <a:spcPts val="0"/>
                </a:spcAft>
              </a:pPr>
              <a:r>
                <a:rPr lang="ar-SA" sz="2000" b="1" dirty="0">
                  <a:solidFill>
                    <a:srgbClr val="000000"/>
                  </a:solidFill>
                  <a:effectLst/>
                  <a:latin typeface="Arial"/>
                  <a:ea typeface="Times New Roman"/>
                  <a:cs typeface="AL-Mohanad"/>
                </a:rPr>
                <a:t>النفس</a:t>
              </a:r>
              <a:endParaRPr lang="fr-FR" sz="4400" b="1" dirty="0">
                <a:solidFill>
                  <a:srgbClr val="000000"/>
                </a:solidFill>
                <a:effectLst/>
                <a:latin typeface="Times New Roman"/>
                <a:ea typeface="Times New Roman"/>
                <a:cs typeface="Simplified Arabic"/>
              </a:endParaRPr>
            </a:p>
          </p:txBody>
        </p:sp>
        <p:sp>
          <p:nvSpPr>
            <p:cNvPr id="19" name="AutoShape 19"/>
            <p:cNvSpPr>
              <a:spLocks noChangeArrowheads="1"/>
            </p:cNvSpPr>
            <p:nvPr/>
          </p:nvSpPr>
          <p:spPr bwMode="auto">
            <a:xfrm>
              <a:off x="3991788" y="2488474"/>
              <a:ext cx="518414" cy="414746"/>
            </a:xfrm>
            <a:prstGeom prst="flowChartProcess">
              <a:avLst/>
            </a:prstGeom>
            <a:gradFill rotWithShape="1">
              <a:gsLst>
                <a:gs pos="0">
                  <a:srgbClr val="FF33CC"/>
                </a:gs>
                <a:gs pos="100000">
                  <a:srgbClr val="FFCCFF"/>
                </a:gs>
              </a:gsLst>
              <a:lin ang="5400000" scaled="1"/>
            </a:gra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0" tIns="32400" rIns="0" bIns="32400" anchor="ctr" anchorCtr="0" upright="1">
              <a:noAutofit/>
            </a:bodyPr>
            <a:lstStyle/>
            <a:p>
              <a:pPr algn="ctr" rtl="1">
                <a:spcAft>
                  <a:spcPts val="0"/>
                </a:spcAft>
              </a:pPr>
              <a:r>
                <a:rPr lang="ar-SA" sz="2000" b="1" dirty="0">
                  <a:solidFill>
                    <a:srgbClr val="000000"/>
                  </a:solidFill>
                  <a:effectLst/>
                  <a:latin typeface="Arial"/>
                  <a:ea typeface="Times New Roman"/>
                  <a:cs typeface="AL-Mohanad"/>
                </a:rPr>
                <a:t>المواصفات</a:t>
              </a:r>
              <a:endParaRPr lang="fr-FR" sz="1800" b="1" dirty="0">
                <a:solidFill>
                  <a:srgbClr val="000000"/>
                </a:solidFill>
                <a:effectLst/>
                <a:latin typeface="Times New Roman"/>
                <a:ea typeface="Times New Roman"/>
                <a:cs typeface="Simplified Arabic"/>
              </a:endParaRPr>
            </a:p>
            <a:p>
              <a:pPr algn="ctr" rtl="1">
                <a:spcAft>
                  <a:spcPts val="0"/>
                </a:spcAft>
              </a:pPr>
              <a:r>
                <a:rPr lang="ar-SA" sz="2000" b="1" dirty="0">
                  <a:solidFill>
                    <a:srgbClr val="000000"/>
                  </a:solidFill>
                  <a:effectLst/>
                  <a:latin typeface="Arial"/>
                  <a:ea typeface="Times New Roman"/>
                  <a:cs typeface="AL-Mohanad"/>
                </a:rPr>
                <a:t>الشكلية</a:t>
              </a:r>
              <a:endParaRPr lang="fr-FR" sz="4400" b="1" dirty="0">
                <a:solidFill>
                  <a:srgbClr val="000000"/>
                </a:solidFill>
                <a:effectLst/>
                <a:latin typeface="Times New Roman"/>
                <a:ea typeface="Times New Roman"/>
                <a:cs typeface="Simplified Arabic"/>
              </a:endParaRPr>
            </a:p>
          </p:txBody>
        </p:sp>
        <p:sp>
          <p:nvSpPr>
            <p:cNvPr id="20" name="AutoShape 20"/>
            <p:cNvSpPr>
              <a:spLocks noChangeArrowheads="1"/>
            </p:cNvSpPr>
            <p:nvPr/>
          </p:nvSpPr>
          <p:spPr bwMode="auto">
            <a:xfrm>
              <a:off x="4665726" y="2488474"/>
              <a:ext cx="518414" cy="414746"/>
            </a:xfrm>
            <a:prstGeom prst="flowChartProcess">
              <a:avLst/>
            </a:prstGeom>
            <a:gradFill rotWithShape="1">
              <a:gsLst>
                <a:gs pos="0">
                  <a:srgbClr val="FF33CC"/>
                </a:gs>
                <a:gs pos="100000">
                  <a:srgbClr val="FFCCFF"/>
                </a:gs>
              </a:gsLst>
              <a:lin ang="5400000" scaled="1"/>
            </a:gradFill>
            <a:ln w="9525">
              <a:solidFill>
                <a:srgbClr val="000000"/>
              </a:solidFill>
              <a:miter lim="800000"/>
              <a:headEnd/>
              <a:tailEnd/>
            </a:ln>
          </p:spPr>
          <p:txBody>
            <a:bodyPr rot="0" vert="horz" wrap="square" lIns="0" tIns="32400" rIns="0" bIns="32400" anchor="ctr" anchorCtr="0" upright="1">
              <a:noAutofit/>
            </a:bodyPr>
            <a:lstStyle/>
            <a:p>
              <a:pPr algn="ctr" rtl="1">
                <a:spcAft>
                  <a:spcPts val="0"/>
                </a:spcAft>
              </a:pPr>
              <a:r>
                <a:rPr lang="ar-SA" sz="2000" b="1" dirty="0">
                  <a:solidFill>
                    <a:srgbClr val="000000"/>
                  </a:solidFill>
                  <a:effectLst/>
                  <a:latin typeface="Arial"/>
                  <a:ea typeface="Times New Roman"/>
                  <a:cs typeface="AL-Mohanad"/>
                </a:rPr>
                <a:t>الاختلافات</a:t>
              </a:r>
              <a:endParaRPr lang="fr-FR" sz="4400" b="1" dirty="0">
                <a:solidFill>
                  <a:srgbClr val="000000"/>
                </a:solidFill>
                <a:effectLst/>
                <a:latin typeface="Times New Roman"/>
                <a:ea typeface="Times New Roman"/>
                <a:cs typeface="Simplified Arabic"/>
              </a:endParaRPr>
            </a:p>
            <a:p>
              <a:pPr algn="ctr" rtl="1">
                <a:spcAft>
                  <a:spcPts val="0"/>
                </a:spcAft>
              </a:pPr>
              <a:r>
                <a:rPr lang="ar-SA" sz="2000" b="1" dirty="0">
                  <a:solidFill>
                    <a:srgbClr val="000000"/>
                  </a:solidFill>
                  <a:effectLst/>
                  <a:latin typeface="Arial"/>
                  <a:ea typeface="Times New Roman"/>
                  <a:cs typeface="AL-Mohanad"/>
                </a:rPr>
                <a:t>الاجتماعية</a:t>
              </a:r>
              <a:endParaRPr lang="fr-FR" sz="4400" b="1" dirty="0">
                <a:solidFill>
                  <a:srgbClr val="000000"/>
                </a:solidFill>
                <a:effectLst/>
                <a:latin typeface="Times New Roman"/>
                <a:ea typeface="Times New Roman"/>
                <a:cs typeface="Simplified Arabic"/>
              </a:endParaRPr>
            </a:p>
          </p:txBody>
        </p:sp>
        <p:cxnSp>
          <p:nvCxnSpPr>
            <p:cNvPr id="21" name="AutoShape 21"/>
            <p:cNvCxnSpPr>
              <a:cxnSpLocks noChangeShapeType="1"/>
              <a:stCxn id="6" idx="2"/>
              <a:endCxn id="10" idx="0"/>
            </p:cNvCxnSpPr>
            <p:nvPr/>
          </p:nvCxnSpPr>
          <p:spPr bwMode="auto">
            <a:xfrm rot="5400000">
              <a:off x="842826" y="1127196"/>
              <a:ext cx="362903" cy="700132"/>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2" name="AutoShape 22"/>
            <p:cNvCxnSpPr>
              <a:cxnSpLocks noChangeShapeType="1"/>
              <a:stCxn id="6" idx="2"/>
              <a:endCxn id="11" idx="0"/>
            </p:cNvCxnSpPr>
            <p:nvPr/>
          </p:nvCxnSpPr>
          <p:spPr bwMode="auto">
            <a:xfrm rot="16200000" flipH="1">
              <a:off x="1801619" y="868532"/>
              <a:ext cx="362903" cy="1218000"/>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3" name="AutoShape 23"/>
            <p:cNvCxnSpPr>
              <a:cxnSpLocks noChangeShapeType="1"/>
              <a:stCxn id="7" idx="2"/>
              <a:endCxn id="11" idx="0"/>
            </p:cNvCxnSpPr>
            <p:nvPr/>
          </p:nvCxnSpPr>
          <p:spPr bwMode="auto">
            <a:xfrm rot="5400000">
              <a:off x="2916482" y="971672"/>
              <a:ext cx="362903" cy="1011180"/>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4" name="AutoShape 24"/>
            <p:cNvCxnSpPr>
              <a:cxnSpLocks noChangeShapeType="1"/>
              <a:stCxn id="7" idx="2"/>
              <a:endCxn id="12" idx="0"/>
            </p:cNvCxnSpPr>
            <p:nvPr/>
          </p:nvCxnSpPr>
          <p:spPr bwMode="auto">
            <a:xfrm rot="16200000" flipH="1">
              <a:off x="3823433" y="1075897"/>
              <a:ext cx="362903" cy="803269"/>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5" name="AutoShape 25"/>
            <p:cNvCxnSpPr>
              <a:cxnSpLocks noChangeShapeType="1"/>
              <a:stCxn id="10" idx="2"/>
              <a:endCxn id="13" idx="0"/>
            </p:cNvCxnSpPr>
            <p:nvPr/>
          </p:nvCxnSpPr>
          <p:spPr bwMode="auto">
            <a:xfrm rot="5400000">
              <a:off x="285121" y="2099657"/>
              <a:ext cx="362903" cy="414731"/>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6" name="AutoShape 26"/>
            <p:cNvCxnSpPr>
              <a:cxnSpLocks noChangeShapeType="1"/>
              <a:stCxn id="10" idx="2"/>
              <a:endCxn id="14" idx="0"/>
            </p:cNvCxnSpPr>
            <p:nvPr/>
          </p:nvCxnSpPr>
          <p:spPr bwMode="auto">
            <a:xfrm rot="16200000" flipH="1">
              <a:off x="619089" y="2180424"/>
              <a:ext cx="362903" cy="252659"/>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7" name="AutoShape 27"/>
            <p:cNvCxnSpPr>
              <a:cxnSpLocks noChangeShapeType="1"/>
              <a:stCxn id="10" idx="2"/>
              <a:endCxn id="15" idx="0"/>
            </p:cNvCxnSpPr>
            <p:nvPr/>
          </p:nvCxnSpPr>
          <p:spPr bwMode="auto">
            <a:xfrm rot="16200000" flipH="1">
              <a:off x="951420" y="1848090"/>
              <a:ext cx="362903" cy="917866"/>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8" name="AutoShape 28"/>
            <p:cNvCxnSpPr>
              <a:cxnSpLocks noChangeShapeType="1"/>
              <a:stCxn id="11" idx="2"/>
              <a:endCxn id="15" idx="0"/>
            </p:cNvCxnSpPr>
            <p:nvPr/>
          </p:nvCxnSpPr>
          <p:spPr bwMode="auto">
            <a:xfrm rot="5400000">
              <a:off x="1910759" y="1806620"/>
              <a:ext cx="362903" cy="1000266"/>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29" name="AutoShape 29"/>
            <p:cNvCxnSpPr>
              <a:cxnSpLocks noChangeShapeType="1"/>
              <a:stCxn id="11" idx="2"/>
              <a:endCxn id="16" idx="0"/>
            </p:cNvCxnSpPr>
            <p:nvPr/>
          </p:nvCxnSpPr>
          <p:spPr bwMode="auto">
            <a:xfrm rot="5400000">
              <a:off x="2244181" y="2140042"/>
              <a:ext cx="362903" cy="333422"/>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0" name="AutoShape 30"/>
            <p:cNvCxnSpPr>
              <a:cxnSpLocks noChangeShapeType="1"/>
              <a:stCxn id="11" idx="2"/>
              <a:endCxn id="17" idx="0"/>
            </p:cNvCxnSpPr>
            <p:nvPr/>
          </p:nvCxnSpPr>
          <p:spPr bwMode="auto">
            <a:xfrm rot="16200000" flipH="1">
              <a:off x="2577057" y="2140585"/>
              <a:ext cx="362903" cy="332876"/>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1" name="AutoShape 31"/>
            <p:cNvCxnSpPr>
              <a:cxnSpLocks noChangeShapeType="1"/>
              <a:stCxn id="12" idx="2"/>
              <a:endCxn id="19" idx="0"/>
            </p:cNvCxnSpPr>
            <p:nvPr/>
          </p:nvCxnSpPr>
          <p:spPr bwMode="auto">
            <a:xfrm rot="5400000">
              <a:off x="4147578" y="2229534"/>
              <a:ext cx="362903" cy="154979"/>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2" name="AutoShape 32"/>
            <p:cNvCxnSpPr>
              <a:cxnSpLocks noChangeShapeType="1"/>
              <a:stCxn id="12" idx="2"/>
              <a:endCxn id="20" idx="0"/>
            </p:cNvCxnSpPr>
            <p:nvPr/>
          </p:nvCxnSpPr>
          <p:spPr bwMode="auto">
            <a:xfrm rot="16200000" flipH="1">
              <a:off x="4484275" y="2047816"/>
              <a:ext cx="362903" cy="518414"/>
            </a:xfrm>
            <a:prstGeom prst="bentConnector3">
              <a:avLst>
                <a:gd name="adj1" fmla="val 50000"/>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3" name="AutoShape 33"/>
            <p:cNvCxnSpPr>
              <a:cxnSpLocks noChangeShapeType="1"/>
              <a:stCxn id="17" idx="0"/>
              <a:endCxn id="18" idx="0"/>
            </p:cNvCxnSpPr>
            <p:nvPr/>
          </p:nvCxnSpPr>
          <p:spPr bwMode="auto">
            <a:xfrm rot="16200000">
              <a:off x="3239371" y="2154611"/>
              <a:ext cx="19441" cy="647745"/>
            </a:xfrm>
            <a:prstGeom prst="bentConnector3">
              <a:avLst>
                <a:gd name="adj1" fmla="val 1261292"/>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cxnSp>
          <p:nvCxnSpPr>
            <p:cNvPr id="34" name="AutoShape 34"/>
            <p:cNvCxnSpPr>
              <a:cxnSpLocks noChangeShapeType="1"/>
              <a:stCxn id="18" idx="0"/>
              <a:endCxn id="19" idx="0"/>
            </p:cNvCxnSpPr>
            <p:nvPr/>
          </p:nvCxnSpPr>
          <p:spPr bwMode="auto">
            <a:xfrm rot="5400000" flipV="1">
              <a:off x="3902395" y="2139329"/>
              <a:ext cx="19441" cy="678849"/>
            </a:xfrm>
            <a:prstGeom prst="bentConnector3">
              <a:avLst>
                <a:gd name="adj1" fmla="val -1161292"/>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1522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79512" y="260648"/>
            <a:ext cx="8784976" cy="6408712"/>
          </a:xfrm>
        </p:spPr>
        <p:txBody>
          <a:bodyPr>
            <a:normAutofit fontScale="92500" lnSpcReduction="10000"/>
          </a:bodyPr>
          <a:lstStyle/>
          <a:p>
            <a:pPr algn="just" rtl="1"/>
            <a:r>
              <a:rPr lang="ar-SA" sz="3200" dirty="0">
                <a:latin typeface="Sakkal Majalla" panose="02000000000000000000" pitchFamily="2" charset="-78"/>
                <a:cs typeface="Sakkal Majalla" panose="02000000000000000000" pitchFamily="2" charset="-78"/>
              </a:rPr>
              <a:t>يحتوي مفهوم الذات على عدة مكونات تتمثل في طبقات موضحه في تسلسل هرمي. </a:t>
            </a:r>
            <a:endParaRPr lang="ar-DZ" sz="3200" dirty="0" smtClean="0">
              <a:latin typeface="Sakkal Majalla" panose="02000000000000000000" pitchFamily="2" charset="-78"/>
              <a:cs typeface="Sakkal Majalla" panose="02000000000000000000" pitchFamily="2" charset="-78"/>
            </a:endParaRPr>
          </a:p>
          <a:p>
            <a:pPr algn="just" rtl="1"/>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في </a:t>
            </a:r>
            <a:r>
              <a:rPr lang="ar-SA" sz="3200" b="1" dirty="0">
                <a:solidFill>
                  <a:schemeClr val="accent3">
                    <a:lumMod val="50000"/>
                  </a:schemeClr>
                </a:solidFill>
                <a:latin typeface="Sakkal Majalla" panose="02000000000000000000" pitchFamily="2" charset="-78"/>
                <a:cs typeface="Sakkal Majalla" panose="02000000000000000000" pitchFamily="2" charset="-78"/>
              </a:rPr>
              <a:t>قمة الهرم يوجد المفهوم العام </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للذات</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وهو عبارة عن مجموعة المعتقدات التي نتخذها لأنفسنا ونتبناها ومن الصعب تعديلها أو تغييرها لأنها ترسخت بداخلنا  مع مرور الزمن. </a:t>
            </a:r>
            <a:endParaRPr lang="ar-DZ" sz="3200" dirty="0" smtClean="0">
              <a:latin typeface="Sakkal Majalla" panose="02000000000000000000" pitchFamily="2" charset="-78"/>
              <a:cs typeface="Sakkal Majalla" panose="02000000000000000000" pitchFamily="2" charset="-78"/>
            </a:endParaRPr>
          </a:p>
          <a:p>
            <a:pPr algn="just" rtl="1"/>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وفي </a:t>
            </a:r>
            <a:r>
              <a:rPr lang="ar-SA" sz="3200" b="1" dirty="0">
                <a:solidFill>
                  <a:schemeClr val="accent3">
                    <a:lumMod val="50000"/>
                  </a:schemeClr>
                </a:solidFill>
                <a:latin typeface="Sakkal Majalla" panose="02000000000000000000" pitchFamily="2" charset="-78"/>
                <a:cs typeface="Sakkal Majalla" panose="02000000000000000000" pitchFamily="2" charset="-78"/>
              </a:rPr>
              <a:t>الطبقة التالية يوجد المكونان الرئيسيان لمفهوم </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الذات</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 </a:t>
            </a:r>
            <a:endParaRPr lang="ar-DZ" sz="3200" b="1" dirty="0" smtClean="0">
              <a:solidFill>
                <a:schemeClr val="accent3">
                  <a:lumMod val="50000"/>
                </a:schemeClr>
              </a:solidFill>
              <a:latin typeface="Sakkal Majalla" panose="02000000000000000000" pitchFamily="2" charset="-78"/>
              <a:cs typeface="Sakkal Majalla" panose="02000000000000000000" pitchFamily="2" charset="-78"/>
            </a:endParaRPr>
          </a:p>
          <a:p>
            <a:pPr algn="just" rtl="1"/>
            <a:r>
              <a:rPr lang="ar-SA" sz="3200" b="1" u="sng" dirty="0" smtClean="0">
                <a:latin typeface="Sakkal Majalla" panose="02000000000000000000" pitchFamily="2" charset="-78"/>
                <a:cs typeface="Sakkal Majalla" panose="02000000000000000000" pitchFamily="2" charset="-78"/>
              </a:rPr>
              <a:t>صورة </a:t>
            </a:r>
            <a:r>
              <a:rPr lang="ar-SA" sz="3200" b="1" u="sng" dirty="0">
                <a:latin typeface="Sakkal Majalla" panose="02000000000000000000" pitchFamily="2" charset="-78"/>
                <a:cs typeface="Sakkal Majalla" panose="02000000000000000000" pitchFamily="2" charset="-78"/>
              </a:rPr>
              <a:t>الذات (</a:t>
            </a:r>
            <a:r>
              <a:rPr lang="en-US" sz="3200" b="1" u="sng" dirty="0">
                <a:latin typeface="Sakkal Majalla" panose="02000000000000000000" pitchFamily="2" charset="-78"/>
                <a:cs typeface="Sakkal Majalla" panose="02000000000000000000" pitchFamily="2" charset="-78"/>
              </a:rPr>
              <a:t>Self-Image</a:t>
            </a:r>
            <a:r>
              <a:rPr lang="ar-SA" sz="3200" b="1" u="sng" dirty="0">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وهي الصورة العقلية التي يراها الشخص لنفسه ، </a:t>
            </a:r>
            <a:r>
              <a:rPr lang="ar-SA" sz="3200" b="1" u="sng" dirty="0" smtClean="0">
                <a:latin typeface="Sakkal Majalla" panose="02000000000000000000" pitchFamily="2" charset="-78"/>
                <a:cs typeface="Sakkal Majalla" panose="02000000000000000000" pitchFamily="2" charset="-78"/>
              </a:rPr>
              <a:t>تقدير </a:t>
            </a:r>
            <a:r>
              <a:rPr lang="ar-SA" sz="3200" b="1" u="sng" dirty="0">
                <a:latin typeface="Sakkal Majalla" panose="02000000000000000000" pitchFamily="2" charset="-78"/>
                <a:cs typeface="Sakkal Majalla" panose="02000000000000000000" pitchFamily="2" charset="-78"/>
              </a:rPr>
              <a:t>الذات (</a:t>
            </a:r>
            <a:r>
              <a:rPr lang="en-US" sz="3200" b="1" u="sng" dirty="0">
                <a:latin typeface="Sakkal Majalla" panose="02000000000000000000" pitchFamily="2" charset="-78"/>
                <a:cs typeface="Sakkal Majalla" panose="02000000000000000000" pitchFamily="2" charset="-78"/>
              </a:rPr>
              <a:t>Self-Esteem</a:t>
            </a:r>
            <a:r>
              <a:rPr lang="ar-SA" sz="3200" b="1" u="sng" dirty="0">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وهي مشاعر واتجاهات الفرد نحو نفسه وكيف يقيم ذاته.  </a:t>
            </a:r>
            <a:endParaRPr lang="fr-FR" sz="3200" dirty="0">
              <a:latin typeface="Sakkal Majalla" panose="02000000000000000000" pitchFamily="2" charset="-78"/>
              <a:cs typeface="Sakkal Majalla" panose="02000000000000000000" pitchFamily="2" charset="-78"/>
            </a:endParaRPr>
          </a:p>
          <a:p>
            <a:pPr algn="just" rtl="1"/>
            <a:r>
              <a:rPr lang="ar-SA" sz="3200" b="1" dirty="0">
                <a:latin typeface="Sakkal Majalla" panose="02000000000000000000" pitchFamily="2" charset="-78"/>
                <a:cs typeface="Sakkal Majalla" panose="02000000000000000000" pitchFamily="2" charset="-78"/>
              </a:rPr>
              <a:t>وتليهما ثلاثة عناصر فرعية </a:t>
            </a:r>
            <a:r>
              <a:rPr lang="ar-SA" sz="3200" b="1" dirty="0" smtClean="0">
                <a:latin typeface="Sakkal Majalla" panose="02000000000000000000" pitchFamily="2" charset="-78"/>
                <a:cs typeface="Sakkal Majalla" panose="02000000000000000000" pitchFamily="2" charset="-78"/>
              </a:rPr>
              <a:t>وهي</a:t>
            </a:r>
            <a:r>
              <a:rPr lang="ar-DZ" sz="3200" b="1" dirty="0" smtClean="0">
                <a:latin typeface="Sakkal Majalla" panose="02000000000000000000" pitchFamily="2" charset="-78"/>
                <a:cs typeface="Sakkal Majalla" panose="02000000000000000000" pitchFamily="2" charset="-78"/>
              </a:rPr>
              <a:t>:</a:t>
            </a:r>
            <a:r>
              <a:rPr lang="ar-SA" sz="3200" b="1" dirty="0" smtClean="0">
                <a:latin typeface="Sakkal Majalla" panose="02000000000000000000" pitchFamily="2" charset="-78"/>
                <a:cs typeface="Sakkal Majalla" panose="02000000000000000000" pitchFamily="2" charset="-78"/>
              </a:rPr>
              <a:t> </a:t>
            </a:r>
            <a:r>
              <a:rPr lang="ar-SA" sz="3200" b="1" dirty="0">
                <a:solidFill>
                  <a:schemeClr val="accent3">
                    <a:lumMod val="50000"/>
                  </a:schemeClr>
                </a:solidFill>
                <a:latin typeface="Sakkal Majalla" panose="02000000000000000000" pitchFamily="2" charset="-78"/>
                <a:cs typeface="Sakkal Majalla" panose="02000000000000000000" pitchFamily="2" charset="-78"/>
              </a:rPr>
              <a:t>مفهوم الذات الجسدي والاجتماعي والنفسي</a:t>
            </a:r>
            <a:endParaRPr lang="ar-DZ" sz="3200" b="1"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لمستمدة </a:t>
            </a:r>
            <a:r>
              <a:rPr lang="ar-SA" sz="3200" dirty="0">
                <a:latin typeface="Sakkal Majalla" panose="02000000000000000000" pitchFamily="2" charset="-78"/>
                <a:cs typeface="Sakkal Majalla" panose="02000000000000000000" pitchFamily="2" charset="-78"/>
              </a:rPr>
              <a:t>من المكونات الأساسية (الفسيولوجية والنفسية والاجتماعية) لتكامل الإنسان. </a:t>
            </a:r>
            <a:endParaRPr lang="ar-DZ" sz="3200" dirty="0" smtClean="0">
              <a:latin typeface="Sakkal Majalla" panose="02000000000000000000" pitchFamily="2" charset="-78"/>
              <a:cs typeface="Sakkal Majalla" panose="02000000000000000000" pitchFamily="2" charset="-78"/>
            </a:endParaRPr>
          </a:p>
          <a:p>
            <a:pPr algn="just" rtl="1"/>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وفي </a:t>
            </a:r>
            <a:r>
              <a:rPr lang="ar-SA" sz="3200" b="1" dirty="0">
                <a:solidFill>
                  <a:schemeClr val="accent3">
                    <a:lumMod val="50000"/>
                  </a:schemeClr>
                </a:solidFill>
                <a:latin typeface="Sakkal Majalla" panose="02000000000000000000" pitchFamily="2" charset="-78"/>
                <a:cs typeface="Sakkal Majalla" panose="02000000000000000000" pitchFamily="2" charset="-78"/>
              </a:rPr>
              <a:t>قاعدة </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الهرم</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توجد مجموعة مختصرة من العناصر التفصيلية المتعلقة بمفهوم الذات. </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lvl="0" algn="ctr" rtl="1"/>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سادسا: نافذة جوهاري: </a:t>
            </a:r>
            <a:r>
              <a:rPr lang="ar-SA" sz="3200" b="1" dirty="0" smtClean="0">
                <a:solidFill>
                  <a:schemeClr val="accent3">
                    <a:lumMod val="50000"/>
                  </a:schemeClr>
                </a:solidFill>
                <a:latin typeface="Sakkal Majalla" panose="02000000000000000000" pitchFamily="2" charset="-78"/>
                <a:cs typeface="Sakkal Majalla" panose="02000000000000000000" pitchFamily="2" charset="-78"/>
              </a:rPr>
              <a:t>مفهوم </a:t>
            </a:r>
            <a:r>
              <a:rPr lang="ar-SA" sz="3200" b="1" dirty="0">
                <a:solidFill>
                  <a:schemeClr val="accent3">
                    <a:lumMod val="50000"/>
                  </a:schemeClr>
                </a:solidFill>
                <a:latin typeface="Sakkal Majalla" panose="02000000000000000000" pitchFamily="2" charset="-78"/>
                <a:cs typeface="Sakkal Majalla" panose="02000000000000000000" pitchFamily="2" charset="-78"/>
              </a:rPr>
              <a:t>الذات العام والخاص</a:t>
            </a:r>
            <a:endParaRPr lang="fr-FR" sz="3200" b="1" dirty="0">
              <a:solidFill>
                <a:schemeClr val="accent3">
                  <a:lumMod val="50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 من أشهر النماذج المتداولة في الاتصال نموذج نافذة جوهاري (</a:t>
            </a:r>
            <a:r>
              <a:rPr lang="en-US" sz="3200" dirty="0">
                <a:latin typeface="Sakkal Majalla" panose="02000000000000000000" pitchFamily="2" charset="-78"/>
                <a:cs typeface="Sakkal Majalla" panose="02000000000000000000" pitchFamily="2" charset="-78"/>
              </a:rPr>
              <a:t>The Johari Window</a:t>
            </a:r>
            <a:r>
              <a:rPr lang="ar-SA" sz="3200" dirty="0">
                <a:latin typeface="Sakkal Majalla" panose="02000000000000000000" pitchFamily="2" charset="-78"/>
                <a:cs typeface="Sakkal Majalla" panose="02000000000000000000" pitchFamily="2" charset="-78"/>
              </a:rPr>
              <a:t>) المسمى على اسم العالمين اللذين كونا هذا النموذج (وهما </a:t>
            </a:r>
            <a:r>
              <a:rPr lang="en-US" sz="3200" dirty="0">
                <a:latin typeface="Sakkal Majalla" panose="02000000000000000000" pitchFamily="2" charset="-78"/>
                <a:cs typeface="Sakkal Majalla" panose="02000000000000000000" pitchFamily="2" charset="-78"/>
              </a:rPr>
              <a:t>Harry Ingham and Joseph </a:t>
            </a:r>
            <a:r>
              <a:rPr lang="en-US" sz="3200" dirty="0" err="1">
                <a:latin typeface="Sakkal Majalla" panose="02000000000000000000" pitchFamily="2" charset="-78"/>
                <a:cs typeface="Sakkal Majalla" panose="02000000000000000000" pitchFamily="2" charset="-78"/>
              </a:rPr>
              <a:t>Luft</a:t>
            </a:r>
            <a:r>
              <a:rPr lang="ar-SA" sz="3200" dirty="0">
                <a:latin typeface="Sakkal Majalla" panose="02000000000000000000" pitchFamily="2" charset="-78"/>
                <a:cs typeface="Sakkal Majalla" panose="02000000000000000000" pitchFamily="2" charset="-78"/>
              </a:rPr>
              <a:t> في عام 1970م)، والذي يوضح أربعة مستويات مختلفة من المعرفة لمفهوم الذات أو النفس: وهي النفس المرئية أو الظاهرة، النفس غير المرئية، النفس المخبأة، والنفس المجهولة . وتقسم نافذة جوهاري مفهوم النفس إلى أربعة أجزاء بناءً على مدى ماهو معروف للنفس (المفهوم الخاص)، وعلاقتها بما هو معروف للآخرين (المفهوم العام). </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pic>
        <p:nvPicPr>
          <p:cNvPr id="1026" name="Picture 2" descr="https://1.bp.blogspot.com/-GwrPuVLMwUo/YEu3dixcf_I/AAAAAAAATiU/51TXQK5UlGcveBruzyQeGtZ4xCQE-i-fQCLcBGAsYHQ/s720/Johari-windo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pic>
        <p:nvPicPr>
          <p:cNvPr id="2050" name="Picture 2" descr="ADMN 020 - نافذة جوهاري Johari window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903649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النفس المرئية:</a:t>
            </a:r>
            <a:r>
              <a:rPr lang="ar-SA" sz="3200" dirty="0" smtClean="0">
                <a:solidFill>
                  <a:schemeClr val="accent5">
                    <a:lumMod val="75000"/>
                  </a:schemeClr>
                </a:solidFill>
                <a:latin typeface="Sakkal Majalla" panose="02000000000000000000" pitchFamily="2" charset="-78"/>
                <a:cs typeface="Sakkal Majalla" panose="02000000000000000000" pitchFamily="2" charset="-78"/>
              </a:rPr>
              <a:t> </a:t>
            </a:r>
            <a:endParaRPr lang="ar-DZ" sz="3200"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تحتوي على معلومات معروفة للنفس، وكذلك معروفة للآخرين، حيث إنها متاحة للاطلاع ولإمكانية المشاركة. والمساحة في هذا الجزء تكون صغيرة في بداية التعرف على الطرف الآخر وتتسع مع مرور الوقت الذي يسمح بمشاركة أكثر من المعلومات الشخصية مع الطرف الآخر.</a:t>
            </a:r>
            <a:endParaRPr lang="fr-FR" sz="3200" dirty="0" smtClean="0">
              <a:latin typeface="Sakkal Majalla" panose="02000000000000000000" pitchFamily="2" charset="-78"/>
              <a:cs typeface="Sakkal Majalla" panose="02000000000000000000" pitchFamily="2" charset="-78"/>
            </a:endParaRPr>
          </a:p>
          <a:p>
            <a:pPr algn="just" rtl="1"/>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النفس غير المرئية:</a:t>
            </a:r>
            <a:r>
              <a:rPr lang="ar-SA" sz="3200" dirty="0" smtClean="0">
                <a:solidFill>
                  <a:schemeClr val="accent5">
                    <a:lumMod val="75000"/>
                  </a:schemeClr>
                </a:solidFill>
                <a:latin typeface="Sakkal Majalla" panose="02000000000000000000" pitchFamily="2" charset="-78"/>
                <a:cs typeface="Sakkal Majalla" panose="02000000000000000000" pitchFamily="2" charset="-78"/>
              </a:rPr>
              <a:t> </a:t>
            </a:r>
            <a:endParaRPr lang="ar-DZ" sz="3200"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تسمى أيضاً النفس العمياء، وتحتوى على معلومات خاصة يحصل عليها الطرف الآخر، ولكنها غير معروفة للشخص نفسه. مثلا عند تفضيل أحد الأبناء لدى الأب ويظهر ذلك لاشعوريا في سلوك الأب فيكون هذا السلوك غير معروف للأب فيدعي معاملة الأبناء بالمساواة، ولكنه معروف للابن.</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520" y="332656"/>
            <a:ext cx="8424935" cy="6336704"/>
          </a:xfrm>
        </p:spPr>
        <p:txBody>
          <a:bodyPr>
            <a:normAutofit/>
          </a:bodyPr>
          <a:lstStyle/>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النفس المخبأة:</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endParaRPr lang="ar-DZ" sz="3200"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يحتوى </a:t>
            </a:r>
            <a:r>
              <a:rPr lang="ar-SA" sz="3200" dirty="0">
                <a:latin typeface="Sakkal Majalla" panose="02000000000000000000" pitchFamily="2" charset="-78"/>
                <a:cs typeface="Sakkal Majalla" panose="02000000000000000000" pitchFamily="2" charset="-78"/>
              </a:rPr>
              <a:t>هذا الجزء على معلومات شخصية وخاصة جدا لا نسمح بمشاركتها مع الطرف الآخر، فهي إذا معروفة للنفس وغير معروفة للآخرين. حيث إن الآخرين لا يمكنهم الاطلاع على مكنونات النفس إن لم نسمح لهم بالاطلاع عليها. وتقل هذه المسافة مع مرور الزمن وتطور العلاقة مع الطرف الآخر.</a:t>
            </a:r>
            <a:endParaRPr lang="fr-FR" sz="3200" dirty="0">
              <a:latin typeface="Sakkal Majalla" panose="02000000000000000000" pitchFamily="2" charset="-78"/>
              <a:cs typeface="Sakkal Majalla" panose="02000000000000000000" pitchFamily="2" charset="-78"/>
            </a:endParaRPr>
          </a:p>
          <a:p>
            <a:pPr algn="just" rtl="1"/>
            <a:r>
              <a:rPr lang="ar-SA" sz="3200" b="1" dirty="0">
                <a:solidFill>
                  <a:schemeClr val="accent5">
                    <a:lumMod val="75000"/>
                  </a:schemeClr>
                </a:solidFill>
                <a:latin typeface="Sakkal Majalla" panose="02000000000000000000" pitchFamily="2" charset="-78"/>
                <a:cs typeface="Sakkal Majalla" panose="02000000000000000000" pitchFamily="2" charset="-78"/>
              </a:rPr>
              <a:t>النفس المجهولة:</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endParaRPr lang="ar-DZ" sz="3200"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تحتوى </a:t>
            </a:r>
            <a:r>
              <a:rPr lang="ar-SA" sz="3200" dirty="0">
                <a:latin typeface="Sakkal Majalla" panose="02000000000000000000" pitchFamily="2" charset="-78"/>
                <a:cs typeface="Sakkal Majalla" panose="02000000000000000000" pitchFamily="2" charset="-78"/>
              </a:rPr>
              <a:t>على معلومات غير معروفة للنفس وغير معروفة للآخرين. ومن الطبيعي كبت أو تجاهل بعض المعلومات عن النفس, وفي نفس الوقت لا يتمكن الآخرون من إدراكها. وفي الأحوال العادية تكون مساحة هذا الجزء صغيرة وربما لا يمكن الاطلاع عليها إلا من خلال العلاج النفسي أو التدريبات النفسية مثل البرمجة اللغوية العصبية </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r" rtl="1"/>
            <a:r>
              <a:rPr lang="ar-DZ" sz="3200" dirty="0" smtClean="0">
                <a:latin typeface="Sakkal Majalla" panose="02000000000000000000" pitchFamily="2" charset="-78"/>
                <a:cs typeface="Sakkal Majalla" panose="02000000000000000000" pitchFamily="2" charset="-78"/>
              </a:rPr>
              <a:t>تمهيد:</a:t>
            </a:r>
          </a:p>
          <a:p>
            <a:pPr algn="r" rtl="1"/>
            <a:r>
              <a:rPr lang="ar-DZ" sz="3200" dirty="0" smtClean="0">
                <a:latin typeface="Sakkal Majalla" panose="02000000000000000000" pitchFamily="2" charset="-78"/>
                <a:cs typeface="Sakkal Majalla" panose="02000000000000000000" pitchFamily="2" charset="-78"/>
              </a:rPr>
              <a:t>يرى </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ماك لين (</a:t>
            </a:r>
            <a:r>
              <a:rPr lang="en-US" sz="3200" b="1" dirty="0">
                <a:solidFill>
                  <a:schemeClr val="accent3">
                    <a:lumMod val="50000"/>
                  </a:schemeClr>
                </a:solidFill>
                <a:latin typeface="Sakkal Majalla" panose="02000000000000000000" pitchFamily="2" charset="-78"/>
                <a:cs typeface="Sakkal Majalla" panose="02000000000000000000" pitchFamily="2" charset="-78"/>
              </a:rPr>
              <a:t>McLean</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يمكن </a:t>
            </a:r>
            <a:r>
              <a:rPr lang="ar-SA" sz="3200" dirty="0">
                <a:latin typeface="Sakkal Majalla" panose="02000000000000000000" pitchFamily="2" charset="-78"/>
                <a:cs typeface="Sakkal Majalla" panose="02000000000000000000" pitchFamily="2" charset="-78"/>
              </a:rPr>
              <a:t>تعريف </a:t>
            </a:r>
            <a:r>
              <a:rPr lang="ar-DZ" sz="3200" dirty="0" smtClean="0">
                <a:latin typeface="Sakkal Majalla" panose="02000000000000000000" pitchFamily="2" charset="-78"/>
                <a:cs typeface="Sakkal Majalla" panose="02000000000000000000" pitchFamily="2" charset="-78"/>
              </a:rPr>
              <a:t>الإتصال الذاتي </a:t>
            </a:r>
            <a:r>
              <a:rPr lang="ar-SA" sz="3200" dirty="0" smtClean="0">
                <a:latin typeface="Sakkal Majalla" panose="02000000000000000000" pitchFamily="2" charset="-78"/>
                <a:cs typeface="Sakkal Majalla" panose="02000000000000000000" pitchFamily="2" charset="-78"/>
              </a:rPr>
              <a:t>بأنه </a:t>
            </a:r>
            <a:r>
              <a:rPr lang="ar-SA" sz="3200" dirty="0">
                <a:latin typeface="Sakkal Majalla" panose="02000000000000000000" pitchFamily="2" charset="-78"/>
                <a:cs typeface="Sakkal Majalla" panose="02000000000000000000" pitchFamily="2" charset="-78"/>
              </a:rPr>
              <a:t>التواصل مع الذات، وقد يشمل </a:t>
            </a:r>
            <a:r>
              <a:rPr lang="ar-SA" sz="3200" dirty="0" smtClean="0">
                <a:latin typeface="Sakkal Majalla" panose="02000000000000000000" pitchFamily="2" charset="-78"/>
                <a:cs typeface="Sakkal Majalla" panose="02000000000000000000" pitchFamily="2" charset="-78"/>
              </a:rPr>
              <a:t>ذلك</a:t>
            </a:r>
            <a:r>
              <a:rPr lang="ar-DZ" sz="3200" dirty="0" smtClean="0">
                <a:latin typeface="Sakkal Majalla" panose="02000000000000000000" pitchFamily="2" charset="-78"/>
                <a:cs typeface="Sakkal Majalla" panose="02000000000000000000" pitchFamily="2" charset="-78"/>
              </a:rPr>
              <a:t>:</a:t>
            </a:r>
            <a:r>
              <a:rPr lang="ar-SA" sz="3200" dirty="0" smtClean="0">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الحديث الذاتي، وأعمال الخيال والتصور، وحتى الاستدعاء والذاكرة </a:t>
            </a:r>
            <a:r>
              <a:rPr lang="ar-DZ" sz="3200" dirty="0" smtClean="0">
                <a:latin typeface="Sakkal Majalla" panose="02000000000000000000" pitchFamily="2" charset="-78"/>
                <a:cs typeface="Sakkal Majalla" panose="02000000000000000000" pitchFamily="2" charset="-78"/>
              </a:rPr>
              <a:t>.</a:t>
            </a:r>
          </a:p>
          <a:p>
            <a:pPr algn="r" rtl="1"/>
            <a:r>
              <a:rPr lang="ar-DZ" sz="3200" dirty="0" smtClean="0">
                <a:latin typeface="Sakkal Majalla" panose="02000000000000000000" pitchFamily="2" charset="-78"/>
                <a:cs typeface="Sakkal Majalla" panose="02000000000000000000" pitchFamily="2" charset="-78"/>
              </a:rPr>
              <a:t>يضيف </a:t>
            </a:r>
            <a:r>
              <a:rPr lang="ar-DZ" sz="3200" b="1" dirty="0">
                <a:solidFill>
                  <a:schemeClr val="accent3">
                    <a:lumMod val="50000"/>
                  </a:schemeClr>
                </a:solidFill>
                <a:latin typeface="Sakkal Majalla" panose="02000000000000000000" pitchFamily="2" charset="-78"/>
                <a:cs typeface="Sakkal Majalla" panose="02000000000000000000" pitchFamily="2" charset="-78"/>
              </a:rPr>
              <a:t>ماك لين (</a:t>
            </a:r>
            <a:r>
              <a:rPr lang="en-US" sz="3200" b="1" dirty="0">
                <a:solidFill>
                  <a:schemeClr val="accent3">
                    <a:lumMod val="50000"/>
                  </a:schemeClr>
                </a:solidFill>
                <a:latin typeface="Sakkal Majalla" panose="02000000000000000000" pitchFamily="2" charset="-78"/>
                <a:cs typeface="Sakkal Majalla" panose="02000000000000000000" pitchFamily="2" charset="-78"/>
              </a:rPr>
              <a:t>McLean</a:t>
            </a:r>
            <a:r>
              <a:rPr lang="ar-DZ" sz="3200" b="1" dirty="0">
                <a:solidFill>
                  <a:schemeClr val="accent3">
                    <a:lumMod val="50000"/>
                  </a:schemeClr>
                </a:solidFill>
                <a:latin typeface="Sakkal Majalla" panose="02000000000000000000" pitchFamily="2" charset="-78"/>
                <a:cs typeface="Sakkal Majalla" panose="02000000000000000000" pitchFamily="2" charset="-78"/>
              </a:rPr>
              <a:t>) </a:t>
            </a:r>
            <a:r>
              <a:rPr lang="ar-DZ" sz="3200" b="1" dirty="0" smtClean="0">
                <a:solidFill>
                  <a:schemeClr val="accent3">
                    <a:lumMod val="50000"/>
                  </a:schemeClr>
                </a:solidFill>
                <a:latin typeface="Sakkal Majalla" panose="02000000000000000000" pitchFamily="2" charset="-78"/>
                <a:cs typeface="Sakkal Majalla" panose="02000000000000000000" pitchFamily="2" charset="-78"/>
              </a:rPr>
              <a:t> قائلا: </a:t>
            </a:r>
            <a:r>
              <a:rPr lang="ar-SA" sz="3200" dirty="0" smtClean="0">
                <a:latin typeface="Sakkal Majalla" panose="02000000000000000000" pitchFamily="2" charset="-78"/>
                <a:cs typeface="Sakkal Majalla" panose="02000000000000000000" pitchFamily="2" charset="-78"/>
              </a:rPr>
              <a:t>قرأت </a:t>
            </a:r>
            <a:r>
              <a:rPr lang="ar-DZ" sz="3200" dirty="0" smtClean="0">
                <a:latin typeface="Sakkal Majalla" panose="02000000000000000000" pitchFamily="2" charset="-78"/>
                <a:cs typeface="Sakkal Majalla" panose="02000000000000000000" pitchFamily="2" charset="-78"/>
              </a:rPr>
              <a:t>تدوينة </a:t>
            </a:r>
            <a:r>
              <a:rPr lang="ar-SA" sz="3200" dirty="0" smtClean="0">
                <a:latin typeface="Sakkal Majalla" panose="02000000000000000000" pitchFamily="2" charset="-78"/>
                <a:cs typeface="Sakkal Majalla" panose="02000000000000000000" pitchFamily="2" charset="-78"/>
              </a:rPr>
              <a:t>على </a:t>
            </a:r>
            <a:r>
              <a:rPr lang="ar-SA" sz="3200" dirty="0">
                <a:latin typeface="Sakkal Majalla" panose="02000000000000000000" pitchFamily="2" charset="-78"/>
                <a:cs typeface="Sakkal Majalla" panose="02000000000000000000" pitchFamily="2" charset="-78"/>
              </a:rPr>
              <a:t>هاتفك أن أصدقائك سيتناولون العشاء في مطعمك المفضل. </a:t>
            </a:r>
            <a:endParaRPr lang="ar-DZ" sz="3200" dirty="0" smtClean="0">
              <a:latin typeface="Sakkal Majalla" panose="02000000000000000000" pitchFamily="2" charset="-78"/>
              <a:cs typeface="Sakkal Majalla" panose="02000000000000000000" pitchFamily="2" charset="-78"/>
            </a:endParaRPr>
          </a:p>
          <a:p>
            <a:pPr algn="r" rtl="1"/>
            <a:r>
              <a:rPr lang="ar-SA" sz="3200" dirty="0" smtClean="0">
                <a:latin typeface="Sakkal Majalla" panose="02000000000000000000" pitchFamily="2" charset="-78"/>
                <a:cs typeface="Sakkal Majalla" panose="02000000000000000000" pitchFamily="2" charset="-78"/>
              </a:rPr>
              <a:t>ما </a:t>
            </a:r>
            <a:r>
              <a:rPr lang="ar-SA" sz="3200" dirty="0">
                <a:latin typeface="Sakkal Majalla" panose="02000000000000000000" pitchFamily="2" charset="-78"/>
                <a:cs typeface="Sakkal Majalla" panose="02000000000000000000" pitchFamily="2" charset="-78"/>
              </a:rPr>
              <a:t>يتبادر إلى الذهن؟ </a:t>
            </a:r>
            <a:endParaRPr lang="ar-DZ" sz="3200" dirty="0" smtClean="0">
              <a:latin typeface="Sakkal Majalla" panose="02000000000000000000" pitchFamily="2" charset="-78"/>
              <a:cs typeface="Sakkal Majalla" panose="02000000000000000000" pitchFamily="2" charset="-78"/>
            </a:endParaRPr>
          </a:p>
          <a:p>
            <a:pPr algn="r" rtl="1"/>
            <a:r>
              <a:rPr lang="ar-SA" sz="3200" dirty="0" smtClean="0">
                <a:latin typeface="Sakkal Majalla" panose="02000000000000000000" pitchFamily="2" charset="-78"/>
                <a:cs typeface="Sakkal Majalla" panose="02000000000000000000" pitchFamily="2" charset="-78"/>
              </a:rPr>
              <a:t>المناظر </a:t>
            </a:r>
            <a:r>
              <a:rPr lang="ar-SA" sz="3200" dirty="0">
                <a:latin typeface="Sakkal Majalla" panose="02000000000000000000" pitchFamily="2" charset="-78"/>
                <a:cs typeface="Sakkal Majalla" panose="02000000000000000000" pitchFamily="2" charset="-78"/>
              </a:rPr>
              <a:t>والأصوات والروائح؟ </a:t>
            </a:r>
            <a:endParaRPr lang="ar-DZ" sz="3200" dirty="0" smtClean="0">
              <a:latin typeface="Sakkal Majalla" panose="02000000000000000000" pitchFamily="2" charset="-78"/>
              <a:cs typeface="Sakkal Majalla" panose="02000000000000000000" pitchFamily="2" charset="-78"/>
            </a:endParaRPr>
          </a:p>
          <a:p>
            <a:pPr algn="r" rtl="1"/>
            <a:r>
              <a:rPr lang="ar-DZ" sz="3200" dirty="0" smtClean="0">
                <a:latin typeface="Sakkal Majalla" panose="02000000000000000000" pitchFamily="2" charset="-78"/>
                <a:cs typeface="Sakkal Majalla" panose="02000000000000000000" pitchFamily="2" charset="-78"/>
              </a:rPr>
              <a:t>المزاح وتبادلهم  القصص؟ .... الخ</a:t>
            </a:r>
          </a:p>
          <a:p>
            <a:pPr algn="ctr" rtl="1"/>
            <a:r>
              <a:rPr lang="ar-DZ" sz="3200" u="sng" dirty="0" smtClean="0">
                <a:latin typeface="Sakkal Majalla" panose="02000000000000000000" pitchFamily="2" charset="-78"/>
                <a:cs typeface="Sakkal Majalla" panose="02000000000000000000" pitchFamily="2" charset="-78"/>
              </a:rPr>
              <a:t>كل تفكيرك هذا </a:t>
            </a:r>
            <a:r>
              <a:rPr lang="ar-DZ" sz="3200" b="1" u="sng" dirty="0" smtClean="0">
                <a:solidFill>
                  <a:schemeClr val="accent3">
                    <a:lumMod val="50000"/>
                  </a:schemeClr>
                </a:solidFill>
                <a:latin typeface="Sakkal Majalla" panose="02000000000000000000" pitchFamily="2" charset="-78"/>
                <a:cs typeface="Sakkal Majalla" panose="02000000000000000000" pitchFamily="2" charset="-78"/>
              </a:rPr>
              <a:t>إتصال ذاتي.</a:t>
            </a:r>
            <a:endParaRPr lang="fr-FR" sz="3200" b="1" u="sng" dirty="0">
              <a:solidFill>
                <a:schemeClr val="accent3">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5061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260648"/>
            <a:ext cx="8280919" cy="6408712"/>
          </a:xfrm>
        </p:spPr>
        <p:txBody>
          <a:bodyPr>
            <a:normAutofit lnSpcReduction="10000"/>
          </a:bodyPr>
          <a:lstStyle/>
          <a:p>
            <a:pPr algn="just" rtl="1"/>
            <a:r>
              <a:rPr lang="ar-DZ" sz="3200" b="1" dirty="0" smtClean="0">
                <a:solidFill>
                  <a:schemeClr val="accent6">
                    <a:lumMod val="75000"/>
                  </a:schemeClr>
                </a:solidFill>
                <a:latin typeface="Sakkal Majalla" panose="02000000000000000000" pitchFamily="2" charset="-78"/>
                <a:cs typeface="Sakkal Majalla" panose="02000000000000000000" pitchFamily="2" charset="-78"/>
              </a:rPr>
              <a:t>أولا: مفهوم الإتصال الذاتي</a:t>
            </a:r>
          </a:p>
          <a:p>
            <a:pPr algn="just" rtl="1"/>
            <a:r>
              <a:rPr lang="ar-SA" sz="3200" b="1" dirty="0">
                <a:solidFill>
                  <a:schemeClr val="accent5"/>
                </a:solidFill>
                <a:latin typeface="Sakkal Majalla" panose="02000000000000000000" pitchFamily="2" charset="-78"/>
                <a:cs typeface="Sakkal Majalla" panose="02000000000000000000" pitchFamily="2" charset="-78"/>
              </a:rPr>
              <a:t>الاتصال الذاتي: </a:t>
            </a:r>
            <a:r>
              <a:rPr lang="ar-SA" sz="3200" dirty="0">
                <a:latin typeface="Sakkal Majalla" panose="02000000000000000000" pitchFamily="2" charset="-78"/>
                <a:cs typeface="Sakkal Majalla" panose="02000000000000000000" pitchFamily="2" charset="-78"/>
              </a:rPr>
              <a:t>المعروف أيضا باسم </a:t>
            </a:r>
            <a:r>
              <a:rPr lang="ar-SA" sz="3200" b="1" dirty="0">
                <a:latin typeface="Sakkal Majalla" panose="02000000000000000000" pitchFamily="2" charset="-78"/>
                <a:cs typeface="Sakkal Majalla" panose="02000000000000000000" pitchFamily="2" charset="-78"/>
              </a:rPr>
              <a:t>الاتصال التلقائي</a:t>
            </a:r>
            <a:r>
              <a:rPr lang="ar-SA" sz="3200" dirty="0">
                <a:latin typeface="Sakkal Majalla" panose="02000000000000000000" pitchFamily="2" charset="-78"/>
                <a:cs typeface="Sakkal Majalla" panose="02000000000000000000" pitchFamily="2" charset="-78"/>
              </a:rPr>
              <a:t> (</a:t>
            </a:r>
            <a:r>
              <a:rPr lang="en-US" sz="3200" b="1" dirty="0">
                <a:latin typeface="Sakkal Majalla" panose="02000000000000000000" pitchFamily="2" charset="-78"/>
                <a:cs typeface="Sakkal Majalla" panose="02000000000000000000" pitchFamily="2" charset="-78"/>
              </a:rPr>
              <a:t>autocommunication</a:t>
            </a:r>
            <a:r>
              <a:rPr lang="ar-SA" sz="3200" dirty="0">
                <a:latin typeface="Sakkal Majalla" panose="02000000000000000000" pitchFamily="2" charset="-78"/>
                <a:cs typeface="Sakkal Majalla" panose="02000000000000000000" pitchFamily="2" charset="-78"/>
              </a:rPr>
              <a:t>) أو </a:t>
            </a:r>
            <a:r>
              <a:rPr lang="ar-SA" sz="3200" b="1" dirty="0">
                <a:latin typeface="Sakkal Majalla" panose="02000000000000000000" pitchFamily="2" charset="-78"/>
                <a:cs typeface="Sakkal Majalla" panose="02000000000000000000" pitchFamily="2" charset="-78"/>
              </a:rPr>
              <a:t>الكلام الداخلي</a:t>
            </a:r>
            <a:r>
              <a:rPr lang="ar-SA" sz="3200" dirty="0">
                <a:latin typeface="Sakkal Majalla" panose="02000000000000000000" pitchFamily="2" charset="-78"/>
                <a:cs typeface="Sakkal Majalla" panose="02000000000000000000" pitchFamily="2" charset="-78"/>
              </a:rPr>
              <a:t> (</a:t>
            </a:r>
            <a:r>
              <a:rPr lang="en-US" sz="3200" b="1" dirty="0">
                <a:latin typeface="Sakkal Majalla" panose="02000000000000000000" pitchFamily="2" charset="-78"/>
                <a:cs typeface="Sakkal Majalla" panose="02000000000000000000" pitchFamily="2" charset="-78"/>
              </a:rPr>
              <a:t>inner speech</a:t>
            </a:r>
            <a:r>
              <a:rPr lang="ar-SA" sz="3200" dirty="0">
                <a:latin typeface="Sakkal Majalla" panose="02000000000000000000" pitchFamily="2" charset="-78"/>
                <a:cs typeface="Sakkal Majalla" panose="02000000000000000000" pitchFamily="2" charset="-78"/>
              </a:rPr>
              <a:t>) وهو التواصل مع الذات أو التواصل </a:t>
            </a:r>
            <a:r>
              <a:rPr lang="ar-SA" sz="3200" dirty="0" smtClean="0">
                <a:latin typeface="Sakkal Majalla" panose="02000000000000000000" pitchFamily="2" charset="-78"/>
                <a:cs typeface="Sakkal Majalla" panose="02000000000000000000" pitchFamily="2" charset="-78"/>
              </a:rPr>
              <a:t>الذ</a:t>
            </a:r>
            <a:r>
              <a:rPr lang="ar-DZ" sz="3200" dirty="0" smtClean="0">
                <a:latin typeface="Sakkal Majalla" panose="02000000000000000000" pitchFamily="2" charset="-78"/>
                <a:cs typeface="Sakkal Majalla" panose="02000000000000000000" pitchFamily="2" charset="-78"/>
              </a:rPr>
              <a:t>ي يحدث بين الإنسان وذاته.</a:t>
            </a:r>
          </a:p>
          <a:p>
            <a:pPr marL="457200" indent="-457200" algn="just" rtl="1">
              <a:buClr>
                <a:schemeClr val="accent5"/>
              </a:buClr>
              <a:buFont typeface="Arial" panose="020B0604020202020204" pitchFamily="34" charset="0"/>
              <a:buChar char="•"/>
            </a:pPr>
            <a:r>
              <a:rPr lang="ar-SA" sz="3200" dirty="0">
                <a:latin typeface="Sakkal Majalla" panose="02000000000000000000" pitchFamily="2" charset="-78"/>
                <a:cs typeface="Sakkal Majalla" panose="02000000000000000000" pitchFamily="2" charset="-78"/>
              </a:rPr>
              <a:t>غالبا ما يفهم </a:t>
            </a:r>
            <a:r>
              <a:rPr lang="ar-SA" sz="3200" b="1" dirty="0">
                <a:latin typeface="Sakkal Majalla" panose="02000000000000000000" pitchFamily="2" charset="-78"/>
                <a:cs typeface="Sakkal Majalla" panose="02000000000000000000" pitchFamily="2" charset="-78"/>
              </a:rPr>
              <a:t>الاتصال الذاتي</a:t>
            </a:r>
            <a:r>
              <a:rPr lang="ar-SA" sz="3200" dirty="0">
                <a:latin typeface="Sakkal Majalla" panose="02000000000000000000" pitchFamily="2" charset="-78"/>
                <a:cs typeface="Sakkal Majalla" panose="02000000000000000000" pitchFamily="2" charset="-78"/>
              </a:rPr>
              <a:t> على أنه تبادل للرسائل يكون فيه المرسل والمتلقي هو الشخص نفسه. </a:t>
            </a:r>
            <a:endParaRPr lang="ar-DZ" sz="3200" dirty="0" smtClean="0">
              <a:latin typeface="Sakkal Majalla" panose="02000000000000000000" pitchFamily="2" charset="-78"/>
              <a:cs typeface="Sakkal Majalla" panose="02000000000000000000" pitchFamily="2" charset="-78"/>
            </a:endParaRPr>
          </a:p>
          <a:p>
            <a:pPr marL="457200" indent="-457200" algn="just" rtl="1">
              <a:buClr>
                <a:schemeClr val="accent5"/>
              </a:buClr>
              <a:buFont typeface="Arial" panose="020B0604020202020204" pitchFamily="34" charset="0"/>
              <a:buChar char="•"/>
            </a:pPr>
            <a:r>
              <a:rPr lang="ar-DZ" sz="3200" dirty="0">
                <a:latin typeface="Sakkal Majalla" panose="02000000000000000000" pitchFamily="2" charset="-78"/>
                <a:cs typeface="Sakkal Majalla" panose="02000000000000000000" pitchFamily="2" charset="-78"/>
              </a:rPr>
              <a:t>ومن الأمثلة على ذلك:  أن </a:t>
            </a:r>
            <a:r>
              <a:rPr lang="ar-DZ" sz="3200" dirty="0" smtClean="0">
                <a:latin typeface="Sakkal Majalla" panose="02000000000000000000" pitchFamily="2" charset="-78"/>
                <a:cs typeface="Sakkal Majalla" panose="02000000000000000000" pitchFamily="2" charset="-78"/>
              </a:rPr>
              <a:t>يخاطب الشخص نفسه "</a:t>
            </a:r>
            <a:r>
              <a:rPr lang="ar-DZ" sz="3200" dirty="0">
                <a:latin typeface="Sakkal Majalla" panose="02000000000000000000" pitchFamily="2" charset="-78"/>
                <a:cs typeface="Sakkal Majalla" panose="02000000000000000000" pitchFamily="2" charset="-78"/>
              </a:rPr>
              <a:t>سأقوم بعمل أفضل في المرة القادمة" بعد </a:t>
            </a:r>
            <a:r>
              <a:rPr lang="ar-DZ" sz="3200" dirty="0" smtClean="0">
                <a:latin typeface="Sakkal Majalla" panose="02000000000000000000" pitchFamily="2" charset="-78"/>
                <a:cs typeface="Sakkal Majalla" panose="02000000000000000000" pitchFamily="2" charset="-78"/>
              </a:rPr>
              <a:t>إخفاقه، أو </a:t>
            </a:r>
            <a:r>
              <a:rPr lang="ar-DZ" sz="3200" dirty="0">
                <a:latin typeface="Sakkal Majalla" panose="02000000000000000000" pitchFamily="2" charset="-78"/>
                <a:cs typeface="Sakkal Majalla" panose="02000000000000000000" pitchFamily="2" charset="-78"/>
              </a:rPr>
              <a:t>تخيل محادثة مع </a:t>
            </a:r>
            <a:r>
              <a:rPr lang="ar-DZ" sz="3200" dirty="0" smtClean="0">
                <a:latin typeface="Sakkal Majalla" panose="02000000000000000000" pitchFamily="2" charset="-78"/>
                <a:cs typeface="Sakkal Majalla" panose="02000000000000000000" pitchFamily="2" charset="-78"/>
              </a:rPr>
              <a:t>صديقه.</a:t>
            </a:r>
          </a:p>
          <a:p>
            <a:pPr marL="457200" indent="-457200" algn="just" rtl="1">
              <a:buClr>
                <a:schemeClr val="accent5"/>
              </a:buClr>
              <a:buFont typeface="Arial" panose="020B0604020202020204" pitchFamily="34" charset="0"/>
              <a:buChar char="•"/>
            </a:pPr>
            <a:r>
              <a:rPr lang="ar-DZ" sz="3200" dirty="0">
                <a:latin typeface="Sakkal Majalla" panose="02000000000000000000" pitchFamily="2" charset="-78"/>
                <a:cs typeface="Sakkal Majalla" panose="02000000000000000000" pitchFamily="2" charset="-78"/>
              </a:rPr>
              <a:t>يمكن أن يحدث الإتصال الذاتي للشخص بمفرده أو في المواقف الاجتماعية. </a:t>
            </a:r>
            <a:endParaRPr lang="ar-DZ" sz="3200" dirty="0" smtClean="0">
              <a:latin typeface="Sakkal Majalla" panose="02000000000000000000" pitchFamily="2" charset="-78"/>
              <a:cs typeface="Sakkal Majalla" panose="02000000000000000000" pitchFamily="2" charset="-78"/>
            </a:endParaRPr>
          </a:p>
          <a:p>
            <a:pPr marL="457200" indent="-457200" algn="just" rtl="1">
              <a:buClr>
                <a:schemeClr val="accent5"/>
              </a:buClr>
              <a:buFont typeface="Arial" panose="020B0604020202020204" pitchFamily="34" charset="0"/>
              <a:buChar char="•"/>
            </a:pPr>
            <a:r>
              <a:rPr lang="ar-DZ" sz="3200" dirty="0">
                <a:latin typeface="Sakkal Majalla" panose="02000000000000000000" pitchFamily="2" charset="-78"/>
                <a:cs typeface="Sakkal Majalla" panose="02000000000000000000" pitchFamily="2" charset="-78"/>
              </a:rPr>
              <a:t>قد يحدث الإتصال الذاتي عفويا أو يحدث كاستجابة للتغيرات في البيئة الاتصالية.</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8213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522162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r" rtl="1"/>
            <a:r>
              <a:rPr lang="ar-DZ" sz="3200" dirty="0">
                <a:latin typeface="Sakkal Majalla" panose="02000000000000000000" pitchFamily="2" charset="-78"/>
                <a:cs typeface="Sakkal Majalla" panose="02000000000000000000" pitchFamily="2" charset="-78"/>
              </a:rPr>
              <a:t>يشمل الاتصال الذاتي مجموعة كبيرة ومتنوعة من السلوكيات الاتصالية: </a:t>
            </a:r>
            <a:r>
              <a:rPr lang="ar-DZ" sz="3200" b="1" dirty="0">
                <a:solidFill>
                  <a:schemeClr val="bg2">
                    <a:lumMod val="50000"/>
                  </a:schemeClr>
                </a:solidFill>
                <a:latin typeface="Sakkal Majalla" panose="02000000000000000000" pitchFamily="2" charset="-78"/>
                <a:cs typeface="Sakkal Majalla" panose="02000000000000000000" pitchFamily="2" charset="-78"/>
              </a:rPr>
              <a:t>التخيل </a:t>
            </a:r>
            <a:r>
              <a:rPr lang="fr-FR" sz="3200" b="1" dirty="0" smtClean="0">
                <a:solidFill>
                  <a:schemeClr val="bg2">
                    <a:lumMod val="50000"/>
                  </a:schemeClr>
                </a:solidFill>
                <a:latin typeface="Sakkal Majalla" panose="02000000000000000000" pitchFamily="2" charset="-78"/>
                <a:cs typeface="Sakkal Majalla" panose="02000000000000000000" pitchFamily="2" charset="-78"/>
              </a:rPr>
              <a:t> imagination </a:t>
            </a:r>
            <a:endParaRPr lang="ar-DZ" sz="3200" b="1" dirty="0" smtClean="0">
              <a:solidFill>
                <a:schemeClr val="bg2">
                  <a:lumMod val="50000"/>
                </a:schemeClr>
              </a:solidFill>
              <a:latin typeface="Sakkal Majalla" panose="02000000000000000000" pitchFamily="2" charset="-78"/>
              <a:cs typeface="Sakkal Majalla" panose="02000000000000000000" pitchFamily="2" charset="-78"/>
            </a:endParaRPr>
          </a:p>
          <a:p>
            <a:pPr algn="r" rtl="1"/>
            <a:endParaRPr lang="fr-FR" sz="3200" b="1" dirty="0" smtClean="0">
              <a:solidFill>
                <a:schemeClr val="bg2">
                  <a:lumMod val="50000"/>
                </a:schemeClr>
              </a:solidFill>
              <a:latin typeface="Sakkal Majalla" panose="02000000000000000000" pitchFamily="2" charset="-78"/>
              <a:cs typeface="Sakkal Majalla" panose="02000000000000000000" pitchFamily="2" charset="-78"/>
            </a:endParaRPr>
          </a:p>
          <a:p>
            <a:pPr algn="r" rtl="1"/>
            <a:r>
              <a:rPr lang="ar-DZ" sz="3200" b="1" dirty="0" smtClean="0">
                <a:solidFill>
                  <a:schemeClr val="bg2">
                    <a:lumMod val="50000"/>
                  </a:schemeClr>
                </a:solidFill>
                <a:latin typeface="Sakkal Majalla" panose="02000000000000000000" pitchFamily="2" charset="-78"/>
                <a:cs typeface="Sakkal Majalla" panose="02000000000000000000" pitchFamily="2" charset="-78"/>
              </a:rPr>
              <a:t>التذكر </a:t>
            </a:r>
            <a:r>
              <a:rPr lang="fr-FR" sz="3200" b="1" dirty="0" smtClean="0">
                <a:solidFill>
                  <a:schemeClr val="bg2">
                    <a:lumMod val="50000"/>
                  </a:schemeClr>
                </a:solidFill>
                <a:latin typeface="Sakkal Majalla" panose="02000000000000000000" pitchFamily="2" charset="-78"/>
                <a:cs typeface="Sakkal Majalla" panose="02000000000000000000" pitchFamily="2" charset="-78"/>
              </a:rPr>
              <a:t> memory </a:t>
            </a:r>
            <a:endParaRPr lang="ar-DZ" sz="3200" b="1" dirty="0" smtClean="0">
              <a:solidFill>
                <a:schemeClr val="bg2">
                  <a:lumMod val="50000"/>
                </a:schemeClr>
              </a:solidFill>
              <a:latin typeface="Sakkal Majalla" panose="02000000000000000000" pitchFamily="2" charset="-78"/>
              <a:cs typeface="Sakkal Majalla" panose="02000000000000000000" pitchFamily="2" charset="-78"/>
            </a:endParaRPr>
          </a:p>
          <a:p>
            <a:pPr algn="r" rtl="1"/>
            <a:endParaRPr lang="fr-FR" sz="3200" b="1" dirty="0" smtClean="0">
              <a:solidFill>
                <a:schemeClr val="bg2">
                  <a:lumMod val="50000"/>
                </a:schemeClr>
              </a:solidFill>
              <a:latin typeface="Sakkal Majalla" panose="02000000000000000000" pitchFamily="2" charset="-78"/>
              <a:cs typeface="Sakkal Majalla" panose="02000000000000000000" pitchFamily="2" charset="-78"/>
            </a:endParaRPr>
          </a:p>
          <a:p>
            <a:pPr algn="r" rtl="1"/>
            <a:r>
              <a:rPr lang="ar-DZ" sz="3200" b="1" dirty="0" smtClean="0">
                <a:solidFill>
                  <a:schemeClr val="bg2">
                    <a:lumMod val="50000"/>
                  </a:schemeClr>
                </a:solidFill>
                <a:latin typeface="Sakkal Majalla" panose="02000000000000000000" pitchFamily="2" charset="-78"/>
                <a:cs typeface="Sakkal Majalla" panose="02000000000000000000" pitchFamily="2" charset="-78"/>
              </a:rPr>
              <a:t>الحديث </a:t>
            </a:r>
            <a:r>
              <a:rPr lang="ar-DZ" sz="3200" b="1" dirty="0">
                <a:solidFill>
                  <a:schemeClr val="bg2">
                    <a:lumMod val="50000"/>
                  </a:schemeClr>
                </a:solidFill>
                <a:latin typeface="Sakkal Majalla" panose="02000000000000000000" pitchFamily="2" charset="-78"/>
                <a:cs typeface="Sakkal Majalla" panose="02000000000000000000" pitchFamily="2" charset="-78"/>
              </a:rPr>
              <a:t>مع النفس  </a:t>
            </a:r>
            <a:r>
              <a:rPr lang="fr-FR" sz="3200" b="1" dirty="0" smtClean="0">
                <a:solidFill>
                  <a:schemeClr val="bg2">
                    <a:lumMod val="50000"/>
                  </a:schemeClr>
                </a:solidFill>
                <a:latin typeface="Sakkal Majalla" panose="02000000000000000000" pitchFamily="2" charset="-78"/>
                <a:cs typeface="Sakkal Majalla" panose="02000000000000000000" pitchFamily="2" charset="-78"/>
              </a:rPr>
              <a:t>  self-talk</a:t>
            </a:r>
          </a:p>
          <a:p>
            <a:pPr algn="r" rtl="1"/>
            <a:endParaRPr lang="ar-DZ" sz="3200" b="1" dirty="0" smtClean="0">
              <a:solidFill>
                <a:schemeClr val="bg2">
                  <a:lumMod val="50000"/>
                </a:schemeClr>
              </a:solidFill>
              <a:latin typeface="Sakkal Majalla" panose="02000000000000000000" pitchFamily="2" charset="-78"/>
              <a:cs typeface="Sakkal Majalla" panose="02000000000000000000" pitchFamily="2" charset="-78"/>
            </a:endParaRPr>
          </a:p>
          <a:p>
            <a:pPr algn="r" rtl="1"/>
            <a:r>
              <a:rPr lang="ar-DZ" sz="3200" b="1" dirty="0" smtClean="0">
                <a:solidFill>
                  <a:schemeClr val="bg2">
                    <a:lumMod val="50000"/>
                  </a:schemeClr>
                </a:solidFill>
                <a:latin typeface="Sakkal Majalla" panose="02000000000000000000" pitchFamily="2" charset="-78"/>
                <a:cs typeface="Sakkal Majalla" panose="02000000000000000000" pitchFamily="2" charset="-78"/>
              </a:rPr>
              <a:t>الحوار </a:t>
            </a:r>
            <a:r>
              <a:rPr lang="ar-DZ" sz="3200" b="1" dirty="0">
                <a:solidFill>
                  <a:schemeClr val="bg2">
                    <a:lumMod val="50000"/>
                  </a:schemeClr>
                </a:solidFill>
                <a:latin typeface="Sakkal Majalla" panose="02000000000000000000" pitchFamily="2" charset="-78"/>
                <a:cs typeface="Sakkal Majalla" panose="02000000000000000000" pitchFamily="2" charset="-78"/>
              </a:rPr>
              <a:t>الداخلي </a:t>
            </a:r>
            <a:r>
              <a:rPr lang="fr-FR" sz="3200" b="1" dirty="0" smtClean="0">
                <a:solidFill>
                  <a:schemeClr val="bg2">
                    <a:lumMod val="50000"/>
                  </a:schemeClr>
                </a:solidFill>
                <a:latin typeface="Sakkal Majalla" panose="02000000000000000000" pitchFamily="2" charset="-78"/>
                <a:cs typeface="Sakkal Majalla" panose="02000000000000000000" pitchFamily="2" charset="-78"/>
              </a:rPr>
              <a:t>inner dialogue</a:t>
            </a:r>
            <a:r>
              <a:rPr lang="ar-DZ" sz="3200" b="1" dirty="0" smtClean="0">
                <a:solidFill>
                  <a:schemeClr val="bg2">
                    <a:lumMod val="50000"/>
                  </a:schemeClr>
                </a:solidFill>
                <a:latin typeface="Sakkal Majalla" panose="02000000000000000000" pitchFamily="2" charset="-78"/>
                <a:cs typeface="Sakkal Majalla" panose="02000000000000000000" pitchFamily="2" charset="-78"/>
              </a:rPr>
              <a:t> </a:t>
            </a:r>
          </a:p>
          <a:p>
            <a:pPr algn="r" rtl="1"/>
            <a:endParaRPr lang="fr-FR" sz="3200" b="1" dirty="0">
              <a:latin typeface="Sakkal Majalla" panose="02000000000000000000" pitchFamily="2" charset="-78"/>
              <a:cs typeface="Sakkal Majalla" panose="02000000000000000000"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58845"/>
            <a:ext cx="2520280" cy="1531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0335" y="1599677"/>
            <a:ext cx="2571750"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26" y="3140968"/>
            <a:ext cx="2705100"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4981575"/>
            <a:ext cx="2438400"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349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4"/>
                                        </p:tgtEl>
                                        <p:attrNameLst>
                                          <p:attrName>style.visibility</p:attrName>
                                        </p:attrNameLst>
                                      </p:cBhvr>
                                      <p:to>
                                        <p:strVal val="visible"/>
                                      </p:to>
                                    </p:set>
                                    <p:anim calcmode="lin" valueType="num">
                                      <p:cBhvr additive="base">
                                        <p:cTn id="31" dur="500" fill="hold"/>
                                        <p:tgtEl>
                                          <p:spTgt spid="3074"/>
                                        </p:tgtEl>
                                        <p:attrNameLst>
                                          <p:attrName>ppt_x</p:attrName>
                                        </p:attrNameLst>
                                      </p:cBhvr>
                                      <p:tavLst>
                                        <p:tav tm="0">
                                          <p:val>
                                            <p:strVal val="#ppt_x"/>
                                          </p:val>
                                        </p:tav>
                                        <p:tav tm="100000">
                                          <p:val>
                                            <p:strVal val="#ppt_x"/>
                                          </p:val>
                                        </p:tav>
                                      </p:tavLst>
                                    </p:anim>
                                    <p:anim calcmode="lin" valueType="num">
                                      <p:cBhvr additive="base">
                                        <p:cTn id="32"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gtEl>
                                        <p:attrNameLst>
                                          <p:attrName>style.visibility</p:attrName>
                                        </p:attrNameLst>
                                      </p:cBhvr>
                                      <p:to>
                                        <p:strVal val="visible"/>
                                      </p:to>
                                    </p:set>
                                    <p:anim calcmode="lin" valueType="num">
                                      <p:cBhvr additive="base">
                                        <p:cTn id="37" dur="500" fill="hold"/>
                                        <p:tgtEl>
                                          <p:spTgt spid="3075"/>
                                        </p:tgtEl>
                                        <p:attrNameLst>
                                          <p:attrName>ppt_x</p:attrName>
                                        </p:attrNameLst>
                                      </p:cBhvr>
                                      <p:tavLst>
                                        <p:tav tm="0">
                                          <p:val>
                                            <p:strVal val="#ppt_x"/>
                                          </p:val>
                                        </p:tav>
                                        <p:tav tm="100000">
                                          <p:val>
                                            <p:strVal val="#ppt_x"/>
                                          </p:val>
                                        </p:tav>
                                      </p:tavLst>
                                    </p:anim>
                                    <p:anim calcmode="lin" valueType="num">
                                      <p:cBhvr additive="base">
                                        <p:cTn id="38"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6"/>
                                        </p:tgtEl>
                                        <p:attrNameLst>
                                          <p:attrName>style.visibility</p:attrName>
                                        </p:attrNameLst>
                                      </p:cBhvr>
                                      <p:to>
                                        <p:strVal val="visible"/>
                                      </p:to>
                                    </p:set>
                                    <p:anim calcmode="lin" valueType="num">
                                      <p:cBhvr additive="base">
                                        <p:cTn id="43" dur="500" fill="hold"/>
                                        <p:tgtEl>
                                          <p:spTgt spid="3076"/>
                                        </p:tgtEl>
                                        <p:attrNameLst>
                                          <p:attrName>ppt_x</p:attrName>
                                        </p:attrNameLst>
                                      </p:cBhvr>
                                      <p:tavLst>
                                        <p:tav tm="0">
                                          <p:val>
                                            <p:strVal val="#ppt_x"/>
                                          </p:val>
                                        </p:tav>
                                        <p:tav tm="100000">
                                          <p:val>
                                            <p:strVal val="#ppt_x"/>
                                          </p:val>
                                        </p:tav>
                                      </p:tavLst>
                                    </p:anim>
                                    <p:anim calcmode="lin" valueType="num">
                                      <p:cBhvr additive="base">
                                        <p:cTn id="44"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77"/>
                                        </p:tgtEl>
                                        <p:attrNameLst>
                                          <p:attrName>style.visibility</p:attrName>
                                        </p:attrNameLst>
                                      </p:cBhvr>
                                      <p:to>
                                        <p:strVal val="visible"/>
                                      </p:to>
                                    </p:set>
                                    <p:animEffect transition="in" filter="barn(inVertical)">
                                      <p:cBhvr>
                                        <p:cTn id="49"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r" rtl="1"/>
            <a:endParaRPr lang="ar-DZ" dirty="0" smtClean="0">
              <a:latin typeface="Sakkal Majalla" panose="02000000000000000000" pitchFamily="2" charset="-78"/>
              <a:cs typeface="Sakkal Majalla" panose="02000000000000000000" pitchFamily="2" charset="-78"/>
            </a:endParaRPr>
          </a:p>
          <a:p>
            <a:pPr algn="r" rtl="1"/>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a:bodyPr>
          <a:lstStyle/>
          <a:p>
            <a:pPr algn="just" rtl="1"/>
            <a:r>
              <a:rPr lang="ar-SA" sz="3200" dirty="0" smtClean="0">
                <a:latin typeface="Sakkal Majalla" panose="02000000000000000000" pitchFamily="2" charset="-78"/>
                <a:cs typeface="Sakkal Majalla" panose="02000000000000000000" pitchFamily="2" charset="-78"/>
              </a:rPr>
              <a:t>يحدث </a:t>
            </a:r>
            <a:r>
              <a:rPr lang="ar-SA" sz="3200" b="1" dirty="0" smtClean="0">
                <a:solidFill>
                  <a:schemeClr val="bg2">
                    <a:lumMod val="50000"/>
                  </a:schemeClr>
                </a:solidFill>
                <a:latin typeface="Sakkal Majalla" panose="02000000000000000000" pitchFamily="2" charset="-78"/>
                <a:cs typeface="Sakkal Majalla" panose="02000000000000000000" pitchFamily="2" charset="-78"/>
              </a:rPr>
              <a:t>الاتصال الذاتي </a:t>
            </a:r>
            <a:r>
              <a:rPr lang="ar-SA" sz="3200" dirty="0" smtClean="0">
                <a:latin typeface="Sakkal Majalla" panose="02000000000000000000" pitchFamily="2" charset="-78"/>
                <a:cs typeface="Sakkal Majalla" panose="02000000000000000000" pitchFamily="2" charset="-78"/>
              </a:rPr>
              <a:t>داخل عقل الفرد، لذا يرى بعض الباحثين أن </a:t>
            </a:r>
            <a:r>
              <a:rPr lang="ar-DZ" sz="3200" b="1" dirty="0" smtClean="0">
                <a:solidFill>
                  <a:schemeClr val="bg2">
                    <a:lumMod val="50000"/>
                  </a:schemeClr>
                </a:solidFill>
                <a:latin typeface="Sakkal Majalla" panose="02000000000000000000" pitchFamily="2" charset="-78"/>
                <a:cs typeface="Sakkal Majalla" panose="02000000000000000000" pitchFamily="2" charset="-78"/>
              </a:rPr>
              <a:t>حديث النفس </a:t>
            </a:r>
            <a:r>
              <a:rPr lang="ar-SA" sz="3200" dirty="0" smtClean="0">
                <a:latin typeface="Sakkal Majalla" panose="02000000000000000000" pitchFamily="2" charset="-78"/>
                <a:cs typeface="Sakkal Majalla" panose="02000000000000000000" pitchFamily="2" charset="-78"/>
              </a:rPr>
              <a:t>هو الشكل الوحيد فقط للاتصال الذاتي</a:t>
            </a:r>
            <a:r>
              <a:rPr lang="ar-DZ" sz="3200" dirty="0" smtClean="0">
                <a:latin typeface="Sakkal Majalla" panose="02000000000000000000" pitchFamily="2" charset="-78"/>
                <a:cs typeface="Sakkal Majalla" panose="02000000000000000000" pitchFamily="2" charset="-78"/>
              </a:rPr>
              <a:t> </a:t>
            </a:r>
          </a:p>
          <a:p>
            <a:pPr algn="just" rtl="1"/>
            <a:r>
              <a:rPr lang="ar-SA" sz="3200" dirty="0" smtClean="0">
                <a:latin typeface="Sakkal Majalla" panose="02000000000000000000" pitchFamily="2" charset="-78"/>
                <a:cs typeface="Sakkal Majalla" panose="02000000000000000000" pitchFamily="2" charset="-78"/>
              </a:rPr>
              <a:t>لكن، عكس ذلك، </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بالمعنى الأوسع للاتصال الذاتي</a:t>
            </a:r>
            <a:r>
              <a:rPr lang="ar-SA" sz="3200" dirty="0" smtClean="0">
                <a:latin typeface="Sakkal Majalla" panose="02000000000000000000" pitchFamily="2" charset="-78"/>
                <a:cs typeface="Sakkal Majalla" panose="02000000000000000000" pitchFamily="2" charset="-78"/>
              </a:rPr>
              <a:t>، هناك أيضا أنواع من التواصل مع الذات يتم من خلال وسائل خارجية: كما هو الحال عند </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كتابة مذكرات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a:t>
            </a:r>
            <a:r>
              <a:rPr lang="fr-FR" sz="3200" b="1" dirty="0" err="1" smtClean="0">
                <a:solidFill>
                  <a:schemeClr val="accent5">
                    <a:lumMod val="75000"/>
                  </a:schemeClr>
                </a:solidFill>
                <a:latin typeface="Sakkal Majalla" panose="02000000000000000000" pitchFamily="2" charset="-78"/>
                <a:cs typeface="Sakkal Majalla" panose="02000000000000000000" pitchFamily="2" charset="-78"/>
              </a:rPr>
              <a:t>diary</a:t>
            </a:r>
            <a:r>
              <a:rPr lang="ar-DZ" sz="3200" dirty="0" smtClean="0">
                <a:latin typeface="Sakkal Majalla" panose="02000000000000000000" pitchFamily="2" charset="-78"/>
                <a:cs typeface="Sakkal Majalla" panose="02000000000000000000" pitchFamily="2" charset="-78"/>
              </a:rPr>
              <a:t> </a:t>
            </a:r>
            <a:r>
              <a:rPr lang="fr-FR" sz="3200" dirty="0" smtClean="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أو </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قائمة تسوق </a:t>
            </a:r>
            <a:r>
              <a:rPr lang="fr-FR" sz="3200" b="1" dirty="0" smtClean="0">
                <a:solidFill>
                  <a:schemeClr val="accent5">
                    <a:lumMod val="75000"/>
                  </a:schemeClr>
                </a:solidFill>
                <a:latin typeface="Sakkal Majalla" panose="02000000000000000000" pitchFamily="2" charset="-78"/>
                <a:cs typeface="Sakkal Majalla" panose="02000000000000000000" pitchFamily="2" charset="-78"/>
              </a:rPr>
              <a:t>shopping </a:t>
            </a:r>
            <a:r>
              <a:rPr lang="fr-FR" sz="3200" b="1" dirty="0" err="1" smtClean="0">
                <a:solidFill>
                  <a:schemeClr val="accent5">
                    <a:lumMod val="75000"/>
                  </a:schemeClr>
                </a:solidFill>
                <a:latin typeface="Sakkal Majalla" panose="02000000000000000000" pitchFamily="2" charset="-78"/>
                <a:cs typeface="Sakkal Majalla" panose="02000000000000000000" pitchFamily="2" charset="-78"/>
              </a:rPr>
              <a:t>list</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 </a:t>
            </a:r>
            <a:r>
              <a:rPr lang="ar-DZ" sz="3200" dirty="0" smtClean="0">
                <a:solidFill>
                  <a:schemeClr val="tx1"/>
                </a:solidFill>
                <a:latin typeface="Sakkal Majalla" panose="02000000000000000000" pitchFamily="2" charset="-78"/>
                <a:cs typeface="Sakkal Majalla" panose="02000000000000000000" pitchFamily="2" charset="-78"/>
              </a:rPr>
              <a:t>الخ</a:t>
            </a:r>
            <a:endParaRPr lang="fr-FR" sz="3200" dirty="0" smtClean="0">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بالنسبة للتواصل الذاتي اللفظي تتم صياغة الرسائل باستخدام اللغة</a:t>
            </a:r>
            <a:r>
              <a:rPr lang="ar-DZ" sz="3200" dirty="0" smtClean="0">
                <a:latin typeface="Sakkal Majalla" panose="02000000000000000000" pitchFamily="2" charset="-78"/>
                <a:cs typeface="Sakkal Majalla" panose="02000000000000000000" pitchFamily="2" charset="-78"/>
              </a:rPr>
              <a:t>، مثل:</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الحديث الذاتي، آداء الشخص أغنية لذاته، مناقشة ذاتية </a:t>
            </a:r>
            <a:r>
              <a:rPr lang="ar-DZ" sz="3200" dirty="0">
                <a:latin typeface="Sakkal Majalla" panose="02000000000000000000" pitchFamily="2" charset="-78"/>
                <a:cs typeface="Sakkal Majalla" panose="02000000000000000000" pitchFamily="2" charset="-78"/>
              </a:rPr>
              <a:t>...الخ</a:t>
            </a:r>
            <a:r>
              <a:rPr lang="ar-SA" sz="3200" dirty="0">
                <a:latin typeface="Sakkal Majalla" panose="02000000000000000000" pitchFamily="2" charset="-78"/>
                <a:cs typeface="Sakkal Majalla" panose="02000000000000000000" pitchFamily="2" charset="-78"/>
              </a:rPr>
              <a:t> </a:t>
            </a:r>
          </a:p>
          <a:p>
            <a:pPr algn="just" rtl="1"/>
            <a:r>
              <a:rPr lang="ar-DZ" sz="3200" dirty="0" smtClean="0">
                <a:latin typeface="Sakkal Majalla" panose="02000000000000000000" pitchFamily="2" charset="-78"/>
                <a:cs typeface="Sakkal Majalla" panose="02000000000000000000" pitchFamily="2" charset="-78"/>
              </a:rPr>
              <a:t>عكس </a:t>
            </a:r>
            <a:r>
              <a:rPr lang="ar-DZ" sz="3200" dirty="0">
                <a:latin typeface="Sakkal Majalla" panose="02000000000000000000" pitchFamily="2" charset="-78"/>
                <a:cs typeface="Sakkal Majalla" panose="02000000000000000000" pitchFamily="2" charset="-78"/>
              </a:rPr>
              <a:t>الأشكال غير اللفظية المستخدمة أحيانًا </a:t>
            </a:r>
            <a:r>
              <a:rPr lang="ar-DZ" sz="3200" dirty="0" smtClean="0">
                <a:latin typeface="Sakkal Majalla" panose="02000000000000000000" pitchFamily="2" charset="-78"/>
                <a:cs typeface="Sakkal Majalla" panose="02000000000000000000" pitchFamily="2" charset="-78"/>
              </a:rPr>
              <a:t>مثل :</a:t>
            </a:r>
          </a:p>
          <a:p>
            <a:pPr algn="ctr"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التخيل</a:t>
            </a:r>
            <a:r>
              <a:rPr lang="fr-FR" sz="3200" b="1" dirty="0">
                <a:solidFill>
                  <a:schemeClr val="accent5">
                    <a:lumMod val="75000"/>
                  </a:schemeClr>
                </a:solidFill>
                <a:latin typeface="Sakkal Majalla" panose="02000000000000000000" pitchFamily="2" charset="-78"/>
                <a:cs typeface="Sakkal Majalla" panose="02000000000000000000" pitchFamily="2" charset="-78"/>
              </a:rPr>
              <a:t>imagination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a:t>
            </a:r>
            <a:r>
              <a:rPr lang="ar-DZ" sz="3200" b="1" dirty="0">
                <a:solidFill>
                  <a:schemeClr val="accent5">
                    <a:lumMod val="75000"/>
                  </a:schemeClr>
                </a:solidFill>
                <a:latin typeface="Sakkal Majalla" panose="02000000000000000000" pitchFamily="2" charset="-78"/>
                <a:cs typeface="Sakkal Majalla" panose="02000000000000000000" pitchFamily="2" charset="-78"/>
              </a:rPr>
              <a:t>والتذكر </a:t>
            </a:r>
            <a:r>
              <a:rPr lang="fr-FR" sz="3200" b="1" dirty="0" smtClean="0">
                <a:solidFill>
                  <a:schemeClr val="accent5">
                    <a:lumMod val="75000"/>
                  </a:schemeClr>
                </a:solidFill>
                <a:latin typeface="Sakkal Majalla" panose="02000000000000000000" pitchFamily="2" charset="-78"/>
                <a:cs typeface="Sakkal Majalla" panose="02000000000000000000" pitchFamily="2" charset="-78"/>
              </a:rPr>
              <a:t>memory</a:t>
            </a:r>
            <a:endParaRPr lang="ar-DZ" sz="3200" b="1" dirty="0">
              <a:solidFill>
                <a:schemeClr val="accent5">
                  <a:lumMod val="75000"/>
                </a:schemeClr>
              </a:solidFill>
              <a:latin typeface="Sakkal Majalla" panose="02000000000000000000" pitchFamily="2" charset="-78"/>
              <a:cs typeface="Sakkal Majalla" panose="02000000000000000000" pitchFamily="2" charset="-78"/>
            </a:endParaRPr>
          </a:p>
          <a:p>
            <a:pPr algn="just" rtl="1"/>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2954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lstStyle/>
          <a:p>
            <a:pPr algn="just"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ثانيا: تعريف الاتصال الذاتي </a:t>
            </a:r>
          </a:p>
          <a:p>
            <a:pPr algn="just" rtl="1"/>
            <a:r>
              <a:rPr lang="ar-DZ" sz="3200" dirty="0" smtClean="0">
                <a:latin typeface="Sakkal Majalla" panose="02000000000000000000" pitchFamily="2" charset="-78"/>
                <a:cs typeface="Sakkal Majalla" panose="02000000000000000000" pitchFamily="2" charset="-78"/>
              </a:rPr>
              <a:t>يعرّفه </a:t>
            </a:r>
            <a:r>
              <a:rPr lang="ar-DZ" sz="3200" b="1" dirty="0">
                <a:latin typeface="Sakkal Majalla" panose="02000000000000000000" pitchFamily="2" charset="-78"/>
                <a:cs typeface="Sakkal Majalla" panose="02000000000000000000" pitchFamily="2" charset="-78"/>
              </a:rPr>
              <a:t>لاري باركر </a:t>
            </a:r>
            <a:r>
              <a:rPr lang="fr-FR" sz="3200" b="1" dirty="0">
                <a:latin typeface="Sakkal Majalla" panose="02000000000000000000" pitchFamily="2" charset="-78"/>
                <a:cs typeface="Sakkal Majalla" panose="02000000000000000000" pitchFamily="2" charset="-78"/>
              </a:rPr>
              <a:t>Larry Barker </a:t>
            </a:r>
            <a:r>
              <a:rPr lang="ar-DZ" sz="3200" b="1" dirty="0" smtClean="0">
                <a:latin typeface="Sakkal Majalla" panose="02000000000000000000" pitchFamily="2" charset="-78"/>
                <a:cs typeface="Sakkal Majalla" panose="02000000000000000000" pitchFamily="2" charset="-78"/>
              </a:rPr>
              <a:t> وجوردون </a:t>
            </a:r>
            <a:r>
              <a:rPr lang="ar-DZ" sz="3200" b="1" dirty="0">
                <a:latin typeface="Sakkal Majalla" panose="02000000000000000000" pitchFamily="2" charset="-78"/>
                <a:cs typeface="Sakkal Majalla" panose="02000000000000000000" pitchFamily="2" charset="-78"/>
              </a:rPr>
              <a:t>وايزمان </a:t>
            </a:r>
            <a:r>
              <a:rPr lang="fr-FR" sz="3200" b="1" dirty="0">
                <a:latin typeface="Sakkal Majalla" panose="02000000000000000000" pitchFamily="2" charset="-78"/>
                <a:cs typeface="Sakkal Majalla" panose="02000000000000000000" pitchFamily="2" charset="-78"/>
              </a:rPr>
              <a:t>Gordon Wiseman </a:t>
            </a:r>
            <a:r>
              <a:rPr lang="ar-DZ" sz="3200" dirty="0">
                <a:latin typeface="Sakkal Majalla" panose="02000000000000000000" pitchFamily="2" charset="-78"/>
                <a:cs typeface="Sakkal Majalla" panose="02000000000000000000" pitchFamily="2" charset="-78"/>
              </a:rPr>
              <a:t>بأنه "</a:t>
            </a:r>
            <a:r>
              <a:rPr lang="ar-DZ" sz="3200" b="1" dirty="0">
                <a:solidFill>
                  <a:schemeClr val="tx2">
                    <a:lumMod val="60000"/>
                    <a:lumOff val="40000"/>
                  </a:schemeClr>
                </a:solidFill>
                <a:latin typeface="Sakkal Majalla" panose="02000000000000000000" pitchFamily="2" charset="-78"/>
                <a:cs typeface="Sakkal Majalla" panose="02000000000000000000" pitchFamily="2" charset="-78"/>
              </a:rPr>
              <a:t>إنشاء وتشغيل وتقييم العمليات الرمزية التي تعمل بشكل أساسي داخل الذات</a:t>
            </a:r>
            <a:r>
              <a:rPr lang="ar-DZ" sz="3200" dirty="0">
                <a:latin typeface="Sakkal Majalla" panose="02000000000000000000" pitchFamily="2" charset="-78"/>
                <a:cs typeface="Sakkal Majalla" panose="02000000000000000000" pitchFamily="2" charset="-78"/>
              </a:rPr>
              <a:t>" </a:t>
            </a:r>
            <a:endParaRPr lang="ar-DZ" sz="3200" dirty="0" smtClean="0">
              <a:latin typeface="Sakkal Majalla" panose="02000000000000000000" pitchFamily="2" charset="-78"/>
              <a:cs typeface="Sakkal Majalla" panose="02000000000000000000" pitchFamily="2" charset="-78"/>
            </a:endParaRPr>
          </a:p>
          <a:p>
            <a:pPr algn="just" rtl="1"/>
            <a:r>
              <a:rPr lang="ar-DZ" sz="3200" dirty="0" smtClean="0">
                <a:latin typeface="Sakkal Majalla" panose="02000000000000000000" pitchFamily="2" charset="-78"/>
                <a:cs typeface="Sakkal Majalla" panose="02000000000000000000" pitchFamily="2" charset="-78"/>
              </a:rPr>
              <a:t>ويؤكدان </a:t>
            </a:r>
            <a:r>
              <a:rPr lang="ar-DZ" sz="3200" dirty="0">
                <a:latin typeface="Sakkal Majalla" panose="02000000000000000000" pitchFamily="2" charset="-78"/>
                <a:cs typeface="Sakkal Majalla" panose="02000000000000000000" pitchFamily="2" charset="-78"/>
              </a:rPr>
              <a:t>أن أ</a:t>
            </a:r>
            <a:r>
              <a:rPr lang="ar-DZ" sz="3200" dirty="0" smtClean="0">
                <a:latin typeface="Sakkal Majalla" panose="02000000000000000000" pitchFamily="2" charset="-78"/>
                <a:cs typeface="Sakkal Majalla" panose="02000000000000000000" pitchFamily="2" charset="-78"/>
              </a:rPr>
              <a:t>كثر أشكاله شيوعا هي:</a:t>
            </a:r>
          </a:p>
          <a:p>
            <a:pPr algn="ctr"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الحديث مع الذات </a:t>
            </a:r>
            <a:r>
              <a:rPr lang="fr-FR" sz="3200" b="1" dirty="0">
                <a:solidFill>
                  <a:schemeClr val="accent5">
                    <a:lumMod val="75000"/>
                  </a:schemeClr>
                </a:solidFill>
                <a:latin typeface="Sakkal Majalla" panose="02000000000000000000" pitchFamily="2" charset="-78"/>
                <a:cs typeface="Sakkal Majalla" panose="02000000000000000000" pitchFamily="2" charset="-78"/>
              </a:rPr>
              <a:t>self-talk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ـــــــ    الحوار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الداخلي  </a:t>
            </a:r>
            <a:r>
              <a:rPr lang="fr-FR" sz="3200" b="1" dirty="0">
                <a:solidFill>
                  <a:schemeClr val="accent5">
                    <a:lumMod val="75000"/>
                  </a:schemeClr>
                </a:solidFill>
                <a:latin typeface="Sakkal Majalla" panose="02000000000000000000" pitchFamily="2" charset="-78"/>
                <a:cs typeface="Sakkal Majalla" panose="02000000000000000000" pitchFamily="2" charset="-78"/>
              </a:rPr>
              <a:t>inner </a:t>
            </a:r>
            <a:r>
              <a:rPr lang="fr-FR" sz="3200" b="1" dirty="0" smtClean="0">
                <a:solidFill>
                  <a:schemeClr val="accent5">
                    <a:lumMod val="75000"/>
                  </a:schemeClr>
                </a:solidFill>
                <a:latin typeface="Sakkal Majalla" panose="02000000000000000000" pitchFamily="2" charset="-78"/>
                <a:cs typeface="Sakkal Majalla" panose="02000000000000000000" pitchFamily="2" charset="-78"/>
              </a:rPr>
              <a:t>dialogue</a:t>
            </a:r>
            <a:endParaRPr lang="ar-DZ" sz="3200" b="1" dirty="0" smtClean="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DZ" sz="3200" b="1" dirty="0" smtClean="0">
                <a:latin typeface="Sakkal Majalla" panose="02000000000000000000" pitchFamily="2" charset="-78"/>
                <a:cs typeface="Sakkal Majalla" panose="02000000000000000000" pitchFamily="2" charset="-78"/>
              </a:rPr>
              <a:t>كما يضيفان أنه من الشائع أيضا أن يحوي التجارب الداخلية </a:t>
            </a:r>
            <a:r>
              <a:rPr lang="fr-FR" sz="3200" b="1" dirty="0" smtClean="0">
                <a:latin typeface="Sakkal Majalla" panose="02000000000000000000" pitchFamily="2" charset="-78"/>
                <a:cs typeface="Sakkal Majalla" panose="02000000000000000000" pitchFamily="2" charset="-78"/>
              </a:rPr>
              <a:t>inner </a:t>
            </a:r>
            <a:r>
              <a:rPr lang="ar-DZ" sz="3200" b="1" dirty="0" smtClean="0">
                <a:latin typeface="Sakkal Majalla" panose="02000000000000000000" pitchFamily="2" charset="-78"/>
                <a:cs typeface="Sakkal Majalla" panose="02000000000000000000" pitchFamily="2" charset="-78"/>
              </a:rPr>
              <a:t>  </a:t>
            </a:r>
            <a:r>
              <a:rPr lang="fr-FR" sz="3200" b="1" dirty="0" smtClean="0">
                <a:latin typeface="Sakkal Majalla" panose="02000000000000000000" pitchFamily="2" charset="-78"/>
                <a:cs typeface="Sakkal Majalla" panose="02000000000000000000" pitchFamily="2" charset="-78"/>
              </a:rPr>
              <a:t>  </a:t>
            </a:r>
            <a:r>
              <a:rPr lang="fr-FR" sz="3200" b="1" dirty="0" err="1" smtClean="0">
                <a:latin typeface="Sakkal Majalla" panose="02000000000000000000" pitchFamily="2" charset="-78"/>
                <a:cs typeface="Sakkal Majalla" panose="02000000000000000000" pitchFamily="2" charset="-78"/>
              </a:rPr>
              <a:t>experiences</a:t>
            </a:r>
            <a:r>
              <a:rPr lang="fr-FR" sz="3200" b="1" dirty="0" smtClean="0">
                <a:latin typeface="Sakkal Majalla" panose="02000000000000000000" pitchFamily="2" charset="-78"/>
                <a:cs typeface="Sakkal Majalla" panose="02000000000000000000" pitchFamily="2" charset="-78"/>
              </a:rPr>
              <a:t> </a:t>
            </a:r>
            <a:r>
              <a:rPr lang="ar-DZ" sz="3200" b="1" dirty="0" smtClean="0">
                <a:latin typeface="Sakkal Majalla" panose="02000000000000000000" pitchFamily="2" charset="-78"/>
                <a:cs typeface="Sakkal Majalla" panose="02000000000000000000" pitchFamily="2" charset="-78"/>
              </a:rPr>
              <a:t>الأخرى، مثل: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الخيال </a:t>
            </a:r>
            <a:r>
              <a:rPr lang="fr-FR" sz="3200" b="1" dirty="0">
                <a:solidFill>
                  <a:schemeClr val="accent5">
                    <a:lumMod val="75000"/>
                  </a:schemeClr>
                </a:solidFill>
                <a:latin typeface="Sakkal Majalla" panose="02000000000000000000" pitchFamily="2" charset="-78"/>
                <a:cs typeface="Sakkal Majalla" panose="02000000000000000000" pitchFamily="2" charset="-78"/>
              </a:rPr>
              <a:t>imagination</a:t>
            </a:r>
          </a:p>
          <a:p>
            <a:pPr algn="ctr" rtl="1"/>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التصور </a:t>
            </a:r>
            <a:r>
              <a:rPr lang="fr-FR" sz="3200" b="1" dirty="0" err="1" smtClean="0">
                <a:solidFill>
                  <a:schemeClr val="accent5">
                    <a:lumMod val="75000"/>
                  </a:schemeClr>
                </a:solidFill>
                <a:latin typeface="Sakkal Majalla" panose="02000000000000000000" pitchFamily="2" charset="-78"/>
                <a:cs typeface="Sakkal Majalla" panose="02000000000000000000" pitchFamily="2" charset="-78"/>
              </a:rPr>
              <a:t>visualization</a:t>
            </a:r>
            <a:r>
              <a:rPr lang="fr-FR" sz="3200" b="1" dirty="0" smtClean="0">
                <a:solidFill>
                  <a:schemeClr val="accent5">
                    <a:lumMod val="75000"/>
                  </a:schemeClr>
                </a:solidFill>
                <a:latin typeface="Sakkal Majalla" panose="02000000000000000000" pitchFamily="2" charset="-78"/>
                <a:cs typeface="Sakkal Majalla" panose="02000000000000000000" pitchFamily="2" charset="-78"/>
              </a:rPr>
              <a:t>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والذاكرة </a:t>
            </a:r>
            <a:r>
              <a:rPr lang="fr-FR" sz="3200" b="1" dirty="0">
                <a:solidFill>
                  <a:schemeClr val="accent5">
                    <a:lumMod val="75000"/>
                  </a:schemeClr>
                </a:solidFill>
                <a:latin typeface="Sakkal Majalla" panose="02000000000000000000" pitchFamily="2" charset="-78"/>
                <a:cs typeface="Sakkal Majalla" panose="02000000000000000000" pitchFamily="2" charset="-78"/>
              </a:rPr>
              <a:t>memory</a:t>
            </a: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Autofit/>
          </a:bodyPr>
          <a:lstStyle/>
          <a:p>
            <a:pPr algn="just" rtl="1"/>
            <a:r>
              <a:rPr lang="ar-SA" sz="3200" dirty="0">
                <a:latin typeface="Sakkal Majalla" panose="02000000000000000000" pitchFamily="2" charset="-78"/>
                <a:cs typeface="Sakkal Majalla" panose="02000000000000000000" pitchFamily="2" charset="-78"/>
              </a:rPr>
              <a:t>بعض المنظرين، مثل </a:t>
            </a:r>
            <a:r>
              <a:rPr lang="ar-SA" sz="3200" b="1" dirty="0">
                <a:solidFill>
                  <a:schemeClr val="accent5">
                    <a:lumMod val="75000"/>
                  </a:schemeClr>
                </a:solidFill>
                <a:latin typeface="Sakkal Majalla" panose="02000000000000000000" pitchFamily="2" charset="-78"/>
                <a:cs typeface="Sakkal Majalla" panose="02000000000000000000" pitchFamily="2" charset="-78"/>
              </a:rPr>
              <a:t>جيمس واتسون (</a:t>
            </a:r>
            <a:r>
              <a:rPr lang="en-US" sz="3200" b="1" dirty="0">
                <a:solidFill>
                  <a:schemeClr val="accent5">
                    <a:lumMod val="75000"/>
                  </a:schemeClr>
                </a:solidFill>
                <a:latin typeface="Sakkal Majalla" panose="02000000000000000000" pitchFamily="2" charset="-78"/>
                <a:cs typeface="Sakkal Majalla" panose="02000000000000000000" pitchFamily="2" charset="-78"/>
              </a:rPr>
              <a:t>James Watson</a:t>
            </a:r>
            <a:r>
              <a:rPr lang="ar-SA" sz="3200" b="1" dirty="0">
                <a:solidFill>
                  <a:schemeClr val="accent5">
                    <a:lumMod val="75000"/>
                  </a:schemeClr>
                </a:solidFill>
                <a:latin typeface="Sakkal Majalla" panose="02000000000000000000" pitchFamily="2" charset="-78"/>
                <a:cs typeface="Sakkal Majalla" panose="02000000000000000000" pitchFamily="2" charset="-78"/>
              </a:rPr>
              <a:t>) وآن هيل (</a:t>
            </a:r>
            <a:r>
              <a:rPr lang="en-US" sz="3200" b="1" dirty="0">
                <a:solidFill>
                  <a:schemeClr val="accent5">
                    <a:lumMod val="75000"/>
                  </a:schemeClr>
                </a:solidFill>
                <a:latin typeface="Sakkal Majalla" panose="02000000000000000000" pitchFamily="2" charset="-78"/>
                <a:cs typeface="Sakkal Majalla" panose="02000000000000000000" pitchFamily="2" charset="-78"/>
              </a:rPr>
              <a:t>Anne Hill</a:t>
            </a:r>
            <a:r>
              <a:rPr lang="ar-SA" sz="3200" b="1" dirty="0">
                <a:solidFill>
                  <a:schemeClr val="accent5">
                    <a:lumMod val="75000"/>
                  </a:schemeClr>
                </a:solidFill>
                <a:latin typeface="Sakkal Majalla" panose="02000000000000000000" pitchFamily="2" charset="-78"/>
                <a:cs typeface="Sakkal Majalla" panose="02000000000000000000" pitchFamily="2" charset="-78"/>
              </a:rPr>
              <a:t>)</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algn="just" rtl="1"/>
            <a:r>
              <a:rPr lang="ar-SA" sz="3200" dirty="0" smtClean="0">
                <a:latin typeface="Sakkal Majalla" panose="02000000000000000000" pitchFamily="2" charset="-78"/>
                <a:cs typeface="Sakkal Majalla" panose="02000000000000000000" pitchFamily="2" charset="-78"/>
              </a:rPr>
              <a:t>يقصر</a:t>
            </a:r>
            <a:r>
              <a:rPr lang="ar-DZ" sz="3200" dirty="0" smtClean="0">
                <a:latin typeface="Sakkal Majalla" panose="02000000000000000000" pitchFamily="2" charset="-78"/>
                <a:cs typeface="Sakkal Majalla" panose="02000000000000000000" pitchFamily="2" charset="-78"/>
              </a:rPr>
              <a:t>ا</a:t>
            </a:r>
            <a:r>
              <a:rPr lang="ar-SA" sz="3200" dirty="0" smtClean="0">
                <a:latin typeface="Sakkal Majalla" panose="02000000000000000000" pitchFamily="2" charset="-78"/>
                <a:cs typeface="Sakkal Majalla" panose="02000000000000000000" pitchFamily="2" charset="-78"/>
              </a:rPr>
              <a:t>ن </a:t>
            </a:r>
            <a:r>
              <a:rPr lang="ar-SA" sz="3200" dirty="0">
                <a:latin typeface="Sakkal Majalla" panose="02000000000000000000" pitchFamily="2" charset="-78"/>
                <a:cs typeface="Sakkal Majalla" panose="02000000000000000000" pitchFamily="2" charset="-78"/>
              </a:rPr>
              <a:t>تعريف التواصل الذات على </a:t>
            </a:r>
            <a:r>
              <a:rPr lang="ar-SA" sz="3200" b="1" u="sng" dirty="0">
                <a:solidFill>
                  <a:schemeClr val="accent2">
                    <a:lumMod val="50000"/>
                  </a:schemeClr>
                </a:solidFill>
                <a:latin typeface="Sakkal Majalla" panose="02000000000000000000" pitchFamily="2" charset="-78"/>
                <a:cs typeface="Sakkal Majalla" panose="02000000000000000000" pitchFamily="2" charset="-78"/>
              </a:rPr>
              <a:t>التجارب الداخلية فقط</a:t>
            </a:r>
            <a:endParaRPr lang="fr-FR" sz="3200" b="1" u="sng" dirty="0">
              <a:solidFill>
                <a:schemeClr val="accent2">
                  <a:lumMod val="50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 أو </a:t>
            </a:r>
            <a:r>
              <a:rPr lang="ar-SA" sz="3200" b="1" dirty="0">
                <a:solidFill>
                  <a:schemeClr val="bg2">
                    <a:lumMod val="50000"/>
                  </a:schemeClr>
                </a:solidFill>
                <a:latin typeface="Sakkal Majalla" panose="02000000000000000000" pitchFamily="2" charset="-78"/>
                <a:cs typeface="Sakkal Majalla" panose="02000000000000000000" pitchFamily="2" charset="-78"/>
              </a:rPr>
              <a:t>"ما يدور </a:t>
            </a:r>
            <a:r>
              <a:rPr lang="ar-DZ" sz="3200" b="1" dirty="0" smtClean="0">
                <a:solidFill>
                  <a:schemeClr val="bg2">
                    <a:lumMod val="50000"/>
                  </a:schemeClr>
                </a:solidFill>
                <a:latin typeface="Sakkal Majalla" panose="02000000000000000000" pitchFamily="2" charset="-78"/>
                <a:cs typeface="Sakkal Majalla" panose="02000000000000000000" pitchFamily="2" charset="-78"/>
              </a:rPr>
              <a:t> </a:t>
            </a:r>
            <a:r>
              <a:rPr lang="ar-SA" sz="3200" b="1" dirty="0" smtClean="0">
                <a:solidFill>
                  <a:schemeClr val="bg2">
                    <a:lumMod val="50000"/>
                  </a:schemeClr>
                </a:solidFill>
                <a:latin typeface="Sakkal Majalla" panose="02000000000000000000" pitchFamily="2" charset="-78"/>
                <a:cs typeface="Sakkal Majalla" panose="02000000000000000000" pitchFamily="2" charset="-78"/>
              </a:rPr>
              <a:t>داخل </a:t>
            </a:r>
            <a:r>
              <a:rPr lang="ar-SA" sz="3200" b="1" dirty="0">
                <a:solidFill>
                  <a:schemeClr val="bg2">
                    <a:lumMod val="50000"/>
                  </a:schemeClr>
                </a:solidFill>
                <a:latin typeface="Sakkal Majalla" panose="02000000000000000000" pitchFamily="2" charset="-78"/>
                <a:cs typeface="Sakkal Majalla" panose="02000000000000000000" pitchFamily="2" charset="-78"/>
              </a:rPr>
              <a:t>رؤوسنا </a:t>
            </a:r>
            <a:r>
              <a:rPr lang="en-US" sz="3200" b="1" dirty="0">
                <a:latin typeface="Sakkal Majalla" panose="02000000000000000000" pitchFamily="2" charset="-78"/>
                <a:cs typeface="Sakkal Majalla" panose="02000000000000000000" pitchFamily="2" charset="-78"/>
              </a:rPr>
              <a:t>"</a:t>
            </a:r>
            <a:r>
              <a:rPr lang="en-US" sz="3200" b="1" dirty="0">
                <a:solidFill>
                  <a:schemeClr val="bg2">
                    <a:lumMod val="50000"/>
                  </a:schemeClr>
                </a:solidFill>
                <a:latin typeface="Sakkal Majalla" panose="02000000000000000000" pitchFamily="2" charset="-78"/>
                <a:cs typeface="Sakkal Majalla" panose="02000000000000000000" pitchFamily="2" charset="-78"/>
              </a:rPr>
              <a:t>what goes on inside our heads</a:t>
            </a:r>
            <a:r>
              <a:rPr lang="en-US" sz="3200" b="1" dirty="0">
                <a:latin typeface="Sakkal Majalla" panose="02000000000000000000" pitchFamily="2" charset="-78"/>
                <a:cs typeface="Sakkal Majalla" panose="02000000000000000000" pitchFamily="2" charset="-78"/>
              </a:rPr>
              <a:t>"</a:t>
            </a:r>
            <a:r>
              <a:rPr lang="ar-SA" sz="3200" dirty="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مثل</a:t>
            </a:r>
            <a:r>
              <a:rPr lang="ar-SA" sz="3200" dirty="0">
                <a:latin typeface="Sakkal Majalla" panose="02000000000000000000" pitchFamily="2" charset="-78"/>
                <a:cs typeface="Sakkal Majalla" panose="02000000000000000000" pitchFamily="2" charset="-78"/>
              </a:rPr>
              <a:t>: حديث المرء </a:t>
            </a:r>
            <a:r>
              <a:rPr lang="ar-SA" sz="3200" dirty="0" smtClean="0">
                <a:latin typeface="Sakkal Majalla" panose="02000000000000000000" pitchFamily="2" charset="-78"/>
                <a:cs typeface="Sakkal Majalla" panose="02000000000000000000" pitchFamily="2" charset="-78"/>
              </a:rPr>
              <a:t>إلى </a:t>
            </a:r>
            <a:r>
              <a:rPr lang="ar-SA" sz="3200" dirty="0">
                <a:latin typeface="Sakkal Majalla" panose="02000000000000000000" pitchFamily="2" charset="-78"/>
                <a:cs typeface="Sakkal Majalla" panose="02000000000000000000" pitchFamily="2" charset="-78"/>
              </a:rPr>
              <a:t>عقله، ولكن بالمعنى الأوسع، فهو يشمل </a:t>
            </a:r>
            <a:r>
              <a:rPr lang="ar-SA" sz="3200" dirty="0" smtClean="0">
                <a:latin typeface="Sakkal Majalla" panose="02000000000000000000" pitchFamily="2" charset="-78"/>
                <a:cs typeface="Sakkal Majalla" panose="02000000000000000000" pitchFamily="2" charset="-78"/>
              </a:rPr>
              <a:t>أيضا </a:t>
            </a:r>
            <a:r>
              <a:rPr lang="ar-SA" sz="3200" dirty="0">
                <a:latin typeface="Sakkal Majalla" panose="02000000000000000000" pitchFamily="2" charset="-78"/>
                <a:cs typeface="Sakkal Majalla" panose="02000000000000000000" pitchFamily="2" charset="-78"/>
              </a:rPr>
              <a:t>الأشكال الخارجية </a:t>
            </a:r>
            <a:r>
              <a:rPr lang="ar-SA" sz="3200" b="1" dirty="0">
                <a:latin typeface="Sakkal Majalla" panose="02000000000000000000" pitchFamily="2" charset="-78"/>
                <a:cs typeface="Sakkal Majalla" panose="02000000000000000000" pitchFamily="2" charset="-78"/>
              </a:rPr>
              <a:t>للتواصل الذاتي </a:t>
            </a:r>
            <a:r>
              <a:rPr lang="ar-SA" sz="3200" dirty="0" smtClean="0">
                <a:latin typeface="Sakkal Majalla" panose="02000000000000000000" pitchFamily="2" charset="-78"/>
                <a:cs typeface="Sakkal Majalla" panose="02000000000000000000" pitchFamily="2" charset="-78"/>
              </a:rPr>
              <a:t>(</a:t>
            </a:r>
            <a:r>
              <a:rPr lang="en-US" sz="3200" b="1" dirty="0">
                <a:latin typeface="Sakkal Majalla" panose="02000000000000000000" pitchFamily="2" charset="-78"/>
                <a:cs typeface="Sakkal Majalla" panose="02000000000000000000" pitchFamily="2" charset="-78"/>
              </a:rPr>
              <a:t>self-to-self communication</a:t>
            </a:r>
            <a:r>
              <a:rPr lang="ar-SA" sz="3200" dirty="0">
                <a:latin typeface="Sakkal Majalla" panose="02000000000000000000" pitchFamily="2" charset="-78"/>
                <a:cs typeface="Sakkal Majalla" panose="02000000000000000000" pitchFamily="2" charset="-78"/>
              </a:rPr>
              <a:t>)، مثل:</a:t>
            </a:r>
            <a:endParaRPr lang="fr-FR" sz="3200" dirty="0">
              <a:latin typeface="Sakkal Majalla" panose="02000000000000000000" pitchFamily="2" charset="-78"/>
              <a:cs typeface="Sakkal Majalla" panose="02000000000000000000" pitchFamily="2" charset="-78"/>
            </a:endParaRPr>
          </a:p>
          <a:p>
            <a:pPr marL="457200" lvl="0" indent="-457200" algn="just" rtl="1">
              <a:buFont typeface="Arial" panose="020B0604020202020204" pitchFamily="34" charset="0"/>
              <a:buChar char="•"/>
            </a:pPr>
            <a:r>
              <a:rPr lang="ar-SA" sz="3200" b="1" dirty="0">
                <a:solidFill>
                  <a:schemeClr val="accent5">
                    <a:lumMod val="75000"/>
                  </a:schemeClr>
                </a:solidFill>
                <a:latin typeface="Sakkal Majalla" panose="02000000000000000000" pitchFamily="2" charset="-78"/>
                <a:cs typeface="Sakkal Majalla" panose="02000000000000000000" pitchFamily="2" charset="-78"/>
              </a:rPr>
              <a:t>التحدث إلى النفس بصوت عالٍ </a:t>
            </a:r>
            <a:r>
              <a:rPr lang="en-US" sz="3200" b="1" dirty="0">
                <a:solidFill>
                  <a:schemeClr val="accent5">
                    <a:lumMod val="75000"/>
                  </a:schemeClr>
                </a:solidFill>
                <a:latin typeface="Sakkal Majalla" panose="02000000000000000000" pitchFamily="2" charset="-78"/>
                <a:cs typeface="Sakkal Majalla" panose="02000000000000000000" pitchFamily="2" charset="-78"/>
              </a:rPr>
              <a:t>speaking to oneself aloud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marL="457200" lvl="0" indent="-457200" algn="just" rtl="1">
              <a:buFont typeface="Arial" panose="020B0604020202020204" pitchFamily="34" charset="0"/>
              <a:buChar char="•"/>
            </a:pPr>
            <a:r>
              <a:rPr lang="ar-SA" sz="3200" b="1" dirty="0">
                <a:solidFill>
                  <a:schemeClr val="accent5">
                    <a:lumMod val="75000"/>
                  </a:schemeClr>
                </a:solidFill>
                <a:latin typeface="Sakkal Majalla" panose="02000000000000000000" pitchFamily="2" charset="-78"/>
                <a:cs typeface="Sakkal Majalla" panose="02000000000000000000" pitchFamily="2" charset="-78"/>
              </a:rPr>
              <a:t>الحديث الخاص </a:t>
            </a:r>
            <a:r>
              <a:rPr lang="en-US" sz="3200" b="1" dirty="0">
                <a:solidFill>
                  <a:schemeClr val="accent5">
                    <a:lumMod val="75000"/>
                  </a:schemeClr>
                </a:solidFill>
                <a:latin typeface="Sakkal Majalla" panose="02000000000000000000" pitchFamily="2" charset="-78"/>
                <a:cs typeface="Sakkal Majalla" panose="02000000000000000000" pitchFamily="2" charset="-78"/>
              </a:rPr>
              <a:t>private speech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marL="457200" lvl="0" indent="-457200" algn="just" rtl="1">
              <a:buFont typeface="Arial" panose="020B0604020202020204" pitchFamily="34" charset="0"/>
              <a:buChar char="•"/>
            </a:pPr>
            <a:r>
              <a:rPr lang="ar-SA" sz="3200" b="1" dirty="0">
                <a:solidFill>
                  <a:schemeClr val="accent5">
                    <a:lumMod val="75000"/>
                  </a:schemeClr>
                </a:solidFill>
                <a:latin typeface="Sakkal Majalla" panose="02000000000000000000" pitchFamily="2" charset="-78"/>
                <a:cs typeface="Sakkal Majalla" panose="02000000000000000000" pitchFamily="2" charset="-78"/>
              </a:rPr>
              <a:t>أو كتابة مذكرات </a:t>
            </a:r>
            <a:r>
              <a:rPr lang="en-US" sz="3200" b="1" dirty="0">
                <a:solidFill>
                  <a:schemeClr val="accent5">
                    <a:lumMod val="75000"/>
                  </a:schemeClr>
                </a:solidFill>
                <a:latin typeface="Sakkal Majalla" panose="02000000000000000000" pitchFamily="2" charset="-78"/>
                <a:cs typeface="Sakkal Majalla" panose="02000000000000000000" pitchFamily="2" charset="-78"/>
              </a:rPr>
              <a:t>diary </a:t>
            </a:r>
            <a:endParaRPr lang="fr-FR" sz="3200" dirty="0">
              <a:solidFill>
                <a:schemeClr val="accent5">
                  <a:lumMod val="75000"/>
                </a:schemeClr>
              </a:solidFill>
              <a:latin typeface="Sakkal Majalla" panose="02000000000000000000" pitchFamily="2" charset="-78"/>
              <a:cs typeface="Sakkal Majalla" panose="02000000000000000000" pitchFamily="2" charset="-78"/>
            </a:endParaRPr>
          </a:p>
          <a:p>
            <a:pPr marL="457200" lvl="0" indent="-457200" algn="just" rtl="1">
              <a:buFont typeface="Arial" panose="020B0604020202020204" pitchFamily="34" charset="0"/>
              <a:buChar char="•"/>
            </a:pPr>
            <a:r>
              <a:rPr lang="ar-SA" sz="3200" b="1" dirty="0">
                <a:solidFill>
                  <a:schemeClr val="accent5">
                    <a:lumMod val="75000"/>
                  </a:schemeClr>
                </a:solidFill>
                <a:latin typeface="Sakkal Majalla" panose="02000000000000000000" pitchFamily="2" charset="-78"/>
                <a:cs typeface="Sakkal Majalla" panose="02000000000000000000" pitchFamily="2" charset="-78"/>
              </a:rPr>
              <a:t>أو قائمة تسوق </a:t>
            </a:r>
            <a:r>
              <a:rPr lang="en-US" sz="3200" b="1" dirty="0">
                <a:solidFill>
                  <a:schemeClr val="accent5">
                    <a:lumMod val="75000"/>
                  </a:schemeClr>
                </a:solidFill>
                <a:latin typeface="Sakkal Majalla" panose="02000000000000000000" pitchFamily="2" charset="-78"/>
                <a:cs typeface="Sakkal Majalla" panose="02000000000000000000" pitchFamily="2" charset="-78"/>
              </a:rPr>
              <a:t>shopping list</a:t>
            </a:r>
            <a:r>
              <a:rPr lang="ar-SA" sz="3200" b="1" dirty="0">
                <a:solidFill>
                  <a:schemeClr val="accent5">
                    <a:lumMod val="75000"/>
                  </a:schemeClr>
                </a:solidFill>
                <a:latin typeface="Sakkal Majalla" panose="02000000000000000000" pitchFamily="2" charset="-78"/>
                <a:cs typeface="Sakkal Majalla" panose="02000000000000000000" pitchFamily="2" charset="-78"/>
              </a:rPr>
              <a:t> </a:t>
            </a:r>
            <a:r>
              <a:rPr lang="ar-SA" sz="3200" b="1" dirty="0">
                <a:latin typeface="Sakkal Majalla" panose="02000000000000000000" pitchFamily="2" charset="-78"/>
                <a:cs typeface="Sakkal Majalla" panose="02000000000000000000" pitchFamily="2" charset="-78"/>
              </a:rPr>
              <a:t>.... </a:t>
            </a:r>
            <a:r>
              <a:rPr lang="ar-DZ" sz="3200" b="1" dirty="0">
                <a:latin typeface="Sakkal Majalla" panose="02000000000000000000" pitchFamily="2" charset="-78"/>
                <a:cs typeface="Sakkal Majalla" panose="02000000000000000000" pitchFamily="2" charset="-78"/>
              </a:rPr>
              <a:t>إلخ</a:t>
            </a:r>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476672"/>
            <a:ext cx="8280919" cy="5976663"/>
          </a:xfrm>
        </p:spPr>
        <p:txBody>
          <a:bodyPr>
            <a:normAutofit lnSpcReduction="10000"/>
          </a:bodyPr>
          <a:lstStyle/>
          <a:p>
            <a:pPr algn="ctr" rtl="1"/>
            <a:r>
              <a:rPr lang="ar-SA" sz="3200" dirty="0">
                <a:latin typeface="Sakkal Majalla" panose="02000000000000000000" pitchFamily="2" charset="-78"/>
                <a:cs typeface="Sakkal Majalla" panose="02000000000000000000" pitchFamily="2" charset="-78"/>
              </a:rPr>
              <a:t>تم تقديم مفهوم مختلف قليلاً بواسطة </a:t>
            </a:r>
            <a:r>
              <a:rPr lang="ar-SA" sz="3200" b="1" dirty="0">
                <a:solidFill>
                  <a:schemeClr val="accent5">
                    <a:lumMod val="75000"/>
                  </a:schemeClr>
                </a:solidFill>
                <a:latin typeface="Sakkal Majalla" panose="02000000000000000000" pitchFamily="2" charset="-78"/>
                <a:cs typeface="Sakkal Majalla" panose="02000000000000000000" pitchFamily="2" charset="-78"/>
              </a:rPr>
              <a:t>أوليش</a:t>
            </a:r>
            <a:r>
              <a:rPr lang="ar-SA" sz="3200" dirty="0">
                <a:solidFill>
                  <a:schemeClr val="accent5">
                    <a:lumMod val="75000"/>
                  </a:schemeClr>
                </a:solidFill>
                <a:latin typeface="Sakkal Majalla" panose="02000000000000000000" pitchFamily="2" charset="-78"/>
                <a:cs typeface="Sakkal Majalla" panose="02000000000000000000" pitchFamily="2" charset="-78"/>
              </a:rPr>
              <a:t> </a:t>
            </a:r>
            <a:r>
              <a:rPr lang="fr-FR" sz="3200" b="1" dirty="0">
                <a:solidFill>
                  <a:schemeClr val="accent5">
                    <a:lumMod val="75000"/>
                  </a:schemeClr>
                </a:solidFill>
                <a:latin typeface="Sakkal Majalla" panose="02000000000000000000" pitchFamily="2" charset="-78"/>
                <a:cs typeface="Sakkal Majalla" panose="02000000000000000000" pitchFamily="2" charset="-78"/>
              </a:rPr>
              <a:t>Oleś</a:t>
            </a:r>
            <a:r>
              <a:rPr lang="fr-FR" sz="3200" dirty="0">
                <a:solidFill>
                  <a:schemeClr val="accent5">
                    <a:lumMod val="75000"/>
                  </a:schemeClr>
                </a:solidFill>
                <a:latin typeface="Sakkal Majalla" panose="02000000000000000000" pitchFamily="2" charset="-78"/>
                <a:cs typeface="Sakkal Majalla" panose="02000000000000000000" pitchFamily="2" charset="-78"/>
              </a:rPr>
              <a:t> </a:t>
            </a:r>
            <a:r>
              <a:rPr lang="ar-SA" sz="3200" dirty="0">
                <a:solidFill>
                  <a:schemeClr val="accent5">
                    <a:lumMod val="75000"/>
                  </a:schemeClr>
                </a:solidFill>
                <a:latin typeface="Sakkal Majalla" panose="02000000000000000000" pitchFamily="2" charset="-78"/>
                <a:cs typeface="Sakkal Majalla" panose="02000000000000000000" pitchFamily="2" charset="-78"/>
              </a:rPr>
              <a:t>وزملاؤه </a:t>
            </a:r>
            <a:r>
              <a:rPr lang="ar-SA" sz="3200" dirty="0">
                <a:latin typeface="Sakkal Majalla" panose="02000000000000000000" pitchFamily="2" charset="-78"/>
                <a:cs typeface="Sakkal Majalla" panose="02000000000000000000" pitchFamily="2" charset="-78"/>
              </a:rPr>
              <a:t>حيث أنهم </a:t>
            </a:r>
            <a:r>
              <a:rPr lang="ar-SA" sz="3200" b="1" u="sng" dirty="0">
                <a:latin typeface="Sakkal Majalla" panose="02000000000000000000" pitchFamily="2" charset="-78"/>
                <a:cs typeface="Sakkal Majalla" panose="02000000000000000000" pitchFamily="2" charset="-78"/>
              </a:rPr>
              <a:t>يرفضون </a:t>
            </a:r>
            <a:r>
              <a:rPr lang="ar-SA" sz="3200" b="1" u="sng" dirty="0" smtClean="0">
                <a:latin typeface="Sakkal Majalla" panose="02000000000000000000" pitchFamily="2" charset="-78"/>
                <a:cs typeface="Sakkal Majalla" panose="02000000000000000000" pitchFamily="2" charset="-78"/>
              </a:rPr>
              <a:t>فكرة </a:t>
            </a:r>
            <a:r>
              <a:rPr lang="ar-SA" sz="3200" b="1" dirty="0">
                <a:solidFill>
                  <a:schemeClr val="accent2">
                    <a:lumMod val="75000"/>
                  </a:schemeClr>
                </a:solidFill>
                <a:latin typeface="Sakkal Majalla" panose="02000000000000000000" pitchFamily="2" charset="-78"/>
                <a:cs typeface="Sakkal Majalla" panose="02000000000000000000" pitchFamily="2" charset="-78"/>
              </a:rPr>
              <a:t>أن المرسل والمتلقي يجب أن يكونا نفس الشخص</a:t>
            </a:r>
            <a:endParaRPr lang="fr-FR" sz="3200" dirty="0">
              <a:solidFill>
                <a:schemeClr val="accent2">
                  <a:lumMod val="75000"/>
                </a:schemeClr>
              </a:solidFill>
              <a:latin typeface="Sakkal Majalla" panose="02000000000000000000" pitchFamily="2" charset="-78"/>
              <a:cs typeface="Sakkal Majalla" panose="02000000000000000000" pitchFamily="2" charset="-78"/>
            </a:endParaRPr>
          </a:p>
          <a:p>
            <a:pPr algn="just" rtl="1"/>
            <a:r>
              <a:rPr lang="ar-SA" sz="3200" dirty="0">
                <a:latin typeface="Sakkal Majalla" panose="02000000000000000000" pitchFamily="2" charset="-78"/>
                <a:cs typeface="Sakkal Majalla" panose="02000000000000000000" pitchFamily="2" charset="-78"/>
              </a:rPr>
              <a:t>كما يعتمد هذا على فكرة أنه يمكن للمرء إجراء حوارات خيالية مع أشخاص آخرين، </a:t>
            </a:r>
            <a:r>
              <a:rPr lang="ar-SA" sz="3200" dirty="0" smtClean="0">
                <a:latin typeface="Sakkal Majalla" panose="02000000000000000000" pitchFamily="2" charset="-78"/>
                <a:cs typeface="Sakkal Majalla" panose="02000000000000000000" pitchFamily="2" charset="-78"/>
              </a:rPr>
              <a:t>مثل</a:t>
            </a:r>
            <a:r>
              <a:rPr lang="ar-DZ" sz="3200" dirty="0" smtClean="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 </a:t>
            </a:r>
            <a:r>
              <a:rPr lang="ar-SA" sz="3200" b="1" dirty="0">
                <a:solidFill>
                  <a:schemeClr val="accent5">
                    <a:lumMod val="75000"/>
                  </a:schemeClr>
                </a:solidFill>
                <a:latin typeface="Sakkal Majalla" panose="02000000000000000000" pitchFamily="2" charset="-78"/>
                <a:cs typeface="Sakkal Majalla" panose="02000000000000000000" pitchFamily="2" charset="-78"/>
              </a:rPr>
              <a:t>صديق، أو أخ، أو قريب ، أو أحد </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الزملاء</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a:t>
            </a:r>
            <a:r>
              <a:rPr lang="ar-SA" sz="3200" b="1" dirty="0" smtClean="0">
                <a:solidFill>
                  <a:schemeClr val="accent5">
                    <a:lumMod val="75000"/>
                  </a:schemeClr>
                </a:solidFill>
                <a:latin typeface="Sakkal Majalla" panose="02000000000000000000" pitchFamily="2" charset="-78"/>
                <a:cs typeface="Sakkal Majalla" panose="02000000000000000000" pitchFamily="2" charset="-78"/>
              </a:rPr>
              <a:t> </a:t>
            </a:r>
            <a:endParaRPr lang="ar-DZ" sz="3200" b="1" dirty="0" smtClean="0">
              <a:solidFill>
                <a:schemeClr val="accent5">
                  <a:lumMod val="75000"/>
                </a:schemeClr>
              </a:solidFill>
              <a:latin typeface="Sakkal Majalla" panose="02000000000000000000" pitchFamily="2" charset="-78"/>
              <a:cs typeface="Sakkal Majalla" panose="02000000000000000000" pitchFamily="2" charset="-78"/>
            </a:endParaRPr>
          </a:p>
          <a:p>
            <a:pPr algn="ctr" rtl="1"/>
            <a:r>
              <a:rPr lang="ar-DZ" sz="3200" b="1" u="sng" dirty="0" smtClean="0">
                <a:solidFill>
                  <a:schemeClr val="accent1">
                    <a:lumMod val="75000"/>
                  </a:schemeClr>
                </a:solidFill>
                <a:latin typeface="Sakkal Majalla" panose="02000000000000000000" pitchFamily="2" charset="-78"/>
                <a:cs typeface="Sakkal Majalla" panose="02000000000000000000" pitchFamily="2" charset="-78"/>
              </a:rPr>
              <a:t>إلا </a:t>
            </a:r>
            <a:r>
              <a:rPr lang="ar-SA" sz="3200" b="1" u="sng" dirty="0" smtClean="0">
                <a:solidFill>
                  <a:schemeClr val="accent1">
                    <a:lumMod val="75000"/>
                  </a:schemeClr>
                </a:solidFill>
                <a:latin typeface="Sakkal Majalla" panose="02000000000000000000" pitchFamily="2" charset="-78"/>
                <a:cs typeface="Sakkal Majalla" panose="02000000000000000000" pitchFamily="2" charset="-78"/>
              </a:rPr>
              <a:t>أن </a:t>
            </a:r>
            <a:r>
              <a:rPr lang="ar-SA" sz="3200" b="1" u="sng" dirty="0">
                <a:solidFill>
                  <a:schemeClr val="accent1">
                    <a:lumMod val="75000"/>
                  </a:schemeClr>
                </a:solidFill>
                <a:latin typeface="Sakkal Majalla" panose="02000000000000000000" pitchFamily="2" charset="-78"/>
                <a:cs typeface="Sakkal Majalla" panose="02000000000000000000" pitchFamily="2" charset="-78"/>
              </a:rPr>
              <a:t>السمة المميزة للاتصال الذاتي هو </a:t>
            </a:r>
            <a:r>
              <a:rPr lang="ar-SA" sz="3200" b="1" u="sng" dirty="0" smtClean="0">
                <a:solidFill>
                  <a:schemeClr val="accent1">
                    <a:lumMod val="75000"/>
                  </a:schemeClr>
                </a:solidFill>
                <a:latin typeface="Sakkal Majalla" panose="02000000000000000000" pitchFamily="2" charset="-78"/>
                <a:cs typeface="Sakkal Majalla" panose="02000000000000000000" pitchFamily="2" charset="-78"/>
              </a:rPr>
              <a:t>أنه</a:t>
            </a:r>
            <a:r>
              <a:rPr lang="ar-DZ" sz="3200" b="1" u="sng" dirty="0" smtClean="0">
                <a:solidFill>
                  <a:schemeClr val="accent1">
                    <a:lumMod val="75000"/>
                  </a:schemeClr>
                </a:solidFill>
                <a:latin typeface="Sakkal Majalla" panose="02000000000000000000" pitchFamily="2" charset="-78"/>
                <a:cs typeface="Sakkal Majalla" panose="02000000000000000000" pitchFamily="2" charset="-78"/>
              </a:rPr>
              <a:t>: </a:t>
            </a:r>
            <a:r>
              <a:rPr lang="ar-SA" sz="3200" b="1" u="sng" dirty="0" smtClean="0">
                <a:solidFill>
                  <a:schemeClr val="bg2">
                    <a:lumMod val="75000"/>
                  </a:schemeClr>
                </a:solidFill>
                <a:latin typeface="Sakkal Majalla" panose="02000000000000000000" pitchFamily="2" charset="-78"/>
                <a:cs typeface="Sakkal Majalla" panose="02000000000000000000" pitchFamily="2" charset="-78"/>
              </a:rPr>
              <a:t>يحدث </a:t>
            </a:r>
            <a:r>
              <a:rPr lang="ar-SA" sz="3200" b="1" u="sng" dirty="0">
                <a:solidFill>
                  <a:schemeClr val="bg2">
                    <a:lumMod val="75000"/>
                  </a:schemeClr>
                </a:solidFill>
                <a:latin typeface="Sakkal Majalla" panose="02000000000000000000" pitchFamily="2" charset="-78"/>
                <a:cs typeface="Sakkal Majalla" panose="02000000000000000000" pitchFamily="2" charset="-78"/>
              </a:rPr>
              <a:t>في ذهن شخص واحد فقط </a:t>
            </a:r>
            <a:r>
              <a:rPr lang="ar-SA" sz="3200" b="1" u="sng" dirty="0" smtClean="0">
                <a:solidFill>
                  <a:schemeClr val="bg2">
                    <a:lumMod val="75000"/>
                  </a:schemeClr>
                </a:solidFill>
                <a:latin typeface="Sakkal Majalla" panose="02000000000000000000" pitchFamily="2" charset="-78"/>
                <a:cs typeface="Sakkal Majalla" panose="02000000000000000000" pitchFamily="2" charset="-78"/>
              </a:rPr>
              <a:t>.</a:t>
            </a:r>
            <a:endParaRPr lang="ar-DZ" sz="3200" b="1" u="sng" dirty="0" smtClean="0">
              <a:solidFill>
                <a:schemeClr val="bg2">
                  <a:lumMod val="75000"/>
                </a:schemeClr>
              </a:solidFill>
              <a:latin typeface="Sakkal Majalla" panose="02000000000000000000" pitchFamily="2" charset="-78"/>
              <a:cs typeface="Sakkal Majalla" panose="02000000000000000000" pitchFamily="2" charset="-78"/>
            </a:endParaRPr>
          </a:p>
          <a:p>
            <a:pPr algn="r" rtl="1"/>
            <a:r>
              <a:rPr lang="ar-DZ" sz="3200" b="1" dirty="0" smtClean="0">
                <a:solidFill>
                  <a:schemeClr val="accent1">
                    <a:lumMod val="75000"/>
                  </a:schemeClr>
                </a:solidFill>
                <a:latin typeface="Sakkal Majalla" panose="02000000000000000000" pitchFamily="2" charset="-78"/>
                <a:cs typeface="Sakkal Majalla" panose="02000000000000000000" pitchFamily="2" charset="-78"/>
              </a:rPr>
              <a:t>وينطبق </a:t>
            </a:r>
            <a:r>
              <a:rPr lang="ar-DZ" sz="3200" b="1" dirty="0">
                <a:solidFill>
                  <a:schemeClr val="accent1">
                    <a:lumMod val="75000"/>
                  </a:schemeClr>
                </a:solidFill>
                <a:latin typeface="Sakkal Majalla" panose="02000000000000000000" pitchFamily="2" charset="-78"/>
                <a:cs typeface="Sakkal Majalla" panose="02000000000000000000" pitchFamily="2" charset="-78"/>
              </a:rPr>
              <a:t>هذا بشكل خاص </a:t>
            </a:r>
            <a:r>
              <a:rPr lang="ar-DZ" sz="3200" b="1" dirty="0" smtClean="0">
                <a:solidFill>
                  <a:schemeClr val="accent1">
                    <a:lumMod val="75000"/>
                  </a:schemeClr>
                </a:solidFill>
                <a:latin typeface="Sakkal Majalla" panose="02000000000000000000" pitchFamily="2" charset="-78"/>
                <a:cs typeface="Sakkal Majalla" panose="02000000000000000000" pitchFamily="2" charset="-78"/>
              </a:rPr>
              <a:t>على:</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المونولوج الداخلي</a:t>
            </a:r>
            <a:r>
              <a:rPr lang="fr-FR" sz="3200" b="1" dirty="0">
                <a:solidFill>
                  <a:schemeClr val="accent5">
                    <a:lumMod val="75000"/>
                  </a:schemeClr>
                </a:solidFill>
                <a:latin typeface="Sakkal Majalla" panose="02000000000000000000" pitchFamily="2" charset="-78"/>
                <a:cs typeface="Sakkal Majalla" panose="02000000000000000000" pitchFamily="2" charset="-78"/>
              </a:rPr>
              <a:t>  inner monologues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التأملات حول الذات،  وحول الآخرين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كذلك</a:t>
            </a:r>
          </a:p>
          <a:p>
            <a:pPr algn="just" rtl="1"/>
            <a:r>
              <a:rPr lang="ar-DZ" sz="3200" dirty="0" smtClean="0">
                <a:solidFill>
                  <a:schemeClr val="tx1">
                    <a:lumMod val="85000"/>
                    <a:lumOff val="15000"/>
                  </a:schemeClr>
                </a:solidFill>
                <a:latin typeface="Sakkal Majalla" panose="02000000000000000000" pitchFamily="2" charset="-78"/>
                <a:cs typeface="Sakkal Majalla" panose="02000000000000000000" pitchFamily="2" charset="-78"/>
              </a:rPr>
              <a:t>بينما يؤكد </a:t>
            </a:r>
            <a:r>
              <a:rPr lang="ar-DZ" sz="3200" dirty="0">
                <a:solidFill>
                  <a:schemeClr val="tx1">
                    <a:lumMod val="85000"/>
                    <a:lumOff val="15000"/>
                  </a:schemeClr>
                </a:solidFill>
                <a:latin typeface="Sakkal Majalla" panose="02000000000000000000" pitchFamily="2" charset="-78"/>
                <a:cs typeface="Sakkal Majalla" panose="02000000000000000000" pitchFamily="2" charset="-78"/>
              </a:rPr>
              <a:t>في هذا </a:t>
            </a:r>
            <a:r>
              <a:rPr lang="ar-DZ" sz="3200" dirty="0" smtClean="0">
                <a:solidFill>
                  <a:schemeClr val="tx1">
                    <a:lumMod val="85000"/>
                    <a:lumOff val="15000"/>
                  </a:schemeClr>
                </a:solidFill>
                <a:latin typeface="Sakkal Majalla" panose="02000000000000000000" pitchFamily="2" charset="-78"/>
                <a:cs typeface="Sakkal Majalla" panose="02000000000000000000" pitchFamily="2" charset="-78"/>
              </a:rPr>
              <a:t>الصدد</a:t>
            </a:r>
            <a:r>
              <a:rPr lang="fr-FR" sz="3200" dirty="0" smtClean="0">
                <a:solidFill>
                  <a:schemeClr val="tx1">
                    <a:lumMod val="85000"/>
                    <a:lumOff val="15000"/>
                  </a:schemeClr>
                </a:solidFill>
                <a:latin typeface="Sakkal Majalla" panose="02000000000000000000" pitchFamily="2" charset="-78"/>
                <a:cs typeface="Sakkal Majalla" panose="02000000000000000000" pitchFamily="2" charset="-78"/>
              </a:rPr>
              <a:t> </a:t>
            </a:r>
            <a:r>
              <a:rPr lang="ar-DZ" sz="3200" b="1" dirty="0" smtClean="0">
                <a:solidFill>
                  <a:schemeClr val="tx1">
                    <a:lumMod val="85000"/>
                    <a:lumOff val="15000"/>
                  </a:schemeClr>
                </a:solidFill>
                <a:latin typeface="Sakkal Majalla" panose="02000000000000000000" pitchFamily="2" charset="-78"/>
                <a:cs typeface="Sakkal Majalla" panose="02000000000000000000" pitchFamily="2" charset="-78"/>
              </a:rPr>
              <a:t>ماكي </a:t>
            </a:r>
            <a:r>
              <a:rPr lang="fr-FR" sz="3200" b="1" dirty="0" smtClean="0">
                <a:solidFill>
                  <a:schemeClr val="tx1">
                    <a:lumMod val="85000"/>
                    <a:lumOff val="15000"/>
                  </a:schemeClr>
                </a:solidFill>
                <a:latin typeface="Sakkal Majalla" panose="02000000000000000000" pitchFamily="2" charset="-78"/>
                <a:cs typeface="Sakkal Majalla" panose="02000000000000000000" pitchFamily="2" charset="-78"/>
              </a:rPr>
              <a:t>Macke </a:t>
            </a:r>
            <a:r>
              <a:rPr lang="ar-DZ" sz="3200" dirty="0" smtClean="0">
                <a:solidFill>
                  <a:schemeClr val="tx1">
                    <a:lumMod val="85000"/>
                    <a:lumOff val="15000"/>
                  </a:schemeClr>
                </a:solidFill>
                <a:latin typeface="Sakkal Majalla" panose="02000000000000000000" pitchFamily="2" charset="-78"/>
                <a:cs typeface="Sakkal Majalla" panose="02000000000000000000" pitchFamily="2" charset="-78"/>
              </a:rPr>
              <a:t> و</a:t>
            </a:r>
            <a:r>
              <a:rPr lang="ar-DZ" sz="3200" b="1" dirty="0" smtClean="0">
                <a:solidFill>
                  <a:schemeClr val="tx1">
                    <a:lumMod val="85000"/>
                    <a:lumOff val="15000"/>
                  </a:schemeClr>
                </a:solidFill>
                <a:latin typeface="Sakkal Majalla" panose="02000000000000000000" pitchFamily="2" charset="-78"/>
                <a:cs typeface="Sakkal Majalla" panose="02000000000000000000" pitchFamily="2" charset="-78"/>
              </a:rPr>
              <a:t>بارنلوند </a:t>
            </a:r>
            <a:r>
              <a:rPr lang="fr-FR" sz="3200" b="1" dirty="0" err="1" smtClean="0">
                <a:solidFill>
                  <a:schemeClr val="tx1">
                    <a:lumMod val="85000"/>
                    <a:lumOff val="15000"/>
                  </a:schemeClr>
                </a:solidFill>
                <a:latin typeface="Sakkal Majalla" panose="02000000000000000000" pitchFamily="2" charset="-78"/>
                <a:cs typeface="Sakkal Majalla" panose="02000000000000000000" pitchFamily="2" charset="-78"/>
              </a:rPr>
              <a:t>Barnlund</a:t>
            </a:r>
            <a:r>
              <a:rPr lang="ar-DZ" sz="3200" dirty="0" smtClean="0">
                <a:solidFill>
                  <a:schemeClr val="tx1">
                    <a:lumMod val="85000"/>
                    <a:lumOff val="15000"/>
                  </a:schemeClr>
                </a:solidFill>
                <a:latin typeface="Sakkal Majalla" panose="02000000000000000000" pitchFamily="2" charset="-78"/>
                <a:cs typeface="Sakkal Majalla" panose="02000000000000000000" pitchFamily="2" charset="-78"/>
              </a:rPr>
              <a:t> أنه </a:t>
            </a:r>
            <a:r>
              <a:rPr lang="ar-DZ" sz="3200" dirty="0">
                <a:solidFill>
                  <a:schemeClr val="tx1">
                    <a:lumMod val="85000"/>
                    <a:lumOff val="15000"/>
                  </a:schemeClr>
                </a:solidFill>
                <a:latin typeface="Sakkal Majalla" panose="02000000000000000000" pitchFamily="2" charset="-78"/>
                <a:cs typeface="Sakkal Majalla" panose="02000000000000000000" pitchFamily="2" charset="-78"/>
              </a:rPr>
              <a:t>يمكن تمييز الاتصال الذاتي عن </a:t>
            </a:r>
            <a:r>
              <a:rPr lang="ar-DZ" sz="3200" b="1" dirty="0">
                <a:solidFill>
                  <a:schemeClr val="accent5">
                    <a:lumMod val="75000"/>
                  </a:schemeClr>
                </a:solidFill>
                <a:latin typeface="Sakkal Majalla" panose="02000000000000000000" pitchFamily="2" charset="-78"/>
                <a:cs typeface="Sakkal Majalla" panose="02000000000000000000" pitchFamily="2" charset="-78"/>
              </a:rPr>
              <a:t>التواصل داخل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أعضائنا الحيوية </a:t>
            </a:r>
            <a:r>
              <a:rPr lang="fr-FR" sz="3200" b="1" dirty="0" err="1">
                <a:solidFill>
                  <a:schemeClr val="accent5">
                    <a:lumMod val="75000"/>
                  </a:schemeClr>
                </a:solidFill>
                <a:latin typeface="Sakkal Majalla" panose="02000000000000000000" pitchFamily="2" charset="-78"/>
                <a:cs typeface="Sakkal Majalla" panose="02000000000000000000" pitchFamily="2" charset="-78"/>
              </a:rPr>
              <a:t>intraorganismic</a:t>
            </a:r>
            <a:r>
              <a:rPr lang="fr-FR" sz="3200" b="1" dirty="0">
                <a:solidFill>
                  <a:schemeClr val="accent5">
                    <a:lumMod val="75000"/>
                  </a:schemeClr>
                </a:solidFill>
                <a:latin typeface="Sakkal Majalla" panose="02000000000000000000" pitchFamily="2" charset="-78"/>
                <a:cs typeface="Sakkal Majalla" panose="02000000000000000000" pitchFamily="2" charset="-78"/>
              </a:rPr>
              <a:t> </a:t>
            </a:r>
            <a:r>
              <a:rPr lang="ar-DZ" sz="3200" b="1" dirty="0" smtClean="0">
                <a:solidFill>
                  <a:schemeClr val="accent5">
                    <a:lumMod val="75000"/>
                  </a:schemeClr>
                </a:solidFill>
                <a:latin typeface="Sakkal Majalla" panose="02000000000000000000" pitchFamily="2" charset="-78"/>
                <a:cs typeface="Sakkal Majalla" panose="02000000000000000000" pitchFamily="2" charset="-78"/>
              </a:rPr>
              <a:t> </a:t>
            </a:r>
            <a:r>
              <a:rPr lang="fr-FR" sz="3200" b="1" dirty="0" smtClean="0">
                <a:solidFill>
                  <a:schemeClr val="accent5">
                    <a:lumMod val="75000"/>
                  </a:schemeClr>
                </a:solidFill>
                <a:latin typeface="Sakkal Majalla" panose="02000000000000000000" pitchFamily="2" charset="-78"/>
                <a:cs typeface="Sakkal Majalla" panose="02000000000000000000" pitchFamily="2" charset="-78"/>
              </a:rPr>
              <a:t> communication</a:t>
            </a:r>
            <a:r>
              <a:rPr lang="fr-FR" sz="3200" dirty="0" smtClean="0">
                <a:solidFill>
                  <a:schemeClr val="accent5">
                    <a:lumMod val="75000"/>
                  </a:schemeClr>
                </a:solidFill>
                <a:latin typeface="Sakkal Majalla" panose="02000000000000000000" pitchFamily="2" charset="-78"/>
                <a:cs typeface="Sakkal Majalla" panose="02000000000000000000" pitchFamily="2" charset="-78"/>
              </a:rPr>
              <a:t> </a:t>
            </a:r>
            <a:r>
              <a:rPr lang="ar-DZ" sz="3200" b="1" u="sng" dirty="0">
                <a:solidFill>
                  <a:schemeClr val="bg2">
                    <a:lumMod val="50000"/>
                  </a:schemeClr>
                </a:solidFill>
                <a:latin typeface="Sakkal Majalla" panose="02000000000000000000" pitchFamily="2" charset="-78"/>
                <a:cs typeface="Sakkal Majalla" panose="02000000000000000000" pitchFamily="2" charset="-78"/>
              </a:rPr>
              <a:t>والذي يحدث تحت المستوى الشخصي كتبادل للمعلومات بين </a:t>
            </a:r>
            <a:r>
              <a:rPr lang="ar-DZ" sz="3200" b="1" u="sng" dirty="0" smtClean="0">
                <a:solidFill>
                  <a:schemeClr val="bg2">
                    <a:lumMod val="50000"/>
                  </a:schemeClr>
                </a:solidFill>
                <a:latin typeface="Sakkal Majalla" panose="02000000000000000000" pitchFamily="2" charset="-78"/>
                <a:cs typeface="Sakkal Majalla" panose="02000000000000000000" pitchFamily="2" charset="-78"/>
              </a:rPr>
              <a:t>أعضاء </a:t>
            </a:r>
            <a:r>
              <a:rPr lang="ar-DZ" sz="3200" b="1" u="sng" dirty="0">
                <a:solidFill>
                  <a:schemeClr val="bg2">
                    <a:lumMod val="50000"/>
                  </a:schemeClr>
                </a:solidFill>
                <a:latin typeface="Sakkal Majalla" panose="02000000000000000000" pitchFamily="2" charset="-78"/>
                <a:cs typeface="Sakkal Majalla" panose="02000000000000000000" pitchFamily="2" charset="-78"/>
              </a:rPr>
              <a:t>أو </a:t>
            </a:r>
            <a:r>
              <a:rPr lang="ar-DZ" sz="3200" b="1" u="sng" dirty="0" smtClean="0">
                <a:solidFill>
                  <a:schemeClr val="bg2">
                    <a:lumMod val="50000"/>
                  </a:schemeClr>
                </a:solidFill>
                <a:latin typeface="Sakkal Majalla" panose="02000000000000000000" pitchFamily="2" charset="-78"/>
                <a:cs typeface="Sakkal Majalla" panose="02000000000000000000" pitchFamily="2" charset="-78"/>
              </a:rPr>
              <a:t>خلايا جسم الانسان</a:t>
            </a:r>
            <a:r>
              <a:rPr lang="ar-DZ" sz="3200" dirty="0" smtClean="0">
                <a:solidFill>
                  <a:schemeClr val="tx1">
                    <a:lumMod val="85000"/>
                    <a:lumOff val="15000"/>
                  </a:schemeClr>
                </a:solidFill>
                <a:latin typeface="Sakkal Majalla" panose="02000000000000000000" pitchFamily="2" charset="-78"/>
                <a:cs typeface="Sakkal Majalla" panose="02000000000000000000" pitchFamily="2" charset="-78"/>
              </a:rPr>
              <a:t>.</a:t>
            </a:r>
            <a:endParaRPr lang="ar-DZ" sz="3200" dirty="0">
              <a:solidFill>
                <a:schemeClr val="tx1">
                  <a:lumMod val="85000"/>
                  <a:lumOff val="15000"/>
                </a:schemeClr>
              </a:solidFill>
              <a:latin typeface="Sakkal Majalla" panose="02000000000000000000" pitchFamily="2" charset="-78"/>
              <a:cs typeface="Sakkal Majalla" panose="02000000000000000000" pitchFamily="2" charset="-78"/>
            </a:endParaRPr>
          </a:p>
          <a:p>
            <a:pPr algn="r" rtl="1"/>
            <a:endParaRPr lang="ar-DZ" sz="2800" b="1" dirty="0" smtClean="0">
              <a:solidFill>
                <a:schemeClr val="accent1">
                  <a:lumMod val="75000"/>
                </a:schemeClr>
              </a:solidFill>
              <a:latin typeface="Sakkal Majalla" panose="02000000000000000000" pitchFamily="2" charset="-78"/>
              <a:cs typeface="Sakkal Majalla" panose="02000000000000000000" pitchFamily="2" charset="-78"/>
            </a:endParaRPr>
          </a:p>
          <a:p>
            <a:pPr algn="r" rtl="1"/>
            <a:endParaRPr lang="fr-FR"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72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253</TotalTime>
  <Words>1964</Words>
  <Application>Microsoft Office PowerPoint</Application>
  <PresentationFormat>On-screen Show (4:3)</PresentationFormat>
  <Paragraphs>152</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Timgad informatique</dc:creator>
  <cp:lastModifiedBy>Timgad informatique</cp:lastModifiedBy>
  <cp:revision>40</cp:revision>
  <dcterms:created xsi:type="dcterms:W3CDTF">2023-10-22T21:22:47Z</dcterms:created>
  <dcterms:modified xsi:type="dcterms:W3CDTF">2023-10-23T09:57:50Z</dcterms:modified>
</cp:coreProperties>
</file>