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2" r:id="rId5"/>
    <p:sldId id="263" r:id="rId6"/>
    <p:sldId id="264" r:id="rId7"/>
    <p:sldId id="265" r:id="rId8"/>
    <p:sldId id="266" r:id="rId9"/>
    <p:sldId id="267" r:id="rId10"/>
    <p:sldId id="268" r:id="rId11"/>
    <p:sldId id="269" r:id="rId12"/>
    <p:sldId id="271" r:id="rId13"/>
    <p:sldId id="270"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91" autoAdjust="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20" name="Footer Placeholder 19"/>
          <p:cNvSpPr>
            <a:spLocks noGrp="1"/>
          </p:cNvSpPr>
          <p:nvPr>
            <p:ph type="ftr" sz="quarter" idx="11"/>
          </p:nvPr>
        </p:nvSpPr>
        <p:spPr/>
        <p:txBody>
          <a:bodyPr/>
          <a:lstStyle>
            <a:extLst/>
          </a:lstStyle>
          <a:p>
            <a:endParaRPr lang="fr-FR"/>
          </a:p>
        </p:txBody>
      </p:sp>
      <p:sp>
        <p:nvSpPr>
          <p:cNvPr id="10" name="Slide Number Placeholder 9"/>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5" name="Footer Placeholder 4"/>
          <p:cNvSpPr>
            <a:spLocks noGrp="1"/>
          </p:cNvSpPr>
          <p:nvPr>
            <p:ph type="ftr" sz="quarter" idx="11"/>
          </p:nvPr>
        </p:nvSpPr>
        <p:spPr/>
        <p:txBody>
          <a:bodyPr/>
          <a:lstStyle>
            <a:extLst/>
          </a:lstStyle>
          <a:p>
            <a:endParaRPr lang="fr-FR"/>
          </a:p>
        </p:txBody>
      </p:sp>
      <p:sp>
        <p:nvSpPr>
          <p:cNvPr id="6" name="Slide Number Placeholder 5"/>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8" name="Footer Placeholder 7"/>
          <p:cNvSpPr>
            <a:spLocks noGrp="1"/>
          </p:cNvSpPr>
          <p:nvPr>
            <p:ph type="ftr" sz="quarter" idx="11"/>
          </p:nvPr>
        </p:nvSpPr>
        <p:spPr/>
        <p:txBody>
          <a:bodyPr/>
          <a:lstStyle>
            <a:extLst/>
          </a:lstStyle>
          <a:p>
            <a:endParaRPr lang="fr-FR"/>
          </a:p>
        </p:txBody>
      </p:sp>
      <p:sp>
        <p:nvSpPr>
          <p:cNvPr id="9" name="Slide Number Placeholder 8"/>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4" name="Footer Placeholder 3"/>
          <p:cNvSpPr>
            <a:spLocks noGrp="1"/>
          </p:cNvSpPr>
          <p:nvPr>
            <p:ph type="ftr" sz="quarter" idx="11"/>
          </p:nvPr>
        </p:nvSpPr>
        <p:spPr/>
        <p:txBody>
          <a:bodyPr/>
          <a:lstStyle>
            <a:extLst/>
          </a:lstStyle>
          <a:p>
            <a:endParaRPr lang="fr-FR"/>
          </a:p>
        </p:txBody>
      </p:sp>
      <p:sp>
        <p:nvSpPr>
          <p:cNvPr id="5" name="Slide Number Placeholder 4"/>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3" name="Footer Placeholder 2"/>
          <p:cNvSpPr>
            <a:spLocks noGrp="1"/>
          </p:cNvSpPr>
          <p:nvPr>
            <p:ph type="ftr" sz="quarter" idx="11"/>
          </p:nvPr>
        </p:nvSpPr>
        <p:spPr/>
        <p:txBody>
          <a:bodyPr/>
          <a:lstStyle>
            <a:extLst/>
          </a:lstStyle>
          <a:p>
            <a:endParaRPr lang="fr-FR"/>
          </a:p>
        </p:txBody>
      </p:sp>
      <p:sp>
        <p:nvSpPr>
          <p:cNvPr id="4" name="Slide Number Placeholder 3"/>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44E7F53-85F5-42CB-A689-2BC820FCC4F8}"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1D75AC0-7BC6-4435-84CF-D06577B5ACE9}" type="datetimeFigureOut">
              <a:rPr lang="fr-FR" smtClean="0"/>
              <a:t>06/11/2023</a:t>
            </a:fld>
            <a:endParaRPr lang="fr-FR"/>
          </a:p>
        </p:txBody>
      </p:sp>
      <p:sp>
        <p:nvSpPr>
          <p:cNvPr id="6" name="Footer Placeholder 5"/>
          <p:cNvSpPr>
            <a:spLocks noGrp="1"/>
          </p:cNvSpPr>
          <p:nvPr>
            <p:ph type="ftr" sz="quarter" idx="11"/>
          </p:nvPr>
        </p:nvSpPr>
        <p:spPr/>
        <p:txBody>
          <a:bodyPr/>
          <a:lstStyle>
            <a:extLst/>
          </a:lstStyle>
          <a:p>
            <a:endParaRPr lang="fr-FR"/>
          </a:p>
        </p:txBody>
      </p:sp>
      <p:sp>
        <p:nvSpPr>
          <p:cNvPr id="7" name="Slide Number Placeholder 6"/>
          <p:cNvSpPr>
            <a:spLocks noGrp="1"/>
          </p:cNvSpPr>
          <p:nvPr>
            <p:ph type="sldNum" sz="quarter" idx="12"/>
          </p:nvPr>
        </p:nvSpPr>
        <p:spPr/>
        <p:txBody>
          <a:bodyPr/>
          <a:lstStyle>
            <a:extLst/>
          </a:lstStyle>
          <a:p>
            <a:fld id="{D44E7F53-85F5-42CB-A689-2BC820FCC4F8}" type="slidenum">
              <a:rPr lang="fr-FR" smtClean="0"/>
              <a:t>‹#›</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1D75AC0-7BC6-4435-84CF-D06577B5ACE9}" type="datetimeFigureOut">
              <a:rPr lang="fr-FR" smtClean="0"/>
              <a:t>06/11/2023</a:t>
            </a:fld>
            <a:endParaRPr lang="fr-F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44E7F53-85F5-42CB-A689-2BC820FCC4F8}" type="slidenum">
              <a:rPr lang="fr-FR" smtClean="0"/>
              <a:t>‹#›</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9745" y="2043552"/>
            <a:ext cx="7632848" cy="2465568"/>
          </a:xfrm>
          <a:ln>
            <a:solidFill>
              <a:schemeClr val="accent1"/>
            </a:solidFill>
          </a:ln>
        </p:spPr>
        <p:txBody>
          <a:bodyPr>
            <a:noAutofit/>
          </a:bodyPr>
          <a:lstStyle/>
          <a:p>
            <a:pPr algn="ctr" rtl="1"/>
            <a:r>
              <a:rPr lang="ar-DZ"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a:t>
            </a:r>
            <a:r>
              <a:rPr lang="ar-SA"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لاتصال الذاتي</a:t>
            </a:r>
            <a:r>
              <a:rPr lang="ar-DZ"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وتقدير </a:t>
            </a:r>
            <a:r>
              <a:rPr lang="ar-DZ"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الذات</a:t>
            </a:r>
            <a:endParaRPr lang="fr-FR"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ctr"/>
            <a:r>
              <a:rPr lang="fr-FR"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Intrapersonal Communication</a:t>
            </a:r>
            <a:r>
              <a:rPr lang="ar-DZ"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p>
          <a:p>
            <a:pPr algn="ctr"/>
            <a:r>
              <a:rPr lang="fr-FR" sz="54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Self-</a:t>
            </a:r>
            <a:r>
              <a:rPr lang="fr-FR" sz="5400" b="1" dirty="0" err="1"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Esteem</a:t>
            </a:r>
            <a:endParaRPr lang="fr-FR" sz="5400" b="1" dirty="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4" name="Subtitle 2"/>
          <p:cNvSpPr txBox="1">
            <a:spLocks/>
          </p:cNvSpPr>
          <p:nvPr/>
        </p:nvSpPr>
        <p:spPr>
          <a:xfrm>
            <a:off x="1547664" y="1161433"/>
            <a:ext cx="5637010" cy="882119"/>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800" b="1" dirty="0" smtClean="0">
                <a:solidFill>
                  <a:schemeClr val="accent6">
                    <a:lumMod val="75000"/>
                  </a:schemeClr>
                </a:solidFill>
                <a:latin typeface="Sakkal Majalla" panose="02000000000000000000" pitchFamily="2" charset="-78"/>
                <a:cs typeface="Sakkal Majalla" panose="02000000000000000000" pitchFamily="2" charset="-78"/>
              </a:rPr>
              <a:t>المحاضرة الرابعة</a:t>
            </a:r>
            <a:endParaRPr lang="fr-FR" sz="4800" dirty="0">
              <a:solidFill>
                <a:schemeClr val="accent6">
                  <a:lumMod val="75000"/>
                </a:schemeClr>
              </a:solidFill>
              <a:latin typeface="Sakkal Majalla" panose="02000000000000000000" pitchFamily="2" charset="-78"/>
              <a:cs typeface="Sakkal Majalla" panose="02000000000000000000" pitchFamily="2" charset="-78"/>
            </a:endParaRPr>
          </a:p>
        </p:txBody>
      </p:sp>
      <p:sp>
        <p:nvSpPr>
          <p:cNvPr id="5" name="Subtitle 2"/>
          <p:cNvSpPr txBox="1">
            <a:spLocks/>
          </p:cNvSpPr>
          <p:nvPr/>
        </p:nvSpPr>
        <p:spPr>
          <a:xfrm>
            <a:off x="2266675" y="4797152"/>
            <a:ext cx="4916930" cy="1512168"/>
          </a:xfrm>
          <a:prstGeom prst="rect">
            <a:avLst/>
          </a:prstGeom>
          <a:ln>
            <a:solidFill>
              <a:schemeClr val="accent1"/>
            </a:solidFill>
          </a:ln>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400" b="1" dirty="0" smtClean="0">
                <a:solidFill>
                  <a:schemeClr val="accent4">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إعداد الأستاذ:</a:t>
            </a:r>
          </a:p>
          <a:p>
            <a:pPr algn="ctr" rtl="1"/>
            <a:r>
              <a:rPr lang="ar-DZ" sz="4400" b="1" dirty="0" smtClean="0">
                <a:solidFill>
                  <a:schemeClr val="accent6">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 ــ مبــــــارك زودة</a:t>
            </a:r>
            <a:endParaRPr lang="fr-FR" sz="4400" dirty="0">
              <a:solidFill>
                <a:schemeClr val="accent6">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6" name="Subtitle 2"/>
          <p:cNvSpPr txBox="1">
            <a:spLocks/>
          </p:cNvSpPr>
          <p:nvPr/>
        </p:nvSpPr>
        <p:spPr>
          <a:xfrm>
            <a:off x="1727060" y="258539"/>
            <a:ext cx="5637010" cy="882119"/>
          </a:xfrm>
          <a:prstGeom prst="rect">
            <a:avLst/>
          </a:prstGeom>
          <a:ln>
            <a:solidFill>
              <a:schemeClr val="accent1"/>
            </a:solidFill>
          </a:ln>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800" b="1" dirty="0" smtClean="0">
                <a:solidFill>
                  <a:schemeClr val="accent4">
                    <a:lumMod val="50000"/>
                  </a:schemeClr>
                </a:solidFill>
                <a:latin typeface="Sakkal Majalla" panose="02000000000000000000" pitchFamily="2" charset="-78"/>
                <a:cs typeface="Sakkal Majalla" panose="02000000000000000000" pitchFamily="2" charset="-78"/>
              </a:rPr>
              <a:t>جامعة 8 ماي 1945 قالمة</a:t>
            </a:r>
            <a:endParaRPr lang="fr-FR" sz="4800" dirty="0">
              <a:solidFill>
                <a:schemeClr val="accent4">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37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bg/>
                                          </p:spTgt>
                                        </p:tgtEl>
                                        <p:attrNameLst>
                                          <p:attrName>style.visibility</p:attrName>
                                        </p:attrNameLst>
                                      </p:cBhvr>
                                      <p:to>
                                        <p:strVal val="visible"/>
                                      </p:to>
                                    </p:set>
                                    <p:anim calcmode="lin" valueType="num">
                                      <p:cBhvr additive="base">
                                        <p:cTn id="3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 calcmode="lin" valueType="num">
                                      <p:cBhvr additive="base">
                                        <p:cTn id="4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1" end="1"/>
                                            </p:txEl>
                                          </p:spTgt>
                                        </p:tgtEl>
                                        <p:attrNameLst>
                                          <p:attrName>style.visibility</p:attrName>
                                        </p:attrNameLst>
                                      </p:cBhvr>
                                      <p:to>
                                        <p:strVal val="visible"/>
                                      </p:to>
                                    </p:set>
                                    <p:anim calcmode="lin" valueType="num">
                                      <p:cBhvr additive="base">
                                        <p:cTn id="4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bg/>
                                          </p:spTgt>
                                        </p:tgtEl>
                                        <p:attrNameLst>
                                          <p:attrName>style.visibility</p:attrName>
                                        </p:attrNameLst>
                                      </p:cBhvr>
                                      <p:to>
                                        <p:strVal val="visible"/>
                                      </p:to>
                                    </p:set>
                                    <p:anim calcmode="lin" valueType="num">
                                      <p:cBhvr additive="base">
                                        <p:cTn id="55" dur="500" fill="hold"/>
                                        <p:tgtEl>
                                          <p:spTgt spid="6">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 calcmode="lin" valueType="num">
                                      <p:cBhvr additive="base">
                                        <p:cTn id="6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P spid="5" grpId="0" build="p" animBg="1"/>
      <p:bldP spid="6"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4446"/>
            <a:ext cx="7848872" cy="6534096"/>
          </a:xfrm>
          <a:prstGeom prst="rect">
            <a:avLst/>
          </a:prstGeom>
          <a:ln>
            <a:solidFill>
              <a:schemeClr val="accent1"/>
            </a:solidFill>
          </a:ln>
        </p:spPr>
        <p:txBody>
          <a:bodyPr wrap="square">
            <a:spAutoFit/>
          </a:bodyPr>
          <a:lstStyle/>
          <a:p>
            <a:pPr algn="ctr" rtl="1">
              <a:lnSpc>
                <a:spcPct val="115000"/>
              </a:lnSpc>
              <a:spcAft>
                <a:spcPts val="0"/>
              </a:spcAft>
            </a:pPr>
            <a:r>
              <a:rPr lang="ar-SA" sz="34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تقدير الذات مقابل القدرة الذاتية</a:t>
            </a:r>
            <a:r>
              <a:rPr lang="ar-DZ" sz="34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4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Self-</a:t>
            </a:r>
            <a:r>
              <a:rPr lang="fr-FR" sz="3400" b="1" dirty="0" err="1"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efficacy</a:t>
            </a:r>
            <a:r>
              <a:rPr lang="ar-SA" sz="34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نجاعة ذاتية</a:t>
            </a:r>
          </a:p>
          <a:p>
            <a:pPr algn="just" rtl="1">
              <a:lnSpc>
                <a:spcPct val="115000"/>
              </a:lnSpc>
              <a:spcAft>
                <a:spcPts val="0"/>
              </a:spcAft>
            </a:pP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ترتبط القدرة الذاتية بتقدير الذات ولكنها ليست بديلًا لها. </a:t>
            </a:r>
          </a:p>
          <a:p>
            <a:pPr algn="just" rtl="1">
              <a:lnSpc>
                <a:spcPct val="115000"/>
              </a:lnSpc>
              <a:spcAft>
                <a:spcPts val="0"/>
              </a:spcAft>
            </a:pPr>
            <a:r>
              <a:rPr lang="ar-SA" sz="3000" b="1" dirty="0" smtClean="0">
                <a:solidFill>
                  <a:srgbClr val="000000"/>
                </a:solidFill>
                <a:effectLst/>
                <a:latin typeface="Sakkal Majalla" panose="02000000000000000000" pitchFamily="2" charset="-78"/>
                <a:ea typeface="Calibri"/>
                <a:cs typeface="Sakkal Majalla" panose="02000000000000000000" pitchFamily="2" charset="-78"/>
              </a:rPr>
              <a:t>القدرة الذاتية</a:t>
            </a:r>
            <a:r>
              <a:rPr lang="ar-DZ" sz="3000" b="1"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تشير إلى الاعتقاد في قدرتك على النجاح في مهام معينة (نيل، 2005). </a:t>
            </a:r>
            <a:endParaRPr lang="ar-DZ" sz="3000" dirty="0" smtClean="0">
              <a:solidFill>
                <a:srgbClr val="000000"/>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000" dirty="0" smtClean="0">
                <a:solidFill>
                  <a:srgbClr val="000000"/>
                </a:solidFill>
                <a:effectLst/>
                <a:latin typeface="Sakkal Majalla" panose="02000000000000000000" pitchFamily="2" charset="-78"/>
                <a:ea typeface="Calibri"/>
                <a:cs typeface="Sakkal Majalla" panose="02000000000000000000" pitchFamily="2" charset="-78"/>
              </a:rPr>
              <a:t>يمكن أن تكون لديك قدرة ذاتية عالية عندما يتعلق الأمر بلعب كرة </a:t>
            </a:r>
            <a:r>
              <a:rPr lang="ar-DZ" sz="3000" dirty="0" smtClean="0">
                <a:solidFill>
                  <a:srgbClr val="000000"/>
                </a:solidFill>
                <a:effectLst/>
                <a:latin typeface="Sakkal Majalla" panose="02000000000000000000" pitchFamily="2" charset="-78"/>
                <a:ea typeface="Calibri"/>
                <a:cs typeface="Sakkal Majalla" panose="02000000000000000000" pitchFamily="2" charset="-78"/>
              </a:rPr>
              <a:t>القدم</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 ولكن قدرة ذاتية منخفضة عندما يتعلق الأمر بالنجاح في درس الرياضيات.</a:t>
            </a:r>
          </a:p>
          <a:p>
            <a:pPr algn="just" rtl="1">
              <a:lnSpc>
                <a:spcPct val="115000"/>
              </a:lnSpc>
              <a:spcAft>
                <a:spcPts val="0"/>
              </a:spcAft>
            </a:pP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على </a:t>
            </a:r>
            <a:r>
              <a:rPr lang="ar-SA" sz="3000" b="1" dirty="0" smtClean="0">
                <a:solidFill>
                  <a:srgbClr val="000000"/>
                </a:solidFill>
                <a:effectLst/>
                <a:latin typeface="Sakkal Majalla" panose="02000000000000000000" pitchFamily="2" charset="-78"/>
                <a:ea typeface="Calibri"/>
                <a:cs typeface="Sakkal Majalla" panose="02000000000000000000" pitchFamily="2" charset="-78"/>
              </a:rPr>
              <a:t>عكس الثقة بالنفس</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 تكون القدرة الذاتية أكثر تحديدًا بدلاً من شمولية، وتعتمد على النجاح الخارجي بدلاً من القيمة الداخلية.</a:t>
            </a:r>
          </a:p>
          <a:p>
            <a:pPr algn="just" rtl="1">
              <a:lnSpc>
                <a:spcPct val="115000"/>
              </a:lnSpc>
              <a:spcAft>
                <a:spcPts val="0"/>
              </a:spcAft>
            </a:pP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النجاعة الذاتية هي مدى اعتقاد الشخص بقدرته على إتمام المهام وبلوغ الأهداف وقوة ذلك الاعتقاد. </a:t>
            </a:r>
            <a:endParaRPr lang="ar-DZ" sz="3000" dirty="0" smtClean="0">
              <a:solidFill>
                <a:srgbClr val="000000"/>
              </a:solidFill>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000" b="1"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وبعبارة أخرى هو اليقين من الاقتدار على </a:t>
            </a:r>
            <a:r>
              <a:rPr lang="ar-DZ" sz="3000" b="1"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تأدية </a:t>
            </a:r>
            <a:r>
              <a:rPr lang="ar-SA" sz="3000" b="1"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المهام وبلوغ </a:t>
            </a:r>
            <a:r>
              <a:rPr lang="ar-DZ" sz="3000" b="1"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الإهداف</a:t>
            </a:r>
            <a:r>
              <a:rPr lang="ar-SA" sz="3000" b="1"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188640"/>
            <a:ext cx="7848872" cy="6392519"/>
          </a:xfrm>
          <a:prstGeom prst="rect">
            <a:avLst/>
          </a:prstGeom>
          <a:ln>
            <a:solidFill>
              <a:schemeClr val="accent1"/>
            </a:solidFill>
          </a:ln>
        </p:spPr>
        <p:txBody>
          <a:bodyPr wrap="square">
            <a:spAutoFit/>
          </a:bodyPr>
          <a:lstStyle/>
          <a:p>
            <a:pPr algn="ctr" rtl="1">
              <a:lnSpc>
                <a:spcPct val="115000"/>
              </a:lnSpc>
              <a:spcAft>
                <a:spcPts val="0"/>
              </a:spcAft>
            </a:pP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تقدير الذات مقابل الرأفة الذاتية العطف على الذات</a:t>
            </a:r>
            <a:endPar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Self-Compassion</a:t>
            </a:r>
          </a:p>
          <a:p>
            <a:pPr algn="ctr" rtl="1">
              <a:lnSpc>
                <a:spcPct val="115000"/>
              </a:lnSpc>
              <a:spcAft>
                <a:spcPts val="0"/>
              </a:spcAft>
            </a:pP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تقدير الذات ليس</a:t>
            </a:r>
            <a:r>
              <a:rPr lang="ar-DZ" sz="3200" b="1"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أيضا الرأفة الذاتية. </a:t>
            </a:r>
          </a:p>
          <a:p>
            <a:pPr algn="just" rtl="1">
              <a:lnSpc>
                <a:spcPct val="115000"/>
              </a:lnSpc>
              <a:spcAft>
                <a:spcPts val="0"/>
              </a:spcAft>
            </a:pP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الرأفة الذاتية </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ترتكز على كيفية علاقتنا بأنفسنا بدلاً من كيفية نحكمنا أو ننظر إلى أنفسنا </a:t>
            </a:r>
            <a:endParaRPr lang="ar-DZ" sz="3600" dirty="0" smtClean="0">
              <a:solidFill>
                <a:srgbClr val="000000"/>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أن تكون رأفة ذاتية يعني أن نكون لطفاء </a:t>
            </a:r>
            <a:r>
              <a:rPr lang="ar-DZ" sz="3600" dirty="0" smtClean="0">
                <a:solidFill>
                  <a:srgbClr val="000000"/>
                </a:solidFill>
                <a:effectLst/>
                <a:latin typeface="Sakkal Majalla" panose="02000000000000000000" pitchFamily="2" charset="-78"/>
                <a:ea typeface="Calibri"/>
                <a:cs typeface="Sakkal Majalla" panose="02000000000000000000" pitchFamily="2" charset="-78"/>
              </a:rPr>
              <a:t>ومتسامحين مع </a:t>
            </a:r>
            <a:r>
              <a:rPr lang="ar-DZ" sz="3600" dirty="0">
                <a:solidFill>
                  <a:srgbClr val="000000"/>
                </a:solidFill>
                <a:latin typeface="Sakkal Majalla" panose="02000000000000000000" pitchFamily="2" charset="-78"/>
                <a:ea typeface="Calibri"/>
                <a:cs typeface="Sakkal Majalla" panose="02000000000000000000" pitchFamily="2" charset="-78"/>
              </a:rPr>
              <a:t>أ</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نفسنا، وأن نتجنب أن نكون قاسيين أو متكبرين جدًا تجاه أنفسنا. </a:t>
            </a:r>
          </a:p>
          <a:p>
            <a:pPr algn="ctr" rtl="1">
              <a:lnSpc>
                <a:spcPct val="115000"/>
              </a:lnSpc>
              <a:spcAft>
                <a:spcPts val="0"/>
              </a:spcAft>
            </a:pP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يمكن أن تؤدي الرأفة الذاتية بنا إلى</a:t>
            </a:r>
            <a:r>
              <a:rPr lang="ar-DZ" sz="3600" b="1" dirty="0" smtClean="0">
                <a:solidFill>
                  <a:srgbClr val="000000"/>
                </a:solidFill>
                <a:effectLst/>
                <a:latin typeface="Sakkal Majalla" panose="02000000000000000000" pitchFamily="2" charset="-78"/>
                <a:ea typeface="Calibri"/>
                <a:cs typeface="Sakkal Majalla" panose="02000000000000000000" pitchFamily="2" charset="-78"/>
              </a:rPr>
              <a:t>:</a:t>
            </a:r>
          </a:p>
          <a:p>
            <a:pPr algn="ctr" rtl="1">
              <a:lnSpc>
                <a:spcPct val="115000"/>
              </a:lnSpc>
              <a:spcAft>
                <a:spcPts val="0"/>
              </a:spcAft>
            </a:pP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 مفهوم صحي </a:t>
            </a:r>
            <a:r>
              <a:rPr lang="ar-DZ" sz="3600" b="1" dirty="0" smtClean="0">
                <a:solidFill>
                  <a:srgbClr val="000000"/>
                </a:solidFill>
                <a:effectLst/>
                <a:latin typeface="Sakkal Majalla" panose="02000000000000000000" pitchFamily="2" charset="-78"/>
                <a:ea typeface="Calibri"/>
                <a:cs typeface="Sakkal Majalla" panose="02000000000000000000" pitchFamily="2" charset="-78"/>
              </a:rPr>
              <a:t>لتقدير الذات</a:t>
            </a:r>
            <a:endParaRPr lang="ar-SA" sz="3600" b="1" dirty="0" smtClean="0">
              <a:solidFill>
                <a:srgbClr val="000000"/>
              </a:solidFill>
              <a:effectLst/>
              <a:latin typeface="Sakkal Majalla" panose="02000000000000000000" pitchFamily="2" charset="-78"/>
              <a:ea typeface="Calibri"/>
              <a:cs typeface="Sakkal Majalla" panose="02000000000000000000" pitchFamily="2" charset="-78"/>
            </a:endParaRP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646330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rtl="1">
              <a:lnSpc>
                <a:spcPct val="115000"/>
              </a:lnSpc>
              <a:spcAft>
                <a:spcPts val="0"/>
              </a:spcAft>
            </a:pPr>
            <a:r>
              <a:rPr lang="ar-SA" sz="3000" b="1" u="sng"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تقدير </a:t>
            </a:r>
            <a:r>
              <a:rPr lang="ar-SA" sz="3000" b="1" u="sng"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الذات </a:t>
            </a:r>
            <a:r>
              <a:rPr lang="ar-SA" sz="3000" b="1" u="sng"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في </a:t>
            </a:r>
            <a:r>
              <a:rPr lang="ar-SA" sz="3000" b="1" u="sng" dirty="0" smtClean="0">
                <a:solidFill>
                  <a:schemeClr val="accent1">
                    <a:lumMod val="75000"/>
                  </a:schemeClr>
                </a:solidFill>
                <a:effectLst/>
                <a:latin typeface="Sakkal Majalla" panose="02000000000000000000" pitchFamily="2" charset="-78"/>
                <a:ea typeface="Calibri"/>
                <a:cs typeface="Sakkal Majalla" panose="02000000000000000000" pitchFamily="2" charset="-78"/>
              </a:rPr>
              <a:t>هرم ماسلو: </a:t>
            </a:r>
            <a:endParaRPr lang="fr-FR" sz="3000" b="1" u="sng" dirty="0" smtClean="0">
              <a:solidFill>
                <a:schemeClr val="accent1">
                  <a:lumMod val="75000"/>
                </a:schemeClr>
              </a:solidFill>
              <a:effectLst/>
              <a:latin typeface="Sakkal Majalla" panose="02000000000000000000" pitchFamily="2" charset="-78"/>
              <a:ea typeface="Calibri"/>
              <a:cs typeface="Sakkal Majalla" panose="02000000000000000000" pitchFamily="2" charset="-78"/>
            </a:endParaRPr>
          </a:p>
          <a:p>
            <a:pPr algn="ctr" rtl="1">
              <a:lnSpc>
                <a:spcPct val="115000"/>
              </a:lnSpc>
            </a:pPr>
            <a:r>
              <a:rPr lang="ar-SA" sz="3000" b="1" u="sng" dirty="0">
                <a:solidFill>
                  <a:schemeClr val="accent1">
                    <a:lumMod val="75000"/>
                  </a:schemeClr>
                </a:solidFill>
                <a:latin typeface="Sakkal Majalla" panose="02000000000000000000" pitchFamily="2" charset="-78"/>
                <a:ea typeface="Calibri"/>
                <a:cs typeface="Sakkal Majalla" panose="02000000000000000000" pitchFamily="2" charset="-78"/>
              </a:rPr>
              <a:t>مفهوم تقدير الذات </a:t>
            </a:r>
            <a:r>
              <a:rPr lang="ar-DZ" sz="3000" b="1" u="sng" dirty="0">
                <a:solidFill>
                  <a:schemeClr val="accent1">
                    <a:lumMod val="75000"/>
                  </a:schemeClr>
                </a:solidFill>
                <a:latin typeface="Sakkal Majalla" panose="02000000000000000000" pitchFamily="2" charset="-78"/>
                <a:ea typeface="Calibri"/>
                <a:cs typeface="Sakkal Majalla" panose="02000000000000000000" pitchFamily="2" charset="-78"/>
              </a:rPr>
              <a:t>يتجسد </a:t>
            </a:r>
            <a:r>
              <a:rPr lang="ar-SA" sz="3000" b="1" u="sng" dirty="0">
                <a:solidFill>
                  <a:schemeClr val="accent1">
                    <a:lumMod val="75000"/>
                  </a:schemeClr>
                </a:solidFill>
                <a:latin typeface="Sakkal Majalla" panose="02000000000000000000" pitchFamily="2" charset="-78"/>
                <a:ea typeface="Calibri"/>
                <a:cs typeface="Sakkal Majalla" panose="02000000000000000000" pitchFamily="2" charset="-78"/>
              </a:rPr>
              <a:t>في المستوى الرابع في هرم ماسلو: </a:t>
            </a:r>
            <a:endParaRPr lang="ar-DZ" sz="3000" b="1" u="sng" dirty="0" smtClean="0">
              <a:solidFill>
                <a:schemeClr val="accent1">
                  <a:lumMod val="75000"/>
                </a:schemeClr>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DZ" sz="3000" b="1" dirty="0" smtClean="0">
                <a:solidFill>
                  <a:schemeClr val="accent4">
                    <a:lumMod val="75000"/>
                  </a:schemeClr>
                </a:solidFill>
                <a:latin typeface="Sakkal Majalla" panose="02000000000000000000" pitchFamily="2" charset="-78"/>
                <a:ea typeface="Calibri"/>
                <a:cs typeface="Sakkal Majalla" panose="02000000000000000000" pitchFamily="2" charset="-78"/>
              </a:rPr>
              <a:t>إ</a:t>
            </a:r>
            <a:r>
              <a:rPr lang="ar-SA" sz="3000" b="1" dirty="0" smtClean="0">
                <a:solidFill>
                  <a:schemeClr val="accent4">
                    <a:lumMod val="75000"/>
                  </a:schemeClr>
                </a:solidFill>
                <a:effectLst/>
                <a:latin typeface="Sakkal Majalla" panose="02000000000000000000" pitchFamily="2" charset="-78"/>
                <a:ea typeface="Calibri"/>
                <a:cs typeface="Sakkal Majalla" panose="02000000000000000000" pitchFamily="2" charset="-78"/>
              </a:rPr>
              <a:t>حتياجات التقدير </a:t>
            </a:r>
            <a:r>
              <a:rPr lang="fr-FR" sz="3000" b="1" dirty="0" err="1" smtClean="0">
                <a:solidFill>
                  <a:schemeClr val="accent4">
                    <a:lumMod val="75000"/>
                  </a:schemeClr>
                </a:solidFill>
                <a:effectLst/>
                <a:latin typeface="Sakkal Majalla" panose="02000000000000000000" pitchFamily="2" charset="-78"/>
                <a:ea typeface="Calibri"/>
                <a:cs typeface="Sakkal Majalla" panose="02000000000000000000" pitchFamily="2" charset="-78"/>
              </a:rPr>
              <a:t>esteem</a:t>
            </a:r>
            <a:r>
              <a:rPr lang="fr-FR" sz="3000" b="1" dirty="0" smtClean="0">
                <a:solidFill>
                  <a:schemeClr val="accent4">
                    <a:lumMod val="75000"/>
                  </a:schemeClr>
                </a:solidFill>
                <a:effectLst/>
                <a:latin typeface="Sakkal Majalla" panose="02000000000000000000" pitchFamily="2" charset="-78"/>
                <a:ea typeface="Calibri"/>
                <a:cs typeface="Sakkal Majalla" panose="02000000000000000000" pitchFamily="2" charset="-78"/>
              </a:rPr>
              <a:t> </a:t>
            </a:r>
            <a:r>
              <a:rPr lang="fr-FR" sz="3000" b="1" dirty="0" err="1" smtClean="0">
                <a:solidFill>
                  <a:schemeClr val="accent4">
                    <a:lumMod val="75000"/>
                  </a:schemeClr>
                </a:solidFill>
                <a:effectLst/>
                <a:latin typeface="Sakkal Majalla" panose="02000000000000000000" pitchFamily="2" charset="-78"/>
                <a:ea typeface="Calibri"/>
                <a:cs typeface="Sakkal Majalla" panose="02000000000000000000" pitchFamily="2" charset="-78"/>
              </a:rPr>
              <a:t>needs</a:t>
            </a:r>
            <a:r>
              <a:rPr lang="ar-DZ" sz="3000" b="1" dirty="0" smtClean="0">
                <a:solidFill>
                  <a:schemeClr val="accent4">
                    <a:lumMod val="75000"/>
                  </a:schemeClr>
                </a:solidFill>
                <a:effectLst/>
                <a:latin typeface="Sakkal Majalla" panose="02000000000000000000" pitchFamily="2" charset="-78"/>
                <a:ea typeface="Calibri"/>
                <a:cs typeface="Sakkal Majalla" panose="02000000000000000000" pitchFamily="2" charset="-78"/>
              </a:rPr>
              <a:t>:</a:t>
            </a:r>
          </a:p>
          <a:p>
            <a:pPr algn="just" rtl="1">
              <a:lnSpc>
                <a:spcPct val="115000"/>
              </a:lnSpc>
              <a:spcAft>
                <a:spcPts val="0"/>
              </a:spcAft>
            </a:pPr>
            <a:r>
              <a:rPr lang="ar-SA" sz="3000" b="1" dirty="0" smtClean="0">
                <a:solidFill>
                  <a:srgbClr val="000000"/>
                </a:solidFill>
                <a:effectLst/>
                <a:latin typeface="Sakkal Majalla" panose="02000000000000000000" pitchFamily="2" charset="-78"/>
                <a:ea typeface="Calibri"/>
                <a:cs typeface="Sakkal Majalla" panose="02000000000000000000" pitchFamily="2" charset="-78"/>
              </a:rPr>
              <a:t>ماكليود</a:t>
            </a:r>
            <a:r>
              <a:rPr lang="ar-DZ" sz="3000" b="1" dirty="0" smtClean="0">
                <a:solidFill>
                  <a:srgbClr val="000000"/>
                </a:solidFill>
                <a:effectLst/>
                <a:latin typeface="Sakkal Majalla" panose="02000000000000000000" pitchFamily="2" charset="-78"/>
                <a:ea typeface="Calibri"/>
                <a:cs typeface="Sakkal Majalla" panose="02000000000000000000" pitchFamily="2" charset="-78"/>
              </a:rPr>
              <a:t> (</a:t>
            </a:r>
            <a:r>
              <a:rPr lang="fr-FR" sz="3000" b="1" dirty="0" err="1" smtClean="0">
                <a:solidFill>
                  <a:srgbClr val="000000"/>
                </a:solidFill>
                <a:effectLst/>
                <a:latin typeface="Sakkal Majalla" panose="02000000000000000000" pitchFamily="2" charset="-78"/>
                <a:ea typeface="Calibri"/>
                <a:cs typeface="Sakkal Majalla" panose="02000000000000000000" pitchFamily="2" charset="-78"/>
              </a:rPr>
              <a:t>McLeod</a:t>
            </a:r>
            <a:r>
              <a:rPr lang="ar-DZ" sz="3000" b="1" dirty="0" smtClean="0">
                <a:solidFill>
                  <a:srgbClr val="000000"/>
                </a:solidFill>
                <a:effectLst/>
                <a:latin typeface="Sakkal Majalla" panose="02000000000000000000" pitchFamily="2" charset="-78"/>
                <a:ea typeface="Calibri"/>
                <a:cs typeface="Sakkal Majalla" panose="02000000000000000000" pitchFamily="2" charset="-78"/>
              </a:rPr>
              <a:t>) : </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ترتبط هذه الاحتياجات </a:t>
            </a:r>
            <a:r>
              <a:rPr lang="ar-DZ" sz="3000" dirty="0" smtClean="0">
                <a:solidFill>
                  <a:srgbClr val="000000"/>
                </a:solidFill>
                <a:effectLst/>
                <a:latin typeface="Sakkal Majalla" panose="02000000000000000000" pitchFamily="2" charset="-78"/>
                <a:ea typeface="Calibri"/>
                <a:cs typeface="Sakkal Majalla" panose="02000000000000000000" pitchFamily="2" charset="-78"/>
              </a:rPr>
              <a:t>ب</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مفهوم تقدير الذات بالتأكيد، إلا أن احتياجات التقدير  لدى ماسلو تركز بشكل أكبر على المقاييس الخارجية للثقة، مثل </a:t>
            </a:r>
            <a:r>
              <a:rPr lang="ar-DZ" sz="3000"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الاحترام والمكانة والاعتراف والإنجاز والريادة </a:t>
            </a:r>
            <a:r>
              <a:rPr lang="ar-DZ" sz="3000" dirty="0" smtClean="0">
                <a:solidFill>
                  <a:srgbClr val="000000"/>
                </a:solidFill>
                <a:effectLst/>
                <a:latin typeface="Sakkal Majalla" panose="02000000000000000000" pitchFamily="2" charset="-78"/>
                <a:ea typeface="Calibri"/>
                <a:cs typeface="Sakkal Majalla" panose="02000000000000000000" pitchFamily="2" charset="-78"/>
              </a:rPr>
              <a:t>...الخ</a:t>
            </a:r>
          </a:p>
          <a:p>
            <a:pPr algn="just" rtl="1">
              <a:lnSpc>
                <a:spcPct val="115000"/>
              </a:lnSpc>
              <a:spcAft>
                <a:spcPts val="0"/>
              </a:spcAft>
            </a:pPr>
            <a:r>
              <a:rPr lang="ar-SA" sz="3000" dirty="0" smtClean="0">
                <a:solidFill>
                  <a:srgbClr val="000000"/>
                </a:solidFill>
                <a:effectLst/>
                <a:latin typeface="Sakkal Majalla" panose="02000000000000000000" pitchFamily="2" charset="-78"/>
                <a:ea typeface="Calibri"/>
                <a:cs typeface="Sakkal Majalla" panose="02000000000000000000" pitchFamily="2" charset="-78"/>
              </a:rPr>
              <a:t>هناك عنصر من تقدير الذات ضمن هذا المستوى في الهرم، ولكن ماسلو اعتقد أن تقدير الآخرين كان أكثر أهمية للنمو وتحقيق الاحتياجات من </a:t>
            </a:r>
            <a:r>
              <a:rPr lang="ar-DZ" sz="3000" dirty="0" smtClean="0">
                <a:solidFill>
                  <a:srgbClr val="000000"/>
                </a:solidFill>
                <a:effectLst/>
                <a:latin typeface="Sakkal Majalla" panose="02000000000000000000" pitchFamily="2" charset="-78"/>
                <a:ea typeface="Calibri"/>
                <a:cs typeface="Sakkal Majalla" panose="02000000000000000000" pitchFamily="2" charset="-78"/>
              </a:rPr>
              <a:t>تقدير الذات.</a:t>
            </a:r>
            <a:endParaRPr lang="ar-SA" sz="3000" dirty="0" smtClean="0">
              <a:solidFill>
                <a:srgbClr val="000000"/>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000" dirty="0" smtClean="0">
                <a:solidFill>
                  <a:srgbClr val="000000"/>
                </a:solidFill>
                <a:effectLst/>
                <a:latin typeface="Sakkal Majalla" panose="02000000000000000000" pitchFamily="2" charset="-78"/>
                <a:ea typeface="Calibri"/>
                <a:cs typeface="Sakkal Majalla" panose="02000000000000000000" pitchFamily="2" charset="-78"/>
              </a:rPr>
              <a:t>شرح أنه من أجل </a:t>
            </a:r>
            <a:r>
              <a:rPr lang="ar-SA" sz="3000" b="1" dirty="0" smtClean="0">
                <a:solidFill>
                  <a:schemeClr val="accent4">
                    <a:lumMod val="75000"/>
                  </a:schemeClr>
                </a:solidFill>
                <a:effectLst/>
                <a:latin typeface="Sakkal Majalla" panose="02000000000000000000" pitchFamily="2" charset="-78"/>
                <a:ea typeface="Calibri"/>
                <a:cs typeface="Sakkal Majalla" panose="02000000000000000000" pitchFamily="2" charset="-78"/>
              </a:rPr>
              <a:t>تحقيق الذات </a:t>
            </a:r>
            <a:r>
              <a:rPr lang="fr-FR" sz="3000" b="1" dirty="0" smtClean="0">
                <a:solidFill>
                  <a:schemeClr val="accent4">
                    <a:lumMod val="75000"/>
                  </a:schemeClr>
                </a:solidFill>
                <a:effectLst/>
                <a:latin typeface="Sakkal Majalla" panose="02000000000000000000" pitchFamily="2" charset="-78"/>
                <a:ea typeface="Calibri"/>
                <a:cs typeface="Sakkal Majalla" panose="02000000000000000000" pitchFamily="2" charset="-78"/>
              </a:rPr>
              <a:t>self-</a:t>
            </a:r>
            <a:r>
              <a:rPr lang="fr-FR" sz="3000" b="1" dirty="0" err="1" smtClean="0">
                <a:solidFill>
                  <a:schemeClr val="accent4">
                    <a:lumMod val="75000"/>
                  </a:schemeClr>
                </a:solidFill>
                <a:effectLst/>
                <a:latin typeface="Sakkal Majalla" panose="02000000000000000000" pitchFamily="2" charset="-78"/>
                <a:ea typeface="Calibri"/>
                <a:cs typeface="Sakkal Majalla" panose="02000000000000000000" pitchFamily="2" charset="-78"/>
              </a:rPr>
              <a:t>actualization</a:t>
            </a:r>
            <a:r>
              <a:rPr lang="fr-FR" sz="3000" dirty="0" smtClean="0">
                <a:solidFill>
                  <a:schemeClr val="accent4">
                    <a:lumMod val="75000"/>
                  </a:schemeClr>
                </a:solidFill>
                <a:effectLst/>
                <a:latin typeface="Sakkal Majalla" panose="02000000000000000000" pitchFamily="2" charset="-78"/>
                <a:ea typeface="Calibri"/>
                <a:cs typeface="Sakkal Majalla" panose="02000000000000000000" pitchFamily="2" charset="-78"/>
              </a:rPr>
              <a:t> </a:t>
            </a:r>
            <a:r>
              <a:rPr lang="ar-SA" sz="3000" dirty="0" smtClean="0">
                <a:solidFill>
                  <a:srgbClr val="000000"/>
                </a:solidFill>
                <a:effectLst/>
                <a:latin typeface="Sakkal Majalla" panose="02000000000000000000" pitchFamily="2" charset="-78"/>
                <a:ea typeface="Calibri"/>
                <a:cs typeface="Sakkal Majalla" panose="02000000000000000000" pitchFamily="2" charset="-78"/>
              </a:rPr>
              <a:t>يجب أن تتم مقابلة احتياجاتهم للتقدير الداخلي والاحترام من الآخرين.</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Timgad informatique\Downloads\Maslow's_hierarchy_of_needs_ar.png"/>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6632"/>
            <a:ext cx="8064896" cy="6741367"/>
          </a:xfrm>
          <a:prstGeom prst="rect">
            <a:avLst/>
          </a:prstGeom>
          <a:noFill/>
          <a:ln>
            <a:noFill/>
          </a:ln>
        </p:spPr>
      </p:pic>
    </p:spTree>
    <p:extLst>
      <p:ext uri="{BB962C8B-B14F-4D97-AF65-F5344CB8AC3E}">
        <p14:creationId xmlns:p14="http://schemas.microsoft.com/office/powerpoint/2010/main" val="3155102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16737"/>
            <a:ext cx="7848872" cy="7131183"/>
          </a:xfrm>
          <a:prstGeom prst="rect">
            <a:avLst/>
          </a:prstGeom>
          <a:ln>
            <a:solidFill>
              <a:schemeClr val="accent1"/>
            </a:solidFill>
          </a:ln>
        </p:spPr>
        <p:txBody>
          <a:bodyPr wrap="square">
            <a:spAutoFit/>
          </a:bodyPr>
          <a:lstStyle/>
          <a:p>
            <a:pPr algn="ctr" rtl="1">
              <a:lnSpc>
                <a:spcPct val="115000"/>
              </a:lnSpc>
              <a:spcAft>
                <a:spcPts val="0"/>
              </a:spcAft>
            </a:pP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ثالثا: </a:t>
            </a: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مؤشـــــــــــــــــــــــــــــــــــــــــــرات </a:t>
            </a: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تقدير </a:t>
            </a: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الذات</a:t>
            </a:r>
          </a:p>
          <a:p>
            <a:pPr algn="ctr" rtl="1">
              <a:lnSpc>
                <a:spcPct val="115000"/>
              </a:lnSpc>
              <a:spcAft>
                <a:spcPts val="0"/>
              </a:spcAft>
            </a:pP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 التقدير المرتفع/ المنخفض للذات)</a:t>
            </a:r>
          </a:p>
          <a:p>
            <a:pPr algn="just" rtl="1">
              <a:lnSpc>
                <a:spcPct val="115000"/>
              </a:lnSpc>
              <a:spcAft>
                <a:spcPts val="0"/>
              </a:spcAft>
            </a:pPr>
            <a:r>
              <a:rPr lang="ar-DZ" sz="3200" dirty="0" smtClean="0">
                <a:latin typeface="Sakkal Majalla" panose="02000000000000000000" pitchFamily="2" charset="-78"/>
                <a:cs typeface="Sakkal Majalla" panose="02000000000000000000" pitchFamily="2" charset="-78"/>
              </a:rPr>
              <a:t>الأشخاص ذوي التقدير العالي لذواتهم لا يخشون من الكشف عن فضولهم، ومناقشة تجاربهم وأفكارهم وفرصهم. يمكنهم أيضًا الاستمتاع بجوانب حياتهم الفكاهية والشعور بالثقة (براندن، 1992)</a:t>
            </a:r>
          </a:p>
          <a:p>
            <a:pPr algn="r" rtl="1"/>
            <a:r>
              <a:rPr lang="ar-DZ" sz="3200" b="1" dirty="0" smtClean="0">
                <a:solidFill>
                  <a:schemeClr val="accent4">
                    <a:lumMod val="75000"/>
                  </a:schemeClr>
                </a:solidFill>
                <a:latin typeface="Sakkal Majalla" panose="02000000000000000000" pitchFamily="2" charset="-78"/>
                <a:cs typeface="Sakkal Majalla" panose="02000000000000000000" pitchFamily="2" charset="-78"/>
              </a:rPr>
              <a:t>مؤشرات </a:t>
            </a:r>
            <a:r>
              <a:rPr lang="ar-SA" sz="3200" b="1" dirty="0" smtClean="0">
                <a:solidFill>
                  <a:schemeClr val="accent4">
                    <a:lumMod val="75000"/>
                  </a:schemeClr>
                </a:solidFill>
                <a:latin typeface="Sakkal Majalla" panose="02000000000000000000" pitchFamily="2" charset="-78"/>
                <a:cs typeface="Sakkal Majalla" panose="02000000000000000000" pitchFamily="2" charset="-78"/>
              </a:rPr>
              <a:t>الأشخاص </a:t>
            </a:r>
            <a:r>
              <a:rPr lang="ar-SA" sz="3200" b="1" dirty="0" smtClean="0">
                <a:solidFill>
                  <a:schemeClr val="accent4">
                    <a:lumMod val="75000"/>
                  </a:schemeClr>
                </a:solidFill>
                <a:latin typeface="Sakkal Majalla" panose="02000000000000000000" pitchFamily="2" charset="-78"/>
                <a:cs typeface="Sakkal Majalla" panose="02000000000000000000" pitchFamily="2" charset="-78"/>
              </a:rPr>
              <a:t>ذوي التقدير العالي لذواتهم:</a:t>
            </a:r>
          </a:p>
          <a:p>
            <a:pPr algn="r" rtl="1"/>
            <a:r>
              <a:rPr lang="ar-SA" sz="3200" dirty="0" smtClean="0">
                <a:latin typeface="Sakkal Majalla" panose="02000000000000000000" pitchFamily="2" charset="-78"/>
                <a:cs typeface="Sakkal Majalla" panose="02000000000000000000" pitchFamily="2" charset="-78"/>
              </a:rPr>
              <a:t>1.	</a:t>
            </a:r>
            <a:r>
              <a:rPr lang="ar-SA" sz="2800" dirty="0" smtClean="0">
                <a:latin typeface="Sakkal Majalla" panose="02000000000000000000" pitchFamily="2" charset="-78"/>
                <a:cs typeface="Sakkal Majalla" panose="02000000000000000000" pitchFamily="2" charset="-78"/>
              </a:rPr>
              <a:t>يقدرون أنفسهم والآخرين.</a:t>
            </a:r>
          </a:p>
          <a:p>
            <a:pPr algn="r" rtl="1"/>
            <a:r>
              <a:rPr lang="ar-SA" sz="2800" dirty="0" smtClean="0">
                <a:latin typeface="Sakkal Majalla" panose="02000000000000000000" pitchFamily="2" charset="-78"/>
                <a:cs typeface="Sakkal Majalla" panose="02000000000000000000" pitchFamily="2" charset="-78"/>
              </a:rPr>
              <a:t>2.	يستمتعون بالنمو كأشخاص وبالبحث عن الوفاء والمعنى في حياتهم.</a:t>
            </a:r>
          </a:p>
          <a:p>
            <a:pPr algn="r" rtl="1"/>
            <a:r>
              <a:rPr lang="ar-SA" sz="2800" dirty="0" smtClean="0">
                <a:latin typeface="Sakkal Majalla" panose="02000000000000000000" pitchFamily="2" charset="-78"/>
                <a:cs typeface="Sakkal Majalla" panose="02000000000000000000" pitchFamily="2" charset="-78"/>
              </a:rPr>
              <a:t>3.	يستطيعون البحث في أعماق أنفسهم ويكونون إبداعيين.</a:t>
            </a:r>
          </a:p>
          <a:p>
            <a:pPr algn="r" rtl="1"/>
            <a:r>
              <a:rPr lang="ar-SA" sz="2800" dirty="0" smtClean="0">
                <a:latin typeface="Sakkal Majalla" panose="02000000000000000000" pitchFamily="2" charset="-78"/>
                <a:cs typeface="Sakkal Majalla" panose="02000000000000000000" pitchFamily="2" charset="-78"/>
              </a:rPr>
              <a:t>4.	يتخذون قراراتهم الخاصة ويتوافقون مع ما يقوله الآخرون لهم فقط عند الموافقة.</a:t>
            </a:r>
          </a:p>
          <a:p>
            <a:pPr algn="r" rtl="1"/>
            <a:r>
              <a:rPr lang="ar-SA" sz="2800" dirty="0" smtClean="0">
                <a:latin typeface="Sakkal Majalla" panose="02000000000000000000" pitchFamily="2" charset="-78"/>
                <a:cs typeface="Sakkal Majalla" panose="02000000000000000000" pitchFamily="2" charset="-78"/>
              </a:rPr>
              <a:t>5.	يرون العالم من منظور واقعي، ويقبلون الآخرين كما هم مع دفعهم نحو زيادة الثقة والتوجيه الإيجابي.</a:t>
            </a:r>
          </a:p>
          <a:p>
            <a:pPr algn="just" rtl="1">
              <a:lnSpc>
                <a:spcPct val="115000"/>
              </a:lnSpc>
              <a:spcAft>
                <a:spcPts val="0"/>
              </a:spcAft>
            </a:pP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4552015"/>
          </a:xfrm>
          <a:prstGeom prst="rect">
            <a:avLst/>
          </a:prstGeom>
          <a:ln>
            <a:solidFill>
              <a:schemeClr val="accent1"/>
            </a:solidFill>
          </a:ln>
        </p:spPr>
        <p:txBody>
          <a:bodyPr wrap="square">
            <a:spAutoFit/>
          </a:bodyPr>
          <a:lstStyle/>
          <a:p>
            <a:pPr algn="just" rtl="1">
              <a:lnSpc>
                <a:spcPct val="115000"/>
              </a:lnSpc>
              <a:spcAft>
                <a:spcPts val="0"/>
              </a:spcAft>
            </a:pPr>
            <a:r>
              <a:rPr lang="ar-SA" sz="2800" b="1" dirty="0" smtClean="0">
                <a:solidFill>
                  <a:srgbClr val="000000"/>
                </a:solidFill>
                <a:effectLst/>
                <a:latin typeface="Sakkal Majalla" panose="02000000000000000000" pitchFamily="2" charset="-78"/>
                <a:ea typeface="Calibri"/>
                <a:cs typeface="Sakkal Majalla" panose="02000000000000000000" pitchFamily="2" charset="-78"/>
              </a:rPr>
              <a:t>6.	</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يمكنهم التركيز بسهولة على حل المشكلات في حياتهم.</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7.	لديهم علاقات محببة ومحترمة.</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8.	يعرفون ما هي قيمهم ويعيشون حياتهم وفقًا لقيمه الشخصية.</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9.	يتحدثون ويشاركون آرائهم مع الآخرين، برفق وبلطف، ويشاركون رغباتهم واحتياجاتهم مع الآخرين.</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10.	يسعون للقيام بفرق بناء في حياة الآخرين</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6463308"/>
          </a:xfrm>
          <a:prstGeom prst="rect">
            <a:avLst/>
          </a:prstGeom>
        </p:spPr>
        <p:txBody>
          <a:bodyPr wrap="square">
            <a:spAutoFit/>
          </a:bodyPr>
          <a:lstStyle/>
          <a:p>
            <a:pPr algn="ctr" rtl="1"/>
            <a:r>
              <a:rPr lang="ar-DZ" sz="3600" b="1" dirty="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مؤشرات </a:t>
            </a:r>
            <a:r>
              <a:rPr lang="ar-SA" sz="3600" b="1" dirty="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الأشخاص ذوي التقدير </a:t>
            </a: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المنخفض </a:t>
            </a: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لذواتهم</a:t>
            </a:r>
            <a:r>
              <a:rPr lang="ar-SA" sz="3600" b="1" dirty="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1</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	تحاول إرضاء الآخرين</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2.	تغضب بسهولة أو تهيج بسرعة</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3.	تشعر أن رأيك غير مهم</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4.	تكره نفسك</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5.	تعتقد أن ما تقوم به ليس جيدًا بما فيه الكفاية</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6.	تكون حساسًا جدًا لآراء الآخرين</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7.	العالم لا يشعر بالأمان</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8.	تشك في كل قرار تتخذه</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9.	تشعر بانخفاض وعدم قيمة دائمين</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6321731"/>
          </a:xfrm>
          <a:prstGeom prst="rect">
            <a:avLst/>
          </a:prstGeom>
          <a:ln>
            <a:solidFill>
              <a:schemeClr val="accent1"/>
            </a:solidFill>
          </a:ln>
        </p:spPr>
        <p:txBody>
          <a:bodyPr wrap="square">
            <a:spAutoFit/>
          </a:bodyPr>
          <a:lstStyle/>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10.	تجد صعوبة في الحفاظ على العلاقات</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11.	تتجنب تحمل المخاطر أو تجربة أمور جديدة</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12.	تلجأ إلى سلوكيات الهروب الإدمانية</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13.	تعاني من نقص في الثقة بالنفس</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14.	تجد صعوبة في تحديد حدودك الشخصية</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15.	تولي مزيدًا من الاهتمام لضعفاتك</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16.	تكون غالبًا ما تكون غير متأكد من من تكون</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17.	تشعر بأن التجارب السلبية تسيطر عليك تمامًا</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18.	تجد صعوبة في قول لا</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19.	تجد صعوبة في طلب تلبية احتياجاتك</a:t>
            </a: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20.	تحتفظ بتوجه تشاؤمي أو سلبي تجاه الحياة</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6691" y="116632"/>
            <a:ext cx="7848872" cy="6321731"/>
          </a:xfrm>
          <a:prstGeom prst="rect">
            <a:avLst/>
          </a:prstGeom>
          <a:ln>
            <a:solidFill>
              <a:schemeClr val="accent1"/>
            </a:solidFill>
          </a:ln>
        </p:spPr>
        <p:txBody>
          <a:bodyPr wrap="square">
            <a:spAutoFit/>
          </a:bodyPr>
          <a:lstStyle/>
          <a:p>
            <a:pPr algn="ctr" rtl="1">
              <a:lnSpc>
                <a:spcPct val="115000"/>
              </a:lnSpc>
              <a:spcAft>
                <a:spcPts val="0"/>
              </a:spcAft>
            </a:pPr>
            <a:r>
              <a:rPr lang="ar-DZ" sz="32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رابعا: </a:t>
            </a:r>
            <a:r>
              <a:rPr lang="ar-SA" sz="32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تطور تقدير الذات </a:t>
            </a:r>
            <a:r>
              <a:rPr lang="fr-FR" sz="32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The </a:t>
            </a:r>
            <a:r>
              <a:rPr lang="fr-FR" sz="3200" b="1" dirty="0" err="1"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Development</a:t>
            </a:r>
            <a:r>
              <a:rPr lang="fr-FR" sz="32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of Self-</a:t>
            </a:r>
            <a:r>
              <a:rPr lang="fr-FR" sz="3200" b="1" dirty="0" err="1"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Esteem</a:t>
            </a:r>
            <a:endParaRPr lang="ar-DZ" sz="32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هي عملية معقدة ومتعددة الجوانب تمثل موضوعاً للبحث والدراسة واسعة النطاق، ومن أبرز من بحث في هذه المسألة أولريش أورث (</a:t>
            </a:r>
            <a:r>
              <a:rPr lang="fr-FR" sz="3200" b="1" dirty="0" smtClean="0">
                <a:solidFill>
                  <a:srgbClr val="000000"/>
                </a:solidFill>
                <a:effectLst/>
                <a:latin typeface="Sakkal Majalla" panose="02000000000000000000" pitchFamily="2" charset="-78"/>
                <a:ea typeface="Calibri"/>
                <a:cs typeface="Sakkal Majalla" panose="02000000000000000000" pitchFamily="2" charset="-78"/>
              </a:rPr>
              <a:t>Ulrich </a:t>
            </a:r>
            <a:r>
              <a:rPr lang="fr-FR" sz="3200" b="1" dirty="0" err="1" smtClean="0">
                <a:solidFill>
                  <a:srgbClr val="000000"/>
                </a:solidFill>
                <a:effectLst/>
                <a:latin typeface="Sakkal Majalla" panose="02000000000000000000" pitchFamily="2" charset="-78"/>
                <a:ea typeface="Calibri"/>
                <a:cs typeface="Sakkal Majalla" panose="02000000000000000000" pitchFamily="2" charset="-78"/>
              </a:rPr>
              <a:t>Orth</a:t>
            </a:r>
            <a:r>
              <a:rPr lang="fr-FR" sz="3200" b="1" dirty="0" smtClean="0">
                <a:solidFill>
                  <a:srgbClr val="000000"/>
                </a:solidFill>
                <a:effectLst/>
                <a:latin typeface="Sakkal Majalla" panose="02000000000000000000" pitchFamily="2" charset="-78"/>
                <a:ea typeface="Calibri"/>
                <a:cs typeface="Sakkal Majalla" panose="02000000000000000000" pitchFamily="2" charset="-78"/>
              </a:rPr>
              <a:t> ) </a:t>
            </a: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وريتشارد روبينز (</a:t>
            </a:r>
            <a:r>
              <a:rPr lang="fr-FR" sz="3200" b="1" dirty="0" smtClean="0">
                <a:solidFill>
                  <a:srgbClr val="000000"/>
                </a:solidFill>
                <a:effectLst/>
                <a:latin typeface="Sakkal Majalla" panose="02000000000000000000" pitchFamily="2" charset="-78"/>
                <a:ea typeface="Calibri"/>
                <a:cs typeface="Sakkal Majalla" panose="02000000000000000000" pitchFamily="2" charset="-78"/>
              </a:rPr>
              <a:t>Richard Robins) </a:t>
            </a:r>
            <a:endParaRPr lang="ar-DZ" sz="3200" b="1" dirty="0" smtClean="0">
              <a:solidFill>
                <a:srgbClr val="000000"/>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endParaRPr lang="ar-DZ" sz="3200" b="1" dirty="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هما عالما نفس مرموقان قدما إسهامات كبيرة في فهمنا لتقدير الذات وتطويره،  قاما بإجراء أبحاث ونشر العديد من الدراسات</a:t>
            </a:r>
            <a:r>
              <a:rPr lang="ar-DZ" sz="3200" b="1" dirty="0" smtClean="0">
                <a:solidFill>
                  <a:srgbClr val="000000"/>
                </a:solidFill>
                <a:effectLst/>
                <a:latin typeface="Sakkal Majalla" panose="02000000000000000000" pitchFamily="2" charset="-78"/>
                <a:ea typeface="Calibri"/>
                <a:cs typeface="Sakkal Majalla" panose="02000000000000000000" pitchFamily="2" charset="-78"/>
              </a:rPr>
              <a:t>.</a:t>
            </a:r>
          </a:p>
          <a:p>
            <a:pPr algn="just" rtl="1">
              <a:lnSpc>
                <a:spcPct val="115000"/>
              </a:lnSpc>
              <a:spcAft>
                <a:spcPts val="0"/>
              </a:spcAft>
            </a:pP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في دراستهما المشهورة بعنوان </a:t>
            </a:r>
            <a:r>
              <a:rPr lang="ar-SA" sz="3200" b="1" u="sng" dirty="0" smtClean="0">
                <a:solidFill>
                  <a:srgbClr val="0070C0"/>
                </a:solidFill>
                <a:effectLst/>
                <a:latin typeface="Sakkal Majalla" panose="02000000000000000000" pitchFamily="2" charset="-78"/>
                <a:ea typeface="Calibri"/>
                <a:cs typeface="Sakkal Majalla" panose="02000000000000000000" pitchFamily="2" charset="-78"/>
              </a:rPr>
              <a:t>تطور تقدير الذات (</a:t>
            </a:r>
            <a:r>
              <a:rPr lang="fr-FR" sz="3200" b="1" u="sng" dirty="0" smtClean="0">
                <a:solidFill>
                  <a:srgbClr val="0070C0"/>
                </a:solidFill>
                <a:effectLst/>
                <a:latin typeface="Sakkal Majalla" panose="02000000000000000000" pitchFamily="2" charset="-78"/>
                <a:ea typeface="Calibri"/>
                <a:cs typeface="Sakkal Majalla" panose="02000000000000000000" pitchFamily="2" charset="-78"/>
              </a:rPr>
              <a:t>The </a:t>
            </a:r>
            <a:r>
              <a:rPr lang="fr-FR" sz="3200" b="1" u="sng" dirty="0" smtClean="0">
                <a:solidFill>
                  <a:srgbClr val="0070C0"/>
                </a:solidFill>
                <a:latin typeface="Sakkal Majalla" panose="02000000000000000000" pitchFamily="2" charset="-78"/>
                <a:ea typeface="Calibri"/>
                <a:cs typeface="Sakkal Majalla" panose="02000000000000000000" pitchFamily="2" charset="-78"/>
              </a:rPr>
              <a:t> </a:t>
            </a:r>
            <a:r>
              <a:rPr lang="fr-FR" sz="3200" b="1" u="sng" dirty="0" err="1" smtClean="0">
                <a:solidFill>
                  <a:srgbClr val="0070C0"/>
                </a:solidFill>
                <a:effectLst/>
                <a:latin typeface="Sakkal Majalla" panose="02000000000000000000" pitchFamily="2" charset="-78"/>
                <a:ea typeface="Calibri"/>
                <a:cs typeface="Sakkal Majalla" panose="02000000000000000000" pitchFamily="2" charset="-78"/>
              </a:rPr>
              <a:t>Development</a:t>
            </a:r>
            <a:r>
              <a:rPr lang="fr-FR" sz="3200" b="1" u="sng" dirty="0" smtClean="0">
                <a:solidFill>
                  <a:srgbClr val="0070C0"/>
                </a:solidFill>
                <a:effectLst/>
                <a:latin typeface="Sakkal Majalla" panose="02000000000000000000" pitchFamily="2" charset="-78"/>
                <a:ea typeface="Calibri"/>
                <a:cs typeface="Sakkal Majalla" panose="02000000000000000000" pitchFamily="2" charset="-78"/>
              </a:rPr>
              <a:t> of Self-</a:t>
            </a:r>
            <a:r>
              <a:rPr lang="fr-FR" sz="3200" b="1" u="sng" dirty="0" err="1" smtClean="0">
                <a:solidFill>
                  <a:srgbClr val="0070C0"/>
                </a:solidFill>
                <a:effectLst/>
                <a:latin typeface="Sakkal Majalla" panose="02000000000000000000" pitchFamily="2" charset="-78"/>
                <a:ea typeface="Calibri"/>
                <a:cs typeface="Sakkal Majalla" panose="02000000000000000000" pitchFamily="2" charset="-78"/>
              </a:rPr>
              <a:t>Esteem</a:t>
            </a:r>
            <a:r>
              <a:rPr lang="fr-FR" sz="3200" b="1" u="sng" dirty="0" smtClean="0">
                <a:solidFill>
                  <a:srgbClr val="0070C0"/>
                </a:solidFill>
                <a:effectLst/>
                <a:latin typeface="Sakkal Majalla" panose="02000000000000000000" pitchFamily="2" charset="-78"/>
                <a:ea typeface="Calibri"/>
                <a:cs typeface="Sakkal Majalla" panose="02000000000000000000" pitchFamily="2" charset="-78"/>
              </a:rPr>
              <a:t>) </a:t>
            </a: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استعرضا أحدث الأفكار التي تحصلا عليها من دراسات طويلة المدى تفحص تطوير تقدير الذات،  أهم الاستنتاجات الثلاثة التالية</a:t>
            </a:r>
            <a:r>
              <a:rPr lang="ar-DZ" sz="3200" b="1" dirty="0" smtClean="0">
                <a:solidFill>
                  <a:srgbClr val="000000"/>
                </a:solidFill>
                <a:effectLst/>
                <a:latin typeface="Sakkal Majalla" panose="02000000000000000000" pitchFamily="2" charset="-78"/>
                <a:ea typeface="Calibri"/>
                <a:cs typeface="Sakkal Majalla" panose="02000000000000000000" pitchFamily="2" charset="-78"/>
              </a:rPr>
              <a:t>:</a:t>
            </a:r>
            <a:endParaRPr lang="ar-SA" sz="3200" b="1" dirty="0" smtClean="0">
              <a:solidFill>
                <a:srgbClr val="000000"/>
              </a:solidFill>
              <a:effectLst/>
              <a:latin typeface="Sakkal Majalla" panose="02000000000000000000" pitchFamily="2" charset="-78"/>
              <a:ea typeface="Calibri"/>
              <a:cs typeface="Sakkal Majalla" panose="02000000000000000000" pitchFamily="2" charset="-78"/>
            </a:endParaRP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116632"/>
            <a:ext cx="7848872" cy="6534096"/>
          </a:xfrm>
          <a:prstGeom prst="rect">
            <a:avLst/>
          </a:prstGeom>
          <a:ln>
            <a:solidFill>
              <a:schemeClr val="accent1"/>
            </a:solidFill>
          </a:ln>
        </p:spPr>
        <p:txBody>
          <a:bodyPr wrap="square">
            <a:spAutoFit/>
          </a:bodyPr>
          <a:lstStyle/>
          <a:p>
            <a:pPr algn="just" rtl="1">
              <a:lnSpc>
                <a:spcPct val="115000"/>
              </a:lnSpc>
              <a:spcAft>
                <a:spcPts val="0"/>
              </a:spcAft>
            </a:pPr>
            <a:r>
              <a:rPr lang="ar-SA" sz="2800" b="1" dirty="0">
                <a:solidFill>
                  <a:schemeClr val="accent2">
                    <a:lumMod val="75000"/>
                  </a:schemeClr>
                </a:solidFill>
                <a:latin typeface="Sakkal Majalla" panose="02000000000000000000" pitchFamily="2" charset="-78"/>
                <a:ea typeface="Calibri"/>
                <a:cs typeface="Sakkal Majalla" panose="02000000000000000000" pitchFamily="2" charset="-78"/>
              </a:rPr>
              <a:t>أولا: </a:t>
            </a:r>
            <a:r>
              <a:rPr lang="ar-SA" sz="2800" b="1" dirty="0">
                <a:solidFill>
                  <a:srgbClr val="000000"/>
                </a:solidFill>
                <a:latin typeface="Sakkal Majalla" panose="02000000000000000000" pitchFamily="2" charset="-78"/>
                <a:ea typeface="Calibri"/>
                <a:cs typeface="Sakkal Majalla" panose="02000000000000000000" pitchFamily="2" charset="-78"/>
              </a:rPr>
              <a:t>يزيد تقدير الذات من سن المراهقة إلى منتصف العمر، وتصل إلى ذروتها حوالي سن 50 إلى 60 </a:t>
            </a:r>
            <a:r>
              <a:rPr lang="ar-SA" sz="2800" b="1" dirty="0" smtClean="0">
                <a:solidFill>
                  <a:srgbClr val="000000"/>
                </a:solidFill>
                <a:latin typeface="Sakkal Majalla" panose="02000000000000000000" pitchFamily="2" charset="-78"/>
                <a:ea typeface="Calibri"/>
                <a:cs typeface="Sakkal Majalla" panose="02000000000000000000" pitchFamily="2" charset="-78"/>
              </a:rPr>
              <a:t>عاما</a:t>
            </a:r>
            <a:r>
              <a:rPr lang="ar-SA" sz="2800" b="1" dirty="0">
                <a:solidFill>
                  <a:srgbClr val="000000"/>
                </a:solidFill>
                <a:latin typeface="Sakkal Majalla" panose="02000000000000000000" pitchFamily="2" charset="-78"/>
                <a:ea typeface="Calibri"/>
                <a:cs typeface="Sakkal Majalla" panose="02000000000000000000" pitchFamily="2" charset="-78"/>
              </a:rPr>
              <a:t>، ثم تنخفض بوتيرة متسارعة مع مرور الوقت إلى سن الشيخوخة. علاوة على ذلك، لا توجد اختلافات في مسار تقدير الذات بين الأجيال من سن المراهقة إلى سن الشيخوخة. </a:t>
            </a:r>
            <a:endParaRPr lang="ar-DZ" sz="28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endParaRPr lang="ar-SA" sz="2800" b="1" dirty="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2800" b="1" dirty="0">
                <a:solidFill>
                  <a:schemeClr val="accent2">
                    <a:lumMod val="75000"/>
                  </a:schemeClr>
                </a:solidFill>
                <a:latin typeface="Sakkal Majalla" panose="02000000000000000000" pitchFamily="2" charset="-78"/>
                <a:ea typeface="Calibri"/>
                <a:cs typeface="Sakkal Majalla" panose="02000000000000000000" pitchFamily="2" charset="-78"/>
              </a:rPr>
              <a:t>ثانيا: </a:t>
            </a:r>
            <a:r>
              <a:rPr lang="ar-DZ" sz="2800" b="1" dirty="0" smtClean="0">
                <a:solidFill>
                  <a:srgbClr val="000000"/>
                </a:solidFill>
                <a:latin typeface="Sakkal Majalla" panose="02000000000000000000" pitchFamily="2" charset="-78"/>
                <a:ea typeface="Calibri"/>
                <a:cs typeface="Sakkal Majalla" panose="02000000000000000000" pitchFamily="2" charset="-78"/>
              </a:rPr>
              <a:t>ي</a:t>
            </a:r>
            <a:r>
              <a:rPr lang="ar-SA" sz="2800" b="1" dirty="0" smtClean="0">
                <a:solidFill>
                  <a:srgbClr val="000000"/>
                </a:solidFill>
                <a:latin typeface="Sakkal Majalla" panose="02000000000000000000" pitchFamily="2" charset="-78"/>
                <a:ea typeface="Calibri"/>
                <a:cs typeface="Sakkal Majalla" panose="02000000000000000000" pitchFamily="2" charset="-78"/>
              </a:rPr>
              <a:t>عتبر </a:t>
            </a:r>
            <a:r>
              <a:rPr lang="ar-SA" sz="2800" b="1" dirty="0">
                <a:solidFill>
                  <a:srgbClr val="000000"/>
                </a:solidFill>
                <a:latin typeface="Sakkal Majalla" panose="02000000000000000000" pitchFamily="2" charset="-78"/>
                <a:ea typeface="Calibri"/>
                <a:cs typeface="Sakkal Majalla" panose="02000000000000000000" pitchFamily="2" charset="-78"/>
              </a:rPr>
              <a:t>تقدير الذات سمة نسبيًا ثابتة في فترة زمنية، ولكنها بالطبع ليست ثابتة في كل الأزمنة؛ فالأفراد الذين يمتلكون تقدير ذاتي مرتفع (أو منخفض) في مرحلة ما من العمر من المرجح أن يمتلكوا تقدير ذاتي مرتفع (أو منخفض) عقودًا لاحقًا. </a:t>
            </a:r>
            <a:endParaRPr lang="ar-DZ" sz="28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endParaRPr lang="ar-SA" sz="2800" b="1" dirty="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2800" b="1" dirty="0">
                <a:solidFill>
                  <a:schemeClr val="accent2">
                    <a:lumMod val="75000"/>
                  </a:schemeClr>
                </a:solidFill>
                <a:latin typeface="Sakkal Majalla" panose="02000000000000000000" pitchFamily="2" charset="-78"/>
                <a:ea typeface="Calibri"/>
                <a:cs typeface="Sakkal Majalla" panose="02000000000000000000" pitchFamily="2" charset="-78"/>
              </a:rPr>
              <a:t>ثالثا: </a:t>
            </a:r>
            <a:r>
              <a:rPr lang="ar-SA" sz="2800" b="1" dirty="0">
                <a:solidFill>
                  <a:srgbClr val="000000"/>
                </a:solidFill>
                <a:latin typeface="Sakkal Majalla" panose="02000000000000000000" pitchFamily="2" charset="-78"/>
                <a:ea typeface="Calibri"/>
                <a:cs typeface="Sakkal Majalla" panose="02000000000000000000" pitchFamily="2" charset="-78"/>
              </a:rPr>
              <a:t>يتوقع أن يؤدي تقدير الذات العالي مستقبلاً إلى النجاح والرفاهية في مجالات الحياة مثل العلاقات، والعمل، والصحة، فإن موضوع تطوير تقدير الذات له أهمية كبيرة في المجتمع</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4446"/>
            <a:ext cx="7848872" cy="6868547"/>
          </a:xfrm>
          <a:prstGeom prst="rect">
            <a:avLst/>
          </a:prstGeom>
        </p:spPr>
        <p:txBody>
          <a:bodyPr wrap="square">
            <a:spAutoFit/>
          </a:bodyPr>
          <a:lstStyle/>
          <a:p>
            <a:pPr algn="ctr" rtl="1">
              <a:spcAft>
                <a:spcPts val="0"/>
              </a:spcAft>
            </a:pPr>
            <a:r>
              <a:rPr lang="ar-SA" sz="40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أولا: تعريف تقدير الذات </a:t>
            </a:r>
            <a:endParaRPr lang="fr-FR" sz="4000"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just" rtl="1">
              <a:spcAft>
                <a:spcPts val="0"/>
              </a:spcAft>
            </a:pPr>
            <a:r>
              <a:rPr lang="ar-SA" sz="28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ما هو معنى تقدير الذات؟ </a:t>
            </a:r>
            <a:endParaRPr lang="fr-FR" sz="2800" dirty="0" smtClean="0">
              <a:solidFill>
                <a:schemeClr val="accent5">
                  <a:lumMod val="75000"/>
                </a:schemeClr>
              </a:solidFill>
              <a:effectLst/>
              <a:latin typeface="Sakkal Majalla" panose="02000000000000000000" pitchFamily="2" charset="-78"/>
              <a:ea typeface="Calibri"/>
              <a:cs typeface="Sakkal Majalla" panose="02000000000000000000" pitchFamily="2" charset="-78"/>
            </a:endParaRPr>
          </a:p>
          <a:p>
            <a:pPr algn="just" rtl="1">
              <a:spcAft>
                <a:spcPts val="0"/>
              </a:spcAft>
            </a:pPr>
            <a:r>
              <a:rPr lang="ar-SA" sz="2800" b="1" dirty="0" smtClean="0">
                <a:solidFill>
                  <a:srgbClr val="000000"/>
                </a:solidFill>
                <a:effectLst/>
                <a:latin typeface="Sakkal Majalla" panose="02000000000000000000" pitchFamily="2" charset="-78"/>
                <a:ea typeface="Calibri"/>
                <a:cs typeface="Sakkal Majalla" panose="02000000000000000000" pitchFamily="2" charset="-78"/>
              </a:rPr>
              <a:t>تقدير الذات</a:t>
            </a:r>
            <a:r>
              <a:rPr lang="ar-SA" sz="2800" dirty="0" smtClean="0">
                <a:solidFill>
                  <a:srgbClr val="000000"/>
                </a:solidFill>
                <a:effectLst/>
                <a:latin typeface="Sakkal Majalla" panose="02000000000000000000" pitchFamily="2" charset="-78"/>
                <a:ea typeface="Calibri"/>
                <a:cs typeface="Sakkal Majalla" panose="02000000000000000000" pitchFamily="2" charset="-78"/>
              </a:rPr>
              <a:t> يشير إلى الإحساس الشامل للشخص بقيمته أو قيمتها. </a:t>
            </a:r>
            <a:endParaRPr lang="ar-DZ" sz="2800" dirty="0" smtClean="0">
              <a:solidFill>
                <a:srgbClr val="000000"/>
              </a:solidFill>
              <a:effectLst/>
              <a:latin typeface="Sakkal Majalla" panose="02000000000000000000" pitchFamily="2" charset="-78"/>
              <a:ea typeface="Calibri"/>
              <a:cs typeface="Sakkal Majalla" panose="02000000000000000000" pitchFamily="2" charset="-78"/>
            </a:endParaRPr>
          </a:p>
          <a:p>
            <a:pPr algn="just" rtl="1">
              <a:spcAft>
                <a:spcPts val="0"/>
              </a:spcAft>
            </a:pPr>
            <a:r>
              <a:rPr lang="ar-SA" sz="2800" dirty="0" smtClean="0">
                <a:solidFill>
                  <a:srgbClr val="000000"/>
                </a:solidFill>
                <a:effectLst/>
                <a:latin typeface="Sakkal Majalla" panose="02000000000000000000" pitchFamily="2" charset="-78"/>
                <a:ea typeface="Calibri"/>
                <a:cs typeface="Sakkal Majalla" panose="02000000000000000000" pitchFamily="2" charset="-78"/>
              </a:rPr>
              <a:t>يمكن اعتبارها نوعًا من القياس لمقدار قيمة الشخص "</a:t>
            </a:r>
            <a:r>
              <a:rPr lang="ar-SA" sz="2800" b="1" dirty="0" smtClean="0">
                <a:solidFill>
                  <a:srgbClr val="000000"/>
                </a:solidFill>
                <a:effectLst/>
                <a:latin typeface="Sakkal Majalla" panose="02000000000000000000" pitchFamily="2" charset="-78"/>
                <a:ea typeface="Calibri"/>
                <a:cs typeface="Sakkal Majalla" panose="02000000000000000000" pitchFamily="2" charset="-78"/>
              </a:rPr>
              <a:t>كم يقدر، أو يحب نفسه</a:t>
            </a:r>
            <a:r>
              <a:rPr lang="ar-SA" sz="2800" dirty="0" smtClean="0">
                <a:solidFill>
                  <a:srgbClr val="000000"/>
                </a:solidFill>
                <a:effectLst/>
                <a:latin typeface="Sakkal Majalla" panose="02000000000000000000" pitchFamily="2" charset="-78"/>
                <a:ea typeface="Calibri"/>
                <a:cs typeface="Sakkal Majalla" panose="02000000000000000000" pitchFamily="2" charset="-78"/>
              </a:rPr>
              <a:t>" (أدلر وستيوارت، 2004).  </a:t>
            </a:r>
            <a:endParaRPr lang="fr-FR" sz="2800" dirty="0" smtClean="0">
              <a:effectLst/>
              <a:latin typeface="Sakkal Majalla" panose="02000000000000000000" pitchFamily="2" charset="-78"/>
              <a:ea typeface="Calibri"/>
              <a:cs typeface="Sakkal Majalla" panose="02000000000000000000" pitchFamily="2" charset="-78"/>
            </a:endParaRPr>
          </a:p>
          <a:p>
            <a:pPr algn="just" rtl="1">
              <a:spcAft>
                <a:spcPts val="1000"/>
              </a:spcAft>
            </a:pPr>
            <a:r>
              <a:rPr lang="ar-SA" sz="2800" b="1" dirty="0" smtClean="0">
                <a:effectLst/>
                <a:latin typeface="Sakkal Majalla" panose="02000000000000000000" pitchFamily="2" charset="-78"/>
                <a:ea typeface="Calibri"/>
                <a:cs typeface="Sakkal Majalla" panose="02000000000000000000" pitchFamily="2" charset="-78"/>
              </a:rPr>
              <a:t>تقدير الذات</a:t>
            </a:r>
            <a:r>
              <a:rPr lang="ar-DZ" sz="2800" b="1" dirty="0" smtClean="0">
                <a:effectLst/>
                <a:latin typeface="Sakkal Majalla" panose="02000000000000000000" pitchFamily="2" charset="-78"/>
                <a:ea typeface="Calibri"/>
                <a:cs typeface="Sakkal Majalla" panose="02000000000000000000" pitchFamily="2" charset="-78"/>
              </a:rPr>
              <a:t>:</a:t>
            </a:r>
            <a:r>
              <a:rPr lang="ar-SA" sz="2800" dirty="0" smtClean="0">
                <a:effectLst/>
                <a:latin typeface="Sakkal Majalla" panose="02000000000000000000" pitchFamily="2" charset="-78"/>
                <a:ea typeface="Calibri"/>
                <a:cs typeface="Sakkal Majalla" panose="02000000000000000000" pitchFamily="2" charset="-78"/>
              </a:rPr>
              <a:t> هو مفهوم مهم وشائع في علم الإتصال </a:t>
            </a:r>
            <a:r>
              <a:rPr lang="ar-DZ" sz="2800" dirty="0" smtClean="0">
                <a:effectLst/>
                <a:latin typeface="Sakkal Majalla" panose="02000000000000000000" pitchFamily="2" charset="-78"/>
                <a:ea typeface="Calibri"/>
                <a:cs typeface="Sakkal Majalla" panose="02000000000000000000" pitchFamily="2" charset="-78"/>
              </a:rPr>
              <a:t>الانساني</a:t>
            </a:r>
            <a:r>
              <a:rPr lang="ar-SA" sz="2800" dirty="0" smtClean="0">
                <a:effectLst/>
                <a:latin typeface="Sakkal Majalla" panose="02000000000000000000" pitchFamily="2" charset="-78"/>
                <a:ea typeface="Calibri"/>
                <a:cs typeface="Sakkal Majalla" panose="02000000000000000000" pitchFamily="2" charset="-78"/>
              </a:rPr>
              <a:t>، وعلم النفس الاجتماعي، وهو مستخدم على نطاق واسع في الحياة اليومية. </a:t>
            </a:r>
            <a:endParaRPr lang="fr-FR" sz="2800" dirty="0" smtClean="0">
              <a:effectLst/>
              <a:latin typeface="Sakkal Majalla" panose="02000000000000000000" pitchFamily="2" charset="-78"/>
              <a:ea typeface="Calibri"/>
              <a:cs typeface="Sakkal Majalla" panose="02000000000000000000" pitchFamily="2" charset="-78"/>
            </a:endParaRPr>
          </a:p>
          <a:p>
            <a:pPr algn="just" rtl="1"/>
            <a:r>
              <a:rPr lang="ar-SA" sz="2800" b="1" dirty="0" smtClean="0">
                <a:effectLst/>
                <a:latin typeface="Sakkal Majalla" panose="02000000000000000000" pitchFamily="2" charset="-78"/>
                <a:ea typeface="Calibri"/>
                <a:cs typeface="Sakkal Majalla" panose="02000000000000000000" pitchFamily="2" charset="-78"/>
              </a:rPr>
              <a:t>تقدير الذات</a:t>
            </a:r>
            <a:r>
              <a:rPr lang="ar-DZ" sz="2800" b="1" dirty="0" smtClean="0">
                <a:effectLst/>
                <a:latin typeface="Sakkal Majalla" panose="02000000000000000000" pitchFamily="2" charset="-78"/>
                <a:ea typeface="Calibri"/>
                <a:cs typeface="Sakkal Majalla" panose="02000000000000000000" pitchFamily="2" charset="-78"/>
              </a:rPr>
              <a:t>:</a:t>
            </a:r>
            <a:r>
              <a:rPr lang="ar-SA" sz="2800" dirty="0" smtClean="0">
                <a:effectLst/>
                <a:latin typeface="Sakkal Majalla" panose="02000000000000000000" pitchFamily="2" charset="-78"/>
                <a:ea typeface="Calibri"/>
                <a:cs typeface="Sakkal Majalla" panose="02000000000000000000" pitchFamily="2" charset="-78"/>
              </a:rPr>
              <a:t> </a:t>
            </a:r>
            <a:endParaRPr lang="ar-DZ" sz="2800" dirty="0" smtClean="0">
              <a:effectLst/>
              <a:latin typeface="Sakkal Majalla" panose="02000000000000000000" pitchFamily="2" charset="-78"/>
              <a:ea typeface="Calibri"/>
              <a:cs typeface="Sakkal Majalla" panose="02000000000000000000" pitchFamily="2" charset="-78"/>
            </a:endParaRPr>
          </a:p>
          <a:p>
            <a:pPr algn="just" rtl="1"/>
            <a:r>
              <a:rPr lang="ar-SA" sz="28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ليري وباومايستر</a:t>
            </a:r>
            <a:r>
              <a:rPr lang="ar-SA" sz="2800"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 </a:t>
            </a:r>
            <a:r>
              <a:rPr lang="ar-SA" sz="28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a:t>
            </a:r>
            <a:r>
              <a:rPr lang="en-US" sz="2800" b="1" dirty="0" smtClean="0">
                <a:solidFill>
                  <a:schemeClr val="accent5">
                    <a:lumMod val="75000"/>
                  </a:schemeClr>
                </a:solidFill>
                <a:effectLst/>
                <a:latin typeface="Sakkal Majalla" panose="02000000000000000000" pitchFamily="2" charset="-78"/>
                <a:ea typeface="Times New Roman"/>
                <a:cs typeface="Sakkal Majalla" panose="02000000000000000000" pitchFamily="2" charset="-78"/>
              </a:rPr>
              <a:t>Leary &amp; </a:t>
            </a:r>
            <a:r>
              <a:rPr lang="en-US" sz="2800" b="1" dirty="0" err="1" smtClean="0">
                <a:solidFill>
                  <a:schemeClr val="accent5">
                    <a:lumMod val="75000"/>
                  </a:schemeClr>
                </a:solidFill>
                <a:effectLst/>
                <a:latin typeface="Sakkal Majalla" panose="02000000000000000000" pitchFamily="2" charset="-78"/>
                <a:ea typeface="Times New Roman"/>
                <a:cs typeface="Sakkal Majalla" panose="02000000000000000000" pitchFamily="2" charset="-78"/>
              </a:rPr>
              <a:t>Baumeister</a:t>
            </a:r>
            <a:r>
              <a:rPr lang="ar-SA" sz="28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a:t>
            </a:r>
            <a:r>
              <a:rPr lang="ar-SA" sz="2800"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 </a:t>
            </a:r>
            <a:endParaRPr lang="fr-FR" sz="2800"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2800" dirty="0" smtClean="0">
                <a:effectLst/>
                <a:latin typeface="Sakkal Majalla" panose="02000000000000000000" pitchFamily="2" charset="-78"/>
                <a:ea typeface="Calibri"/>
                <a:cs typeface="Sakkal Majalla" panose="02000000000000000000" pitchFamily="2" charset="-78"/>
              </a:rPr>
              <a:t>هو الجانب التقديري لمفهوم الذات الذي ينطبق مع الرؤية الشاملة للذات بأنها قابلة للتقدير أو غير قابلة للتقدير</a:t>
            </a:r>
            <a:endParaRPr lang="ar-DZ" sz="2800" dirty="0" smtClean="0">
              <a:effectLst/>
              <a:latin typeface="Sakkal Majalla" panose="02000000000000000000" pitchFamily="2" charset="-78"/>
              <a:ea typeface="Calibri"/>
              <a:cs typeface="Sakkal Majalla" panose="02000000000000000000" pitchFamily="2" charset="-78"/>
            </a:endParaRPr>
          </a:p>
          <a:p>
            <a:pPr algn="just" rtl="1"/>
            <a:r>
              <a:rPr lang="ar-DZ" sz="2800" b="1" dirty="0" smtClean="0">
                <a:latin typeface="Sakkal Majalla" panose="02000000000000000000" pitchFamily="2" charset="-78"/>
                <a:cs typeface="Sakkal Majalla" panose="02000000000000000000" pitchFamily="2" charset="-78"/>
              </a:rPr>
              <a:t>براندن:</a:t>
            </a:r>
            <a:r>
              <a:rPr lang="ar-DZ" sz="2800" dirty="0" smtClean="0">
                <a:latin typeface="Sakkal Majalla" panose="02000000000000000000" pitchFamily="2" charset="-78"/>
                <a:cs typeface="Sakkal Majalla" panose="02000000000000000000" pitchFamily="2" charset="-78"/>
              </a:rPr>
              <a:t> يرى الأشخاص الذين يمتلكون تقدير الذات عالي يفترض أنهم أشخاص وسعداء </a:t>
            </a:r>
            <a:r>
              <a:rPr lang="fr-FR" sz="2800" b="1" dirty="0" err="1" smtClean="0">
                <a:solidFill>
                  <a:schemeClr val="accent5">
                    <a:lumMod val="75000"/>
                  </a:schemeClr>
                </a:solidFill>
                <a:latin typeface="Sakkal Majalla" panose="02000000000000000000" pitchFamily="2" charset="-78"/>
                <a:cs typeface="Sakkal Majalla" panose="02000000000000000000" pitchFamily="2" charset="-78"/>
              </a:rPr>
              <a:t>Branden</a:t>
            </a:r>
            <a:endParaRPr lang="ar-DZ" sz="2800" b="1"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DZ" sz="2800" dirty="0" smtClean="0">
                <a:latin typeface="Sakkal Majalla" panose="02000000000000000000" pitchFamily="2" charset="-78"/>
                <a:cs typeface="Sakkal Majalla" panose="02000000000000000000" pitchFamily="2" charset="-78"/>
              </a:rPr>
              <a:t>على العكس، </a:t>
            </a:r>
            <a:r>
              <a:rPr lang="ar-DZ" sz="2800" b="1" dirty="0" smtClean="0">
                <a:solidFill>
                  <a:schemeClr val="accent5">
                    <a:lumMod val="75000"/>
                  </a:schemeClr>
                </a:solidFill>
                <a:latin typeface="Sakkal Majalla" panose="02000000000000000000" pitchFamily="2" charset="-78"/>
                <a:cs typeface="Sakkal Majalla" panose="02000000000000000000" pitchFamily="2" charset="-78"/>
              </a:rPr>
              <a:t>تينين </a:t>
            </a:r>
            <a:r>
              <a:rPr lang="fr-FR" sz="2800" b="1" dirty="0" err="1" smtClean="0">
                <a:solidFill>
                  <a:schemeClr val="accent5">
                    <a:lumMod val="75000"/>
                  </a:schemeClr>
                </a:solidFill>
                <a:latin typeface="Sakkal Majalla" panose="02000000000000000000" pitchFamily="2" charset="-78"/>
                <a:cs typeface="Sakkal Majalla" panose="02000000000000000000" pitchFamily="2" charset="-78"/>
              </a:rPr>
              <a:t>Tennen</a:t>
            </a:r>
            <a:r>
              <a:rPr lang="ar-DZ" sz="2800" b="1" dirty="0" smtClean="0">
                <a:solidFill>
                  <a:schemeClr val="accent5">
                    <a:lumMod val="75000"/>
                  </a:schemeClr>
                </a:solidFill>
                <a:latin typeface="Sakkal Majalla" panose="02000000000000000000" pitchFamily="2" charset="-78"/>
                <a:cs typeface="Sakkal Majalla" panose="02000000000000000000" pitchFamily="2" charset="-78"/>
              </a:rPr>
              <a:t>وآفليك </a:t>
            </a:r>
            <a:r>
              <a:rPr lang="fr-FR" sz="2800" b="1" dirty="0" err="1" smtClean="0">
                <a:solidFill>
                  <a:schemeClr val="accent5">
                    <a:lumMod val="75000"/>
                  </a:schemeClr>
                </a:solidFill>
                <a:latin typeface="Sakkal Majalla" panose="02000000000000000000" pitchFamily="2" charset="-78"/>
                <a:cs typeface="Sakkal Majalla" panose="02000000000000000000" pitchFamily="2" charset="-78"/>
              </a:rPr>
              <a:t>Afleck</a:t>
            </a:r>
            <a:r>
              <a:rPr lang="fr-FR" sz="2800" b="1" dirty="0" smtClean="0">
                <a:solidFill>
                  <a:schemeClr val="accent5">
                    <a:lumMod val="75000"/>
                  </a:schemeClr>
                </a:solidFill>
                <a:latin typeface="Sakkal Majalla" panose="02000000000000000000" pitchFamily="2" charset="-78"/>
                <a:cs typeface="Sakkal Majalla" panose="02000000000000000000" pitchFamily="2" charset="-78"/>
              </a:rPr>
              <a:t> </a:t>
            </a:r>
            <a:r>
              <a:rPr lang="ar-DZ" sz="2800" b="1" dirty="0" smtClean="0">
                <a:solidFill>
                  <a:schemeClr val="accent5">
                    <a:lumMod val="75000"/>
                  </a:schemeClr>
                </a:solidFill>
                <a:latin typeface="Sakkal Majalla" panose="02000000000000000000" pitchFamily="2" charset="-78"/>
                <a:cs typeface="Sakkal Majalla" panose="02000000000000000000" pitchFamily="2" charset="-78"/>
              </a:rPr>
              <a:t> : </a:t>
            </a:r>
            <a:r>
              <a:rPr lang="ar-DZ" sz="2800" dirty="0" smtClean="0">
                <a:latin typeface="Sakkal Majalla" panose="02000000000000000000" pitchFamily="2" charset="-78"/>
                <a:cs typeface="Sakkal Majalla" panose="02000000000000000000" pitchFamily="2" charset="-78"/>
              </a:rPr>
              <a:t>الأشخاص الذين يمتلكون تقدير الذات منخفض يفترض أنهم يعانون نفسياً وربما يكونون مكتئبين</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30115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102635"/>
            <a:ext cx="7848872" cy="6888039"/>
          </a:xfrm>
          <a:prstGeom prst="rect">
            <a:avLst/>
          </a:prstGeom>
          <a:ln>
            <a:solidFill>
              <a:schemeClr val="accent1"/>
            </a:solidFill>
          </a:ln>
        </p:spPr>
        <p:txBody>
          <a:bodyPr wrap="square">
            <a:spAutoFit/>
          </a:bodyPr>
          <a:lstStyle/>
          <a:p>
            <a:pPr algn="just" rtl="1">
              <a:lnSpc>
                <a:spcPct val="115000"/>
              </a:lnSpc>
              <a:spcAft>
                <a:spcPts val="0"/>
              </a:spcAft>
            </a:pPr>
            <a:r>
              <a:rPr lang="ar-SA" sz="3200" b="1" dirty="0">
                <a:solidFill>
                  <a:srgbClr val="000000"/>
                </a:solidFill>
                <a:latin typeface="Sakkal Majalla" panose="02000000000000000000" pitchFamily="2" charset="-78"/>
                <a:ea typeface="Calibri"/>
                <a:cs typeface="Sakkal Majalla" panose="02000000000000000000" pitchFamily="2" charset="-78"/>
              </a:rPr>
              <a:t>كما أكدا تقدير الذات يتطور ويتغير على مر الحياة بتأثير مجموعة متنوعة من العوامل، بما في ذلك:</a:t>
            </a:r>
          </a:p>
          <a:p>
            <a:pPr algn="just" rtl="1">
              <a:lnSpc>
                <a:spcPct val="115000"/>
              </a:lnSpc>
              <a:spcAft>
                <a:spcPts val="0"/>
              </a:spcAft>
            </a:pPr>
            <a:r>
              <a:rPr lang="ar-SA" sz="3200" b="1" dirty="0">
                <a:solidFill>
                  <a:srgbClr val="000000"/>
                </a:solidFill>
                <a:latin typeface="Sakkal Majalla" panose="02000000000000000000" pitchFamily="2" charset="-78"/>
                <a:ea typeface="Calibri"/>
                <a:cs typeface="Sakkal Majalla" panose="02000000000000000000" pitchFamily="2" charset="-78"/>
              </a:rPr>
              <a:t>1. </a:t>
            </a:r>
            <a:r>
              <a:rPr lang="ar-SA"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الطفولة</a:t>
            </a:r>
            <a:r>
              <a:rPr lang="ar-SA" sz="3200" b="1" dirty="0">
                <a:solidFill>
                  <a:schemeClr val="accent2">
                    <a:lumMod val="75000"/>
                  </a:schemeClr>
                </a:solidFill>
                <a:latin typeface="Sakkal Majalla" panose="02000000000000000000" pitchFamily="2" charset="-78"/>
                <a:ea typeface="Calibri"/>
                <a:cs typeface="Sakkal Majalla" panose="02000000000000000000" pitchFamily="2" charset="-78"/>
              </a:rPr>
              <a:t> </a:t>
            </a:r>
            <a:r>
              <a:rPr lang="ar-SA"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المبكرة</a:t>
            </a:r>
            <a:r>
              <a:rPr lang="ar-SA" sz="3200" b="1" dirty="0">
                <a:solidFill>
                  <a:schemeClr val="accent2">
                    <a:lumMod val="75000"/>
                  </a:schemeClr>
                </a:solidFill>
                <a:latin typeface="Sakkal Majalla" panose="02000000000000000000" pitchFamily="2" charset="-78"/>
                <a:ea typeface="Calibri"/>
                <a:cs typeface="Sakkal Majalla" panose="02000000000000000000" pitchFamily="2" charset="-78"/>
              </a:rPr>
              <a:t> (</a:t>
            </a:r>
            <a:r>
              <a:rPr lang="fr-FR" sz="3200" b="1" dirty="0" err="1">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Early</a:t>
            </a:r>
            <a:r>
              <a:rPr lang="fr-FR"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200" b="1" dirty="0" err="1">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Childhood</a:t>
            </a:r>
            <a:r>
              <a:rPr lang="fr-FR" sz="3200" b="1" dirty="0">
                <a:solidFill>
                  <a:srgbClr val="000000"/>
                </a:solidFill>
                <a:latin typeface="Sakkal Majalla" panose="02000000000000000000" pitchFamily="2" charset="-78"/>
                <a:ea typeface="Calibri"/>
                <a:cs typeface="Sakkal Majalla" panose="02000000000000000000" pitchFamily="2" charset="-78"/>
              </a:rPr>
              <a:t>) : </a:t>
            </a:r>
            <a:r>
              <a:rPr lang="ar-SA" sz="3200" b="1" dirty="0">
                <a:solidFill>
                  <a:srgbClr val="000000"/>
                </a:solidFill>
                <a:latin typeface="Sakkal Majalla" panose="02000000000000000000" pitchFamily="2" charset="-78"/>
                <a:ea typeface="Calibri"/>
                <a:cs typeface="Sakkal Majalla" panose="02000000000000000000" pitchFamily="2" charset="-78"/>
              </a:rPr>
              <a:t>يبدأ تكوين تقدير الذات في الطفولة المبكرة وهو يتأثر بشكل كبير بجودة التفاعلات والعلاقات مع الوالدين، الإخوة، المعلم، الأقران ... يمكن أن يعززوا من الإحساس الجيد بالقيمة الذاتية، بينما الخبرات السلبية أو الإهمال يمكن أن تؤثر سلبا على تقدير الذات.</a:t>
            </a:r>
          </a:p>
          <a:p>
            <a:pPr algn="just" rtl="1">
              <a:lnSpc>
                <a:spcPct val="115000"/>
              </a:lnSpc>
              <a:spcAft>
                <a:spcPts val="0"/>
              </a:spcAft>
            </a:pPr>
            <a:r>
              <a:rPr lang="ar-SA" sz="3200" b="1" dirty="0">
                <a:solidFill>
                  <a:srgbClr val="000000"/>
                </a:solidFill>
                <a:latin typeface="Sakkal Majalla" panose="02000000000000000000" pitchFamily="2" charset="-78"/>
                <a:ea typeface="Calibri"/>
                <a:cs typeface="Sakkal Majalla" panose="02000000000000000000" pitchFamily="2" charset="-78"/>
              </a:rPr>
              <a:t>2. </a:t>
            </a:r>
            <a:r>
              <a:rPr lang="ar-SA"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المقارنة</a:t>
            </a:r>
            <a:r>
              <a:rPr lang="ar-SA" sz="32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الاجتماعية</a:t>
            </a:r>
            <a:r>
              <a:rPr lang="ar-SA" sz="32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200" b="1" dirty="0">
                <a:solidFill>
                  <a:srgbClr val="000000"/>
                </a:solidFill>
                <a:latin typeface="Sakkal Majalla" panose="02000000000000000000" pitchFamily="2" charset="-78"/>
                <a:ea typeface="Calibri"/>
                <a:cs typeface="Sakkal Majalla" panose="02000000000000000000" pitchFamily="2" charset="-78"/>
              </a:rPr>
              <a:t>(</a:t>
            </a:r>
            <a:r>
              <a:rPr lang="fr-FR"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Social</a:t>
            </a:r>
            <a:r>
              <a:rPr lang="fr-FR" sz="32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200" b="1" dirty="0" err="1">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Comparison</a:t>
            </a:r>
            <a:r>
              <a:rPr lang="fr-FR" sz="3200" b="1" dirty="0">
                <a:solidFill>
                  <a:srgbClr val="000000"/>
                </a:solidFill>
                <a:latin typeface="Sakkal Majalla" panose="02000000000000000000" pitchFamily="2" charset="-78"/>
                <a:ea typeface="Calibri"/>
                <a:cs typeface="Sakkal Majalla" panose="02000000000000000000" pitchFamily="2" charset="-78"/>
              </a:rPr>
              <a:t>) : </a:t>
            </a:r>
            <a:r>
              <a:rPr lang="ar-SA" sz="3200" b="1" dirty="0">
                <a:solidFill>
                  <a:srgbClr val="000000"/>
                </a:solidFill>
                <a:latin typeface="Sakkal Majalla" panose="02000000000000000000" pitchFamily="2" charset="-78"/>
                <a:ea typeface="Calibri"/>
                <a:cs typeface="Sakkal Majalla" panose="02000000000000000000" pitchFamily="2" charset="-78"/>
              </a:rPr>
              <a:t>مع تقدم الأفراد في العمر، يبدأون في مقارنة أنفسهم بأقرانهم وأشخاص آخرين في بيئتهم الاجتماعية. هذه المقارنات يمكن أن ترفع أو تقلل من تقدير الذات، اعتمادًا على ما إذا كان الفرد يعتبر نفسه أفضل أم أسوأ من الآخرين.</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8382" y="116632"/>
            <a:ext cx="7848872" cy="6463308"/>
          </a:xfrm>
          <a:prstGeom prst="rect">
            <a:avLst/>
          </a:prstGeom>
          <a:ln>
            <a:solidFill>
              <a:schemeClr val="tx2"/>
            </a:solidFill>
          </a:ln>
        </p:spPr>
        <p:txBody>
          <a:bodyPr wrap="square">
            <a:spAutoFit/>
          </a:bodyPr>
          <a:lstStyle/>
          <a:p>
            <a:pPr algn="just" rtl="1">
              <a:lnSpc>
                <a:spcPct val="115000"/>
              </a:lnSpc>
              <a:spcAft>
                <a:spcPts val="0"/>
              </a:spcAft>
            </a:pPr>
            <a:r>
              <a:rPr lang="ar-SA" sz="3000" b="1" dirty="0">
                <a:solidFill>
                  <a:srgbClr val="000000"/>
                </a:solidFill>
                <a:latin typeface="Sakkal Majalla" panose="02000000000000000000" pitchFamily="2" charset="-78"/>
                <a:ea typeface="Calibri"/>
                <a:cs typeface="Sakkal Majalla" panose="02000000000000000000" pitchFamily="2" charset="-78"/>
              </a:rPr>
              <a:t>3</a:t>
            </a:r>
            <a:r>
              <a:rPr lang="ar-SA"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الإنجازات والكفاءة (</a:t>
            </a:r>
            <a:r>
              <a:rPr lang="fr-FR" sz="3000" b="1" dirty="0" err="1">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Achievements</a:t>
            </a:r>
            <a:r>
              <a:rPr lang="fr-FR"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and </a:t>
            </a:r>
            <a:r>
              <a:rPr lang="fr-FR" sz="3000" b="1" dirty="0" err="1">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Competence</a:t>
            </a:r>
            <a:r>
              <a:rPr lang="fr-FR"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000" b="1" dirty="0">
                <a:solidFill>
                  <a:srgbClr val="000000"/>
                </a:solidFill>
                <a:latin typeface="Sakkal Majalla" panose="02000000000000000000" pitchFamily="2" charset="-78"/>
                <a:ea typeface="Calibri"/>
                <a:cs typeface="Sakkal Majalla" panose="02000000000000000000" pitchFamily="2" charset="-78"/>
              </a:rPr>
              <a:t>النجاحات والإنجازات في مجموعة متنوعة من المجالات في الحياة (الأكاديمية، المهنية، الشخصية) يمكن أن تسهم في تعزيز تقدير الذات، الشعور بالكفاءة والقدرة يمكن أن يعزز من الإحساس بالقيمة الذاتية.</a:t>
            </a:r>
          </a:p>
          <a:p>
            <a:pPr algn="just" rtl="1">
              <a:lnSpc>
                <a:spcPct val="115000"/>
              </a:lnSpc>
              <a:spcAft>
                <a:spcPts val="0"/>
              </a:spcAft>
            </a:pPr>
            <a:r>
              <a:rPr lang="ar-SA" sz="3000" b="1" dirty="0">
                <a:solidFill>
                  <a:srgbClr val="000000"/>
                </a:solidFill>
                <a:latin typeface="Sakkal Majalla" panose="02000000000000000000" pitchFamily="2" charset="-78"/>
                <a:ea typeface="Calibri"/>
                <a:cs typeface="Sakkal Majalla" panose="02000000000000000000" pitchFamily="2" charset="-78"/>
              </a:rPr>
              <a:t>4. </a:t>
            </a:r>
            <a:r>
              <a:rPr lang="ar-SA"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الملاحظات والتشجيع (</a:t>
            </a:r>
            <a:r>
              <a:rPr lang="fr-FR"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Feedback and Encouragement) : </a:t>
            </a:r>
            <a:r>
              <a:rPr lang="ar-SA" sz="3000" b="1" dirty="0">
                <a:solidFill>
                  <a:srgbClr val="000000"/>
                </a:solidFill>
                <a:latin typeface="Sakkal Majalla" panose="02000000000000000000" pitchFamily="2" charset="-78"/>
                <a:ea typeface="Calibri"/>
                <a:cs typeface="Sakkal Majalla" panose="02000000000000000000" pitchFamily="2" charset="-78"/>
              </a:rPr>
              <a:t>الملاحظات والتشجيع التي يتلقاها الأفراد من بيئتهم الاجتماعية، مثل العائلة والأصدقاء والمعلمين، تلعب دورًا كبيرًا في تطوير تقدير الذات. الملاحظات الإيجابية والدعم يمكن أن تعزز من تقدير الذات.</a:t>
            </a:r>
          </a:p>
          <a:p>
            <a:pPr algn="just" rtl="1">
              <a:lnSpc>
                <a:spcPct val="115000"/>
              </a:lnSpc>
              <a:spcAft>
                <a:spcPts val="0"/>
              </a:spcAft>
            </a:pPr>
            <a:r>
              <a:rPr lang="ar-SA"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5.التغييرات والتحديات في الحياة (</a:t>
            </a:r>
            <a:r>
              <a:rPr lang="fr-FR" sz="30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Life Transitions and Challenges) :  </a:t>
            </a:r>
            <a:r>
              <a:rPr lang="ar-SA" sz="3000" b="1" dirty="0">
                <a:solidFill>
                  <a:srgbClr val="000000"/>
                </a:solidFill>
                <a:latin typeface="Sakkal Majalla" panose="02000000000000000000" pitchFamily="2" charset="-78"/>
                <a:ea typeface="Calibri"/>
                <a:cs typeface="Sakkal Majalla" panose="02000000000000000000" pitchFamily="2" charset="-78"/>
              </a:rPr>
              <a:t>الأحداث والتغييرات والتحديات في الحياة يمكن أن تؤثر على تقدير الذات. التكيف الإيجابي مع التحديات يمكن أن يزيد من تقدير الذات.</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8382" y="116632"/>
            <a:ext cx="7848872" cy="6392519"/>
          </a:xfrm>
          <a:prstGeom prst="rect">
            <a:avLst/>
          </a:prstGeom>
          <a:ln>
            <a:solidFill>
              <a:schemeClr val="tx2"/>
            </a:solidFill>
          </a:ln>
        </p:spPr>
        <p:txBody>
          <a:bodyPr wrap="square">
            <a:spAutoFit/>
          </a:bodyPr>
          <a:lstStyle/>
          <a:p>
            <a:pPr algn="ctr" rtl="1">
              <a:lnSpc>
                <a:spcPct val="115000"/>
              </a:lnSpc>
              <a:spcAft>
                <a:spcPts val="0"/>
              </a:spcAft>
            </a:pPr>
            <a:r>
              <a:rPr lang="ar-SA" sz="3600" b="1" dirty="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خامسا: ارتفاع تقدير الذات وتقبل الذات :</a:t>
            </a:r>
          </a:p>
          <a:p>
            <a:pPr algn="just" rtl="1">
              <a:lnSpc>
                <a:spcPct val="115000"/>
              </a:lnSpc>
              <a:spcAft>
                <a:spcPts val="0"/>
              </a:spcAft>
            </a:pPr>
            <a:r>
              <a:rPr lang="ar-SA" sz="3200" b="1" dirty="0">
                <a:solidFill>
                  <a:srgbClr val="000000"/>
                </a:solidFill>
                <a:latin typeface="Sakkal Majalla" panose="02000000000000000000" pitchFamily="2" charset="-78"/>
                <a:ea typeface="Calibri"/>
                <a:cs typeface="Sakkal Majalla" panose="02000000000000000000" pitchFamily="2" charset="-78"/>
              </a:rPr>
              <a:t>تقبل الذات </a:t>
            </a:r>
            <a:r>
              <a:rPr lang="ar-SA" sz="3200" dirty="0">
                <a:solidFill>
                  <a:srgbClr val="000000"/>
                </a:solidFill>
                <a:latin typeface="Sakkal Majalla" panose="02000000000000000000" pitchFamily="2" charset="-78"/>
                <a:ea typeface="Calibri"/>
                <a:cs typeface="Sakkal Majalla" panose="02000000000000000000" pitchFamily="2" charset="-78"/>
              </a:rPr>
              <a:t>هو الموافقة على الذات كما هي، دون الحكم أو النقد أو الحاجة إلى التأكيد الخارجي. </a:t>
            </a:r>
          </a:p>
          <a:p>
            <a:pPr algn="just" rtl="1">
              <a:lnSpc>
                <a:spcPct val="115000"/>
              </a:lnSpc>
              <a:spcAft>
                <a:spcPts val="0"/>
              </a:spcAft>
            </a:pPr>
            <a:r>
              <a:rPr lang="ar-SA" sz="3200" dirty="0">
                <a:solidFill>
                  <a:srgbClr val="000000"/>
                </a:solidFill>
                <a:latin typeface="Sakkal Majalla" panose="02000000000000000000" pitchFamily="2" charset="-78"/>
                <a:ea typeface="Calibri"/>
                <a:cs typeface="Sakkal Majalla" panose="02000000000000000000" pitchFamily="2" charset="-78"/>
              </a:rPr>
              <a:t>يشمل ذلك التعرف على نقاط القوة والضعف وجميع الجوانب المختلفة لشخصيتك ومظهرك الجسدي. </a:t>
            </a:r>
          </a:p>
          <a:p>
            <a:pPr algn="just" rtl="1">
              <a:lnSpc>
                <a:spcPct val="115000"/>
              </a:lnSpc>
              <a:spcAft>
                <a:spcPts val="0"/>
              </a:spcAft>
            </a:pPr>
            <a:r>
              <a:rPr lang="ar-SA" sz="3200" b="1" dirty="0">
                <a:solidFill>
                  <a:srgbClr val="000000"/>
                </a:solidFill>
                <a:latin typeface="Sakkal Majalla" panose="02000000000000000000" pitchFamily="2" charset="-78"/>
                <a:ea typeface="Calibri"/>
                <a:cs typeface="Sakkal Majalla" panose="02000000000000000000" pitchFamily="2" charset="-78"/>
              </a:rPr>
              <a:t>تقبل الذات </a:t>
            </a:r>
            <a:r>
              <a:rPr lang="ar-SA" sz="3200" dirty="0">
                <a:solidFill>
                  <a:srgbClr val="000000"/>
                </a:solidFill>
                <a:latin typeface="Sakkal Majalla" panose="02000000000000000000" pitchFamily="2" charset="-78"/>
                <a:ea typeface="Calibri"/>
                <a:cs typeface="Sakkal Majalla" panose="02000000000000000000" pitchFamily="2" charset="-78"/>
              </a:rPr>
              <a:t>هو عنصر أساسي في بناء الثقة بالنفس الصحية وصورة إيجابية عن الذات</a:t>
            </a:r>
            <a:r>
              <a:rPr lang="ar-SA" sz="3200" dirty="0" smtClean="0">
                <a:solidFill>
                  <a:srgbClr val="000000"/>
                </a:solidFill>
                <a:latin typeface="Sakkal Majalla" panose="02000000000000000000" pitchFamily="2" charset="-78"/>
                <a:ea typeface="Calibri"/>
                <a:cs typeface="Sakkal Majalla" panose="02000000000000000000" pitchFamily="2" charset="-78"/>
              </a:rPr>
              <a:t>.</a:t>
            </a:r>
            <a:endParaRPr lang="ar-DZ" sz="3200" dirty="0" smtClean="0">
              <a:solidFill>
                <a:srgbClr val="000000"/>
              </a:solidFill>
              <a:latin typeface="Sakkal Majalla" panose="02000000000000000000" pitchFamily="2" charset="-78"/>
              <a:ea typeface="Calibri"/>
              <a:cs typeface="Sakkal Majalla" panose="02000000000000000000" pitchFamily="2" charset="-78"/>
            </a:endParaRPr>
          </a:p>
          <a:p>
            <a:pPr algn="ctr" rtl="1">
              <a:lnSpc>
                <a:spcPct val="115000"/>
              </a:lnSpc>
            </a:pPr>
            <a:r>
              <a:rPr lang="ar-DZ" sz="3200" b="1" dirty="0">
                <a:solidFill>
                  <a:schemeClr val="tx2">
                    <a:lumMod val="60000"/>
                    <a:lumOff val="40000"/>
                  </a:schemeClr>
                </a:solidFill>
                <a:latin typeface="Sakkal Majalla" panose="02000000000000000000" pitchFamily="2" charset="-78"/>
                <a:cs typeface="Sakkal Majalla" panose="02000000000000000000" pitchFamily="2" charset="-78"/>
              </a:rPr>
              <a:t>ممارسة تقبل الذات يمكن أن تؤدي إلى زيادة الثقة بالنفس وزيادة الرفاه العاطفي، وحياة أكثر إيجابية وملءً بالمحتوى. إنها رحلة مستمرة تتضمن الوعي الذاتي والتعاطف مع الذات، مما يتيح لك تقبل ذاتك مع كل نقاط قوتك وضعفك.</a:t>
            </a:r>
            <a:endParaRPr lang="ar-SA" sz="3200" b="1" dirty="0">
              <a:solidFill>
                <a:schemeClr val="tx2">
                  <a:lumMod val="60000"/>
                  <a:lumOff val="40000"/>
                </a:schemeClr>
              </a:solidFill>
              <a:latin typeface="Sakkal Majalla" panose="02000000000000000000" pitchFamily="2" charset="-78"/>
              <a:ea typeface="Calibri"/>
              <a:cs typeface="Sakkal Majalla" panose="02000000000000000000" pitchFamily="2" charset="-78"/>
            </a:endParaRPr>
          </a:p>
        </p:txBody>
      </p:sp>
    </p:spTree>
    <p:extLst>
      <p:ext uri="{BB962C8B-B14F-4D97-AF65-F5344CB8AC3E}">
        <p14:creationId xmlns:p14="http://schemas.microsoft.com/office/powerpoint/2010/main" val="239411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8382" y="116632"/>
            <a:ext cx="7848872" cy="6604885"/>
          </a:xfrm>
          <a:prstGeom prst="rect">
            <a:avLst/>
          </a:prstGeom>
          <a:ln>
            <a:solidFill>
              <a:schemeClr val="tx2"/>
            </a:solidFill>
          </a:ln>
        </p:spPr>
        <p:txBody>
          <a:bodyPr wrap="square">
            <a:spAutoFit/>
          </a:bodyPr>
          <a:lstStyle/>
          <a:p>
            <a:pPr algn="ctr" rtl="1">
              <a:lnSpc>
                <a:spcPct val="115000"/>
              </a:lnSpc>
              <a:spcAft>
                <a:spcPts val="0"/>
              </a:spcAft>
            </a:pPr>
            <a:r>
              <a:rPr lang="ar-SA"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المبادئ الرئيسية </a:t>
            </a:r>
            <a:r>
              <a:rPr lang="ar-DZ"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لتقبل </a:t>
            </a:r>
            <a:r>
              <a:rPr lang="ar-SA"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الذاتي:</a:t>
            </a:r>
            <a:endParaRPr lang="ar-SA"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2800" b="1" dirty="0">
                <a:solidFill>
                  <a:srgbClr val="000000"/>
                </a:solidFill>
                <a:latin typeface="Sakkal Majalla" panose="02000000000000000000" pitchFamily="2" charset="-78"/>
                <a:ea typeface="Calibri"/>
                <a:cs typeface="Sakkal Majalla" panose="02000000000000000000" pitchFamily="2" charset="-78"/>
              </a:rPr>
              <a:t>1</a:t>
            </a:r>
            <a:r>
              <a:rPr lang="ar-SA" sz="2800" b="1" dirty="0">
                <a:solidFill>
                  <a:srgbClr val="000000"/>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28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اعتناق النقائص: </a:t>
            </a:r>
            <a:r>
              <a:rPr lang="ar-SA" sz="2800" b="1" dirty="0">
                <a:solidFill>
                  <a:srgbClr val="000000"/>
                </a:solidFill>
                <a:latin typeface="Sakkal Majalla" panose="02000000000000000000" pitchFamily="2" charset="-78"/>
                <a:ea typeface="Calibri"/>
                <a:cs typeface="Sakkal Majalla" panose="02000000000000000000" pitchFamily="2" charset="-78"/>
              </a:rPr>
              <a:t>يتضمن تقبل الذات قبول النقائص والأخطاء والعيوب كجزء طبيعي من الإنسان. على سبيل المثال، إذا كنت تشعر بعدم الارتياح بسبب ملامح جسمك، فإن تقبل الذات يعني </a:t>
            </a:r>
            <a:r>
              <a:rPr lang="ar-DZ" sz="2800" b="1" dirty="0" smtClean="0">
                <a:solidFill>
                  <a:srgbClr val="000000"/>
                </a:solidFill>
                <a:latin typeface="Sakkal Majalla" panose="02000000000000000000" pitchFamily="2" charset="-78"/>
                <a:ea typeface="Calibri"/>
                <a:cs typeface="Sakkal Majalla" panose="02000000000000000000" pitchFamily="2" charset="-78"/>
              </a:rPr>
              <a:t>هي </a:t>
            </a:r>
            <a:r>
              <a:rPr lang="ar-SA" sz="2800" b="1" dirty="0" smtClean="0">
                <a:solidFill>
                  <a:srgbClr val="000000"/>
                </a:solidFill>
                <a:latin typeface="Sakkal Majalla" panose="02000000000000000000" pitchFamily="2" charset="-78"/>
                <a:ea typeface="Calibri"/>
                <a:cs typeface="Sakkal Majalla" panose="02000000000000000000" pitchFamily="2" charset="-78"/>
              </a:rPr>
              <a:t>جزء فريد </a:t>
            </a:r>
            <a:r>
              <a:rPr lang="ar-SA" sz="2800" b="1" dirty="0">
                <a:solidFill>
                  <a:srgbClr val="000000"/>
                </a:solidFill>
                <a:latin typeface="Sakkal Majalla" panose="02000000000000000000" pitchFamily="2" charset="-78"/>
                <a:ea typeface="Calibri"/>
                <a:cs typeface="Sakkal Majalla" panose="02000000000000000000" pitchFamily="2" charset="-78"/>
              </a:rPr>
              <a:t>من هويتك.</a:t>
            </a:r>
          </a:p>
          <a:p>
            <a:pPr algn="just" rtl="1">
              <a:lnSpc>
                <a:spcPct val="115000"/>
              </a:lnSpc>
              <a:spcAft>
                <a:spcPts val="0"/>
              </a:spcAft>
            </a:pPr>
            <a:r>
              <a:rPr lang="ar-SA" sz="2800" b="1" dirty="0">
                <a:solidFill>
                  <a:srgbClr val="000000"/>
                </a:solidFill>
                <a:latin typeface="Sakkal Majalla" panose="02000000000000000000" pitchFamily="2" charset="-78"/>
                <a:ea typeface="Calibri"/>
                <a:cs typeface="Sakkal Majalla" panose="02000000000000000000" pitchFamily="2" charset="-78"/>
              </a:rPr>
              <a:t>2. </a:t>
            </a:r>
            <a:r>
              <a:rPr lang="ar-SA" sz="28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التغلب على الحديث السلبي عن الذات: </a:t>
            </a:r>
            <a:r>
              <a:rPr lang="ar-SA" sz="2800" b="1" dirty="0">
                <a:solidFill>
                  <a:srgbClr val="000000"/>
                </a:solidFill>
                <a:latin typeface="Sakkal Majalla" panose="02000000000000000000" pitchFamily="2" charset="-78"/>
                <a:ea typeface="Calibri"/>
                <a:cs typeface="Sakkal Majalla" panose="02000000000000000000" pitchFamily="2" charset="-78"/>
              </a:rPr>
              <a:t>إنها عملية تتضمن تحدي وتغيير الحديث السلبي عن الذات أو النقد الذاتي. عندما تقول أشياء مثل "لا أستطيع فعل ذلك"، يشجع </a:t>
            </a:r>
            <a:r>
              <a:rPr lang="ar-SA" sz="2800" b="1" dirty="0" smtClean="0">
                <a:solidFill>
                  <a:srgbClr val="000000"/>
                </a:solidFill>
                <a:latin typeface="Sakkal Majalla" panose="02000000000000000000" pitchFamily="2" charset="-78"/>
                <a:ea typeface="Calibri"/>
                <a:cs typeface="Sakkal Majalla" panose="02000000000000000000" pitchFamily="2" charset="-78"/>
              </a:rPr>
              <a:t>على </a:t>
            </a:r>
            <a:r>
              <a:rPr lang="ar-SA" sz="2800" b="1" dirty="0">
                <a:solidFill>
                  <a:srgbClr val="000000"/>
                </a:solidFill>
                <a:latin typeface="Sakkal Majalla" panose="02000000000000000000" pitchFamily="2" charset="-78"/>
                <a:ea typeface="Calibri"/>
                <a:cs typeface="Sakkal Majalla" panose="02000000000000000000" pitchFamily="2" charset="-78"/>
              </a:rPr>
              <a:t>إعادة صياغة تلك الأفكار بطريقة أكثر إيجابية ومليئة بالتعاطف مع الذات.</a:t>
            </a:r>
          </a:p>
          <a:p>
            <a:pPr algn="just" rtl="1">
              <a:lnSpc>
                <a:spcPct val="115000"/>
              </a:lnSpc>
              <a:spcAft>
                <a:spcPts val="0"/>
              </a:spcAft>
            </a:pPr>
            <a:r>
              <a:rPr lang="ar-SA" sz="2800" b="1" dirty="0">
                <a:solidFill>
                  <a:srgbClr val="000000"/>
                </a:solidFill>
                <a:latin typeface="Sakkal Majalla" panose="02000000000000000000" pitchFamily="2" charset="-78"/>
                <a:ea typeface="Calibri"/>
                <a:cs typeface="Sakkal Majalla" panose="02000000000000000000" pitchFamily="2" charset="-78"/>
              </a:rPr>
              <a:t>3</a:t>
            </a:r>
            <a:r>
              <a:rPr lang="ar-SA" sz="28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وضع توقعات واقعية: </a:t>
            </a:r>
            <a:r>
              <a:rPr lang="ar-SA" sz="2800" b="1" dirty="0">
                <a:solidFill>
                  <a:srgbClr val="000000"/>
                </a:solidFill>
                <a:latin typeface="Sakkal Majalla" panose="02000000000000000000" pitchFamily="2" charset="-78"/>
                <a:ea typeface="Calibri"/>
                <a:cs typeface="Sakkal Majalla" panose="02000000000000000000" pitchFamily="2" charset="-78"/>
              </a:rPr>
              <a:t>تقبل الذات يشمل وضع توقعات واقعية للذات. تدرك أن لديك قيودًا وأنه من الأمر الطبيعي ألا تكون مثاليًا في كل جانب من جوانب حياتك. </a:t>
            </a:r>
            <a:endParaRPr lang="ar-DZ" sz="28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2800" b="1" dirty="0" smtClean="0">
                <a:solidFill>
                  <a:srgbClr val="000000"/>
                </a:solidFill>
                <a:latin typeface="Sakkal Majalla" panose="02000000000000000000" pitchFamily="2" charset="-78"/>
                <a:ea typeface="Calibri"/>
                <a:cs typeface="Sakkal Majalla" panose="02000000000000000000" pitchFamily="2" charset="-78"/>
              </a:rPr>
              <a:t>على </a:t>
            </a:r>
            <a:r>
              <a:rPr lang="ar-SA" sz="2800" b="1" dirty="0">
                <a:solidFill>
                  <a:srgbClr val="000000"/>
                </a:solidFill>
                <a:latin typeface="Sakkal Majalla" panose="02000000000000000000" pitchFamily="2" charset="-78"/>
                <a:ea typeface="Calibri"/>
                <a:cs typeface="Sakkal Majalla" panose="02000000000000000000" pitchFamily="2" charset="-78"/>
              </a:rPr>
              <a:t>سبيل المثال، يمكن أن تقبل أنك لست جيدًا في رياضة معينة وأنه من الأمر الطبيعي أن تستمتع بها للمتعة دون الهدف من الوصول إلى الكمال.</a:t>
            </a:r>
          </a:p>
        </p:txBody>
      </p:sp>
    </p:spTree>
    <p:extLst>
      <p:ext uri="{BB962C8B-B14F-4D97-AF65-F5344CB8AC3E}">
        <p14:creationId xmlns:p14="http://schemas.microsoft.com/office/powerpoint/2010/main" val="239411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8382" y="116632"/>
            <a:ext cx="7848872" cy="6463308"/>
          </a:xfrm>
          <a:prstGeom prst="rect">
            <a:avLst/>
          </a:prstGeom>
          <a:ln>
            <a:solidFill>
              <a:schemeClr val="tx2"/>
            </a:solidFill>
          </a:ln>
        </p:spPr>
        <p:txBody>
          <a:bodyPr wrap="square">
            <a:spAutoFit/>
          </a:bodyPr>
          <a:lstStyle/>
          <a:p>
            <a:pPr algn="just" rtl="1">
              <a:lnSpc>
                <a:spcPct val="115000"/>
              </a:lnSpc>
              <a:spcAft>
                <a:spcPts val="0"/>
              </a:spcAft>
            </a:pPr>
            <a:r>
              <a:rPr lang="ar-SA" sz="3000" dirty="0">
                <a:solidFill>
                  <a:srgbClr val="000000"/>
                </a:solidFill>
                <a:latin typeface="Sakkal Majalla" panose="02000000000000000000" pitchFamily="2" charset="-78"/>
                <a:ea typeface="Calibri"/>
                <a:cs typeface="Sakkal Majalla" panose="02000000000000000000" pitchFamily="2" charset="-78"/>
              </a:rPr>
              <a:t>4. </a:t>
            </a:r>
            <a:r>
              <a:rPr lang="ar-SA" sz="30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مغفرة الذات: </a:t>
            </a:r>
            <a:r>
              <a:rPr lang="ar-SA" sz="3000" dirty="0">
                <a:solidFill>
                  <a:srgbClr val="000000"/>
                </a:solidFill>
                <a:latin typeface="Sakkal Majalla" panose="02000000000000000000" pitchFamily="2" charset="-78"/>
                <a:ea typeface="Calibri"/>
                <a:cs typeface="Sakkal Majalla" panose="02000000000000000000" pitchFamily="2" charset="-78"/>
              </a:rPr>
              <a:t>يشمل القبول الذاتي أيضًا مغفرة الذات عن الأخطاء السابقة وعدم التأخر في البقاء فيها. تدرك أن ارتكاب الأخطاء هو جزء من الحياة وفرصة للنمو. بدلاً من الشعور بالذنب أو العار، تتعلم من أخطائك وتستمر في الحياة.</a:t>
            </a:r>
          </a:p>
          <a:p>
            <a:pPr algn="just" rtl="1">
              <a:lnSpc>
                <a:spcPct val="115000"/>
              </a:lnSpc>
              <a:spcAft>
                <a:spcPts val="0"/>
              </a:spcAft>
            </a:pPr>
            <a:r>
              <a:rPr lang="ar-SA" sz="3000" dirty="0">
                <a:solidFill>
                  <a:srgbClr val="000000"/>
                </a:solidFill>
                <a:latin typeface="Sakkal Majalla" panose="02000000000000000000" pitchFamily="2" charset="-78"/>
                <a:ea typeface="Calibri"/>
                <a:cs typeface="Sakkal Majalla" panose="02000000000000000000" pitchFamily="2" charset="-78"/>
              </a:rPr>
              <a:t>5. </a:t>
            </a:r>
            <a:r>
              <a:rPr lang="ar-SA" sz="30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التعاطف مع الذات: </a:t>
            </a:r>
            <a:r>
              <a:rPr lang="ar-SA" sz="3000" dirty="0">
                <a:solidFill>
                  <a:srgbClr val="000000"/>
                </a:solidFill>
                <a:latin typeface="Sakkal Majalla" panose="02000000000000000000" pitchFamily="2" charset="-78"/>
                <a:ea typeface="Calibri"/>
                <a:cs typeface="Sakkal Majalla" panose="02000000000000000000" pitchFamily="2" charset="-78"/>
              </a:rPr>
              <a:t>القبول الذاتي يشجعك على أن تكون لطيفًا ومتعاطفًا مع نفسك، تمامًا كما تكون مع صديق قريب يمر بوقت صعب. تعامل نفسك بالحب والصبر والتفهم في اللحظات الصعبة.</a:t>
            </a:r>
          </a:p>
          <a:p>
            <a:pPr algn="just" rtl="1">
              <a:lnSpc>
                <a:spcPct val="115000"/>
              </a:lnSpc>
              <a:spcAft>
                <a:spcPts val="0"/>
              </a:spcAft>
            </a:pPr>
            <a:r>
              <a:rPr lang="ar-SA" sz="3000" dirty="0">
                <a:solidFill>
                  <a:srgbClr val="000000"/>
                </a:solidFill>
                <a:latin typeface="Sakkal Majalla" panose="02000000000000000000" pitchFamily="2" charset="-78"/>
                <a:ea typeface="Calibri"/>
                <a:cs typeface="Sakkal Majalla" panose="02000000000000000000" pitchFamily="2" charset="-78"/>
              </a:rPr>
              <a:t>7.</a:t>
            </a:r>
            <a:r>
              <a:rPr lang="ar-SA" sz="30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صورة إيجابية عن الجسم: </a:t>
            </a:r>
            <a:r>
              <a:rPr lang="ar-SA" sz="3000" dirty="0">
                <a:solidFill>
                  <a:srgbClr val="000000"/>
                </a:solidFill>
                <a:latin typeface="Sakkal Majalla" panose="02000000000000000000" pitchFamily="2" charset="-78"/>
                <a:ea typeface="Calibri"/>
                <a:cs typeface="Sakkal Majalla" panose="02000000000000000000" pitchFamily="2" charset="-78"/>
              </a:rPr>
              <a:t>يتعلق تقبل الذات أيضًا بوجود صورة إيجابية عن الجسم. </a:t>
            </a:r>
            <a:endParaRPr lang="ar-DZ" sz="3000"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000" dirty="0" smtClean="0">
                <a:solidFill>
                  <a:srgbClr val="000000"/>
                </a:solidFill>
                <a:latin typeface="Sakkal Majalla" panose="02000000000000000000" pitchFamily="2" charset="-78"/>
                <a:ea typeface="Calibri"/>
                <a:cs typeface="Sakkal Majalla" panose="02000000000000000000" pitchFamily="2" charset="-78"/>
              </a:rPr>
              <a:t>بغض </a:t>
            </a:r>
            <a:r>
              <a:rPr lang="ar-SA" sz="3000" dirty="0">
                <a:solidFill>
                  <a:srgbClr val="000000"/>
                </a:solidFill>
                <a:latin typeface="Sakkal Majalla" panose="02000000000000000000" pitchFamily="2" charset="-78"/>
                <a:ea typeface="Calibri"/>
                <a:cs typeface="Sakkal Majalla" panose="02000000000000000000" pitchFamily="2" charset="-78"/>
              </a:rPr>
              <a:t>النظر عن شكلك أو حجمك الجسدي، تقدر وتقبل جسدك كما هو، وتركز على صحته ووظائفه بدلاً من الالتزام بمعايير الجمال غير الواقعية.</a:t>
            </a:r>
          </a:p>
        </p:txBody>
      </p:sp>
    </p:spTree>
    <p:extLst>
      <p:ext uri="{BB962C8B-B14F-4D97-AF65-F5344CB8AC3E}">
        <p14:creationId xmlns:p14="http://schemas.microsoft.com/office/powerpoint/2010/main" val="239411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8382" y="518"/>
            <a:ext cx="7848872" cy="6888039"/>
          </a:xfrm>
          <a:prstGeom prst="rect">
            <a:avLst/>
          </a:prstGeom>
          <a:ln>
            <a:solidFill>
              <a:schemeClr val="tx2"/>
            </a:solidFill>
          </a:ln>
        </p:spPr>
        <p:txBody>
          <a:bodyPr wrap="square">
            <a:spAutoFit/>
          </a:bodyPr>
          <a:lstStyle/>
          <a:p>
            <a:pPr algn="just" rtl="1">
              <a:lnSpc>
                <a:spcPct val="115000"/>
              </a:lnSpc>
              <a:spcAft>
                <a:spcPts val="0"/>
              </a:spcAft>
            </a:pPr>
            <a:r>
              <a:rPr lang="ar-DZ"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7</a:t>
            </a:r>
            <a:r>
              <a:rPr lang="ar-SA"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تغلب على العتب على النفس: </a:t>
            </a:r>
            <a:r>
              <a:rPr lang="ar-SA" sz="3200" b="1" dirty="0">
                <a:solidFill>
                  <a:srgbClr val="000000"/>
                </a:solidFill>
                <a:latin typeface="Sakkal Majalla" panose="02000000000000000000" pitchFamily="2" charset="-78"/>
                <a:ea typeface="Calibri"/>
                <a:cs typeface="Sakkal Majalla" panose="02000000000000000000" pitchFamily="2" charset="-78"/>
              </a:rPr>
              <a:t>عندما ترتكب خطأً في العمل أو في الحياة الشخصية، تتعلم أن تغفر لنفسك بدلاً من أن تكون صارمًا على نفسك. </a:t>
            </a:r>
          </a:p>
          <a:p>
            <a:pPr algn="just" rtl="1">
              <a:lnSpc>
                <a:spcPct val="115000"/>
              </a:lnSpc>
              <a:spcAft>
                <a:spcPts val="0"/>
              </a:spcAft>
            </a:pPr>
            <a:r>
              <a:rPr lang="ar-DZ"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8</a:t>
            </a:r>
            <a:r>
              <a:rPr lang="ar-SA"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الاعتراف بإنجازاتك: </a:t>
            </a:r>
            <a:r>
              <a:rPr lang="ar-SA" sz="3200" b="1" dirty="0">
                <a:solidFill>
                  <a:srgbClr val="000000"/>
                </a:solidFill>
                <a:latin typeface="Sakkal Majalla" panose="02000000000000000000" pitchFamily="2" charset="-78"/>
                <a:ea typeface="Calibri"/>
                <a:cs typeface="Sakkal Majalla" panose="02000000000000000000" pitchFamily="2" charset="-78"/>
              </a:rPr>
              <a:t>تقبل واحتفل بالإنجازات والنجاحات الصغيرة والكبيرة في حياتك بدلاً من التقليل منها.</a:t>
            </a:r>
          </a:p>
          <a:p>
            <a:pPr algn="just" rtl="1">
              <a:lnSpc>
                <a:spcPct val="115000"/>
              </a:lnSpc>
              <a:spcAft>
                <a:spcPts val="0"/>
              </a:spcAft>
            </a:pPr>
            <a:r>
              <a:rPr lang="ar-DZ"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9</a:t>
            </a:r>
            <a:r>
              <a:rPr lang="ar-SA"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الثقة في رأيك الشخصي: </a:t>
            </a:r>
            <a:r>
              <a:rPr lang="ar-SA" sz="3200" b="1" dirty="0">
                <a:solidFill>
                  <a:srgbClr val="000000"/>
                </a:solidFill>
                <a:latin typeface="Sakkal Majalla" panose="02000000000000000000" pitchFamily="2" charset="-78"/>
                <a:ea typeface="Calibri"/>
                <a:cs typeface="Sakkal Majalla" panose="02000000000000000000" pitchFamily="2" charset="-78"/>
              </a:rPr>
              <a:t>تصبح واثقًا في قراراتك وآرائك بدلاً من التشكيك في نفسك بشكل دائم والاعتماد على رأي الآخرين.</a:t>
            </a:r>
          </a:p>
          <a:p>
            <a:pPr algn="just" rtl="1">
              <a:lnSpc>
                <a:spcPct val="115000"/>
              </a:lnSpc>
              <a:spcAft>
                <a:spcPts val="0"/>
              </a:spcAft>
            </a:pPr>
            <a:r>
              <a:rPr lang="ar-DZ"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10</a:t>
            </a:r>
            <a:r>
              <a:rPr lang="ar-SA" sz="32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قبول تغير الزمن: </a:t>
            </a:r>
            <a:r>
              <a:rPr lang="ar-SA" sz="3200" b="1" dirty="0">
                <a:solidFill>
                  <a:srgbClr val="000000"/>
                </a:solidFill>
                <a:latin typeface="Sakkal Majalla" panose="02000000000000000000" pitchFamily="2" charset="-78"/>
                <a:ea typeface="Calibri"/>
                <a:cs typeface="Sakkal Majalla" panose="02000000000000000000" pitchFamily="2" charset="-78"/>
              </a:rPr>
              <a:t>تقبل أن الزمن يمر وأن جسدك وشخصيتك ستتغيران مع مرور الوقت، وهذا أمر طبيعي</a:t>
            </a:r>
            <a:r>
              <a:rPr lang="ar-SA" sz="3200" b="1" dirty="0" smtClean="0">
                <a:solidFill>
                  <a:srgbClr val="000000"/>
                </a:solidFill>
                <a:latin typeface="Sakkal Majalla" panose="02000000000000000000" pitchFamily="2" charset="-78"/>
                <a:ea typeface="Calibri"/>
                <a:cs typeface="Sakkal Majalla" panose="02000000000000000000" pitchFamily="2" charset="-78"/>
              </a:rPr>
              <a:t>.</a:t>
            </a:r>
            <a:endParaRPr lang="ar-DZ" sz="32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DZ" sz="32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11. قبول أخطاء الماضي: </a:t>
            </a:r>
            <a:r>
              <a:rPr lang="ar-DZ" sz="3200" b="1" dirty="0">
                <a:solidFill>
                  <a:srgbClr val="000000"/>
                </a:solidFill>
                <a:latin typeface="Sakkal Majalla" panose="02000000000000000000" pitchFamily="2" charset="-78"/>
                <a:ea typeface="Calibri"/>
                <a:cs typeface="Sakkal Majalla" panose="02000000000000000000" pitchFamily="2" charset="-78"/>
              </a:rPr>
              <a:t>عندما تراجع مراحل حياتك وتجد أخطاء قديمة قد قمت بها، تتعلم منها بدلاً من العيش بالندم، وتعتبر هذه الأخطاء فرصًة للنمو والتحسين.</a:t>
            </a:r>
            <a:endParaRPr lang="ar-SA" sz="3200" b="1" dirty="0">
              <a:solidFill>
                <a:srgbClr val="000000"/>
              </a:solidFill>
              <a:latin typeface="Sakkal Majalla" panose="02000000000000000000" pitchFamily="2" charset="-78"/>
              <a:ea typeface="Calibri"/>
              <a:cs typeface="Sakkal Majalla" panose="02000000000000000000" pitchFamily="2" charset="-78"/>
            </a:endParaRPr>
          </a:p>
        </p:txBody>
      </p:sp>
    </p:spTree>
    <p:extLst>
      <p:ext uri="{BB962C8B-B14F-4D97-AF65-F5344CB8AC3E}">
        <p14:creationId xmlns:p14="http://schemas.microsoft.com/office/powerpoint/2010/main" val="153862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8382" y="116632"/>
            <a:ext cx="7848872" cy="6215548"/>
          </a:xfrm>
          <a:prstGeom prst="rect">
            <a:avLst/>
          </a:prstGeom>
          <a:ln>
            <a:solidFill>
              <a:schemeClr val="tx2"/>
            </a:solidFill>
          </a:ln>
        </p:spPr>
        <p:txBody>
          <a:bodyPr wrap="square">
            <a:spAutoFit/>
          </a:bodyPr>
          <a:lstStyle/>
          <a:p>
            <a:pPr algn="ctr" rtl="1">
              <a:lnSpc>
                <a:spcPct val="115000"/>
              </a:lnSpc>
              <a:spcAft>
                <a:spcPts val="0"/>
              </a:spcAft>
            </a:pPr>
            <a:r>
              <a:rPr lang="ar-DZ" sz="40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سادسا: إنخفاض تقدير الذات و</a:t>
            </a:r>
            <a:r>
              <a:rPr lang="ar-SA" sz="40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احتقار </a:t>
            </a:r>
            <a:r>
              <a:rPr lang="ar-SA" sz="40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الذات</a:t>
            </a:r>
          </a:p>
          <a:p>
            <a:pPr algn="just" rtl="1">
              <a:lnSpc>
                <a:spcPct val="115000"/>
              </a:lnSpc>
              <a:spcAft>
                <a:spcPts val="0"/>
              </a:spcAft>
            </a:pPr>
            <a:r>
              <a:rPr lang="ar-SA" sz="3400" b="1" dirty="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احتقار </a:t>
            </a:r>
            <a:r>
              <a:rPr lang="ar-SA" sz="34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الذات</a:t>
            </a:r>
            <a:r>
              <a:rPr lang="ar-DZ" sz="34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a:t>
            </a:r>
            <a:r>
              <a:rPr lang="ar-SA" sz="3400" b="1" dirty="0" smtClean="0">
                <a:solidFill>
                  <a:schemeClr val="tx2">
                    <a:lumMod val="60000"/>
                    <a:lumOff val="4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ar-SA" sz="3400" b="1" dirty="0">
                <a:solidFill>
                  <a:srgbClr val="000000"/>
                </a:solidFill>
                <a:latin typeface="Sakkal Majalla" panose="02000000000000000000" pitchFamily="2" charset="-78"/>
                <a:ea typeface="Calibri"/>
                <a:cs typeface="Sakkal Majalla" panose="02000000000000000000" pitchFamily="2" charset="-78"/>
              </a:rPr>
              <a:t>هو مصطلح يصف مشاعر الشخص بقلة قيمته الشخصية ونقص تقديره لذاته. </a:t>
            </a:r>
            <a:endParaRPr lang="ar-DZ" sz="34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400" b="1" dirty="0" smtClean="0">
                <a:solidFill>
                  <a:srgbClr val="000000"/>
                </a:solidFill>
                <a:latin typeface="Sakkal Majalla" panose="02000000000000000000" pitchFamily="2" charset="-78"/>
                <a:ea typeface="Calibri"/>
                <a:cs typeface="Sakkal Majalla" panose="02000000000000000000" pitchFamily="2" charset="-78"/>
              </a:rPr>
              <a:t>يشير </a:t>
            </a:r>
            <a:r>
              <a:rPr lang="ar-SA" sz="3400" b="1" dirty="0">
                <a:solidFill>
                  <a:srgbClr val="000000"/>
                </a:solidFill>
                <a:latin typeface="Sakkal Majalla" panose="02000000000000000000" pitchFamily="2" charset="-78"/>
                <a:ea typeface="Calibri"/>
                <a:cs typeface="Sakkal Majalla" panose="02000000000000000000" pitchFamily="2" charset="-78"/>
              </a:rPr>
              <a:t>إلى </a:t>
            </a:r>
            <a:r>
              <a:rPr lang="ar-SA" sz="3400" b="1" dirty="0">
                <a:solidFill>
                  <a:schemeClr val="tx2">
                    <a:lumMod val="60000"/>
                    <a:lumOff val="40000"/>
                  </a:schemeClr>
                </a:solidFill>
                <a:latin typeface="Sakkal Majalla" panose="02000000000000000000" pitchFamily="2" charset="-78"/>
                <a:ea typeface="Calibri"/>
                <a:cs typeface="Sakkal Majalla" panose="02000000000000000000" pitchFamily="2" charset="-78"/>
              </a:rPr>
              <a:t>حالة عقلية </a:t>
            </a:r>
            <a:r>
              <a:rPr lang="ar-SA" sz="3400" b="1" dirty="0">
                <a:solidFill>
                  <a:srgbClr val="000000"/>
                </a:solidFill>
                <a:latin typeface="Sakkal Majalla" panose="02000000000000000000" pitchFamily="2" charset="-78"/>
                <a:ea typeface="Calibri"/>
                <a:cs typeface="Sakkal Majalla" panose="02000000000000000000" pitchFamily="2" charset="-78"/>
              </a:rPr>
              <a:t>حيث يكون لدى الأفراد رؤية سلبية عن أنفسهم ويشعرون بأنهم لا يستحقون السعادة أو النجاح. </a:t>
            </a:r>
            <a:endParaRPr lang="ar-DZ" sz="34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400" b="1" dirty="0" smtClean="0">
                <a:solidFill>
                  <a:srgbClr val="000000"/>
                </a:solidFill>
                <a:latin typeface="Sakkal Majalla" panose="02000000000000000000" pitchFamily="2" charset="-78"/>
                <a:ea typeface="Calibri"/>
                <a:cs typeface="Sakkal Majalla" panose="02000000000000000000" pitchFamily="2" charset="-78"/>
              </a:rPr>
              <a:t>هذا </a:t>
            </a:r>
            <a:r>
              <a:rPr lang="ar-SA" sz="3400" b="1" dirty="0">
                <a:solidFill>
                  <a:srgbClr val="000000"/>
                </a:solidFill>
                <a:latin typeface="Sakkal Majalla" panose="02000000000000000000" pitchFamily="2" charset="-78"/>
                <a:ea typeface="Calibri"/>
                <a:cs typeface="Sakkal Majalla" panose="02000000000000000000" pitchFamily="2" charset="-78"/>
              </a:rPr>
              <a:t>المصطلح يغطي غالبًا العواطف السلبية والأفكار الذاتية المستهجنة حول القيمة الشخصية. </a:t>
            </a:r>
            <a:endParaRPr lang="ar-DZ" sz="3400" b="1" dirty="0" smtClean="0">
              <a:solidFill>
                <a:srgbClr val="000000"/>
              </a:solidFill>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400" b="1" dirty="0" smtClean="0">
                <a:solidFill>
                  <a:srgbClr val="000000"/>
                </a:solidFill>
                <a:latin typeface="Sakkal Majalla" panose="02000000000000000000" pitchFamily="2" charset="-78"/>
                <a:ea typeface="Calibri"/>
                <a:cs typeface="Sakkal Majalla" panose="02000000000000000000" pitchFamily="2" charset="-78"/>
              </a:rPr>
              <a:t>يمكن </a:t>
            </a:r>
            <a:r>
              <a:rPr lang="ar-SA" sz="3400" b="1" dirty="0">
                <a:solidFill>
                  <a:srgbClr val="000000"/>
                </a:solidFill>
                <a:latin typeface="Sakkal Majalla" panose="02000000000000000000" pitchFamily="2" charset="-78"/>
                <a:ea typeface="Calibri"/>
                <a:cs typeface="Sakkal Majalla" panose="02000000000000000000" pitchFamily="2" charset="-78"/>
              </a:rPr>
              <a:t>أن يكون </a:t>
            </a:r>
            <a:r>
              <a:rPr lang="ar-SA" sz="3400" b="1" dirty="0">
                <a:solidFill>
                  <a:schemeClr val="tx2">
                    <a:lumMod val="60000"/>
                    <a:lumOff val="40000"/>
                  </a:schemeClr>
                </a:solidFill>
                <a:latin typeface="Sakkal Majalla" panose="02000000000000000000" pitchFamily="2" charset="-78"/>
                <a:ea typeface="Calibri"/>
                <a:cs typeface="Sakkal Majalla" panose="02000000000000000000" pitchFamily="2" charset="-78"/>
              </a:rPr>
              <a:t>احتقار الذات </a:t>
            </a:r>
            <a:r>
              <a:rPr lang="ar-SA" sz="3400" b="1" dirty="0">
                <a:solidFill>
                  <a:srgbClr val="000000"/>
                </a:solidFill>
                <a:latin typeface="Sakkal Majalla" panose="02000000000000000000" pitchFamily="2" charset="-78"/>
                <a:ea typeface="Calibri"/>
                <a:cs typeface="Sakkal Majalla" panose="02000000000000000000" pitchFamily="2" charset="-78"/>
              </a:rPr>
              <a:t>نتيجة لعوامل متنوعة، بما في ذلك التجارب السلبية، والانتقاد الذاتي، والضغوط الاجتماعية.</a:t>
            </a:r>
          </a:p>
        </p:txBody>
      </p:sp>
    </p:spTree>
    <p:extLst>
      <p:ext uri="{BB962C8B-B14F-4D97-AF65-F5344CB8AC3E}">
        <p14:creationId xmlns:p14="http://schemas.microsoft.com/office/powerpoint/2010/main" val="153862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8857254" cy="6801862"/>
          </a:xfrm>
          <a:prstGeom prst="rect">
            <a:avLst/>
          </a:prstGeom>
          <a:ln>
            <a:solidFill>
              <a:schemeClr val="tx2"/>
            </a:solidFill>
          </a:ln>
        </p:spPr>
        <p:txBody>
          <a:bodyPr wrap="square">
            <a:spAutoFit/>
          </a:bodyPr>
          <a:lstStyle/>
          <a:p>
            <a:pPr algn="ctr" rtl="1">
              <a:lnSpc>
                <a:spcPct val="115000"/>
              </a:lnSpc>
              <a:spcAft>
                <a:spcPts val="0"/>
              </a:spcAft>
            </a:pPr>
            <a:r>
              <a:rPr lang="ar-DZ" sz="4000" b="1" dirty="0" smtClean="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مظاهر  احتقار </a:t>
            </a:r>
            <a:r>
              <a:rPr lang="ar-DZ" sz="4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الذات </a:t>
            </a:r>
            <a:r>
              <a:rPr lang="ar-DZ" sz="4000" b="1" dirty="0" smtClean="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a:t>
            </a:r>
            <a:endParaRPr lang="ar-DZ" sz="4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just" rtl="1">
              <a:spcAft>
                <a:spcPts val="0"/>
              </a:spcAft>
            </a:pPr>
            <a:r>
              <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1. شعور بالفشل: </a:t>
            </a:r>
            <a:r>
              <a:rPr lang="ar-DZ" sz="3000" dirty="0">
                <a:latin typeface="Sakkal Majalla" panose="02000000000000000000" pitchFamily="2" charset="-78"/>
                <a:ea typeface="Calibri"/>
                <a:cs typeface="Sakkal Majalla" panose="02000000000000000000" pitchFamily="2" charset="-78"/>
              </a:rPr>
              <a:t>قد يشعر الأفراد الذين يعانون من احتقار الذات بأنهم فاشلون في معظم جوانب الحياة وغير قادرين على تحقيق النجاح</a:t>
            </a:r>
            <a:r>
              <a:rPr lang="ar-DZ" sz="3000" dirty="0" smtClean="0">
                <a:latin typeface="Sakkal Majalla" panose="02000000000000000000" pitchFamily="2" charset="-78"/>
                <a:ea typeface="Calibri"/>
                <a:cs typeface="Sakkal Majalla" panose="02000000000000000000" pitchFamily="2" charset="-78"/>
              </a:rPr>
              <a:t>.</a:t>
            </a:r>
            <a:endParaRPr lang="ar-DZ" sz="3000" dirty="0">
              <a:latin typeface="Sakkal Majalla" panose="02000000000000000000" pitchFamily="2" charset="-78"/>
              <a:ea typeface="Calibri"/>
              <a:cs typeface="Sakkal Majalla" panose="02000000000000000000" pitchFamily="2" charset="-78"/>
            </a:endParaRPr>
          </a:p>
          <a:p>
            <a:pPr algn="just" rtl="1">
              <a:spcAft>
                <a:spcPts val="0"/>
              </a:spcAft>
            </a:pPr>
            <a:r>
              <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2. نقص الثقة بالنفس: </a:t>
            </a:r>
            <a:r>
              <a:rPr lang="ar-DZ" sz="3000" dirty="0">
                <a:latin typeface="Sakkal Majalla" panose="02000000000000000000" pitchFamily="2" charset="-78"/>
                <a:ea typeface="Calibri"/>
                <a:cs typeface="Sakkal Majalla" panose="02000000000000000000" pitchFamily="2" charset="-78"/>
              </a:rPr>
              <a:t>تكون الثقة بالنفس منخفضة عادةً لدى الأشخاص الذين يعانون من احتقار الذات، ويمكن أن يشعروا بأنهم غير قادرين على مواجهة التحديات</a:t>
            </a:r>
            <a:r>
              <a:rPr lang="ar-DZ" sz="3000" dirty="0" smtClean="0">
                <a:latin typeface="Sakkal Majalla" panose="02000000000000000000" pitchFamily="2" charset="-78"/>
                <a:ea typeface="Calibri"/>
                <a:cs typeface="Sakkal Majalla" panose="02000000000000000000" pitchFamily="2" charset="-78"/>
              </a:rPr>
              <a:t>.</a:t>
            </a:r>
            <a:endParaRPr lang="ar-DZ" sz="3000" dirty="0">
              <a:latin typeface="Sakkal Majalla" panose="02000000000000000000" pitchFamily="2" charset="-78"/>
              <a:ea typeface="Calibri"/>
              <a:cs typeface="Sakkal Majalla" panose="02000000000000000000" pitchFamily="2" charset="-78"/>
            </a:endParaRPr>
          </a:p>
          <a:p>
            <a:pPr algn="just" rtl="1">
              <a:spcAft>
                <a:spcPts val="0"/>
              </a:spcAft>
            </a:pPr>
            <a:r>
              <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3. التفكير السلبي: </a:t>
            </a:r>
            <a:r>
              <a:rPr lang="ar-DZ" sz="3000" dirty="0">
                <a:latin typeface="Sakkal Majalla" panose="02000000000000000000" pitchFamily="2" charset="-78"/>
                <a:ea typeface="Calibri"/>
                <a:cs typeface="Sakkal Majalla" panose="02000000000000000000" pitchFamily="2" charset="-78"/>
              </a:rPr>
              <a:t>يميل الأفراد الذين يعانون من احتقار الذات إلى التفكير سلبيًا بشكل مستمر حول أنفسهم وقدراتهم</a:t>
            </a:r>
            <a:r>
              <a:rPr lang="ar-DZ" sz="3000" dirty="0" smtClean="0">
                <a:latin typeface="Sakkal Majalla" panose="02000000000000000000" pitchFamily="2" charset="-78"/>
                <a:ea typeface="Calibri"/>
                <a:cs typeface="Sakkal Majalla" panose="02000000000000000000" pitchFamily="2" charset="-78"/>
              </a:rPr>
              <a:t>.</a:t>
            </a:r>
            <a:endParaRPr lang="ar-DZ" sz="3000" dirty="0">
              <a:latin typeface="Sakkal Majalla" panose="02000000000000000000" pitchFamily="2" charset="-78"/>
              <a:ea typeface="Calibri"/>
              <a:cs typeface="Sakkal Majalla" panose="02000000000000000000" pitchFamily="2" charset="-78"/>
            </a:endParaRPr>
          </a:p>
          <a:p>
            <a:pPr algn="just" rtl="1">
              <a:spcAft>
                <a:spcPts val="0"/>
              </a:spcAft>
            </a:pPr>
            <a:r>
              <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4. الانعزال: </a:t>
            </a:r>
            <a:r>
              <a:rPr lang="ar-DZ" sz="3000" dirty="0">
                <a:latin typeface="Sakkal Majalla" panose="02000000000000000000" pitchFamily="2" charset="-78"/>
                <a:ea typeface="Calibri"/>
                <a:cs typeface="Sakkal Majalla" panose="02000000000000000000" pitchFamily="2" charset="-78"/>
              </a:rPr>
              <a:t>يمكن أن يؤدي احتقار الذات إلى الانعزال اجتماعيًا والانفصال عن الآخرين</a:t>
            </a:r>
            <a:r>
              <a:rPr lang="ar-DZ" sz="3000" dirty="0" smtClean="0">
                <a:latin typeface="Sakkal Majalla" panose="02000000000000000000" pitchFamily="2" charset="-78"/>
                <a:ea typeface="Calibri"/>
                <a:cs typeface="Sakkal Majalla" panose="02000000000000000000" pitchFamily="2" charset="-78"/>
              </a:rPr>
              <a:t>.</a:t>
            </a:r>
            <a:endParaRPr lang="ar-DZ" sz="3000" dirty="0">
              <a:latin typeface="Sakkal Majalla" panose="02000000000000000000" pitchFamily="2" charset="-78"/>
              <a:ea typeface="Calibri"/>
              <a:cs typeface="Sakkal Majalla" panose="02000000000000000000" pitchFamily="2" charset="-78"/>
            </a:endParaRPr>
          </a:p>
          <a:p>
            <a:pPr algn="just" rtl="1">
              <a:spcAft>
                <a:spcPts val="0"/>
              </a:spcAft>
            </a:pPr>
            <a:r>
              <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5. الاكتئاب والقلق: </a:t>
            </a:r>
            <a:r>
              <a:rPr lang="ar-DZ" sz="3000" dirty="0">
                <a:latin typeface="Sakkal Majalla" panose="02000000000000000000" pitchFamily="2" charset="-78"/>
                <a:ea typeface="Calibri"/>
                <a:cs typeface="Sakkal Majalla" panose="02000000000000000000" pitchFamily="2" charset="-78"/>
              </a:rPr>
              <a:t>الأفراد الذين يعانون من احتقار الذات أكثر عرضة لمشاكل صحية نفسية مثل الاكتئاب والقلق</a:t>
            </a:r>
            <a:r>
              <a:rPr lang="ar-DZ" sz="3000" dirty="0" smtClean="0">
                <a:latin typeface="Sakkal Majalla" panose="02000000000000000000" pitchFamily="2" charset="-78"/>
                <a:ea typeface="Calibri"/>
                <a:cs typeface="Sakkal Majalla" panose="02000000000000000000" pitchFamily="2" charset="-78"/>
              </a:rPr>
              <a:t>.</a:t>
            </a:r>
            <a:endParaRPr lang="ar-DZ" sz="3000" dirty="0">
              <a:latin typeface="Sakkal Majalla" panose="02000000000000000000" pitchFamily="2" charset="-78"/>
              <a:ea typeface="Calibri"/>
              <a:cs typeface="Sakkal Majalla" panose="02000000000000000000" pitchFamily="2" charset="-78"/>
            </a:endParaRPr>
          </a:p>
          <a:p>
            <a:pPr algn="just" rtl="1">
              <a:spcAft>
                <a:spcPts val="0"/>
              </a:spcAft>
            </a:pPr>
            <a:r>
              <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6. السلوكيات الضارة: </a:t>
            </a:r>
            <a:r>
              <a:rPr lang="ar-DZ" sz="3000" dirty="0">
                <a:latin typeface="Sakkal Majalla" panose="02000000000000000000" pitchFamily="2" charset="-78"/>
                <a:ea typeface="Calibri"/>
                <a:cs typeface="Sakkal Majalla" panose="02000000000000000000" pitchFamily="2" charset="-78"/>
              </a:rPr>
              <a:t>في بعض الحالات، قد يلجأ الأفراد إلى سلوكيات ضارة مثل تعاطي المخدرات أو الإفراط في تناول الكحول كوسيلة للتعامل مع احتقار الذات.</a:t>
            </a:r>
          </a:p>
        </p:txBody>
      </p:sp>
    </p:spTree>
    <p:extLst>
      <p:ext uri="{BB962C8B-B14F-4D97-AF65-F5344CB8AC3E}">
        <p14:creationId xmlns:p14="http://schemas.microsoft.com/office/powerpoint/2010/main" val="152688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260648"/>
            <a:ext cx="7885654" cy="4585871"/>
          </a:xfrm>
          <a:prstGeom prst="rect">
            <a:avLst/>
          </a:prstGeom>
          <a:ln>
            <a:solidFill>
              <a:schemeClr val="tx2"/>
            </a:solidFill>
          </a:ln>
        </p:spPr>
        <p:txBody>
          <a:bodyPr wrap="square">
            <a:spAutoFit/>
          </a:bodyPr>
          <a:lstStyle/>
          <a:p>
            <a:pPr algn="ctr" rtl="1">
              <a:lnSpc>
                <a:spcPct val="115000"/>
              </a:lnSpc>
              <a:spcAft>
                <a:spcPts val="0"/>
              </a:spcAft>
            </a:pPr>
            <a:r>
              <a:rPr lang="ar-DZ" sz="4000" b="1" dirty="0" smtClean="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مظاهر  احتقار </a:t>
            </a:r>
            <a:r>
              <a:rPr lang="ar-DZ" sz="4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الذات </a:t>
            </a:r>
            <a:r>
              <a:rPr lang="ar-DZ" sz="4000" b="1" dirty="0" smtClean="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a:t>
            </a:r>
            <a:endParaRPr lang="ar-DZ" sz="4000" b="1" dirty="0">
              <a:solidFill>
                <a:schemeClr val="accent5">
                  <a:lumMod val="75000"/>
                </a:schemeClr>
              </a:solidFill>
              <a:latin typeface="Sakkal Majalla" panose="02000000000000000000" pitchFamily="2" charset="-78"/>
              <a:ea typeface="Calibri"/>
              <a:cs typeface="Sakkal Majalla" panose="02000000000000000000" pitchFamily="2" charset="-78"/>
            </a:endParaRPr>
          </a:p>
          <a:p>
            <a:pPr algn="just" rtl="1">
              <a:spcAft>
                <a:spcPts val="0"/>
              </a:spcAft>
            </a:pPr>
            <a:r>
              <a:rPr lang="ar-DZ" sz="3600" b="1" dirty="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7. التجاهل </a:t>
            </a:r>
            <a:r>
              <a:rPr lang="ar-DZ" sz="3600" b="1" dirty="0" smtClean="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الذاتي: </a:t>
            </a:r>
            <a:r>
              <a:rPr lang="ar-DZ" sz="3600" dirty="0">
                <a:latin typeface="Sakkal Majalla" panose="02000000000000000000" pitchFamily="2" charset="-78"/>
                <a:ea typeface="Calibri"/>
                <a:cs typeface="Sakkal Majalla" panose="02000000000000000000" pitchFamily="2" charset="-78"/>
              </a:rPr>
              <a:t>تجاهل احتياجاتك الشخصية وصحتك العقلية والجسدية</a:t>
            </a:r>
            <a:r>
              <a:rPr lang="ar-DZ" sz="3600" dirty="0" smtClean="0">
                <a:latin typeface="Sakkal Majalla" panose="02000000000000000000" pitchFamily="2" charset="-78"/>
                <a:ea typeface="Calibri"/>
                <a:cs typeface="Sakkal Majalla" panose="02000000000000000000" pitchFamily="2" charset="-78"/>
              </a:rPr>
              <a:t>.</a:t>
            </a:r>
          </a:p>
          <a:p>
            <a:pPr algn="just" rtl="1">
              <a:spcAft>
                <a:spcPts val="0"/>
              </a:spcAft>
            </a:pPr>
            <a:r>
              <a:rPr lang="ar-DZ" sz="3600" b="1" dirty="0" smtClean="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8. العبارات السلبية: </a:t>
            </a:r>
            <a:r>
              <a:rPr lang="ar-DZ" sz="3600" dirty="0">
                <a:latin typeface="Sakkal Majalla" panose="02000000000000000000" pitchFamily="2" charset="-78"/>
                <a:ea typeface="Calibri"/>
                <a:cs typeface="Sakkal Majalla" panose="02000000000000000000" pitchFamily="2" charset="-78"/>
              </a:rPr>
              <a:t>استخدام عبارات مهينة أو عدائية تجاه الذات، سواء بالكلام أو الكتابة</a:t>
            </a:r>
            <a:r>
              <a:rPr lang="ar-DZ" sz="3600" dirty="0" smtClean="0">
                <a:latin typeface="Sakkal Majalla" panose="02000000000000000000" pitchFamily="2" charset="-78"/>
                <a:ea typeface="Calibri"/>
                <a:cs typeface="Sakkal Majalla" panose="02000000000000000000" pitchFamily="2" charset="-78"/>
              </a:rPr>
              <a:t>.</a:t>
            </a:r>
          </a:p>
          <a:p>
            <a:pPr algn="just" rtl="1">
              <a:spcAft>
                <a:spcPts val="0"/>
              </a:spcAft>
            </a:pPr>
            <a:r>
              <a:rPr lang="ar-DZ" sz="3600" b="1" dirty="0" smtClean="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9. عدم </a:t>
            </a:r>
            <a:r>
              <a:rPr lang="ar-DZ" sz="3600" b="1" dirty="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الاعتراف </a:t>
            </a:r>
            <a:r>
              <a:rPr lang="ar-DZ" sz="3600" b="1" dirty="0" smtClean="0">
                <a:solidFill>
                  <a:schemeClr val="accent2">
                    <a:lumMod val="50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بالإنجازات: </a:t>
            </a:r>
            <a:r>
              <a:rPr lang="ar-DZ" sz="3600" dirty="0">
                <a:latin typeface="Sakkal Majalla" panose="02000000000000000000" pitchFamily="2" charset="-78"/>
                <a:ea typeface="Calibri"/>
                <a:cs typeface="Sakkal Majalla" panose="02000000000000000000" pitchFamily="2" charset="-78"/>
              </a:rPr>
              <a:t>عدم الاعتراف بأو الاحتفال بالإنجازات الشخصية والنجاحات.</a:t>
            </a:r>
            <a:endParaRPr lang="ar-DZ" sz="3600" dirty="0" smtClean="0">
              <a:latin typeface="Sakkal Majalla" panose="02000000000000000000" pitchFamily="2" charset="-78"/>
              <a:ea typeface="Calibri"/>
              <a:cs typeface="Sakkal Majalla" panose="02000000000000000000" pitchFamily="2" charset="-78"/>
            </a:endParaRPr>
          </a:p>
          <a:p>
            <a:pPr algn="just" rtl="1">
              <a:spcAft>
                <a:spcPts val="0"/>
              </a:spcAft>
            </a:pPr>
            <a:endParaRPr lang="ar-DZ" sz="3000" b="1" dirty="0">
              <a:solidFill>
                <a:schemeClr val="accent5">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p:txBody>
      </p:sp>
    </p:spTree>
    <p:extLst>
      <p:ext uri="{BB962C8B-B14F-4D97-AF65-F5344CB8AC3E}">
        <p14:creationId xmlns:p14="http://schemas.microsoft.com/office/powerpoint/2010/main" val="102636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5755422"/>
          </a:xfrm>
          <a:prstGeom prst="rect">
            <a:avLst/>
          </a:prstGeom>
        </p:spPr>
        <p:txBody>
          <a:bodyPr wrap="square">
            <a:spAutoFit/>
          </a:bodyPr>
          <a:lstStyle/>
          <a:p>
            <a:pPr marL="457200" indent="-457200" algn="just" rtl="1">
              <a:lnSpc>
                <a:spcPct val="115000"/>
              </a:lnSpc>
              <a:buFont typeface="Arial" panose="020B0604020202020204" pitchFamily="34" charset="0"/>
              <a:buChar char="•"/>
            </a:pPr>
            <a:r>
              <a:rPr lang="ar-SA" sz="32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بيبلاو </a:t>
            </a:r>
            <a:r>
              <a:rPr lang="ar-DZ" sz="32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 </a:t>
            </a:r>
            <a:r>
              <a:rPr lang="ar-SA" sz="32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وبرلمان </a:t>
            </a:r>
            <a:r>
              <a:rPr lang="fr-FR" sz="3200" b="1" dirty="0" err="1" smtClean="0">
                <a:solidFill>
                  <a:schemeClr val="accent5">
                    <a:lumMod val="75000"/>
                  </a:schemeClr>
                </a:solidFill>
                <a:effectLst/>
                <a:latin typeface="Sakkal Majalla" panose="02000000000000000000" pitchFamily="2" charset="-78"/>
                <a:ea typeface="Calibri"/>
                <a:cs typeface="Sakkal Majalla" panose="02000000000000000000" pitchFamily="2" charset="-78"/>
              </a:rPr>
              <a:t>Peplau</a:t>
            </a:r>
            <a:r>
              <a:rPr lang="fr-FR" sz="32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 &amp; Perlman</a:t>
            </a:r>
            <a:r>
              <a:rPr lang="ar-DZ" sz="32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rPr>
              <a:t>:</a:t>
            </a:r>
            <a:endParaRPr lang="fr-FR" sz="3200" b="1" dirty="0" smtClean="0">
              <a:solidFill>
                <a:schemeClr val="accent5">
                  <a:lumMod val="75000"/>
                </a:schemeClr>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العلاقة المحتملة بين التقدير الذات والرفاهية الشخصية تستند إلى نتائج البحث التي تربط التقدير الذات المنخفضة بالاكتئاب والوحدة يشير تقدير الذات إلى مجالات محددة مثل: </a:t>
            </a:r>
            <a:endParaRPr lang="ar-DZ" sz="3200" dirty="0" smtClean="0">
              <a:solidFill>
                <a:srgbClr val="000000"/>
              </a:solidFill>
              <a:effectLst/>
              <a:latin typeface="Sakkal Majalla" panose="02000000000000000000" pitchFamily="2" charset="-78"/>
              <a:ea typeface="Calibri"/>
              <a:cs typeface="Sakkal Majalla" panose="02000000000000000000" pitchFamily="2" charset="-78"/>
            </a:endParaRPr>
          </a:p>
          <a:p>
            <a:pPr marL="514350" indent="-514350" algn="just" rtl="1">
              <a:lnSpc>
                <a:spcPct val="115000"/>
              </a:lnSpc>
              <a:spcAft>
                <a:spcPts val="0"/>
              </a:spcAft>
              <a:buFont typeface="+mj-lt"/>
              <a:buAutoNum type="arabicPeriod"/>
            </a:pPr>
            <a:r>
              <a:rPr lang="ar-SA" sz="3200" b="1" dirty="0" smtClean="0">
                <a:solidFill>
                  <a:schemeClr val="accent4"/>
                </a:solidFill>
                <a:effectLst/>
                <a:latin typeface="Sakkal Majalla" panose="02000000000000000000" pitchFamily="2" charset="-78"/>
                <a:ea typeface="Calibri"/>
                <a:cs typeface="Sakkal Majalla" panose="02000000000000000000" pitchFamily="2" charset="-78"/>
              </a:rPr>
              <a:t>ما يشعر به الناس فيما يتعلق بمكانتهم الاجتماعية، </a:t>
            </a:r>
            <a:endParaRPr lang="ar-DZ" sz="3200" b="1" dirty="0" smtClean="0">
              <a:solidFill>
                <a:schemeClr val="accent4"/>
              </a:solidFill>
              <a:effectLst/>
              <a:latin typeface="Sakkal Majalla" panose="02000000000000000000" pitchFamily="2" charset="-78"/>
              <a:ea typeface="Calibri"/>
              <a:cs typeface="Sakkal Majalla" panose="02000000000000000000" pitchFamily="2" charset="-78"/>
            </a:endParaRPr>
          </a:p>
          <a:p>
            <a:pPr marL="514350" indent="-514350" algn="just" rtl="1">
              <a:lnSpc>
                <a:spcPct val="115000"/>
              </a:lnSpc>
              <a:spcAft>
                <a:spcPts val="0"/>
              </a:spcAft>
              <a:buFont typeface="+mj-lt"/>
              <a:buAutoNum type="arabicPeriod"/>
            </a:pPr>
            <a:r>
              <a:rPr lang="ar-SA" sz="3200" b="1" dirty="0" smtClean="0">
                <a:solidFill>
                  <a:schemeClr val="accent4"/>
                </a:solidFill>
                <a:effectLst/>
                <a:latin typeface="Sakkal Majalla" panose="02000000000000000000" pitchFamily="2" charset="-78"/>
                <a:ea typeface="Calibri"/>
                <a:cs typeface="Sakkal Majalla" panose="02000000000000000000" pitchFamily="2" charset="-78"/>
              </a:rPr>
              <a:t>وانتمائهم إلى مجموعة عرقية معينة، </a:t>
            </a:r>
            <a:endParaRPr lang="ar-DZ" sz="3200" b="1" dirty="0" smtClean="0">
              <a:solidFill>
                <a:schemeClr val="accent4"/>
              </a:solidFill>
              <a:effectLst/>
              <a:latin typeface="Sakkal Majalla" panose="02000000000000000000" pitchFamily="2" charset="-78"/>
              <a:ea typeface="Calibri"/>
              <a:cs typeface="Sakkal Majalla" panose="02000000000000000000" pitchFamily="2" charset="-78"/>
            </a:endParaRPr>
          </a:p>
          <a:p>
            <a:pPr marL="514350" indent="-514350" algn="just" rtl="1">
              <a:lnSpc>
                <a:spcPct val="115000"/>
              </a:lnSpc>
              <a:spcAft>
                <a:spcPts val="0"/>
              </a:spcAft>
              <a:buFont typeface="+mj-lt"/>
              <a:buAutoNum type="arabicPeriod"/>
            </a:pPr>
            <a:r>
              <a:rPr lang="ar-SA" sz="3200" b="1" dirty="0" smtClean="0">
                <a:solidFill>
                  <a:schemeClr val="accent4"/>
                </a:solidFill>
                <a:effectLst/>
                <a:latin typeface="Sakkal Majalla" panose="02000000000000000000" pitchFamily="2" charset="-78"/>
                <a:ea typeface="Calibri"/>
                <a:cs typeface="Sakkal Majalla" panose="02000000000000000000" pitchFamily="2" charset="-78"/>
              </a:rPr>
              <a:t>ومظهرهم الجسدي، ...</a:t>
            </a:r>
          </a:p>
          <a:p>
            <a:pPr marL="457200" indent="-457200" algn="just" rtl="1">
              <a:lnSpc>
                <a:spcPct val="115000"/>
              </a:lnSpc>
              <a:spcAft>
                <a:spcPts val="0"/>
              </a:spcAft>
              <a:buFont typeface="Arial" panose="020B0604020202020204" pitchFamily="34" charset="0"/>
              <a:buChar char="•"/>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وفقا </a:t>
            </a: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لخبير</a:t>
            </a:r>
            <a:r>
              <a:rPr lang="ar-SA" sz="3200"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تقدير الذات </a:t>
            </a:r>
            <a:r>
              <a:rPr lang="ar-SA" sz="32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موريس روزنبرغ </a:t>
            </a:r>
            <a:r>
              <a:rPr lang="fr-FR" sz="32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Morris Rosenberg</a:t>
            </a:r>
            <a:r>
              <a:rPr lang="ar-DZ" sz="3200" b="1" dirty="0" smtClean="0">
                <a:solidFill>
                  <a:schemeClr val="accent4"/>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a:t>
            </a:r>
          </a:p>
          <a:p>
            <a:pPr algn="just" rtl="1">
              <a:lnSpc>
                <a:spcPct val="115000"/>
              </a:lnSpc>
              <a:spcAft>
                <a:spcPts val="0"/>
              </a:spcAft>
            </a:pPr>
            <a:r>
              <a:rPr lang="fr-FR" sz="3200"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200" dirty="0" smtClean="0">
                <a:solidFill>
                  <a:srgbClr val="000000"/>
                </a:solidFill>
                <a:effectLst/>
                <a:latin typeface="Sakkal Majalla" panose="02000000000000000000" pitchFamily="2" charset="-78"/>
                <a:ea typeface="Calibri"/>
                <a:cs typeface="Sakkal Majalla" panose="02000000000000000000" pitchFamily="2" charset="-78"/>
              </a:rPr>
              <a:t>تقدير الذات ببساطة ه</a:t>
            </a:r>
            <a:r>
              <a:rPr lang="ar-DZ" sz="3200" dirty="0" smtClean="0">
                <a:solidFill>
                  <a:srgbClr val="000000"/>
                </a:solidFill>
                <a:effectLst/>
                <a:latin typeface="Sakkal Majalla" panose="02000000000000000000" pitchFamily="2" charset="-78"/>
                <a:ea typeface="Calibri"/>
                <a:cs typeface="Sakkal Majalla" panose="02000000000000000000" pitchFamily="2" charset="-78"/>
              </a:rPr>
              <a:t>و</a:t>
            </a:r>
            <a:r>
              <a:rPr lang="ar-SA" sz="3200" dirty="0" smtClean="0">
                <a:solidFill>
                  <a:srgbClr val="000000"/>
                </a:solidFill>
                <a:effectLst/>
                <a:latin typeface="Sakkal Majalla" panose="02000000000000000000" pitchFamily="2" charset="-78"/>
                <a:ea typeface="Calibri"/>
                <a:cs typeface="Sakkal Majalla" panose="02000000000000000000" pitchFamily="2" charset="-78"/>
              </a:rPr>
              <a:t> موقف الشخص نحو نفسه </a:t>
            </a:r>
            <a:r>
              <a:rPr lang="ar-DZ" sz="3200" dirty="0" smtClean="0">
                <a:solidFill>
                  <a:srgbClr val="000000"/>
                </a:solidFill>
                <a:effectLst/>
                <a:latin typeface="Sakkal Majalla" panose="02000000000000000000" pitchFamily="2" charset="-78"/>
                <a:ea typeface="Calibri"/>
                <a:cs typeface="Sakkal Majalla" panose="02000000000000000000" pitchFamily="2" charset="-78"/>
              </a:rPr>
              <a:t>، ويتم </a:t>
            </a:r>
            <a:r>
              <a:rPr lang="ar-SA" sz="3200" dirty="0" smtClean="0">
                <a:solidFill>
                  <a:srgbClr val="000000"/>
                </a:solidFill>
                <a:effectLst/>
                <a:latin typeface="Sakkal Majalla" panose="02000000000000000000" pitchFamily="2" charset="-78"/>
                <a:ea typeface="Calibri"/>
                <a:cs typeface="Sakkal Majalla" panose="02000000000000000000" pitchFamily="2" charset="-78"/>
              </a:rPr>
              <a:t>وصفه بأنه "موقف إيجابي أو سلبي تجاه الذات".</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1200329"/>
          </a:xfrm>
          <a:prstGeom prst="rect">
            <a:avLst/>
          </a:prstGeom>
        </p:spPr>
        <p:txBody>
          <a:bodyPr wrap="square">
            <a:spAutoFit/>
          </a:bodyPr>
          <a:lstStyle/>
          <a:p>
            <a:pPr algn="ctr" rtl="1"/>
            <a:r>
              <a:rPr lang="ar-DZ" sz="4400" b="1" dirty="0" smtClean="0">
                <a:solidFill>
                  <a:schemeClr val="accent5">
                    <a:lumMod val="75000"/>
                  </a:schemeClr>
                </a:solidFill>
                <a:latin typeface="Sakkal Majalla" panose="02000000000000000000" pitchFamily="2" charset="-78"/>
                <a:cs typeface="Sakkal Majalla" panose="02000000000000000000" pitchFamily="2" charset="-78"/>
              </a:rPr>
              <a:t>ثانيا: </a:t>
            </a:r>
            <a:r>
              <a:rPr lang="ar-SA" sz="4400" b="1" dirty="0" smtClean="0">
                <a:solidFill>
                  <a:schemeClr val="accent5">
                    <a:lumMod val="75000"/>
                  </a:schemeClr>
                </a:solidFill>
                <a:latin typeface="Sakkal Majalla" panose="02000000000000000000" pitchFamily="2" charset="-78"/>
                <a:cs typeface="Sakkal Majalla" panose="02000000000000000000" pitchFamily="2" charset="-78"/>
              </a:rPr>
              <a:t>المصطلحات المقاربة لتقدير الذات:</a:t>
            </a:r>
            <a:endParaRPr lang="ar-DZ" sz="4400" b="1" dirty="0" smtClean="0">
              <a:solidFill>
                <a:schemeClr val="accent5">
                  <a:lumMod val="75000"/>
                </a:schemeClr>
              </a:solidFill>
              <a:latin typeface="Sakkal Majalla" panose="02000000000000000000" pitchFamily="2" charset="-78"/>
              <a:cs typeface="Sakkal Majalla" panose="02000000000000000000" pitchFamily="2" charset="-78"/>
            </a:endParaRPr>
          </a:p>
          <a:p>
            <a:pPr algn="r" rtl="1"/>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72875"/>
            <a:ext cx="7848872" cy="6217087"/>
          </a:xfrm>
          <a:prstGeom prst="rect">
            <a:avLst/>
          </a:prstGeom>
        </p:spPr>
        <p:txBody>
          <a:bodyPr wrap="square">
            <a:spAutoFit/>
          </a:bodyPr>
          <a:lstStyle/>
          <a:p>
            <a:pPr marL="457200" indent="-457200" algn="ctr" rtl="1">
              <a:buFont typeface="Wingdings" panose="05000000000000000000" pitchFamily="2" charset="2"/>
              <a:buChar char="v"/>
            </a:pPr>
            <a:r>
              <a:rPr lang="ar-SA" sz="3600" b="1" dirty="0">
                <a:solidFill>
                  <a:schemeClr val="accent4"/>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تقدير الذات مقابل قبول </a:t>
            </a:r>
            <a:r>
              <a:rPr lang="ar-SA" sz="3600" b="1" dirty="0" smtClean="0">
                <a:solidFill>
                  <a:schemeClr val="accent4"/>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الذات</a:t>
            </a:r>
            <a:endParaRPr lang="ar-DZ" sz="3600" b="1" dirty="0" smtClean="0">
              <a:solidFill>
                <a:schemeClr val="accent4"/>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marL="457200" indent="-457200" algn="ctr" rtl="1">
              <a:buFont typeface="Wingdings" panose="05000000000000000000" pitchFamily="2" charset="2"/>
              <a:buChar char="v"/>
            </a:pPr>
            <a:r>
              <a:rPr lang="ar-SA" sz="3600" b="1" dirty="0" smtClean="0">
                <a:solidFill>
                  <a:schemeClr val="accent4"/>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en-US" sz="3600" b="1" dirty="0">
                <a:solidFill>
                  <a:schemeClr val="accent4"/>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SELF-ESTEEM VS. SELF-ACCEPTANCE</a:t>
            </a:r>
            <a:endParaRPr lang="fr-FR" sz="3600" b="1" dirty="0">
              <a:solidFill>
                <a:schemeClr val="accent4"/>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r" rtl="1"/>
            <a:endParaRPr lang="ar-DZ" sz="2800" dirty="0" smtClean="0">
              <a:latin typeface="Sakkal Majalla" panose="02000000000000000000" pitchFamily="2" charset="-78"/>
              <a:cs typeface="Sakkal Majalla" panose="02000000000000000000" pitchFamily="2" charset="-78"/>
            </a:endParaRPr>
          </a:p>
          <a:p>
            <a:pPr algn="just" rtl="1"/>
            <a:r>
              <a:rPr lang="ar-SA" sz="3000" dirty="0" smtClean="0">
                <a:latin typeface="Sakkal Majalla" panose="02000000000000000000" pitchFamily="2" charset="-78"/>
                <a:cs typeface="Sakkal Majalla" panose="02000000000000000000" pitchFamily="2" charset="-78"/>
              </a:rPr>
              <a:t>غالب</a:t>
            </a:r>
            <a:r>
              <a:rPr lang="ar-DZ" sz="3000" dirty="0" smtClean="0">
                <a:latin typeface="Sakkal Majalla" panose="02000000000000000000" pitchFamily="2" charset="-78"/>
                <a:cs typeface="Sakkal Majalla" panose="02000000000000000000" pitchFamily="2" charset="-78"/>
              </a:rPr>
              <a:t>ا</a:t>
            </a:r>
            <a:r>
              <a:rPr lang="ar-SA" sz="3000" dirty="0" smtClean="0">
                <a:latin typeface="Sakkal Majalla" panose="02000000000000000000" pitchFamily="2" charset="-78"/>
                <a:cs typeface="Sakkal Majalla" panose="02000000000000000000" pitchFamily="2" charset="-78"/>
              </a:rPr>
              <a:t> </a:t>
            </a:r>
            <a:r>
              <a:rPr lang="ar-SA" sz="3000" dirty="0">
                <a:latin typeface="Sakkal Majalla" panose="02000000000000000000" pitchFamily="2" charset="-78"/>
                <a:cs typeface="Sakkal Majalla" panose="02000000000000000000" pitchFamily="2" charset="-78"/>
              </a:rPr>
              <a:t>ما يتم الخلط بين </a:t>
            </a:r>
            <a:r>
              <a:rPr lang="ar-SA" sz="3000" b="1" dirty="0">
                <a:latin typeface="Sakkal Majalla" panose="02000000000000000000" pitchFamily="2" charset="-78"/>
                <a:cs typeface="Sakkal Majalla" panose="02000000000000000000" pitchFamily="2" charset="-78"/>
              </a:rPr>
              <a:t>تقدير الذات (</a:t>
            </a:r>
            <a:r>
              <a:rPr lang="en-US" sz="3000" b="1" dirty="0">
                <a:latin typeface="Sakkal Majalla" panose="02000000000000000000" pitchFamily="2" charset="-78"/>
                <a:cs typeface="Sakkal Majalla" panose="02000000000000000000" pitchFamily="2" charset="-78"/>
              </a:rPr>
              <a:t>SELF-ESTEEM</a:t>
            </a:r>
            <a:r>
              <a:rPr lang="ar-SA" sz="3000" b="1" dirty="0">
                <a:latin typeface="Sakkal Majalla" panose="02000000000000000000" pitchFamily="2" charset="-78"/>
                <a:cs typeface="Sakkal Majalla" panose="02000000000000000000" pitchFamily="2" charset="-78"/>
              </a:rPr>
              <a:t>) وقبول الذات (</a:t>
            </a:r>
            <a:r>
              <a:rPr lang="en-US" sz="3000" b="1" dirty="0">
                <a:latin typeface="Sakkal Majalla" panose="02000000000000000000" pitchFamily="2" charset="-78"/>
                <a:cs typeface="Sakkal Majalla" panose="02000000000000000000" pitchFamily="2" charset="-78"/>
              </a:rPr>
              <a:t>SELF-ACCEPTANCE</a:t>
            </a:r>
            <a:r>
              <a:rPr lang="ar-SA" sz="3000" b="1" dirty="0">
                <a:latin typeface="Sakkal Majalla" panose="02000000000000000000" pitchFamily="2" charset="-78"/>
                <a:cs typeface="Sakkal Majalla" panose="02000000000000000000" pitchFamily="2" charset="-78"/>
              </a:rPr>
              <a:t>) </a:t>
            </a:r>
            <a:r>
              <a:rPr lang="ar-SA" sz="3000" dirty="0">
                <a:latin typeface="Sakkal Majalla" panose="02000000000000000000" pitchFamily="2" charset="-78"/>
                <a:cs typeface="Sakkal Majalla" panose="02000000000000000000" pitchFamily="2" charset="-78"/>
              </a:rPr>
              <a:t>أو حتى يُعتبران متطابقين بالنسبة لمعظم الناس. </a:t>
            </a:r>
            <a:endParaRPr lang="fr-FR" sz="3000" dirty="0">
              <a:latin typeface="Sakkal Majalla" panose="02000000000000000000" pitchFamily="2" charset="-78"/>
              <a:cs typeface="Sakkal Majalla" panose="02000000000000000000" pitchFamily="2" charset="-78"/>
            </a:endParaRPr>
          </a:p>
          <a:p>
            <a:pPr algn="just" rtl="1"/>
            <a:r>
              <a:rPr lang="ar-SA" sz="3000" b="1" dirty="0" smtClean="0">
                <a:latin typeface="Sakkal Majalla" panose="02000000000000000000" pitchFamily="2" charset="-78"/>
                <a:cs typeface="Sakkal Majalla" panose="02000000000000000000" pitchFamily="2" charset="-78"/>
              </a:rPr>
              <a:t>• تقدير الذات</a:t>
            </a:r>
            <a:r>
              <a:rPr lang="ar-SA" sz="3000" dirty="0" smtClean="0">
                <a:latin typeface="Sakkal Majalla" panose="02000000000000000000" pitchFamily="2" charset="-78"/>
                <a:cs typeface="Sakkal Majalla" panose="02000000000000000000" pitchFamily="2" charset="-78"/>
              </a:rPr>
              <a:t> تعتمد على تقييم الذات وتصنيف سلوكيات وصفات الفرد على أنها إيجابية أو سلبية، مما يؤدي إلى تحديد الذات كممكنة أو غير ممكنة</a:t>
            </a:r>
            <a:endParaRPr lang="ar-DZ" sz="3000" dirty="0" smtClean="0">
              <a:latin typeface="Sakkal Majalla" panose="02000000000000000000" pitchFamily="2" charset="-78"/>
              <a:cs typeface="Sakkal Majalla" panose="02000000000000000000" pitchFamily="2" charset="-78"/>
            </a:endParaRPr>
          </a:p>
          <a:p>
            <a:pPr algn="just" rtl="1"/>
            <a:r>
              <a:rPr lang="ar-SA" sz="3000" b="1" dirty="0" smtClean="0">
                <a:latin typeface="Sakkal Majalla" panose="02000000000000000000" pitchFamily="2" charset="-78"/>
                <a:cs typeface="Sakkal Majalla" panose="02000000000000000000" pitchFamily="2" charset="-78"/>
              </a:rPr>
              <a:t>• </a:t>
            </a:r>
            <a:r>
              <a:rPr lang="ar-DZ" sz="3000" b="1" dirty="0" smtClean="0">
                <a:latin typeface="Sakkal Majalla" panose="02000000000000000000" pitchFamily="2" charset="-78"/>
                <a:cs typeface="Sakkal Majalla" panose="02000000000000000000" pitchFamily="2" charset="-78"/>
              </a:rPr>
              <a:t>قبول الذات: </a:t>
            </a:r>
            <a:r>
              <a:rPr lang="ar-DZ" sz="3000" dirty="0" smtClean="0">
                <a:latin typeface="Sakkal Majalla" panose="02000000000000000000" pitchFamily="2" charset="-78"/>
                <a:cs typeface="Sakkal Majalla" panose="02000000000000000000" pitchFamily="2" charset="-78"/>
              </a:rPr>
              <a:t>بالمقابل، هو كيف يتعامل الفرد مع نفسه بطريقة تسمح للذات أن تكون كما هي. القبول ليس إيجابيًا ولا سلبيًا؛ إنه يشمل جميع جوانب وتجارب الذات </a:t>
            </a:r>
          </a:p>
          <a:p>
            <a:pPr algn="just" rtl="1"/>
            <a:r>
              <a:rPr lang="fr-FR" sz="3000" dirty="0" smtClean="0">
                <a:latin typeface="Sakkal Majalla" panose="02000000000000000000" pitchFamily="2" charset="-78"/>
                <a:cs typeface="Sakkal Majalla" panose="02000000000000000000" pitchFamily="2" charset="-78"/>
              </a:rPr>
              <a:t>• </a:t>
            </a:r>
            <a:r>
              <a:rPr lang="ar-DZ" sz="3000" dirty="0" smtClean="0">
                <a:latin typeface="Sakkal Majalla" panose="02000000000000000000" pitchFamily="2" charset="-78"/>
                <a:cs typeface="Sakkal Majalla" panose="02000000000000000000" pitchFamily="2" charset="-78"/>
              </a:rPr>
              <a:t>يعتمد </a:t>
            </a:r>
            <a:r>
              <a:rPr lang="ar-DZ" sz="3000" b="1" dirty="0" smtClean="0">
                <a:latin typeface="Sakkal Majalla" panose="02000000000000000000" pitchFamily="2" charset="-78"/>
                <a:cs typeface="Sakkal Majalla" panose="02000000000000000000" pitchFamily="2" charset="-78"/>
              </a:rPr>
              <a:t>تقدير الذات </a:t>
            </a:r>
            <a:r>
              <a:rPr lang="ar-DZ" sz="3000" dirty="0" smtClean="0">
                <a:latin typeface="Sakkal Majalla" panose="02000000000000000000" pitchFamily="2" charset="-78"/>
                <a:cs typeface="Sakkal Majalla" panose="02000000000000000000" pitchFamily="2" charset="-78"/>
              </a:rPr>
              <a:t>على المقارنات لتقييم الذات و "وتقرير" قيمتها.</a:t>
            </a:r>
          </a:p>
          <a:p>
            <a:pPr algn="r" rtl="1"/>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49110"/>
            <a:ext cx="7848872" cy="3773341"/>
          </a:xfrm>
          <a:prstGeom prst="rect">
            <a:avLst/>
          </a:prstGeom>
          <a:ln>
            <a:solidFill>
              <a:schemeClr val="accent1"/>
            </a:solidFill>
          </a:ln>
        </p:spPr>
        <p:txBody>
          <a:bodyPr wrap="square">
            <a:spAutoFit/>
          </a:bodyPr>
          <a:lstStyle/>
          <a:p>
            <a:pPr algn="just" rtl="1">
              <a:lnSpc>
                <a:spcPct val="115000"/>
              </a:lnSpc>
              <a:spcAft>
                <a:spcPts val="0"/>
              </a:spcAft>
            </a:pP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 تقدير الذات </a:t>
            </a:r>
            <a:r>
              <a:rPr lang="ar-DZ" sz="3600" dirty="0" smtClean="0">
                <a:solidFill>
                  <a:srgbClr val="000000"/>
                </a:solidFill>
                <a:effectLst/>
                <a:latin typeface="Sakkal Majalla" panose="02000000000000000000" pitchFamily="2" charset="-78"/>
                <a:ea typeface="Calibri"/>
                <a:cs typeface="Sakkal Majalla" panose="02000000000000000000" pitchFamily="2" charset="-78"/>
              </a:rPr>
              <a:t>ي</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عتمد على عوامل خارجية، مثل الأداء والمظهر والموافقة الاجتماعية، والتي تشكل أساس تقييم الذات.</a:t>
            </a:r>
          </a:p>
          <a:p>
            <a:pPr algn="just"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قبول الذات</a:t>
            </a:r>
            <a:r>
              <a:rPr lang="ar-DZ" sz="3600" b="1" dirty="0" smtClean="0">
                <a:solidFill>
                  <a:srgbClr val="000000"/>
                </a:solidFill>
                <a:effectLst/>
                <a:latin typeface="Sakkal Majalla" panose="02000000000000000000" pitchFamily="2" charset="-78"/>
                <a:ea typeface="Calibri"/>
                <a:cs typeface="Sakkal Majalla" panose="02000000000000000000" pitchFamily="2" charset="-78"/>
              </a:rPr>
              <a:t>: </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يشعر الشخص بالرضا عن نفسه بغض النظر عن العوامل الخارجية</a:t>
            </a:r>
            <a:endParaRPr lang="ar-DZ" sz="3600" dirty="0" smtClean="0">
              <a:solidFill>
                <a:srgbClr val="000000"/>
              </a:solidFill>
              <a:effectLst/>
              <a:latin typeface="Sakkal Majalla" panose="02000000000000000000" pitchFamily="2" charset="-78"/>
              <a:ea typeface="Calibri"/>
              <a:cs typeface="Sakkal Majalla" panose="02000000000000000000" pitchFamily="2" charset="-78"/>
            </a:endParaRPr>
          </a:p>
          <a:p>
            <a:pPr algn="just" rtl="1">
              <a:lnSpc>
                <a:spcPct val="115000"/>
              </a:lnSpc>
              <a:spcAft>
                <a:spcPts val="0"/>
              </a:spcAft>
            </a:pPr>
            <a:r>
              <a:rPr lang="ar-SA"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تقدير الذات ه</a:t>
            </a:r>
            <a:r>
              <a:rPr lang="ar-DZ"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و </a:t>
            </a:r>
            <a:r>
              <a:rPr lang="ar-SA"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عملية هشة وحساسة (كيرنيس وليكي، 2010). </a:t>
            </a:r>
            <a:endParaRPr lang="ar-DZ"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fr-FR"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Self-</a:t>
            </a:r>
            <a:r>
              <a:rPr lang="fr-FR" sz="3200" b="1" dirty="0" err="1"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esteem</a:t>
            </a:r>
            <a:r>
              <a:rPr lang="fr-FR"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200" b="1" dirty="0" err="1"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is</a:t>
            </a:r>
            <a:r>
              <a:rPr lang="fr-FR"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fragile (</a:t>
            </a:r>
            <a:r>
              <a:rPr lang="fr-FR" sz="3200" b="1" dirty="0" err="1"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Kernis</a:t>
            </a:r>
            <a:r>
              <a:rPr lang="fr-FR"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&amp; </a:t>
            </a:r>
            <a:r>
              <a:rPr lang="fr-FR" sz="3200" b="1" dirty="0" err="1"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Lakey</a:t>
            </a:r>
            <a:r>
              <a:rPr lang="fr-FR" sz="3200" b="1" dirty="0" smtClean="0">
                <a:solidFill>
                  <a:schemeClr val="accent1"/>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2010)</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404664"/>
            <a:ext cx="7848872" cy="6032421"/>
          </a:xfrm>
          <a:prstGeom prst="rect">
            <a:avLst/>
          </a:prstGeom>
          <a:ln>
            <a:solidFill>
              <a:schemeClr val="accent1"/>
            </a:solidFill>
          </a:ln>
        </p:spPr>
        <p:txBody>
          <a:bodyPr wrap="square">
            <a:spAutoFit/>
          </a:bodyPr>
          <a:lstStyle/>
          <a:p>
            <a:pPr algn="ctr" rtl="1"/>
            <a:r>
              <a:rPr lang="ar-SA" sz="4000" b="1" dirty="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تقدير الذات مقابل صورة </a:t>
            </a:r>
            <a:r>
              <a:rPr lang="ar-SA" sz="40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الذات</a:t>
            </a:r>
            <a:endParaRPr lang="ar-DZ" sz="40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ctr" rtl="1"/>
            <a:r>
              <a:rPr lang="ar-SA" sz="40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en-US" sz="4000" b="1" dirty="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Self-Esteem vs. Self-Image</a:t>
            </a:r>
            <a:endParaRPr lang="fr-FR" sz="4000" b="1" dirty="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ctr" rtl="1"/>
            <a:r>
              <a:rPr lang="ar-SA" sz="3400" b="1" dirty="0">
                <a:latin typeface="Sakkal Majalla" panose="02000000000000000000" pitchFamily="2" charset="-78"/>
                <a:cs typeface="Sakkal Majalla" panose="02000000000000000000" pitchFamily="2" charset="-78"/>
              </a:rPr>
              <a:t>مصطلح آخر مشابه بمعنى مختلف هو صورة </a:t>
            </a:r>
            <a:r>
              <a:rPr lang="ar-SA" sz="3400" b="1" dirty="0" smtClean="0">
                <a:latin typeface="Sakkal Majalla" panose="02000000000000000000" pitchFamily="2" charset="-78"/>
                <a:cs typeface="Sakkal Majalla" panose="02000000000000000000" pitchFamily="2" charset="-78"/>
              </a:rPr>
              <a:t>الذات</a:t>
            </a:r>
            <a:endParaRPr lang="ar-DZ" sz="3400" b="1" dirty="0" smtClean="0">
              <a:latin typeface="Sakkal Majalla" panose="02000000000000000000" pitchFamily="2" charset="-78"/>
              <a:cs typeface="Sakkal Majalla" panose="02000000000000000000" pitchFamily="2" charset="-78"/>
            </a:endParaRPr>
          </a:p>
          <a:p>
            <a:pPr algn="ctr" rtl="1"/>
            <a:r>
              <a:rPr lang="en-US" sz="3400" b="1" dirty="0" smtClean="0">
                <a:latin typeface="Sakkal Majalla" panose="02000000000000000000" pitchFamily="2" charset="-78"/>
                <a:cs typeface="Sakkal Majalla" panose="02000000000000000000" pitchFamily="2" charset="-78"/>
              </a:rPr>
              <a:t>(</a:t>
            </a:r>
            <a:r>
              <a:rPr lang="en-US" sz="3400" b="1" dirty="0">
                <a:latin typeface="Sakkal Majalla" panose="02000000000000000000" pitchFamily="2" charset="-78"/>
                <a:cs typeface="Sakkal Majalla" panose="02000000000000000000" pitchFamily="2" charset="-78"/>
              </a:rPr>
              <a:t>Self-Image)  </a:t>
            </a:r>
            <a:endParaRPr lang="fr-FR" sz="3400" b="1" dirty="0">
              <a:latin typeface="Sakkal Majalla" panose="02000000000000000000" pitchFamily="2" charset="-78"/>
              <a:cs typeface="Sakkal Majalla" panose="02000000000000000000" pitchFamily="2" charset="-78"/>
            </a:endParaRPr>
          </a:p>
          <a:p>
            <a:pPr algn="just" rtl="1"/>
            <a:r>
              <a:rPr lang="ar-SA" sz="3400" b="1" dirty="0">
                <a:solidFill>
                  <a:schemeClr val="accent4">
                    <a:lumMod val="75000"/>
                  </a:schemeClr>
                </a:solidFill>
                <a:latin typeface="Sakkal Majalla" panose="02000000000000000000" pitchFamily="2" charset="-78"/>
                <a:cs typeface="Sakkal Majalla" panose="02000000000000000000" pitchFamily="2" charset="-78"/>
              </a:rPr>
              <a:t>صورة الذات </a:t>
            </a:r>
            <a:r>
              <a:rPr lang="ar-SA" sz="3400" dirty="0">
                <a:latin typeface="Sakkal Majalla" panose="02000000000000000000" pitchFamily="2" charset="-78"/>
                <a:cs typeface="Sakkal Majalla" panose="02000000000000000000" pitchFamily="2" charset="-78"/>
              </a:rPr>
              <a:t>مشابهة لتصور مفهوم الذات فيما يتعلق بكيفية رؤيتك لنفسك (ماكليود، 2008) </a:t>
            </a:r>
            <a:r>
              <a:rPr lang="en-US" sz="3400" dirty="0">
                <a:latin typeface="Sakkal Majalla" panose="02000000000000000000" pitchFamily="2" charset="-78"/>
                <a:cs typeface="Sakkal Majalla" panose="02000000000000000000" pitchFamily="2" charset="-78"/>
              </a:rPr>
              <a:t>(McLeod, 2008)  </a:t>
            </a:r>
            <a:endParaRPr lang="fr-FR" sz="3400" dirty="0">
              <a:latin typeface="Sakkal Majalla" panose="02000000000000000000" pitchFamily="2" charset="-78"/>
              <a:cs typeface="Sakkal Majalla" panose="02000000000000000000" pitchFamily="2" charset="-78"/>
            </a:endParaRPr>
          </a:p>
          <a:p>
            <a:pPr algn="just" rtl="1"/>
            <a:r>
              <a:rPr lang="ar-SA" sz="3400" dirty="0">
                <a:latin typeface="Sakkal Majalla" panose="02000000000000000000" pitchFamily="2" charset="-78"/>
                <a:cs typeface="Sakkal Majalla" panose="02000000000000000000" pitchFamily="2" charset="-78"/>
              </a:rPr>
              <a:t>بدلاً من أن تستند إلى الواقع، يمكن أن تستند إلى أفكار كاذبة وغير دقيقة عن أنفسنا. </a:t>
            </a:r>
            <a:endParaRPr lang="fr-FR" sz="3400" dirty="0">
              <a:latin typeface="Sakkal Majalla" panose="02000000000000000000" pitchFamily="2" charset="-78"/>
              <a:cs typeface="Sakkal Majalla" panose="02000000000000000000" pitchFamily="2" charset="-78"/>
            </a:endParaRPr>
          </a:p>
          <a:p>
            <a:pPr algn="just" rtl="1"/>
            <a:r>
              <a:rPr lang="ar-SA" sz="3400" dirty="0">
                <a:latin typeface="Sakkal Majalla" panose="02000000000000000000" pitchFamily="2" charset="-78"/>
                <a:cs typeface="Sakkal Majalla" panose="02000000000000000000" pitchFamily="2" charset="-78"/>
              </a:rPr>
              <a:t>يمكن أن تكون </a:t>
            </a:r>
            <a:r>
              <a:rPr lang="ar-SA" sz="3400" b="1" dirty="0">
                <a:latin typeface="Sakkal Majalla" panose="02000000000000000000" pitchFamily="2" charset="-78"/>
                <a:cs typeface="Sakkal Majalla" panose="02000000000000000000" pitchFamily="2" charset="-78"/>
              </a:rPr>
              <a:t>صورة الذات لدينا قريبة من الواقع أو بعيدة عنه</a:t>
            </a:r>
            <a:r>
              <a:rPr lang="ar-SA" sz="3400" dirty="0">
                <a:latin typeface="Sakkal Majalla" panose="02000000000000000000" pitchFamily="2" charset="-78"/>
                <a:cs typeface="Sakkal Majalla" panose="02000000000000000000" pitchFamily="2" charset="-78"/>
              </a:rPr>
              <a:t>، ولكنها عمومًا ليست تمامًا متوافقة مع الواقع الموضوعي أو مع الطريقة التي يرونا بها الآخرون.</a:t>
            </a:r>
            <a:endParaRPr lang="fr-FR" sz="34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764704"/>
            <a:ext cx="7848872" cy="5189113"/>
          </a:xfrm>
          <a:prstGeom prst="rect">
            <a:avLst/>
          </a:prstGeom>
          <a:ln>
            <a:solidFill>
              <a:schemeClr val="accent1"/>
            </a:solidFill>
          </a:ln>
        </p:spPr>
        <p:txBody>
          <a:bodyPr wrap="square">
            <a:spAutoFit/>
          </a:bodyPr>
          <a:lstStyle/>
          <a:p>
            <a:pPr algn="ctr" rtl="1">
              <a:lnSpc>
                <a:spcPct val="115000"/>
              </a:lnSpc>
              <a:spcAft>
                <a:spcPts val="0"/>
              </a:spcAft>
            </a:pPr>
            <a:r>
              <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تقدير الذات </a:t>
            </a: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مقابل قيمة الذات</a:t>
            </a:r>
            <a:endPar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Self-</a:t>
            </a:r>
            <a:r>
              <a:rPr lang="fr-FR" sz="3600" b="1" dirty="0" err="1"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Esteem</a:t>
            </a:r>
            <a:r>
              <a:rPr lang="fr-FR"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vs. Self-Worth</a:t>
            </a:r>
          </a:p>
          <a:p>
            <a:pPr algn="ctr" rtl="1">
              <a:lnSpc>
                <a:spcPct val="115000"/>
              </a:lnSpc>
              <a:spcAft>
                <a:spcPts val="0"/>
              </a:spcAft>
            </a:pP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تقدير الذات </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هو </a:t>
            </a: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مفهوم مشابه لقيمة الذات </a:t>
            </a:r>
            <a:r>
              <a:rPr lang="fr-FR"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Self-Worth</a:t>
            </a:r>
            <a:r>
              <a:rPr lang="fr-FR" sz="3600" dirty="0" smtClean="0">
                <a:solidFill>
                  <a:srgbClr val="000000"/>
                </a:solidFill>
                <a:effectLst/>
                <a:latin typeface="Sakkal Majalla" panose="02000000000000000000" pitchFamily="2" charset="-78"/>
                <a:ea typeface="Calibri"/>
                <a:cs typeface="Sakkal Majalla" panose="02000000000000000000" pitchFamily="2" charset="-78"/>
              </a:rPr>
              <a:t> </a:t>
            </a:r>
            <a:r>
              <a:rPr lang="ar-DZ" sz="3600" dirty="0" smtClean="0">
                <a:solidFill>
                  <a:srgbClr val="000000"/>
                </a:solidFill>
                <a:effectLst/>
                <a:latin typeface="Sakkal Majalla" panose="02000000000000000000" pitchFamily="2" charset="-78"/>
                <a:ea typeface="Calibri"/>
                <a:cs typeface="Sakkal Majalla" panose="02000000000000000000" pitchFamily="2" charset="-78"/>
              </a:rPr>
              <a:t> </a:t>
            </a:r>
          </a:p>
          <a:p>
            <a:pPr algn="ctr"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ولكن مع اختلاف صغير (على الرغم من أهميته)</a:t>
            </a:r>
            <a:endParaRPr lang="ar-DZ" sz="3600" dirty="0" smtClean="0">
              <a:solidFill>
                <a:srgbClr val="000000"/>
              </a:solidFill>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 تقدير الذات</a:t>
            </a:r>
            <a:r>
              <a:rPr lang="ar-DZ" sz="3600" dirty="0" smtClean="0">
                <a:solidFill>
                  <a:srgbClr val="000000"/>
                </a:solidFill>
                <a:effectLst/>
                <a:latin typeface="Sakkal Majalla" panose="02000000000000000000" pitchFamily="2" charset="-78"/>
                <a:ea typeface="Calibri"/>
                <a:cs typeface="Sakkal Majalla" panose="02000000000000000000" pitchFamily="2" charset="-78"/>
              </a:rPr>
              <a:t>:</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 هي ما نفكر فيه ونشعر به ونعتقده عن أنفسنا</a:t>
            </a:r>
            <a:r>
              <a:rPr lang="ar-DZ" sz="3600" dirty="0" smtClean="0">
                <a:solidFill>
                  <a:srgbClr val="000000"/>
                </a:solidFill>
                <a:effectLst/>
                <a:latin typeface="Sakkal Majalla" panose="02000000000000000000" pitchFamily="2" charset="-78"/>
                <a:ea typeface="Calibri"/>
                <a:cs typeface="Sakkal Majalla" panose="02000000000000000000" pitchFamily="2" charset="-78"/>
              </a:rPr>
              <a:t>.</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 </a:t>
            </a:r>
            <a:endParaRPr lang="ar-DZ" sz="3600" dirty="0" smtClean="0">
              <a:solidFill>
                <a:srgbClr val="000000"/>
              </a:solidFill>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600" dirty="0" smtClean="0">
                <a:solidFill>
                  <a:srgbClr val="000000"/>
                </a:solidFill>
                <a:effectLst/>
                <a:latin typeface="Sakkal Majalla" panose="02000000000000000000" pitchFamily="2" charset="-78"/>
                <a:ea typeface="Calibri"/>
                <a:cs typeface="Sakkal Majalla" panose="02000000000000000000" pitchFamily="2" charset="-78"/>
              </a:rPr>
              <a:t>قيمة الذات</a:t>
            </a:r>
            <a:r>
              <a:rPr lang="ar-DZ" sz="3600" dirty="0" smtClean="0">
                <a:solidFill>
                  <a:srgbClr val="000000"/>
                </a:solidFill>
                <a:effectLst/>
                <a:latin typeface="Sakkal Majalla" panose="02000000000000000000" pitchFamily="2" charset="-78"/>
                <a:ea typeface="Calibri"/>
                <a:cs typeface="Sakkal Majalla" panose="02000000000000000000" pitchFamily="2" charset="-78"/>
              </a:rPr>
              <a:t>:</a:t>
            </a:r>
            <a:r>
              <a:rPr lang="ar-SA" sz="3600" dirty="0" smtClean="0">
                <a:solidFill>
                  <a:srgbClr val="000000"/>
                </a:solidFill>
                <a:effectLst/>
                <a:latin typeface="Sakkal Majalla" panose="02000000000000000000" pitchFamily="2" charset="-78"/>
                <a:ea typeface="Calibri"/>
                <a:cs typeface="Sakkal Majalla" panose="02000000000000000000" pitchFamily="2" charset="-78"/>
              </a:rPr>
              <a:t> هي الاعتراف الشامل بأننا كبشر قيمون بالحب والاحترام</a:t>
            </a:r>
            <a:endParaRPr lang="ar-DZ" sz="3600" dirty="0" smtClean="0">
              <a:solidFill>
                <a:srgbClr val="000000"/>
              </a:solidFill>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600" b="1" dirty="0" smtClean="0">
                <a:solidFill>
                  <a:srgbClr val="000000"/>
                </a:solidFill>
                <a:effectLst/>
                <a:latin typeface="Sakkal Majalla" panose="02000000000000000000" pitchFamily="2" charset="-78"/>
                <a:ea typeface="Calibri"/>
                <a:cs typeface="Sakkal Majalla" panose="02000000000000000000" pitchFamily="2" charset="-78"/>
              </a:rPr>
              <a:t> (هيبيرت، 2013) </a:t>
            </a:r>
            <a:r>
              <a:rPr lang="fr-FR" sz="3600" b="1" dirty="0" err="1" smtClean="0">
                <a:solidFill>
                  <a:srgbClr val="000000"/>
                </a:solidFill>
                <a:effectLst/>
                <a:latin typeface="Sakkal Majalla" panose="02000000000000000000" pitchFamily="2" charset="-78"/>
                <a:ea typeface="Calibri"/>
                <a:cs typeface="Sakkal Majalla" panose="02000000000000000000" pitchFamily="2" charset="-78"/>
              </a:rPr>
              <a:t>Hibbert</a:t>
            </a:r>
            <a:r>
              <a:rPr lang="fr-FR" sz="3600" b="1" dirty="0" smtClean="0">
                <a:solidFill>
                  <a:srgbClr val="000000"/>
                </a:solidFill>
                <a:effectLst/>
                <a:latin typeface="Sakkal Majalla" panose="02000000000000000000" pitchFamily="2" charset="-78"/>
                <a:ea typeface="Calibri"/>
                <a:cs typeface="Sakkal Majalla" panose="02000000000000000000" pitchFamily="2" charset="-78"/>
              </a:rPr>
              <a:t>, 2013</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1600" y="260648"/>
            <a:ext cx="7848872" cy="6392519"/>
          </a:xfrm>
          <a:prstGeom prst="rect">
            <a:avLst/>
          </a:prstGeom>
          <a:ln>
            <a:solidFill>
              <a:schemeClr val="accent1"/>
            </a:solidFill>
          </a:ln>
        </p:spPr>
        <p:txBody>
          <a:bodyPr wrap="square">
            <a:spAutoFit/>
          </a:bodyPr>
          <a:lstStyle/>
          <a:p>
            <a:pPr algn="ctr" rtl="1">
              <a:lnSpc>
                <a:spcPct val="115000"/>
              </a:lnSpc>
              <a:spcAft>
                <a:spcPts val="0"/>
              </a:spcAft>
            </a:pP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تقدير الذات مقابل الثقة بالنفس</a:t>
            </a:r>
            <a:endParaRPr lang="ar-DZ"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endParaRPr>
          </a:p>
          <a:p>
            <a:pPr algn="ctr" rtl="1">
              <a:lnSpc>
                <a:spcPct val="115000"/>
              </a:lnSpc>
              <a:spcAft>
                <a:spcPts val="0"/>
              </a:spcAft>
            </a:pPr>
            <a:r>
              <a:rPr lang="ar-SA"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a:t>
            </a:r>
            <a:r>
              <a:rPr lang="fr-FR"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Self-</a:t>
            </a:r>
            <a:r>
              <a:rPr lang="fr-FR" sz="3600" b="1" dirty="0" err="1"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Esteem</a:t>
            </a:r>
            <a:r>
              <a:rPr lang="fr-FR" sz="3600" b="1" dirty="0" smtClean="0">
                <a:solidFill>
                  <a:schemeClr val="accent4">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 vs. Self-Confidence</a:t>
            </a:r>
          </a:p>
          <a:p>
            <a:pPr algn="ctr" rtl="1">
              <a:lnSpc>
                <a:spcPct val="115000"/>
              </a:lnSpc>
              <a:spcAft>
                <a:spcPts val="0"/>
              </a:spcAft>
            </a:pPr>
            <a:r>
              <a:rPr lang="ar-SA" sz="2800" b="1" u="sng" dirty="0" smtClean="0">
                <a:solidFill>
                  <a:srgbClr val="000000"/>
                </a:solidFill>
                <a:effectLst/>
                <a:latin typeface="Sakkal Majalla" panose="02000000000000000000" pitchFamily="2" charset="-78"/>
                <a:ea typeface="Calibri"/>
                <a:cs typeface="Sakkal Majalla" panose="02000000000000000000" pitchFamily="2" charset="-78"/>
              </a:rPr>
              <a:t>تقدير الذات ليس الثقة بالنفس </a:t>
            </a:r>
            <a:r>
              <a:rPr lang="fr-FR" sz="2800" b="1" u="sng" dirty="0" smtClean="0">
                <a:solidFill>
                  <a:srgbClr val="000000"/>
                </a:solidFill>
                <a:effectLst/>
                <a:latin typeface="Sakkal Majalla" panose="02000000000000000000" pitchFamily="2" charset="-78"/>
                <a:ea typeface="Calibri"/>
                <a:cs typeface="Sakkal Majalla" panose="02000000000000000000" pitchFamily="2" charset="-78"/>
              </a:rPr>
              <a:t>Self-Confidence</a:t>
            </a:r>
          </a:p>
          <a:p>
            <a:pPr marL="457200" indent="-457200" algn="just" rtl="1">
              <a:lnSpc>
                <a:spcPct val="115000"/>
              </a:lnSpc>
              <a:spcAft>
                <a:spcPts val="0"/>
              </a:spcAft>
              <a:buFont typeface="Arial" panose="020B0604020202020204" pitchFamily="34" charset="0"/>
              <a:buChar char="•"/>
            </a:pP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الثقة بالنفس </a:t>
            </a:r>
            <a:r>
              <a:rPr lang="ar-SA" sz="3200" dirty="0" smtClean="0">
                <a:solidFill>
                  <a:srgbClr val="000000"/>
                </a:solidFill>
                <a:effectLst/>
                <a:latin typeface="Sakkal Majalla" panose="02000000000000000000" pitchFamily="2" charset="-78"/>
                <a:ea typeface="Calibri"/>
                <a:cs typeface="Sakkal Majalla" panose="02000000000000000000" pitchFamily="2" charset="-78"/>
              </a:rPr>
              <a:t>هي ثقتك بنفسك وقدرتك على التعامل مع التحديات وحل المشكلات والمشاركة بنجاح في العالم </a:t>
            </a:r>
            <a:r>
              <a:rPr lang="ar-DZ" sz="3200" dirty="0" smtClean="0">
                <a:solidFill>
                  <a:srgbClr val="000000"/>
                </a:solidFill>
                <a:effectLst/>
                <a:latin typeface="Sakkal Majalla" panose="02000000000000000000" pitchFamily="2" charset="-78"/>
                <a:ea typeface="Calibri"/>
                <a:cs typeface="Sakkal Majalla" panose="02000000000000000000" pitchFamily="2" charset="-78"/>
              </a:rPr>
              <a:t> . </a:t>
            </a:r>
            <a:r>
              <a:rPr lang="ar-SA" sz="3200" b="1" dirty="0" smtClean="0">
                <a:solidFill>
                  <a:srgbClr val="000000"/>
                </a:solidFill>
                <a:effectLst/>
                <a:latin typeface="Sakkal Majalla" panose="02000000000000000000" pitchFamily="2" charset="-78"/>
                <a:ea typeface="Calibri"/>
                <a:cs typeface="Sakkal Majalla" panose="02000000000000000000" pitchFamily="2" charset="-78"/>
              </a:rPr>
              <a:t>بيرتون </a:t>
            </a:r>
            <a:r>
              <a:rPr lang="fr-FR" sz="3200" b="1" dirty="0" smtClean="0">
                <a:solidFill>
                  <a:srgbClr val="000000"/>
                </a:solidFill>
                <a:effectLst/>
                <a:latin typeface="Sakkal Majalla" panose="02000000000000000000" pitchFamily="2" charset="-78"/>
                <a:ea typeface="Calibri"/>
                <a:cs typeface="Sakkal Majalla" panose="02000000000000000000" pitchFamily="2" charset="-78"/>
              </a:rPr>
              <a:t>Burton</a:t>
            </a:r>
          </a:p>
          <a:p>
            <a:pPr marL="457200" indent="-457200" algn="just" rtl="1">
              <a:lnSpc>
                <a:spcPct val="115000"/>
              </a:lnSpc>
              <a:spcAft>
                <a:spcPts val="0"/>
              </a:spcAft>
              <a:buFont typeface="Arial" panose="020B0604020202020204" pitchFamily="34" charset="0"/>
              <a:buChar char="•"/>
            </a:pPr>
            <a:r>
              <a:rPr lang="ar-SA" sz="3200" dirty="0" smtClean="0">
                <a:solidFill>
                  <a:srgbClr val="000000"/>
                </a:solidFill>
                <a:effectLst/>
                <a:latin typeface="Sakkal Majalla" panose="02000000000000000000" pitchFamily="2" charset="-78"/>
                <a:ea typeface="Calibri"/>
                <a:cs typeface="Sakkal Majalla" panose="02000000000000000000" pitchFamily="2" charset="-78"/>
              </a:rPr>
              <a:t>كما يمكن أن </a:t>
            </a:r>
            <a:r>
              <a:rPr lang="ar-DZ" sz="3200" dirty="0" smtClean="0">
                <a:solidFill>
                  <a:srgbClr val="000000"/>
                </a:solidFill>
                <a:effectLst/>
                <a:latin typeface="Sakkal Majalla" panose="02000000000000000000" pitchFamily="2" charset="-78"/>
                <a:ea typeface="Calibri"/>
                <a:cs typeface="Sakkal Majalla" panose="02000000000000000000" pitchFamily="2" charset="-78"/>
              </a:rPr>
              <a:t>ن</a:t>
            </a:r>
            <a:r>
              <a:rPr lang="ar-SA" sz="3200" dirty="0" smtClean="0">
                <a:solidFill>
                  <a:srgbClr val="000000"/>
                </a:solidFill>
                <a:effectLst/>
                <a:latin typeface="Sakkal Majalla" panose="02000000000000000000" pitchFamily="2" charset="-78"/>
                <a:ea typeface="Calibri"/>
                <a:cs typeface="Sakkal Majalla" panose="02000000000000000000" pitchFamily="2" charset="-78"/>
              </a:rPr>
              <a:t>لاحظ من هذا الوصف، تعتمد الثقة بالنفس بشكل أكبر على مقاييس خارجية للنجاح والقيمة بدلاً من المقاييس الداخلية التي تسهم في تقدير الذات.</a:t>
            </a:r>
          </a:p>
          <a:p>
            <a:pPr algn="ctr" rtl="1">
              <a:lnSpc>
                <a:spcPct val="115000"/>
              </a:lnSpc>
              <a:spcAft>
                <a:spcPts val="0"/>
              </a:spcAft>
            </a:pPr>
            <a:r>
              <a:rPr lang="ar-SA" sz="32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يمكن للشخص أن يكون لديه ثقة بالنفس عالية، بخاصة في مجال أو مجال معين، ولكن لا يزال يفتقر إلى مفهوم صحي </a:t>
            </a:r>
            <a:r>
              <a:rPr lang="ar-DZ" sz="32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ل</a:t>
            </a:r>
            <a:r>
              <a:rPr lang="ar-SA" sz="3200" b="1" dirty="0" smtClean="0">
                <a:solidFill>
                  <a:schemeClr val="accent1">
                    <a:lumMod val="75000"/>
                  </a:schemeClr>
                </a:solidFill>
                <a:effectLst>
                  <a:outerShdw blurRad="38100" dist="38100" dir="2700000" algn="tl">
                    <a:srgbClr val="000000">
                      <a:alpha val="43137"/>
                    </a:srgbClr>
                  </a:outerShdw>
                </a:effectLst>
                <a:latin typeface="Sakkal Majalla" panose="02000000000000000000" pitchFamily="2" charset="-78"/>
                <a:ea typeface="Calibri"/>
                <a:cs typeface="Sakkal Majalla" panose="02000000000000000000" pitchFamily="2" charset="-78"/>
              </a:rPr>
              <a:t>لثقة بالنفس.</a:t>
            </a:r>
          </a:p>
        </p:txBody>
      </p:sp>
    </p:spTree>
    <p:extLst>
      <p:ext uri="{BB962C8B-B14F-4D97-AF65-F5344CB8AC3E}">
        <p14:creationId xmlns:p14="http://schemas.microsoft.com/office/powerpoint/2010/main" val="31551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328</TotalTime>
  <Words>2240</Words>
  <Application>Microsoft Office PowerPoint</Application>
  <PresentationFormat>On-screen Show (4:3)</PresentationFormat>
  <Paragraphs>162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33</cp:revision>
  <dcterms:created xsi:type="dcterms:W3CDTF">2023-11-05T21:18:46Z</dcterms:created>
  <dcterms:modified xsi:type="dcterms:W3CDTF">2023-11-06T10:17:19Z</dcterms:modified>
</cp:coreProperties>
</file>