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59" r:id="rId2"/>
    <p:sldId id="260" r:id="rId3"/>
    <p:sldId id="261" r:id="rId4"/>
    <p:sldId id="262" r:id="rId5"/>
    <p:sldId id="263" r:id="rId6"/>
    <p:sldId id="265" r:id="rId7"/>
    <p:sldId id="266" r:id="rId8"/>
    <p:sldId id="267" r:id="rId9"/>
    <p:sldId id="269" r:id="rId10"/>
    <p:sldId id="270" r:id="rId11"/>
    <p:sldId id="275" r:id="rId12"/>
    <p:sldId id="273" r:id="rId13"/>
    <p:sldId id="274" r:id="rId14"/>
  </p:sldIdLst>
  <p:sldSz cx="11520488" cy="7561263"/>
  <p:notesSz cx="6858000" cy="9144000"/>
  <p:defaultTextStyle>
    <a:defPPr>
      <a:defRPr lang="fr-FR"/>
    </a:defPPr>
    <a:lvl1pPr marL="0" algn="l" defTabSz="1061381" rtl="0" eaLnBrk="1" latinLnBrk="0" hangingPunct="1">
      <a:defRPr sz="2073" kern="1200">
        <a:solidFill>
          <a:schemeClr val="tx1"/>
        </a:solidFill>
        <a:latin typeface="+mn-lt"/>
        <a:ea typeface="+mn-ea"/>
        <a:cs typeface="+mn-cs"/>
      </a:defRPr>
    </a:lvl1pPr>
    <a:lvl2pPr marL="530690" algn="l" defTabSz="1061381" rtl="0" eaLnBrk="1" latinLnBrk="0" hangingPunct="1">
      <a:defRPr sz="2073" kern="1200">
        <a:solidFill>
          <a:schemeClr val="tx1"/>
        </a:solidFill>
        <a:latin typeface="+mn-lt"/>
        <a:ea typeface="+mn-ea"/>
        <a:cs typeface="+mn-cs"/>
      </a:defRPr>
    </a:lvl2pPr>
    <a:lvl3pPr marL="1061381" algn="l" defTabSz="1061381" rtl="0" eaLnBrk="1" latinLnBrk="0" hangingPunct="1">
      <a:defRPr sz="2073" kern="1200">
        <a:solidFill>
          <a:schemeClr val="tx1"/>
        </a:solidFill>
        <a:latin typeface="+mn-lt"/>
        <a:ea typeface="+mn-ea"/>
        <a:cs typeface="+mn-cs"/>
      </a:defRPr>
    </a:lvl3pPr>
    <a:lvl4pPr marL="1592071" algn="l" defTabSz="1061381" rtl="0" eaLnBrk="1" latinLnBrk="0" hangingPunct="1">
      <a:defRPr sz="2073" kern="1200">
        <a:solidFill>
          <a:schemeClr val="tx1"/>
        </a:solidFill>
        <a:latin typeface="+mn-lt"/>
        <a:ea typeface="+mn-ea"/>
        <a:cs typeface="+mn-cs"/>
      </a:defRPr>
    </a:lvl4pPr>
    <a:lvl5pPr marL="2122761" algn="l" defTabSz="1061381" rtl="0" eaLnBrk="1" latinLnBrk="0" hangingPunct="1">
      <a:defRPr sz="2073" kern="1200">
        <a:solidFill>
          <a:schemeClr val="tx1"/>
        </a:solidFill>
        <a:latin typeface="+mn-lt"/>
        <a:ea typeface="+mn-ea"/>
        <a:cs typeface="+mn-cs"/>
      </a:defRPr>
    </a:lvl5pPr>
    <a:lvl6pPr marL="2653452" algn="l" defTabSz="1061381" rtl="0" eaLnBrk="1" latinLnBrk="0" hangingPunct="1">
      <a:defRPr sz="2073" kern="1200">
        <a:solidFill>
          <a:schemeClr val="tx1"/>
        </a:solidFill>
        <a:latin typeface="+mn-lt"/>
        <a:ea typeface="+mn-ea"/>
        <a:cs typeface="+mn-cs"/>
      </a:defRPr>
    </a:lvl6pPr>
    <a:lvl7pPr marL="3184142" algn="l" defTabSz="1061381" rtl="0" eaLnBrk="1" latinLnBrk="0" hangingPunct="1">
      <a:defRPr sz="2073" kern="1200">
        <a:solidFill>
          <a:schemeClr val="tx1"/>
        </a:solidFill>
        <a:latin typeface="+mn-lt"/>
        <a:ea typeface="+mn-ea"/>
        <a:cs typeface="+mn-cs"/>
      </a:defRPr>
    </a:lvl7pPr>
    <a:lvl8pPr marL="3714832" algn="l" defTabSz="1061381" rtl="0" eaLnBrk="1" latinLnBrk="0" hangingPunct="1">
      <a:defRPr sz="2073" kern="1200">
        <a:solidFill>
          <a:schemeClr val="tx1"/>
        </a:solidFill>
        <a:latin typeface="+mn-lt"/>
        <a:ea typeface="+mn-ea"/>
        <a:cs typeface="+mn-cs"/>
      </a:defRPr>
    </a:lvl8pPr>
    <a:lvl9pPr marL="4245523" algn="l" defTabSz="1061381" rtl="0" eaLnBrk="1" latinLnBrk="0" hangingPunct="1">
      <a:defRPr sz="207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 userDrawn="1">
          <p15:clr>
            <a:srgbClr val="A4A3A4"/>
          </p15:clr>
        </p15:guide>
        <p15:guide id="2" pos="363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800000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06" autoAdjust="0"/>
    <p:restoredTop sz="94291" autoAdjust="0"/>
  </p:normalViewPr>
  <p:slideViewPr>
    <p:cSldViewPr>
      <p:cViewPr varScale="1">
        <p:scale>
          <a:sx n="68" d="100"/>
          <a:sy n="68" d="100"/>
        </p:scale>
        <p:origin x="1074" y="66"/>
      </p:cViewPr>
      <p:guideLst>
        <p:guide orient="horz" pos="2382"/>
        <p:guide pos="363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D38B54-669D-4D69-B51C-D2CE02989F8B}" type="datetimeFigureOut">
              <a:rPr lang="fr-FR" smtClean="0"/>
              <a:t>20/05/2020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17563" y="685800"/>
            <a:ext cx="5222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0F2C58-558D-472D-AD5E-442E5E9E3C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1742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0602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3011" algn="l" defTabSz="100602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06023" algn="l" defTabSz="100602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09034" algn="l" defTabSz="100602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12046" algn="l" defTabSz="100602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15057" algn="l" defTabSz="100602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18069" algn="l" defTabSz="100602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21080" algn="l" defTabSz="100602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24092" algn="l" defTabSz="100602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817563" y="685800"/>
            <a:ext cx="5222875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F4993-E9D8-4ABD-A4B2-9388D85023C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7501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2100352"/>
            <a:ext cx="9504403" cy="2859977"/>
          </a:xfrm>
        </p:spPr>
        <p:txBody>
          <a:bodyPr anchor="b"/>
          <a:lstStyle>
            <a:lvl1pPr>
              <a:defRPr sz="8824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4037" y="5040842"/>
            <a:ext cx="8141145" cy="1176196"/>
          </a:xfrm>
        </p:spPr>
        <p:txBody>
          <a:bodyPr anchor="t">
            <a:normAutofit/>
          </a:bodyPr>
          <a:lstStyle>
            <a:lvl1pPr marL="0" indent="0" algn="l">
              <a:buNone/>
              <a:defRPr sz="2685">
                <a:solidFill>
                  <a:schemeClr val="tx1">
                    <a:tint val="75000"/>
                  </a:schemeClr>
                </a:solidFill>
              </a:defRPr>
            </a:lvl1pPr>
            <a:lvl2pPr marL="6139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41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55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695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83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97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11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01DB1-78BC-4861-9B3F-7445070C1BE3}" type="datetimeFigureOut">
              <a:rPr lang="fr-FR" smtClean="0"/>
              <a:t>20/05/2020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D6C9E-52BA-4081-9FE5-51E7EA2921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5558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01DB1-78BC-4861-9B3F-7445070C1BE3}" type="datetimeFigureOut">
              <a:rPr lang="fr-FR" smtClean="0"/>
              <a:t>20/05/2020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D6C9E-52BA-4081-9FE5-51E7EA2921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0138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52355" y="302802"/>
            <a:ext cx="2208093" cy="6451578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6026" y="302802"/>
            <a:ext cx="7584321" cy="645157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01DB1-78BC-4861-9B3F-7445070C1BE3}" type="datetimeFigureOut">
              <a:rPr lang="fr-FR" smtClean="0"/>
              <a:t>20/05/2020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D6C9E-52BA-4081-9FE5-51E7EA2921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5698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01DB1-78BC-4861-9B3F-7445070C1BE3}" type="datetimeFigureOut">
              <a:rPr lang="fr-FR" smtClean="0"/>
              <a:t>20/05/2020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D6C9E-52BA-4081-9FE5-51E7EA2921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5817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0040" y="6049011"/>
            <a:ext cx="9650408" cy="1288215"/>
          </a:xfrm>
        </p:spPr>
        <p:txBody>
          <a:bodyPr anchor="t"/>
          <a:lstStyle>
            <a:lvl1pPr algn="l">
              <a:defRPr sz="4796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0039" y="4247960"/>
            <a:ext cx="7730327" cy="1801051"/>
          </a:xfrm>
        </p:spPr>
        <p:txBody>
          <a:bodyPr anchor="b"/>
          <a:lstStyle>
            <a:lvl1pPr marL="0" indent="0">
              <a:buNone/>
              <a:defRPr sz="2685">
                <a:solidFill>
                  <a:schemeClr val="tx1">
                    <a:tint val="75000"/>
                  </a:schemeClr>
                </a:solidFill>
              </a:defRPr>
            </a:lvl1pPr>
            <a:lvl2pPr marL="613901" indent="0">
              <a:buNone/>
              <a:defRPr sz="2398">
                <a:solidFill>
                  <a:schemeClr val="tx1">
                    <a:tint val="75000"/>
                  </a:schemeClr>
                </a:solidFill>
              </a:defRPr>
            </a:lvl2pPr>
            <a:lvl3pPr marL="1227801" indent="0">
              <a:buNone/>
              <a:defRPr sz="2110">
                <a:solidFill>
                  <a:schemeClr val="tx1">
                    <a:tint val="75000"/>
                  </a:schemeClr>
                </a:solidFill>
              </a:defRPr>
            </a:lvl3pPr>
            <a:lvl4pPr marL="1841702" indent="0">
              <a:buNone/>
              <a:defRPr sz="1918">
                <a:solidFill>
                  <a:schemeClr val="tx1">
                    <a:tint val="75000"/>
                  </a:schemeClr>
                </a:solidFill>
              </a:defRPr>
            </a:lvl4pPr>
            <a:lvl5pPr marL="2455603" indent="0">
              <a:buNone/>
              <a:defRPr sz="1918">
                <a:solidFill>
                  <a:schemeClr val="tx1">
                    <a:tint val="75000"/>
                  </a:schemeClr>
                </a:solidFill>
              </a:defRPr>
            </a:lvl5pPr>
            <a:lvl6pPr marL="3069504" indent="0">
              <a:buNone/>
              <a:defRPr sz="1918">
                <a:solidFill>
                  <a:schemeClr val="tx1">
                    <a:tint val="75000"/>
                  </a:schemeClr>
                </a:solidFill>
              </a:defRPr>
            </a:lvl6pPr>
            <a:lvl7pPr marL="3683404" indent="0">
              <a:buNone/>
              <a:defRPr sz="1918">
                <a:solidFill>
                  <a:schemeClr val="tx1">
                    <a:tint val="75000"/>
                  </a:schemeClr>
                </a:solidFill>
              </a:defRPr>
            </a:lvl7pPr>
            <a:lvl8pPr marL="4297305" indent="0">
              <a:buNone/>
              <a:defRPr sz="1918">
                <a:solidFill>
                  <a:schemeClr val="tx1">
                    <a:tint val="75000"/>
                  </a:schemeClr>
                </a:solidFill>
              </a:defRPr>
            </a:lvl8pPr>
            <a:lvl9pPr marL="4911206" indent="0">
              <a:buNone/>
              <a:defRPr sz="191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01DB1-78BC-4861-9B3F-7445070C1BE3}" type="datetimeFigureOut">
              <a:rPr lang="fr-FR" smtClean="0"/>
              <a:t>20/05/2020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D6C9E-52BA-4081-9FE5-51E7EA2921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4988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25" y="1693723"/>
            <a:ext cx="4608195" cy="5061005"/>
          </a:xfrm>
        </p:spPr>
        <p:txBody>
          <a:bodyPr/>
          <a:lstStyle>
            <a:lvl1pPr>
              <a:defRPr sz="3740"/>
            </a:lvl1pPr>
            <a:lvl2pPr>
              <a:defRPr sz="3261"/>
            </a:lvl2pPr>
            <a:lvl3pPr>
              <a:defRPr sz="2685"/>
            </a:lvl3pPr>
            <a:lvl4pPr>
              <a:defRPr sz="2398"/>
            </a:lvl4pPr>
            <a:lvl5pPr>
              <a:defRPr sz="2398"/>
            </a:lvl5pPr>
            <a:lvl6pPr>
              <a:defRPr sz="2398"/>
            </a:lvl6pPr>
            <a:lvl7pPr>
              <a:defRPr sz="2398"/>
            </a:lvl7pPr>
            <a:lvl8pPr>
              <a:defRPr sz="2398"/>
            </a:lvl8pPr>
            <a:lvl9pPr>
              <a:defRPr sz="2398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68237" y="1693723"/>
            <a:ext cx="4608195" cy="5061005"/>
          </a:xfrm>
        </p:spPr>
        <p:txBody>
          <a:bodyPr/>
          <a:lstStyle>
            <a:lvl1pPr>
              <a:defRPr sz="3740"/>
            </a:lvl1pPr>
            <a:lvl2pPr>
              <a:defRPr sz="3261"/>
            </a:lvl2pPr>
            <a:lvl3pPr>
              <a:defRPr sz="2685"/>
            </a:lvl3pPr>
            <a:lvl4pPr>
              <a:defRPr sz="2398"/>
            </a:lvl4pPr>
            <a:lvl5pPr>
              <a:defRPr sz="2398"/>
            </a:lvl5pPr>
            <a:lvl6pPr>
              <a:defRPr sz="2398"/>
            </a:lvl6pPr>
            <a:lvl7pPr>
              <a:defRPr sz="2398"/>
            </a:lvl7pPr>
            <a:lvl8pPr>
              <a:defRPr sz="2398"/>
            </a:lvl8pPr>
            <a:lvl9pPr>
              <a:defRPr sz="2398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01DB1-78BC-4861-9B3F-7445070C1BE3}" type="datetimeFigureOut">
              <a:rPr lang="fr-FR" smtClean="0"/>
              <a:t>20/05/2020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D6C9E-52BA-4081-9FE5-51E7EA2921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374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025" y="1692534"/>
            <a:ext cx="4608195" cy="705367"/>
          </a:xfrm>
        </p:spPr>
        <p:txBody>
          <a:bodyPr anchor="b">
            <a:noAutofit/>
          </a:bodyPr>
          <a:lstStyle>
            <a:lvl1pPr marL="0" indent="0" algn="ctr">
              <a:buNone/>
              <a:defRPr sz="2685" b="1">
                <a:solidFill>
                  <a:schemeClr val="tx2"/>
                </a:solidFill>
              </a:defRPr>
            </a:lvl1pPr>
            <a:lvl2pPr marL="613901" indent="0">
              <a:buNone/>
              <a:defRPr sz="2685" b="1"/>
            </a:lvl2pPr>
            <a:lvl3pPr marL="1227801" indent="0">
              <a:buNone/>
              <a:defRPr sz="2398" b="1"/>
            </a:lvl3pPr>
            <a:lvl4pPr marL="1841702" indent="0">
              <a:buNone/>
              <a:defRPr sz="2110" b="1"/>
            </a:lvl4pPr>
            <a:lvl5pPr marL="2455603" indent="0">
              <a:buNone/>
              <a:defRPr sz="2110" b="1"/>
            </a:lvl5pPr>
            <a:lvl6pPr marL="3069504" indent="0">
              <a:buNone/>
              <a:defRPr sz="2110" b="1"/>
            </a:lvl6pPr>
            <a:lvl7pPr marL="3683404" indent="0">
              <a:buNone/>
              <a:defRPr sz="2110" b="1"/>
            </a:lvl7pPr>
            <a:lvl8pPr marL="4297305" indent="0">
              <a:buNone/>
              <a:defRPr sz="2110" b="1"/>
            </a:lvl8pPr>
            <a:lvl9pPr marL="4911206" indent="0">
              <a:buNone/>
              <a:defRPr sz="211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6025" y="2397901"/>
            <a:ext cx="4608195" cy="4356478"/>
          </a:xfrm>
        </p:spPr>
        <p:txBody>
          <a:bodyPr/>
          <a:lstStyle>
            <a:lvl1pPr>
              <a:defRPr sz="3261"/>
            </a:lvl1pPr>
            <a:lvl2pPr>
              <a:defRPr sz="2685"/>
            </a:lvl2pPr>
            <a:lvl3pPr>
              <a:defRPr sz="2398"/>
            </a:lvl3pPr>
            <a:lvl4pPr>
              <a:defRPr sz="2110"/>
            </a:lvl4pPr>
            <a:lvl5pPr>
              <a:defRPr sz="2110"/>
            </a:lvl5pPr>
            <a:lvl6pPr>
              <a:defRPr sz="2110"/>
            </a:lvl6pPr>
            <a:lvl7pPr>
              <a:defRPr sz="2110"/>
            </a:lvl7pPr>
            <a:lvl8pPr>
              <a:defRPr sz="2110"/>
            </a:lvl8pPr>
            <a:lvl9pPr>
              <a:defRPr sz="211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68237" y="1692534"/>
            <a:ext cx="4608195" cy="705367"/>
          </a:xfrm>
        </p:spPr>
        <p:txBody>
          <a:bodyPr anchor="b">
            <a:noAutofit/>
          </a:bodyPr>
          <a:lstStyle>
            <a:lvl1pPr marL="0" indent="0" algn="ctr">
              <a:buNone/>
              <a:defRPr sz="2685" b="1">
                <a:solidFill>
                  <a:schemeClr val="tx2"/>
                </a:solidFill>
              </a:defRPr>
            </a:lvl1pPr>
            <a:lvl2pPr marL="613901" indent="0">
              <a:buNone/>
              <a:defRPr sz="2685" b="1"/>
            </a:lvl2pPr>
            <a:lvl3pPr marL="1227801" indent="0">
              <a:buNone/>
              <a:defRPr sz="2398" b="1"/>
            </a:lvl3pPr>
            <a:lvl4pPr marL="1841702" indent="0">
              <a:buNone/>
              <a:defRPr sz="2110" b="1"/>
            </a:lvl4pPr>
            <a:lvl5pPr marL="2455603" indent="0">
              <a:buNone/>
              <a:defRPr sz="2110" b="1"/>
            </a:lvl5pPr>
            <a:lvl6pPr marL="3069504" indent="0">
              <a:buNone/>
              <a:defRPr sz="2110" b="1"/>
            </a:lvl6pPr>
            <a:lvl7pPr marL="3683404" indent="0">
              <a:buNone/>
              <a:defRPr sz="2110" b="1"/>
            </a:lvl7pPr>
            <a:lvl8pPr marL="4297305" indent="0">
              <a:buNone/>
              <a:defRPr sz="2110" b="1"/>
            </a:lvl8pPr>
            <a:lvl9pPr marL="4911206" indent="0">
              <a:buNone/>
              <a:defRPr sz="211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68237" y="2397901"/>
            <a:ext cx="4608195" cy="4356478"/>
          </a:xfrm>
        </p:spPr>
        <p:txBody>
          <a:bodyPr/>
          <a:lstStyle>
            <a:lvl1pPr>
              <a:defRPr sz="3261"/>
            </a:lvl1pPr>
            <a:lvl2pPr>
              <a:defRPr sz="2685"/>
            </a:lvl2pPr>
            <a:lvl3pPr>
              <a:defRPr sz="2398"/>
            </a:lvl3pPr>
            <a:lvl4pPr>
              <a:defRPr sz="2110"/>
            </a:lvl4pPr>
            <a:lvl5pPr>
              <a:defRPr sz="2110"/>
            </a:lvl5pPr>
            <a:lvl6pPr>
              <a:defRPr sz="2110"/>
            </a:lvl6pPr>
            <a:lvl7pPr>
              <a:defRPr sz="2110"/>
            </a:lvl7pPr>
            <a:lvl8pPr>
              <a:defRPr sz="2110"/>
            </a:lvl8pPr>
            <a:lvl9pPr>
              <a:defRPr sz="211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01DB1-78BC-4861-9B3F-7445070C1BE3}" type="datetimeFigureOut">
              <a:rPr lang="fr-FR" smtClean="0"/>
              <a:t>20/05/2020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D6C9E-52BA-4081-9FE5-51E7EA2921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1970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01DB1-78BC-4861-9B3F-7445070C1BE3}" type="datetimeFigureOut">
              <a:rPr lang="fr-FR" smtClean="0"/>
              <a:t>20/05/2020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D6C9E-52BA-4081-9FE5-51E7EA2921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458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01DB1-78BC-4861-9B3F-7445070C1BE3}" type="datetimeFigureOut">
              <a:rPr lang="fr-FR" smtClean="0"/>
              <a:t>20/05/2020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D6C9E-52BA-4081-9FE5-51E7EA2921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2237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18" y="6059093"/>
            <a:ext cx="9792415" cy="655310"/>
          </a:xfrm>
        </p:spPr>
        <p:txBody>
          <a:bodyPr anchor="b"/>
          <a:lstStyle>
            <a:lvl1pPr algn="ctr">
              <a:defRPr sz="2973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16" y="6721123"/>
            <a:ext cx="9792416" cy="672112"/>
          </a:xfrm>
        </p:spPr>
        <p:txBody>
          <a:bodyPr>
            <a:normAutofit/>
          </a:bodyPr>
          <a:lstStyle>
            <a:lvl1pPr marL="0" indent="0" algn="ctr">
              <a:buNone/>
              <a:defRPr sz="2110"/>
            </a:lvl1pPr>
            <a:lvl2pPr marL="613901" indent="0">
              <a:buNone/>
              <a:defRPr sz="1630"/>
            </a:lvl2pPr>
            <a:lvl3pPr marL="1227801" indent="0">
              <a:buNone/>
              <a:defRPr sz="1343"/>
            </a:lvl3pPr>
            <a:lvl4pPr marL="1841702" indent="0">
              <a:buNone/>
              <a:defRPr sz="1247"/>
            </a:lvl4pPr>
            <a:lvl5pPr marL="2455603" indent="0">
              <a:buNone/>
              <a:defRPr sz="1247"/>
            </a:lvl5pPr>
            <a:lvl6pPr marL="3069504" indent="0">
              <a:buNone/>
              <a:defRPr sz="1247"/>
            </a:lvl6pPr>
            <a:lvl7pPr marL="3683404" indent="0">
              <a:buNone/>
              <a:defRPr sz="1247"/>
            </a:lvl7pPr>
            <a:lvl8pPr marL="4297305" indent="0">
              <a:buNone/>
              <a:defRPr sz="1247"/>
            </a:lvl8pPr>
            <a:lvl9pPr marL="4911206" indent="0">
              <a:buNone/>
              <a:defRPr sz="124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01DB1-78BC-4861-9B3F-7445070C1BE3}" type="datetimeFigureOut">
              <a:rPr lang="fr-FR" smtClean="0"/>
              <a:t>20/05/2020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D6C9E-52BA-4081-9FE5-51E7EA2921EC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84017" y="420069"/>
            <a:ext cx="9792415" cy="5449711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986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177" y="6058799"/>
            <a:ext cx="9792415" cy="655602"/>
          </a:xfrm>
        </p:spPr>
        <p:txBody>
          <a:bodyPr anchor="b"/>
          <a:lstStyle>
            <a:lvl1pPr algn="ctr">
              <a:defRPr sz="2973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" y="0"/>
            <a:ext cx="10656451" cy="6049010"/>
          </a:xfrm>
        </p:spPr>
        <p:txBody>
          <a:bodyPr/>
          <a:lstStyle>
            <a:lvl1pPr marL="0" indent="0">
              <a:buNone/>
              <a:defRPr sz="4316"/>
            </a:lvl1pPr>
            <a:lvl2pPr marL="613901" indent="0">
              <a:buNone/>
              <a:defRPr sz="3740"/>
            </a:lvl2pPr>
            <a:lvl3pPr marL="1227801" indent="0">
              <a:buNone/>
              <a:defRPr sz="3261"/>
            </a:lvl3pPr>
            <a:lvl4pPr marL="1841702" indent="0">
              <a:buNone/>
              <a:defRPr sz="2685"/>
            </a:lvl4pPr>
            <a:lvl5pPr marL="2455603" indent="0">
              <a:buNone/>
              <a:defRPr sz="2685"/>
            </a:lvl5pPr>
            <a:lvl6pPr marL="3069504" indent="0">
              <a:buNone/>
              <a:defRPr sz="2685"/>
            </a:lvl6pPr>
            <a:lvl7pPr marL="3683404" indent="0">
              <a:buNone/>
              <a:defRPr sz="2685"/>
            </a:lvl7pPr>
            <a:lvl8pPr marL="4297305" indent="0">
              <a:buNone/>
              <a:defRPr sz="2685"/>
            </a:lvl8pPr>
            <a:lvl9pPr marL="4911206" indent="0">
              <a:buNone/>
              <a:defRPr sz="268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0177" y="6721124"/>
            <a:ext cx="9792415" cy="675472"/>
          </a:xfrm>
        </p:spPr>
        <p:txBody>
          <a:bodyPr>
            <a:normAutofit/>
          </a:bodyPr>
          <a:lstStyle>
            <a:lvl1pPr marL="0" indent="0" algn="ctr">
              <a:buNone/>
              <a:defRPr sz="2110"/>
            </a:lvl1pPr>
            <a:lvl2pPr marL="613901" indent="0">
              <a:buNone/>
              <a:defRPr sz="1630"/>
            </a:lvl2pPr>
            <a:lvl3pPr marL="1227801" indent="0">
              <a:buNone/>
              <a:defRPr sz="1343"/>
            </a:lvl3pPr>
            <a:lvl4pPr marL="1841702" indent="0">
              <a:buNone/>
              <a:defRPr sz="1247"/>
            </a:lvl4pPr>
            <a:lvl5pPr marL="2455603" indent="0">
              <a:buNone/>
              <a:defRPr sz="1247"/>
            </a:lvl5pPr>
            <a:lvl6pPr marL="3069504" indent="0">
              <a:buNone/>
              <a:defRPr sz="1247"/>
            </a:lvl6pPr>
            <a:lvl7pPr marL="3683404" indent="0">
              <a:buNone/>
              <a:defRPr sz="1247"/>
            </a:lvl7pPr>
            <a:lvl8pPr marL="4297305" indent="0">
              <a:buNone/>
              <a:defRPr sz="1247"/>
            </a:lvl8pPr>
            <a:lvl9pPr marL="4911206" indent="0">
              <a:buNone/>
              <a:defRPr sz="124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01DB1-78BC-4861-9B3F-7445070C1BE3}" type="datetimeFigureOut">
              <a:rPr lang="fr-FR" smtClean="0"/>
              <a:t>20/05/2020</a:t>
            </a:fld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3D6C9E-52BA-4081-9FE5-51E7EA2921EC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2961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6025" y="302801"/>
            <a:ext cx="9600406" cy="1260211"/>
          </a:xfrm>
          <a:prstGeom prst="rect">
            <a:avLst/>
          </a:prstGeom>
        </p:spPr>
        <p:txBody>
          <a:bodyPr vert="horz" lIns="128016" tIns="64008" rIns="128016" bIns="64008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025" y="1764294"/>
            <a:ext cx="9600406" cy="5292885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656451" y="0"/>
            <a:ext cx="864037" cy="75612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783" tIns="61391" rIns="122783" bIns="61391" rtlCol="0" anchor="ctr"/>
          <a:lstStyle/>
          <a:p>
            <a:pPr algn="ctr"/>
            <a:endParaRPr lang="en-US" sz="1988"/>
          </a:p>
        </p:txBody>
      </p:sp>
      <p:sp>
        <p:nvSpPr>
          <p:cNvPr id="8" name="Rectangle 7"/>
          <p:cNvSpPr/>
          <p:nvPr/>
        </p:nvSpPr>
        <p:spPr>
          <a:xfrm>
            <a:off x="10656451" y="6049011"/>
            <a:ext cx="864037" cy="7561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783" tIns="61391" rIns="122783" bIns="61391" rtlCol="0" anchor="ctr"/>
          <a:lstStyle/>
          <a:p>
            <a:pPr algn="ctr"/>
            <a:endParaRPr lang="en-US" sz="1988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49165" y="6228241"/>
            <a:ext cx="691230" cy="436873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2398">
                <a:solidFill>
                  <a:srgbClr val="FFFFFF"/>
                </a:solidFill>
              </a:defRPr>
            </a:lvl1pPr>
          </a:lstStyle>
          <a:p>
            <a:fld id="{B43D6C9E-52BA-4081-9FE5-51E7EA2921EC}" type="slidenum">
              <a:rPr lang="fr-FR" smtClean="0"/>
              <a:t>‹N°›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744964" y="4435169"/>
            <a:ext cx="2610037" cy="460820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630">
                <a:solidFill>
                  <a:schemeClr val="bg2"/>
                </a:solidFill>
              </a:defRPr>
            </a:lvl1pPr>
          </a:lstStyle>
          <a:p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9705757" y="1785927"/>
            <a:ext cx="2688448" cy="460820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630">
                <a:solidFill>
                  <a:schemeClr val="bg2"/>
                </a:solidFill>
              </a:defRPr>
            </a:lvl1pPr>
          </a:lstStyle>
          <a:p>
            <a:fld id="{CA201DB1-78BC-4861-9B3F-7445070C1BE3}" type="datetimeFigureOut">
              <a:rPr lang="fr-FR" smtClean="0"/>
              <a:t>20/05/2020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0959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227801" rtl="0" eaLnBrk="1" latinLnBrk="0" hangingPunct="1">
        <a:spcBef>
          <a:spcPct val="0"/>
        </a:spcBef>
        <a:buNone/>
        <a:defRPr sz="6138" kern="1200" cap="none" spc="-134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460426" indent="-306950" algn="l" defTabSz="1227801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973" kern="1200">
          <a:solidFill>
            <a:schemeClr val="tx1"/>
          </a:solidFill>
          <a:latin typeface="+mn-lt"/>
          <a:ea typeface="+mn-ea"/>
          <a:cs typeface="+mn-cs"/>
        </a:defRPr>
      </a:lvl1pPr>
      <a:lvl2pPr marL="859461" indent="-306950" algn="l" defTabSz="1227801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685" kern="1200">
          <a:solidFill>
            <a:schemeClr val="tx1"/>
          </a:solidFill>
          <a:latin typeface="+mn-lt"/>
          <a:ea typeface="+mn-ea"/>
          <a:cs typeface="+mn-cs"/>
        </a:defRPr>
      </a:lvl2pPr>
      <a:lvl3pPr marL="1350582" indent="-306950" algn="l" defTabSz="1227801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2398" kern="1200">
          <a:solidFill>
            <a:schemeClr val="tx1"/>
          </a:solidFill>
          <a:latin typeface="+mn-lt"/>
          <a:ea typeface="+mn-ea"/>
          <a:cs typeface="+mn-cs"/>
        </a:defRPr>
      </a:lvl3pPr>
      <a:lvl4pPr marL="1718922" indent="-306950" algn="l" defTabSz="1227801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2110" kern="1200">
          <a:solidFill>
            <a:schemeClr val="tx1"/>
          </a:solidFill>
          <a:latin typeface="+mn-lt"/>
          <a:ea typeface="+mn-ea"/>
          <a:cs typeface="+mn-cs"/>
        </a:defRPr>
      </a:lvl4pPr>
      <a:lvl5pPr marL="2087262" indent="-306950" algn="l" defTabSz="1227801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918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332823" indent="-245560" algn="l" defTabSz="1227801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918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578383" indent="-245560" algn="l" defTabSz="1227801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918" kern="1200">
          <a:solidFill>
            <a:schemeClr val="tx1"/>
          </a:solidFill>
          <a:latin typeface="+mn-lt"/>
          <a:ea typeface="+mn-ea"/>
          <a:cs typeface="+mn-cs"/>
        </a:defRPr>
      </a:lvl7pPr>
      <a:lvl8pPr marL="2823943" indent="-245560" algn="l" defTabSz="1227801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918" kern="1200">
          <a:solidFill>
            <a:schemeClr val="tx1"/>
          </a:solidFill>
          <a:latin typeface="+mn-lt"/>
          <a:ea typeface="+mn-ea"/>
          <a:cs typeface="+mn-cs"/>
        </a:defRPr>
      </a:lvl8pPr>
      <a:lvl9pPr marL="3069504" indent="-245560" algn="l" defTabSz="1227801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9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27801" rtl="0" eaLnBrk="1" latinLnBrk="0" hangingPunct="1">
        <a:defRPr sz="2398" kern="1200">
          <a:solidFill>
            <a:schemeClr val="tx1"/>
          </a:solidFill>
          <a:latin typeface="+mn-lt"/>
          <a:ea typeface="+mn-ea"/>
          <a:cs typeface="+mn-cs"/>
        </a:defRPr>
      </a:lvl1pPr>
      <a:lvl2pPr marL="613901" algn="l" defTabSz="1227801" rtl="0" eaLnBrk="1" latinLnBrk="0" hangingPunct="1">
        <a:defRPr sz="2398" kern="1200">
          <a:solidFill>
            <a:schemeClr val="tx1"/>
          </a:solidFill>
          <a:latin typeface="+mn-lt"/>
          <a:ea typeface="+mn-ea"/>
          <a:cs typeface="+mn-cs"/>
        </a:defRPr>
      </a:lvl2pPr>
      <a:lvl3pPr marL="1227801" algn="l" defTabSz="1227801" rtl="0" eaLnBrk="1" latinLnBrk="0" hangingPunct="1">
        <a:defRPr sz="2398" kern="1200">
          <a:solidFill>
            <a:schemeClr val="tx1"/>
          </a:solidFill>
          <a:latin typeface="+mn-lt"/>
          <a:ea typeface="+mn-ea"/>
          <a:cs typeface="+mn-cs"/>
        </a:defRPr>
      </a:lvl3pPr>
      <a:lvl4pPr marL="1841702" algn="l" defTabSz="1227801" rtl="0" eaLnBrk="1" latinLnBrk="0" hangingPunct="1">
        <a:defRPr sz="2398" kern="1200">
          <a:solidFill>
            <a:schemeClr val="tx1"/>
          </a:solidFill>
          <a:latin typeface="+mn-lt"/>
          <a:ea typeface="+mn-ea"/>
          <a:cs typeface="+mn-cs"/>
        </a:defRPr>
      </a:lvl4pPr>
      <a:lvl5pPr marL="2455603" algn="l" defTabSz="1227801" rtl="0" eaLnBrk="1" latinLnBrk="0" hangingPunct="1">
        <a:defRPr sz="2398" kern="1200">
          <a:solidFill>
            <a:schemeClr val="tx1"/>
          </a:solidFill>
          <a:latin typeface="+mn-lt"/>
          <a:ea typeface="+mn-ea"/>
          <a:cs typeface="+mn-cs"/>
        </a:defRPr>
      </a:lvl5pPr>
      <a:lvl6pPr marL="3069504" algn="l" defTabSz="1227801" rtl="0" eaLnBrk="1" latinLnBrk="0" hangingPunct="1">
        <a:defRPr sz="2398" kern="1200">
          <a:solidFill>
            <a:schemeClr val="tx1"/>
          </a:solidFill>
          <a:latin typeface="+mn-lt"/>
          <a:ea typeface="+mn-ea"/>
          <a:cs typeface="+mn-cs"/>
        </a:defRPr>
      </a:lvl6pPr>
      <a:lvl7pPr marL="3683404" algn="l" defTabSz="1227801" rtl="0" eaLnBrk="1" latinLnBrk="0" hangingPunct="1">
        <a:defRPr sz="2398" kern="1200">
          <a:solidFill>
            <a:schemeClr val="tx1"/>
          </a:solidFill>
          <a:latin typeface="+mn-lt"/>
          <a:ea typeface="+mn-ea"/>
          <a:cs typeface="+mn-cs"/>
        </a:defRPr>
      </a:lvl7pPr>
      <a:lvl8pPr marL="4297305" algn="l" defTabSz="1227801" rtl="0" eaLnBrk="1" latinLnBrk="0" hangingPunct="1">
        <a:defRPr sz="2398" kern="1200">
          <a:solidFill>
            <a:schemeClr val="tx1"/>
          </a:solidFill>
          <a:latin typeface="+mn-lt"/>
          <a:ea typeface="+mn-ea"/>
          <a:cs typeface="+mn-cs"/>
        </a:defRPr>
      </a:lvl8pPr>
      <a:lvl9pPr marL="4911206" algn="l" defTabSz="1227801" rtl="0" eaLnBrk="1" latinLnBrk="0" hangingPunct="1">
        <a:defRPr sz="23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A1A5C1E0-30A9-4578-827F-1544B5CF13D0}"/>
              </a:ext>
            </a:extLst>
          </p:cNvPr>
          <p:cNvSpPr/>
          <p:nvPr/>
        </p:nvSpPr>
        <p:spPr>
          <a:xfrm>
            <a:off x="503660" y="-50307"/>
            <a:ext cx="4500000" cy="2879337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4"/>
          <p:cNvSpPr/>
          <p:nvPr/>
        </p:nvSpPr>
        <p:spPr>
          <a:xfrm>
            <a:off x="1390811" y="717156"/>
            <a:ext cx="7679811" cy="1010489"/>
          </a:xfrm>
          <a:prstGeom prst="round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81533" tIns="40767" rIns="81533" bIns="40767" anchor="ctr" anchorCtr="1" compatLnSpc="1">
            <a:spAutoFit/>
          </a:bodyPr>
          <a:lstStyle/>
          <a:p>
            <a:pPr algn="ctr"/>
            <a:r>
              <a:rPr lang="en-US" sz="1800" kern="0" dirty="0" err="1" smtClean="0">
                <a:latin typeface="Copperplate Gothic Bold" pitchFamily="34" charset="0"/>
                <a:cs typeface="Times New Roman" pitchFamily="18" charset="0"/>
              </a:rPr>
              <a:t>Université</a:t>
            </a:r>
            <a:r>
              <a:rPr lang="en-US" sz="1800" kern="0" dirty="0" smtClean="0">
                <a:latin typeface="Copperplate Gothic Bold" pitchFamily="34" charset="0"/>
                <a:cs typeface="Times New Roman" pitchFamily="18" charset="0"/>
              </a:rPr>
              <a:t> 8 Mai 1945 </a:t>
            </a:r>
            <a:r>
              <a:rPr lang="en-US" sz="1800" kern="0" dirty="0" err="1" smtClean="0">
                <a:latin typeface="Copperplate Gothic Bold" pitchFamily="34" charset="0"/>
                <a:cs typeface="Times New Roman" pitchFamily="18" charset="0"/>
              </a:rPr>
              <a:t>Guelma</a:t>
            </a:r>
            <a:r>
              <a:rPr lang="en-US" sz="1800" kern="0" dirty="0" smtClean="0">
                <a:latin typeface="Copperplate Gothic Bold" pitchFamily="34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1800" kern="0" dirty="0" err="1" smtClean="0">
                <a:latin typeface="Copperplate Gothic Bold" pitchFamily="34" charset="0"/>
                <a:cs typeface="Times New Roman" pitchFamily="18" charset="0"/>
              </a:rPr>
              <a:t>Faculté</a:t>
            </a:r>
            <a:r>
              <a:rPr lang="en-US" sz="1800" kern="0" dirty="0" smtClean="0">
                <a:latin typeface="Copperplate Gothic Bold" pitchFamily="34" charset="0"/>
                <a:cs typeface="Times New Roman" pitchFamily="18" charset="0"/>
              </a:rPr>
              <a:t> des sciences et de la </a:t>
            </a:r>
            <a:r>
              <a:rPr lang="en-US" sz="1800" kern="0" dirty="0" err="1" smtClean="0">
                <a:latin typeface="Copperplate Gothic Bold" pitchFamily="34" charset="0"/>
                <a:cs typeface="Times New Roman" pitchFamily="18" charset="0"/>
              </a:rPr>
              <a:t>technolohgie</a:t>
            </a:r>
            <a:endParaRPr lang="en-US" sz="1800" kern="0" dirty="0" smtClean="0">
              <a:latin typeface="Copperplate Gothic Bold" pitchFamily="34" charset="0"/>
              <a:cs typeface="Times New Roman" pitchFamily="18" charset="0"/>
            </a:endParaRPr>
          </a:p>
          <a:p>
            <a:pPr algn="ctr"/>
            <a:r>
              <a:rPr lang="en-US" sz="1800" kern="0" dirty="0" err="1" smtClean="0">
                <a:latin typeface="Copperplate Gothic Bold" pitchFamily="34" charset="0"/>
                <a:cs typeface="Times New Roman" pitchFamily="18" charset="0"/>
              </a:rPr>
              <a:t>Département</a:t>
            </a:r>
            <a:r>
              <a:rPr lang="en-US" sz="1800" kern="0" dirty="0" smtClean="0">
                <a:latin typeface="Copperplate Gothic Bold" pitchFamily="34" charset="0"/>
                <a:cs typeface="Times New Roman" pitchFamily="18" charset="0"/>
              </a:rPr>
              <a:t> </a:t>
            </a:r>
            <a:r>
              <a:rPr lang="en-US" sz="1800" kern="0" dirty="0" err="1" smtClean="0">
                <a:latin typeface="Copperplate Gothic Bold" pitchFamily="34" charset="0"/>
                <a:cs typeface="Times New Roman" pitchFamily="18" charset="0"/>
              </a:rPr>
              <a:t>d’architecture</a:t>
            </a:r>
            <a:r>
              <a:rPr lang="en-US" sz="1800" kern="0" dirty="0" smtClean="0">
                <a:latin typeface="Copperplate Gothic Bold" pitchFamily="34" charset="0"/>
                <a:cs typeface="Times New Roman" pitchFamily="18" charset="0"/>
              </a:rPr>
              <a:t>  </a:t>
            </a:r>
            <a:endParaRPr lang="fr-FR" sz="1400" kern="0" dirty="0">
              <a:latin typeface="Copperplate Gothic Bold" pitchFamily="34" charset="0"/>
              <a:cs typeface="Times New Roman" pitchFamily="18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767215" y="3678876"/>
            <a:ext cx="8927001" cy="635919"/>
          </a:xfrm>
          <a:prstGeom prst="round2DiagRect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81533" tIns="40767" rIns="81533" bIns="40767" rtlCol="0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FF0000"/>
                </a:solidFill>
              </a:rPr>
              <a:t>Climatologie urbaine et microclimat urbain </a:t>
            </a:r>
            <a:endParaRPr lang="fr-FR" sz="3200" b="1" dirty="0">
              <a:solidFill>
                <a:srgbClr val="FF0000"/>
              </a:solidFill>
              <a:latin typeface="Copperplate Gothic Bold" panose="020E0705020206020404" pitchFamily="34" charset="0"/>
              <a:ea typeface="Batang" panose="02030600000101010101" pitchFamily="18" charset="-127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="" xmlns:a16="http://schemas.microsoft.com/office/drawing/2014/main" id="{F0E5CA88-BD7B-45B3-82FE-AD0FDC0FE0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2694" y="682400"/>
            <a:ext cx="1177589" cy="1080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69F4602A-23B0-4177-BABD-9F96E4C99B21}"/>
              </a:ext>
            </a:extLst>
          </p:cNvPr>
          <p:cNvSpPr/>
          <p:nvPr/>
        </p:nvSpPr>
        <p:spPr>
          <a:xfrm>
            <a:off x="510478" y="6542320"/>
            <a:ext cx="4500000" cy="159465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Titre 1"/>
          <p:cNvSpPr txBox="1">
            <a:spLocks/>
          </p:cNvSpPr>
          <p:nvPr/>
        </p:nvSpPr>
        <p:spPr>
          <a:xfrm>
            <a:off x="4608116" y="5635920"/>
            <a:ext cx="5466151" cy="1260211"/>
          </a:xfrm>
          <a:prstGeom prst="rect">
            <a:avLst/>
          </a:prstGeom>
        </p:spPr>
        <p:txBody>
          <a:bodyPr vert="horz" lIns="128016" tIns="64008" rIns="128016" bIns="64008" rtlCol="0" anchor="b">
            <a:noAutofit/>
          </a:bodyPr>
          <a:lstStyle>
            <a:lvl1pPr algn="l" defTabSz="1227801" rtl="0" eaLnBrk="1" latinLnBrk="0" hangingPunct="1">
              <a:spcBef>
                <a:spcPct val="0"/>
              </a:spcBef>
              <a:buNone/>
              <a:defRPr sz="8824" kern="1200" cap="none" spc="-134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err="1" smtClean="0"/>
              <a:t>Pr</a:t>
            </a:r>
            <a:r>
              <a:rPr lang="en-US" sz="3600" dirty="0" smtClean="0"/>
              <a:t> ALKAMA </a:t>
            </a:r>
            <a:r>
              <a:rPr lang="en-US" sz="3600" dirty="0" err="1" smtClean="0"/>
              <a:t>Djamel</a:t>
            </a:r>
            <a:r>
              <a:rPr lang="en-US" sz="3600" dirty="0" smtClean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8656487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35708" y="252239"/>
            <a:ext cx="80429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fr-FR" sz="2800" b="1" dirty="0" smtClean="0">
                <a:solidFill>
                  <a:srgbClr val="FF0000"/>
                </a:solidFill>
              </a:rPr>
              <a:t>Les différentes </a:t>
            </a:r>
            <a:r>
              <a:rPr lang="fr-FR" sz="2800" b="1" dirty="0">
                <a:solidFill>
                  <a:srgbClr val="FF0000"/>
                </a:solidFill>
              </a:rPr>
              <a:t>activités tenant place dans </a:t>
            </a:r>
            <a:r>
              <a:rPr lang="fr-FR" sz="2800" b="1" dirty="0" smtClean="0">
                <a:solidFill>
                  <a:srgbClr val="FF0000"/>
                </a:solidFill>
              </a:rPr>
              <a:t>l’espace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7636" y="972319"/>
            <a:ext cx="10153128" cy="730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Les activités anthropiques (ou humaines) sont générées par une multitude de sources :</a:t>
            </a:r>
          </a:p>
          <a:p>
            <a:r>
              <a:rPr lang="fr-FR" dirty="0"/>
              <a:t>domestiques, industrielles, transport, éclairage, chauffage, climatisation et autres.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160273" y="2052439"/>
            <a:ext cx="55938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fr-FR" sz="2800" b="1" dirty="0">
                <a:solidFill>
                  <a:srgbClr val="FF0000"/>
                </a:solidFill>
              </a:rPr>
              <a:t>La couverture minérale de la ville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3620" y="2925451"/>
            <a:ext cx="5400600" cy="4239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Dans la ville où les aires sont asphaltées, </a:t>
            </a:r>
            <a:r>
              <a:rPr lang="fr-FR" dirty="0" smtClean="0"/>
              <a:t>pavées ainsi </a:t>
            </a:r>
            <a:r>
              <a:rPr lang="fr-FR" dirty="0"/>
              <a:t>que les façades sont revêtis par une multitude de matériaux, constituent une </a:t>
            </a:r>
            <a:r>
              <a:rPr lang="fr-FR" dirty="0" smtClean="0"/>
              <a:t>importante couche </a:t>
            </a:r>
            <a:r>
              <a:rPr lang="fr-FR" dirty="0"/>
              <a:t>imperméable dite minérale. Le bilan énergétique urbain est fortement affecté par </a:t>
            </a:r>
            <a:r>
              <a:rPr lang="fr-FR" dirty="0" smtClean="0"/>
              <a:t>les propriétés </a:t>
            </a:r>
            <a:r>
              <a:rPr lang="fr-FR" dirty="0"/>
              <a:t>thermiques et </a:t>
            </a:r>
            <a:r>
              <a:rPr lang="fr-FR" dirty="0" smtClean="0"/>
              <a:t>l’albédo </a:t>
            </a:r>
            <a:r>
              <a:rPr lang="fr-FR" dirty="0"/>
              <a:t>des différents matériaux ou couche minérale.</a:t>
            </a:r>
          </a:p>
          <a:p>
            <a:r>
              <a:rPr lang="fr-FR" dirty="0"/>
              <a:t>La nature des surfaces et leurs couleurs influent sur le microclimat, une surface blanche</a:t>
            </a:r>
          </a:p>
          <a:p>
            <a:r>
              <a:rPr lang="fr-FR" dirty="0"/>
              <a:t>réfléchie un pourcentage important du rayonnement solaire, par contre une surface grise </a:t>
            </a:r>
            <a:r>
              <a:rPr lang="fr-FR" dirty="0" smtClean="0"/>
              <a:t>ou noir </a:t>
            </a:r>
            <a:r>
              <a:rPr lang="fr-FR" dirty="0"/>
              <a:t>absorbée une grande quantité </a:t>
            </a:r>
            <a:r>
              <a:rPr lang="fr-FR" dirty="0" smtClean="0"/>
              <a:t>d’énergie</a:t>
            </a:r>
            <a:r>
              <a:rPr lang="fr-FR" dirty="0"/>
              <a:t>.</a:t>
            </a:r>
            <a:endParaRPr lang="en-US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3387" y="2925451"/>
            <a:ext cx="3981450" cy="161925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2987" y="4894493"/>
            <a:ext cx="2762250" cy="237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11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35708" y="252239"/>
            <a:ext cx="40000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fr-FR" sz="2800" b="1" dirty="0" smtClean="0">
                <a:solidFill>
                  <a:srgbClr val="FF0000"/>
                </a:solidFill>
              </a:rPr>
              <a:t>La couverture végétale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7636" y="972319"/>
            <a:ext cx="10153128" cy="3601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Les arbres et les aires vertes agissent sur le microclimat par le biais de trois facteurs : le</a:t>
            </a:r>
          </a:p>
          <a:p>
            <a:r>
              <a:rPr lang="fr-FR" dirty="0"/>
              <a:t>rayonnement solaire, le vent, et </a:t>
            </a:r>
            <a:r>
              <a:rPr lang="fr-FR" dirty="0" smtClean="0"/>
              <a:t>l’humidité </a:t>
            </a:r>
            <a:r>
              <a:rPr lang="fr-FR" dirty="0"/>
              <a:t>de </a:t>
            </a:r>
            <a:r>
              <a:rPr lang="fr-FR" dirty="0" smtClean="0"/>
              <a:t>l’air</a:t>
            </a:r>
            <a:r>
              <a:rPr lang="fr-FR" dirty="0"/>
              <a:t>.</a:t>
            </a:r>
          </a:p>
          <a:p>
            <a:r>
              <a:rPr lang="fr-FR" dirty="0"/>
              <a:t>Les espaces verts extérieurs permettent de guider les déplacements </a:t>
            </a:r>
            <a:r>
              <a:rPr lang="fr-FR" dirty="0" smtClean="0"/>
              <a:t>d’air </a:t>
            </a:r>
            <a:r>
              <a:rPr lang="fr-FR" dirty="0"/>
              <a:t>en filtrant les</a:t>
            </a:r>
          </a:p>
          <a:p>
            <a:r>
              <a:rPr lang="fr-FR" dirty="0"/>
              <a:t>poussières pendant les périodes chaudes.</a:t>
            </a:r>
          </a:p>
          <a:p>
            <a:r>
              <a:rPr lang="fr-FR" dirty="0"/>
              <a:t>Les végétaux créent des ombrages sur le sol et les parois, permettent de gérer </a:t>
            </a:r>
            <a:r>
              <a:rPr lang="fr-FR" dirty="0" smtClean="0"/>
              <a:t>l’habitabilité</a:t>
            </a:r>
            <a:endParaRPr lang="fr-FR" dirty="0"/>
          </a:p>
          <a:p>
            <a:r>
              <a:rPr lang="fr-FR" dirty="0"/>
              <a:t>des espaces extérieurs et de protéger les espaces intérieurs des bâtiments. On peut résumer</a:t>
            </a:r>
          </a:p>
          <a:p>
            <a:r>
              <a:rPr lang="fr-FR" dirty="0"/>
              <a:t>leurs effets en trois points essentiels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Oxygénation de jour grâce à la photosynthèse (absorption de CO2, dégage </a:t>
            </a:r>
            <a:r>
              <a:rPr lang="fr-FR" dirty="0" smtClean="0"/>
              <a:t>l’O2</a:t>
            </a:r>
            <a:r>
              <a:rPr lang="fr-FR" dirty="0"/>
              <a:t>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Humidification de </a:t>
            </a:r>
            <a:r>
              <a:rPr lang="fr-FR" dirty="0" smtClean="0"/>
              <a:t>l’air </a:t>
            </a:r>
            <a:r>
              <a:rPr lang="fr-FR" dirty="0"/>
              <a:t>(grâce au phénomène </a:t>
            </a:r>
            <a:r>
              <a:rPr lang="fr-FR" dirty="0" smtClean="0"/>
              <a:t>d’évapotranspiration </a:t>
            </a:r>
            <a:r>
              <a:rPr lang="fr-FR" dirty="0"/>
              <a:t>des plantes).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Fixation des poussières : par la position brise- vent des arbres et par le pouvoir adhésif</a:t>
            </a:r>
          </a:p>
          <a:p>
            <a:r>
              <a:rPr lang="fr-FR" dirty="0"/>
              <a:t>de matière huileuse sur les feuilles.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591892" y="4763104"/>
            <a:ext cx="33808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fr-FR" sz="2800" b="1" dirty="0" smtClean="0">
                <a:solidFill>
                  <a:srgbClr val="FF0000"/>
                </a:solidFill>
              </a:rPr>
              <a:t>Les étendus d’eau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2375" y="5285867"/>
            <a:ext cx="10153128" cy="1687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L’utilisation </a:t>
            </a:r>
            <a:r>
              <a:rPr lang="fr-FR" dirty="0"/>
              <a:t>de plan d'eau permet de créer des microclimats et </a:t>
            </a:r>
            <a:r>
              <a:rPr lang="fr-FR" dirty="0" smtClean="0"/>
              <a:t>d’atténuer </a:t>
            </a:r>
            <a:r>
              <a:rPr lang="fr-FR" dirty="0"/>
              <a:t>les variations</a:t>
            </a:r>
          </a:p>
          <a:p>
            <a:r>
              <a:rPr lang="fr-FR" dirty="0"/>
              <a:t>journalières de température, </a:t>
            </a:r>
            <a:r>
              <a:rPr lang="fr-FR" dirty="0" smtClean="0"/>
              <a:t>l’eau </a:t>
            </a:r>
            <a:r>
              <a:rPr lang="fr-FR" dirty="0"/>
              <a:t>trouve dans </a:t>
            </a:r>
            <a:r>
              <a:rPr lang="fr-FR" dirty="0" smtClean="0"/>
              <a:t>l’air </a:t>
            </a:r>
            <a:r>
              <a:rPr lang="fr-FR" dirty="0"/>
              <a:t>ambiant la chaleur nécessaire pour passer</a:t>
            </a:r>
          </a:p>
          <a:p>
            <a:r>
              <a:rPr lang="fr-FR" dirty="0"/>
              <a:t>de </a:t>
            </a:r>
            <a:r>
              <a:rPr lang="fr-FR" dirty="0" smtClean="0"/>
              <a:t>l’état </a:t>
            </a:r>
            <a:r>
              <a:rPr lang="fr-FR" dirty="0"/>
              <a:t>liquide à </a:t>
            </a:r>
            <a:r>
              <a:rPr lang="fr-FR" dirty="0" smtClean="0"/>
              <a:t>l’état </a:t>
            </a:r>
            <a:r>
              <a:rPr lang="fr-FR" dirty="0"/>
              <a:t>vapeur, la température de </a:t>
            </a:r>
            <a:r>
              <a:rPr lang="fr-FR" dirty="0" smtClean="0"/>
              <a:t>l’air </a:t>
            </a:r>
            <a:r>
              <a:rPr lang="fr-FR" dirty="0"/>
              <a:t>se voit ainsi réduite et </a:t>
            </a:r>
            <a:r>
              <a:rPr lang="fr-FR" dirty="0" smtClean="0"/>
              <a:t>l’humidité</a:t>
            </a:r>
            <a:endParaRPr lang="fr-FR" dirty="0"/>
          </a:p>
          <a:p>
            <a:r>
              <a:rPr lang="fr-FR" dirty="0"/>
              <a:t>relative de </a:t>
            </a:r>
            <a:r>
              <a:rPr lang="fr-FR" dirty="0" smtClean="0"/>
              <a:t>l’air </a:t>
            </a:r>
            <a:r>
              <a:rPr lang="fr-FR" dirty="0"/>
              <a:t>augmente, encore </a:t>
            </a:r>
            <a:r>
              <a:rPr lang="fr-FR" dirty="0" smtClean="0"/>
              <a:t>l’eau </a:t>
            </a:r>
            <a:r>
              <a:rPr lang="fr-FR" dirty="0"/>
              <a:t>agit comme un tampon grâce a sa capacité de stocker</a:t>
            </a:r>
          </a:p>
          <a:p>
            <a:r>
              <a:rPr lang="fr-FR" dirty="0"/>
              <a:t>de la chaleur.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43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35708" y="252239"/>
            <a:ext cx="17524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fr-FR" sz="2800" b="1" dirty="0" smtClean="0">
                <a:solidFill>
                  <a:srgbClr val="FF0000"/>
                </a:solidFill>
              </a:rPr>
              <a:t>L’albédo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7636" y="804778"/>
            <a:ext cx="10081120" cy="1687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L'albédo est le rapport de l'énergie solaire réfléchie par une surface sur l'énergie </a:t>
            </a:r>
            <a:r>
              <a:rPr lang="fr-FR" dirty="0" smtClean="0"/>
              <a:t>solaire incidente</a:t>
            </a:r>
            <a:r>
              <a:rPr lang="fr-FR" dirty="0"/>
              <a:t>. Un albédo faible implique des températures </a:t>
            </a:r>
            <a:r>
              <a:rPr lang="fr-FR" dirty="0" smtClean="0"/>
              <a:t>de surfaces </a:t>
            </a:r>
            <a:r>
              <a:rPr lang="fr-FR" dirty="0"/>
              <a:t>plus élevées (une </a:t>
            </a:r>
            <a:r>
              <a:rPr lang="fr-FR" dirty="0" smtClean="0"/>
              <a:t>grande partie </a:t>
            </a:r>
            <a:r>
              <a:rPr lang="fr-FR" dirty="0"/>
              <a:t>de </a:t>
            </a:r>
            <a:r>
              <a:rPr lang="fr-FR" dirty="0" smtClean="0"/>
              <a:t>l’énergie </a:t>
            </a:r>
            <a:r>
              <a:rPr lang="fr-FR" dirty="0"/>
              <a:t>solaire est absorbée).</a:t>
            </a:r>
          </a:p>
          <a:p>
            <a:r>
              <a:rPr lang="fr-FR" dirty="0"/>
              <a:t>Les surfaces noires (ou très sombres) peuvent avoir une température dépassant de </a:t>
            </a:r>
            <a:r>
              <a:rPr lang="fr-FR" dirty="0" smtClean="0"/>
              <a:t>21 C</a:t>
            </a:r>
            <a:r>
              <a:rPr lang="fr-FR" dirty="0"/>
              <a:t>, </a:t>
            </a:r>
            <a:r>
              <a:rPr lang="fr-FR" dirty="0" smtClean="0"/>
              <a:t>la température </a:t>
            </a:r>
            <a:r>
              <a:rPr lang="fr-FR" dirty="0"/>
              <a:t>des surfaces blanches avec un albédo de (50 à 90 %).</a:t>
            </a:r>
            <a:endParaRPr lang="en-US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046" y="3132559"/>
            <a:ext cx="4248150" cy="302895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4260" y="3132559"/>
            <a:ext cx="2847975" cy="3019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95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/>
              <a:t>6</a:t>
            </a:r>
            <a:r>
              <a:rPr lang="en-US" sz="4800" smtClean="0"/>
              <a:t>. </a:t>
            </a:r>
            <a:r>
              <a:rPr lang="en-US" sz="4800" dirty="0" smtClean="0"/>
              <a:t>Conclusion  </a:t>
            </a:r>
            <a:endParaRPr lang="en-US" sz="4800" dirty="0"/>
          </a:p>
        </p:txBody>
      </p:sp>
      <p:sp>
        <p:nvSpPr>
          <p:cNvPr id="3" name="Rectangle 2"/>
          <p:cNvSpPr/>
          <p:nvPr/>
        </p:nvSpPr>
        <p:spPr>
          <a:xfrm>
            <a:off x="568022" y="1476375"/>
            <a:ext cx="951270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dirty="0"/>
              <a:t>Le climat est </a:t>
            </a:r>
            <a:r>
              <a:rPr lang="fr-FR" sz="2400" dirty="0" smtClean="0"/>
              <a:t>l’une </a:t>
            </a:r>
            <a:r>
              <a:rPr lang="fr-FR" sz="2400" dirty="0"/>
              <a:t>des clés de </a:t>
            </a:r>
            <a:r>
              <a:rPr lang="fr-FR" sz="2400" dirty="0" smtClean="0"/>
              <a:t>l’architecture </a:t>
            </a:r>
            <a:r>
              <a:rPr lang="fr-FR" sz="2400" dirty="0"/>
              <a:t>bioclimatique et </a:t>
            </a:r>
            <a:r>
              <a:rPr lang="fr-FR" sz="2400" dirty="0" smtClean="0"/>
              <a:t>l’homme </a:t>
            </a:r>
            <a:r>
              <a:rPr lang="fr-FR" sz="2400" dirty="0"/>
              <a:t>représente </a:t>
            </a:r>
            <a:r>
              <a:rPr lang="fr-FR" sz="2400" dirty="0" smtClean="0"/>
              <a:t>le centre </a:t>
            </a:r>
            <a:r>
              <a:rPr lang="fr-FR" sz="2400" dirty="0"/>
              <a:t>de toute préoccupation, de ce fait, une bonne compréhension du mot climat conduit </a:t>
            </a:r>
            <a:r>
              <a:rPr lang="fr-FR" sz="2400" dirty="0" smtClean="0"/>
              <a:t>à une </a:t>
            </a:r>
            <a:r>
              <a:rPr lang="fr-FR" sz="2400" dirty="0"/>
              <a:t>conception architecturale intelligente, qui assure à la fois la fonction et le confort dans les</a:t>
            </a:r>
          </a:p>
          <a:p>
            <a:pPr>
              <a:lnSpc>
                <a:spcPct val="150000"/>
              </a:lnSpc>
            </a:pPr>
            <a:r>
              <a:rPr lang="fr-FR" sz="2400" dirty="0"/>
              <a:t>bâtiments dans </a:t>
            </a:r>
            <a:r>
              <a:rPr lang="fr-FR" sz="2400" dirty="0" smtClean="0"/>
              <a:t>n’importe </a:t>
            </a:r>
            <a:r>
              <a:rPr lang="fr-FR" sz="2400" dirty="0"/>
              <a:t>quelle région. </a:t>
            </a:r>
            <a:r>
              <a:rPr lang="fr-FR" sz="2400" dirty="0" smtClean="0"/>
              <a:t>L’importance d’étudier </a:t>
            </a:r>
            <a:r>
              <a:rPr lang="fr-FR" sz="2400" dirty="0"/>
              <a:t>le climat se révèle </a:t>
            </a:r>
            <a:r>
              <a:rPr lang="fr-FR" sz="2400" dirty="0" smtClean="0"/>
              <a:t>important encore </a:t>
            </a:r>
            <a:r>
              <a:rPr lang="fr-FR" sz="2400" dirty="0"/>
              <a:t>une fois parce que nos modes de vie et plusieurs thermorégulations végétatives </a:t>
            </a:r>
            <a:r>
              <a:rPr lang="fr-FR" sz="2400" dirty="0" smtClean="0"/>
              <a:t>et comportementales </a:t>
            </a:r>
            <a:r>
              <a:rPr lang="fr-FR" sz="2400" dirty="0"/>
              <a:t>et même techniques sont liés aux descriptions physiques </a:t>
            </a:r>
            <a:r>
              <a:rPr lang="fr-FR" sz="2400" dirty="0" smtClean="0"/>
              <a:t>de L’environnement </a:t>
            </a:r>
            <a:r>
              <a:rPr lang="fr-FR" sz="2400" dirty="0"/>
              <a:t>à savoir : le vent, </a:t>
            </a:r>
            <a:r>
              <a:rPr lang="fr-FR" sz="2400" dirty="0" smtClean="0"/>
              <a:t>l’ensoleillement.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6790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 smtClean="0"/>
              <a:t>1. </a:t>
            </a:r>
            <a:r>
              <a:rPr lang="en-US" sz="4800" dirty="0" smtClean="0"/>
              <a:t>Introduction </a:t>
            </a:r>
            <a:endParaRPr lang="en-US" sz="4800" dirty="0"/>
          </a:p>
        </p:txBody>
      </p:sp>
      <p:sp>
        <p:nvSpPr>
          <p:cNvPr id="3" name="Rectangle 2"/>
          <p:cNvSpPr/>
          <p:nvPr/>
        </p:nvSpPr>
        <p:spPr>
          <a:xfrm>
            <a:off x="431652" y="1404367"/>
            <a:ext cx="10295755" cy="51549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dirty="0"/>
              <a:t>Comprendre le climat et ses échelles (spatio-temporelles) contribue en une bonne</a:t>
            </a:r>
          </a:p>
          <a:p>
            <a:pPr>
              <a:lnSpc>
                <a:spcPct val="150000"/>
              </a:lnSpc>
            </a:pPr>
            <a:r>
              <a:rPr lang="fr-FR" sz="2000" dirty="0"/>
              <a:t>maîtrise de la notion du confort et le comportement des individus vis à vis aux facteurs</a:t>
            </a:r>
          </a:p>
          <a:p>
            <a:pPr>
              <a:lnSpc>
                <a:spcPct val="150000"/>
              </a:lnSpc>
            </a:pPr>
            <a:r>
              <a:rPr lang="fr-FR" sz="2000" dirty="0"/>
              <a:t>climatiques, aussi « Le climat a une grande influence sur la santé et la longévité de</a:t>
            </a:r>
          </a:p>
          <a:p>
            <a:pPr>
              <a:lnSpc>
                <a:spcPct val="150000"/>
              </a:lnSpc>
            </a:pPr>
            <a:r>
              <a:rPr lang="fr-FR" sz="2000" dirty="0" smtClean="0"/>
              <a:t>L’homme ». </a:t>
            </a:r>
            <a:r>
              <a:rPr lang="fr-FR" sz="2000" dirty="0"/>
              <a:t>De nos jours, la préoccupation de </a:t>
            </a:r>
            <a:r>
              <a:rPr lang="fr-FR" sz="2000" dirty="0" smtClean="0"/>
              <a:t>l’homme </a:t>
            </a:r>
            <a:r>
              <a:rPr lang="fr-FR" sz="2000" dirty="0"/>
              <a:t>est comment </a:t>
            </a:r>
            <a:r>
              <a:rPr lang="fr-FR" sz="2000" dirty="0" smtClean="0"/>
              <a:t>s’abriter </a:t>
            </a:r>
            <a:r>
              <a:rPr lang="fr-FR" sz="2000" dirty="0"/>
              <a:t>intelligemment</a:t>
            </a:r>
          </a:p>
          <a:p>
            <a:pPr>
              <a:lnSpc>
                <a:spcPct val="150000"/>
              </a:lnSpc>
            </a:pPr>
            <a:r>
              <a:rPr lang="fr-FR" sz="2000" dirty="0"/>
              <a:t>aux fluctuations climatiques. De ce fait, la tendance est </a:t>
            </a:r>
            <a:r>
              <a:rPr lang="fr-FR" sz="2000" dirty="0" smtClean="0"/>
              <a:t>s’orienter </a:t>
            </a:r>
            <a:r>
              <a:rPr lang="fr-FR" sz="2000" dirty="0"/>
              <a:t>vers </a:t>
            </a:r>
            <a:r>
              <a:rPr lang="fr-FR" sz="2000" dirty="0" smtClean="0"/>
              <a:t>l’architecture</a:t>
            </a:r>
            <a:endParaRPr lang="fr-FR" sz="2000" dirty="0"/>
          </a:p>
          <a:p>
            <a:pPr>
              <a:lnSpc>
                <a:spcPct val="150000"/>
              </a:lnSpc>
            </a:pPr>
            <a:r>
              <a:rPr lang="fr-FR" sz="2000" dirty="0"/>
              <a:t>bioclimatique, où il est question de "construire avec le climat".</a:t>
            </a:r>
          </a:p>
          <a:p>
            <a:pPr>
              <a:lnSpc>
                <a:spcPct val="150000"/>
              </a:lnSpc>
            </a:pPr>
            <a:r>
              <a:rPr lang="fr-FR" sz="2000" dirty="0"/>
              <a:t>Les éléments du climat conditionnent les rythmes de vie des hommes : déterminant la façon</a:t>
            </a:r>
          </a:p>
          <a:p>
            <a:pPr>
              <a:lnSpc>
                <a:spcPct val="150000"/>
              </a:lnSpc>
            </a:pPr>
            <a:r>
              <a:rPr lang="fr-FR" sz="2000" dirty="0"/>
              <a:t>de se vêtir, les déplacements, et même le régime </a:t>
            </a:r>
            <a:r>
              <a:rPr lang="fr-FR" sz="2000" dirty="0" smtClean="0"/>
              <a:t>alimentaire </a:t>
            </a:r>
            <a:r>
              <a:rPr lang="fr-FR" sz="2000" dirty="0"/>
              <a:t>mais aussi ces paramètres</a:t>
            </a:r>
          </a:p>
          <a:p>
            <a:pPr>
              <a:lnSpc>
                <a:spcPct val="150000"/>
              </a:lnSpc>
            </a:pPr>
            <a:r>
              <a:rPr lang="fr-FR" sz="2000" dirty="0"/>
              <a:t>climatiques influent sur le bâtiment : la forme de </a:t>
            </a:r>
            <a:r>
              <a:rPr lang="fr-FR" sz="2000" dirty="0" smtClean="0"/>
              <a:t>l’enveloppe</a:t>
            </a:r>
            <a:r>
              <a:rPr lang="fr-FR" sz="2000" dirty="0"/>
              <a:t>, </a:t>
            </a:r>
            <a:r>
              <a:rPr lang="fr-FR" sz="2000" dirty="0" smtClean="0"/>
              <a:t>l’organisation </a:t>
            </a:r>
            <a:r>
              <a:rPr lang="fr-FR" sz="2000" dirty="0"/>
              <a:t>spatiale, la</a:t>
            </a:r>
          </a:p>
          <a:p>
            <a:pPr>
              <a:lnSpc>
                <a:spcPct val="150000"/>
              </a:lnSpc>
            </a:pPr>
            <a:r>
              <a:rPr lang="fr-FR" sz="2000" dirty="0"/>
              <a:t>disposition des </a:t>
            </a:r>
            <a:r>
              <a:rPr lang="fr-FR" sz="2000" dirty="0" smtClean="0"/>
              <a:t>bâtiments</a:t>
            </a:r>
            <a:r>
              <a:rPr lang="fr-FR" dirty="0" smtClean="0"/>
              <a:t>, Connaître</a:t>
            </a:r>
            <a:r>
              <a:rPr lang="fr-FR" dirty="0"/>
              <a:t>, comprendre, le climat est donc un enjeu majeur dans le</a:t>
            </a:r>
          </a:p>
          <a:p>
            <a:pPr>
              <a:lnSpc>
                <a:spcPct val="150000"/>
              </a:lnSpc>
            </a:pPr>
            <a:r>
              <a:rPr lang="fr-FR" dirty="0"/>
              <a:t>domaine bioclimatique.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 smtClean="0"/>
              <a:t>2. Notions de base</a:t>
            </a:r>
            <a:endParaRPr lang="en-US" sz="4800" dirty="0"/>
          </a:p>
        </p:txBody>
      </p:sp>
      <p:sp>
        <p:nvSpPr>
          <p:cNvPr id="3" name="Rectangle 2"/>
          <p:cNvSpPr/>
          <p:nvPr/>
        </p:nvSpPr>
        <p:spPr>
          <a:xfrm>
            <a:off x="431652" y="1908423"/>
            <a:ext cx="7848872" cy="73032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fr-FR" dirty="0" smtClean="0"/>
              <a:t>-Combinaison </a:t>
            </a:r>
            <a:r>
              <a:rPr lang="fr-FR" dirty="0"/>
              <a:t>des états de </a:t>
            </a:r>
            <a:r>
              <a:rPr lang="fr-FR" dirty="0" smtClean="0"/>
              <a:t>l’atmosphère </a:t>
            </a:r>
            <a:r>
              <a:rPr lang="fr-FR" dirty="0"/>
              <a:t>(température, </a:t>
            </a:r>
            <a:r>
              <a:rPr lang="fr-FR" dirty="0" smtClean="0"/>
              <a:t>vent) </a:t>
            </a:r>
            <a:r>
              <a:rPr lang="fr-FR" dirty="0"/>
              <a:t>en un lieu donné et </a:t>
            </a:r>
            <a:r>
              <a:rPr lang="fr-FR" dirty="0" smtClean="0"/>
              <a:t>sur une </a:t>
            </a:r>
            <a:r>
              <a:rPr lang="fr-FR" dirty="0"/>
              <a:t>période définie (mois, année, millénaire)</a:t>
            </a:r>
            <a:endParaRPr lang="en-US" dirty="0"/>
          </a:p>
        </p:txBody>
      </p:sp>
      <p:sp>
        <p:nvSpPr>
          <p:cNvPr id="4" name="ZoneTexte 3"/>
          <p:cNvSpPr txBox="1"/>
          <p:nvPr/>
        </p:nvSpPr>
        <p:spPr>
          <a:xfrm>
            <a:off x="436569" y="1444529"/>
            <a:ext cx="16400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Le Climat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8462" y="2868012"/>
            <a:ext cx="9504660" cy="168732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fr-FR" dirty="0" smtClean="0"/>
              <a:t>-le </a:t>
            </a:r>
            <a:r>
              <a:rPr lang="fr-FR" dirty="0"/>
              <a:t>climat </a:t>
            </a:r>
            <a:r>
              <a:rPr lang="fr-FR" dirty="0" smtClean="0"/>
              <a:t>d’une </a:t>
            </a:r>
            <a:r>
              <a:rPr lang="fr-FR" dirty="0"/>
              <a:t>région donnée est déterminé par des régimes de variations </a:t>
            </a:r>
            <a:r>
              <a:rPr lang="fr-FR" dirty="0" smtClean="0"/>
              <a:t>de plusieurs </a:t>
            </a:r>
            <a:r>
              <a:rPr lang="fr-FR" dirty="0"/>
              <a:t>éléments et par leurs combinaisons. Les principaux éléments climatiques </a:t>
            </a:r>
            <a:r>
              <a:rPr lang="fr-FR" dirty="0" smtClean="0"/>
              <a:t>à considérer</a:t>
            </a:r>
            <a:r>
              <a:rPr lang="fr-FR" dirty="0"/>
              <a:t>, lors de la conception des bâtiments, sont le rayonnement solaire, le </a:t>
            </a:r>
            <a:r>
              <a:rPr lang="fr-FR" dirty="0" smtClean="0"/>
              <a:t>rayonnement de </a:t>
            </a:r>
            <a:r>
              <a:rPr lang="fr-FR" dirty="0"/>
              <a:t>grande longueur </a:t>
            </a:r>
            <a:r>
              <a:rPr lang="fr-FR" dirty="0" smtClean="0"/>
              <a:t>d’onde </a:t>
            </a:r>
            <a:r>
              <a:rPr lang="fr-FR" dirty="0"/>
              <a:t>du ciel, la température </a:t>
            </a:r>
            <a:r>
              <a:rPr lang="fr-FR" dirty="0" smtClean="0"/>
              <a:t>d’air</a:t>
            </a:r>
            <a:r>
              <a:rPr lang="fr-FR" dirty="0"/>
              <a:t>, </a:t>
            </a:r>
            <a:r>
              <a:rPr lang="fr-FR" dirty="0" smtClean="0"/>
              <a:t>l’humidité</a:t>
            </a:r>
            <a:r>
              <a:rPr lang="fr-FR" dirty="0"/>
              <a:t>, le vent et </a:t>
            </a:r>
            <a:r>
              <a:rPr lang="fr-FR" dirty="0" smtClean="0"/>
              <a:t>les précipitations.</a:t>
            </a:r>
            <a:endParaRPr lang="en-US" dirty="0"/>
          </a:p>
        </p:txBody>
      </p:sp>
      <p:sp>
        <p:nvSpPr>
          <p:cNvPr id="6" name="ZoneTexte 5"/>
          <p:cNvSpPr txBox="1"/>
          <p:nvPr/>
        </p:nvSpPr>
        <p:spPr>
          <a:xfrm>
            <a:off x="4061028" y="4698460"/>
            <a:ext cx="26304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Le Climatologie 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3660" y="5364807"/>
            <a:ext cx="5112568" cy="136832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fr-FR" dirty="0" smtClean="0"/>
              <a:t>-Climatologie, science pluridisciplinaire chargée d’analyser les processus climatiques et leurs </a:t>
            </a:r>
            <a:r>
              <a:rPr lang="fr-FR" dirty="0"/>
              <a:t>fluctuations passées, afin de prévoir les potentiels changements </a:t>
            </a:r>
            <a:r>
              <a:rPr lang="fr-FR" dirty="0" smtClean="0"/>
              <a:t>futurs.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544220" y="5364807"/>
            <a:ext cx="4535710" cy="136832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fr-FR" dirty="0"/>
              <a:t>Science ayant pour objectif la description, le classement et </a:t>
            </a:r>
            <a:r>
              <a:rPr lang="fr-FR" dirty="0" smtClean="0"/>
              <a:t>l’exposition </a:t>
            </a:r>
            <a:r>
              <a:rPr lang="fr-FR" dirty="0"/>
              <a:t>de </a:t>
            </a:r>
            <a:r>
              <a:rPr lang="fr-FR" dirty="0" smtClean="0"/>
              <a:t>la répartition </a:t>
            </a:r>
            <a:r>
              <a:rPr lang="fr-FR" dirty="0"/>
              <a:t>et de </a:t>
            </a:r>
            <a:r>
              <a:rPr lang="fr-FR" dirty="0" smtClean="0"/>
              <a:t>l’histoire </a:t>
            </a:r>
            <a:r>
              <a:rPr lang="fr-FR" dirty="0"/>
              <a:t>des différents types de </a:t>
            </a:r>
            <a:r>
              <a:rPr lang="fr-FR" dirty="0" smtClean="0"/>
              <a:t>climats.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21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 smtClean="0"/>
              <a:t>3. Les facteurs climatiques</a:t>
            </a:r>
            <a:endParaRPr lang="en-US" sz="4800" dirty="0"/>
          </a:p>
        </p:txBody>
      </p:sp>
      <p:sp>
        <p:nvSpPr>
          <p:cNvPr id="3" name="Rectangle 2"/>
          <p:cNvSpPr/>
          <p:nvPr/>
        </p:nvSpPr>
        <p:spPr>
          <a:xfrm>
            <a:off x="215628" y="1563012"/>
            <a:ext cx="9649072" cy="1687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L’ensemble </a:t>
            </a:r>
            <a:r>
              <a:rPr lang="fr-FR" dirty="0"/>
              <a:t>de ces facteurs climatiques </a:t>
            </a:r>
            <a:r>
              <a:rPr lang="fr-FR" dirty="0"/>
              <a:t>constituent le climat </a:t>
            </a:r>
            <a:r>
              <a:rPr lang="fr-FR" dirty="0" smtClean="0"/>
              <a:t>d’un lieu peuvent </a:t>
            </a:r>
            <a:r>
              <a:rPr lang="fr-FR" dirty="0"/>
              <a:t>être classés en trois différentes catégories :</a:t>
            </a:r>
          </a:p>
          <a:p>
            <a:r>
              <a:rPr lang="fr-FR" dirty="0"/>
              <a:t>- les facteurs énergétiques : rayonnement solaire, lumière et température</a:t>
            </a:r>
          </a:p>
          <a:p>
            <a:r>
              <a:rPr lang="fr-FR" dirty="0"/>
              <a:t>- les facteurs hydrologiques : précipitations et hygrométrie</a:t>
            </a:r>
          </a:p>
          <a:p>
            <a:r>
              <a:rPr lang="fr-FR" dirty="0"/>
              <a:t>- les facteurs mécaniques : mouvement </a:t>
            </a:r>
            <a:r>
              <a:rPr lang="fr-FR" dirty="0" smtClean="0"/>
              <a:t>d’air </a:t>
            </a:r>
            <a:r>
              <a:rPr lang="fr-FR" dirty="0"/>
              <a:t>soit les vents</a:t>
            </a:r>
            <a:endParaRPr lang="en-US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935708" y="3564607"/>
            <a:ext cx="8784976" cy="3312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e 4"/>
          <p:cNvSpPr/>
          <p:nvPr/>
        </p:nvSpPr>
        <p:spPr>
          <a:xfrm>
            <a:off x="1126524" y="4608723"/>
            <a:ext cx="2448272" cy="122413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Facteurs énergétiques</a:t>
            </a:r>
            <a:endParaRPr lang="en-US" dirty="0"/>
          </a:p>
        </p:txBody>
      </p:sp>
      <p:sp>
        <p:nvSpPr>
          <p:cNvPr id="6" name="Ellipse 5"/>
          <p:cNvSpPr/>
          <p:nvPr/>
        </p:nvSpPr>
        <p:spPr>
          <a:xfrm>
            <a:off x="3994244" y="4673828"/>
            <a:ext cx="2448272" cy="122413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Facteurs </a:t>
            </a:r>
            <a:r>
              <a:rPr lang="fr-FR" dirty="0"/>
              <a:t>hydrologiques</a:t>
            </a:r>
            <a:endParaRPr lang="en-US" dirty="0"/>
          </a:p>
        </p:txBody>
      </p:sp>
      <p:sp>
        <p:nvSpPr>
          <p:cNvPr id="7" name="Ellipse 6"/>
          <p:cNvSpPr/>
          <p:nvPr/>
        </p:nvSpPr>
        <p:spPr>
          <a:xfrm>
            <a:off x="6810663" y="4673828"/>
            <a:ext cx="2448272" cy="122413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Facteurs </a:t>
            </a:r>
            <a:r>
              <a:rPr lang="fr-FR" dirty="0"/>
              <a:t>mécaniques</a:t>
            </a:r>
            <a:endParaRPr lang="en-US" dirty="0"/>
          </a:p>
        </p:txBody>
      </p:sp>
      <p:sp>
        <p:nvSpPr>
          <p:cNvPr id="8" name="ZoneTexte 7"/>
          <p:cNvSpPr txBox="1"/>
          <p:nvPr/>
        </p:nvSpPr>
        <p:spPr>
          <a:xfrm>
            <a:off x="1439764" y="3754759"/>
            <a:ext cx="26838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Climat d’un lieu  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3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12920" y="-979"/>
            <a:ext cx="9600406" cy="1260211"/>
          </a:xfrm>
        </p:spPr>
        <p:txBody>
          <a:bodyPr/>
          <a:lstStyle/>
          <a:p>
            <a:pPr algn="ctr"/>
            <a:r>
              <a:rPr lang="en-US" sz="4800" dirty="0" smtClean="0"/>
              <a:t>4. Les </a:t>
            </a:r>
            <a:r>
              <a:rPr lang="en-US" sz="4800" dirty="0" err="1"/>
              <a:t>e</a:t>
            </a:r>
            <a:r>
              <a:rPr lang="en-US" sz="4800" dirty="0" err="1" smtClean="0"/>
              <a:t>chelles</a:t>
            </a:r>
            <a:r>
              <a:rPr lang="en-US" sz="4800" dirty="0" smtClean="0"/>
              <a:t> du </a:t>
            </a:r>
            <a:r>
              <a:rPr lang="en-US" sz="4800" dirty="0" err="1" smtClean="0"/>
              <a:t>climat</a:t>
            </a:r>
            <a:r>
              <a:rPr lang="en-US" sz="4800" dirty="0" smtClean="0"/>
              <a:t> </a:t>
            </a:r>
            <a:endParaRPr lang="en-US" sz="4800" dirty="0"/>
          </a:p>
        </p:txBody>
      </p:sp>
      <p:sp>
        <p:nvSpPr>
          <p:cNvPr id="3" name="Rectangle 2"/>
          <p:cNvSpPr/>
          <p:nvPr/>
        </p:nvSpPr>
        <p:spPr>
          <a:xfrm>
            <a:off x="287636" y="1050737"/>
            <a:ext cx="10369152" cy="1687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1. </a:t>
            </a:r>
            <a:r>
              <a:rPr lang="fr-FR" b="1" dirty="0"/>
              <a:t>Macroclimat (global) </a:t>
            </a:r>
            <a:r>
              <a:rPr lang="fr-FR" dirty="0"/>
              <a:t>: </a:t>
            </a:r>
            <a:r>
              <a:rPr lang="fr-FR" dirty="0"/>
              <a:t>Correspondent à de vastes espaces géographiques de </a:t>
            </a:r>
            <a:r>
              <a:rPr lang="fr-FR" dirty="0"/>
              <a:t>plusieurs millions </a:t>
            </a:r>
            <a:r>
              <a:rPr lang="fr-FR" dirty="0"/>
              <a:t>à plusieurs dizaines de million de kilomètres. </a:t>
            </a:r>
          </a:p>
          <a:p>
            <a:r>
              <a:rPr lang="en-US" dirty="0"/>
              <a:t>- Les </a:t>
            </a:r>
            <a:r>
              <a:rPr lang="en-US" dirty="0" err="1"/>
              <a:t>facteurs</a:t>
            </a:r>
            <a:r>
              <a:rPr lang="en-US" dirty="0"/>
              <a:t> </a:t>
            </a:r>
            <a:r>
              <a:rPr lang="en-US" dirty="0" err="1"/>
              <a:t>astronomiques</a:t>
            </a:r>
            <a:endParaRPr lang="en-US" dirty="0"/>
          </a:p>
          <a:p>
            <a:r>
              <a:rPr lang="en-US" dirty="0"/>
              <a:t>- La circulation </a:t>
            </a:r>
            <a:r>
              <a:rPr lang="en-US" dirty="0" err="1"/>
              <a:t>astronomique</a:t>
            </a:r>
            <a:endParaRPr lang="en-US" dirty="0"/>
          </a:p>
          <a:p>
            <a:r>
              <a:rPr lang="fr-FR" dirty="0"/>
              <a:t>- Les facteurs géographiques (océan, chaine de </a:t>
            </a:r>
            <a:r>
              <a:rPr lang="fr-FR" dirty="0" smtClean="0"/>
              <a:t>montagne)</a:t>
            </a:r>
            <a:endParaRPr lang="en-US" dirty="0"/>
          </a:p>
        </p:txBody>
      </p:sp>
      <p:sp>
        <p:nvSpPr>
          <p:cNvPr id="6" name="Flèche vers le bas 5"/>
          <p:cNvSpPr/>
          <p:nvPr/>
        </p:nvSpPr>
        <p:spPr>
          <a:xfrm>
            <a:off x="10153589" y="1467727"/>
            <a:ext cx="396000" cy="4896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e 6"/>
          <p:cNvSpPr/>
          <p:nvPr/>
        </p:nvSpPr>
        <p:spPr>
          <a:xfrm>
            <a:off x="9901661" y="809232"/>
            <a:ext cx="900000" cy="90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01</a:t>
            </a:r>
            <a:endParaRPr lang="en-US" b="1" dirty="0"/>
          </a:p>
        </p:txBody>
      </p:sp>
      <p:sp>
        <p:nvSpPr>
          <p:cNvPr id="8" name="Ellipse 7"/>
          <p:cNvSpPr/>
          <p:nvPr/>
        </p:nvSpPr>
        <p:spPr>
          <a:xfrm>
            <a:off x="9901661" y="2525434"/>
            <a:ext cx="900000" cy="90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02</a:t>
            </a:r>
            <a:endParaRPr lang="en-US" b="1" dirty="0"/>
          </a:p>
        </p:txBody>
      </p:sp>
      <p:sp>
        <p:nvSpPr>
          <p:cNvPr id="9" name="Ellipse 8"/>
          <p:cNvSpPr/>
          <p:nvPr/>
        </p:nvSpPr>
        <p:spPr>
          <a:xfrm>
            <a:off x="9919613" y="4158517"/>
            <a:ext cx="900000" cy="90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03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211307" y="2721500"/>
            <a:ext cx="9433048" cy="1368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2. </a:t>
            </a:r>
            <a:r>
              <a:rPr lang="fr-FR" b="1" dirty="0" err="1"/>
              <a:t>Mésoclimat</a:t>
            </a:r>
            <a:r>
              <a:rPr lang="fr-FR" b="1" dirty="0"/>
              <a:t> </a:t>
            </a:r>
            <a:r>
              <a:rPr lang="fr-FR" b="1" dirty="0"/>
              <a:t>: </a:t>
            </a:r>
            <a:r>
              <a:rPr lang="fr-FR" dirty="0"/>
              <a:t>climat </a:t>
            </a:r>
            <a:r>
              <a:rPr lang="fr-FR" dirty="0" smtClean="0"/>
              <a:t>régional Concerne </a:t>
            </a:r>
            <a:r>
              <a:rPr lang="fr-FR" dirty="0"/>
              <a:t>un espace plus petit que le macroclimat, il </a:t>
            </a:r>
            <a:r>
              <a:rPr lang="fr-FR" dirty="0" smtClean="0"/>
              <a:t>s’agit </a:t>
            </a:r>
            <a:r>
              <a:rPr lang="fr-FR" dirty="0"/>
              <a:t>de quelque milliers à </a:t>
            </a:r>
            <a:r>
              <a:rPr lang="fr-FR" dirty="0" smtClean="0"/>
              <a:t>quelques dizaines </a:t>
            </a:r>
            <a:r>
              <a:rPr lang="fr-FR" dirty="0"/>
              <a:t>de milliers de </a:t>
            </a:r>
            <a:r>
              <a:rPr lang="fr-FR" dirty="0" smtClean="0"/>
              <a:t>kilomètres- </a:t>
            </a:r>
            <a:r>
              <a:rPr lang="fr-FR" dirty="0"/>
              <a:t>Caractéristiques géographiques (lac, mer, </a:t>
            </a:r>
            <a:r>
              <a:rPr lang="fr-FR" dirty="0" smtClean="0"/>
              <a:t>végétation)</a:t>
            </a:r>
            <a:endParaRPr lang="fr-FR" dirty="0"/>
          </a:p>
          <a:p>
            <a:r>
              <a:rPr lang="fr-FR" dirty="0"/>
              <a:t>- Mouvement de </a:t>
            </a:r>
            <a:r>
              <a:rPr lang="fr-FR" dirty="0" smtClean="0"/>
              <a:t>l’atmosphère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11307" y="4140671"/>
            <a:ext cx="9708306" cy="1368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3. </a:t>
            </a:r>
            <a:r>
              <a:rPr lang="fr-FR" b="1" dirty="0" err="1"/>
              <a:t>Topoclimat</a:t>
            </a:r>
            <a:r>
              <a:rPr lang="fr-FR" b="1" dirty="0"/>
              <a:t> </a:t>
            </a:r>
            <a:r>
              <a:rPr lang="fr-FR" b="1" dirty="0"/>
              <a:t>: climat </a:t>
            </a:r>
            <a:r>
              <a:rPr lang="fr-FR" b="1" dirty="0" smtClean="0"/>
              <a:t>local </a:t>
            </a:r>
            <a:r>
              <a:rPr lang="fr-FR" dirty="0" smtClean="0"/>
              <a:t>S’applique </a:t>
            </a:r>
            <a:r>
              <a:rPr lang="fr-FR" dirty="0"/>
              <a:t>à des espaces de </a:t>
            </a:r>
            <a:r>
              <a:rPr lang="fr-FR" dirty="0" smtClean="0"/>
              <a:t>l’ordre </a:t>
            </a:r>
            <a:r>
              <a:rPr lang="fr-FR" dirty="0"/>
              <a:t>du kilomètre ou de dizaines de </a:t>
            </a:r>
            <a:r>
              <a:rPr lang="fr-FR" dirty="0" smtClean="0"/>
              <a:t>kilomètres. A </a:t>
            </a:r>
            <a:r>
              <a:rPr lang="fr-FR" dirty="0"/>
              <a:t>cette échelle, le type de climat régional, le relief, la nature du sol, les étendues </a:t>
            </a:r>
            <a:r>
              <a:rPr lang="fr-FR" dirty="0" smtClean="0"/>
              <a:t>aquatiques (océan</a:t>
            </a:r>
            <a:r>
              <a:rPr lang="fr-FR" dirty="0"/>
              <a:t>, lacs ...) jouent un rôle important et influent sur les phénomènes de vents, d'humidité </a:t>
            </a:r>
            <a:r>
              <a:rPr lang="fr-FR" dirty="0" smtClean="0"/>
              <a:t>et d'écart </a:t>
            </a:r>
            <a:r>
              <a:rPr lang="fr-FR" dirty="0"/>
              <a:t>de température.</a:t>
            </a:r>
            <a:endParaRPr lang="en-US" dirty="0"/>
          </a:p>
        </p:txBody>
      </p:sp>
      <p:sp>
        <p:nvSpPr>
          <p:cNvPr id="12" name="Ellipse 11"/>
          <p:cNvSpPr/>
          <p:nvPr/>
        </p:nvSpPr>
        <p:spPr>
          <a:xfrm>
            <a:off x="9919613" y="6363727"/>
            <a:ext cx="900000" cy="900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04</a:t>
            </a:r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210200" y="5610458"/>
            <a:ext cx="9236746" cy="1687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4. </a:t>
            </a:r>
            <a:r>
              <a:rPr lang="fr-FR" b="1" dirty="0" err="1"/>
              <a:t>Topoclimat</a:t>
            </a:r>
            <a:r>
              <a:rPr lang="fr-FR" b="1" dirty="0"/>
              <a:t> : </a:t>
            </a:r>
            <a:r>
              <a:rPr lang="fr-FR" dirty="0" smtClean="0"/>
              <a:t>espaces </a:t>
            </a:r>
            <a:r>
              <a:rPr lang="fr-FR" dirty="0"/>
              <a:t>de quelques centimètres à quelques dizaines de mètre.</a:t>
            </a:r>
          </a:p>
          <a:p>
            <a:r>
              <a:rPr lang="fr-FR" dirty="0"/>
              <a:t>La rugosité, les ombres portées, la végétation, les masques </a:t>
            </a:r>
            <a:r>
              <a:rPr lang="fr-FR" dirty="0" smtClean="0"/>
              <a:t>architecturaux </a:t>
            </a:r>
            <a:r>
              <a:rPr lang="fr-FR" dirty="0"/>
              <a:t>influents sur </a:t>
            </a:r>
            <a:r>
              <a:rPr lang="fr-FR" dirty="0" smtClean="0"/>
              <a:t>les caractéristiques </a:t>
            </a:r>
            <a:r>
              <a:rPr lang="fr-FR" dirty="0"/>
              <a:t>générales de </a:t>
            </a:r>
            <a:r>
              <a:rPr lang="fr-FR" dirty="0" smtClean="0"/>
              <a:t>l’ensoleillement</a:t>
            </a:r>
            <a:r>
              <a:rPr lang="fr-FR" dirty="0"/>
              <a:t>, de mouvement de </a:t>
            </a:r>
            <a:r>
              <a:rPr lang="fr-FR" dirty="0" smtClean="0"/>
              <a:t>l’air</a:t>
            </a:r>
            <a:r>
              <a:rPr lang="fr-FR" dirty="0"/>
              <a:t>, de la température et </a:t>
            </a:r>
            <a:r>
              <a:rPr lang="fr-FR" dirty="0" smtClean="0"/>
              <a:t>de l'humidité</a:t>
            </a:r>
            <a:r>
              <a:rPr lang="fr-FR" dirty="0"/>
              <a:t>, elles agissent donc sur les bilans : radiatif, convectif, et </a:t>
            </a:r>
            <a:r>
              <a:rPr lang="fr-FR" dirty="0" err="1"/>
              <a:t>évaporatif</a:t>
            </a:r>
            <a:r>
              <a:rPr lang="fr-F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51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 smtClean="0"/>
              <a:t>5. </a:t>
            </a:r>
            <a:r>
              <a:rPr lang="en-US" sz="4800" dirty="0" smtClean="0"/>
              <a:t>Climat et microclimate </a:t>
            </a:r>
            <a:r>
              <a:rPr lang="en-US" sz="4800" dirty="0" err="1" smtClean="0"/>
              <a:t>urbain</a:t>
            </a:r>
            <a:endParaRPr lang="en-US" sz="48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860" y="3708623"/>
            <a:ext cx="5070453" cy="3384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3838" y="1404367"/>
            <a:ext cx="10584780" cy="2006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L’atmosphère est </a:t>
            </a:r>
            <a:r>
              <a:rPr lang="fr-FR" dirty="0"/>
              <a:t>une immense couche de gaz et de poussières qui enveloppe le</a:t>
            </a:r>
          </a:p>
          <a:p>
            <a:r>
              <a:rPr lang="fr-FR" dirty="0"/>
              <a:t>globe terrestre dont ses couches sont : la troposphère, la stratosphère, la mésosphère, la</a:t>
            </a:r>
          </a:p>
          <a:p>
            <a:r>
              <a:rPr lang="fr-FR" dirty="0"/>
              <a:t>thermosphère et l'exosphère </a:t>
            </a:r>
            <a:r>
              <a:rPr lang="fr-FR" dirty="0" smtClean="0"/>
              <a:t>.Chacune </a:t>
            </a:r>
            <a:r>
              <a:rPr lang="fr-FR" dirty="0"/>
              <a:t>de ces couches a des propriétés bien</a:t>
            </a:r>
          </a:p>
          <a:p>
            <a:r>
              <a:rPr lang="fr-FR" dirty="0"/>
              <a:t>différentes (épaisseur, composition, température, pression). Ce sont les couches les plus</a:t>
            </a:r>
          </a:p>
          <a:p>
            <a:r>
              <a:rPr lang="fr-FR" dirty="0"/>
              <a:t>basses de l'atmosphère et qui sont les plus touchées par la pollution due aux activités</a:t>
            </a:r>
          </a:p>
          <a:p>
            <a:r>
              <a:rPr lang="fr-FR" dirty="0"/>
              <a:t>humaines (transports, industries).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15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937"/>
            <a:ext cx="9600406" cy="1260211"/>
          </a:xfrm>
        </p:spPr>
        <p:txBody>
          <a:bodyPr/>
          <a:lstStyle/>
          <a:p>
            <a:r>
              <a:rPr lang="en-US" sz="4400" dirty="0"/>
              <a:t>5</a:t>
            </a:r>
            <a:r>
              <a:rPr lang="en-US" sz="4400" dirty="0" smtClean="0"/>
              <a:t>.1 </a:t>
            </a:r>
            <a:r>
              <a:rPr lang="en-US" sz="4400" dirty="0" err="1" smtClean="0"/>
              <a:t>Canopée</a:t>
            </a:r>
            <a:r>
              <a:rPr lang="en-US" sz="4400" dirty="0" smtClean="0"/>
              <a:t> </a:t>
            </a:r>
            <a:r>
              <a:rPr lang="en-US" sz="4400" dirty="0" err="1" smtClean="0"/>
              <a:t>urbaine</a:t>
            </a:r>
            <a:r>
              <a:rPr lang="en-US" sz="4400" dirty="0" smtClean="0"/>
              <a:t> et CLU</a:t>
            </a:r>
            <a:endParaRPr lang="en-US" sz="4400" dirty="0"/>
          </a:p>
        </p:txBody>
      </p:sp>
      <p:sp>
        <p:nvSpPr>
          <p:cNvPr id="3" name="Rectangle 2"/>
          <p:cNvSpPr/>
          <p:nvPr/>
        </p:nvSpPr>
        <p:spPr>
          <a:xfrm>
            <a:off x="143620" y="1116335"/>
            <a:ext cx="10152732" cy="1368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Le milieu urbain a souvent montré sa vulnérabilité lors </a:t>
            </a:r>
            <a:r>
              <a:rPr lang="fr-FR" dirty="0" smtClean="0"/>
              <a:t>d’écoulement </a:t>
            </a:r>
            <a:r>
              <a:rPr lang="fr-FR" dirty="0"/>
              <a:t>de vents </a:t>
            </a:r>
            <a:r>
              <a:rPr lang="fr-FR" dirty="0" smtClean="0"/>
              <a:t>violents, de </a:t>
            </a:r>
            <a:r>
              <a:rPr lang="fr-FR" dirty="0"/>
              <a:t>vagues de chaleur ou de pollution atmosphérique. Dans la couche limite générée par </a:t>
            </a:r>
            <a:r>
              <a:rPr lang="fr-FR" dirty="0" smtClean="0"/>
              <a:t>la ville </a:t>
            </a:r>
            <a:r>
              <a:rPr lang="fr-FR" dirty="0"/>
              <a:t>on distingue deux parties </a:t>
            </a:r>
            <a:r>
              <a:rPr lang="fr-FR" dirty="0" smtClean="0"/>
              <a:t>: </a:t>
            </a:r>
            <a:r>
              <a:rPr lang="fr-FR" dirty="0"/>
              <a:t>la première strate est la canopée urbaine, </a:t>
            </a:r>
            <a:r>
              <a:rPr lang="fr-FR" dirty="0" smtClean="0"/>
              <a:t>et la </a:t>
            </a:r>
            <a:r>
              <a:rPr lang="fr-FR" dirty="0"/>
              <a:t>deuxième strate située juste au dessus de la canopée urbaine est appelée couche </a:t>
            </a:r>
            <a:r>
              <a:rPr lang="fr-FR" dirty="0" smtClean="0"/>
              <a:t>limite urbaine </a:t>
            </a:r>
            <a:r>
              <a:rPr lang="fr-FR" dirty="0"/>
              <a:t>(CLU).</a:t>
            </a:r>
            <a:endParaRPr lang="en-US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716" y="2772748"/>
            <a:ext cx="8086157" cy="2592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00775" y="5652839"/>
            <a:ext cx="10095577" cy="1368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La canopée urbaine, couche atmosphérique urbaine délimitée par le sommet des toitures et</a:t>
            </a:r>
          </a:p>
          <a:p>
            <a:r>
              <a:rPr lang="fr-FR" dirty="0"/>
              <a:t>des arbres, elle comprend une multitude de microclimats qui sont déterminés par la nature </a:t>
            </a:r>
            <a:r>
              <a:rPr lang="fr-FR" dirty="0" smtClean="0"/>
              <a:t>des alentours</a:t>
            </a:r>
            <a:r>
              <a:rPr lang="fr-FR" dirty="0"/>
              <a:t>, de leur géométrie, des matériaux et de leurs propriétés. La limite supérieure de </a:t>
            </a:r>
            <a:r>
              <a:rPr lang="fr-FR" dirty="0" smtClean="0"/>
              <a:t>la canopée </a:t>
            </a:r>
            <a:r>
              <a:rPr lang="fr-FR" dirty="0"/>
              <a:t>varie à cause de la hauteur variable des bâtiments et de la vitesse du vent.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59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937"/>
            <a:ext cx="9600406" cy="1260211"/>
          </a:xfrm>
        </p:spPr>
        <p:txBody>
          <a:bodyPr/>
          <a:lstStyle/>
          <a:p>
            <a:r>
              <a:rPr lang="en-US" sz="4400" dirty="0"/>
              <a:t>5</a:t>
            </a:r>
            <a:r>
              <a:rPr lang="en-US" sz="4400" dirty="0" smtClean="0"/>
              <a:t>.2</a:t>
            </a:r>
            <a:r>
              <a:rPr lang="en-US" sz="4400" dirty="0" smtClean="0"/>
              <a:t>. </a:t>
            </a:r>
            <a:r>
              <a:rPr lang="fr-FR" sz="4400" dirty="0"/>
              <a:t>Paramètres affectant le climat urbain :</a:t>
            </a:r>
            <a:endParaRPr lang="en-US" sz="4400" dirty="0"/>
          </a:p>
        </p:txBody>
      </p:sp>
      <p:sp>
        <p:nvSpPr>
          <p:cNvPr id="3" name="Rectangle 2"/>
          <p:cNvSpPr/>
          <p:nvPr/>
        </p:nvSpPr>
        <p:spPr>
          <a:xfrm>
            <a:off x="143620" y="1085521"/>
            <a:ext cx="10009112" cy="2325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La ville est un ensemble hétérogène : minérale et végétale, elle se compose </a:t>
            </a:r>
            <a:r>
              <a:rPr lang="fr-FR" dirty="0" smtClean="0"/>
              <a:t>d’une</a:t>
            </a:r>
            <a:endParaRPr lang="fr-FR" dirty="0"/>
          </a:p>
          <a:p>
            <a:r>
              <a:rPr lang="fr-FR" dirty="0"/>
              <a:t>multitude </a:t>
            </a:r>
            <a:r>
              <a:rPr lang="fr-FR" dirty="0" smtClean="0"/>
              <a:t>d’éléments </a:t>
            </a:r>
            <a:r>
              <a:rPr lang="fr-FR" dirty="0"/>
              <a:t>stables et </a:t>
            </a:r>
            <a:r>
              <a:rPr lang="fr-FR" dirty="0" smtClean="0"/>
              <a:t>d’autres </a:t>
            </a:r>
            <a:r>
              <a:rPr lang="fr-FR" dirty="0"/>
              <a:t>instables. Les premiers sont bien connus : ce sont </a:t>
            </a:r>
            <a:r>
              <a:rPr lang="fr-FR" dirty="0" smtClean="0"/>
              <a:t>les bâtiments</a:t>
            </a:r>
            <a:r>
              <a:rPr lang="fr-FR" dirty="0"/>
              <a:t>, rues, parcs, jardins, plans </a:t>
            </a:r>
            <a:r>
              <a:rPr lang="fr-FR" dirty="0" smtClean="0"/>
              <a:t>d’eau </a:t>
            </a:r>
            <a:r>
              <a:rPr lang="fr-FR" dirty="0"/>
              <a:t>Les seconds, sont des éléments qui changent</a:t>
            </a:r>
          </a:p>
          <a:p>
            <a:r>
              <a:rPr lang="fr-FR" dirty="0"/>
              <a:t>avec la temporalité, donc ils sont à la fois dynamiques, volatiles et parfois insaisissable􀂫</a:t>
            </a:r>
          </a:p>
          <a:p>
            <a:r>
              <a:rPr lang="fr-FR" dirty="0" smtClean="0"/>
              <a:t>L’ensoleillement</a:t>
            </a:r>
            <a:r>
              <a:rPr lang="fr-FR" dirty="0"/>
              <a:t>, le vent, le bruit, la lumière, la chaleur, </a:t>
            </a:r>
            <a:r>
              <a:rPr lang="fr-FR" dirty="0" smtClean="0"/>
              <a:t>l’odeur </a:t>
            </a:r>
            <a:r>
              <a:rPr lang="fr-FR" dirty="0"/>
              <a:t>: représentes les principaux</a:t>
            </a:r>
          </a:p>
          <a:p>
            <a:r>
              <a:rPr lang="fr-FR" dirty="0"/>
              <a:t>facteurs instables dans un milieu urbain. Cette complexité physique et phénoménologique</a:t>
            </a:r>
          </a:p>
          <a:p>
            <a:r>
              <a:rPr lang="fr-FR" dirty="0"/>
              <a:t>forme une variété de microclimats.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91892" y="3706310"/>
            <a:ext cx="48250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fr-FR" sz="2800" b="1" dirty="0">
                <a:solidFill>
                  <a:srgbClr val="FF0000"/>
                </a:solidFill>
              </a:rPr>
              <a:t>La densité et Taille de la Ville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0201" y="4525481"/>
            <a:ext cx="9655950" cy="232531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dirty="0"/>
              <a:t>La concentration de la population dans les centres urbains change indirectement le</a:t>
            </a:r>
          </a:p>
          <a:p>
            <a:r>
              <a:rPr lang="fr-FR" dirty="0"/>
              <a:t>climat de la ville, car la présence de millions </a:t>
            </a:r>
            <a:r>
              <a:rPr lang="fr-FR" dirty="0" smtClean="0"/>
              <a:t>d’êtres </a:t>
            </a:r>
            <a:r>
              <a:rPr lang="fr-FR" dirty="0"/>
              <a:t>humains est autant de sources de </a:t>
            </a:r>
            <a:r>
              <a:rPr lang="fr-FR" dirty="0" smtClean="0"/>
              <a:t>chaleur (éclairage</a:t>
            </a:r>
            <a:r>
              <a:rPr lang="fr-FR" dirty="0"/>
              <a:t>, </a:t>
            </a:r>
            <a:r>
              <a:rPr lang="fr-FR" dirty="0" smtClean="0"/>
              <a:t>chauffage) </a:t>
            </a:r>
            <a:r>
              <a:rPr lang="fr-FR" dirty="0"/>
              <a:t>et de pollution, </a:t>
            </a:r>
            <a:r>
              <a:rPr lang="fr-FR" dirty="0" smtClean="0"/>
              <a:t>l’intensité </a:t>
            </a:r>
            <a:r>
              <a:rPr lang="fr-FR" dirty="0"/>
              <a:t>des activités urbaines est </a:t>
            </a:r>
            <a:r>
              <a:rPr lang="fr-FR" dirty="0" smtClean="0"/>
              <a:t>directement proportionnelle </a:t>
            </a:r>
            <a:r>
              <a:rPr lang="fr-FR" dirty="0"/>
              <a:t>à la densité de la population. Ainsi, </a:t>
            </a:r>
            <a:r>
              <a:rPr lang="fr-FR" dirty="0" smtClean="0"/>
              <a:t>l’apport </a:t>
            </a:r>
            <a:r>
              <a:rPr lang="fr-FR" dirty="0"/>
              <a:t>thermique anthropique aussi </a:t>
            </a:r>
            <a:r>
              <a:rPr lang="fr-FR" dirty="0" smtClean="0"/>
              <a:t>bien que l’intensité </a:t>
            </a:r>
            <a:r>
              <a:rPr lang="fr-FR" dirty="0"/>
              <a:t>de la pollution de </a:t>
            </a:r>
            <a:r>
              <a:rPr lang="fr-FR" dirty="0" smtClean="0"/>
              <a:t>l’environnement </a:t>
            </a:r>
            <a:r>
              <a:rPr lang="fr-FR" dirty="0"/>
              <a:t>devient </a:t>
            </a:r>
            <a:r>
              <a:rPr lang="fr-FR" dirty="0" smtClean="0"/>
              <a:t>d’autant </a:t>
            </a:r>
            <a:r>
              <a:rPr lang="fr-FR" dirty="0"/>
              <a:t>plus important que </a:t>
            </a:r>
            <a:r>
              <a:rPr lang="fr-FR" dirty="0" smtClean="0"/>
              <a:t>cette densité </a:t>
            </a:r>
            <a:r>
              <a:rPr lang="fr-FR" dirty="0"/>
              <a:t>est grande, ce qui provoque une chaleur en ville plus élevée </a:t>
            </a:r>
            <a:r>
              <a:rPr lang="fr-FR" dirty="0" smtClean="0"/>
              <a:t>qu’un </a:t>
            </a:r>
            <a:r>
              <a:rPr lang="fr-FR" dirty="0"/>
              <a:t>compagne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036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9644" y="873154"/>
            <a:ext cx="4320084" cy="2006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Les principales conséquences de l’urbanisation et la densification de la ville : brumes (se composent aux différents gaz néfastes), diminution de la végétation, réchauffement, ruissellement.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172" y="202816"/>
            <a:ext cx="4700423" cy="334699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519686" y="4046397"/>
            <a:ext cx="29338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fr-FR" sz="2800" b="1" dirty="0">
                <a:solidFill>
                  <a:srgbClr val="FF0000"/>
                </a:solidFill>
              </a:rPr>
              <a:t>La </a:t>
            </a:r>
            <a:r>
              <a:rPr lang="fr-FR" sz="2800" b="1" dirty="0" smtClean="0">
                <a:solidFill>
                  <a:srgbClr val="FF0000"/>
                </a:solidFill>
              </a:rPr>
              <a:t>morphologie 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4796" y="4733383"/>
            <a:ext cx="9793088" cy="2006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/>
              <a:t>La morphologie urbaine </a:t>
            </a:r>
            <a:r>
              <a:rPr lang="fr-FR" dirty="0" smtClean="0"/>
              <a:t>est d’importance </a:t>
            </a:r>
            <a:r>
              <a:rPr lang="fr-FR" dirty="0"/>
              <a:t>primordiale pour le climat et le microclimat urbain, de ce fait, </a:t>
            </a:r>
            <a:r>
              <a:rPr lang="fr-FR" dirty="0" smtClean="0"/>
              <a:t>les caractéristiques </a:t>
            </a:r>
            <a:r>
              <a:rPr lang="fr-FR" dirty="0"/>
              <a:t>physiques (tels que : hauteurs et prospects) ou la morphologie </a:t>
            </a:r>
            <a:r>
              <a:rPr lang="fr-FR" dirty="0" smtClean="0"/>
              <a:t>d’un espace affectent d’une </a:t>
            </a:r>
            <a:r>
              <a:rPr lang="fr-FR" dirty="0"/>
              <a:t>manière significative sur : </a:t>
            </a:r>
            <a:r>
              <a:rPr lang="fr-FR" dirty="0" smtClean="0"/>
              <a:t>l’ensoleillement</a:t>
            </a:r>
            <a:r>
              <a:rPr lang="fr-FR" dirty="0"/>
              <a:t>, </a:t>
            </a:r>
            <a:r>
              <a:rPr lang="fr-FR" dirty="0" smtClean="0"/>
              <a:t>l’écoulement </a:t>
            </a:r>
            <a:r>
              <a:rPr lang="fr-FR" dirty="0"/>
              <a:t>de la masse </a:t>
            </a:r>
            <a:r>
              <a:rPr lang="fr-FR" dirty="0" smtClean="0"/>
              <a:t>d’air et le </a:t>
            </a:r>
            <a:r>
              <a:rPr lang="fr-FR" dirty="0"/>
              <a:t>bilan radiatif de la ville. Aussi, les constructions peuvent également créer des courants </a:t>
            </a:r>
            <a:r>
              <a:rPr lang="fr-FR" dirty="0" smtClean="0"/>
              <a:t>d’air ou </a:t>
            </a:r>
            <a:r>
              <a:rPr lang="fr-FR" dirty="0"/>
              <a:t>réfléchir les rayons du soleil (albédo). Elles constituent des écrans fixes pour </a:t>
            </a:r>
            <a:r>
              <a:rPr lang="fr-FR" dirty="0" smtClean="0"/>
              <a:t>leur voisinage</a:t>
            </a:r>
            <a:r>
              <a:rPr lang="fr-F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38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tiguïté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tiguïté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Exposé organisé</Template>
  <TotalTime>1244</TotalTime>
  <Words>1640</Words>
  <Application>Microsoft Office PowerPoint</Application>
  <PresentationFormat>Personnalisé</PresentationFormat>
  <Paragraphs>103</Paragraphs>
  <Slides>13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1" baseType="lpstr">
      <vt:lpstr>Arial</vt:lpstr>
      <vt:lpstr>Batang</vt:lpstr>
      <vt:lpstr>Calibri</vt:lpstr>
      <vt:lpstr>Cambria</vt:lpstr>
      <vt:lpstr>Copperplate Gothic Bold</vt:lpstr>
      <vt:lpstr>Times New Roman</vt:lpstr>
      <vt:lpstr>Wingdings</vt:lpstr>
      <vt:lpstr>Contiguïté</vt:lpstr>
      <vt:lpstr>Présentation PowerPoint</vt:lpstr>
      <vt:lpstr>1. Introduction </vt:lpstr>
      <vt:lpstr>2. Notions de base</vt:lpstr>
      <vt:lpstr>3. Les facteurs climatiques</vt:lpstr>
      <vt:lpstr>4. Les echelles du climat </vt:lpstr>
      <vt:lpstr>5. Climat et microclimate urbain</vt:lpstr>
      <vt:lpstr>5.1 Canopée urbaine et CLU</vt:lpstr>
      <vt:lpstr>5.2. Paramètres affectant le climat urbain :</vt:lpstr>
      <vt:lpstr>Présentation PowerPoint</vt:lpstr>
      <vt:lpstr>Présentation PowerPoint</vt:lpstr>
      <vt:lpstr>Présentation PowerPoint</vt:lpstr>
      <vt:lpstr>Présentation PowerPoint</vt:lpstr>
      <vt:lpstr>6. Conclusion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pc</dc:creator>
  <cp:lastModifiedBy>PC2020</cp:lastModifiedBy>
  <cp:revision>283</cp:revision>
  <dcterms:created xsi:type="dcterms:W3CDTF">2016-05-20T19:24:44Z</dcterms:created>
  <dcterms:modified xsi:type="dcterms:W3CDTF">2020-05-20T13:31:57Z</dcterms:modified>
</cp:coreProperties>
</file>