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9" r:id="rId6"/>
    <p:sldId id="261" r:id="rId7"/>
    <p:sldId id="280"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20" name="Footer Placeholder 19"/>
          <p:cNvSpPr>
            <a:spLocks noGrp="1"/>
          </p:cNvSpPr>
          <p:nvPr>
            <p:ph type="ftr" sz="quarter" idx="11"/>
          </p:nvPr>
        </p:nvSpPr>
        <p:spPr/>
        <p:txBody>
          <a:bodyPr/>
          <a:lstStyle>
            <a:extLst/>
          </a:lstStyle>
          <a:p>
            <a:endParaRPr lang="fr-FR"/>
          </a:p>
        </p:txBody>
      </p:sp>
      <p:sp>
        <p:nvSpPr>
          <p:cNvPr id="10" name="Slide Number Placeholder 9"/>
          <p:cNvSpPr>
            <a:spLocks noGrp="1"/>
          </p:cNvSpPr>
          <p:nvPr>
            <p:ph type="sldNum" sz="quarter" idx="12"/>
          </p:nvPr>
        </p:nvSpPr>
        <p:spPr/>
        <p:txBody>
          <a:bodyPr/>
          <a:lstStyle>
            <a:extLst/>
          </a:lstStyle>
          <a:p>
            <a:fld id="{878431C3-5080-4059-9C32-5E0280BAF774}" type="slidenum">
              <a:rPr lang="fr-FR" smtClean="0"/>
              <a:t>‹#›</a:t>
            </a:fld>
            <a:endParaRPr lang="fr-F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878431C3-5080-4059-9C32-5E0280BAF774}"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878431C3-5080-4059-9C32-5E0280BAF774}"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878431C3-5080-4059-9C32-5E0280BAF774}"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878431C3-5080-4059-9C32-5E0280BAF774}" type="slidenum">
              <a:rPr lang="fr-FR" smtClean="0"/>
              <a:t>‹#›</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878431C3-5080-4059-9C32-5E0280BAF774}"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8" name="Footer Placeholder 7"/>
          <p:cNvSpPr>
            <a:spLocks noGrp="1"/>
          </p:cNvSpPr>
          <p:nvPr>
            <p:ph type="ftr" sz="quarter" idx="11"/>
          </p:nvPr>
        </p:nvSpPr>
        <p:spPr/>
        <p:txBody>
          <a:bodyPr/>
          <a:lstStyle>
            <a:extLst/>
          </a:lstStyle>
          <a:p>
            <a:endParaRPr lang="fr-FR"/>
          </a:p>
        </p:txBody>
      </p:sp>
      <p:sp>
        <p:nvSpPr>
          <p:cNvPr id="9" name="Slide Number Placeholder 8"/>
          <p:cNvSpPr>
            <a:spLocks noGrp="1"/>
          </p:cNvSpPr>
          <p:nvPr>
            <p:ph type="sldNum" sz="quarter" idx="12"/>
          </p:nvPr>
        </p:nvSpPr>
        <p:spPr/>
        <p:txBody>
          <a:bodyPr/>
          <a:lstStyle>
            <a:extLst/>
          </a:lstStyle>
          <a:p>
            <a:fld id="{878431C3-5080-4059-9C32-5E0280BAF774}"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4" name="Footer Placeholder 3"/>
          <p:cNvSpPr>
            <a:spLocks noGrp="1"/>
          </p:cNvSpPr>
          <p:nvPr>
            <p:ph type="ftr" sz="quarter" idx="11"/>
          </p:nvPr>
        </p:nvSpPr>
        <p:spPr/>
        <p:txBody>
          <a:bodyPr/>
          <a:lstStyle>
            <a:extLst/>
          </a:lstStyle>
          <a:p>
            <a:endParaRPr lang="fr-FR"/>
          </a:p>
        </p:txBody>
      </p:sp>
      <p:sp>
        <p:nvSpPr>
          <p:cNvPr id="5" name="Slide Number Placeholder 4"/>
          <p:cNvSpPr>
            <a:spLocks noGrp="1"/>
          </p:cNvSpPr>
          <p:nvPr>
            <p:ph type="sldNum" sz="quarter" idx="12"/>
          </p:nvPr>
        </p:nvSpPr>
        <p:spPr/>
        <p:txBody>
          <a:bodyPr/>
          <a:lstStyle>
            <a:extLst/>
          </a:lstStyle>
          <a:p>
            <a:fld id="{878431C3-5080-4059-9C32-5E0280BAF774}"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3" name="Footer Placeholder 2"/>
          <p:cNvSpPr>
            <a:spLocks noGrp="1"/>
          </p:cNvSpPr>
          <p:nvPr>
            <p:ph type="ftr" sz="quarter" idx="11"/>
          </p:nvPr>
        </p:nvSpPr>
        <p:spPr/>
        <p:txBody>
          <a:bodyPr/>
          <a:lstStyle>
            <a:extLst/>
          </a:lstStyle>
          <a:p>
            <a:endParaRPr lang="fr-FR"/>
          </a:p>
        </p:txBody>
      </p:sp>
      <p:sp>
        <p:nvSpPr>
          <p:cNvPr id="4" name="Slide Number Placeholder 3"/>
          <p:cNvSpPr>
            <a:spLocks noGrp="1"/>
          </p:cNvSpPr>
          <p:nvPr>
            <p:ph type="sldNum" sz="quarter" idx="12"/>
          </p:nvPr>
        </p:nvSpPr>
        <p:spPr/>
        <p:txBody>
          <a:bodyPr/>
          <a:lstStyle>
            <a:extLst/>
          </a:lstStyle>
          <a:p>
            <a:fld id="{878431C3-5080-4059-9C32-5E0280BAF774}" type="slidenum">
              <a:rPr lang="fr-FR" smtClean="0"/>
              <a:t>‹#›</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878431C3-5080-4059-9C32-5E0280BAF774}"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381545E-E741-4383-AEF7-F839A89B8513}" type="datetimeFigureOut">
              <a:rPr lang="fr-FR" smtClean="0"/>
              <a:t>29/12/2023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878431C3-5080-4059-9C32-5E0280BAF774}" type="slidenum">
              <a:rPr lang="fr-FR" smtClean="0"/>
              <a:t>‹#›</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381545E-E741-4383-AEF7-F839A89B8513}" type="datetimeFigureOut">
              <a:rPr lang="fr-FR" smtClean="0"/>
              <a:t>29/12/2023</a:t>
            </a:fld>
            <a:endParaRPr lang="fr-F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8431C3-5080-4059-9C32-5E0280BAF774}" type="slidenum">
              <a:rPr lang="fr-FR" smtClean="0"/>
              <a:t>‹#›</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1628800"/>
            <a:ext cx="7488832" cy="3168352"/>
          </a:xfrm>
        </p:spPr>
        <p:txBody>
          <a:bodyPr>
            <a:normAutofit/>
          </a:bodyPr>
          <a:lstStyle/>
          <a:p>
            <a:pPr algn="ctr" rtl="1"/>
            <a:r>
              <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المحاضرة </a:t>
            </a:r>
            <a:r>
              <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الثامنة</a:t>
            </a:r>
            <a:endPar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algn="ctr" rtl="1"/>
            <a:r>
              <a:rPr lang="ar-DZ" sz="8800" b="1" dirty="0" smtClean="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rPr>
              <a:t>قراءة لغة الجسد</a:t>
            </a:r>
            <a:endParaRPr lang="fr-FR" sz="8800" b="1" dirty="0">
              <a:solidFill>
                <a:schemeClr val="bg2">
                  <a:lumMod val="50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55208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404664"/>
            <a:ext cx="8640960" cy="6192688"/>
          </a:xfrm>
        </p:spPr>
        <p:txBody>
          <a:bodyPr>
            <a:normAutofit fontScale="40000" lnSpcReduction="20000"/>
          </a:bodyPr>
          <a:lstStyle/>
          <a:p>
            <a:pPr algn="just" rtl="1"/>
            <a:r>
              <a:rPr lang="ar-SA" sz="10000" b="1" u="sng" dirty="0">
                <a:solidFill>
                  <a:schemeClr val="tx1"/>
                </a:solidFill>
                <a:latin typeface="Traditional Arabic" pitchFamily="18" charset="-78"/>
                <a:cs typeface="Traditional Arabic" pitchFamily="18" charset="-78"/>
              </a:rPr>
              <a:t>للأنف والأذن لغتهما:</a:t>
            </a:r>
            <a:endParaRPr lang="fr-FR" sz="10000" dirty="0">
              <a:solidFill>
                <a:schemeClr val="tx1"/>
              </a:solidFill>
              <a:latin typeface="Traditional Arabic" pitchFamily="18" charset="-78"/>
              <a:cs typeface="Traditional Arabic" pitchFamily="18" charset="-78"/>
            </a:endParaRPr>
          </a:p>
          <a:p>
            <a:pPr lvl="0" algn="just" rtl="1"/>
            <a:r>
              <a:rPr lang="ar-SA" sz="10000" dirty="0">
                <a:solidFill>
                  <a:schemeClr val="tx1"/>
                </a:solidFill>
                <a:latin typeface="Traditional Arabic" pitchFamily="18" charset="-78"/>
                <a:cs typeface="Traditional Arabic" pitchFamily="18" charset="-78"/>
              </a:rPr>
              <a:t>إذا قام من تحدثه بحك أنفه أو قام بسحب أذنيه ، فإن ذلك يعني أنه متحير مما تقوله، وربما يكون لا يفهمه أصلا. </a:t>
            </a:r>
            <a:endParaRPr lang="fr-FR" sz="10000" dirty="0">
              <a:solidFill>
                <a:schemeClr val="tx1"/>
              </a:solidFill>
              <a:latin typeface="Traditional Arabic" pitchFamily="18" charset="-78"/>
              <a:cs typeface="Traditional Arabic" pitchFamily="18" charset="-78"/>
            </a:endParaRPr>
          </a:p>
          <a:p>
            <a:pPr lvl="0" algn="just" rtl="1"/>
            <a:r>
              <a:rPr lang="ar-SA" sz="10000" dirty="0">
                <a:solidFill>
                  <a:schemeClr val="tx1"/>
                </a:solidFill>
                <a:latin typeface="Traditional Arabic" pitchFamily="18" charset="-78"/>
                <a:cs typeface="Traditional Arabic" pitchFamily="18" charset="-78"/>
              </a:rPr>
              <a:t>أما إذا وضع اليد أسفل الأنف فوق الشفة العليا دليل أنه يخفي عنك شيئًا ويخاف أن يظهر.</a:t>
            </a:r>
            <a:endParaRPr lang="fr-FR" sz="10000" dirty="0">
              <a:solidFill>
                <a:schemeClr val="tx1"/>
              </a:solidFill>
              <a:latin typeface="Traditional Arabic" pitchFamily="18" charset="-78"/>
              <a:cs typeface="Traditional Arabic" pitchFamily="18" charset="-78"/>
            </a:endParaRPr>
          </a:p>
          <a:p>
            <a:pPr lvl="0" algn="just" rtl="1"/>
            <a:r>
              <a:rPr lang="ar-SA" sz="10000" dirty="0">
                <a:solidFill>
                  <a:schemeClr val="tx1"/>
                </a:solidFill>
                <a:latin typeface="Traditional Arabic" pitchFamily="18" charset="-78"/>
                <a:cs typeface="Traditional Arabic" pitchFamily="18" charset="-78"/>
              </a:rPr>
              <a:t>وإذا قام بقرص الأنف مع إغماض العينين ، فهي إشارة إلى تقييم سلبي لما تقول.</a:t>
            </a:r>
            <a:endParaRPr lang="fr-FR" sz="10000" dirty="0">
              <a:solidFill>
                <a:schemeClr val="tx1"/>
              </a:solidFill>
              <a:latin typeface="Traditional Arabic" pitchFamily="18" charset="-78"/>
              <a:cs typeface="Traditional Arabic" pitchFamily="18" charset="-78"/>
            </a:endParaRPr>
          </a:p>
          <a:p>
            <a:pPr lvl="0" algn="just" rtl="1"/>
            <a:r>
              <a:rPr lang="ar-SA" sz="10000" dirty="0">
                <a:solidFill>
                  <a:schemeClr val="tx1"/>
                </a:solidFill>
                <a:latin typeface="Traditional Arabic" pitchFamily="18" charset="-78"/>
                <a:cs typeface="Traditional Arabic" pitchFamily="18" charset="-78"/>
              </a:rPr>
              <a:t>وإذا قطب جبينه وطأطأ رأسه للأرض في عبوس، فإن ذلك يعني أنه متحير ولا يحب سماع ما قلته. </a:t>
            </a:r>
            <a:endParaRPr lang="fr-FR" sz="10000" dirty="0">
              <a:solidFill>
                <a:schemeClr val="tx1"/>
              </a:solidFill>
              <a:latin typeface="Traditional Arabic" pitchFamily="18" charset="-78"/>
              <a:cs typeface="Traditional Arabic" pitchFamily="18" charset="-78"/>
            </a:endParaRPr>
          </a:p>
          <a:p>
            <a:pPr lvl="0" algn="just" rtl="1"/>
            <a:r>
              <a:rPr lang="ar-SA" sz="10000" dirty="0">
                <a:solidFill>
                  <a:schemeClr val="tx1"/>
                </a:solidFill>
                <a:latin typeface="Traditional Arabic" pitchFamily="18" charset="-78"/>
                <a:cs typeface="Traditional Arabic" pitchFamily="18" charset="-78"/>
              </a:rPr>
              <a:t>أما إذا قطب جبينه ورفعه إلى أعلى، فإن ذلك يدل على دهشته مما تقول.</a:t>
            </a:r>
            <a:endParaRPr lang="fr-FR" sz="10000" dirty="0">
              <a:solidFill>
                <a:schemeClr val="tx1"/>
              </a:solidFill>
              <a:latin typeface="Traditional Arabic" pitchFamily="18" charset="-78"/>
              <a:cs typeface="Traditional Arabic" pitchFamily="18" charset="-78"/>
            </a:endParaRPr>
          </a:p>
          <a:p>
            <a:pPr algn="ctr" rtl="1"/>
            <a:endPar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404664"/>
            <a:ext cx="8640960" cy="6192688"/>
          </a:xfrm>
        </p:spPr>
        <p:txBody>
          <a:bodyPr>
            <a:normAutofit fontScale="47500" lnSpcReduction="20000"/>
          </a:bodyPr>
          <a:lstStyle/>
          <a:p>
            <a:pPr algn="just" rtl="1"/>
            <a:r>
              <a:rPr lang="ar-SA" sz="8800" b="1" dirty="0">
                <a:solidFill>
                  <a:schemeClr val="tx1"/>
                </a:solidFill>
                <a:latin typeface="Traditional Arabic" pitchFamily="18" charset="-78"/>
                <a:cs typeface="Traditional Arabic" pitchFamily="18" charset="-78"/>
              </a:rPr>
              <a:t>الأكتاف:</a:t>
            </a:r>
            <a:r>
              <a:rPr lang="ar-SA" sz="8800" dirty="0">
                <a:solidFill>
                  <a:schemeClr val="tx1"/>
                </a:solidFill>
                <a:latin typeface="Traditional Arabic" pitchFamily="18" charset="-78"/>
                <a:cs typeface="Traditional Arabic" pitchFamily="18" charset="-78"/>
              </a:rPr>
              <a:t> الأكتاف واليدين والأصابع لها دلالات أخرى. </a:t>
            </a:r>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عندما يهز الشخص كتفه يعني أنه لا يبالي بما تقول.</a:t>
            </a:r>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عندما تراه حانيًا كتفيه ورأسه متجنبًا النظر في عينيك فإن ذلك دليل على أنه شخص فاقد للثقة بالنفس أو مكتئب.</a:t>
            </a:r>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في حالة وقوفه مكتوف اليدين، فإن هذه يشير إلى أنه منطوي على نفسه ويريد الابتعاد على الآخرين.</a:t>
            </a:r>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في حالة تشبيك اليدين وراء الظهر ، فإنه إذا في حالة قلق وغضب.</a:t>
            </a:r>
            <a:endParaRPr lang="fr-FR" sz="8800" dirty="0">
              <a:solidFill>
                <a:schemeClr val="tx1"/>
              </a:solidFill>
              <a:latin typeface="Traditional Arabic" pitchFamily="18" charset="-78"/>
              <a:cs typeface="Traditional Arabic" pitchFamily="18" charset="-78"/>
            </a:endParaRPr>
          </a:p>
          <a:p>
            <a:pPr algn="just" rtl="1"/>
            <a:r>
              <a:rPr lang="ar-SA" sz="8800" dirty="0">
                <a:solidFill>
                  <a:schemeClr val="tx1"/>
                </a:solidFill>
                <a:latin typeface="Traditional Arabic" pitchFamily="18" charset="-78"/>
                <a:cs typeface="Traditional Arabic" pitchFamily="18" charset="-78"/>
              </a:rPr>
              <a:t>إذا نقر بأصابعه على ذراع المقعد فأنه بذلك شخصية عصبية ومتعجلة.</a:t>
            </a:r>
            <a:endParaRPr lang="ar-DZ" sz="8800" b="1" dirty="0" smtClean="0">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404664"/>
            <a:ext cx="8640960" cy="6192688"/>
          </a:xfrm>
        </p:spPr>
        <p:txBody>
          <a:bodyPr>
            <a:normAutofit fontScale="62500" lnSpcReduction="20000"/>
          </a:bodyPr>
          <a:lstStyle/>
          <a:p>
            <a:pPr rtl="1"/>
            <a:endParaRPr lang="fr-FR" sz="8800" dirty="0"/>
          </a:p>
          <a:p>
            <a:pPr algn="r" rtl="1"/>
            <a:r>
              <a:rPr lang="ar-EG" sz="8800" b="1" dirty="0"/>
              <a:t>لغة المسافة:</a:t>
            </a:r>
            <a:r>
              <a:rPr lang="ar-EG" sz="8800" dirty="0"/>
              <a:t> </a:t>
            </a:r>
            <a:endParaRPr lang="ar-DZ" sz="8800" dirty="0" smtClean="0"/>
          </a:p>
          <a:p>
            <a:pPr algn="just" rtl="1"/>
            <a:r>
              <a:rPr lang="ar-EG" sz="8800" dirty="0" smtClean="0"/>
              <a:t>لو </a:t>
            </a:r>
            <a:r>
              <a:rPr lang="ar-EG" sz="8800" dirty="0"/>
              <a:t>نظرنا إلى مفهوم المسافة بشكل عام، فإن المسافة تدخل ضمن الفطرة. أي إن كل الكائنات الحية بفطرتها تتخذ لنفسها مسافات معينة تفصلها عن الآخرين حولها. </a:t>
            </a:r>
            <a:endParaRPr lang="ar-DZ" sz="8800" dirty="0" smtClean="0"/>
          </a:p>
          <a:p>
            <a:pPr algn="just" rtl="1"/>
            <a:r>
              <a:rPr lang="ar-EG" sz="8800" dirty="0" smtClean="0"/>
              <a:t>وقد </a:t>
            </a:r>
            <a:r>
              <a:rPr lang="ar-EG" sz="8800" dirty="0"/>
              <a:t>تم تقسيمها إلى أربعة أقسام:</a:t>
            </a:r>
            <a:r>
              <a:rPr lang="fr-FR" sz="8800" dirty="0"/>
              <a:t> </a:t>
            </a:r>
            <a:endPar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404664"/>
            <a:ext cx="7920880" cy="6453336"/>
          </a:xfrm>
        </p:spPr>
        <p:txBody>
          <a:bodyPr>
            <a:noAutofit/>
          </a:bodyPr>
          <a:lstStyle/>
          <a:p>
            <a:pPr algn="r" rtl="1"/>
            <a:r>
              <a:rPr lang="ar-EG" sz="4800" b="1" dirty="0"/>
              <a:t>المسافة الحميمية:</a:t>
            </a:r>
            <a:r>
              <a:rPr lang="ar-EG" sz="4800" dirty="0"/>
              <a:t> هي المسافة التي تبدأ من الالتصاق الجسدي إلى مسافة (35) سم. </a:t>
            </a:r>
            <a:endParaRPr lang="ar-DZ" sz="4800" dirty="0"/>
          </a:p>
          <a:p>
            <a:pPr algn="just" rtl="1"/>
            <a:r>
              <a:rPr lang="ar-EG" sz="4800" dirty="0" smtClean="0"/>
              <a:t>هي </a:t>
            </a:r>
            <a:r>
              <a:rPr lang="ar-EG" sz="4800" dirty="0"/>
              <a:t>المسافة التي تدل على علاقة حميمية بين الأفراد: الطفل والوالدين، الزوجين... ولكن من الممكن أن يدخل بعض الأفراد في هذه المسافة دون أن تكون لهم تلك الحميمية، مثل: طبيب </a:t>
            </a:r>
            <a:r>
              <a:rPr lang="ar-EG" sz="4800" dirty="0" smtClean="0"/>
              <a:t>الأسنان</a:t>
            </a:r>
            <a:r>
              <a:rPr lang="ar-DZ" sz="4800" dirty="0" smtClean="0"/>
              <a:t> ... الخ</a:t>
            </a:r>
            <a:r>
              <a:rPr lang="ar-EG" sz="4800" dirty="0" smtClean="0"/>
              <a:t> </a:t>
            </a:r>
            <a:endParaRPr lang="ar-DZ" sz="4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7624" y="188640"/>
            <a:ext cx="7776864" cy="6192688"/>
          </a:xfrm>
        </p:spPr>
        <p:txBody>
          <a:bodyPr>
            <a:normAutofit/>
          </a:bodyPr>
          <a:lstStyle/>
          <a:p>
            <a:pPr algn="just" rtl="1"/>
            <a:r>
              <a:rPr lang="ar-EG" sz="4400" b="1" dirty="0"/>
              <a:t>المسافة الشخصية:</a:t>
            </a:r>
            <a:r>
              <a:rPr lang="ar-EG" sz="4400" dirty="0"/>
              <a:t> هي المسافة التي تبدأ من (35) سم، إلى (متر وربع تقريبا). وهذه المسافة هي التي يدخل ضمنها الأصدقاء المقربين منا. وفي الغالب، عندما نريد أن يعرف الشخص الآخر أنه قد أصبح من الأصدقاء المقربين، فإننا نسمح له بدخول هذه المسافة، أي إنه قد انتقل من مرحلة إلى مرحلة أخرى.</a:t>
            </a:r>
            <a:endParaRPr lang="ar-DZ"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04664"/>
            <a:ext cx="7776864" cy="6192688"/>
          </a:xfrm>
        </p:spPr>
        <p:txBody>
          <a:bodyPr>
            <a:normAutofit/>
          </a:bodyPr>
          <a:lstStyle/>
          <a:p>
            <a:pPr algn="just" rtl="1"/>
            <a:r>
              <a:rPr lang="ar-EG" sz="3600" b="1" dirty="0"/>
              <a:t>المسافة الاجتماعية:</a:t>
            </a:r>
            <a:r>
              <a:rPr lang="ar-EG" sz="3600" dirty="0"/>
              <a:t> </a:t>
            </a:r>
            <a:endParaRPr lang="ar-DZ" sz="3600" dirty="0" smtClean="0"/>
          </a:p>
          <a:p>
            <a:pPr algn="just" rtl="1"/>
            <a:r>
              <a:rPr lang="ar-EG" sz="3600" dirty="0" smtClean="0"/>
              <a:t>هي </a:t>
            </a:r>
            <a:r>
              <a:rPr lang="ar-EG" sz="3600" dirty="0"/>
              <a:t>المسافة التي تبدأ من (متر وربع) إلى (3) أمتار. وهي في العادة المسافة التي تكون بين البائع والعميل، أو بين الموظف والمراجع، أو بين الأشخاص الذين لا يعرفون بعضهم البعض، أو أن معرفتهم ببعضهم سطحية. وفي الغالب، هذه المسافة في حد ذاتها تفرض على الطرفين بعض الموضوعات التي يتم مناقشتها، وهي موضوعات عامة: حالة الطقس، الازدحام المروري... أي إنه ليس هناك موضوعات خاصة تحمل طابع الخصوصية بأي شكل من الأشكال</a:t>
            </a:r>
            <a:endParaRPr lang="ar-DZ" sz="36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04664"/>
            <a:ext cx="7776864" cy="6192688"/>
          </a:xfrm>
        </p:spPr>
        <p:txBody>
          <a:bodyPr>
            <a:noAutofit/>
          </a:bodyPr>
          <a:lstStyle/>
          <a:p>
            <a:pPr algn="just" rtl="1"/>
            <a:r>
              <a:rPr lang="ar-EG" sz="4800" b="1" dirty="0"/>
              <a:t>المسافة العامة:</a:t>
            </a:r>
            <a:r>
              <a:rPr lang="ar-EG" sz="4800" dirty="0"/>
              <a:t> </a:t>
            </a:r>
            <a:endParaRPr lang="ar-DZ" sz="4800" dirty="0" smtClean="0"/>
          </a:p>
          <a:p>
            <a:pPr algn="just" rtl="1"/>
            <a:r>
              <a:rPr lang="ar-EG" sz="4800" dirty="0" smtClean="0"/>
              <a:t>هي </a:t>
            </a:r>
            <a:r>
              <a:rPr lang="ar-EG" sz="4800" dirty="0"/>
              <a:t>المسافة التي تبدأ من (3) أمتار فأكثر. </a:t>
            </a:r>
            <a:endParaRPr lang="ar-DZ" sz="4800" dirty="0" smtClean="0"/>
          </a:p>
          <a:p>
            <a:pPr algn="just" rtl="1"/>
            <a:r>
              <a:rPr lang="ar-EG" sz="4800" dirty="0" smtClean="0"/>
              <a:t>وهي </a:t>
            </a:r>
            <a:r>
              <a:rPr lang="ar-EG" sz="4800" dirty="0"/>
              <a:t>في الغالب مسافة الشخصيات العامة والمسؤولين والمدراء. </a:t>
            </a:r>
            <a:endParaRPr lang="ar-DZ" sz="4800" dirty="0" smtClean="0"/>
          </a:p>
          <a:p>
            <a:pPr algn="just" rtl="1"/>
            <a:r>
              <a:rPr lang="ar-EG" sz="4800" dirty="0" smtClean="0"/>
              <a:t>وهي </a:t>
            </a:r>
            <a:r>
              <a:rPr lang="ar-EG" sz="4800" dirty="0"/>
              <a:t>بالتأكيد تحدد الفروقات الاجتماعية والطبقات الرسمية للأفراد.</a:t>
            </a:r>
            <a:endParaRPr lang="ar-DZ" sz="4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404664"/>
            <a:ext cx="8640960" cy="6192688"/>
          </a:xfrm>
        </p:spPr>
        <p:txBody>
          <a:bodyPr>
            <a:normAutofit fontScale="62500" lnSpcReduction="20000"/>
          </a:bodyPr>
          <a:lstStyle/>
          <a:p>
            <a:pPr algn="r" rtl="1"/>
            <a:r>
              <a:rPr lang="ar-SA" sz="8800" dirty="0">
                <a:solidFill>
                  <a:schemeClr val="tx1"/>
                </a:solidFill>
                <a:latin typeface="Traditional Arabic" pitchFamily="18" charset="-78"/>
                <a:cs typeface="Traditional Arabic" pitchFamily="18" charset="-78"/>
              </a:rPr>
              <a:t>لقراءة وتفسير لغة الجسد، ولتفسير وفك رموز هذه اللغة، لابد أن نتعرف على الأدوات المستخدمة فيها ويأتي على رأس هذه الأدوات:</a:t>
            </a:r>
            <a:endParaRPr lang="fr-FR" sz="8800" dirty="0">
              <a:solidFill>
                <a:schemeClr val="tx1"/>
              </a:solidFill>
              <a:latin typeface="Traditional Arabic" pitchFamily="18" charset="-78"/>
              <a:cs typeface="Traditional Arabic" pitchFamily="18" charset="-78"/>
            </a:endParaRPr>
          </a:p>
          <a:p>
            <a:pPr lvl="0" algn="r" rtl="1"/>
            <a:r>
              <a:rPr lang="ar-SA" sz="8800" b="1" dirty="0">
                <a:solidFill>
                  <a:schemeClr val="accent2"/>
                </a:solidFill>
                <a:latin typeface="Traditional Arabic" pitchFamily="18" charset="-78"/>
                <a:cs typeface="Traditional Arabic" pitchFamily="18" charset="-78"/>
              </a:rPr>
              <a:t>العين</a:t>
            </a:r>
            <a:r>
              <a:rPr lang="ar-SA" sz="8800" dirty="0">
                <a:solidFill>
                  <a:schemeClr val="accent2"/>
                </a:solidFill>
                <a:latin typeface="Traditional Arabic" pitchFamily="18" charset="-78"/>
                <a:cs typeface="Traditional Arabic" pitchFamily="18" charset="-78"/>
              </a:rPr>
              <a:t> </a:t>
            </a:r>
            <a:endParaRPr lang="fr-FR" sz="8800" dirty="0">
              <a:solidFill>
                <a:schemeClr val="accent2"/>
              </a:solidFill>
              <a:latin typeface="Traditional Arabic" pitchFamily="18" charset="-78"/>
              <a:cs typeface="Traditional Arabic" pitchFamily="18" charset="-78"/>
            </a:endParaRPr>
          </a:p>
          <a:p>
            <a:pPr lvl="0" algn="r" rtl="1"/>
            <a:r>
              <a:rPr lang="ar-SA" sz="8800" b="1" dirty="0">
                <a:solidFill>
                  <a:schemeClr val="accent2"/>
                </a:solidFill>
                <a:latin typeface="Traditional Arabic" pitchFamily="18" charset="-78"/>
                <a:cs typeface="Traditional Arabic" pitchFamily="18" charset="-78"/>
              </a:rPr>
              <a:t>حركة الحاجب والجبين</a:t>
            </a:r>
            <a:endParaRPr lang="fr-FR" sz="8800" dirty="0">
              <a:solidFill>
                <a:schemeClr val="accent2"/>
              </a:solidFill>
              <a:latin typeface="Traditional Arabic" pitchFamily="18" charset="-78"/>
              <a:cs typeface="Traditional Arabic" pitchFamily="18" charset="-78"/>
            </a:endParaRPr>
          </a:p>
          <a:p>
            <a:pPr lvl="0" algn="r" rtl="1"/>
            <a:r>
              <a:rPr lang="ar-SA" sz="8800" b="1" dirty="0">
                <a:solidFill>
                  <a:schemeClr val="accent2"/>
                </a:solidFill>
                <a:latin typeface="Traditional Arabic" pitchFamily="18" charset="-78"/>
                <a:cs typeface="Traditional Arabic" pitchFamily="18" charset="-78"/>
              </a:rPr>
              <a:t>حركة الأصابع والأيدي والأكتاف</a:t>
            </a:r>
            <a:endParaRPr lang="fr-FR" sz="8800" dirty="0">
              <a:solidFill>
                <a:schemeClr val="accent2"/>
              </a:solidFill>
              <a:latin typeface="Traditional Arabic" pitchFamily="18" charset="-78"/>
              <a:cs typeface="Traditional Arabic" pitchFamily="18" charset="-78"/>
            </a:endParaRPr>
          </a:p>
          <a:p>
            <a:pPr lvl="0" algn="r" rtl="1"/>
            <a:r>
              <a:rPr lang="ar-SA" sz="8800" b="1" dirty="0">
                <a:solidFill>
                  <a:schemeClr val="accent2"/>
                </a:solidFill>
                <a:latin typeface="Traditional Arabic" pitchFamily="18" charset="-78"/>
                <a:cs typeface="Traditional Arabic" pitchFamily="18" charset="-78"/>
              </a:rPr>
              <a:t>الأنف والأذن</a:t>
            </a:r>
            <a:endParaRPr lang="fr-FR" sz="8800" dirty="0">
              <a:solidFill>
                <a:schemeClr val="accent2"/>
              </a:solidFill>
              <a:latin typeface="Traditional Arabic" pitchFamily="18" charset="-78"/>
              <a:cs typeface="Traditional Arabic" pitchFamily="18" charset="-78"/>
            </a:endParaRPr>
          </a:p>
          <a:p>
            <a:pPr lvl="0" algn="r" rtl="1"/>
            <a:r>
              <a:rPr lang="ar-SA" sz="8800" b="1" dirty="0" smtClean="0">
                <a:solidFill>
                  <a:schemeClr val="accent2"/>
                </a:solidFill>
                <a:latin typeface="Traditional Arabic" pitchFamily="18" charset="-78"/>
                <a:cs typeface="Traditional Arabic" pitchFamily="18" charset="-78"/>
              </a:rPr>
              <a:t>المسافة </a:t>
            </a:r>
            <a:r>
              <a:rPr lang="ar-SA" sz="8800" b="1" dirty="0">
                <a:solidFill>
                  <a:schemeClr val="accent2"/>
                </a:solidFill>
                <a:latin typeface="Traditional Arabic" pitchFamily="18" charset="-78"/>
                <a:cs typeface="Traditional Arabic" pitchFamily="18" charset="-78"/>
              </a:rPr>
              <a:t>الاجتماعية</a:t>
            </a:r>
            <a:endParaRPr lang="fr-FR" sz="8800" dirty="0">
              <a:solidFill>
                <a:schemeClr val="accent2"/>
              </a:solidFill>
              <a:latin typeface="Traditional Arabic" pitchFamily="18" charset="-78"/>
              <a:cs typeface="Traditional Arabic" pitchFamily="18" charset="-78"/>
            </a:endParaRPr>
          </a:p>
          <a:p>
            <a:pPr algn="r" rtl="1"/>
            <a:endParaRPr lang="ar-DZ" sz="8800" b="1" dirty="0" smtClean="0">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6830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404664"/>
            <a:ext cx="8640960" cy="6192688"/>
          </a:xfrm>
        </p:spPr>
        <p:txBody>
          <a:bodyPr>
            <a:normAutofit fontScale="32500" lnSpcReduction="20000"/>
          </a:bodyPr>
          <a:lstStyle/>
          <a:p>
            <a:pPr algn="r" rtl="1"/>
            <a:r>
              <a:rPr lang="ar-SA" sz="8800" b="1" dirty="0">
                <a:solidFill>
                  <a:schemeClr val="accent2"/>
                </a:solidFill>
                <a:latin typeface="Traditional Arabic" pitchFamily="18" charset="-78"/>
                <a:cs typeface="Traditional Arabic" pitchFamily="18" charset="-78"/>
              </a:rPr>
              <a:t>أولا: لغة العيون:</a:t>
            </a:r>
            <a:endParaRPr lang="fr-FR" sz="8800" dirty="0">
              <a:solidFill>
                <a:schemeClr val="accent2"/>
              </a:solidFill>
              <a:latin typeface="Traditional Arabic" pitchFamily="18" charset="-78"/>
              <a:cs typeface="Traditional Arabic" pitchFamily="18" charset="-78"/>
            </a:endParaRPr>
          </a:p>
          <a:p>
            <a:pPr lvl="0" algn="just" rtl="1"/>
            <a:r>
              <a:rPr lang="ar-SA" sz="11200" dirty="0">
                <a:solidFill>
                  <a:schemeClr val="tx1"/>
                </a:solidFill>
                <a:latin typeface="Traditional Arabic" pitchFamily="18" charset="-78"/>
                <a:cs typeface="Traditional Arabic" pitchFamily="18" charset="-78"/>
              </a:rPr>
              <a:t>يصف علماء النفس والباحثين العين بأنها نافذة العقل وما يدور به.</a:t>
            </a:r>
            <a:endParaRPr lang="fr-FR" sz="11200" dirty="0">
              <a:solidFill>
                <a:schemeClr val="tx1"/>
              </a:solidFill>
              <a:latin typeface="Traditional Arabic" pitchFamily="18" charset="-78"/>
              <a:cs typeface="Traditional Arabic" pitchFamily="18" charset="-78"/>
            </a:endParaRPr>
          </a:p>
          <a:p>
            <a:pPr lvl="0" algn="just" rtl="1"/>
            <a:r>
              <a:rPr lang="ar-SA" sz="11200" dirty="0">
                <a:solidFill>
                  <a:schemeClr val="tx1"/>
                </a:solidFill>
                <a:latin typeface="Traditional Arabic" pitchFamily="18" charset="-78"/>
                <a:cs typeface="Traditional Arabic" pitchFamily="18" charset="-78"/>
              </a:rPr>
              <a:t>إذا استطاع الإنسان فك رموزها يستطيع معرفة ما يدور بداخل الناس.</a:t>
            </a:r>
            <a:endParaRPr lang="fr-FR" sz="11200" dirty="0">
              <a:solidFill>
                <a:schemeClr val="tx1"/>
              </a:solidFill>
              <a:latin typeface="Traditional Arabic" pitchFamily="18" charset="-78"/>
              <a:cs typeface="Traditional Arabic" pitchFamily="18" charset="-78"/>
            </a:endParaRPr>
          </a:p>
          <a:p>
            <a:pPr lvl="0" algn="just" rtl="1"/>
            <a:r>
              <a:rPr lang="ar-SA" sz="11200" dirty="0">
                <a:solidFill>
                  <a:schemeClr val="tx1"/>
                </a:solidFill>
                <a:latin typeface="Traditional Arabic" pitchFamily="18" charset="-78"/>
                <a:cs typeface="Traditional Arabic" pitchFamily="18" charset="-78"/>
              </a:rPr>
              <a:t>ومنطقة العين والحواجب والجفون هي مصدر التعرف على الآخر من خلال الصور، حيث لا يمكن معرفة الشخص من خلال أي منطقة في الجسد، لكن يمكن التعرف عليه، حتى ولو كان ملثما من خلال عينه .</a:t>
            </a:r>
            <a:endParaRPr lang="fr-FR" sz="11200" dirty="0">
              <a:solidFill>
                <a:schemeClr val="tx1"/>
              </a:solidFill>
              <a:latin typeface="Traditional Arabic" pitchFamily="18" charset="-78"/>
              <a:cs typeface="Traditional Arabic" pitchFamily="18" charset="-78"/>
            </a:endParaRPr>
          </a:p>
          <a:p>
            <a:pPr lvl="0" algn="just" rtl="1"/>
            <a:r>
              <a:rPr lang="ar-SA" sz="11200" dirty="0">
                <a:solidFill>
                  <a:schemeClr val="tx1"/>
                </a:solidFill>
                <a:latin typeface="Traditional Arabic" pitchFamily="18" charset="-78"/>
                <a:cs typeface="Traditional Arabic" pitchFamily="18" charset="-78"/>
              </a:rPr>
              <a:t>وهذا يؤكد أن العين أقوى عناصر الاتصال الجسدي الغير مباشر بين البشر، كما أنها أقوى أدوات لغة الجسد.</a:t>
            </a:r>
            <a:endParaRPr lang="fr-FR" sz="11200" dirty="0">
              <a:solidFill>
                <a:schemeClr val="tx1"/>
              </a:solidFill>
              <a:latin typeface="Traditional Arabic" pitchFamily="18" charset="-78"/>
              <a:cs typeface="Traditional Arabic" pitchFamily="18" charset="-78"/>
            </a:endParaRPr>
          </a:p>
          <a:p>
            <a:pPr lvl="0" algn="just" rtl="1"/>
            <a:r>
              <a:rPr lang="ar-SA" sz="11200" dirty="0">
                <a:solidFill>
                  <a:schemeClr val="tx1"/>
                </a:solidFill>
                <a:latin typeface="Traditional Arabic" pitchFamily="18" charset="-78"/>
                <a:cs typeface="Traditional Arabic" pitchFamily="18" charset="-78"/>
              </a:rPr>
              <a:t>ومن خلال نظرة العين تستطيع أن تتعرف على رد فعل الآخر على رسالتك سواء كان إيجابيا أو سلبيا أو محايدا أو غير مهتم.</a:t>
            </a:r>
            <a:endParaRPr lang="fr-FR" sz="11200" dirty="0">
              <a:solidFill>
                <a:schemeClr val="tx1"/>
              </a:solidFill>
              <a:latin typeface="Traditional Arabic" pitchFamily="18" charset="-78"/>
              <a:cs typeface="Traditional Arabic" pitchFamily="18" charset="-78"/>
            </a:endParaRPr>
          </a:p>
          <a:p>
            <a:pPr lvl="0" algn="just" rtl="1"/>
            <a:r>
              <a:rPr lang="ar-SA" sz="11200" dirty="0">
                <a:solidFill>
                  <a:schemeClr val="tx1"/>
                </a:solidFill>
                <a:latin typeface="Traditional Arabic" pitchFamily="18" charset="-78"/>
                <a:cs typeface="Traditional Arabic" pitchFamily="18" charset="-78"/>
              </a:rPr>
              <a:t>والعين هي أول مفاتيح الشخصية، بما تنقله من معاني تدور بالعقل، تستطيع من خلال فهم هذه اللغة أن ترسل رسالات مختلفة إلى الآخر.</a:t>
            </a:r>
            <a:endParaRPr lang="fr-FR" sz="11200" dirty="0">
              <a:solidFill>
                <a:schemeClr val="tx1"/>
              </a:solidFill>
              <a:latin typeface="Traditional Arabic" pitchFamily="18" charset="-78"/>
              <a:cs typeface="Traditional Arabic" pitchFamily="18" charset="-78"/>
            </a:endParaRPr>
          </a:p>
          <a:p>
            <a:pPr algn="ctr" rtl="1"/>
            <a:endPar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88640"/>
            <a:ext cx="8640960" cy="6192688"/>
          </a:xfrm>
        </p:spPr>
        <p:txBody>
          <a:bodyPr>
            <a:normAutofit/>
          </a:bodyPr>
          <a:lstStyle/>
          <a:p>
            <a:pPr algn="just" rtl="1"/>
            <a:r>
              <a:rPr lang="ar-SA" sz="7700" u="sng" dirty="0"/>
              <a:t> </a:t>
            </a:r>
            <a:r>
              <a:rPr lang="ar-SA" sz="4100" b="1" u="sng" dirty="0">
                <a:solidFill>
                  <a:schemeClr val="accent2"/>
                </a:solidFill>
              </a:rPr>
              <a:t>و</a:t>
            </a:r>
            <a:r>
              <a:rPr lang="ar-SA" sz="3500" b="1" u="sng" dirty="0">
                <a:solidFill>
                  <a:schemeClr val="accent2"/>
                </a:solidFill>
              </a:rPr>
              <a:t>التفسيرات العلمية الدقيقة تقول:</a:t>
            </a:r>
            <a:r>
              <a:rPr lang="ar-SA" sz="3500" u="sng" dirty="0">
                <a:solidFill>
                  <a:schemeClr val="accent2"/>
                </a:solidFill>
              </a:rPr>
              <a:t> </a:t>
            </a:r>
            <a:endParaRPr lang="fr-FR" sz="3500" dirty="0">
              <a:solidFill>
                <a:schemeClr val="accent2"/>
              </a:solidFill>
            </a:endParaRPr>
          </a:p>
          <a:p>
            <a:pPr lvl="0" algn="just" rtl="1"/>
            <a:r>
              <a:rPr lang="ar-SA" sz="3500" b="1" u="sng" dirty="0" smtClean="0">
                <a:solidFill>
                  <a:schemeClr val="accent2"/>
                </a:solidFill>
              </a:rPr>
              <a:t>العين تخبركم بمدى صدق أو زيف الإبتسامة:</a:t>
            </a:r>
            <a:r>
              <a:rPr lang="ar-SA" sz="3500" b="1" dirty="0" smtClean="0">
                <a:solidFill>
                  <a:schemeClr val="accent2"/>
                </a:solidFill>
              </a:rPr>
              <a:t> </a:t>
            </a:r>
            <a:r>
              <a:rPr lang="ar-SA" sz="3500" dirty="0" smtClean="0">
                <a:solidFill>
                  <a:schemeClr val="tx1"/>
                </a:solidFill>
              </a:rPr>
              <a:t>الإبتسامة من مظاهر السعادة التي ترتسم على الوجوه لكن كيف تعرفون الإبتسامة الصادقة من الزائفة؟ </a:t>
            </a:r>
            <a:endParaRPr lang="fr-FR" sz="3500" dirty="0" smtClean="0">
              <a:solidFill>
                <a:schemeClr val="tx1"/>
              </a:solidFill>
            </a:endParaRPr>
          </a:p>
          <a:p>
            <a:pPr lvl="0" algn="just" rtl="1"/>
            <a:r>
              <a:rPr lang="ar-SA" sz="3500" dirty="0" smtClean="0">
                <a:solidFill>
                  <a:schemeClr val="tx1"/>
                </a:solidFill>
              </a:rPr>
              <a:t>الجواب </a:t>
            </a:r>
            <a:r>
              <a:rPr lang="ar-SA" sz="3500" dirty="0">
                <a:solidFill>
                  <a:schemeClr val="tx1"/>
                </a:solidFill>
              </a:rPr>
              <a:t>تجدونه في لغة العيون فحسب عالم النفس </a:t>
            </a:r>
            <a:r>
              <a:rPr lang="ar-SA" sz="3500" b="1" dirty="0">
                <a:solidFill>
                  <a:schemeClr val="tx1"/>
                </a:solidFill>
              </a:rPr>
              <a:t>بول إيكمان</a:t>
            </a:r>
            <a:r>
              <a:rPr lang="ar-SA" sz="3500" dirty="0">
                <a:solidFill>
                  <a:schemeClr val="tx1"/>
                </a:solidFill>
              </a:rPr>
              <a:t>: الإبتسامة </a:t>
            </a:r>
            <a:r>
              <a:rPr lang="ar-SA" sz="3500" dirty="0" smtClean="0">
                <a:solidFill>
                  <a:schemeClr val="tx1"/>
                </a:solidFill>
              </a:rPr>
              <a:t>الزائفة والوهمية التي تستخدم للتظاهر بالسعادة أو لتغطية مشاعر أخرى لا تكون كابتسامة السعادة الحقيقية التي تكون فيها نظرة العين ضيقة مع خلق خطوط، على شكل “أقدام الغراب” في الزوايا الخارجية للعين</a:t>
            </a:r>
            <a:r>
              <a:rPr lang="fr-FR" sz="4300" dirty="0" smtClean="0">
                <a:solidFill>
                  <a:schemeClr val="tx1"/>
                </a:solidFill>
              </a:rPr>
              <a:t>.</a:t>
            </a:r>
            <a:endParaRPr lang="ar-DZ" sz="4300" dirty="0" smtClean="0">
              <a:solidFill>
                <a:schemeClr val="tx1"/>
              </a:solidFill>
            </a:endParaRPr>
          </a:p>
          <a:p>
            <a:pPr lvl="0" algn="just" rtl="1"/>
            <a:endParaRPr lang="fr-FR" sz="5800" dirty="0" smtClean="0">
              <a:solidFill>
                <a:schemeClr val="tx1"/>
              </a:solidFill>
            </a:endParaRPr>
          </a:p>
          <a:p>
            <a:pPr algn="ctr" rtl="1"/>
            <a:endParaRPr lang="ar-DZ" sz="88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620688"/>
            <a:ext cx="6048672"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501008"/>
            <a:ext cx="6120680"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2252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404664"/>
            <a:ext cx="8640960" cy="6192688"/>
          </a:xfrm>
        </p:spPr>
        <p:txBody>
          <a:bodyPr>
            <a:normAutofit/>
          </a:bodyPr>
          <a:lstStyle/>
          <a:p>
            <a:pPr lvl="0" algn="just" rtl="1"/>
            <a:r>
              <a:rPr lang="ar-SA" sz="3600" b="1" dirty="0" smtClean="0">
                <a:solidFill>
                  <a:schemeClr val="tx1"/>
                </a:solidFill>
                <a:latin typeface="Traditional Arabic" pitchFamily="18" charset="-78"/>
                <a:cs typeface="Traditional Arabic" pitchFamily="18" charset="-78"/>
              </a:rPr>
              <a:t>اتساع بؤبؤ العين دليل على الإعجاب والإهتمام: </a:t>
            </a:r>
            <a:r>
              <a:rPr lang="ar-SA" sz="3600" dirty="0" smtClean="0">
                <a:solidFill>
                  <a:schemeClr val="tx1"/>
                </a:solidFill>
                <a:latin typeface="Traditional Arabic" pitchFamily="18" charset="-78"/>
                <a:cs typeface="Traditional Arabic" pitchFamily="18" charset="-78"/>
              </a:rPr>
              <a:t>عندما يهتم الشخص بأمر أو شخص معين بؤبؤ العين يتسع، وفي أحد الدراسات تم تركيب عدسات لعيون سيدة حتى يبدو فيها البؤبؤ متسعا وتم تقييم السيدة بهذه العيون كأكثر النساء إثارة وجاذبية من النساء صاحبات العيون بمقاس بؤبؤ عادي</a:t>
            </a:r>
            <a:r>
              <a:rPr lang="fr-FR" sz="3600" dirty="0" smtClean="0">
                <a:solidFill>
                  <a:schemeClr val="tx1"/>
                </a:solidFill>
                <a:latin typeface="Traditional Arabic" pitchFamily="18" charset="-78"/>
                <a:cs typeface="Traditional Arabic" pitchFamily="18" charset="-78"/>
              </a:rPr>
              <a:t>.</a:t>
            </a:r>
            <a:r>
              <a:rPr lang="ar-SA" sz="3600" dirty="0" smtClean="0">
                <a:solidFill>
                  <a:schemeClr val="tx1"/>
                </a:solidFill>
                <a:latin typeface="Traditional Arabic" pitchFamily="18" charset="-78"/>
                <a:cs typeface="Traditional Arabic" pitchFamily="18" charset="-78"/>
              </a:rPr>
              <a:t> أنه إذا اتسعت بؤرة العين للشخص فإن ذلك دليل على أنه سمع منك توًا شيئًا أسعده، وإذا حدث العكس فإن ذلك يوحي بأنه لا يصدق ما تقول.</a:t>
            </a:r>
            <a:endParaRPr lang="fr-FR" sz="3600" dirty="0" smtClean="0">
              <a:solidFill>
                <a:schemeClr val="tx1"/>
              </a:solidFill>
              <a:latin typeface="Traditional Arabic" pitchFamily="18" charset="-78"/>
              <a:cs typeface="Traditional Arabic" pitchFamily="18" charset="-78"/>
            </a:endParaRPr>
          </a:p>
          <a:p>
            <a:pPr lvl="0" algn="just" rtl="1"/>
            <a:endParaRPr lang="fr-FR" sz="3600" dirty="0" smtClean="0">
              <a:solidFill>
                <a:schemeClr val="tx1"/>
              </a:solidFill>
              <a:latin typeface="Traditional Arabic" pitchFamily="18" charset="-78"/>
              <a:cs typeface="Traditional Arabic" pitchFamily="18" charset="-78"/>
            </a:endParaRPr>
          </a:p>
          <a:p>
            <a:pPr algn="just" rtl="1"/>
            <a:endParaRPr lang="ar-DZ" sz="3600" b="1" dirty="0" smtClean="0">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149080"/>
            <a:ext cx="7488832" cy="270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7890080" cy="6021288"/>
          </a:xfrm>
        </p:spPr>
        <p:txBody>
          <a:bodyPr>
            <a:normAutofit fontScale="90000"/>
          </a:bodyPr>
          <a:lstStyle/>
          <a:p>
            <a:pPr lvl="0" algn="r" rtl="1"/>
            <a:r>
              <a:rPr lang="ar-DZ" sz="4400" b="1" dirty="0" smtClean="0">
                <a:solidFill>
                  <a:schemeClr val="tx1"/>
                </a:solidFill>
                <a:latin typeface="Traditional Arabic" pitchFamily="18" charset="-78"/>
                <a:cs typeface="Traditional Arabic" pitchFamily="18" charset="-78"/>
              </a:rPr>
              <a:t>ا</a:t>
            </a:r>
            <a:r>
              <a:rPr lang="ar-SA" sz="4400" b="1" dirty="0" smtClean="0">
                <a:solidFill>
                  <a:schemeClr val="tx1"/>
                </a:solidFill>
                <a:latin typeface="Traditional Arabic" pitchFamily="18" charset="-78"/>
                <a:cs typeface="Traditional Arabic" pitchFamily="18" charset="-78"/>
              </a:rPr>
              <a:t>لنظر </a:t>
            </a:r>
            <a:r>
              <a:rPr lang="ar-SA" sz="4400" b="1" dirty="0">
                <a:solidFill>
                  <a:schemeClr val="tx1"/>
                </a:solidFill>
                <a:latin typeface="Traditional Arabic" pitchFamily="18" charset="-78"/>
                <a:cs typeface="Traditional Arabic" pitchFamily="18" charset="-78"/>
              </a:rPr>
              <a:t>إلى الجبين تعني عدم الإهتمام:</a:t>
            </a:r>
            <a:r>
              <a:rPr lang="ar-SA" sz="4400" dirty="0">
                <a:solidFill>
                  <a:schemeClr val="tx1"/>
                </a:solidFill>
                <a:latin typeface="Traditional Arabic" pitchFamily="18" charset="-78"/>
                <a:cs typeface="Traditional Arabic" pitchFamily="18" charset="-78"/>
              </a:rPr>
              <a:t> النظر إلى جبين الشخص أو عدم النظر إلى وجهه إطلاقا يشير بشكل قاطع إلى عدم الإهتمام وقد يظهر هذا أيضا بالعيون </a:t>
            </a:r>
            <a:r>
              <a:rPr lang="ar-SA" sz="4400" dirty="0" smtClean="0">
                <a:solidFill>
                  <a:schemeClr val="tx1"/>
                </a:solidFill>
                <a:latin typeface="Traditional Arabic" pitchFamily="18" charset="-78"/>
                <a:cs typeface="Traditional Arabic" pitchFamily="18" charset="-78"/>
              </a:rPr>
              <a:t>المتعرجة </a:t>
            </a:r>
            <a:r>
              <a:rPr lang="ar-SA" sz="4400" dirty="0">
                <a:solidFill>
                  <a:schemeClr val="tx1"/>
                </a:solidFill>
                <a:latin typeface="Traditional Arabic" pitchFamily="18" charset="-78"/>
                <a:cs typeface="Traditional Arabic" pitchFamily="18" charset="-78"/>
              </a:rPr>
              <a:t>التي تفيد الإنشغال بالتفكير في أمور أخرى</a:t>
            </a:r>
            <a:r>
              <a:rPr lang="ar-SA" sz="4400" dirty="0" smtClean="0">
                <a:solidFill>
                  <a:schemeClr val="tx1"/>
                </a:solidFill>
                <a:latin typeface="Traditional Arabic" pitchFamily="18" charset="-78"/>
                <a:cs typeface="Traditional Arabic" pitchFamily="18" charset="-78"/>
              </a:rPr>
              <a:t>.</a:t>
            </a:r>
            <a:r>
              <a:rPr lang="ar-DZ" sz="4400" dirty="0" smtClean="0">
                <a:solidFill>
                  <a:schemeClr val="tx1"/>
                </a:solidFill>
                <a:latin typeface="Traditional Arabic" pitchFamily="18" charset="-78"/>
                <a:cs typeface="Traditional Arabic" pitchFamily="18" charset="-78"/>
              </a:rPr>
              <a:t/>
            </a:r>
            <a:br>
              <a:rPr lang="ar-DZ" sz="4400" dirty="0" smtClean="0">
                <a:solidFill>
                  <a:schemeClr val="tx1"/>
                </a:solidFill>
                <a:latin typeface="Traditional Arabic" pitchFamily="18" charset="-78"/>
                <a:cs typeface="Traditional Arabic" pitchFamily="18" charset="-78"/>
              </a:rPr>
            </a:br>
            <a:r>
              <a:rPr lang="ar-DZ" sz="4400" dirty="0">
                <a:solidFill>
                  <a:schemeClr val="tx1"/>
                </a:solidFill>
                <a:latin typeface="Traditional Arabic" pitchFamily="18" charset="-78"/>
                <a:cs typeface="Traditional Arabic" pitchFamily="18" charset="-78"/>
              </a:rPr>
              <a:t/>
            </a:r>
            <a:br>
              <a:rPr lang="ar-DZ" sz="4400" dirty="0">
                <a:solidFill>
                  <a:schemeClr val="tx1"/>
                </a:solidFill>
                <a:latin typeface="Traditional Arabic" pitchFamily="18" charset="-78"/>
                <a:cs typeface="Traditional Arabic" pitchFamily="18" charset="-78"/>
              </a:rPr>
            </a:br>
            <a:r>
              <a:rPr lang="ar-DZ" sz="4400" dirty="0" smtClean="0">
                <a:solidFill>
                  <a:schemeClr val="tx1"/>
                </a:solidFill>
                <a:latin typeface="Traditional Arabic" pitchFamily="18" charset="-78"/>
                <a:cs typeface="Traditional Arabic" pitchFamily="18" charset="-78"/>
              </a:rPr>
              <a:t/>
            </a:r>
            <a:br>
              <a:rPr lang="ar-DZ" sz="4400" dirty="0" smtClean="0">
                <a:solidFill>
                  <a:schemeClr val="tx1"/>
                </a:solidFill>
                <a:latin typeface="Traditional Arabic" pitchFamily="18" charset="-78"/>
                <a:cs typeface="Traditional Arabic" pitchFamily="18" charset="-78"/>
              </a:rPr>
            </a:br>
            <a:r>
              <a:rPr lang="ar-DZ" sz="4400" dirty="0">
                <a:solidFill>
                  <a:schemeClr val="tx1"/>
                </a:solidFill>
                <a:latin typeface="Traditional Arabic" pitchFamily="18" charset="-78"/>
                <a:cs typeface="Traditional Arabic" pitchFamily="18" charset="-78"/>
              </a:rPr>
              <a:t/>
            </a:r>
            <a:br>
              <a:rPr lang="ar-DZ" sz="4400" dirty="0">
                <a:solidFill>
                  <a:schemeClr val="tx1"/>
                </a:solidFill>
                <a:latin typeface="Traditional Arabic" pitchFamily="18" charset="-78"/>
                <a:cs typeface="Traditional Arabic" pitchFamily="18" charset="-78"/>
              </a:rPr>
            </a:br>
            <a:r>
              <a:rPr lang="ar-DZ" sz="4400" dirty="0" smtClean="0">
                <a:solidFill>
                  <a:schemeClr val="tx1"/>
                </a:solidFill>
                <a:latin typeface="Traditional Arabic" pitchFamily="18" charset="-78"/>
                <a:cs typeface="Traditional Arabic" pitchFamily="18" charset="-78"/>
              </a:rPr>
              <a:t/>
            </a:r>
            <a:br>
              <a:rPr lang="ar-DZ" sz="4400" dirty="0" smtClean="0">
                <a:solidFill>
                  <a:schemeClr val="tx1"/>
                </a:solidFill>
                <a:latin typeface="Traditional Arabic" pitchFamily="18" charset="-78"/>
                <a:cs typeface="Traditional Arabic" pitchFamily="18" charset="-78"/>
              </a:rPr>
            </a:br>
            <a:endParaRPr lang="fr-FR" sz="4400" dirty="0">
              <a:solidFill>
                <a:schemeClr val="tx1"/>
              </a:solidFill>
              <a:latin typeface="Traditional Arabic" pitchFamily="18" charset="-78"/>
              <a:cs typeface="Traditional Arabic" pitchFamily="18" charset="-78"/>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852936"/>
            <a:ext cx="5040560" cy="400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581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404664"/>
            <a:ext cx="7776864" cy="4752528"/>
          </a:xfrm>
        </p:spPr>
        <p:txBody>
          <a:bodyPr>
            <a:normAutofit fontScale="55000" lnSpcReduction="20000"/>
          </a:bodyPr>
          <a:lstStyle/>
          <a:p>
            <a:pPr lvl="0" algn="just" rtl="1"/>
            <a:r>
              <a:rPr lang="ar-SA" sz="7700" b="1" dirty="0">
                <a:solidFill>
                  <a:schemeClr val="accent2"/>
                </a:solidFill>
                <a:latin typeface="Traditional Arabic" pitchFamily="18" charset="-78"/>
                <a:cs typeface="Traditional Arabic" pitchFamily="18" charset="-78"/>
              </a:rPr>
              <a:t>النظر للأعلى إشارة للملل أو التفكير: </a:t>
            </a:r>
            <a:endParaRPr lang="ar-DZ" sz="7700" b="1" dirty="0" smtClean="0">
              <a:solidFill>
                <a:schemeClr val="accent2"/>
              </a:solidFill>
              <a:latin typeface="Traditional Arabic" pitchFamily="18" charset="-78"/>
              <a:cs typeface="Traditional Arabic" pitchFamily="18" charset="-78"/>
            </a:endParaRPr>
          </a:p>
          <a:p>
            <a:pPr lvl="0" algn="just" rtl="1"/>
            <a:r>
              <a:rPr lang="ar-SA" sz="7700" dirty="0" smtClean="0">
                <a:solidFill>
                  <a:schemeClr val="tx1"/>
                </a:solidFill>
                <a:latin typeface="Traditional Arabic" pitchFamily="18" charset="-78"/>
                <a:cs typeface="Traditional Arabic" pitchFamily="18" charset="-78"/>
              </a:rPr>
              <a:t>إذا </a:t>
            </a:r>
            <a:r>
              <a:rPr lang="ar-SA" sz="7700" dirty="0">
                <a:solidFill>
                  <a:schemeClr val="tx1"/>
                </a:solidFill>
                <a:latin typeface="Traditional Arabic" pitchFamily="18" charset="-78"/>
                <a:cs typeface="Traditional Arabic" pitchFamily="18" charset="-78"/>
              </a:rPr>
              <a:t>نظر إلى أعلى فإنه يتصور مستقبل ما تقوله، وإذا نظر لأسفل فإنه يتذكر دلائل من الماضي على ما تقول أيضا ، وأثناء حديثه إذا نظر إلى أسفل فإنه يتحدث عن مشاعر وأحاسيس ذاتية خاصة ، ويتدبر أمرا في نفسه، أما أذا قام المتحدث بفرك عينه أثناء الحديث فانتبه لأنه بذلك يشكك في كلامك، وعليك أن تراجع ما تحدثت به أو أن توقف الحديث أو تنتقل لموضوع آخر </a:t>
            </a:r>
            <a:r>
              <a:rPr lang="ar-SA" sz="7700" dirty="0" smtClean="0">
                <a:solidFill>
                  <a:schemeClr val="tx1"/>
                </a:solidFill>
                <a:latin typeface="Traditional Arabic" pitchFamily="18" charset="-78"/>
                <a:cs typeface="Traditional Arabic" pitchFamily="18" charset="-78"/>
              </a:rPr>
              <a:t>.</a:t>
            </a:r>
            <a:endParaRPr lang="ar-DZ" sz="7700" dirty="0" smtClean="0">
              <a:solidFill>
                <a:schemeClr val="tx1"/>
              </a:solidFill>
              <a:latin typeface="Traditional Arabic" pitchFamily="18" charset="-78"/>
              <a:cs typeface="Traditional Arabic" pitchFamily="18" charset="-78"/>
            </a:endParaRPr>
          </a:p>
          <a:p>
            <a:pPr lvl="0" algn="just" rtl="1"/>
            <a:endParaRPr lang="fr-FR" sz="7700" dirty="0">
              <a:solidFill>
                <a:schemeClr val="tx1"/>
              </a:solidFill>
              <a:latin typeface="Traditional Arabic" pitchFamily="18" charset="-78"/>
              <a:cs typeface="Traditional Arabic" pitchFamily="18" charset="-78"/>
            </a:endParaRPr>
          </a:p>
          <a:p>
            <a:pPr algn="r" rtl="1"/>
            <a:endParaRPr lang="ar-DZ" sz="8800" b="1" dirty="0" smtClean="0">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645674"/>
            <a:ext cx="6552728" cy="2204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404664"/>
            <a:ext cx="7920880" cy="6192688"/>
          </a:xfrm>
        </p:spPr>
        <p:txBody>
          <a:bodyPr>
            <a:normAutofit fontScale="47500" lnSpcReduction="20000"/>
          </a:bodyPr>
          <a:lstStyle/>
          <a:p>
            <a:pPr algn="just" rtl="1"/>
            <a:r>
              <a:rPr lang="ar-SA" sz="8800" b="1" u="sng" dirty="0">
                <a:solidFill>
                  <a:schemeClr val="tx1"/>
                </a:solidFill>
                <a:latin typeface="Traditional Arabic" pitchFamily="18" charset="-78"/>
                <a:cs typeface="Traditional Arabic" pitchFamily="18" charset="-78"/>
              </a:rPr>
              <a:t>الحاجبين: للحاجبين رموز أخرى ودلالات مختلفة</a:t>
            </a:r>
            <a:r>
              <a:rPr lang="ar-SA" sz="8800" b="1" u="sng" dirty="0" smtClean="0">
                <a:solidFill>
                  <a:schemeClr val="tx1"/>
                </a:solidFill>
                <a:latin typeface="Traditional Arabic" pitchFamily="18" charset="-78"/>
                <a:cs typeface="Traditional Arabic" pitchFamily="18" charset="-78"/>
              </a:rPr>
              <a:t>:</a:t>
            </a:r>
            <a:endParaRPr lang="ar-DZ" sz="8800" b="1" u="sng" dirty="0" smtClean="0">
              <a:solidFill>
                <a:schemeClr val="tx1"/>
              </a:solidFill>
              <a:latin typeface="Traditional Arabic" pitchFamily="18" charset="-78"/>
              <a:cs typeface="Traditional Arabic" pitchFamily="18" charset="-78"/>
            </a:endParaRPr>
          </a:p>
          <a:p>
            <a:pPr algn="just" rtl="1"/>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إذا رفع المتحدث كلا حاجبيه إلى أعلى فأنه بذلك تفاجئ بشيء جديد.</a:t>
            </a:r>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وإذا رفع حاجبا واحدا فأنه لا يصدق كلامك ويشكك فيه.</a:t>
            </a:r>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وإذا قطب حاجبيه مع ابتسامة خفيفة ، فإنه يتعجب منك ، ولكنه لا يريد أن يكذبك.</a:t>
            </a:r>
            <a:endParaRPr lang="fr-FR" sz="8800" dirty="0">
              <a:solidFill>
                <a:schemeClr val="tx1"/>
              </a:solidFill>
              <a:latin typeface="Traditional Arabic" pitchFamily="18" charset="-78"/>
              <a:cs typeface="Traditional Arabic" pitchFamily="18" charset="-78"/>
            </a:endParaRPr>
          </a:p>
          <a:p>
            <a:pPr lvl="0" algn="just" rtl="1"/>
            <a:r>
              <a:rPr lang="ar-SA" sz="8800" dirty="0">
                <a:solidFill>
                  <a:schemeClr val="tx1"/>
                </a:solidFill>
                <a:latin typeface="Traditional Arabic" pitchFamily="18" charset="-78"/>
                <a:cs typeface="Traditional Arabic" pitchFamily="18" charset="-78"/>
              </a:rPr>
              <a:t>وإذا كرر تحريك حواجبه فإنك تمكنت بذلك من إبهاره ونيل إعجابه التام بحديثك واستطعت أن تجعله طوعا لك.</a:t>
            </a:r>
            <a:endParaRPr lang="fr-FR" sz="8800" dirty="0">
              <a:solidFill>
                <a:schemeClr val="tx1"/>
              </a:solidFill>
              <a:latin typeface="Traditional Arabic" pitchFamily="18" charset="-78"/>
              <a:cs typeface="Traditional Arabic" pitchFamily="18" charset="-78"/>
            </a:endParaRPr>
          </a:p>
          <a:p>
            <a:pPr algn="r" rtl="1"/>
            <a:endParaRPr lang="ar-DZ" sz="8800" b="1" dirty="0" smtClean="0">
              <a:solidFill>
                <a:schemeClr val="tx1"/>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083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610</TotalTime>
  <Words>902</Words>
  <Application>Microsoft Office PowerPoint</Application>
  <PresentationFormat>On-screen Show (4:3)</PresentationFormat>
  <Paragraphs>53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PowerPoint Presentation</vt:lpstr>
      <vt:lpstr>PowerPoint Presentation</vt:lpstr>
      <vt:lpstr>PowerPoint Presentation</vt:lpstr>
      <vt:lpstr>PowerPoint Presentation</vt:lpstr>
      <vt:lpstr>PowerPoint Presentation</vt:lpstr>
      <vt:lpstr>PowerPoint Presentation</vt:lpstr>
      <vt:lpstr>النظر إلى الجبين تعني عدم الإهتمام: النظر إلى جبين الشخص أو عدم النظر إلى وجهه إطلاقا يشير بشكل قاطع إلى عدم الإهتمام وقد يظهر هذا أيضا بالعيون المتعرجة التي تفيد الإنشغال بالتفكير في أمور أخرى.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Timgad informatique</dc:creator>
  <cp:lastModifiedBy>Timgad informatique</cp:lastModifiedBy>
  <cp:revision>18</cp:revision>
  <dcterms:created xsi:type="dcterms:W3CDTF">2022-12-05T08:40:10Z</dcterms:created>
  <dcterms:modified xsi:type="dcterms:W3CDTF">2023-12-29T20:58:22Z</dcterms:modified>
</cp:coreProperties>
</file>