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77" r:id="rId7"/>
    <p:sldId id="287" r:id="rId8"/>
    <p:sldId id="257" r:id="rId9"/>
    <p:sldId id="278" r:id="rId10"/>
    <p:sldId id="279" r:id="rId11"/>
    <p:sldId id="288" r:id="rId12"/>
    <p:sldId id="280" r:id="rId13"/>
    <p:sldId id="281" r:id="rId14"/>
    <p:sldId id="282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80" autoAdjust="0"/>
  </p:normalViewPr>
  <p:slideViewPr>
    <p:cSldViewPr>
      <p:cViewPr varScale="1">
        <p:scale>
          <a:sx n="59" d="100"/>
          <a:sy n="59" d="100"/>
        </p:scale>
        <p:origin x="-13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68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F1E94-B83F-4E35-B4FF-9E7B83A008A3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4F622-9F70-4A11-AD00-C4BB16A73C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71600" y="0"/>
            <a:ext cx="7772400" cy="941385"/>
          </a:xfrm>
        </p:spPr>
        <p:txBody>
          <a:bodyPr>
            <a:normAutofit/>
          </a:bodyPr>
          <a:lstStyle/>
          <a:p>
            <a:r>
              <a:rPr lang="ar-SA" sz="3200" b="1" dirty="0" smtClean="0">
                <a:solidFill>
                  <a:schemeClr val="bg1"/>
                </a:solidFill>
              </a:rPr>
              <a:t>..... تابع العوامل الفردية المؤثرة في سلوك المستهلك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715436" cy="6286520"/>
          </a:xfrm>
        </p:spPr>
        <p:txBody>
          <a:bodyPr>
            <a:normAutofit/>
          </a:bodyPr>
          <a:lstStyle/>
          <a:p>
            <a:pPr marL="857250" indent="-857250" algn="justLow" rtl="1">
              <a:buFont typeface="+mj-lt"/>
              <a:buAutoNum type="romanUcPeriod" startAt="3"/>
            </a:pPr>
            <a:r>
              <a:rPr lang="ar-SA" sz="4000" b="1" dirty="0" err="1" smtClean="0">
                <a:solidFill>
                  <a:srgbClr val="FF0000"/>
                </a:solidFill>
              </a:rPr>
              <a:t>الإدرك</a:t>
            </a:r>
            <a:endParaRPr lang="ar-DZ" sz="4000" b="1" dirty="0" smtClean="0">
              <a:solidFill>
                <a:srgbClr val="FF0000"/>
              </a:solidFill>
            </a:endParaRPr>
          </a:p>
          <a:p>
            <a:pPr algn="justLow" rtl="1"/>
            <a:endParaRPr lang="ar-SA" sz="3600" b="1" dirty="0">
              <a:solidFill>
                <a:srgbClr val="FF0000"/>
              </a:solidFill>
            </a:endParaRPr>
          </a:p>
          <a:p>
            <a:pPr algn="justLow" rtl="1"/>
            <a:r>
              <a:rPr lang="ar-SA" sz="3600" b="1" dirty="0" smtClean="0">
                <a:solidFill>
                  <a:srgbClr val="FF0000"/>
                </a:solidFill>
              </a:rPr>
              <a:t>       </a:t>
            </a:r>
            <a:r>
              <a:rPr lang="ar-SA" sz="3600" b="1" u="sng" dirty="0" smtClean="0">
                <a:solidFill>
                  <a:srgbClr val="FF0000"/>
                </a:solidFill>
              </a:rPr>
              <a:t>1- تعريفه </a:t>
            </a:r>
            <a:endParaRPr lang="fr-FR" sz="3600" b="1" u="sng" dirty="0" smtClean="0">
              <a:solidFill>
                <a:srgbClr val="FF0000"/>
              </a:solidFill>
            </a:endParaRPr>
          </a:p>
          <a:p>
            <a:pPr algn="justLow" rtl="1"/>
            <a:endParaRPr lang="ar-SA" sz="3600" b="1" u="sng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SA" sz="3600" b="1" dirty="0" smtClean="0">
                <a:solidFill>
                  <a:schemeClr val="tx1"/>
                </a:solidFill>
              </a:rPr>
              <a:t>      </a:t>
            </a:r>
            <a:r>
              <a:rPr lang="ar-SA" sz="3600" b="1" dirty="0" err="1" smtClean="0">
                <a:solidFill>
                  <a:schemeClr val="tx1"/>
                </a:solidFill>
              </a:rPr>
              <a:t>هوعملية</a:t>
            </a:r>
            <a:r>
              <a:rPr lang="ar-SA" sz="3600" b="1" dirty="0" smtClean="0">
                <a:solidFill>
                  <a:schemeClr val="tx1"/>
                </a:solidFill>
              </a:rPr>
              <a:t> تلقي وفرز واستیعاب المعلومات </a:t>
            </a:r>
            <a:r>
              <a:rPr lang="ar-SA" sz="3600" b="1" dirty="0" err="1" smtClean="0">
                <a:solidFill>
                  <a:schemeClr val="tx1"/>
                </a:solidFill>
              </a:rPr>
              <a:t>و</a:t>
            </a:r>
            <a:r>
              <a:rPr lang="ar-SA" sz="3600" b="1" dirty="0" smtClean="0">
                <a:solidFill>
                  <a:schemeClr val="tx1"/>
                </a:solidFill>
              </a:rPr>
              <a:t> المغريات </a:t>
            </a:r>
            <a:r>
              <a:rPr lang="ar-SA" sz="3600" b="1" dirty="0" err="1" smtClean="0">
                <a:solidFill>
                  <a:schemeClr val="tx1"/>
                </a:solidFill>
              </a:rPr>
              <a:t>البيعية</a:t>
            </a:r>
            <a:r>
              <a:rPr lang="ar-SA" sz="3600" b="1" dirty="0" smtClean="0">
                <a:solidFill>
                  <a:schemeClr val="tx1"/>
                </a:solidFill>
              </a:rPr>
              <a:t> عن طريق الحواس الخمس وتأویلها إلى معانٍ ومفاهيم</a:t>
            </a:r>
            <a:r>
              <a:rPr lang="ar-DZ" sz="3600" b="1" dirty="0" smtClean="0">
                <a:solidFill>
                  <a:schemeClr val="tx1"/>
                </a:solidFill>
              </a:rPr>
              <a:t> و أفكار</a:t>
            </a:r>
            <a:r>
              <a:rPr lang="ar-SA" sz="3600" b="1" dirty="0" smtClean="0">
                <a:solidFill>
                  <a:schemeClr val="tx1"/>
                </a:solidFill>
              </a:rPr>
              <a:t> .</a:t>
            </a:r>
          </a:p>
          <a:p>
            <a:pPr algn="justLow" rtl="1">
              <a:lnSpc>
                <a:spcPct val="150000"/>
              </a:lnSpc>
            </a:pPr>
            <a:endParaRPr lang="ar-SA" sz="2800" b="1" dirty="0" smtClean="0">
              <a:solidFill>
                <a:schemeClr val="tx1"/>
              </a:solidFill>
            </a:endParaRPr>
          </a:p>
          <a:p>
            <a:pPr algn="justLow" rtl="1"/>
            <a:endParaRPr lang="fr-FR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28662" y="214290"/>
            <a:ext cx="8215338" cy="6643710"/>
          </a:xfrm>
        </p:spPr>
        <p:txBody>
          <a:bodyPr>
            <a:normAutofit/>
          </a:bodyPr>
          <a:lstStyle/>
          <a:p>
            <a:pPr marL="742950" indent="-742950" algn="justLow" rtl="1"/>
            <a:r>
              <a:rPr lang="ar-SA" sz="5100" b="1" dirty="0" smtClean="0">
                <a:solidFill>
                  <a:schemeClr val="tx1"/>
                </a:solidFill>
              </a:rPr>
              <a:t>2) أنواع الشخصية</a:t>
            </a:r>
            <a:endParaRPr lang="ar-DZ" sz="5100" b="1" dirty="0" smtClean="0">
              <a:solidFill>
                <a:schemeClr val="tx1"/>
              </a:solidFill>
            </a:endParaRPr>
          </a:p>
          <a:p>
            <a:pPr marL="742950" indent="-742950" algn="justLow" rtl="1"/>
            <a:endParaRPr lang="ar-SA" sz="5100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60000"/>
              </a:lnSpc>
            </a:pPr>
            <a:endParaRPr lang="fr-FR" sz="4000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286380" y="1285860"/>
            <a:ext cx="3643338" cy="1714512"/>
          </a:xfrm>
          <a:prstGeom prst="roundRect">
            <a:avLst/>
          </a:prstGeom>
          <a:solidFill>
            <a:schemeClr val="bg1"/>
          </a:solidFill>
          <a:ln w="79375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معيار </a:t>
            </a:r>
            <a:endParaRPr lang="ar-DZ" sz="36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المرونة العقلية للمستهلك</a:t>
            </a:r>
            <a:r>
              <a:rPr lang="ar-SA" b="1" dirty="0" smtClean="0"/>
              <a:t>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5286380" y="4286256"/>
            <a:ext cx="3643338" cy="1714512"/>
          </a:xfrm>
          <a:prstGeom prst="roundRect">
            <a:avLst/>
          </a:prstGeom>
          <a:solidFill>
            <a:schemeClr val="bg1"/>
          </a:solidFill>
          <a:ln w="79375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معيار الصفات الاجتماعية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42910" y="857232"/>
            <a:ext cx="3643338" cy="1143008"/>
          </a:xfrm>
          <a:prstGeom prst="roundRect">
            <a:avLst/>
          </a:prstGeom>
          <a:solidFill>
            <a:schemeClr val="bg1"/>
          </a:solidFill>
          <a:ln w="79375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المستهلكون المنفتحون عقليا</a:t>
            </a:r>
            <a:r>
              <a:rPr lang="ar-SA" sz="2000" b="1" dirty="0" smtClean="0"/>
              <a:t> </a:t>
            </a:r>
            <a:endParaRPr lang="fr-FR" sz="20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42910" y="2214554"/>
            <a:ext cx="3643338" cy="1143008"/>
          </a:xfrm>
          <a:prstGeom prst="roundRect">
            <a:avLst/>
          </a:prstGeom>
          <a:solidFill>
            <a:schemeClr val="bg1"/>
          </a:solidFill>
          <a:ln w="79375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المستهلكون الأقل انفتاحا 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14348" y="5500702"/>
            <a:ext cx="3643338" cy="1143008"/>
          </a:xfrm>
          <a:prstGeom prst="roundRect">
            <a:avLst/>
          </a:prstGeom>
          <a:solidFill>
            <a:schemeClr val="bg1"/>
          </a:solidFill>
          <a:ln w="79375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</a:rPr>
              <a:t>مستهلكون موجهون من الخارج</a:t>
            </a:r>
            <a:endParaRPr lang="fr-FR" sz="28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714348" y="4143380"/>
            <a:ext cx="3643338" cy="1143008"/>
          </a:xfrm>
          <a:prstGeom prst="roundRect">
            <a:avLst/>
          </a:prstGeom>
          <a:solidFill>
            <a:schemeClr val="bg1"/>
          </a:solidFill>
          <a:ln w="79375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</a:rPr>
              <a:t>مستهلكون موجهون من الداخل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0" name="Flèche angle droit à deux pointes 9"/>
          <p:cNvSpPr/>
          <p:nvPr/>
        </p:nvSpPr>
        <p:spPr>
          <a:xfrm rot="18949283">
            <a:off x="4205959" y="1545657"/>
            <a:ext cx="933649" cy="968566"/>
          </a:xfrm>
          <a:prstGeom prst="leftUpArrow">
            <a:avLst>
              <a:gd name="adj1" fmla="val 25000"/>
              <a:gd name="adj2" fmla="val 27292"/>
              <a:gd name="adj3" fmla="val 25000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angle droit à deux pointes 10"/>
          <p:cNvSpPr/>
          <p:nvPr/>
        </p:nvSpPr>
        <p:spPr>
          <a:xfrm rot="18949283">
            <a:off x="4277397" y="4831806"/>
            <a:ext cx="933649" cy="968566"/>
          </a:xfrm>
          <a:prstGeom prst="leftUpArrow">
            <a:avLst>
              <a:gd name="adj1" fmla="val 25000"/>
              <a:gd name="adj2" fmla="val 27292"/>
              <a:gd name="adj3" fmla="val 25000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6369072"/>
          </a:xfrm>
        </p:spPr>
        <p:txBody>
          <a:bodyPr>
            <a:normAutofit fontScale="90000"/>
          </a:bodyPr>
          <a:lstStyle/>
          <a:p>
            <a:pPr marL="742950" indent="-742950" algn="r" rtl="1">
              <a:buFont typeface="Wingdings" pitchFamily="2" charset="2"/>
              <a:buChar char="v"/>
            </a:pPr>
            <a:r>
              <a:rPr lang="ar-SA" sz="4800" b="1" dirty="0" smtClean="0">
                <a:solidFill>
                  <a:srgbClr val="FF0000"/>
                </a:solidFill>
              </a:rPr>
              <a:t>معيار المرونة العقلية للمستهلك </a:t>
            </a:r>
            <a:r>
              <a:rPr lang="ar-SA" sz="4800" b="1" dirty="0" smtClean="0"/>
              <a:t/>
            </a:r>
            <a:br>
              <a:rPr lang="ar-SA" sz="4800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ar-DZ" b="1" dirty="0" smtClean="0"/>
              <a:t>1) </a:t>
            </a:r>
            <a:r>
              <a:rPr lang="ar-SA" b="1" u="sng" dirty="0" smtClean="0"/>
              <a:t>المستهلكون المنفتحون عقليا :</a:t>
            </a:r>
            <a:r>
              <a:rPr lang="ar-DZ" b="1" u="sng" dirty="0" smtClean="0"/>
              <a:t/>
            </a:r>
            <a:br>
              <a:rPr lang="ar-DZ" b="1" u="sng" dirty="0" smtClean="0"/>
            </a:br>
            <a:r>
              <a:rPr lang="ar-SA" dirty="0" smtClean="0"/>
              <a:t>هم الأكثر تفضيلا للمنتجات الجديدة</a:t>
            </a:r>
            <a:r>
              <a:rPr lang="ar-DZ" dirty="0" smtClean="0"/>
              <a:t> </a:t>
            </a:r>
            <a:r>
              <a:rPr lang="ar-SA" dirty="0" smtClean="0"/>
              <a:t>و</a:t>
            </a:r>
            <a:r>
              <a:rPr lang="ar-DZ" dirty="0" smtClean="0"/>
              <a:t> </a:t>
            </a:r>
            <a:r>
              <a:rPr lang="ar-SA" dirty="0" smtClean="0"/>
              <a:t>يبحثون عن المنتجات غير المألوفة </a:t>
            </a:r>
            <a:r>
              <a:rPr lang="ar-SA" dirty="0" err="1" smtClean="0"/>
              <a:t>و</a:t>
            </a:r>
            <a:r>
              <a:rPr lang="ar-DZ" dirty="0" smtClean="0"/>
              <a:t> </a:t>
            </a:r>
            <a:r>
              <a:rPr lang="ar-SA" dirty="0" smtClean="0"/>
              <a:t>يستجيبون أكثر للرسائل الإعلانية المميزة و يركزون على الحقائق </a:t>
            </a:r>
            <a:r>
              <a:rPr lang="ar-SA" dirty="0" err="1" smtClean="0"/>
              <a:t>و</a:t>
            </a:r>
            <a:r>
              <a:rPr lang="ar-SA" dirty="0" smtClean="0"/>
              <a:t> المزايا الحقيقية للمنتجات </a:t>
            </a:r>
            <a:r>
              <a:rPr lang="ar-SA" dirty="0" err="1" smtClean="0"/>
              <a:t>و</a:t>
            </a:r>
            <a:r>
              <a:rPr lang="ar-SA" dirty="0" smtClean="0"/>
              <a:t> يتقبلون كمية معلومات أكثر من غيرهم </a:t>
            </a:r>
            <a:r>
              <a:rPr lang="ar-SA" dirty="0" err="1" smtClean="0"/>
              <a:t>و</a:t>
            </a:r>
            <a:r>
              <a:rPr lang="ar-SA" dirty="0" smtClean="0"/>
              <a:t> يبحثون عنها كما أنهم الأقل تصلبا في آرائهم مقارنة بالآخرين . </a:t>
            </a:r>
            <a:br>
              <a:rPr lang="ar-SA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286808" cy="5072098"/>
          </a:xfrm>
        </p:spPr>
        <p:txBody>
          <a:bodyPr/>
          <a:lstStyle/>
          <a:p>
            <a:pPr algn="justLow" rtl="1">
              <a:lnSpc>
                <a:spcPct val="150000"/>
              </a:lnSpc>
            </a:pPr>
            <a:r>
              <a:rPr lang="ar-DZ" b="1" u="sng" dirty="0" smtClean="0">
                <a:solidFill>
                  <a:schemeClr val="tx1"/>
                </a:solidFill>
              </a:rPr>
              <a:t>2) </a:t>
            </a:r>
            <a:r>
              <a:rPr lang="ar-SA" b="1" u="sng" dirty="0" smtClean="0">
                <a:solidFill>
                  <a:schemeClr val="tx1"/>
                </a:solidFill>
              </a:rPr>
              <a:t>المستهلكون </a:t>
            </a:r>
            <a:r>
              <a:rPr lang="ar-SA" b="1" u="sng" dirty="0" err="1" smtClean="0">
                <a:solidFill>
                  <a:schemeClr val="tx1"/>
                </a:solidFill>
              </a:rPr>
              <a:t>الاقل</a:t>
            </a:r>
            <a:r>
              <a:rPr lang="ar-SA" b="1" u="sng" dirty="0" smtClean="0">
                <a:solidFill>
                  <a:schemeClr val="tx1"/>
                </a:solidFill>
              </a:rPr>
              <a:t> انفتاحا :</a:t>
            </a:r>
            <a:endParaRPr lang="ar-DZ" b="1" u="sng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SA" b="1" u="sng" dirty="0" smtClean="0">
                <a:solidFill>
                  <a:schemeClr val="tx1"/>
                </a:solidFill>
              </a:rPr>
              <a:t> </a:t>
            </a:r>
            <a:endParaRPr lang="ar-DZ" b="1" u="sng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SA" b="1" dirty="0" smtClean="0">
                <a:solidFill>
                  <a:schemeClr val="tx1"/>
                </a:solidFill>
              </a:rPr>
              <a:t>لا يتقبلون المنتجات الجديدة بسهولة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يفضلون المنتجات التي سبق تجريبها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لا يتقبلون الرسائل الإعلانية التي لا تتوافق مع آرائهم .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85728"/>
            <a:ext cx="7772400" cy="6572272"/>
          </a:xfrm>
        </p:spPr>
        <p:txBody>
          <a:bodyPr>
            <a:normAutofit/>
          </a:bodyPr>
          <a:lstStyle/>
          <a:p>
            <a:pPr algn="justLow" rtl="1">
              <a:buFont typeface="Wingdings" pitchFamily="2" charset="2"/>
              <a:buChar char="v"/>
            </a:pP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sz="4000" b="1" dirty="0" smtClean="0">
                <a:solidFill>
                  <a:srgbClr val="FF0000"/>
                </a:solidFill>
              </a:rPr>
              <a:t>معيار الصفات الاجتماعية :</a:t>
            </a:r>
          </a:p>
          <a:p>
            <a:pPr algn="justLow" rtl="1"/>
            <a:endParaRPr lang="fr-FR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DZ" b="1" u="sng" dirty="0" smtClean="0">
                <a:solidFill>
                  <a:schemeClr val="tx1"/>
                </a:solidFill>
              </a:rPr>
              <a:t>1) </a:t>
            </a:r>
            <a:r>
              <a:rPr lang="ar-SA" b="1" u="sng" dirty="0" smtClean="0">
                <a:solidFill>
                  <a:schemeClr val="tx1"/>
                </a:solidFill>
              </a:rPr>
              <a:t>المستهلكون الموجهون من الداخل : </a:t>
            </a:r>
          </a:p>
          <a:p>
            <a:pPr algn="justLow" rtl="1">
              <a:lnSpc>
                <a:spcPct val="150000"/>
              </a:lnSpc>
            </a:pPr>
            <a:r>
              <a:rPr lang="ar-SA" b="1" dirty="0" smtClean="0">
                <a:solidFill>
                  <a:schemeClr val="tx1"/>
                </a:solidFill>
              </a:rPr>
              <a:t>هم المستهلكون الذين يعتمدون على قيمهم الداخلية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معاييرهم الخاصة في تقييم المنتجات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اتخاذ القرار. </a:t>
            </a:r>
            <a:r>
              <a:rPr lang="ar-SA" b="1" dirty="0" err="1" smtClean="0">
                <a:solidFill>
                  <a:schemeClr val="tx1"/>
                </a:solidFill>
              </a:rPr>
              <a:t>الاعلانات</a:t>
            </a:r>
            <a:r>
              <a:rPr lang="ar-SA" b="1" dirty="0" smtClean="0">
                <a:solidFill>
                  <a:schemeClr val="tx1"/>
                </a:solidFill>
              </a:rPr>
              <a:t> الموجهة لهذه الفئة تركز على صفات المنتج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استخداماته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فوائده.  </a:t>
            </a:r>
            <a:endParaRPr lang="fr-FR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SA" b="1" dirty="0" smtClean="0">
                <a:solidFill>
                  <a:schemeClr val="tx1"/>
                </a:solidFill>
              </a:rPr>
              <a:t> </a:t>
            </a:r>
            <a:endParaRPr lang="fr-FR" dirty="0" smtClean="0">
              <a:solidFill>
                <a:schemeClr val="tx1"/>
              </a:solidFill>
            </a:endParaRPr>
          </a:p>
          <a:p>
            <a:pPr rtl="1"/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643998" cy="6286520"/>
          </a:xfrm>
        </p:spPr>
        <p:txBody>
          <a:bodyPr/>
          <a:lstStyle/>
          <a:p>
            <a:pPr lvl="0" algn="justLow" rtl="1">
              <a:lnSpc>
                <a:spcPct val="150000"/>
              </a:lnSpc>
            </a:pPr>
            <a:r>
              <a:rPr lang="ar-DZ" b="1" u="sng" dirty="0" smtClean="0">
                <a:solidFill>
                  <a:schemeClr val="tx1"/>
                </a:solidFill>
              </a:rPr>
              <a:t>2) </a:t>
            </a:r>
            <a:r>
              <a:rPr lang="ar-SA" b="1" u="sng" dirty="0" smtClean="0">
                <a:solidFill>
                  <a:schemeClr val="tx1"/>
                </a:solidFill>
              </a:rPr>
              <a:t>المستهلكون الموجهون من الخارج :</a:t>
            </a:r>
            <a:endParaRPr lang="ar-DZ" b="1" u="sng" dirty="0" smtClean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</a:pPr>
            <a:endParaRPr lang="ar-SA" b="1" u="sng" dirty="0" smtClean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</a:pPr>
            <a:r>
              <a:rPr lang="ar-SA" b="1" dirty="0" smtClean="0">
                <a:solidFill>
                  <a:schemeClr val="tx1"/>
                </a:solidFill>
              </a:rPr>
              <a:t>هم الذين ينتظرون مساعدة الآخرين لتوجيههم لما هو صحيح تركز هذه الفئة في قراراتها الشرائية على مدى القبول الاجتماعي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يتميزون بالتردد ( يتم </a:t>
            </a:r>
            <a:r>
              <a:rPr lang="ar-SA" b="1" dirty="0" err="1" smtClean="0">
                <a:solidFill>
                  <a:schemeClr val="tx1"/>
                </a:solidFill>
              </a:rPr>
              <a:t>الت</a:t>
            </a:r>
            <a:r>
              <a:rPr lang="ar-DZ" b="1" dirty="0" smtClean="0">
                <a:solidFill>
                  <a:schemeClr val="tx1"/>
                </a:solidFill>
              </a:rPr>
              <a:t>أ</a:t>
            </a:r>
            <a:r>
              <a:rPr lang="ar-SA" b="1" dirty="0" err="1" smtClean="0">
                <a:solidFill>
                  <a:schemeClr val="tx1"/>
                </a:solidFill>
              </a:rPr>
              <a:t>ثير</a:t>
            </a:r>
            <a:r>
              <a:rPr lang="ar-SA" b="1" dirty="0" smtClean="0">
                <a:solidFill>
                  <a:schemeClr val="tx1"/>
                </a:solidFill>
              </a:rPr>
              <a:t> فيهم من خلال عرض تجارب  الآخرين).</a:t>
            </a:r>
            <a:endParaRPr lang="fr-FR" b="1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214290"/>
            <a:ext cx="8858280" cy="6643710"/>
          </a:xfrm>
        </p:spPr>
        <p:txBody>
          <a:bodyPr>
            <a:normAutofit lnSpcReduction="10000"/>
          </a:bodyPr>
          <a:lstStyle/>
          <a:p>
            <a:pPr marL="857250" indent="-857250" algn="r" rtl="1">
              <a:buFont typeface="+mj-lt"/>
              <a:buAutoNum type="romanUcPeriod" startAt="5"/>
            </a:pPr>
            <a:r>
              <a:rPr lang="ar-SA" sz="4000" b="1" dirty="0" err="1" smtClean="0">
                <a:solidFill>
                  <a:srgbClr val="FF0000"/>
                </a:solidFill>
              </a:rPr>
              <a:t>التعل</a:t>
            </a:r>
            <a:r>
              <a:rPr lang="ar-DZ" sz="4000" b="1" dirty="0" smtClean="0">
                <a:solidFill>
                  <a:srgbClr val="FF0000"/>
                </a:solidFill>
              </a:rPr>
              <a:t>ُ</a:t>
            </a:r>
            <a:r>
              <a:rPr lang="ar-SA" sz="4000" b="1" dirty="0" smtClean="0">
                <a:solidFill>
                  <a:srgbClr val="FF0000"/>
                </a:solidFill>
              </a:rPr>
              <a:t>م </a:t>
            </a:r>
            <a:endParaRPr lang="ar-SA" sz="4000" b="0" dirty="0" smtClean="0">
              <a:solidFill>
                <a:srgbClr val="FF0000"/>
              </a:solidFill>
            </a:endParaRPr>
          </a:p>
          <a:p>
            <a:pPr algn="r" rtl="1"/>
            <a:endParaRPr lang="ar-SA" sz="2800" b="0" dirty="0" smtClean="0">
              <a:solidFill>
                <a:schemeClr val="tx1"/>
              </a:solidFill>
            </a:endParaRPr>
          </a:p>
          <a:p>
            <a:pPr algn="r" rtl="1"/>
            <a:r>
              <a:rPr lang="ar-SA" sz="3600" b="1" dirty="0" smtClean="0">
                <a:solidFill>
                  <a:srgbClr val="FF0000"/>
                </a:solidFill>
              </a:rPr>
              <a:t>1) تعريفه</a:t>
            </a:r>
          </a:p>
          <a:p>
            <a:pPr algn="r" rtl="1">
              <a:lnSpc>
                <a:spcPct val="150000"/>
              </a:lnSpc>
            </a:pPr>
            <a:r>
              <a:rPr lang="ar-SA" sz="4000" b="0" dirty="0" smtClean="0">
                <a:solidFill>
                  <a:schemeClr val="tx1"/>
                </a:solidFill>
              </a:rPr>
              <a:t>هو </a:t>
            </a:r>
            <a:r>
              <a:rPr lang="ar-SA" sz="4000" dirty="0" smtClean="0">
                <a:solidFill>
                  <a:schemeClr val="tx1"/>
                </a:solidFill>
              </a:rPr>
              <a:t>المعرفة </a:t>
            </a:r>
            <a:r>
              <a:rPr lang="ar-DZ" sz="4000" dirty="0" smtClean="0">
                <a:solidFill>
                  <a:schemeClr val="tx1"/>
                </a:solidFill>
              </a:rPr>
              <a:t>و </a:t>
            </a:r>
            <a:r>
              <a:rPr lang="ar-SA" sz="4000" dirty="0" smtClean="0">
                <a:solidFill>
                  <a:schemeClr val="tx1"/>
                </a:solidFill>
              </a:rPr>
              <a:t>الخبرة  المكتسبة </a:t>
            </a:r>
            <a:r>
              <a:rPr lang="ar-SA" sz="4000" b="0" dirty="0" smtClean="0">
                <a:solidFill>
                  <a:schemeClr val="tx1"/>
                </a:solidFill>
              </a:rPr>
              <a:t>للمستهلك </a:t>
            </a:r>
            <a:r>
              <a:rPr lang="ar-SA" sz="4000" b="0" dirty="0" err="1" smtClean="0">
                <a:solidFill>
                  <a:schemeClr val="tx1"/>
                </a:solidFill>
              </a:rPr>
              <a:t>و</a:t>
            </a:r>
            <a:r>
              <a:rPr lang="ar-SA" sz="4000" b="0" dirty="0" smtClean="0">
                <a:solidFill>
                  <a:schemeClr val="tx1"/>
                </a:solidFill>
              </a:rPr>
              <a:t> التي تؤثر على سلوكه إما بتطوير سلوكيات جديدة أو تعديل </a:t>
            </a:r>
            <a:r>
              <a:rPr lang="ar-SA" sz="4000" b="0" dirty="0" err="1" smtClean="0">
                <a:solidFill>
                  <a:schemeClr val="tx1"/>
                </a:solidFill>
              </a:rPr>
              <a:t>و</a:t>
            </a:r>
            <a:r>
              <a:rPr lang="ar-SA" sz="4000" b="0" dirty="0" smtClean="0">
                <a:solidFill>
                  <a:schemeClr val="tx1"/>
                </a:solidFill>
              </a:rPr>
              <a:t> تغيير السلوكيات الحالية،  </a:t>
            </a:r>
            <a:r>
              <a:rPr lang="ar-SA" sz="4000" b="0" dirty="0" err="1" smtClean="0">
                <a:solidFill>
                  <a:schemeClr val="tx1"/>
                </a:solidFill>
              </a:rPr>
              <a:t>و</a:t>
            </a:r>
            <a:r>
              <a:rPr lang="ar-SA" sz="4000" b="0" dirty="0" smtClean="0">
                <a:solidFill>
                  <a:schemeClr val="tx1"/>
                </a:solidFill>
              </a:rPr>
              <a:t> يمكن أن يتم ذلك بشكل مقصود أو غير مقصود</a:t>
            </a:r>
            <a:r>
              <a:rPr lang="ar-DZ" sz="4000" b="0" dirty="0" smtClean="0">
                <a:solidFill>
                  <a:schemeClr val="tx1"/>
                </a:solidFill>
              </a:rPr>
              <a:t>.</a:t>
            </a:r>
            <a:endParaRPr lang="ar-SA" sz="4000" b="0" dirty="0" smtClean="0">
              <a:solidFill>
                <a:schemeClr val="tx1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4000" b="0" dirty="0" smtClean="0">
                <a:solidFill>
                  <a:schemeClr val="tx1"/>
                </a:solidFill>
              </a:rPr>
              <a:t>يتم التعلم عن طريق:</a:t>
            </a:r>
          </a:p>
          <a:p>
            <a:endParaRPr lang="fr-FR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28604"/>
            <a:ext cx="8858280" cy="6429396"/>
          </a:xfrm>
        </p:spPr>
        <p:txBody>
          <a:bodyPr>
            <a:normAutofit/>
          </a:bodyPr>
          <a:lstStyle/>
          <a:p>
            <a:pPr algn="justLow" rtl="1">
              <a:lnSpc>
                <a:spcPct val="150000"/>
              </a:lnSpc>
              <a:buFont typeface="Wingdings" pitchFamily="2" charset="2"/>
              <a:buChar char="v"/>
            </a:pPr>
            <a:r>
              <a:rPr lang="ar-SA" sz="3600" b="1" u="sng" dirty="0" smtClean="0">
                <a:solidFill>
                  <a:srgbClr val="FF0000"/>
                </a:solidFill>
              </a:rPr>
              <a:t>الملاحظة: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ar-SA" sz="4000" b="0" dirty="0" smtClean="0">
                <a:solidFill>
                  <a:schemeClr val="tx1"/>
                </a:solidFill>
              </a:rPr>
              <a:t>يمكن أن يتعلم المستهلك سلوكا معينا من خلال مشاهدته لسلوك الآخرين </a:t>
            </a:r>
            <a:r>
              <a:rPr lang="ar-DZ" sz="4000" dirty="0" smtClean="0">
                <a:solidFill>
                  <a:schemeClr val="tx1"/>
                </a:solidFill>
              </a:rPr>
              <a:t>.</a:t>
            </a:r>
            <a:endParaRPr lang="ar-SA" sz="4000" b="0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SA" sz="4000" b="0" dirty="0" smtClean="0">
                <a:solidFill>
                  <a:schemeClr val="tx1"/>
                </a:solidFill>
              </a:rPr>
              <a:t>كتعلم شراء منتجات معينة وتجنب منتجات أخرى </a:t>
            </a:r>
            <a:r>
              <a:rPr lang="ar-DZ" sz="4000" b="0" dirty="0" smtClean="0">
                <a:solidFill>
                  <a:schemeClr val="tx1"/>
                </a:solidFill>
              </a:rPr>
              <a:t>و</a:t>
            </a:r>
            <a:r>
              <a:rPr lang="ar-SA" sz="4000" b="0" dirty="0" smtClean="0">
                <a:solidFill>
                  <a:schemeClr val="tx1"/>
                </a:solidFill>
              </a:rPr>
              <a:t> كيفية </a:t>
            </a:r>
            <a:r>
              <a:rPr lang="ar-SA" sz="4000" b="0" dirty="0" err="1" smtClean="0">
                <a:solidFill>
                  <a:schemeClr val="tx1"/>
                </a:solidFill>
              </a:rPr>
              <a:t>إستخدام</a:t>
            </a:r>
            <a:r>
              <a:rPr lang="ar-SA" sz="4000" b="0" dirty="0" smtClean="0">
                <a:solidFill>
                  <a:schemeClr val="tx1"/>
                </a:solidFill>
              </a:rPr>
              <a:t> تلك المنتجات </a:t>
            </a:r>
            <a:r>
              <a:rPr lang="ar-SA" sz="4000" b="0" dirty="0" err="1" smtClean="0">
                <a:solidFill>
                  <a:schemeClr val="tx1"/>
                </a:solidFill>
              </a:rPr>
              <a:t>و</a:t>
            </a:r>
            <a:r>
              <a:rPr lang="ar-SA" sz="4000" b="0" dirty="0" smtClean="0">
                <a:solidFill>
                  <a:schemeClr val="tx1"/>
                </a:solidFill>
              </a:rPr>
              <a:t> أماكن الحصول عليها </a:t>
            </a:r>
            <a:r>
              <a:rPr lang="ar-SA" sz="4000" b="0" dirty="0" err="1" smtClean="0">
                <a:solidFill>
                  <a:schemeClr val="tx1"/>
                </a:solidFill>
              </a:rPr>
              <a:t>و</a:t>
            </a:r>
            <a:r>
              <a:rPr lang="ar-SA" sz="4000" b="0" dirty="0" smtClean="0">
                <a:solidFill>
                  <a:schemeClr val="tx1"/>
                </a:solidFill>
              </a:rPr>
              <a:t> كذا كميات </a:t>
            </a:r>
            <a:r>
              <a:rPr lang="ar-SA" sz="4000" b="0" dirty="0" err="1" smtClean="0">
                <a:solidFill>
                  <a:schemeClr val="tx1"/>
                </a:solidFill>
              </a:rPr>
              <a:t>و</a:t>
            </a:r>
            <a:r>
              <a:rPr lang="ar-SA" sz="4000" b="0" dirty="0" smtClean="0">
                <a:solidFill>
                  <a:schemeClr val="tx1"/>
                </a:solidFill>
              </a:rPr>
              <a:t> أوقات شرائها ....</a:t>
            </a:r>
            <a:r>
              <a:rPr lang="ar-SA" sz="4000" b="0" dirty="0" err="1" smtClean="0">
                <a:solidFill>
                  <a:schemeClr val="tx1"/>
                </a:solidFill>
              </a:rPr>
              <a:t>إلخ</a:t>
            </a:r>
            <a:endParaRPr lang="ar-SA" sz="4000" b="0" dirty="0" smtClean="0">
              <a:solidFill>
                <a:schemeClr val="tx1"/>
              </a:solidFill>
            </a:endParaRPr>
          </a:p>
          <a:p>
            <a:pPr algn="justLow" rtl="1"/>
            <a:endParaRPr lang="ar-SA" sz="36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DZ" b="1" u="sng" dirty="0" err="1" smtClean="0">
                <a:solidFill>
                  <a:srgbClr val="FF0000"/>
                </a:solidFill>
              </a:rPr>
              <a:t>ال</a:t>
            </a:r>
            <a:r>
              <a:rPr lang="ar-SA" b="1" u="sng" dirty="0" err="1" smtClean="0">
                <a:solidFill>
                  <a:srgbClr val="FF0000"/>
                </a:solidFill>
              </a:rPr>
              <a:t>إرتباط</a:t>
            </a:r>
            <a:r>
              <a:rPr lang="ar-SA" b="1" u="sng" dirty="0" smtClean="0">
                <a:solidFill>
                  <a:srgbClr val="FF0000"/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:</a:t>
            </a:r>
            <a:r>
              <a:rPr lang="ar-DZ" dirty="0" smtClean="0"/>
              <a:t>يمكن أن يتعلم المستهلك أيضا من خلال الربط بين</a:t>
            </a:r>
            <a:r>
              <a:rPr lang="fr-FR" dirty="0" smtClean="0"/>
              <a:t> </a:t>
            </a:r>
            <a:r>
              <a:rPr lang="ar-DZ" dirty="0" smtClean="0"/>
              <a:t> الأشياء:</a:t>
            </a:r>
            <a:br>
              <a:rPr lang="ar-DZ" dirty="0" smtClean="0"/>
            </a:br>
            <a:r>
              <a:rPr lang="ar-DZ" dirty="0" smtClean="0"/>
              <a:t> كالربط بين حاجة غير مشبعة </a:t>
            </a:r>
            <a:r>
              <a:rPr lang="ar-DZ" dirty="0" err="1" smtClean="0"/>
              <a:t>و</a:t>
            </a:r>
            <a:r>
              <a:rPr lang="ar-DZ" dirty="0" smtClean="0"/>
              <a:t> المنتج أو العلامة التي تشبعها .</a:t>
            </a:r>
            <a:br>
              <a:rPr lang="ar-DZ" dirty="0" smtClean="0"/>
            </a:br>
            <a:r>
              <a:rPr lang="ar-DZ" dirty="0" smtClean="0"/>
              <a:t>أو الربط بين منتج أو علامة معينة </a:t>
            </a:r>
            <a:r>
              <a:rPr lang="ar-DZ" dirty="0" err="1" smtClean="0"/>
              <a:t>و</a:t>
            </a:r>
            <a:r>
              <a:rPr lang="ar-DZ" dirty="0" smtClean="0"/>
              <a:t> المزايا التي يمكن الحصول عليها.</a:t>
            </a:r>
            <a:br>
              <a:rPr lang="ar-DZ" dirty="0" smtClean="0"/>
            </a:br>
            <a:r>
              <a:rPr lang="ar-DZ" dirty="0" smtClean="0"/>
              <a:t>الربط بين وضعية استهلاكية معينة </a:t>
            </a:r>
            <a:r>
              <a:rPr lang="ar-DZ" dirty="0" err="1" smtClean="0"/>
              <a:t>و</a:t>
            </a:r>
            <a:r>
              <a:rPr lang="ar-DZ" dirty="0" smtClean="0"/>
              <a:t> وضعية مشابهة لها.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SA" sz="4900" b="1" dirty="0" smtClean="0">
                <a:solidFill>
                  <a:srgbClr val="FF0000"/>
                </a:solidFill>
              </a:rPr>
              <a:t>التكرار</a:t>
            </a: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DZ" sz="3600" dirty="0" smtClean="0"/>
              <a:t>يتعلم المستهلك بتعرضه لنفس المعلومات بشكل متكرر. حيث نجد أن </a:t>
            </a:r>
            <a:r>
              <a:rPr lang="ar-SA" sz="3600" dirty="0" smtClean="0"/>
              <a:t>الكثير من الإعلانات تعتمد على مبدأ التكرار في عرض رسائلها</a:t>
            </a:r>
            <a:r>
              <a:rPr lang="ar-DZ" sz="3600" dirty="0" smtClean="0"/>
              <a:t>.</a:t>
            </a:r>
            <a:br>
              <a:rPr lang="ar-DZ" sz="3600" dirty="0" smtClean="0"/>
            </a:br>
            <a:r>
              <a:rPr lang="ar-DZ" sz="3600" dirty="0" smtClean="0"/>
              <a:t>لكن التكرار</a:t>
            </a:r>
            <a:r>
              <a:rPr lang="ar-SA" sz="3600" dirty="0" smtClean="0"/>
              <a:t>سلاح ذو حدين :</a:t>
            </a:r>
            <a:br>
              <a:rPr lang="ar-SA" sz="3600" dirty="0" smtClean="0"/>
            </a:b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 smtClean="0"/>
              <a:t> فهو أسلوب يؤدي إلى ملل المستهلك من جهة</a:t>
            </a:r>
            <a:br>
              <a:rPr lang="ar-SA" sz="3600" dirty="0" smtClean="0"/>
            </a:br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 smtClean="0"/>
              <a:t>-  </a:t>
            </a:r>
            <a:r>
              <a:rPr lang="ar-SA" sz="3600" dirty="0" err="1" smtClean="0"/>
              <a:t>و</a:t>
            </a:r>
            <a:r>
              <a:rPr lang="ar-SA" sz="3600" dirty="0" smtClean="0"/>
              <a:t> من جهة أخرى يعتبر فعالا عندما نريد الربط بين شيئين مثل : الربط بين العلامة </a:t>
            </a:r>
            <a:r>
              <a:rPr lang="ar-SA" dirty="0" smtClean="0"/>
              <a:t>التجارية </a:t>
            </a:r>
            <a:r>
              <a:rPr lang="ar-SA" dirty="0" err="1" smtClean="0"/>
              <a:t>و</a:t>
            </a:r>
            <a:r>
              <a:rPr lang="ar-SA" dirty="0" smtClean="0"/>
              <a:t> المنتج 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00108"/>
            <a:ext cx="8786842" cy="5353072"/>
          </a:xfrm>
        </p:spPr>
        <p:txBody>
          <a:bodyPr/>
          <a:lstStyle/>
          <a:p>
            <a:pPr algn="r" rtl="1"/>
            <a:r>
              <a:rPr lang="ar-SA" sz="4400" b="1" dirty="0" smtClean="0">
                <a:solidFill>
                  <a:srgbClr val="FF0000"/>
                </a:solidFill>
              </a:rPr>
              <a:t>2) خصائص التعلم </a:t>
            </a:r>
            <a:endParaRPr lang="ar-DZ" sz="4400" b="1" dirty="0" smtClean="0">
              <a:solidFill>
                <a:srgbClr val="FF0000"/>
              </a:solidFill>
            </a:endParaRPr>
          </a:p>
          <a:p>
            <a:pPr algn="r" rtl="1"/>
            <a:endParaRPr lang="ar-SA" sz="4400" b="1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SA" sz="3600" b="0" dirty="0" smtClean="0">
                <a:solidFill>
                  <a:schemeClr val="tx1"/>
                </a:solidFill>
              </a:rPr>
              <a:t> </a:t>
            </a:r>
            <a:r>
              <a:rPr lang="ar-SA" sz="4400" b="0" dirty="0" smtClean="0">
                <a:solidFill>
                  <a:schemeClr val="tx1"/>
                </a:solidFill>
              </a:rPr>
              <a:t>التعلم عمل</a:t>
            </a:r>
            <a:r>
              <a:rPr lang="ar-DZ" sz="4400" b="0" dirty="0" smtClean="0">
                <a:solidFill>
                  <a:schemeClr val="tx1"/>
                </a:solidFill>
              </a:rPr>
              <a:t>ي</a:t>
            </a:r>
            <a:r>
              <a:rPr lang="ar-SA" sz="4400" b="0" dirty="0" smtClean="0">
                <a:solidFill>
                  <a:schemeClr val="tx1"/>
                </a:solidFill>
              </a:rPr>
              <a:t>ة مكتسبة</a:t>
            </a:r>
            <a:r>
              <a:rPr lang="ar-DZ" sz="4400" b="0" dirty="0" smtClean="0">
                <a:solidFill>
                  <a:schemeClr val="tx1"/>
                </a:solidFill>
              </a:rPr>
              <a:t>.</a:t>
            </a:r>
            <a:endParaRPr lang="ar-SA" sz="4400" b="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SA" sz="4400" b="0" dirty="0" smtClean="0">
                <a:solidFill>
                  <a:schemeClr val="tx1"/>
                </a:solidFill>
              </a:rPr>
              <a:t>التعلم عبارة عن عملية مستمرة.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4400" b="0" dirty="0" smtClean="0">
                <a:solidFill>
                  <a:schemeClr val="tx1"/>
                </a:solidFill>
              </a:rPr>
              <a:t>قد تكون مقصودة </a:t>
            </a:r>
            <a:r>
              <a:rPr lang="ar-SA" sz="4400" b="0" dirty="0" err="1" smtClean="0">
                <a:solidFill>
                  <a:schemeClr val="tx1"/>
                </a:solidFill>
              </a:rPr>
              <a:t>و</a:t>
            </a:r>
            <a:r>
              <a:rPr lang="ar-SA" sz="4400" b="0" dirty="0" smtClean="0">
                <a:solidFill>
                  <a:schemeClr val="tx1"/>
                </a:solidFill>
              </a:rPr>
              <a:t> قد تكون غير مقصودة.</a:t>
            </a:r>
            <a:endParaRPr lang="fr-FR" sz="4400" b="0" dirty="0" smtClean="0">
              <a:solidFill>
                <a:schemeClr val="tx1"/>
              </a:solidFill>
            </a:endParaRPr>
          </a:p>
          <a:p>
            <a:endParaRPr lang="fr-FR" sz="3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0"/>
            <a:ext cx="8715436" cy="6643710"/>
          </a:xfrm>
        </p:spPr>
        <p:txBody>
          <a:bodyPr/>
          <a:lstStyle/>
          <a:p>
            <a:pPr rtl="1"/>
            <a:r>
              <a:rPr lang="ar-SA" b="1" dirty="0" smtClean="0">
                <a:solidFill>
                  <a:srgbClr val="FF0000"/>
                </a:solidFill>
              </a:rPr>
              <a:t>2) </a:t>
            </a:r>
            <a:r>
              <a:rPr lang="ar-SA" b="1" u="sng" dirty="0" smtClean="0">
                <a:solidFill>
                  <a:srgbClr val="FF0000"/>
                </a:solidFill>
              </a:rPr>
              <a:t>مراحل العملية الإدراكية لدى </a:t>
            </a:r>
            <a:r>
              <a:rPr lang="ar-SA" b="1" u="sng" dirty="0" smtClean="0">
                <a:solidFill>
                  <a:srgbClr val="FF0000"/>
                </a:solidFill>
              </a:rPr>
              <a:t>المستهلك</a:t>
            </a:r>
            <a:r>
              <a:rPr lang="fr-FR" b="1" u="sng" dirty="0" smtClean="0">
                <a:solidFill>
                  <a:srgbClr val="FF0000"/>
                </a:solidFill>
              </a:rPr>
              <a:t>M</a:t>
            </a:r>
          </a:p>
          <a:p>
            <a:pPr algn="r" rtl="1"/>
            <a:r>
              <a:rPr lang="ar-SA" b="1" dirty="0" smtClean="0">
                <a:solidFill>
                  <a:schemeClr val="tx1"/>
                </a:solidFill>
              </a:rPr>
              <a:t>كيف </a:t>
            </a:r>
            <a:r>
              <a:rPr lang="ar-SA" b="1" dirty="0" smtClean="0">
                <a:solidFill>
                  <a:schemeClr val="tx1"/>
                </a:solidFill>
              </a:rPr>
              <a:t>تتم العملية الإدراكية لدى المستهلك ؟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ar-SA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6715140" y="2643182"/>
            <a:ext cx="2000264" cy="3857652"/>
          </a:xfrm>
          <a:prstGeom prst="roundRect">
            <a:avLst/>
          </a:prstGeom>
          <a:solidFill>
            <a:schemeClr val="bg1"/>
          </a:solidFill>
          <a:ln w="101600" cmpd="tri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صوت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صورة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شكل 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رائحة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طعم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إشهار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طريقة عرض سلعة</a:t>
            </a:r>
          </a:p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.....</a:t>
            </a:r>
            <a:r>
              <a:rPr lang="ar-SA" sz="2400" b="1" dirty="0" err="1" smtClean="0">
                <a:solidFill>
                  <a:schemeClr val="accent2">
                    <a:lumMod val="50000"/>
                  </a:schemeClr>
                </a:solidFill>
              </a:rPr>
              <a:t>إلخ</a:t>
            </a:r>
            <a:endParaRPr lang="fr-F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6500826" y="1357298"/>
            <a:ext cx="2357454" cy="1071570"/>
          </a:xfrm>
          <a:prstGeom prst="ellipse">
            <a:avLst/>
          </a:prstGeom>
          <a:solidFill>
            <a:schemeClr val="bg1"/>
          </a:solidFill>
          <a:ln w="101600" cmpd="tri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</a:rPr>
              <a:t>المنبهات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929058" y="1285860"/>
            <a:ext cx="2286016" cy="1071570"/>
          </a:xfrm>
          <a:prstGeom prst="ellipse">
            <a:avLst/>
          </a:prstGeom>
          <a:solidFill>
            <a:schemeClr val="bg1"/>
          </a:solidFill>
          <a:ln w="101600" cmpd="tri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</a:rPr>
              <a:t>الحواس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071934" y="2643182"/>
            <a:ext cx="2000264" cy="3857652"/>
          </a:xfrm>
          <a:prstGeom prst="roundRect">
            <a:avLst/>
          </a:prstGeom>
          <a:solidFill>
            <a:schemeClr val="bg1"/>
          </a:solidFill>
          <a:ln w="101600" cmpd="tri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</a:rPr>
              <a:t>السمع </a:t>
            </a:r>
          </a:p>
          <a:p>
            <a:pPr algn="ctr">
              <a:lnSpc>
                <a:spcPct val="150000"/>
              </a:lnSpc>
            </a:pPr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</a:rPr>
              <a:t>البصر </a:t>
            </a:r>
          </a:p>
          <a:p>
            <a:pPr algn="ctr">
              <a:lnSpc>
                <a:spcPct val="150000"/>
              </a:lnSpc>
            </a:pPr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</a:rPr>
              <a:t>اللمس </a:t>
            </a:r>
          </a:p>
          <a:p>
            <a:pPr algn="ctr">
              <a:lnSpc>
                <a:spcPct val="150000"/>
              </a:lnSpc>
            </a:pPr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</a:rPr>
              <a:t>الذوق</a:t>
            </a:r>
          </a:p>
          <a:p>
            <a:pPr algn="ctr">
              <a:lnSpc>
                <a:spcPct val="150000"/>
              </a:lnSpc>
            </a:pPr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</a:rPr>
              <a:t>الشم</a:t>
            </a:r>
            <a:endParaRPr lang="fr-F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357290" y="2714620"/>
            <a:ext cx="2000264" cy="785818"/>
          </a:xfrm>
          <a:prstGeom prst="roundRect">
            <a:avLst/>
          </a:prstGeom>
          <a:solidFill>
            <a:schemeClr val="bg1"/>
          </a:solidFill>
          <a:ln w="101600" cmpd="tri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التعرُّض</a:t>
            </a:r>
            <a:endParaRPr lang="fr-F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357290" y="3714752"/>
            <a:ext cx="2000264" cy="785818"/>
          </a:xfrm>
          <a:prstGeom prst="roundRect">
            <a:avLst/>
          </a:prstGeom>
          <a:solidFill>
            <a:schemeClr val="bg1"/>
          </a:solidFill>
          <a:ln w="101600" cmpd="tri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 err="1" smtClean="0">
                <a:solidFill>
                  <a:schemeClr val="accent2">
                    <a:lumMod val="50000"/>
                  </a:schemeClr>
                </a:solidFill>
              </a:rPr>
              <a:t>الإنتباه</a:t>
            </a:r>
            <a:endParaRPr lang="fr-F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357290" y="4714884"/>
            <a:ext cx="2000264" cy="785818"/>
          </a:xfrm>
          <a:prstGeom prst="roundRect">
            <a:avLst/>
          </a:prstGeom>
          <a:solidFill>
            <a:schemeClr val="bg1"/>
          </a:solidFill>
          <a:ln w="101600" cmpd="tri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الفهم/الاستيعاب</a:t>
            </a:r>
            <a:endParaRPr lang="fr-F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357290" y="5715016"/>
            <a:ext cx="2000264" cy="785818"/>
          </a:xfrm>
          <a:prstGeom prst="roundRect">
            <a:avLst/>
          </a:prstGeom>
          <a:solidFill>
            <a:schemeClr val="bg1"/>
          </a:solidFill>
          <a:ln w="101600" cmpd="tri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الحفظ في الذاكرة </a:t>
            </a:r>
            <a:endParaRPr lang="fr-F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214414" y="1357298"/>
            <a:ext cx="2286016" cy="1071570"/>
          </a:xfrm>
          <a:prstGeom prst="ellipse">
            <a:avLst/>
          </a:prstGeom>
          <a:solidFill>
            <a:schemeClr val="bg1"/>
          </a:solidFill>
          <a:ln w="101600" cmpd="tri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solidFill>
                  <a:schemeClr val="accent2">
                    <a:lumMod val="50000"/>
                  </a:schemeClr>
                </a:solidFill>
              </a:rPr>
              <a:t>المعلومات</a:t>
            </a:r>
            <a:endParaRPr lang="fr-F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Flèche gauche 12"/>
          <p:cNvSpPr/>
          <p:nvPr/>
        </p:nvSpPr>
        <p:spPr>
          <a:xfrm>
            <a:off x="6215074" y="3357562"/>
            <a:ext cx="357190" cy="285752"/>
          </a:xfrm>
          <a:prstGeom prst="lef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gauche 13"/>
          <p:cNvSpPr/>
          <p:nvPr/>
        </p:nvSpPr>
        <p:spPr>
          <a:xfrm>
            <a:off x="6215074" y="4000504"/>
            <a:ext cx="357190" cy="285752"/>
          </a:xfrm>
          <a:prstGeom prst="lef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gauche 14"/>
          <p:cNvSpPr/>
          <p:nvPr/>
        </p:nvSpPr>
        <p:spPr>
          <a:xfrm>
            <a:off x="6215074" y="4572008"/>
            <a:ext cx="357190" cy="285752"/>
          </a:xfrm>
          <a:prstGeom prst="lef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gauche 15"/>
          <p:cNvSpPr/>
          <p:nvPr/>
        </p:nvSpPr>
        <p:spPr>
          <a:xfrm>
            <a:off x="6215074" y="5214950"/>
            <a:ext cx="357190" cy="285752"/>
          </a:xfrm>
          <a:prstGeom prst="lef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gauche 16"/>
          <p:cNvSpPr/>
          <p:nvPr/>
        </p:nvSpPr>
        <p:spPr>
          <a:xfrm>
            <a:off x="6215074" y="5857892"/>
            <a:ext cx="357190" cy="285752"/>
          </a:xfrm>
          <a:prstGeom prst="lef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ccolade fermante 17"/>
          <p:cNvSpPr/>
          <p:nvPr/>
        </p:nvSpPr>
        <p:spPr>
          <a:xfrm>
            <a:off x="3500430" y="2786058"/>
            <a:ext cx="357190" cy="3643338"/>
          </a:xfrm>
          <a:prstGeom prst="rightBrace">
            <a:avLst/>
          </a:prstGeom>
          <a:ln w="101600" cmpd="tri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428604"/>
            <a:ext cx="8358246" cy="5643602"/>
          </a:xfrm>
        </p:spPr>
        <p:txBody>
          <a:bodyPr/>
          <a:lstStyle/>
          <a:p>
            <a:pPr marL="857250" indent="-857250" algn="r" rtl="1">
              <a:buFont typeface="+mj-lt"/>
              <a:buAutoNum type="romanUcPeriod" startAt="6"/>
            </a:pPr>
            <a:r>
              <a:rPr lang="ar-SA" sz="4000" b="1" dirty="0" smtClean="0">
                <a:solidFill>
                  <a:srgbClr val="FF0000"/>
                </a:solidFill>
              </a:rPr>
              <a:t>الاتجاهات</a:t>
            </a:r>
          </a:p>
          <a:p>
            <a:pPr algn="r" rtl="1"/>
            <a:endParaRPr lang="ar-SA" b="0" dirty="0" smtClean="0">
              <a:solidFill>
                <a:srgbClr val="FF0000"/>
              </a:solidFill>
            </a:endParaRPr>
          </a:p>
          <a:p>
            <a:pPr algn="r" rtl="1"/>
            <a:endParaRPr lang="ar-SA" b="0" dirty="0" smtClean="0">
              <a:solidFill>
                <a:srgbClr val="FF0000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1) تعريفها :</a:t>
            </a:r>
          </a:p>
          <a:p>
            <a:pPr algn="r" rtl="1">
              <a:lnSpc>
                <a:spcPct val="150000"/>
              </a:lnSpc>
            </a:pPr>
            <a:r>
              <a:rPr lang="ar-SA" b="0" dirty="0" smtClean="0">
                <a:solidFill>
                  <a:schemeClr val="tx1"/>
                </a:solidFill>
              </a:rPr>
              <a:t>ھي "الأفكار </a:t>
            </a:r>
            <a:r>
              <a:rPr lang="ar-SA" b="0" dirty="0" err="1" smtClean="0">
                <a:solidFill>
                  <a:schemeClr val="tx1"/>
                </a:solidFill>
              </a:rPr>
              <a:t>و</a:t>
            </a:r>
            <a:r>
              <a:rPr lang="ar-SA" b="0" dirty="0" smtClean="0">
                <a:solidFill>
                  <a:schemeClr val="tx1"/>
                </a:solidFill>
              </a:rPr>
              <a:t> </a:t>
            </a:r>
            <a:r>
              <a:rPr lang="ar-SA" b="0" dirty="0" err="1" smtClean="0">
                <a:solidFill>
                  <a:schemeClr val="tx1"/>
                </a:solidFill>
              </a:rPr>
              <a:t>المعتقادات</a:t>
            </a:r>
            <a:r>
              <a:rPr lang="ar-SA" b="0" dirty="0" smtClean="0">
                <a:solidFill>
                  <a:schemeClr val="tx1"/>
                </a:solidFill>
              </a:rPr>
              <a:t> و </a:t>
            </a:r>
            <a:r>
              <a:rPr lang="ar-SA" b="0" dirty="0" err="1" smtClean="0">
                <a:solidFill>
                  <a:schemeClr val="tx1"/>
                </a:solidFill>
              </a:rPr>
              <a:t>الميولات</a:t>
            </a:r>
            <a:r>
              <a:rPr lang="ar-SA" b="0" dirty="0" smtClean="0">
                <a:solidFill>
                  <a:schemeClr val="tx1"/>
                </a:solidFill>
              </a:rPr>
              <a:t> (السلبية أو الإيجابية) </a:t>
            </a:r>
            <a:r>
              <a:rPr lang="ar-DZ" b="0" dirty="0" smtClean="0">
                <a:solidFill>
                  <a:schemeClr val="tx1"/>
                </a:solidFill>
              </a:rPr>
              <a:t>  المكوَنة حول </a:t>
            </a:r>
            <a:r>
              <a:rPr lang="ar-SA" b="0" dirty="0" smtClean="0">
                <a:solidFill>
                  <a:schemeClr val="tx1"/>
                </a:solidFill>
              </a:rPr>
              <a:t> منتج أو علامة</a:t>
            </a:r>
            <a:r>
              <a:rPr lang="ar-DZ" b="0" dirty="0" smtClean="0">
                <a:solidFill>
                  <a:schemeClr val="tx1"/>
                </a:solidFill>
              </a:rPr>
              <a:t> ما.</a:t>
            </a:r>
            <a:endParaRPr lang="fr-FR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71480"/>
            <a:ext cx="9144000" cy="5929354"/>
          </a:xfrm>
        </p:spPr>
        <p:txBody>
          <a:bodyPr/>
          <a:lstStyle/>
          <a:p>
            <a:endParaRPr lang="ar-SA" b="0" dirty="0" smtClean="0">
              <a:solidFill>
                <a:srgbClr val="FF0000"/>
              </a:solidFill>
            </a:endParaRPr>
          </a:p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2) خصائص الاتجاهات :</a:t>
            </a:r>
          </a:p>
          <a:p>
            <a:pPr algn="r" rtl="1"/>
            <a:endParaRPr lang="ar-SA" sz="4000" b="0" dirty="0" smtClean="0">
              <a:solidFill>
                <a:schemeClr val="tx1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b="0" dirty="0" smtClean="0">
                <a:solidFill>
                  <a:schemeClr val="tx1"/>
                </a:solidFill>
              </a:rPr>
              <a:t>1- الاتجاهات تكتسب( من تجاربنا الشخصية أو من تجارب الآخرين )</a:t>
            </a:r>
          </a:p>
          <a:p>
            <a:pPr algn="r" rtl="1">
              <a:lnSpc>
                <a:spcPct val="150000"/>
              </a:lnSpc>
            </a:pPr>
            <a:r>
              <a:rPr lang="ar-SA" b="0" dirty="0" smtClean="0">
                <a:solidFill>
                  <a:schemeClr val="tx1"/>
                </a:solidFill>
              </a:rPr>
              <a:t>2- </a:t>
            </a:r>
            <a:r>
              <a:rPr lang="ar-DZ" dirty="0" smtClean="0">
                <a:solidFill>
                  <a:schemeClr val="tx1"/>
                </a:solidFill>
              </a:rPr>
              <a:t>للات</a:t>
            </a:r>
            <a:r>
              <a:rPr lang="ar-SA" b="0" dirty="0" err="1" smtClean="0">
                <a:solidFill>
                  <a:schemeClr val="tx1"/>
                </a:solidFill>
              </a:rPr>
              <a:t>جاهات</a:t>
            </a:r>
            <a:r>
              <a:rPr lang="ar-SA" b="0" dirty="0" smtClean="0">
                <a:solidFill>
                  <a:schemeClr val="tx1"/>
                </a:solidFill>
              </a:rPr>
              <a:t> مسار (+/-) </a:t>
            </a:r>
            <a:r>
              <a:rPr lang="ar-SA" b="0" dirty="0" err="1" smtClean="0">
                <a:solidFill>
                  <a:schemeClr val="tx1"/>
                </a:solidFill>
              </a:rPr>
              <a:t>و</a:t>
            </a:r>
            <a:r>
              <a:rPr lang="ar-SA" b="0" dirty="0" smtClean="0">
                <a:solidFill>
                  <a:schemeClr val="tx1"/>
                </a:solidFill>
              </a:rPr>
              <a:t> لها قوة </a:t>
            </a:r>
          </a:p>
          <a:p>
            <a:pPr algn="r" rtl="1">
              <a:lnSpc>
                <a:spcPct val="150000"/>
              </a:lnSpc>
            </a:pPr>
            <a:r>
              <a:rPr lang="ar-SA" b="0" dirty="0" smtClean="0">
                <a:solidFill>
                  <a:schemeClr val="tx1"/>
                </a:solidFill>
              </a:rPr>
              <a:t>3- تتصف الاتجاهات بالثبات النسبي </a:t>
            </a:r>
            <a:r>
              <a:rPr lang="ar-SA" b="0" dirty="0" err="1" smtClean="0">
                <a:solidFill>
                  <a:schemeClr val="tx1"/>
                </a:solidFill>
              </a:rPr>
              <a:t>و</a:t>
            </a:r>
            <a:r>
              <a:rPr lang="ar-SA" b="0" dirty="0" smtClean="0">
                <a:solidFill>
                  <a:schemeClr val="tx1"/>
                </a:solidFill>
              </a:rPr>
              <a:t> التعميم</a:t>
            </a:r>
            <a:r>
              <a:rPr lang="ar-DZ" b="0" dirty="0" smtClean="0">
                <a:solidFill>
                  <a:schemeClr val="tx1"/>
                </a:solidFill>
              </a:rPr>
              <a:t>.</a:t>
            </a:r>
            <a:r>
              <a:rPr lang="ar-SA" b="0" dirty="0" smtClean="0">
                <a:solidFill>
                  <a:schemeClr val="tx1"/>
                </a:solidFill>
              </a:rPr>
              <a:t> </a:t>
            </a:r>
          </a:p>
          <a:p>
            <a:endParaRPr lang="fr-FR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ar-SA" sz="3600" b="1" u="sng" dirty="0" smtClean="0">
                <a:solidFill>
                  <a:srgbClr val="FF0000"/>
                </a:solidFill>
              </a:rPr>
              <a:t>ملاحظات: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ar-DZ" sz="3600" b="1" dirty="0" smtClean="0"/>
              <a:t>- </a:t>
            </a:r>
            <a:r>
              <a:rPr lang="ar-SA" sz="3600" b="1" dirty="0" smtClean="0"/>
              <a:t>هناك علاقة طردية بين سلوك المستهلك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اتجاهاته فكلما كان الاتجاه نحو سلعة ما ايجابي زادت فرص الشراء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العكس صحيح.</a:t>
            </a: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ar-DZ" sz="3600" dirty="0" smtClean="0"/>
              <a:t>- </a:t>
            </a:r>
            <a:r>
              <a:rPr lang="ar-SA" sz="3600" b="1" dirty="0" smtClean="0"/>
              <a:t>من الأفضل للمؤسسة تكوين اتجاهات ايجابية نحو منتجاتها عوضا عن محاولة تغيير اتجاهاتهم حولها" نظرا لصعوبة المهمة".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pPr lvl="0" algn="r" rtl="1"/>
            <a:r>
              <a:rPr lang="ar-DZ" sz="3600" b="1" dirty="0" smtClean="0"/>
              <a:t>- </a:t>
            </a:r>
            <a:r>
              <a:rPr lang="ar-SA" sz="3600" b="1" dirty="0" smtClean="0"/>
              <a:t>من الصعب تغيير اتجاهات المستهلكين التي بنيت على أساس تجارب شخصية مقارنة بالاتجاهات التي تكونت نتيجة معلومات عامة أو تجارب الآخرين.</a:t>
            </a: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ar-DZ" sz="3600" dirty="0" smtClean="0"/>
              <a:t>- </a:t>
            </a:r>
            <a:r>
              <a:rPr lang="ar-SA" sz="3600" b="1" dirty="0" smtClean="0"/>
              <a:t>من الممكن المحافظة على اتجاهات المستهلكين الايجابية بالمحافظة على الجهود التسويقية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كذا تحصين </a:t>
            </a:r>
            <a:r>
              <a:rPr lang="ar-SA" sz="3600" b="1" dirty="0" err="1" smtClean="0"/>
              <a:t>التهلكين</a:t>
            </a:r>
            <a:r>
              <a:rPr lang="ar-SA" sz="3600" b="1" dirty="0" smtClean="0"/>
              <a:t> من المعلومات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الجهود التسويقية المضادة.</a:t>
            </a: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ar-DZ" sz="3600" smtClean="0"/>
              <a:t>- </a:t>
            </a:r>
            <a:r>
              <a:rPr lang="ar-SA" sz="3600" b="1" smtClean="0"/>
              <a:t>إن </a:t>
            </a:r>
            <a:r>
              <a:rPr lang="ar-SA" sz="3600" b="1" dirty="0" smtClean="0"/>
              <a:t>مهمة تغيير  الاتجاهات السلبية للمستهلكين نحو المؤسسة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منتجاتها ليست مستحيلة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لكنها مهمة صعبة تتطلب جهود تسويقية كبيرة.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214290"/>
            <a:ext cx="8001056" cy="6143668"/>
          </a:xfrm>
        </p:spPr>
        <p:txBody>
          <a:bodyPr/>
          <a:lstStyle/>
          <a:p>
            <a:pPr algn="justLow" rtl="1"/>
            <a:endParaRPr lang="ar-SA" sz="2800" b="1" dirty="0">
              <a:solidFill>
                <a:schemeClr val="tx1"/>
              </a:solidFill>
            </a:endParaRPr>
          </a:p>
          <a:p>
            <a:pPr algn="justLow" rtl="1">
              <a:buFont typeface="Wingdings" pitchFamily="2" charset="2"/>
              <a:buChar char="ç"/>
            </a:pPr>
            <a:r>
              <a:rPr lang="ar-SA" sz="2800" b="1" dirty="0" smtClean="0">
                <a:solidFill>
                  <a:schemeClr val="tx1"/>
                </a:solidFill>
              </a:rPr>
              <a:t>ت</a:t>
            </a:r>
            <a:r>
              <a:rPr lang="ar-DZ" sz="2800" b="1" dirty="0" smtClean="0">
                <a:solidFill>
                  <a:schemeClr val="tx1"/>
                </a:solidFill>
              </a:rPr>
              <a:t>ت</a:t>
            </a:r>
            <a:r>
              <a:rPr lang="ar-SA" sz="2800" b="1" dirty="0" smtClean="0">
                <a:solidFill>
                  <a:schemeClr val="tx1"/>
                </a:solidFill>
              </a:rPr>
              <a:t>م العملية الإدراكية بتعرض </a:t>
            </a:r>
            <a:r>
              <a:rPr lang="ar-SA" sz="2800" b="1" u="sng" dirty="0" smtClean="0">
                <a:solidFill>
                  <a:schemeClr val="tx1"/>
                </a:solidFill>
              </a:rPr>
              <a:t>المستقبل الحسي </a:t>
            </a: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ar-SA" sz="2800" b="1" dirty="0" smtClean="0">
                <a:solidFill>
                  <a:schemeClr val="tx1"/>
                </a:solidFill>
              </a:rPr>
              <a:t>ل</a:t>
            </a:r>
            <a:r>
              <a:rPr lang="ar-SA" sz="2800" b="1" u="sng" dirty="0" smtClean="0">
                <a:solidFill>
                  <a:schemeClr val="tx1"/>
                </a:solidFill>
              </a:rPr>
              <a:t>منبه</a:t>
            </a:r>
            <a:r>
              <a:rPr lang="ar-SA" sz="2800" b="1" dirty="0" smtClean="0">
                <a:solidFill>
                  <a:schemeClr val="tx1"/>
                </a:solidFill>
              </a:rPr>
              <a:t> ما أو عدة منبهات </a:t>
            </a:r>
            <a:r>
              <a:rPr lang="ar-SA" sz="2800" b="1" dirty="0" err="1" smtClean="0">
                <a:solidFill>
                  <a:schemeClr val="tx1"/>
                </a:solidFill>
              </a:rPr>
              <a:t>و</a:t>
            </a:r>
            <a:r>
              <a:rPr lang="ar-SA" sz="2800" b="1" dirty="0" smtClean="0">
                <a:solidFill>
                  <a:schemeClr val="tx1"/>
                </a:solidFill>
              </a:rPr>
              <a:t> ذلك عبر 4 مراحل</a:t>
            </a:r>
            <a:r>
              <a:rPr lang="ar-DZ" sz="2800" b="1" dirty="0" smtClean="0">
                <a:solidFill>
                  <a:schemeClr val="tx1"/>
                </a:solidFill>
              </a:rPr>
              <a:t>:</a:t>
            </a:r>
            <a:endParaRPr lang="ar-SA" sz="2800" b="1" dirty="0" smtClean="0">
              <a:solidFill>
                <a:schemeClr val="tx1"/>
              </a:solidFill>
            </a:endParaRPr>
          </a:p>
          <a:p>
            <a:pPr algn="justLow" rtl="1"/>
            <a:endParaRPr lang="ar-SA" sz="2800" b="1" dirty="0">
              <a:solidFill>
                <a:schemeClr val="tx1"/>
              </a:solidFill>
            </a:endParaRPr>
          </a:p>
          <a:p>
            <a:pPr algn="justLow" rtl="1"/>
            <a:r>
              <a:rPr lang="ar-DZ" sz="2800" b="1" u="sng" dirty="0" smtClean="0">
                <a:solidFill>
                  <a:srgbClr val="FF0000"/>
                </a:solidFill>
              </a:rPr>
              <a:t>ملاحظة</a:t>
            </a:r>
            <a:endParaRPr lang="fr-FR" sz="2800" b="1" u="sng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2910" y="2551836"/>
            <a:ext cx="81439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buFont typeface="Wingdings" pitchFamily="2" charset="2"/>
              <a:buChar char="v"/>
            </a:pPr>
            <a:r>
              <a:rPr lang="ar-SA" sz="3200" b="1" u="sng" dirty="0" smtClean="0"/>
              <a:t>المنبه : </a:t>
            </a:r>
            <a:r>
              <a:rPr lang="ar-SA" sz="3200" b="1" dirty="0" smtClean="0"/>
              <a:t>هو المؤثر الذي يكون في شكل :صوت – صورة – شكل – رائحة – طعم – إشهار – علامة منتج – طريقة عرضه أو أي فكرة أو معلومة يمكن أن يتلقاها المستهلك.</a:t>
            </a:r>
          </a:p>
          <a:p>
            <a:pPr algn="justLow" rtl="1"/>
            <a:endParaRPr lang="ar-SA" sz="3200" b="1" dirty="0" smtClean="0"/>
          </a:p>
          <a:p>
            <a:pPr algn="justLow" rtl="1">
              <a:buFont typeface="Wingdings" pitchFamily="2" charset="2"/>
              <a:buChar char="v"/>
            </a:pPr>
            <a:r>
              <a:rPr lang="ar-SA" sz="3200" b="1" u="sng" dirty="0" smtClean="0"/>
              <a:t>المستقبل الحسي: </a:t>
            </a:r>
            <a:r>
              <a:rPr lang="ar-SA" sz="3200" b="1" dirty="0" smtClean="0"/>
              <a:t>هي أعضاء جسم الإنسان التي يستقبل </a:t>
            </a:r>
            <a:r>
              <a:rPr lang="ar-SA" sz="3200" b="1" dirty="0" err="1" smtClean="0"/>
              <a:t>بها</a:t>
            </a:r>
            <a:r>
              <a:rPr lang="ar-SA" sz="3200" b="1" dirty="0" smtClean="0"/>
              <a:t> المنبهات من خلال الحواس الخمس.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214290"/>
            <a:ext cx="9144000" cy="6643710"/>
          </a:xfrm>
        </p:spPr>
        <p:txBody>
          <a:bodyPr>
            <a:normAutofit fontScale="92500"/>
          </a:bodyPr>
          <a:lstStyle/>
          <a:p>
            <a:pPr marL="514350" indent="-514350" algn="justLow" rtl="1">
              <a:buFont typeface="+mj-lt"/>
              <a:buAutoNum type="arabicParenR"/>
            </a:pPr>
            <a:r>
              <a:rPr lang="ar-DZ" b="1" u="sng" dirty="0" smtClean="0">
                <a:solidFill>
                  <a:schemeClr val="tx1"/>
                </a:solidFill>
              </a:rPr>
              <a:t>مرحلة </a:t>
            </a:r>
            <a:r>
              <a:rPr lang="ar-SA" b="1" u="sng" dirty="0" smtClean="0">
                <a:solidFill>
                  <a:schemeClr val="tx1"/>
                </a:solidFill>
              </a:rPr>
              <a:t>التعرض: </a:t>
            </a:r>
            <a:r>
              <a:rPr lang="ar-SA" sz="2800" b="1" dirty="0" err="1" smtClean="0">
                <a:solidFill>
                  <a:schemeClr val="tx1"/>
                </a:solidFill>
              </a:rPr>
              <a:t>و</a:t>
            </a:r>
            <a:r>
              <a:rPr lang="ar-SA" sz="2800" b="1" dirty="0" smtClean="0">
                <a:solidFill>
                  <a:schemeClr val="tx1"/>
                </a:solidFill>
              </a:rPr>
              <a:t> هي المرحلة الأولى من العملية الإدراكية يتعرض فيها المستهلك لمختلف المنبهات سواء بشكل اختياري أو غير اختياري </a:t>
            </a:r>
            <a:r>
              <a:rPr lang="ar-SA" sz="2800" b="1" dirty="0" err="1" smtClean="0">
                <a:solidFill>
                  <a:schemeClr val="tx1"/>
                </a:solidFill>
              </a:rPr>
              <a:t>و</a:t>
            </a:r>
            <a:r>
              <a:rPr lang="ar-SA" sz="2800" b="1" dirty="0" smtClean="0">
                <a:solidFill>
                  <a:schemeClr val="tx1"/>
                </a:solidFill>
              </a:rPr>
              <a:t> يتم ذلك عن طريق المستقبلات الحسية.</a:t>
            </a:r>
          </a:p>
          <a:p>
            <a:pPr marL="514350" indent="-514350" algn="justLow" rtl="1">
              <a:buFont typeface="+mj-lt"/>
              <a:buAutoNum type="arabicParenR"/>
            </a:pPr>
            <a:endParaRPr lang="ar-SA" b="1" dirty="0" smtClean="0">
              <a:solidFill>
                <a:schemeClr val="tx1"/>
              </a:solidFill>
            </a:endParaRPr>
          </a:p>
          <a:p>
            <a:pPr marL="514350" indent="-514350" algn="justLow" rtl="1">
              <a:buFont typeface="+mj-lt"/>
              <a:buAutoNum type="arabicParenR"/>
            </a:pPr>
            <a:r>
              <a:rPr lang="ar-DZ" b="1" u="sng" dirty="0" smtClean="0">
                <a:solidFill>
                  <a:schemeClr val="tx1"/>
                </a:solidFill>
              </a:rPr>
              <a:t>مرحلة </a:t>
            </a:r>
            <a:r>
              <a:rPr lang="ar-SA" b="1" u="sng" dirty="0" err="1" smtClean="0">
                <a:solidFill>
                  <a:schemeClr val="tx1"/>
                </a:solidFill>
              </a:rPr>
              <a:t>الإنتباه</a:t>
            </a:r>
            <a:r>
              <a:rPr lang="ar-SA" b="1" u="sng" dirty="0" smtClean="0">
                <a:solidFill>
                  <a:schemeClr val="tx1"/>
                </a:solidFill>
              </a:rPr>
              <a:t>:</a:t>
            </a:r>
            <a:r>
              <a:rPr lang="ar-SA" sz="2800" b="1" dirty="0" smtClean="0">
                <a:solidFill>
                  <a:schemeClr val="tx1"/>
                </a:solidFill>
              </a:rPr>
              <a:t>مدى حرص المستهلك على </a:t>
            </a:r>
            <a:r>
              <a:rPr lang="ar-SA" sz="2800" b="1" dirty="0" err="1" smtClean="0">
                <a:solidFill>
                  <a:schemeClr val="tx1"/>
                </a:solidFill>
              </a:rPr>
              <a:t>الإهتمام</a:t>
            </a:r>
            <a:r>
              <a:rPr lang="ar-SA" sz="2800" b="1" dirty="0" smtClean="0">
                <a:solidFill>
                  <a:schemeClr val="tx1"/>
                </a:solidFill>
              </a:rPr>
              <a:t> بالمنبهات التي تعرض لها.</a:t>
            </a:r>
          </a:p>
          <a:p>
            <a:pPr marL="514350" indent="-514350" algn="justLow" rtl="1">
              <a:buFont typeface="+mj-lt"/>
              <a:buAutoNum type="arabicParenR"/>
            </a:pPr>
            <a:endParaRPr lang="ar-SA" b="1" dirty="0" smtClean="0">
              <a:solidFill>
                <a:schemeClr val="tx1"/>
              </a:solidFill>
            </a:endParaRPr>
          </a:p>
          <a:p>
            <a:pPr marL="514350" indent="-514350" algn="justLow" rtl="1">
              <a:buFont typeface="+mj-lt"/>
              <a:buAutoNum type="arabicParenR"/>
            </a:pPr>
            <a:r>
              <a:rPr lang="ar-DZ" b="1" u="sng" dirty="0" smtClean="0">
                <a:solidFill>
                  <a:schemeClr val="tx1"/>
                </a:solidFill>
              </a:rPr>
              <a:t>مرحلة </a:t>
            </a:r>
            <a:r>
              <a:rPr lang="ar-SA" b="1" u="sng" dirty="0" smtClean="0">
                <a:solidFill>
                  <a:schemeClr val="tx1"/>
                </a:solidFill>
              </a:rPr>
              <a:t>الفهم </a:t>
            </a:r>
            <a:r>
              <a:rPr lang="ar-SA" b="1" u="sng" dirty="0" err="1" smtClean="0">
                <a:solidFill>
                  <a:schemeClr val="tx1"/>
                </a:solidFill>
              </a:rPr>
              <a:t>و</a:t>
            </a:r>
            <a:r>
              <a:rPr lang="ar-SA" b="1" u="sng" dirty="0" smtClean="0">
                <a:solidFill>
                  <a:schemeClr val="tx1"/>
                </a:solidFill>
              </a:rPr>
              <a:t> الاستيعاب: </a:t>
            </a:r>
            <a:r>
              <a:rPr lang="ar-SA" sz="2800" b="1" dirty="0" err="1" smtClean="0">
                <a:solidFill>
                  <a:schemeClr val="tx1"/>
                </a:solidFill>
              </a:rPr>
              <a:t>و</a:t>
            </a:r>
            <a:r>
              <a:rPr lang="ar-SA" sz="2800" b="1" dirty="0" smtClean="0">
                <a:solidFill>
                  <a:schemeClr val="tx1"/>
                </a:solidFill>
              </a:rPr>
              <a:t> هي المرحلة التي يتم فيها تفسير ما تم التعرض له من منبهات.</a:t>
            </a:r>
          </a:p>
          <a:p>
            <a:pPr marL="514350" indent="-514350" algn="justLow" rtl="1">
              <a:buFont typeface="+mj-lt"/>
              <a:buAutoNum type="arabicParenR"/>
            </a:pPr>
            <a:endParaRPr lang="ar-SA" b="1" dirty="0" smtClean="0">
              <a:solidFill>
                <a:schemeClr val="tx1"/>
              </a:solidFill>
            </a:endParaRPr>
          </a:p>
          <a:p>
            <a:pPr marL="514350" indent="-514350" algn="justLow" rtl="1">
              <a:buFont typeface="+mj-lt"/>
              <a:buAutoNum type="arabicParenR"/>
            </a:pPr>
            <a:r>
              <a:rPr lang="ar-DZ" b="1" u="sng" dirty="0" smtClean="0">
                <a:solidFill>
                  <a:schemeClr val="tx1"/>
                </a:solidFill>
              </a:rPr>
              <a:t>مرحلة </a:t>
            </a:r>
            <a:r>
              <a:rPr lang="ar-SA" b="1" u="sng" dirty="0" smtClean="0">
                <a:solidFill>
                  <a:schemeClr val="tx1"/>
                </a:solidFill>
              </a:rPr>
              <a:t>الحفظ في الذاكرة:</a:t>
            </a:r>
          </a:p>
          <a:p>
            <a:pPr marL="514350" indent="-514350" algn="justLow" rtl="1"/>
            <a:r>
              <a:rPr lang="ar-SA" sz="2800" b="1" dirty="0" smtClean="0">
                <a:solidFill>
                  <a:schemeClr val="tx1"/>
                </a:solidFill>
              </a:rPr>
              <a:t> س: ما الشيء الذي يُحفظ في الذاكرة؟</a:t>
            </a:r>
          </a:p>
          <a:p>
            <a:pPr marL="514350" indent="-514350" algn="justLow" rtl="1"/>
            <a:r>
              <a:rPr lang="ar-SA" sz="2800" b="1" dirty="0" smtClean="0">
                <a:solidFill>
                  <a:schemeClr val="tx1"/>
                </a:solidFill>
              </a:rPr>
              <a:t>ج: كل ما تم تفسيره ... أي كل ما تم استيعابه في المرحلة السابقة </a:t>
            </a:r>
          </a:p>
          <a:p>
            <a:pPr marL="514350" indent="-514350" algn="justLow" rtl="1"/>
            <a:r>
              <a:rPr lang="ar-SA" sz="2800" b="1" dirty="0" smtClean="0">
                <a:solidFill>
                  <a:schemeClr val="tx1"/>
                </a:solidFill>
              </a:rPr>
              <a:t>و هو ما سيؤثر على سلوك المستهلك</a:t>
            </a:r>
            <a:r>
              <a:rPr lang="ar-DZ" sz="2800" b="1" dirty="0" smtClean="0">
                <a:solidFill>
                  <a:schemeClr val="tx1"/>
                </a:solidFill>
              </a:rPr>
              <a:t> لاحقا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Low" rtl="1"/>
            <a:endParaRPr lang="ar-DZ" sz="3600" b="1" dirty="0" smtClean="0">
              <a:solidFill>
                <a:schemeClr val="tx1"/>
              </a:solidFill>
            </a:endParaRPr>
          </a:p>
          <a:p>
            <a:pPr algn="justLow" rtl="1"/>
            <a:r>
              <a:rPr lang="ar-SA" sz="3600" b="1" dirty="0" smtClean="0">
                <a:solidFill>
                  <a:srgbClr val="FF0000"/>
                </a:solidFill>
              </a:rPr>
              <a:t>3) خصائص الإدراك</a:t>
            </a:r>
            <a:r>
              <a:rPr lang="ar-DZ" sz="3600" b="1" dirty="0" smtClean="0">
                <a:solidFill>
                  <a:srgbClr val="FF0000"/>
                </a:solidFill>
              </a:rPr>
              <a:t>:</a:t>
            </a:r>
          </a:p>
          <a:p>
            <a:pPr algn="justLow" rtl="1"/>
            <a:endParaRPr lang="ar-DZ" sz="3600" b="1" dirty="0" smtClean="0">
              <a:solidFill>
                <a:schemeClr val="tx1"/>
              </a:solidFill>
            </a:endParaRPr>
          </a:p>
          <a:p>
            <a:pPr marL="742950" indent="-742950" algn="r" rtl="1">
              <a:buFont typeface="Wingdings" pitchFamily="2" charset="2"/>
              <a:buChar char="ç"/>
            </a:pPr>
            <a:r>
              <a:rPr lang="ar-SA" sz="3600" b="1" dirty="0" smtClean="0">
                <a:solidFill>
                  <a:schemeClr val="tx1"/>
                </a:solidFill>
              </a:rPr>
              <a:t> الإدراك عملية ذاتية أو شخصية</a:t>
            </a:r>
          </a:p>
          <a:p>
            <a:pPr marL="742950" indent="-742950" algn="r" rtl="1"/>
            <a:r>
              <a:rPr lang="ar-SA" sz="3600" b="1" dirty="0" smtClean="0">
                <a:solidFill>
                  <a:schemeClr val="tx1"/>
                </a:solidFill>
              </a:rPr>
              <a:t> </a:t>
            </a:r>
          </a:p>
          <a:p>
            <a:pPr marL="742950" indent="-742950" algn="r" rtl="1">
              <a:buFont typeface="Wingdings" pitchFamily="2" charset="2"/>
              <a:buChar char="ç"/>
            </a:pPr>
            <a:r>
              <a:rPr lang="ar-SA" sz="3600" b="1" dirty="0" smtClean="0">
                <a:solidFill>
                  <a:schemeClr val="tx1"/>
                </a:solidFill>
              </a:rPr>
              <a:t>الإدراك عملية انتقائية</a:t>
            </a:r>
          </a:p>
          <a:p>
            <a:pPr marL="742950" indent="-742950" algn="r" rtl="1"/>
            <a:endParaRPr lang="ar-SA" sz="3600" b="1" dirty="0" smtClean="0">
              <a:solidFill>
                <a:schemeClr val="tx1"/>
              </a:solidFill>
            </a:endParaRPr>
          </a:p>
          <a:p>
            <a:pPr marL="742950" indent="-742950" algn="r" rtl="1">
              <a:buFont typeface="Wingdings" pitchFamily="2" charset="2"/>
              <a:buChar char="ç"/>
            </a:pPr>
            <a:r>
              <a:rPr lang="ar-SA" sz="3600" b="1" dirty="0" smtClean="0">
                <a:solidFill>
                  <a:schemeClr val="tx1"/>
                </a:solidFill>
              </a:rPr>
              <a:t>الإدراك عملية تجميعية</a:t>
            </a:r>
          </a:p>
          <a:p>
            <a:pPr algn="justLow" rtl="1"/>
            <a:endParaRPr lang="ar-SA" sz="3600" b="1" dirty="0" smtClean="0">
              <a:solidFill>
                <a:schemeClr val="tx1"/>
              </a:solidFill>
            </a:endParaRPr>
          </a:p>
          <a:p>
            <a:pPr algn="justLow" rtl="1"/>
            <a:endParaRPr lang="fr-FR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858280" cy="6572272"/>
          </a:xfrm>
        </p:spPr>
        <p:txBody>
          <a:bodyPr>
            <a:normAutofit/>
          </a:bodyPr>
          <a:lstStyle/>
          <a:p>
            <a:pPr marL="514350" indent="-514350" algn="r" rtl="1"/>
            <a:r>
              <a:rPr lang="ar-SA" b="1" u="sng" dirty="0" smtClean="0">
                <a:solidFill>
                  <a:srgbClr val="FF0000"/>
                </a:solidFill>
              </a:rPr>
              <a:t>ملاحظات هامة:</a:t>
            </a:r>
          </a:p>
          <a:p>
            <a:pPr marL="514350" indent="-514350" algn="r" rtl="1"/>
            <a:endParaRPr lang="ar-SA" b="1" dirty="0">
              <a:solidFill>
                <a:schemeClr val="tx1"/>
              </a:solidFill>
            </a:endParaRPr>
          </a:p>
          <a:p>
            <a:pPr marL="514350" indent="-514350"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4300" b="1" dirty="0" smtClean="0">
                <a:solidFill>
                  <a:schemeClr val="tx1"/>
                </a:solidFill>
              </a:rPr>
              <a:t>لكل حاسة حدود معينة لإدراك ما يثيرها من منبهات، فإذا انخفضت قوة المنبه أو ارتفعت عن الحد اللازم لتنبيه مستقبل حسي معين، قد ينخفض أو ينعدم مستوى الإدراك</a:t>
            </a:r>
            <a:r>
              <a:rPr lang="fr-FR" sz="4300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r" rtl="1">
              <a:buFont typeface="Wingdings" pitchFamily="2" charset="2"/>
              <a:buChar char="Ø"/>
            </a:pPr>
            <a:endParaRPr lang="ar-SA" b="1" dirty="0" smtClean="0">
              <a:solidFill>
                <a:schemeClr val="tx1"/>
              </a:solidFill>
            </a:endParaRPr>
          </a:p>
          <a:p>
            <a:pPr lvl="1" algn="justLow" rtl="1">
              <a:lnSpc>
                <a:spcPct val="150000"/>
              </a:lnSpc>
              <a:buFont typeface="Wingdings" pitchFamily="2" charset="2"/>
              <a:buChar char="Ø"/>
            </a:pPr>
            <a:endParaRPr lang="ar-SA" b="1" dirty="0" smtClean="0">
              <a:solidFill>
                <a:schemeClr val="tx1"/>
              </a:solidFill>
            </a:endParaRPr>
          </a:p>
          <a:p>
            <a:pPr marL="514350" indent="-514350" algn="r" rtl="1"/>
            <a:endParaRPr lang="ar-SA" sz="3600" b="1" dirty="0" smtClean="0">
              <a:solidFill>
                <a:schemeClr val="tx1"/>
              </a:solidFill>
            </a:endParaRPr>
          </a:p>
          <a:p>
            <a:pPr marL="514350" indent="-514350" algn="r" rtl="1">
              <a:buFont typeface="Wingdings" pitchFamily="2" charset="2"/>
              <a:buChar char="Ø"/>
            </a:pPr>
            <a:endParaRPr lang="ar-SA" sz="3600" b="1" dirty="0" smtClean="0">
              <a:solidFill>
                <a:schemeClr val="tx1"/>
              </a:solidFill>
            </a:endParaRPr>
          </a:p>
          <a:p>
            <a:pPr algn="justLow" rtl="1"/>
            <a:endParaRPr lang="ar-SA" dirty="0" smtClean="0">
              <a:solidFill>
                <a:schemeClr val="tx1"/>
              </a:solidFill>
            </a:endParaRPr>
          </a:p>
          <a:p>
            <a:pPr algn="justLow" rtl="1"/>
            <a:endParaRPr lang="ar-S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6369072"/>
          </a:xfrm>
        </p:spPr>
        <p:txBody>
          <a:bodyPr/>
          <a:lstStyle/>
          <a:p>
            <a:pPr marL="514350" indent="-514350"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b="1" dirty="0" smtClean="0"/>
              <a:t>هناك علاقة طردية بين عدد الحواس المشتركة في عملية الإدراك ومستوى الإدراك</a:t>
            </a:r>
            <a:r>
              <a:rPr lang="fr-FR" sz="4800" b="1" dirty="0" smtClean="0"/>
              <a:t>.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0"/>
            <a:ext cx="8929718" cy="6858000"/>
          </a:xfrm>
          <a:effectLst>
            <a:glow rad="101600">
              <a:schemeClr val="bg1">
                <a:alpha val="60000"/>
              </a:schemeClr>
            </a:glow>
          </a:effectLst>
        </p:spPr>
        <p:txBody>
          <a:bodyPr>
            <a:normAutofit/>
          </a:bodyPr>
          <a:lstStyle/>
          <a:p>
            <a:pPr algn="justLow" rtl="1">
              <a:lnSpc>
                <a:spcPct val="150000"/>
              </a:lnSpc>
            </a:pPr>
            <a:endParaRPr lang="fr-FR" b="1" dirty="0" smtClean="0">
              <a:solidFill>
                <a:schemeClr val="tx1"/>
              </a:solidFill>
            </a:endParaRPr>
          </a:p>
          <a:p>
            <a:pPr lvl="1" algn="justLow" rtl="1">
              <a:lnSpc>
                <a:spcPct val="150000"/>
              </a:lnSpc>
            </a:pPr>
            <a:endParaRPr lang="ar-SA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tx1"/>
                </a:solidFill>
              </a:rPr>
              <a:t>رغم أن الإدراك يرتبط بمختلف الجهود التسويقية إلا أنه يتم بشكل رئيسي عن طريق الجهود الترويجية المختلفة.</a:t>
            </a:r>
            <a:endParaRPr lang="ar-DZ" sz="3600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</a:pPr>
            <a:endParaRPr lang="ar-DZ" sz="3600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tx1"/>
                </a:solidFill>
              </a:rPr>
              <a:t>يتوقف نجاح الجهود التسويقية على مدى إدراك المستهلكين لتلك الجهود</a:t>
            </a:r>
            <a:r>
              <a:rPr lang="ar-DZ" sz="3600" b="1" dirty="0" smtClean="0">
                <a:solidFill>
                  <a:schemeClr val="tx1"/>
                </a:solidFill>
              </a:rPr>
              <a:t>.</a:t>
            </a:r>
            <a:endParaRPr lang="ar-SA" sz="3600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endParaRPr lang="fr-FR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endParaRPr lang="fr-FR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None/>
            </a:pPr>
            <a:endParaRPr lang="fr-FR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None/>
            </a:pPr>
            <a:endParaRPr lang="ar-SA" b="1" dirty="0" smtClean="0">
              <a:solidFill>
                <a:schemeClr val="tx1"/>
              </a:solidFill>
            </a:endParaRPr>
          </a:p>
          <a:p>
            <a:pPr lvl="1" algn="justLow" rtl="1">
              <a:lnSpc>
                <a:spcPct val="150000"/>
              </a:lnSpc>
              <a:buFont typeface="Wingdings" pitchFamily="2" charset="2"/>
              <a:buChar char="Ø"/>
            </a:pPr>
            <a:endParaRPr lang="ar-SA" b="1" dirty="0" smtClean="0">
              <a:solidFill>
                <a:schemeClr val="bg1"/>
              </a:solidFill>
            </a:endParaRPr>
          </a:p>
          <a:p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357166"/>
            <a:ext cx="8572560" cy="6143668"/>
          </a:xfrm>
        </p:spPr>
        <p:txBody>
          <a:bodyPr/>
          <a:lstStyle/>
          <a:p>
            <a:pPr algn="justLow" rtl="1"/>
            <a:r>
              <a:rPr lang="ar-DZ" sz="4000" b="1" u="sng" dirty="0" smtClean="0">
                <a:solidFill>
                  <a:srgbClr val="FF0000"/>
                </a:solidFill>
              </a:rPr>
              <a:t>رابعا</a:t>
            </a:r>
            <a:r>
              <a:rPr lang="ar-SA" sz="4000" b="1" u="sng" dirty="0" smtClean="0">
                <a:solidFill>
                  <a:srgbClr val="FF0000"/>
                </a:solidFill>
              </a:rPr>
              <a:t>: الشخصية </a:t>
            </a:r>
          </a:p>
          <a:p>
            <a:pPr algn="justLow" rtl="1"/>
            <a:endParaRPr lang="ar-SA" b="1" dirty="0" smtClean="0">
              <a:solidFill>
                <a:schemeClr val="tx1"/>
              </a:solidFill>
            </a:endParaRPr>
          </a:p>
          <a:p>
            <a:pPr marL="514350" indent="-514350" algn="justLow" rtl="1">
              <a:lnSpc>
                <a:spcPct val="150000"/>
              </a:lnSpc>
              <a:buAutoNum type="arabicParenR"/>
            </a:pPr>
            <a:r>
              <a:rPr lang="ar-SA" b="1" u="sng" dirty="0" smtClean="0">
                <a:solidFill>
                  <a:schemeClr val="tx1"/>
                </a:solidFill>
              </a:rPr>
              <a:t>تعريف الشخصية </a:t>
            </a:r>
            <a:endParaRPr lang="ar-DZ" b="1" u="sng" dirty="0" smtClean="0">
              <a:solidFill>
                <a:schemeClr val="tx1"/>
              </a:solidFill>
            </a:endParaRPr>
          </a:p>
          <a:p>
            <a:pPr marL="742950" indent="-742950" algn="justLow" rtl="1">
              <a:lnSpc>
                <a:spcPct val="150000"/>
              </a:lnSpc>
            </a:pPr>
            <a:r>
              <a:rPr lang="ar-DZ" sz="3600" b="1" dirty="0" smtClean="0">
                <a:solidFill>
                  <a:schemeClr val="tx1"/>
                </a:solidFill>
              </a:rPr>
              <a:t>      </a:t>
            </a:r>
            <a:r>
              <a:rPr lang="ar-SA" sz="3600" b="1" dirty="0" smtClean="0">
                <a:solidFill>
                  <a:schemeClr val="tx1"/>
                </a:solidFill>
              </a:rPr>
              <a:t>هي مجموع الصفات النفسية التي تميز الفرد عن</a:t>
            </a:r>
            <a:r>
              <a:rPr lang="ar-DZ" sz="3600" b="1" dirty="0" smtClean="0">
                <a:solidFill>
                  <a:schemeClr val="tx1"/>
                </a:solidFill>
              </a:rPr>
              <a:t> </a:t>
            </a:r>
            <a:r>
              <a:rPr lang="ar-SA" sz="3600" b="1" dirty="0" smtClean="0">
                <a:solidFill>
                  <a:schemeClr val="tx1"/>
                </a:solidFill>
              </a:rPr>
              <a:t>غيره و تحدد كيفية استجابته لبيئته الخارجية ، </a:t>
            </a:r>
            <a:r>
              <a:rPr lang="ar-SA" sz="3600" b="1" dirty="0" err="1" smtClean="0">
                <a:solidFill>
                  <a:schemeClr val="tx1"/>
                </a:solidFill>
              </a:rPr>
              <a:t>و</a:t>
            </a:r>
            <a:r>
              <a:rPr lang="ar-SA" sz="3600" b="1" dirty="0" smtClean="0">
                <a:solidFill>
                  <a:schemeClr val="tx1"/>
                </a:solidFill>
              </a:rPr>
              <a:t> هي تميل أكثر للثبات ، </a:t>
            </a:r>
            <a:r>
              <a:rPr lang="ar-SA" sz="3600" b="1" dirty="0" err="1" smtClean="0">
                <a:solidFill>
                  <a:schemeClr val="tx1"/>
                </a:solidFill>
              </a:rPr>
              <a:t>و</a:t>
            </a:r>
            <a:r>
              <a:rPr lang="ar-SA" sz="3600" b="1" dirty="0" smtClean="0">
                <a:solidFill>
                  <a:schemeClr val="tx1"/>
                </a:solidFill>
              </a:rPr>
              <a:t> مع ذلك ممكن أن تتغير استجابة لبعض الأحداث في الحياة.</a:t>
            </a:r>
            <a:endParaRPr lang="fr-FR" b="1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721</Words>
  <Application>Microsoft Office PowerPoint</Application>
  <PresentationFormat>Affichage à l'écran (4:3)</PresentationFormat>
  <Paragraphs>122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..... تابع العوامل الفردية المؤثرة في سلوك المستهلك</vt:lpstr>
      <vt:lpstr>Diapositive 2</vt:lpstr>
      <vt:lpstr>Diapositive 3</vt:lpstr>
      <vt:lpstr>Diapositive 4</vt:lpstr>
      <vt:lpstr>Diapositive 5</vt:lpstr>
      <vt:lpstr>Diapositive 6</vt:lpstr>
      <vt:lpstr>هناك علاقة طردية بين عدد الحواس المشتركة في عملية الإدراك ومستوى الإدراك.  </vt:lpstr>
      <vt:lpstr>Diapositive 8</vt:lpstr>
      <vt:lpstr>Diapositive 9</vt:lpstr>
      <vt:lpstr>Diapositive 10</vt:lpstr>
      <vt:lpstr>معيار المرونة العقلية للمستهلك   1) المستهلكون المنفتحون عقليا : هم الأكثر تفضيلا للمنتجات الجديدة و يبحثون عن المنتجات غير المألوفة و يستجيبون أكثر للرسائل الإعلانية المميزة و يركزون على الحقائق و المزايا الحقيقية للمنتجات و يتقبلون كمية معلومات أكثر من غيرهم و يبحثون عنها كما أنهم الأقل تصلبا في آرائهم مقارنة بالآخرين .  </vt:lpstr>
      <vt:lpstr>Diapositive 12</vt:lpstr>
      <vt:lpstr>Diapositive 13</vt:lpstr>
      <vt:lpstr>Diapositive 14</vt:lpstr>
      <vt:lpstr>Diapositive 15</vt:lpstr>
      <vt:lpstr>Diapositive 16</vt:lpstr>
      <vt:lpstr>الإرتباط :يمكن أن يتعلم المستهلك أيضا من خلال الربط بين  الأشياء:  كالربط بين حاجة غير مشبعة و المنتج أو العلامة التي تشبعها . أو الربط بين منتج أو علامة معينة و المزايا التي يمكن الحصول عليها. الربط بين وضعية استهلاكية معينة و وضعية مشابهة لها.</vt:lpstr>
      <vt:lpstr>التكرار يتعلم المستهلك بتعرضه لنفس المعلومات بشكل متكرر. حيث نجد أن الكثير من الإعلانات تعتمد على مبدأ التكرار في عرض رسائلها. لكن التكرارسلاح ذو حدين :   فهو أسلوب يؤدي إلى ملل المستهلك من جهة  -  و من جهة أخرى يعتبر فعالا عندما نريد الربط بين شيئين مثل : الربط بين العلامة التجارية و المنتج . </vt:lpstr>
      <vt:lpstr>Diapositive 19</vt:lpstr>
      <vt:lpstr>Diapositive 20</vt:lpstr>
      <vt:lpstr>Diapositive 21</vt:lpstr>
      <vt:lpstr>ملاحظات:   - هناك علاقة طردية بين سلوك المستهلك و اتجاهاته فكلما كان الاتجاه نحو سلعة ما ايجابي زادت فرص الشراء و العكس صحيح.  - من الأفضل للمؤسسة تكوين اتجاهات ايجابية نحو منتجاتها عوضا عن محاولة تغيير اتجاهاتهم حولها" نظرا لصعوبة المهمة". </vt:lpstr>
      <vt:lpstr>- من الصعب تغيير اتجاهات المستهلكين التي بنيت على أساس تجارب شخصية مقارنة بالاتجاهات التي تكونت نتيجة معلومات عامة أو تجارب الآخرين.  - من الممكن المحافظة على اتجاهات المستهلكين الايجابية بالمحافظة على الجهود التسويقية و كذا تحصين التهلكين من المعلومات و الجهود التسويقية المضادة.  - إن مهمة تغيير  الاتجاهات السلبية للمستهلكين نحو المؤسسة و منتجاتها ليست مستحيلة و لكنها مهمة صعبة تتطلب جهود تسويقية كبيرة.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..... تابع العوامل الفردية المؤثرة في سلوك المستهلك</dc:title>
  <dc:creator>Ahlem</dc:creator>
  <cp:lastModifiedBy>hp</cp:lastModifiedBy>
  <cp:revision>56</cp:revision>
  <dcterms:created xsi:type="dcterms:W3CDTF">2014-10-19T21:15:09Z</dcterms:created>
  <dcterms:modified xsi:type="dcterms:W3CDTF">2021-02-13T19:49:26Z</dcterms:modified>
</cp:coreProperties>
</file>