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>
    <p:restoredLeft sz="34597" autoAdjust="0"/>
    <p:restoredTop sz="86415" autoAdjust="0"/>
  </p:normalViewPr>
  <p:slideViewPr>
    <p:cSldViewPr>
      <p:cViewPr varScale="1">
        <p:scale>
          <a:sx n="59" d="100"/>
          <a:sy n="59" d="100"/>
        </p:scale>
        <p:origin x="-7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8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D465A-5E0C-432F-A967-F84E06F27F7F}" type="datetimeFigureOut">
              <a:rPr lang="fr-FR" smtClean="0"/>
              <a:pPr/>
              <a:t>18/02/2021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589C8-65EB-4446-93E4-5C78E56105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571481"/>
            <a:ext cx="7772400" cy="642942"/>
          </a:xfrm>
        </p:spPr>
        <p:txBody>
          <a:bodyPr>
            <a:normAutofit fontScale="90000"/>
          </a:bodyPr>
          <a:lstStyle/>
          <a:p>
            <a:r>
              <a:rPr lang="ar-SA" b="1" dirty="0" smtClean="0">
                <a:solidFill>
                  <a:schemeClr val="tx1"/>
                </a:solidFill>
              </a:rPr>
              <a:t>طرق التغلب على معوقات الاتصال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643050"/>
            <a:ext cx="8501122" cy="4857784"/>
          </a:xfrm>
        </p:spPr>
        <p:txBody>
          <a:bodyPr>
            <a:normAutofit lnSpcReduction="10000"/>
          </a:bodyPr>
          <a:lstStyle/>
          <a:p>
            <a:pPr rtl="1"/>
            <a:r>
              <a:rPr lang="fr-FR" dirty="0">
                <a:solidFill>
                  <a:schemeClr val="tx1"/>
                </a:solidFill>
              </a:rPr>
              <a:t/>
            </a:r>
            <a:br>
              <a:rPr lang="fr-FR" dirty="0">
                <a:solidFill>
                  <a:schemeClr val="tx1"/>
                </a:solidFill>
              </a:rPr>
            </a:br>
            <a:r>
              <a:rPr lang="fr-FR" b="1" u="sng" dirty="0">
                <a:solidFill>
                  <a:schemeClr val="tx1"/>
                </a:solidFill>
              </a:rPr>
              <a:t>2-1 </a:t>
            </a:r>
            <a:r>
              <a:rPr lang="ar-SA" b="1" u="sng" dirty="0">
                <a:solidFill>
                  <a:schemeClr val="tx1"/>
                </a:solidFill>
              </a:rPr>
              <a:t>على مستوى المرسل:</a:t>
            </a:r>
            <a:r>
              <a:rPr lang="ar-SA" dirty="0">
                <a:solidFill>
                  <a:schemeClr val="tx1"/>
                </a:solidFill>
              </a:rPr>
              <a:t> </a:t>
            </a:r>
            <a:endParaRPr lang="fr-FR" dirty="0">
              <a:solidFill>
                <a:schemeClr val="tx1"/>
              </a:solidFill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ar-SA" dirty="0">
                <a:solidFill>
                  <a:schemeClr val="tx1"/>
                </a:solidFill>
              </a:rPr>
              <a:t>الاهتمام بالحالة النفسية للمرسل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تدريبه على الأساليب الفعالة للفصل بين الحالة النفسية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مهمة الاتصال 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  <a:p>
            <a:pPr lvl="0" algn="r" rtl="1"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ar-SA" dirty="0">
                <a:solidFill>
                  <a:schemeClr val="tx1"/>
                </a:solidFill>
              </a:rPr>
              <a:t>مراعاة الفروق الفردية بين المرسل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المستقبل على مستوى الثقافة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الخبرة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مستوى </a:t>
            </a:r>
            <a:r>
              <a:rPr lang="ar-SA" dirty="0" err="1">
                <a:solidFill>
                  <a:schemeClr val="tx1"/>
                </a:solidFill>
              </a:rPr>
              <a:t>الادراك</a:t>
            </a:r>
            <a:endParaRPr lang="fr-FR" dirty="0">
              <a:solidFill>
                <a:schemeClr val="tx1"/>
              </a:solidFill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ar-SA" dirty="0">
                <a:solidFill>
                  <a:schemeClr val="tx1"/>
                </a:solidFill>
              </a:rPr>
              <a:t>استخدام لغة بسيطة مشتركة </a:t>
            </a:r>
            <a:r>
              <a:rPr lang="ar-DZ" dirty="0">
                <a:solidFill>
                  <a:schemeClr val="tx1"/>
                </a:solidFill>
              </a:rPr>
              <a:t>المرسل </a:t>
            </a:r>
            <a:r>
              <a:rPr lang="ar-DZ" dirty="0" err="1">
                <a:solidFill>
                  <a:schemeClr val="tx1"/>
                </a:solidFill>
              </a:rPr>
              <a:t>و</a:t>
            </a:r>
            <a:r>
              <a:rPr lang="ar-DZ" dirty="0">
                <a:solidFill>
                  <a:schemeClr val="tx1"/>
                </a:solidFill>
              </a:rPr>
              <a:t> المستقبل</a:t>
            </a:r>
            <a:endParaRPr lang="fr-FR" dirty="0">
              <a:solidFill>
                <a:schemeClr val="tx1"/>
              </a:solidFill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ar-DZ" dirty="0">
                <a:solidFill>
                  <a:schemeClr val="tx1"/>
                </a:solidFill>
              </a:rPr>
              <a:t>ضرورة تحري الوقت الملائم للاتصال</a:t>
            </a:r>
            <a:endParaRPr lang="fr-FR" dirty="0">
              <a:solidFill>
                <a:schemeClr val="tx1"/>
              </a:solidFill>
            </a:endParaRPr>
          </a:p>
          <a:p>
            <a:pPr lvl="0" algn="r" rtl="1">
              <a:buFont typeface="Arial" pitchFamily="34" charset="0"/>
              <a:buChar char="•"/>
            </a:pPr>
            <a:r>
              <a:rPr lang="ar-SA" dirty="0">
                <a:solidFill>
                  <a:schemeClr val="tx1"/>
                </a:solidFill>
              </a:rPr>
              <a:t>ضرورة تدريب المرسل على مهارات الاتصال إذا كان يفتقدها.</a:t>
            </a:r>
            <a:endParaRPr lang="fr-FR" dirty="0">
              <a:solidFill>
                <a:schemeClr val="tx1"/>
              </a:solidFill>
            </a:endParaRP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929718" cy="6858000"/>
          </a:xfrm>
        </p:spPr>
        <p:txBody>
          <a:bodyPr>
            <a:normAutofit lnSpcReduction="10000"/>
          </a:bodyPr>
          <a:lstStyle/>
          <a:p>
            <a:pPr algn="r" rtl="1">
              <a:buNone/>
            </a:pPr>
            <a:r>
              <a:rPr lang="ar-SA" b="1" u="sng" dirty="0" smtClean="0"/>
              <a:t>على </a:t>
            </a:r>
            <a:r>
              <a:rPr lang="ar-SA" b="1" u="sng" dirty="0"/>
              <a:t>مستوى الرسالة</a:t>
            </a:r>
            <a:r>
              <a:rPr lang="ar-SA" b="1" dirty="0" smtClean="0"/>
              <a:t>:</a:t>
            </a:r>
            <a:endParaRPr lang="fr-FR" b="1" dirty="0" smtClean="0"/>
          </a:p>
          <a:p>
            <a:pPr algn="r" rtl="1">
              <a:buNone/>
            </a:pPr>
            <a:r>
              <a:rPr lang="ar-SA" dirty="0" smtClean="0"/>
              <a:t>لابد </a:t>
            </a:r>
            <a:r>
              <a:rPr lang="ar-SA" dirty="0"/>
              <a:t>أن تكون الرسالة ذات مضمون صحيح يجعل منها أكثر فعالية وذلك باستخدام الخصائص التالية</a:t>
            </a:r>
            <a:r>
              <a:rPr lang="fr-FR" dirty="0"/>
              <a:t>:</a:t>
            </a:r>
            <a:br>
              <a:rPr lang="fr-FR" dirty="0"/>
            </a:br>
            <a:r>
              <a:rPr lang="ar-SA" b="1" dirty="0"/>
              <a:t>- الوضوح:</a:t>
            </a:r>
            <a:r>
              <a:rPr lang="ar-SA" dirty="0"/>
              <a:t> حيث ينبغي أن تتسم الرسالة بالوضوح </a:t>
            </a:r>
            <a:r>
              <a:rPr lang="ar-SA" dirty="0" err="1"/>
              <a:t>و</a:t>
            </a:r>
            <a:r>
              <a:rPr lang="ar-SA" dirty="0"/>
              <a:t> الصراحة, </a:t>
            </a:r>
            <a:r>
              <a:rPr lang="ar-SA" dirty="0" err="1"/>
              <a:t>و</a:t>
            </a:r>
            <a:r>
              <a:rPr lang="ar-SA" dirty="0"/>
              <a:t> أن تكون منطقية في تسلسل أفكارها مع اختيار الألفاظ السهلة غير المعقدة التي تتماشى وموضعها</a:t>
            </a:r>
            <a:r>
              <a:rPr lang="fr-FR" dirty="0"/>
              <a:t>.</a:t>
            </a:r>
            <a:br>
              <a:rPr lang="fr-FR" dirty="0"/>
            </a:br>
            <a:r>
              <a:rPr lang="ar-SA" b="1" dirty="0"/>
              <a:t>- الإلمام:</a:t>
            </a:r>
            <a:r>
              <a:rPr lang="ar-SA" dirty="0"/>
              <a:t> وهو أن تكون الرسالة متكاملة وملمة بجميع الجوانب الخاصة بالموضوع من الناحية الكمية </a:t>
            </a:r>
            <a:r>
              <a:rPr lang="ar-SA" dirty="0" err="1"/>
              <a:t>و</a:t>
            </a:r>
            <a:r>
              <a:rPr lang="ar-SA" dirty="0"/>
              <a:t> الكيفية</a:t>
            </a:r>
            <a:r>
              <a:rPr lang="fr-FR" dirty="0"/>
              <a:t>.</a:t>
            </a:r>
            <a:br>
              <a:rPr lang="fr-FR" dirty="0"/>
            </a:br>
            <a:r>
              <a:rPr lang="ar-SA" b="1" dirty="0"/>
              <a:t>- الإيجار غير المخل بالمعنى :</a:t>
            </a:r>
            <a:r>
              <a:rPr lang="ar-SA" dirty="0"/>
              <a:t> لابد أن تكون الرسالة موجزة لإيصال معناها بشكل سليم للمستقبل </a:t>
            </a:r>
            <a:r>
              <a:rPr lang="ar-SA" dirty="0" err="1"/>
              <a:t>و</a:t>
            </a:r>
            <a:r>
              <a:rPr lang="ar-SA" dirty="0"/>
              <a:t> الابتعاد عن الإطناب </a:t>
            </a:r>
            <a:r>
              <a:rPr lang="ar-SA" dirty="0" err="1"/>
              <a:t>و</a:t>
            </a:r>
            <a:r>
              <a:rPr lang="ar-SA" dirty="0"/>
              <a:t> الإسهاب اللذان من شأنهما أن يخلان بالمعنى ويصيبان المستقبل بالملل</a:t>
            </a:r>
            <a:r>
              <a:rPr lang="fr-FR" dirty="0"/>
              <a:t>.</a:t>
            </a:r>
            <a:br>
              <a:rPr lang="fr-FR" dirty="0"/>
            </a:br>
            <a:r>
              <a:rPr lang="ar-SA" b="1" dirty="0"/>
              <a:t>- الدقة:</a:t>
            </a:r>
            <a:r>
              <a:rPr lang="ar-SA" dirty="0"/>
              <a:t> إن اعتماد ألفاظ وعبارات محددة في مضمون الرسالة ييسر الفهم للمستقبل ويجعله أكثر تركيزا </a:t>
            </a:r>
            <a:r>
              <a:rPr lang="ar-SA" dirty="0" err="1"/>
              <a:t>و</a:t>
            </a:r>
            <a:r>
              <a:rPr lang="ar-SA" dirty="0"/>
              <a:t> ابتعاد عن تأويل الأفكار </a:t>
            </a:r>
            <a:r>
              <a:rPr lang="ar-SA" dirty="0" err="1"/>
              <a:t>و</a:t>
            </a:r>
            <a:r>
              <a:rPr lang="ar-SA" dirty="0"/>
              <a:t> استنتاجها استنتاجا خاطئا</a:t>
            </a:r>
            <a:r>
              <a:rPr lang="fr-F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6286544"/>
          </a:xfrm>
        </p:spPr>
        <p:txBody>
          <a:bodyPr>
            <a:normAutofit fontScale="90000"/>
          </a:bodyPr>
          <a:lstStyle/>
          <a:p>
            <a:pPr algn="r" rtl="1">
              <a:buFont typeface="Arial" pitchFamily="34" charset="0"/>
              <a:buChar char="•"/>
            </a:pPr>
            <a:r>
              <a:rPr lang="ar-SA" b="1" u="sng" dirty="0"/>
              <a:t>على مستوى قناة الاتصال</a:t>
            </a:r>
            <a:r>
              <a:rPr lang="ar-SA" b="1" dirty="0"/>
              <a:t>:</a:t>
            </a:r>
            <a:r>
              <a:rPr lang="ar-SA" dirty="0"/>
              <a:t> تعتبر قناة الاتصال من العناصر الهامة للعملية الاتصالية </a:t>
            </a:r>
            <a:r>
              <a:rPr lang="ar-SA" dirty="0" err="1"/>
              <a:t>و</a:t>
            </a:r>
            <a:r>
              <a:rPr lang="ar-SA" dirty="0"/>
              <a:t> أي خلل على مستواها من شأنه إفشال العملية ككل ولذلك لا بد من</a:t>
            </a:r>
            <a:r>
              <a:rPr lang="fr-FR" dirty="0" smtClean="0"/>
              <a:t>: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- </a:t>
            </a:r>
            <a:r>
              <a:rPr lang="ar-SA" dirty="0" smtClean="0"/>
              <a:t> </a:t>
            </a:r>
            <a:r>
              <a:rPr lang="ar-SA" dirty="0"/>
              <a:t>استخدام قنوات اتصال </a:t>
            </a:r>
            <a:r>
              <a:rPr lang="ar-SA" dirty="0" err="1"/>
              <a:t>تُلائم</a:t>
            </a:r>
            <a:r>
              <a:rPr lang="ar-SA" dirty="0"/>
              <a:t>  مضمون الرسالة </a:t>
            </a:r>
            <a:r>
              <a:rPr lang="ar-SA" dirty="0" err="1"/>
              <a:t>و</a:t>
            </a:r>
            <a:r>
              <a:rPr lang="ar-SA" dirty="0"/>
              <a:t> كذا المرسل إليه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- </a:t>
            </a:r>
            <a:r>
              <a:rPr lang="ar-SA" dirty="0" smtClean="0"/>
              <a:t>ضرورة </a:t>
            </a:r>
            <a:r>
              <a:rPr lang="ar-SA" dirty="0"/>
              <a:t>معرفة كيفية استخدام القناة </a:t>
            </a:r>
            <a:r>
              <a:rPr lang="ar-SA" dirty="0" err="1"/>
              <a:t>و</a:t>
            </a:r>
            <a:r>
              <a:rPr lang="ar-SA" dirty="0"/>
              <a:t> الاستفادة منها</a:t>
            </a:r>
            <a:r>
              <a:rPr lang="fr-FR" dirty="0"/>
              <a:t>.</a:t>
            </a:r>
            <a:r>
              <a:rPr lang="ar-SA" dirty="0"/>
              <a:t>و التدريب عليها إذا تطلب الأمر ذلك.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- </a:t>
            </a:r>
            <a:r>
              <a:rPr lang="ar-SA" dirty="0" smtClean="0"/>
              <a:t>معالجة </a:t>
            </a:r>
            <a:r>
              <a:rPr lang="ar-SA" dirty="0"/>
              <a:t>المشاكل التي قد تتعرض لها قناة الاتصال سواء كانت شخصية أو غير شخصية 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428604"/>
            <a:ext cx="8643998" cy="6215106"/>
          </a:xfrm>
        </p:spPr>
        <p:txBody>
          <a:bodyPr/>
          <a:lstStyle/>
          <a:p>
            <a:pPr algn="r" rtl="1"/>
            <a:r>
              <a:rPr lang="ar-SA" sz="3600" b="1" u="sng" dirty="0" smtClean="0">
                <a:solidFill>
                  <a:schemeClr val="tx1"/>
                </a:solidFill>
              </a:rPr>
              <a:t>على </a:t>
            </a:r>
            <a:r>
              <a:rPr lang="ar-SA" sz="3600" b="1" u="sng" dirty="0">
                <a:solidFill>
                  <a:schemeClr val="tx1"/>
                </a:solidFill>
              </a:rPr>
              <a:t>مستوى المستقبل </a:t>
            </a:r>
            <a:r>
              <a:rPr lang="ar-SA" sz="3600" b="1" dirty="0">
                <a:solidFill>
                  <a:schemeClr val="tx1"/>
                </a:solidFill>
              </a:rPr>
              <a:t>:</a:t>
            </a:r>
            <a:r>
              <a:rPr lang="ar-SA" sz="3600" dirty="0">
                <a:solidFill>
                  <a:schemeClr val="tx1"/>
                </a:solidFill>
              </a:rPr>
              <a:t> يعد المستقبل حلقة أساسية حيث أن تحقيق أهداف الاتصال يتوقف على فهمه للرسالة لذلك لا بد من</a:t>
            </a:r>
            <a:r>
              <a:rPr lang="fr-FR" sz="3600" dirty="0">
                <a:solidFill>
                  <a:schemeClr val="tx1"/>
                </a:solidFill>
              </a:rPr>
              <a:t>:</a:t>
            </a:r>
          </a:p>
          <a:p>
            <a:pPr lvl="0" algn="r" rtl="1"/>
            <a:r>
              <a:rPr lang="fr-FR" sz="3600" dirty="0" smtClean="0">
                <a:solidFill>
                  <a:schemeClr val="tx1"/>
                </a:solidFill>
              </a:rPr>
              <a:t>- </a:t>
            </a:r>
            <a:r>
              <a:rPr lang="ar-SA" sz="3600" dirty="0" smtClean="0">
                <a:solidFill>
                  <a:schemeClr val="tx1"/>
                </a:solidFill>
              </a:rPr>
              <a:t>تنمية </a:t>
            </a:r>
            <a:r>
              <a:rPr lang="ar-SA" sz="3600" dirty="0">
                <a:solidFill>
                  <a:schemeClr val="tx1"/>
                </a:solidFill>
              </a:rPr>
              <a:t>مهارات الاتصال  لدى المستقبل وذلك بتوفير دورات تدريبية إذا تطلب الأمر ذلك.</a:t>
            </a:r>
            <a:endParaRPr lang="fr-FR" sz="3600" dirty="0">
              <a:solidFill>
                <a:schemeClr val="tx1"/>
              </a:solidFill>
            </a:endParaRPr>
          </a:p>
          <a:p>
            <a:pPr algn="r" rtl="1"/>
            <a:r>
              <a:rPr lang="fr-FR" sz="3600" dirty="0" smtClean="0">
                <a:solidFill>
                  <a:schemeClr val="tx1"/>
                </a:solidFill>
              </a:rPr>
              <a:t>- </a:t>
            </a:r>
            <a:r>
              <a:rPr lang="ar-SA" sz="3600" dirty="0" smtClean="0">
                <a:solidFill>
                  <a:schemeClr val="tx1"/>
                </a:solidFill>
              </a:rPr>
              <a:t>تحلي </a:t>
            </a:r>
            <a:r>
              <a:rPr lang="ar-SA" sz="3600" dirty="0">
                <a:solidFill>
                  <a:schemeClr val="tx1"/>
                </a:solidFill>
              </a:rPr>
              <a:t>المستقبل بالموضوعية </a:t>
            </a:r>
            <a:r>
              <a:rPr lang="ar-SA" sz="3600" dirty="0" err="1">
                <a:solidFill>
                  <a:schemeClr val="tx1"/>
                </a:solidFill>
              </a:rPr>
              <a:t>و</a:t>
            </a:r>
            <a:r>
              <a:rPr lang="ar-SA" sz="3600" dirty="0">
                <a:solidFill>
                  <a:schemeClr val="tx1"/>
                </a:solidFill>
              </a:rPr>
              <a:t> الحياد في تحليل </a:t>
            </a:r>
            <a:r>
              <a:rPr lang="ar-SA" sz="3600" dirty="0" err="1">
                <a:solidFill>
                  <a:schemeClr val="tx1"/>
                </a:solidFill>
              </a:rPr>
              <a:t>و</a:t>
            </a:r>
            <a:r>
              <a:rPr lang="ar-SA" sz="3600" dirty="0">
                <a:solidFill>
                  <a:schemeClr val="tx1"/>
                </a:solidFill>
              </a:rPr>
              <a:t> فهم الرسائل</a:t>
            </a:r>
            <a:r>
              <a:rPr lang="fr-FR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214290"/>
            <a:ext cx="8501122" cy="6286544"/>
          </a:xfrm>
        </p:spPr>
        <p:txBody>
          <a:bodyPr/>
          <a:lstStyle/>
          <a:p>
            <a:pPr lvl="0" algn="r" rtl="1"/>
            <a:r>
              <a:rPr lang="ar-SA" b="1" dirty="0">
                <a:solidFill>
                  <a:schemeClr val="tx1"/>
                </a:solidFill>
              </a:rPr>
              <a:t>على مستوى التغذية العكسية:</a:t>
            </a:r>
            <a:r>
              <a:rPr lang="ar-SA" dirty="0">
                <a:solidFill>
                  <a:schemeClr val="tx1"/>
                </a:solidFill>
              </a:rPr>
              <a:t> </a:t>
            </a:r>
            <a:endParaRPr lang="fr-FR" dirty="0" smtClean="0">
              <a:solidFill>
                <a:schemeClr val="tx1"/>
              </a:solidFill>
            </a:endParaRPr>
          </a:p>
          <a:p>
            <a:pPr lvl="0" algn="r" rtl="1"/>
            <a:endParaRPr lang="fr-FR" dirty="0">
              <a:solidFill>
                <a:schemeClr val="tx1"/>
              </a:solidFill>
            </a:endParaRPr>
          </a:p>
          <a:p>
            <a:pPr lvl="0" algn="r" rtl="1"/>
            <a:r>
              <a:rPr lang="ar-SA" dirty="0" smtClean="0">
                <a:solidFill>
                  <a:schemeClr val="tx1"/>
                </a:solidFill>
              </a:rPr>
              <a:t>يمكن </a:t>
            </a:r>
            <a:r>
              <a:rPr lang="ar-SA" dirty="0">
                <a:solidFill>
                  <a:schemeClr val="tx1"/>
                </a:solidFill>
              </a:rPr>
              <a:t>أن تكون التغذية العكسية أكثر فعالية وذلك من خلال</a:t>
            </a:r>
            <a:r>
              <a:rPr lang="fr-FR" dirty="0">
                <a:solidFill>
                  <a:schemeClr val="tx1"/>
                </a:solidFill>
              </a:rPr>
              <a:t>:</a:t>
            </a:r>
          </a:p>
          <a:p>
            <a:pPr lvl="0" algn="r" rtl="1"/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ar-SA" dirty="0" smtClean="0">
                <a:solidFill>
                  <a:schemeClr val="tx1"/>
                </a:solidFill>
              </a:rPr>
              <a:t>الاهتمام </a:t>
            </a:r>
            <a:r>
              <a:rPr lang="ar-SA" dirty="0">
                <a:solidFill>
                  <a:schemeClr val="tx1"/>
                </a:solidFill>
              </a:rPr>
              <a:t>بتفسير ما تحمله التغذية المرتدة سواء كانت لفظية أو غير لفظية </a:t>
            </a:r>
            <a:r>
              <a:rPr lang="ar-SA" dirty="0" err="1">
                <a:solidFill>
                  <a:schemeClr val="tx1"/>
                </a:solidFill>
              </a:rPr>
              <a:t>و</a:t>
            </a:r>
            <a:r>
              <a:rPr lang="ar-SA" dirty="0">
                <a:solidFill>
                  <a:schemeClr val="tx1"/>
                </a:solidFill>
              </a:rPr>
              <a:t> أخذها بعين الاعتبار.</a:t>
            </a:r>
            <a:endParaRPr lang="fr-FR" dirty="0">
              <a:solidFill>
                <a:schemeClr val="tx1"/>
              </a:solidFill>
            </a:endParaRPr>
          </a:p>
          <a:p>
            <a:pPr lvl="0" algn="r" rtl="1"/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ar-SA" dirty="0" smtClean="0">
                <a:solidFill>
                  <a:schemeClr val="tx1"/>
                </a:solidFill>
              </a:rPr>
              <a:t>تصميم </a:t>
            </a:r>
            <a:r>
              <a:rPr lang="ar-SA" dirty="0">
                <a:solidFill>
                  <a:schemeClr val="tx1"/>
                </a:solidFill>
              </a:rPr>
              <a:t>وسائل الاتصال بشكل يتيح الحصول على التغذية العكسية في الوقت المناسب </a:t>
            </a:r>
            <a:endParaRPr lang="fr-FR" dirty="0">
              <a:solidFill>
                <a:schemeClr val="tx1"/>
              </a:solidFill>
            </a:endParaRPr>
          </a:p>
          <a:p>
            <a:pPr lvl="0" algn="r" rtl="1"/>
            <a:r>
              <a:rPr lang="fr-FR" dirty="0" smtClean="0">
                <a:solidFill>
                  <a:schemeClr val="tx1"/>
                </a:solidFill>
              </a:rPr>
              <a:t>- </a:t>
            </a:r>
            <a:r>
              <a:rPr lang="ar-SA" dirty="0" smtClean="0">
                <a:solidFill>
                  <a:schemeClr val="tx1"/>
                </a:solidFill>
              </a:rPr>
              <a:t>اختيار </a:t>
            </a:r>
            <a:r>
              <a:rPr lang="ar-SA" dirty="0">
                <a:solidFill>
                  <a:schemeClr val="tx1"/>
                </a:solidFill>
              </a:rPr>
              <a:t>التوقيت الأنسب لإعطاء التغذية العكسية</a:t>
            </a:r>
            <a:r>
              <a:rPr lang="fr-FR" dirty="0">
                <a:solidFill>
                  <a:schemeClr val="tx1"/>
                </a:solidFill>
              </a:rPr>
              <a:t>.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571472" y="642918"/>
            <a:ext cx="8215370" cy="5786478"/>
          </a:xfrm>
        </p:spPr>
        <p:txBody>
          <a:bodyPr/>
          <a:lstStyle/>
          <a:p>
            <a:pPr algn="r" rtl="1"/>
            <a:r>
              <a:rPr lang="ar-SA" b="1" dirty="0">
                <a:solidFill>
                  <a:schemeClr val="tx1"/>
                </a:solidFill>
              </a:rPr>
              <a:t>التغلب على المعوقات التنظيمية:</a:t>
            </a:r>
            <a:endParaRPr lang="fr-FR" dirty="0">
              <a:solidFill>
                <a:schemeClr val="tx1"/>
              </a:solidFill>
            </a:endParaRPr>
          </a:p>
          <a:p>
            <a:pPr algn="r" rtl="1"/>
            <a:r>
              <a:rPr lang="fr-FR" b="1" dirty="0" smtClean="0">
                <a:solidFill>
                  <a:schemeClr val="tx1"/>
                </a:solidFill>
              </a:rPr>
              <a:t>- </a:t>
            </a:r>
            <a:r>
              <a:rPr lang="ar-SA" b="1" dirty="0" smtClean="0">
                <a:solidFill>
                  <a:schemeClr val="tx1"/>
                </a:solidFill>
              </a:rPr>
              <a:t>مراجعة </a:t>
            </a:r>
            <a:r>
              <a:rPr lang="ar-SA" b="1" dirty="0">
                <a:solidFill>
                  <a:schemeClr val="tx1"/>
                </a:solidFill>
              </a:rPr>
              <a:t>الهيكل التنظيمي للمؤسسة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جعله أكثر مرونة.</a:t>
            </a:r>
            <a:endParaRPr lang="fr-FR" dirty="0">
              <a:solidFill>
                <a:schemeClr val="tx1"/>
              </a:solidFill>
            </a:endParaRPr>
          </a:p>
          <a:p>
            <a:pPr algn="r" rtl="1"/>
            <a:r>
              <a:rPr lang="fr-FR" b="1" dirty="0" smtClean="0">
                <a:solidFill>
                  <a:schemeClr val="tx1"/>
                </a:solidFill>
              </a:rPr>
              <a:t>- </a:t>
            </a:r>
            <a:r>
              <a:rPr lang="ar-SA" b="1" dirty="0" smtClean="0">
                <a:solidFill>
                  <a:schemeClr val="tx1"/>
                </a:solidFill>
              </a:rPr>
              <a:t>استخدام </a:t>
            </a:r>
            <a:r>
              <a:rPr lang="ar-SA" b="1" dirty="0">
                <a:solidFill>
                  <a:schemeClr val="tx1"/>
                </a:solidFill>
              </a:rPr>
              <a:t>التكنولوجيا الحديثة للمعلومات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الاتصال </a:t>
            </a:r>
            <a:r>
              <a:rPr lang="ar-SA" b="1" dirty="0" err="1">
                <a:solidFill>
                  <a:schemeClr val="tx1"/>
                </a:solidFill>
              </a:rPr>
              <a:t>و</a:t>
            </a:r>
            <a:r>
              <a:rPr lang="ar-SA" b="1" dirty="0">
                <a:solidFill>
                  <a:schemeClr val="tx1"/>
                </a:solidFill>
              </a:rPr>
              <a:t> الاستفادة من مزاياها( التكلفة-الجهد-السرعة)</a:t>
            </a:r>
            <a:endParaRPr lang="fr-FR" dirty="0">
              <a:solidFill>
                <a:schemeClr val="tx1"/>
              </a:solidFill>
            </a:endParaRPr>
          </a:p>
          <a:p>
            <a:pPr algn="r" rtl="1"/>
            <a:r>
              <a:rPr lang="fr-FR" b="1" dirty="0" smtClean="0">
                <a:solidFill>
                  <a:schemeClr val="tx1"/>
                </a:solidFill>
              </a:rPr>
              <a:t>- </a:t>
            </a:r>
            <a:r>
              <a:rPr lang="ar-SA" b="1" dirty="0" smtClean="0">
                <a:solidFill>
                  <a:schemeClr val="tx1"/>
                </a:solidFill>
              </a:rPr>
              <a:t>تهيئة </a:t>
            </a:r>
            <a:r>
              <a:rPr lang="ar-SA" b="1" dirty="0">
                <a:solidFill>
                  <a:schemeClr val="tx1"/>
                </a:solidFill>
              </a:rPr>
              <a:t>المناخ العام لإتمام عمليات الاتصال بشكل فعال كالاعتماد على المعدات العازلة للأصوات.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201</Words>
  <Application>Microsoft Office PowerPoint</Application>
  <PresentationFormat>Affichage à l'écran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طرق التغلب على معوقات الاتصال</vt:lpstr>
      <vt:lpstr>Diapositive 2</vt:lpstr>
      <vt:lpstr>على مستوى قناة الاتصال: تعتبر قناة الاتصال من العناصر الهامة للعملية الاتصالية و أي خلل على مستواها من شأنه إفشال العملية ككل ولذلك لا بد من: -  استخدام قنوات اتصال تُلائم  مضمون الرسالة و كذا المرسل إليه - ضرورة معرفة كيفية استخدام القناة و الاستفادة منها.و التدريب عليها إذا تطلب الأمر ذلك. - معالجة المشاكل التي قد تتعرض لها قناة الاتصال سواء كانت شخصية أو غير شخصية . 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طرق التغلب على معوقات الاتصال</dc:title>
  <dc:creator>Utilisateur Windows</dc:creator>
  <cp:lastModifiedBy>Utilisateur Windows</cp:lastModifiedBy>
  <cp:revision>3</cp:revision>
  <dcterms:created xsi:type="dcterms:W3CDTF">2021-02-18T10:12:57Z</dcterms:created>
  <dcterms:modified xsi:type="dcterms:W3CDTF">2021-02-18T10:44:44Z</dcterms:modified>
</cp:coreProperties>
</file>