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9" r:id="rId11"/>
    <p:sldId id="270" r:id="rId12"/>
    <p:sldId id="271" r:id="rId13"/>
    <p:sldId id="272" r:id="rId14"/>
    <p:sldId id="273" r:id="rId15"/>
    <p:sldId id="283" r:id="rId16"/>
    <p:sldId id="284" r:id="rId17"/>
    <p:sldId id="285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6" r:id="rId27"/>
    <p:sldId id="287" r:id="rId28"/>
    <p:sldId id="290" r:id="rId29"/>
    <p:sldId id="291" r:id="rId30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71" d="100"/>
          <a:sy n="71" d="100"/>
        </p:scale>
        <p:origin x="-278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A0E91-1C00-488C-B6EA-9FB5F3B83190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E26E6-D022-4E0B-96B3-7BCFCF50A1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14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AE776-7197-4876-B0F6-641DABE9BD2D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8B82B-2990-4D83-AF4B-D2117CC2DC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6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69FB6-4CCE-41E0-93F8-6A644165442D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740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8B82B-2990-4D83-AF4B-D2117CC2DC4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29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CDBF-E6E3-4217-909B-1E473B21C798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655D-0240-450E-A5C1-70A6A60465C7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F421-D67F-43ED-9B8B-1242601B9EDD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050A-E786-4A5B-A473-E00605F9B1E9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92A3-DEC9-48A2-BE27-89AC26F46B92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5FB4-98E4-4BA3-B89A-79260A9FC885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A1ED-CA6A-4CDF-BD19-6FD499062CF0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30F7-E04D-4E5B-BCB3-413E0D67086C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8C05-D7CF-4799-BE01-A5F5519B0698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C370-F344-4AB9-80B7-66EBEA965B0E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17DF-2A0F-4FB5-BA3F-611DC5AB8C0E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1BBCAB-EB0D-4F90-BA09-1E0193ADFD1F}" type="datetime1">
              <a:rPr lang="fr-FR" smtClean="0"/>
              <a:pPr/>
              <a:t>16/11/2024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C6D26E-C9B2-4A32-B1B6-32DBB8506C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728" y="1505930"/>
            <a:ext cx="7258072" cy="1470025"/>
          </a:xfrm>
        </p:spPr>
        <p:txBody>
          <a:bodyPr>
            <a:noAutofit/>
          </a:bodyPr>
          <a:lstStyle/>
          <a:p>
            <a:pPr rtl="1"/>
            <a:r>
              <a:rPr lang="ar-DZ" sz="5400" b="1" dirty="0" smtClean="0">
                <a:latin typeface="Traditional Arabic" pitchFamily="18" charset="-78"/>
                <a:cs typeface="Traditional Arabic" pitchFamily="18" charset="-78"/>
              </a:rPr>
              <a:t>الدفعات المتغيرة بفائدة مركبة</a:t>
            </a:r>
            <a:endParaRPr lang="fr-FR" sz="5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357166"/>
            <a:ext cx="392909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6600" b="1" dirty="0" smtClean="0">
                <a:latin typeface="Traditional Arabic" pitchFamily="18" charset="-78"/>
                <a:cs typeface="Traditional Arabic" pitchFamily="18" charset="-78"/>
              </a:rPr>
              <a:t>المحاضرة 08</a:t>
            </a:r>
            <a:endParaRPr lang="fr-FR" sz="6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sz="6600" b="1" dirty="0"/>
          </a:p>
        </p:txBody>
      </p:sp>
      <p:sp>
        <p:nvSpPr>
          <p:cNvPr id="5" name="Rectangle 4"/>
          <p:cNvSpPr/>
          <p:nvPr/>
        </p:nvSpPr>
        <p:spPr>
          <a:xfrm>
            <a:off x="0" y="242886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r-FR" sz="3600" b="1" dirty="0">
                <a:solidFill>
                  <a:schemeClr val="bg1"/>
                </a:solidFill>
              </a:rPr>
              <a:t>ANNUITES CONSTANTES</a:t>
            </a:r>
            <a:endParaRPr lang="fr-FR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03504" y="6355210"/>
            <a:ext cx="3962400" cy="457200"/>
          </a:xfrm>
        </p:spPr>
        <p:txBody>
          <a:bodyPr/>
          <a:lstStyle/>
          <a:p>
            <a:endParaRPr lang="fr-FR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69547" y="1447800"/>
            <a:ext cx="8417253" cy="4572000"/>
          </a:xfrm>
        </p:spPr>
        <p:txBody>
          <a:bodyPr/>
          <a:lstStyle/>
          <a:p>
            <a:pPr algn="r" rtl="1"/>
            <a:endParaRPr lang="ar-D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fr-FR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6275" y="2564904"/>
            <a:ext cx="77724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r-FR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2</a:t>
            </a:r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fr-FR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بداية المدة</a:t>
            </a:r>
            <a:endParaRPr lang="fr-FR" sz="48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المكتسبة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23528" y="2099757"/>
                <a:ext cx="7992888" cy="226534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6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66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sz="66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66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66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fr-FR" sz="66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66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66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</m:oMath>
                </a14:m>
                <a:r>
                  <a:rPr lang="fr-FR" sz="66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6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66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fr-FR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𝒒</m:t>
                            </m:r>
                          </m:e>
                          <m:sup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6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fr-FR" sz="66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99757"/>
                <a:ext cx="7992888" cy="2265347"/>
              </a:xfrm>
              <a:prstGeom prst="rect">
                <a:avLst/>
              </a:prstGeom>
              <a:blipFill rotWithShape="1">
                <a:blip r:embed="rId2"/>
                <a:stretch>
                  <a:fillRect l="-228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319972" y="367680"/>
            <a:ext cx="41040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q≠(1 +i )</a:t>
            </a:r>
          </a:p>
        </p:txBody>
      </p:sp>
      <p:sp>
        <p:nvSpPr>
          <p:cNvPr id="2" name="Parenthèses 1"/>
          <p:cNvSpPr/>
          <p:nvPr/>
        </p:nvSpPr>
        <p:spPr>
          <a:xfrm>
            <a:off x="4876800" y="2348880"/>
            <a:ext cx="3439616" cy="1584176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6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</a:t>
            </a:r>
            <a:r>
              <a:rPr lang="ar-DZ" b="1" dirty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rgbClr val="FF0000"/>
                </a:solidFill>
              </a:rPr>
              <a:t>الحالية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46304" y="2060848"/>
                <a:ext cx="8540496" cy="28803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6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ar-DZ" sz="60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60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0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60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fr-FR" sz="6000" b="1" i="1" baseline="-25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fr-FR" sz="6000" b="1" baseline="34000" dirty="0">
                            <a:solidFill>
                              <a:schemeClr val="accent2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fr-FR" sz="6000" b="1" baseline="34000" dirty="0">
                            <a:solidFill>
                              <a:schemeClr val="accent2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fr-FR" sz="6000" b="1" baseline="34000" dirty="0">
                            <a:solidFill>
                              <a:schemeClr val="accent2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</m:den>
                    </m:f>
                    <m:f>
                      <m:fPr>
                        <m:ctrlPr>
                          <a:rPr lang="fr-FR" sz="60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000" b="1" i="1" baseline="300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60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fr-FR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𝒒</m:t>
                            </m:r>
                          </m:e>
                          <m:sup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0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60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fr-FR" sz="6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060848"/>
                <a:ext cx="8540496" cy="28803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505164" y="367680"/>
            <a:ext cx="41040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q≠(1 +i )</a:t>
            </a:r>
          </a:p>
        </p:txBody>
      </p:sp>
      <p:sp>
        <p:nvSpPr>
          <p:cNvPr id="8" name="Parenthèses 7"/>
          <p:cNvSpPr/>
          <p:nvPr/>
        </p:nvSpPr>
        <p:spPr>
          <a:xfrm>
            <a:off x="5004048" y="2492896"/>
            <a:ext cx="2952328" cy="1800200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4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المكتسبة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08820" y="2653680"/>
            <a:ext cx="6192688" cy="10801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=n </a:t>
            </a:r>
            <a:r>
              <a:rPr lang="fr-FR" sz="66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6600" b="1" baseline="-250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fr-FR" sz="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</a:t>
            </a:r>
            <a:r>
              <a:rPr lang="fr-FR" sz="6600" b="1" baseline="30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fr-FR" sz="6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2120" y="483090"/>
            <a:ext cx="37882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q=(</a:t>
            </a:r>
            <a:r>
              <a:rPr lang="fr-FR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+i )</a:t>
            </a:r>
          </a:p>
        </p:txBody>
      </p:sp>
    </p:spTree>
    <p:extLst>
      <p:ext uri="{BB962C8B-B14F-4D97-AF65-F5344CB8AC3E}">
        <p14:creationId xmlns:p14="http://schemas.microsoft.com/office/powerpoint/2010/main" val="20019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</a:t>
            </a:r>
            <a:r>
              <a:rPr lang="ar-DZ" b="1" dirty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rgbClr val="FF0000"/>
                </a:solidFill>
              </a:rPr>
              <a:t>الحالية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6304" y="2653680"/>
            <a:ext cx="8540496" cy="10801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ar-DZ" sz="5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5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 </a:t>
            </a:r>
            <a:r>
              <a:rPr lang="fr-FR" sz="5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5400" b="1" baseline="-250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5400" b="1" baseline="-25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6552" y="540603"/>
            <a:ext cx="41168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q=(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+i )</a:t>
            </a:r>
          </a:p>
        </p:txBody>
      </p:sp>
    </p:spTree>
    <p:extLst>
      <p:ext uri="{BB962C8B-B14F-4D97-AF65-F5344CB8AC3E}">
        <p14:creationId xmlns:p14="http://schemas.microsoft.com/office/powerpoint/2010/main" val="7775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ar-DZ" dirty="0" smtClean="0"/>
              <a:t>مثال تطبيقي: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DZ" dirty="0" smtClean="0"/>
              <a:t>اوجد قيمة الدفعة الأولى ل </a:t>
            </a:r>
            <a:r>
              <a:rPr lang="fr-FR" dirty="0" smtClean="0"/>
              <a:t>07</a:t>
            </a:r>
            <a:r>
              <a:rPr lang="ar-DZ" dirty="0" smtClean="0"/>
              <a:t>دفعات تسدد في نهاية المدة ، تشكل فيما بينها متتالية هندسية أساسها 1,03، علما ان معدل الفائدة المركبة 5,4%، بلغت قيمتها الحالية 1200000 دج,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74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064595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buNone/>
            </a:pPr>
            <a:r>
              <a:rPr lang="ar-DZ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بما ان</a:t>
            </a:r>
            <a:r>
              <a:rPr lang="fr-FR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≠(i</a:t>
            </a:r>
            <a:r>
              <a:rPr lang="fr-FR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fr-FR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ar-DZ" sz="4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1+0,054≠</a:t>
            </a:r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1,03</a:t>
            </a:r>
            <a:endParaRPr lang="ar-DZ" sz="4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DZ" sz="4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DZ" sz="4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DZ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DZ" sz="4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DZ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ar-DZ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46304" y="2653680"/>
                <a:ext cx="8540496" cy="10801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60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ar-DZ" sz="6000" b="1" baseline="-25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60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0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60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fr-FR" sz="6000" b="1" i="1" baseline="-25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0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fr-FR" sz="6000" b="1" baseline="20000" dirty="0">
                            <a:solidFill>
                              <a:schemeClr val="accent2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fr-FR" sz="6000" b="1" baseline="20000" dirty="0">
                            <a:solidFill>
                              <a:schemeClr val="accent2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  <m:f>
                      <m:fPr>
                        <m:ctrlPr>
                          <a:rPr lang="fr-FR" sz="60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000" b="1" i="1" baseline="300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60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fr-FR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𝒒</m:t>
                            </m:r>
                          </m:e>
                          <m:sup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0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0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60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fr-FR" sz="6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653680"/>
                <a:ext cx="8540496" cy="1080120"/>
              </a:xfrm>
              <a:prstGeom prst="rect">
                <a:avLst/>
              </a:prstGeom>
              <a:blipFill rotWithShape="1">
                <a:blip r:embed="rId2"/>
                <a:stretch>
                  <a:fillRect t="-17416" b="-3033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2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17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51520" y="764704"/>
                <a:ext cx="8108448" cy="10801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DZ" sz="4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1200000</a:t>
                </a:r>
                <a:r>
                  <a:rPr lang="fr-FR" sz="4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fr-FR" sz="40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fr-FR" sz="4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ar-DZ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ar-DZ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ar-DZ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𝟎𝟓𝟒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fr-FR" sz="4000" b="1" i="1" baseline="2000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fr-FR" sz="4000" b="1" baseline="2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rPr>
                          <m:t> </m:t>
                        </m:r>
                      </m:den>
                    </m:f>
                    <m:f>
                      <m:fPr>
                        <m:ctrlPr>
                          <a:rPr lang="fr-FR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ar-DZ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ar-DZ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ar-DZ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𝟎𝟓𝟒</m:t>
                            </m:r>
                          </m:e>
                        </m:d>
                        <m:r>
                          <a:rPr lang="fr-FR" sz="4000" b="1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d>
                          <m:dPr>
                            <m:ctrlP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ar-DZ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ar-DZ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ar-DZ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𝟎𝟓𝟒</m:t>
                            </m:r>
                          </m:e>
                        </m:d>
                        <m: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ar-DZ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ar-DZ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DZ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𝟎𝟑</m:t>
                        </m:r>
                      </m:den>
                    </m:f>
                  </m:oMath>
                </a14:m>
                <a:endParaRPr lang="fr-FR" sz="40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8108448" cy="1080120"/>
              </a:xfrm>
              <a:prstGeom prst="rect">
                <a:avLst/>
              </a:prstGeom>
              <a:blipFill rotWithShape="1">
                <a:blip r:embed="rId2"/>
                <a:stretch>
                  <a:fillRect b="-50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10458" y="3121186"/>
                <a:ext cx="419057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4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fr-FR" sz="5400" b="1" i="1" baseline="-250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𝟏𝟕𝟏𝟏𝟑𝟓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𝟎𝟗</m:t>
                      </m:r>
                    </m:oMath>
                  </m:oMathPara>
                </a14:m>
                <a:endParaRPr lang="fr-FR" sz="5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458" y="3121186"/>
                <a:ext cx="4190571" cy="923330"/>
              </a:xfrm>
              <a:prstGeom prst="rect">
                <a:avLst/>
              </a:prstGeom>
              <a:blipFill rotWithShape="0">
                <a:blip r:embed="rId3"/>
                <a:stretch>
                  <a:fillRect b="-132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5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لدينا:</a:t>
            </a:r>
          </a:p>
        </p:txBody>
      </p:sp>
      <p:sp>
        <p:nvSpPr>
          <p:cNvPr id="7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5400" b="1" noProof="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fr-FR" sz="5400" b="1" noProof="0" dirty="0" smtClean="0">
                <a:solidFill>
                  <a:schemeClr val="accent2"/>
                </a:solidFill>
                <a:latin typeface="Traditional Arabic" pitchFamily="18" charset="-78"/>
                <a:ea typeface="+mj-ea"/>
                <a:cs typeface="Traditional Arabic" pitchFamily="18" charset="-78"/>
              </a:rPr>
              <a:t>II</a:t>
            </a:r>
            <a:r>
              <a:rPr lang="ar-DZ" sz="5400" b="1" noProof="0" dirty="0" smtClean="0">
                <a:solidFill>
                  <a:schemeClr val="accent2"/>
                </a:solidFill>
                <a:latin typeface="Traditional Arabic" pitchFamily="18" charset="-78"/>
                <a:ea typeface="+mj-ea"/>
                <a:cs typeface="Traditional Arabic" pitchFamily="18" charset="-78"/>
              </a:rPr>
              <a:t>دفعات تشكل متتالية </a:t>
            </a:r>
            <a:r>
              <a:rPr lang="ar-DZ" sz="54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حسابية</a:t>
            </a:r>
            <a:r>
              <a:rPr kumimoji="0" lang="ar-DZ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:</a:t>
            </a:r>
            <a:endParaRPr kumimoji="0" lang="fr-FR" sz="5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2132856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قيمة </a:t>
            </a:r>
            <a:r>
              <a:rPr lang="ar-DZ" sz="3600" b="1" dirty="0">
                <a:latin typeface="Traditional Arabic" pitchFamily="18" charset="-78"/>
                <a:cs typeface="Traditional Arabic" pitchFamily="18" charset="-78"/>
              </a:rPr>
              <a:t>الدفعة  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الاولى:</a:t>
            </a:r>
            <a:r>
              <a:rPr lang="fr-FR" sz="36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a</a:t>
            </a:r>
            <a:r>
              <a:rPr lang="ar-DZ" sz="3600" b="1" baseline="-250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1</a:t>
            </a:r>
            <a:endParaRPr lang="fr-FR" sz="3600" b="1" baseline="-25000" dirty="0">
              <a:solidFill>
                <a:schemeClr val="accent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عدد الدفعات : </a:t>
            </a:r>
            <a:r>
              <a:rPr lang="fr-FR" sz="36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n</a:t>
            </a:r>
          </a:p>
          <a:p>
            <a:pPr algn="r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معدل الفائدة المركبة :</a:t>
            </a:r>
            <a:r>
              <a:rPr lang="fr-FR" sz="36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i</a:t>
            </a:r>
          </a:p>
          <a:p>
            <a:pPr algn="r" rtl="1"/>
            <a:r>
              <a:rPr lang="ar-DZ" sz="3600" b="1" dirty="0">
                <a:latin typeface="Traditional Arabic" pitchFamily="18" charset="-78"/>
                <a:cs typeface="Traditional Arabic" pitchFamily="18" charset="-78"/>
              </a:rPr>
              <a:t>أساس المتتالية </a:t>
            </a:r>
            <a:r>
              <a:rPr lang="ar-DZ" sz="3600" b="1" smtClean="0">
                <a:latin typeface="Traditional Arabic" pitchFamily="18" charset="-78"/>
                <a:cs typeface="Traditional Arabic" pitchFamily="18" charset="-78"/>
              </a:rPr>
              <a:t>االحسابية: 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fr-FR" sz="36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548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نبحث عن القيمة الحالية </a:t>
            </a:r>
            <a:r>
              <a:rPr lang="fr-FR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V</a:t>
            </a:r>
            <a:r>
              <a:rPr lang="fr-FR" sz="2800" b="1" baseline="-250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0</a:t>
            </a:r>
            <a:r>
              <a:rPr lang="fr-FR" baseline="-25000" dirty="0" smtClean="0"/>
              <a:t>  </a:t>
            </a:r>
            <a:r>
              <a:rPr lang="ar-DZ" baseline="-25000" dirty="0" smtClean="0"/>
              <a:t> </a:t>
            </a:r>
            <a:r>
              <a:rPr lang="ar-DZ" dirty="0" smtClean="0"/>
              <a:t>والقيمة المكتسبة </a:t>
            </a:r>
            <a:r>
              <a:rPr lang="fr-FR" b="1" dirty="0">
                <a:solidFill>
                  <a:schemeClr val="accent1"/>
                </a:solidFill>
              </a:rPr>
              <a:t>A</a:t>
            </a:r>
            <a:r>
              <a:rPr lang="ar-DZ" dirty="0" smtClean="0"/>
              <a:t> في تاريخ</a:t>
            </a:r>
            <a:r>
              <a:rPr lang="fr-FR" dirty="0" smtClean="0"/>
              <a:t> n </a:t>
            </a:r>
            <a:r>
              <a:rPr lang="ar-DZ" dirty="0" smtClean="0"/>
              <a:t> لمجموع الدفعات علما انه دائما تكون:</a:t>
            </a:r>
          </a:p>
          <a:p>
            <a:pPr algn="r" rt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733585" y="2636912"/>
            <a:ext cx="449321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A=</a:t>
            </a:r>
            <a:r>
              <a:rPr lang="fr-FR" sz="66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66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V</a:t>
            </a:r>
            <a:r>
              <a:rPr lang="fr-FR" sz="6600" b="1" baseline="-250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0</a:t>
            </a:r>
            <a:r>
              <a:rPr lang="fr-FR" sz="66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(1+ i)</a:t>
            </a:r>
            <a:r>
              <a:rPr lang="fr-FR" sz="6600" b="1" baseline="300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n</a:t>
            </a:r>
            <a:r>
              <a:rPr lang="fr-FR" sz="6600" dirty="0" smtClean="0">
                <a:solidFill>
                  <a:srgbClr val="C00000"/>
                </a:solidFill>
              </a:rPr>
              <a:t> 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14348" y="285728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6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عناصر</a:t>
            </a:r>
            <a:r>
              <a:rPr kumimoji="0" lang="ar-DZ" sz="66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المحاضرة</a:t>
            </a:r>
            <a:endParaRPr kumimoji="0" lang="fr-FR" sz="66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214282" y="1643053"/>
            <a:ext cx="8343904" cy="3310752"/>
            <a:chOff x="285720" y="3643315"/>
            <a:chExt cx="8343904" cy="978524"/>
          </a:xfrm>
        </p:grpSpPr>
        <p:sp>
          <p:nvSpPr>
            <p:cNvPr id="4" name="Titre 1"/>
            <p:cNvSpPr txBox="1">
              <a:spLocks/>
            </p:cNvSpPr>
            <p:nvPr/>
          </p:nvSpPr>
          <p:spPr>
            <a:xfrm>
              <a:off x="285720" y="3643315"/>
              <a:ext cx="8343904" cy="522422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857250" marR="0" lvl="0" indent="-85725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+mj-lt"/>
                <a:buAutoNum type="romanUcPeriod"/>
                <a:tabLst/>
                <a:defRPr/>
              </a:pPr>
              <a:r>
                <a:rPr lang="ar-DZ" sz="3200" b="1" noProof="0" dirty="0" smtClean="0">
                  <a:solidFill>
                    <a:schemeClr val="accent2"/>
                  </a:solidFill>
                  <a:latin typeface="Traditional Arabic" pitchFamily="18" charset="-78"/>
                  <a:ea typeface="+mj-ea"/>
                  <a:cs typeface="Traditional Arabic" pitchFamily="18" charset="-78"/>
                </a:rPr>
                <a:t>دفعات تشكل متتالية هندسية</a:t>
              </a:r>
              <a:r>
                <a:rPr kumimoji="0" lang="ar-DZ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Traditional Arabic" pitchFamily="18" charset="-78"/>
                  <a:ea typeface="+mj-ea"/>
                  <a:cs typeface="Traditional Arabic" pitchFamily="18" charset="-78"/>
                </a:rPr>
                <a:t>:</a:t>
              </a:r>
              <a:endPara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57672" y="4229083"/>
              <a:ext cx="3910045" cy="3927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fr-FR" sz="3200" b="1" dirty="0" smtClean="0">
                  <a:solidFill>
                    <a:schemeClr val="accent2"/>
                  </a:solidFill>
                  <a:latin typeface="Traditional Arabic" pitchFamily="18" charset="-78"/>
                  <a:cs typeface="Traditional Arabic" pitchFamily="18" charset="-78"/>
                </a:rPr>
                <a:t>II</a:t>
              </a:r>
              <a:r>
                <a:rPr lang="ar-DZ" sz="3200" b="1" dirty="0" smtClean="0">
                  <a:solidFill>
                    <a:schemeClr val="accent2"/>
                  </a:solidFill>
                  <a:latin typeface="Traditional Arabic" pitchFamily="18" charset="-78"/>
                  <a:cs typeface="Traditional Arabic" pitchFamily="18" charset="-78"/>
                </a:rPr>
                <a:t>. </a:t>
              </a:r>
              <a:r>
                <a:rPr lang="ar-DZ" sz="3200" b="1" dirty="0">
                  <a:solidFill>
                    <a:schemeClr val="accent2"/>
                  </a:solidFill>
                  <a:latin typeface="Traditional Arabic" pitchFamily="18" charset="-78"/>
                  <a:cs typeface="Traditional Arabic" pitchFamily="18" charset="-78"/>
                </a:rPr>
                <a:t>دفعات تشكل متتالية </a:t>
              </a:r>
              <a:r>
                <a:rPr lang="ar-DZ" sz="3200" b="1" dirty="0" smtClean="0">
                  <a:solidFill>
                    <a:schemeClr val="accent2"/>
                  </a:solidFill>
                  <a:latin typeface="Traditional Arabic" pitchFamily="18" charset="-78"/>
                  <a:cs typeface="Traditional Arabic" pitchFamily="18" charset="-78"/>
                </a:rPr>
                <a:t>حسابية</a:t>
              </a:r>
              <a:endParaRPr lang="fr-FR" sz="32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3071802" y="2285995"/>
            <a:ext cx="4614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1. </a:t>
            </a:r>
            <a:r>
              <a:rPr lang="fr-FR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نهاية المدة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71802" y="2870770"/>
            <a:ext cx="4614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2. </a:t>
            </a:r>
            <a:r>
              <a:rPr lang="fr-FR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</a:t>
            </a:r>
            <a:r>
              <a:rPr lang="ar-DZ" sz="32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بداية المدة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3848" y="4336630"/>
            <a:ext cx="4614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1. </a:t>
            </a:r>
            <a:r>
              <a:rPr lang="fr-FR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نهاية المدة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03848" y="4875743"/>
            <a:ext cx="4614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2. </a:t>
            </a:r>
            <a:r>
              <a:rPr lang="fr-FR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</a:t>
            </a:r>
            <a:r>
              <a:rPr lang="ar-DZ" sz="32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بداية المدة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33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03504" y="6355210"/>
            <a:ext cx="3962400" cy="457200"/>
          </a:xfrm>
        </p:spPr>
        <p:txBody>
          <a:bodyPr/>
          <a:lstStyle/>
          <a:p>
            <a:endParaRPr lang="fr-FR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69547" y="1447800"/>
            <a:ext cx="8417253" cy="4572000"/>
          </a:xfrm>
        </p:spPr>
        <p:txBody>
          <a:bodyPr/>
          <a:lstStyle/>
          <a:p>
            <a:pPr algn="r" rtl="1"/>
            <a:endParaRPr lang="ar-D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fr-FR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6275" y="2564904"/>
            <a:ext cx="77724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1. </a:t>
            </a:r>
            <a:r>
              <a:rPr lang="fr-FR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نهاية المدة</a:t>
            </a:r>
            <a:endParaRPr lang="fr-FR" sz="48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056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المكتسبة </a:t>
            </a:r>
            <a:r>
              <a:rPr lang="ar-DZ" dirty="0" smtClean="0"/>
              <a:t>لمجموعة دفعات تتبع متتالية حسابية: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6304" y="2348880"/>
                <a:ext cx="7882080" cy="1384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5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:r>
                  <a:rPr lang="fr-FR" sz="5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5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5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348880"/>
                <a:ext cx="7882080" cy="1384920"/>
              </a:xfrm>
              <a:prstGeom prst="rect">
                <a:avLst/>
              </a:prstGeom>
              <a:blipFill rotWithShape="0">
                <a:blip r:embed="rId2"/>
                <a:stretch>
                  <a:fillRect l="-928" b="-105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9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الحالية </a:t>
            </a:r>
            <a:r>
              <a:rPr lang="ar-DZ" dirty="0" smtClean="0"/>
              <a:t>لمجموعة دفعات تتبع متتالية حسابية: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6304" y="2653680"/>
                <a:ext cx="8386136" cy="10801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5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fr-FR" sz="54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5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5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DZ" sz="5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nr)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 baseline="18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5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5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653680"/>
                <a:ext cx="8386136" cy="1080120"/>
              </a:xfrm>
              <a:prstGeom prst="rect">
                <a:avLst/>
              </a:prstGeom>
              <a:blipFill rotWithShape="0">
                <a:blip r:embed="rId2"/>
                <a:stretch>
                  <a:fillRect l="-1308" t="-6742" b="-2752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29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03504" y="6355210"/>
            <a:ext cx="3962400" cy="457200"/>
          </a:xfrm>
        </p:spPr>
        <p:txBody>
          <a:bodyPr/>
          <a:lstStyle/>
          <a:p>
            <a:endParaRPr lang="fr-FR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69547" y="1447800"/>
            <a:ext cx="8417253" cy="4572000"/>
          </a:xfrm>
        </p:spPr>
        <p:txBody>
          <a:bodyPr/>
          <a:lstStyle/>
          <a:p>
            <a:pPr algn="r" rtl="1"/>
            <a:endParaRPr lang="ar-D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fr-FR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6275" y="2564904"/>
            <a:ext cx="77724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r-FR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2</a:t>
            </a:r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fr-FR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4800" b="1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بداية المدة</a:t>
            </a:r>
            <a:endParaRPr lang="fr-FR" sz="48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30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المكتسبة </a:t>
            </a:r>
            <a:r>
              <a:rPr lang="ar-DZ" dirty="0" smtClean="0"/>
              <a:t>لمجموعة دفعات تتبع متتالية حسابية: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6304" y="2340496"/>
                <a:ext cx="8386136" cy="17365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5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5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1+i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</a:t>
                </a:r>
                <a:r>
                  <a:rPr lang="fr-FR" sz="5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5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5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340496"/>
                <a:ext cx="8386136" cy="1736576"/>
              </a:xfrm>
              <a:prstGeom prst="rect">
                <a:avLst/>
              </a:prstGeom>
              <a:blipFill rotWithShape="0">
                <a:blip r:embed="rId2"/>
                <a:stretch>
                  <a:fillRect l="-13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arenthèses 1"/>
          <p:cNvSpPr/>
          <p:nvPr/>
        </p:nvSpPr>
        <p:spPr>
          <a:xfrm>
            <a:off x="2771800" y="2492896"/>
            <a:ext cx="5616624" cy="1440160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courbée vers le haut 6"/>
          <p:cNvSpPr/>
          <p:nvPr/>
        </p:nvSpPr>
        <p:spPr>
          <a:xfrm>
            <a:off x="3059832" y="3733800"/>
            <a:ext cx="4968552" cy="10465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48608" y="4932784"/>
            <a:ext cx="3456384" cy="7200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1500" dirty="0" smtClean="0">
                <a:solidFill>
                  <a:srgbClr val="FF0000"/>
                </a:solidFill>
              </a:rPr>
              <a:t> </a:t>
            </a:r>
            <a:r>
              <a:rPr lang="ar-DZ" sz="3600" dirty="0" smtClean="0">
                <a:solidFill>
                  <a:srgbClr val="FF0000"/>
                </a:solidFill>
              </a:rPr>
              <a:t>نهاية المدة</a:t>
            </a:r>
            <a:r>
              <a:rPr lang="fr-FR" sz="11500" dirty="0" smtClean="0">
                <a:solidFill>
                  <a:srgbClr val="FF0000"/>
                </a:solidFill>
              </a:rPr>
              <a:t>A</a:t>
            </a:r>
            <a:endParaRPr lang="fr-FR" sz="1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48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الحالية </a:t>
            </a:r>
            <a:r>
              <a:rPr lang="ar-DZ" dirty="0" smtClean="0"/>
              <a:t>لمجموعة دفعات تتبع متتالية حسابية: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6304" y="2206352"/>
                <a:ext cx="8674168" cy="223076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4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fr-FR" sz="48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48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48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1+i</a:t>
                </a:r>
                <a:r>
                  <a:rPr lang="fr-FR" sz="48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fr-FR" sz="48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48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48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48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DZ" sz="48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sz="48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nr)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48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4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4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4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4800" b="1" i="1" baseline="2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48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48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8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4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4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48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206352"/>
                <a:ext cx="8674168" cy="2230760"/>
              </a:xfrm>
              <a:prstGeom prst="rect">
                <a:avLst/>
              </a:prstGeom>
              <a:blipFill rotWithShape="0">
                <a:blip r:embed="rId2"/>
                <a:stretch>
                  <a:fillRect l="-11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arenthèses 6"/>
          <p:cNvSpPr/>
          <p:nvPr/>
        </p:nvSpPr>
        <p:spPr>
          <a:xfrm>
            <a:off x="2627784" y="2420888"/>
            <a:ext cx="6059016" cy="1440160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courbée vers le haut 7"/>
          <p:cNvSpPr/>
          <p:nvPr/>
        </p:nvSpPr>
        <p:spPr>
          <a:xfrm>
            <a:off x="3059832" y="3733800"/>
            <a:ext cx="4968552" cy="10465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5896" y="5085184"/>
            <a:ext cx="3240360" cy="7200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5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ar-DZ" sz="5400" dirty="0" smtClean="0">
                <a:solidFill>
                  <a:srgbClr val="FF0000"/>
                </a:solidFill>
              </a:rPr>
              <a:t>نهاية المدة</a:t>
            </a:r>
            <a:endParaRPr lang="fr-F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06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6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ar-DZ" dirty="0" smtClean="0"/>
              <a:t>مثال تطبيقي: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DZ" dirty="0" smtClean="0"/>
              <a:t>اوجد قيمة الدفعة الأولى ل </a:t>
            </a:r>
            <a:r>
              <a:rPr lang="fr-FR" dirty="0" smtClean="0"/>
              <a:t>15</a:t>
            </a:r>
            <a:r>
              <a:rPr lang="ar-DZ" dirty="0" smtClean="0"/>
              <a:t> دفعة تسدد في نهاية المدة ، تشكل فيما بينها متتالية حسابية أساسها 50000 دج، علما ان معدل الفائدة المركبة 8,9%، بلغت قيمتها الحالية 15,000,000 دج,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41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27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74904" y="2060848"/>
                <a:ext cx="8386136" cy="10801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DZ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15,000,000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fr-FR" sz="2400" b="1" baseline="-25000" dirty="0" err="1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𝟓𝟎𝟎𝟎𝟎</m:t>
                        </m:r>
                      </m:num>
                      <m:den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𝟎𝟖𝟗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ar-DZ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5*15</a:t>
                </a:r>
                <a14:m>
                  <m:oMath xmlns:m="http://schemas.openxmlformats.org/officeDocument/2006/math">
                    <m:r>
                      <a:rPr lang="ar-DZ" sz="2400" b="1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𝟎𝟎𝟎𝟎</m:t>
                    </m:r>
                    <m:r>
                      <a:rPr lang="ar-DZ" sz="2400" b="1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ar-DZ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ar-DZ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ar-DZ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𝟎𝟖𝟗</m:t>
                            </m:r>
                          </m:e>
                        </m:d>
                        <m:r>
                          <a:rPr lang="fr-FR" sz="2400" b="1" i="1" baseline="18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ar-DZ" sz="2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𝟎𝟖𝟗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𝟓𝟎𝟎𝟎𝟎</m:t>
                        </m:r>
                      </m:num>
                      <m:den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DZ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𝟎𝟖𝟗</m:t>
                        </m:r>
                      </m:den>
                    </m:f>
                  </m:oMath>
                </a14:m>
                <a:endParaRPr lang="fr-FR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" y="2060848"/>
                <a:ext cx="8386136" cy="10801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66848" y="548680"/>
                <a:ext cx="8386136" cy="10801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5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fr-FR" sz="54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5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5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DZ" sz="5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nr)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 baseline="18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5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5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48" y="548680"/>
                <a:ext cx="8386136" cy="1080120"/>
              </a:xfrm>
              <a:prstGeom prst="rect">
                <a:avLst/>
              </a:prstGeom>
              <a:blipFill rotWithShape="0">
                <a:blip r:embed="rId3"/>
                <a:stretch>
                  <a:fillRect l="-1308" t="-6780" b="-282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334828" y="3306270"/>
                <a:ext cx="446628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4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fr-FR" sz="5400" b="1" i="1" baseline="-250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𝟏𝟓𝟕𝟕𝟑𝟗𝟎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ar-DZ" sz="5400" b="1" i="1" baseline="-2500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𝟐𝟗</m:t>
                      </m:r>
                    </m:oMath>
                  </m:oMathPara>
                </a14:m>
                <a:endParaRPr lang="fr-FR" sz="5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828" y="3306270"/>
                <a:ext cx="4466287" cy="923330"/>
              </a:xfrm>
              <a:prstGeom prst="rect">
                <a:avLst/>
              </a:prstGeom>
              <a:blipFill rotWithShape="0"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0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146304" y="980728"/>
            <a:ext cx="4281680" cy="56867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DZ" sz="32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 بداية المدة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572000" y="980728"/>
            <a:ext cx="4320480" cy="56486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DZ" sz="32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نهاية المدة</a:t>
            </a:r>
          </a:p>
          <a:p>
            <a:pPr algn="r" rtl="1"/>
            <a:endParaRPr lang="fr-FR" sz="24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 rtl="1"/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متتالية هندسية</a:t>
            </a:r>
            <a:endParaRPr lang="fr-FR" sz="4800" dirty="0"/>
          </a:p>
        </p:txBody>
      </p:sp>
      <p:grpSp>
        <p:nvGrpSpPr>
          <p:cNvPr id="29" name="Groupe 28"/>
          <p:cNvGrpSpPr/>
          <p:nvPr/>
        </p:nvGrpSpPr>
        <p:grpSpPr>
          <a:xfrm>
            <a:off x="4772941" y="1485261"/>
            <a:ext cx="4087688" cy="5047894"/>
            <a:chOff x="4772941" y="1485261"/>
            <a:chExt cx="4087688" cy="5047894"/>
          </a:xfrm>
        </p:grpSpPr>
        <p:sp>
          <p:nvSpPr>
            <p:cNvPr id="13" name="Espace réservé du contenu 7"/>
            <p:cNvSpPr txBox="1">
              <a:spLocks/>
            </p:cNvSpPr>
            <p:nvPr/>
          </p:nvSpPr>
          <p:spPr>
            <a:xfrm>
              <a:off x="6911362" y="1485261"/>
              <a:ext cx="1574149" cy="461665"/>
            </a:xfrm>
            <a:prstGeom prst="rect">
              <a:avLst/>
            </a:prstGeom>
          </p:spPr>
          <p:txBody>
            <a:bodyPr vert="horz" wrap="none">
              <a:sp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fr-FR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q≠(1 +i )</a:t>
              </a:r>
              <a:endPara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5054439" y="1983011"/>
                  <a:ext cx="3806190" cy="1184894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fr-FR" sz="2400" b="1" dirty="0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</a:t>
                  </a:r>
                  <a:r>
                    <a:rPr lang="fr-FR" sz="2400" b="1" dirty="0" err="1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fr-FR" sz="2400" b="1" baseline="-25000" dirty="0" err="1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fr-FR" sz="2400" b="1" dirty="0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baseline="3000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𝒒𝒏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a14:m>
                  <a:endParaRPr lang="fr-FR" sz="2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4439" y="1983011"/>
                  <a:ext cx="3806190" cy="118489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4772941" y="2954204"/>
                  <a:ext cx="4087688" cy="162671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</a:t>
                  </a:r>
                  <a:r>
                    <a:rPr lang="ar-DZ" sz="2400" b="1" baseline="-250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fr-FR" sz="2400" b="1" dirty="0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2400" b="1" i="1" baseline="-2500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baseline="3000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f>
                        <m:fPr>
                          <m:ctrlP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baseline="300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𝒒𝒏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a14:m>
                  <a:endParaRPr lang="fr-FR" sz="2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2941" y="2954204"/>
                  <a:ext cx="4087688" cy="162671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Espace réservé du contenu 7"/>
            <p:cNvSpPr txBox="1">
              <a:spLocks/>
            </p:cNvSpPr>
            <p:nvPr/>
          </p:nvSpPr>
          <p:spPr>
            <a:xfrm>
              <a:off x="6540637" y="4312178"/>
              <a:ext cx="1580561" cy="461665"/>
            </a:xfrm>
            <a:prstGeom prst="rect">
              <a:avLst/>
            </a:prstGeom>
          </p:spPr>
          <p:txBody>
            <a:bodyPr vert="horz" wrap="none">
              <a:sp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fr-FR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q=(1 +i )</a:t>
              </a:r>
              <a:endPara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160601" y="4746945"/>
              <a:ext cx="3312368" cy="10801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=n </a:t>
              </a:r>
              <a:r>
                <a:rPr lang="fr-FR" sz="2400" b="1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baseline="-25000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</a:t>
              </a:r>
              <a:r>
                <a: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i)</a:t>
              </a:r>
              <a:r>
                <a:rPr lang="fr-FR" sz="2400" b="1" baseline="300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n-1</a:t>
              </a:r>
              <a:endParaRPr lang="fr-F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76800" y="5453035"/>
              <a:ext cx="3810000" cy="10801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ar-DZ" sz="24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n </a:t>
              </a:r>
              <a:r>
                <a:rPr lang="fr-FR" sz="2400" b="1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baseline="-25000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</a:t>
              </a:r>
              <a:r>
                <a: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i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fr-FR" sz="2400" b="1" baseline="300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fr-FR" sz="2400" b="1" baseline="-25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Espace réservé du contenu 7"/>
          <p:cNvSpPr txBox="1">
            <a:spLocks/>
          </p:cNvSpPr>
          <p:nvPr/>
        </p:nvSpPr>
        <p:spPr>
          <a:xfrm>
            <a:off x="2732605" y="1686818"/>
            <a:ext cx="1574149" cy="461665"/>
          </a:xfrm>
          <a:prstGeom prst="rect">
            <a:avLst/>
          </a:prstGeom>
        </p:spPr>
        <p:txBody>
          <a:bodyPr vert="horz" wrap="none">
            <a:sp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r-F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q≠(1 +i )</a:t>
            </a:r>
            <a:endParaRPr lang="fr-FR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61162" y="2116233"/>
            <a:ext cx="4027427" cy="4297476"/>
            <a:chOff x="161162" y="2116233"/>
            <a:chExt cx="4027427" cy="4297476"/>
          </a:xfrm>
        </p:grpSpPr>
        <p:sp>
          <p:nvSpPr>
            <p:cNvPr id="20" name="Espace réservé du contenu 7"/>
            <p:cNvSpPr txBox="1">
              <a:spLocks/>
            </p:cNvSpPr>
            <p:nvPr/>
          </p:nvSpPr>
          <p:spPr>
            <a:xfrm>
              <a:off x="2608028" y="4504478"/>
              <a:ext cx="1580561" cy="461665"/>
            </a:xfrm>
            <a:prstGeom prst="rect">
              <a:avLst/>
            </a:prstGeom>
          </p:spPr>
          <p:txBody>
            <a:bodyPr vert="horz" wrap="none">
              <a:sp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fr-FR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q=(1 +i )</a:t>
              </a:r>
              <a:endPara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61162" y="2116233"/>
                  <a:ext cx="3978790" cy="172819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fr-FR" sz="2400" b="1" dirty="0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</a:t>
                  </a:r>
                  <a:r>
                    <a:rPr lang="fr-FR" sz="2400" b="1" dirty="0" err="1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fr-FR" sz="2400" b="1" baseline="-25000" dirty="0" err="1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</m:oMath>
                  </a14:m>
                  <a:r>
                    <a:rPr lang="fr-FR" sz="2400" b="1" dirty="0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baseline="3000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𝒒𝒏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a14:m>
                  <a:endParaRPr lang="fr-FR" sz="2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162" y="2116233"/>
                  <a:ext cx="3978790" cy="172819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395535" y="3345542"/>
                  <a:ext cx="3744417" cy="115893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</a:t>
                  </a:r>
                  <a:r>
                    <a:rPr lang="ar-DZ" sz="2400" b="1" baseline="-250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fr-FR" sz="2400" b="1" dirty="0" smtClean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2400" b="1" i="1" baseline="-2500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fr-FR" sz="2400" b="1" baseline="34000" dirty="0">
                              <a:solidFill>
                                <a:schemeClr val="accent2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fr-FR" sz="2400" b="1" baseline="34000" dirty="0">
                              <a:solidFill>
                                <a:schemeClr val="accent2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fr-FR" sz="2400" b="1" baseline="34000" dirty="0">
                              <a:solidFill>
                                <a:schemeClr val="accent2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1 </m:t>
                          </m:r>
                        </m:den>
                      </m:f>
                      <m:f>
                        <m:fPr>
                          <m:ctrlP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 baseline="300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𝒒𝒏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4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a14:m>
                  <a:endParaRPr lang="fr-FR" sz="2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535" y="3345542"/>
                  <a:ext cx="3744417" cy="115893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Rectangle 25"/>
            <p:cNvSpPr/>
            <p:nvPr/>
          </p:nvSpPr>
          <p:spPr>
            <a:xfrm>
              <a:off x="242345" y="5060245"/>
              <a:ext cx="3816424" cy="59428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=n </a:t>
              </a:r>
              <a:r>
                <a:rPr lang="fr-FR" sz="2400" b="1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baseline="-25000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</a:t>
              </a:r>
              <a:r>
                <a: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i)</a:t>
              </a:r>
              <a:r>
                <a:rPr lang="fr-FR" sz="2400" b="1" baseline="300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fr-F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62043" y="5747824"/>
              <a:ext cx="3141679" cy="6658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ar-DZ" sz="24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fr-FR" sz="24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n </a:t>
              </a:r>
              <a:r>
                <a:rPr lang="fr-FR" sz="2400" b="1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baseline="-25000" dirty="0" err="1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fr-FR" sz="2400" b="1" baseline="-25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71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146304" y="1447800"/>
            <a:ext cx="4281680" cy="457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DZ" sz="36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 بداية المدة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320480" cy="457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DZ" sz="32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 </a:t>
            </a:r>
            <a:r>
              <a:rPr lang="ar-DZ" sz="32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نهاية المدة</a:t>
            </a:r>
            <a:endParaRPr lang="fr-FR" sz="2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متتالية حسابية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712456" y="2348880"/>
                <a:ext cx="4180023" cy="1384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2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456" y="2348880"/>
                <a:ext cx="4180023" cy="13849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876800" y="3886200"/>
                <a:ext cx="4015680" cy="10801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fr-FR" sz="24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DZ" sz="2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nr)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2400" b="1" i="1" baseline="18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886200"/>
                <a:ext cx="401568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1520" y="2340496"/>
                <a:ext cx="3960440" cy="17365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1+i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2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40496"/>
                <a:ext cx="3960440" cy="17365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6303" y="4080520"/>
                <a:ext cx="4425697" cy="91941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fr-FR" sz="24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1+i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fr-FR" sz="24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4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DZ" sz="24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nr)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2400" b="1" i="1" baseline="2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fr-FR" sz="2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>
                            <a:solidFill>
                              <a:schemeClr val="accent2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𝒏𝒓</m:t>
                        </m:r>
                      </m:num>
                      <m:den>
                        <m:r>
                          <a:rPr lang="fr-FR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fr-FR" sz="2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3" y="4080520"/>
                <a:ext cx="4425697" cy="919410"/>
              </a:xfrm>
              <a:prstGeom prst="rect">
                <a:avLst/>
              </a:prstGeom>
              <a:blipFill rotWithShape="0">
                <a:blip r:embed="rId5"/>
                <a:stretch>
                  <a:fillRect l="-13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6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/>
          </a:bodyPr>
          <a:lstStyle/>
          <a:p>
            <a:pPr algn="r" rtl="1"/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حالة ما اذا كانت للشخص إمكانيات الدفع متزايدة من سنة لأخرى فيمكن ان نستعمل هذا النوع من الحساب أي الدفع بأقساط تشكل متتالية هندسية لدينا:</a:t>
            </a:r>
          </a:p>
          <a:p>
            <a:pPr marL="0" indent="0" algn="r" rtl="1">
              <a:buNone/>
            </a:pPr>
            <a:endParaRPr lang="fr-FR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857250" marR="0" lvl="0" indent="-85725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lang="ar-DZ" sz="5400" b="1" noProof="0" dirty="0" smtClean="0">
                <a:solidFill>
                  <a:schemeClr val="accent2"/>
                </a:solidFill>
                <a:latin typeface="Traditional Arabic" pitchFamily="18" charset="-78"/>
                <a:ea typeface="+mj-ea"/>
                <a:cs typeface="Traditional Arabic" pitchFamily="18" charset="-78"/>
              </a:rPr>
              <a:t>دفعات تشكل متتالية هندسية</a:t>
            </a:r>
            <a:r>
              <a:rPr kumimoji="0" lang="ar-DZ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:</a:t>
            </a:r>
            <a:endParaRPr kumimoji="0" lang="fr-FR" sz="5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3504" y="3140968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قيمة </a:t>
            </a:r>
            <a:r>
              <a:rPr lang="ar-DZ" sz="3600" b="1" dirty="0">
                <a:latin typeface="Traditional Arabic" pitchFamily="18" charset="-78"/>
                <a:cs typeface="Traditional Arabic" pitchFamily="18" charset="-78"/>
              </a:rPr>
              <a:t>الدفعة  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الاولى:</a:t>
            </a:r>
            <a:r>
              <a:rPr lang="fr-FR" sz="36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a</a:t>
            </a:r>
            <a:r>
              <a:rPr lang="ar-DZ" sz="3600" b="1" baseline="-250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1</a:t>
            </a:r>
            <a:endParaRPr lang="fr-FR" sz="3600" b="1" baseline="-25000" dirty="0">
              <a:solidFill>
                <a:schemeClr val="accent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عدد الدفعات : </a:t>
            </a:r>
            <a:r>
              <a:rPr lang="fr-FR" sz="36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n</a:t>
            </a:r>
          </a:p>
          <a:p>
            <a:pPr algn="r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معدل الفائدة المركبة :</a:t>
            </a:r>
            <a:r>
              <a:rPr lang="fr-FR" sz="3600" b="1" dirty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i</a:t>
            </a:r>
          </a:p>
          <a:p>
            <a:pPr algn="r" rtl="1"/>
            <a:r>
              <a:rPr lang="ar-DZ" sz="3600" b="1" dirty="0">
                <a:latin typeface="Traditional Arabic" pitchFamily="18" charset="-78"/>
                <a:cs typeface="Traditional Arabic" pitchFamily="18" charset="-78"/>
              </a:rPr>
              <a:t>أساس المتتالية الهندسية: 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fr-FR" sz="36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q</a:t>
            </a:r>
            <a:endParaRPr lang="fr-FR" sz="3600" b="1" dirty="0">
              <a:solidFill>
                <a:schemeClr val="accent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0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algn="r" rtl="1"/>
            <a:r>
              <a:rPr lang="ar-DZ" sz="3600" dirty="0" smtClean="0"/>
              <a:t>نبحث عن القيمة الحالية </a:t>
            </a:r>
            <a:r>
              <a:rPr lang="fr-FR" sz="36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V</a:t>
            </a:r>
            <a:r>
              <a:rPr lang="fr-FR" sz="3600" b="1" baseline="-25000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0</a:t>
            </a:r>
            <a:r>
              <a:rPr lang="fr-FR" sz="3600" baseline="-25000" dirty="0" smtClean="0"/>
              <a:t>  </a:t>
            </a:r>
            <a:r>
              <a:rPr lang="ar-DZ" sz="3600" baseline="-25000" dirty="0" smtClean="0"/>
              <a:t> </a:t>
            </a:r>
            <a:r>
              <a:rPr lang="ar-DZ" sz="3600" dirty="0" smtClean="0"/>
              <a:t>والقيمة المكتسبة </a:t>
            </a:r>
            <a:r>
              <a:rPr lang="fr-FR" sz="3600" b="1" dirty="0">
                <a:solidFill>
                  <a:schemeClr val="accent1"/>
                </a:solidFill>
              </a:rPr>
              <a:t>A</a:t>
            </a:r>
            <a:r>
              <a:rPr lang="ar-DZ" sz="3600" dirty="0" smtClean="0"/>
              <a:t> في تاريخ </a:t>
            </a:r>
            <a:r>
              <a:rPr lang="fr-FR" sz="3600" dirty="0" smtClean="0"/>
              <a:t> </a:t>
            </a:r>
            <a:r>
              <a:rPr lang="fr-FR" sz="4800" dirty="0" smtClean="0">
                <a:solidFill>
                  <a:srgbClr val="FF0000"/>
                </a:solidFill>
              </a:rPr>
              <a:t>n</a:t>
            </a:r>
            <a:r>
              <a:rPr lang="ar-DZ" sz="3600" dirty="0" smtClean="0"/>
              <a:t>لمجموع</a:t>
            </a:r>
            <a:r>
              <a:rPr lang="fr-FR" sz="3600" dirty="0" smtClean="0"/>
              <a:t> </a:t>
            </a:r>
            <a:r>
              <a:rPr lang="ar-DZ" sz="3600" dirty="0" smtClean="0"/>
              <a:t>دفعات علما انه دائما تكون:</a:t>
            </a:r>
          </a:p>
          <a:p>
            <a:pPr algn="r" rt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228098" y="3573016"/>
            <a:ext cx="4554132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6600" b="1" dirty="0" smtClean="0">
                <a:solidFill>
                  <a:srgbClr val="C00000"/>
                </a:solidFill>
              </a:rPr>
              <a:t>A</a:t>
            </a:r>
            <a:r>
              <a:rPr lang="fr-FR" sz="6600" dirty="0" smtClean="0">
                <a:solidFill>
                  <a:srgbClr val="C00000"/>
                </a:solidFill>
              </a:rPr>
              <a:t>=</a:t>
            </a:r>
            <a:r>
              <a:rPr lang="fr-FR" sz="66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66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V</a:t>
            </a:r>
            <a:r>
              <a:rPr lang="fr-FR" sz="6600" b="1" baseline="-250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0</a:t>
            </a:r>
            <a:r>
              <a:rPr lang="fr-FR" sz="66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(1+ i)</a:t>
            </a:r>
            <a:r>
              <a:rPr lang="fr-FR" sz="6600" b="1" baseline="300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n</a:t>
            </a:r>
            <a:r>
              <a:rPr lang="fr-FR" sz="6600" dirty="0" smtClean="0">
                <a:solidFill>
                  <a:srgbClr val="C00000"/>
                </a:solidFill>
              </a:rPr>
              <a:t> 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03504" y="6355210"/>
            <a:ext cx="3962400" cy="457200"/>
          </a:xfrm>
        </p:spPr>
        <p:txBody>
          <a:bodyPr/>
          <a:lstStyle/>
          <a:p>
            <a:r>
              <a:rPr lang="ar-DZ" dirty="0" smtClean="0">
                <a:solidFill>
                  <a:schemeClr val="tx1"/>
                </a:solidFill>
                <a:latin typeface="Vladimir Script" panose="03050402040407070305" pitchFamily="66" charset="0"/>
                <a:cs typeface="Traditional Arabic" panose="02020603050405020304" pitchFamily="18" charset="-78"/>
              </a:rPr>
              <a:t>ذ</a:t>
            </a:r>
            <a:endParaRPr lang="fr-FR" dirty="0">
              <a:solidFill>
                <a:schemeClr val="tx1"/>
              </a:solidFill>
              <a:latin typeface="Vladimir Script" panose="03050402040407070305" pitchFamily="66" charset="0"/>
              <a:cs typeface="Traditional Arabic" panose="02020603050405020304" pitchFamily="18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69547" y="1447800"/>
            <a:ext cx="8417253" cy="4572000"/>
          </a:xfrm>
        </p:spPr>
        <p:txBody>
          <a:bodyPr/>
          <a:lstStyle/>
          <a:p>
            <a:pPr algn="r" rtl="1"/>
            <a:endParaRPr lang="ar-D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fr-FR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6275" y="2564904"/>
            <a:ext cx="77724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1. </a:t>
            </a:r>
            <a:r>
              <a:rPr lang="fr-FR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4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دفعات نهاية المدة</a:t>
            </a:r>
            <a:endParaRPr lang="fr-FR" sz="48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21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المكتسبة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115616" y="2276872"/>
                <a:ext cx="5400600" cy="22322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6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66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sz="6600" b="1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6600" b="1" baseline="-25000" dirty="0" err="1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sz="66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6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66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fr-FR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𝒒</m:t>
                            </m:r>
                          </m:e>
                          <m:sup>
                            <m:r>
                              <a:rPr lang="en-US" sz="5400" b="1" i="1">
                                <a:solidFill>
                                  <a:srgbClr val="9B2D1F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66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6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6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fr-FR" sz="66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5400600" cy="2232248"/>
              </a:xfrm>
              <a:prstGeom prst="rect">
                <a:avLst/>
              </a:prstGeom>
              <a:blipFill rotWithShape="1">
                <a:blip r:embed="rId2"/>
                <a:stretch>
                  <a:fillRect l="-41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788024" y="367680"/>
            <a:ext cx="41040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q≠(1 +i )</a:t>
            </a:r>
          </a:p>
        </p:txBody>
      </p:sp>
      <p:sp>
        <p:nvSpPr>
          <p:cNvPr id="2" name="Parenthèses 1"/>
          <p:cNvSpPr/>
          <p:nvPr/>
        </p:nvSpPr>
        <p:spPr>
          <a:xfrm>
            <a:off x="3256620" y="2647771"/>
            <a:ext cx="3240360" cy="1728192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14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</a:t>
            </a:r>
            <a:r>
              <a:rPr lang="ar-DZ" b="1" dirty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rgbClr val="FF0000"/>
                </a:solidFill>
              </a:rPr>
              <a:t>الحالية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46304" y="2268488"/>
                <a:ext cx="8540496" cy="23126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5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ar-DZ" sz="54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fr-FR" sz="54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fr-FR" sz="5400" b="1" i="1" baseline="-25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 baseline="3000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  <m:f>
                      <m:fPr>
                        <m:ctrlPr>
                          <a:rPr lang="fr-FR" sz="5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 baseline="300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fr-FR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𝒒</m:t>
                            </m:r>
                          </m:e>
                          <m:sup>
                            <m:r>
                              <a:rPr lang="en-US" sz="5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5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5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fr-FR" sz="54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" y="2268488"/>
                <a:ext cx="8540496" cy="23126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876800" y="397298"/>
            <a:ext cx="41040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q≠(1 +i )</a:t>
            </a:r>
          </a:p>
        </p:txBody>
      </p:sp>
      <p:sp>
        <p:nvSpPr>
          <p:cNvPr id="2" name="Parenthèses 1"/>
          <p:cNvSpPr/>
          <p:nvPr/>
        </p:nvSpPr>
        <p:spPr>
          <a:xfrm>
            <a:off x="4644008" y="2420888"/>
            <a:ext cx="2592288" cy="1656184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50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القيمة المكتسبة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87624" y="2653680"/>
            <a:ext cx="6192688" cy="10801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=n </a:t>
            </a:r>
            <a:r>
              <a:rPr lang="fr-FR" sz="66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6600" b="1" baseline="-250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fr-FR" sz="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</a:t>
            </a:r>
            <a:r>
              <a:rPr lang="fr-FR" sz="6600" b="1" baseline="30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n-1</a:t>
            </a:r>
            <a:endParaRPr lang="fr-FR" sz="6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11055" y="439383"/>
            <a:ext cx="37882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q=(</a:t>
            </a:r>
            <a:r>
              <a:rPr lang="fr-FR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+i )</a:t>
            </a:r>
          </a:p>
        </p:txBody>
      </p:sp>
    </p:spTree>
    <p:extLst>
      <p:ext uri="{BB962C8B-B14F-4D97-AF65-F5344CB8AC3E}">
        <p14:creationId xmlns:p14="http://schemas.microsoft.com/office/powerpoint/2010/main" val="34172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D26E-C9B2-4A32-B1B6-32DBB8506C87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القيمة </a:t>
            </a:r>
            <a:r>
              <a:rPr lang="ar-DZ" dirty="0">
                <a:solidFill>
                  <a:srgbClr val="FF0000"/>
                </a:solidFill>
              </a:rPr>
              <a:t> </a:t>
            </a:r>
            <a:r>
              <a:rPr lang="ar-DZ" dirty="0" smtClean="0">
                <a:solidFill>
                  <a:srgbClr val="FF0000"/>
                </a:solidFill>
              </a:rPr>
              <a:t>الحالية </a:t>
            </a:r>
            <a:r>
              <a:rPr lang="ar-DZ" dirty="0" smtClean="0"/>
              <a:t>لمجموعة دفعات تتبع متتالية هندسية: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6304" y="2653680"/>
            <a:ext cx="8540496" cy="10801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ar-DZ" sz="66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 </a:t>
            </a:r>
            <a:r>
              <a:rPr lang="fr-FR" sz="66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6600" b="1" baseline="-250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fr-FR" sz="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i</a:t>
            </a:r>
            <a:r>
              <a:rPr lang="fr-FR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6600" b="1" baseline="30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fr-FR" sz="6600" b="1" baseline="-25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6552" y="345494"/>
            <a:ext cx="41168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كان :</a:t>
            </a:r>
            <a:r>
              <a:rPr lang="fr-FR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q=(</a:t>
            </a:r>
            <a:r>
              <a:rPr lang="fr-F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+i )</a:t>
            </a:r>
          </a:p>
        </p:txBody>
      </p:sp>
    </p:spTree>
    <p:extLst>
      <p:ext uri="{BB962C8B-B14F-4D97-AF65-F5344CB8AC3E}">
        <p14:creationId xmlns:p14="http://schemas.microsoft.com/office/powerpoint/2010/main" val="38105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12170</TotalTime>
  <Words>1165</Words>
  <Application>Microsoft Office PowerPoint</Application>
  <PresentationFormat>Affichage à l'écran (4:3)</PresentationFormat>
  <Paragraphs>136</Paragraphs>
  <Slides>29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Capitaux</vt:lpstr>
      <vt:lpstr>الدفعات المتغيرة بفائدة مركبة</vt:lpstr>
      <vt:lpstr>Présentation PowerPoint</vt:lpstr>
      <vt:lpstr>دفعات تشكل متتالية هندسية:</vt:lpstr>
      <vt:lpstr>Présentation PowerPoint</vt:lpstr>
      <vt:lpstr>1.   دفعات نهاية المدة</vt:lpstr>
      <vt:lpstr>Présentation PowerPoint</vt:lpstr>
      <vt:lpstr>Présentation PowerPoint</vt:lpstr>
      <vt:lpstr>Présentation PowerPoint</vt:lpstr>
      <vt:lpstr>Présentation PowerPoint</vt:lpstr>
      <vt:lpstr>2.   دفعات بداية المدة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:IIدفعات تشكل متتالية حسابية:</vt:lpstr>
      <vt:lpstr>Présentation PowerPoint</vt:lpstr>
      <vt:lpstr>1.   دفعات نهاية المدة</vt:lpstr>
      <vt:lpstr>Présentation PowerPoint</vt:lpstr>
      <vt:lpstr>Présentation PowerPoint</vt:lpstr>
      <vt:lpstr>2.   دفعات بداية المدة</vt:lpstr>
      <vt:lpstr>Présentation PowerPoint</vt:lpstr>
      <vt:lpstr>Présentation PowerPoint</vt:lpstr>
      <vt:lpstr>Présentation PowerPoint</vt:lpstr>
      <vt:lpstr>Présentation PowerPoint</vt:lpstr>
      <vt:lpstr>متتالية هندسية</vt:lpstr>
      <vt:lpstr>متتالية حسابية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الدفعات الثابتة بفائدة مركبة</dc:title>
  <dc:creator>SBI</dc:creator>
  <cp:lastModifiedBy>Dell</cp:lastModifiedBy>
  <cp:revision>293</cp:revision>
  <cp:lastPrinted>2017-03-04T19:14:18Z</cp:lastPrinted>
  <dcterms:created xsi:type="dcterms:W3CDTF">2016-03-25T17:09:29Z</dcterms:created>
  <dcterms:modified xsi:type="dcterms:W3CDTF">2024-11-23T17:21:57Z</dcterms:modified>
</cp:coreProperties>
</file>