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1.xml"/>
  <Override ContentType="application/vnd.openxmlformats-officedocument.presentationml.notesSlide+xml" PartName="/ppt/notesSlides/notesSlide109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07.xml"/>
  <Override ContentType="application/vnd.openxmlformats-officedocument.presentationml.notesSlide+xml" PartName="/ppt/notesSlides/notesSlide100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10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93.xml"/>
  <Override ContentType="application/vnd.openxmlformats-officedocument.presentationml.notesSlide+xml" PartName="/ppt/notesSlides/notesSlide87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11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112.xml"/>
  <Override ContentType="application/vnd.openxmlformats-officedocument.presentationml.notesSlide+xml" PartName="/ppt/notesSlides/notesSlide103.xml"/>
  <Override ContentType="application/vnd.openxmlformats-officedocument.presentationml.notesSlide+xml" PartName="/ppt/notesSlides/notesSlide97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9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114.xml"/>
  <Override ContentType="application/vnd.openxmlformats-officedocument.presentationml.notesSlide+xml" PartName="/ppt/notesSlides/notesSlide101.xml"/>
  <Override ContentType="application/vnd.openxmlformats-officedocument.presentationml.notesSlide+xml" PartName="/ppt/notesSlides/notesSlide95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92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9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108.xml"/>
  <Override ContentType="application/vnd.openxmlformats-officedocument.presentationml.notesSlide+xml" PartName="/ppt/notesSlides/notesSlide90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86.xml"/>
  <Override ContentType="application/vnd.openxmlformats-officedocument.presentationml.notesSlide+xml" PartName="/ppt/notesSlides/notesSlide106.xml"/>
  <Override ContentType="application/vnd.openxmlformats-officedocument.presentationml.notesSlide+xml" PartName="/ppt/notesSlides/notesSlide99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8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13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98.xml"/>
  <Override ContentType="application/vnd.openxmlformats-officedocument.presentationml.notesSlide+xml" PartName="/ppt/notesSlides/notesSlide104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96.xml"/>
  <Override ContentType="application/vnd.openxmlformats-officedocument.presentationml.notesSlide+xml" PartName="/ppt/notesSlides/notesSlide102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86.xml"/>
  <Override ContentType="application/vnd.openxmlformats-officedocument.presentationml.slide+xml" PartName="/ppt/slides/slide35.xml"/>
  <Override ContentType="application/vnd.openxmlformats-officedocument.presentationml.slide+xml" PartName="/ppt/slides/slide105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13.xml"/>
  <Override ContentType="application/vnd.openxmlformats-officedocument.presentationml.slide+xml" PartName="/ppt/slides/slide68.xml"/>
  <Override ContentType="application/vnd.openxmlformats-officedocument.presentationml.slide+xml" PartName="/ppt/slides/slide94.xml"/>
  <Override ContentType="application/vnd.openxmlformats-officedocument.presentationml.slide+xml" PartName="/ppt/slides/slide84.xml"/>
  <Override ContentType="application/vnd.openxmlformats-officedocument.presentationml.slide+xml" PartName="/ppt/slides/slide107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111.xml"/>
  <Override ContentType="application/vnd.openxmlformats-officedocument.presentationml.slide+xml" PartName="/ppt/slides/slide53.xml"/>
  <Override ContentType="application/vnd.openxmlformats-officedocument.presentationml.slide+xml" PartName="/ppt/slides/slide96.xml"/>
  <Override ContentType="application/vnd.openxmlformats-officedocument.presentationml.slide+xml" PartName="/ppt/slides/slide48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2.xml"/>
  <Override ContentType="application/vnd.openxmlformats-officedocument.presentationml.slide+xml" PartName="/ppt/slides/slide108.xml"/>
  <Override ContentType="application/vnd.openxmlformats-officedocument.presentationml.slide+xml" PartName="/ppt/slides/slide98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89.xml"/>
  <Override ContentType="application/vnd.openxmlformats-officedocument.presentationml.slide+xml" PartName="/ppt/slides/slide76.xml"/>
  <Override ContentType="application/vnd.openxmlformats-officedocument.presentationml.slide+xml" PartName="/ppt/slides/slide63.xml"/>
  <Override ContentType="application/vnd.openxmlformats-officedocument.presentationml.slide+xml" PartName="/ppt/slides/slide93.xml"/>
  <Override ContentType="application/vnd.openxmlformats-officedocument.presentationml.slide+xml" PartName="/ppt/slides/slide101.xml"/>
  <Override ContentType="application/vnd.openxmlformats-officedocument.presentationml.slide+xml" PartName="/ppt/slides/slide80.xml"/>
  <Override ContentType="application/vnd.openxmlformats-officedocument.presentationml.slide+xml" PartName="/ppt/slides/slide103.xml"/>
  <Override ContentType="application/vnd.openxmlformats-officedocument.presentationml.slide+xml" PartName="/ppt/slides/slide61.xml"/>
  <Override ContentType="application/vnd.openxmlformats-officedocument.presentationml.slide+xml" PartName="/ppt/slides/slide91.xml"/>
  <Override ContentType="application/vnd.openxmlformats-officedocument.presentationml.slide+xml" PartName="/ppt/slides/slide114.xml"/>
  <Override ContentType="application/vnd.openxmlformats-officedocument.presentationml.slide+xml" PartName="/ppt/slides/slide31.xml"/>
  <Override ContentType="application/vnd.openxmlformats-officedocument.presentationml.slide+xml" PartName="/ppt/slides/slide87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12.xml"/>
  <Override ContentType="application/vnd.openxmlformats-officedocument.presentationml.slide+xml" PartName="/ppt/slides/slide95.xml"/>
  <Override ContentType="application/vnd.openxmlformats-officedocument.presentationml.slide+xml" PartName="/ppt/slides/slide69.xml"/>
  <Override ContentType="application/vnd.openxmlformats-officedocument.presentationml.slide+xml" PartName="/ppt/slides/slide85.xml"/>
  <Override ContentType="application/vnd.openxmlformats-officedocument.presentationml.slide+xml" PartName="/ppt/slides/slide42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16.xml"/>
  <Override ContentType="application/vnd.openxmlformats-officedocument.presentationml.slide+xml" PartName="/ppt/slides/slide104.xml"/>
  <Override ContentType="application/vnd.openxmlformats-officedocument.presentationml.slide+xml" PartName="/ppt/slides/slide24.xml"/>
  <Override ContentType="application/vnd.openxmlformats-officedocument.presentationml.slide+xml" PartName="/ppt/slides/slide97.xml"/>
  <Override ContentType="application/vnd.openxmlformats-officedocument.presentationml.slide+xml" PartName="/ppt/slides/slide11.xml"/>
  <Override ContentType="application/vnd.openxmlformats-officedocument.presentationml.slide+xml" PartName="/ppt/slides/slide110.xml"/>
  <Override ContentType="application/vnd.openxmlformats-officedocument.presentationml.slide+xml" PartName="/ppt/slides/slide6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79.xml"/>
  <Override ContentType="application/vnd.openxmlformats-officedocument.presentationml.slide+xml" PartName="/ppt/slides/slide49.xml"/>
  <Override ContentType="application/vnd.openxmlformats-officedocument.presentationml.slide+xml" PartName="/ppt/slides/slide83.xml"/>
  <Override ContentType="application/vnd.openxmlformats-officedocument.presentationml.slide+xml" PartName="/ppt/slides/slide106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109.xml"/>
  <Override ContentType="application/vnd.openxmlformats-officedocument.presentationml.slide+xml" PartName="/ppt/slides/slide99.xml"/>
  <Override ContentType="application/vnd.openxmlformats-officedocument.presentationml.slide+xml" PartName="/ppt/slides/slide3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47.xml"/>
  <Override ContentType="application/vnd.openxmlformats-officedocument.presentationml.slide+xml" PartName="/ppt/slides/slide21.xml"/>
  <Override ContentType="application/vnd.openxmlformats-officedocument.presentationml.slide+xml" PartName="/ppt/slides/slide100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90.xml"/>
  <Override ContentType="application/vnd.openxmlformats-officedocument.presentationml.slide+xml" PartName="/ppt/slides/slide8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88.xml"/>
  <Override ContentType="application/vnd.openxmlformats-officedocument.presentationml.slide+xml" PartName="/ppt/slides/slide92.xml"/>
  <Override ContentType="application/vnd.openxmlformats-officedocument.presentationml.slide+xml" PartName="/ppt/slides/slide10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326" r:id="rId77"/>
    <p:sldId id="327" r:id="rId78"/>
    <p:sldId id="328" r:id="rId79"/>
    <p:sldId id="329" r:id="rId80"/>
    <p:sldId id="330" r:id="rId81"/>
    <p:sldId id="331" r:id="rId82"/>
    <p:sldId id="332" r:id="rId83"/>
    <p:sldId id="333" r:id="rId84"/>
    <p:sldId id="334" r:id="rId85"/>
    <p:sldId id="335" r:id="rId86"/>
    <p:sldId id="336" r:id="rId87"/>
    <p:sldId id="337" r:id="rId88"/>
    <p:sldId id="338" r:id="rId89"/>
    <p:sldId id="339" r:id="rId90"/>
    <p:sldId id="340" r:id="rId91"/>
    <p:sldId id="341" r:id="rId92"/>
    <p:sldId id="342" r:id="rId93"/>
    <p:sldId id="343" r:id="rId94"/>
    <p:sldId id="344" r:id="rId95"/>
    <p:sldId id="345" r:id="rId96"/>
    <p:sldId id="346" r:id="rId97"/>
    <p:sldId id="347" r:id="rId98"/>
    <p:sldId id="348" r:id="rId99"/>
    <p:sldId id="349" r:id="rId100"/>
    <p:sldId id="350" r:id="rId101"/>
    <p:sldId id="351" r:id="rId102"/>
    <p:sldId id="352" r:id="rId103"/>
    <p:sldId id="353" r:id="rId104"/>
    <p:sldId id="354" r:id="rId105"/>
    <p:sldId id="355" r:id="rId106"/>
    <p:sldId id="356" r:id="rId107"/>
    <p:sldId id="357" r:id="rId108"/>
    <p:sldId id="358" r:id="rId109"/>
    <p:sldId id="359" r:id="rId110"/>
    <p:sldId id="360" r:id="rId111"/>
    <p:sldId id="361" r:id="rId112"/>
    <p:sldId id="362" r:id="rId113"/>
    <p:sldId id="363" r:id="rId114"/>
    <p:sldId id="364" r:id="rId115"/>
    <p:sldId id="365" r:id="rId116"/>
    <p:sldId id="366" r:id="rId117"/>
    <p:sldId id="367" r:id="rId118"/>
    <p:sldId id="368" r:id="rId119"/>
    <p:sldId id="369" r:id="rId120"/>
  </p:sldIdLst>
  <p:sldSz cy="3460750" cx="4610100"/>
  <p:notesSz cx="4610100" cy="3460750"/>
  <p:embeddedFontLst>
    <p:embeddedFont>
      <p:font typeface="Tahoma"/>
      <p:regular r:id="rId121"/>
      <p:bold r:id="rId122"/>
    </p:embeddedFont>
    <p:embeddedFont>
      <p:font typeface="Helvetica Neue"/>
      <p:regular r:id="rId123"/>
      <p:bold r:id="rId124"/>
      <p:italic r:id="rId125"/>
      <p:boldItalic r:id="rId1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4A7FA79-32BD-485F-8D30-55D212A3DDFB}">
  <a:tblStyle styleId="{04A7FA79-32BD-485F-8D30-55D212A3DDF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07" Type="http://schemas.openxmlformats.org/officeDocument/2006/relationships/slide" Target="slides/slide101.xml"/><Relationship Id="rId106" Type="http://schemas.openxmlformats.org/officeDocument/2006/relationships/slide" Target="slides/slide100.xml"/><Relationship Id="rId105" Type="http://schemas.openxmlformats.org/officeDocument/2006/relationships/slide" Target="slides/slide99.xml"/><Relationship Id="rId104" Type="http://schemas.openxmlformats.org/officeDocument/2006/relationships/slide" Target="slides/slide98.xml"/><Relationship Id="rId109" Type="http://schemas.openxmlformats.org/officeDocument/2006/relationships/slide" Target="slides/slide103.xml"/><Relationship Id="rId108" Type="http://schemas.openxmlformats.org/officeDocument/2006/relationships/slide" Target="slides/slide102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103" Type="http://schemas.openxmlformats.org/officeDocument/2006/relationships/slide" Target="slides/slide97.xml"/><Relationship Id="rId102" Type="http://schemas.openxmlformats.org/officeDocument/2006/relationships/slide" Target="slides/slide96.xml"/><Relationship Id="rId101" Type="http://schemas.openxmlformats.org/officeDocument/2006/relationships/slide" Target="slides/slide95.xml"/><Relationship Id="rId100" Type="http://schemas.openxmlformats.org/officeDocument/2006/relationships/slide" Target="slides/slide94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26" Type="http://schemas.openxmlformats.org/officeDocument/2006/relationships/font" Target="fonts/HelveticaNeue-boldItalic.fntdata"/><Relationship Id="rId26" Type="http://schemas.openxmlformats.org/officeDocument/2006/relationships/slide" Target="slides/slide20.xml"/><Relationship Id="rId121" Type="http://schemas.openxmlformats.org/officeDocument/2006/relationships/font" Target="fonts/Tahoma-regular.fntdata"/><Relationship Id="rId25" Type="http://schemas.openxmlformats.org/officeDocument/2006/relationships/slide" Target="slides/slide19.xml"/><Relationship Id="rId120" Type="http://schemas.openxmlformats.org/officeDocument/2006/relationships/slide" Target="slides/slide114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125" Type="http://schemas.openxmlformats.org/officeDocument/2006/relationships/font" Target="fonts/HelveticaNeue-italic.fntdata"/><Relationship Id="rId29" Type="http://schemas.openxmlformats.org/officeDocument/2006/relationships/slide" Target="slides/slide23.xml"/><Relationship Id="rId124" Type="http://schemas.openxmlformats.org/officeDocument/2006/relationships/font" Target="fonts/HelveticaNeue-bold.fntdata"/><Relationship Id="rId123" Type="http://schemas.openxmlformats.org/officeDocument/2006/relationships/font" Target="fonts/HelveticaNeue-regular.fntdata"/><Relationship Id="rId122" Type="http://schemas.openxmlformats.org/officeDocument/2006/relationships/font" Target="fonts/Tahoma-bold.fntdata"/><Relationship Id="rId95" Type="http://schemas.openxmlformats.org/officeDocument/2006/relationships/slide" Target="slides/slide89.xml"/><Relationship Id="rId94" Type="http://schemas.openxmlformats.org/officeDocument/2006/relationships/slide" Target="slides/slide88.xml"/><Relationship Id="rId97" Type="http://schemas.openxmlformats.org/officeDocument/2006/relationships/slide" Target="slides/slide91.xml"/><Relationship Id="rId96" Type="http://schemas.openxmlformats.org/officeDocument/2006/relationships/slide" Target="slides/slide90.xml"/><Relationship Id="rId11" Type="http://schemas.openxmlformats.org/officeDocument/2006/relationships/slide" Target="slides/slide5.xml"/><Relationship Id="rId99" Type="http://schemas.openxmlformats.org/officeDocument/2006/relationships/slide" Target="slides/slide93.xml"/><Relationship Id="rId10" Type="http://schemas.openxmlformats.org/officeDocument/2006/relationships/slide" Target="slides/slide4.xml"/><Relationship Id="rId98" Type="http://schemas.openxmlformats.org/officeDocument/2006/relationships/slide" Target="slides/slide92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91" Type="http://schemas.openxmlformats.org/officeDocument/2006/relationships/slide" Target="slides/slide85.xml"/><Relationship Id="rId90" Type="http://schemas.openxmlformats.org/officeDocument/2006/relationships/slide" Target="slides/slide84.xml"/><Relationship Id="rId93" Type="http://schemas.openxmlformats.org/officeDocument/2006/relationships/slide" Target="slides/slide87.xml"/><Relationship Id="rId92" Type="http://schemas.openxmlformats.org/officeDocument/2006/relationships/slide" Target="slides/slide86.xml"/><Relationship Id="rId118" Type="http://schemas.openxmlformats.org/officeDocument/2006/relationships/slide" Target="slides/slide112.xml"/><Relationship Id="rId117" Type="http://schemas.openxmlformats.org/officeDocument/2006/relationships/slide" Target="slides/slide111.xml"/><Relationship Id="rId116" Type="http://schemas.openxmlformats.org/officeDocument/2006/relationships/slide" Target="slides/slide110.xml"/><Relationship Id="rId115" Type="http://schemas.openxmlformats.org/officeDocument/2006/relationships/slide" Target="slides/slide109.xml"/><Relationship Id="rId119" Type="http://schemas.openxmlformats.org/officeDocument/2006/relationships/slide" Target="slides/slide113.xml"/><Relationship Id="rId15" Type="http://schemas.openxmlformats.org/officeDocument/2006/relationships/slide" Target="slides/slide9.xml"/><Relationship Id="rId110" Type="http://schemas.openxmlformats.org/officeDocument/2006/relationships/slide" Target="slides/slide104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14" Type="http://schemas.openxmlformats.org/officeDocument/2006/relationships/slide" Target="slides/slide108.xml"/><Relationship Id="rId18" Type="http://schemas.openxmlformats.org/officeDocument/2006/relationships/slide" Target="slides/slide12.xml"/><Relationship Id="rId113" Type="http://schemas.openxmlformats.org/officeDocument/2006/relationships/slide" Target="slides/slide107.xml"/><Relationship Id="rId112" Type="http://schemas.openxmlformats.org/officeDocument/2006/relationships/slide" Target="slides/slide106.xml"/><Relationship Id="rId111" Type="http://schemas.openxmlformats.org/officeDocument/2006/relationships/slide" Target="slides/slide105.xml"/><Relationship Id="rId84" Type="http://schemas.openxmlformats.org/officeDocument/2006/relationships/slide" Target="slides/slide78.xml"/><Relationship Id="rId83" Type="http://schemas.openxmlformats.org/officeDocument/2006/relationships/slide" Target="slides/slide77.xml"/><Relationship Id="rId86" Type="http://schemas.openxmlformats.org/officeDocument/2006/relationships/slide" Target="slides/slide80.xml"/><Relationship Id="rId85" Type="http://schemas.openxmlformats.org/officeDocument/2006/relationships/slide" Target="slides/slide79.xml"/><Relationship Id="rId88" Type="http://schemas.openxmlformats.org/officeDocument/2006/relationships/slide" Target="slides/slide82.xml"/><Relationship Id="rId87" Type="http://schemas.openxmlformats.org/officeDocument/2006/relationships/slide" Target="slides/slide81.xml"/><Relationship Id="rId89" Type="http://schemas.openxmlformats.org/officeDocument/2006/relationships/slide" Target="slides/slide83.xml"/><Relationship Id="rId80" Type="http://schemas.openxmlformats.org/officeDocument/2006/relationships/slide" Target="slides/slide74.xml"/><Relationship Id="rId82" Type="http://schemas.openxmlformats.org/officeDocument/2006/relationships/slide" Target="slides/slide76.xml"/><Relationship Id="rId81" Type="http://schemas.openxmlformats.org/officeDocument/2006/relationships/slide" Target="slides/slide75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73" Type="http://schemas.openxmlformats.org/officeDocument/2006/relationships/slide" Target="slides/slide67.xml"/><Relationship Id="rId72" Type="http://schemas.openxmlformats.org/officeDocument/2006/relationships/slide" Target="slides/slide66.xml"/><Relationship Id="rId75" Type="http://schemas.openxmlformats.org/officeDocument/2006/relationships/slide" Target="slides/slide69.xml"/><Relationship Id="rId74" Type="http://schemas.openxmlformats.org/officeDocument/2006/relationships/slide" Target="slides/slide68.xml"/><Relationship Id="rId77" Type="http://schemas.openxmlformats.org/officeDocument/2006/relationships/slide" Target="slides/slide71.xml"/><Relationship Id="rId76" Type="http://schemas.openxmlformats.org/officeDocument/2006/relationships/slide" Target="slides/slide70.xml"/><Relationship Id="rId79" Type="http://schemas.openxmlformats.org/officeDocument/2006/relationships/slide" Target="slides/slide73.xml"/><Relationship Id="rId78" Type="http://schemas.openxmlformats.org/officeDocument/2006/relationships/slide" Target="slides/slide72.xml"/><Relationship Id="rId71" Type="http://schemas.openxmlformats.org/officeDocument/2006/relationships/slide" Target="slides/slide65.xml"/><Relationship Id="rId70" Type="http://schemas.openxmlformats.org/officeDocument/2006/relationships/slide" Target="slides/slide64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66" Type="http://schemas.openxmlformats.org/officeDocument/2006/relationships/slide" Target="slides/slide60.xml"/><Relationship Id="rId65" Type="http://schemas.openxmlformats.org/officeDocument/2006/relationships/slide" Target="slides/slide59.xml"/><Relationship Id="rId68" Type="http://schemas.openxmlformats.org/officeDocument/2006/relationships/slide" Target="slides/slide62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69" Type="http://schemas.openxmlformats.org/officeDocument/2006/relationships/slide" Target="slides/slide6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55" Type="http://schemas.openxmlformats.org/officeDocument/2006/relationships/slide" Target="slides/slide49.xml"/><Relationship Id="rId54" Type="http://schemas.openxmlformats.org/officeDocument/2006/relationships/slide" Target="slides/slide48.xml"/><Relationship Id="rId57" Type="http://schemas.openxmlformats.org/officeDocument/2006/relationships/slide" Target="slides/slide51.xml"/><Relationship Id="rId56" Type="http://schemas.openxmlformats.org/officeDocument/2006/relationships/slide" Target="slides/slide50.xml"/><Relationship Id="rId59" Type="http://schemas.openxmlformats.org/officeDocument/2006/relationships/slide" Target="slides/slide53.xml"/><Relationship Id="rId58" Type="http://schemas.openxmlformats.org/officeDocument/2006/relationships/slide" Target="slides/slide5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1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0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0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2" name="Shape 1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3" name="Google Shape;1523;p100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4" name="Google Shape;1524;p100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1" name="Shape 1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2" name="Google Shape;1532;p101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3" name="Google Shape;1533;p101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1" name="Shape 1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2" name="Google Shape;1542;p102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3" name="Google Shape;1543;p102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7" name="Shape 1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" name="Google Shape;1648;p103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9" name="Google Shape;1649;p103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4" name="Shape 1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Google Shape;1655;p104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6" name="Google Shape;1656;p104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4" name="Shape 1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5" name="Google Shape;1665;p105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6" name="Google Shape;1666;p105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7" name="Shape 1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8" name="Google Shape;1688;p106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9" name="Google Shape;1689;p106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6" name="Shape 1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7" name="Google Shape;1697;p107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8" name="Google Shape;1698;p107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3" name="Shape 1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4" name="Google Shape;1704;p108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5" name="Google Shape;1705;p108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1" name="Shape 1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2" name="Google Shape;1712;p109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3" name="Google Shape;1713;p109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1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1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3" name="Shape 1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4" name="Google Shape;1724;p110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5" name="Google Shape;1725;p110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5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6" name="Google Shape;1736;p111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7" name="Google Shape;1737;p111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8" name="Shape 1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9" name="Google Shape;1749;p112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0" name="Google Shape;1750;p112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4" name="Shape 1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5" name="Google Shape;1755;p113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6" name="Google Shape;1756;p113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0" name="Shape 1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" name="Google Shape;1771;p114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2" name="Google Shape;1772;p114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2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2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3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3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4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4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5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5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6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6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7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17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8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18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9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19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2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0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20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1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21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2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22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3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23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4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24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5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25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6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26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7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27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8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28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9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29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3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0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30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31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31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2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32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3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33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34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p34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35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p35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36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p36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37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Google Shape;481;p37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38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Google Shape;488;p38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39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6" name="Google Shape;496;p39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4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40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" name="Google Shape;505;p40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41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" name="Google Shape;515;p41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42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3" name="Google Shape;523;p42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43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5" name="Google Shape;535;p43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44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2" name="Google Shape;542;p44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45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2" name="Google Shape;562;p45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46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5" name="Google Shape;585;p46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47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7" name="Google Shape;607;p47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48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7" name="Google Shape;627;p48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49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9" name="Google Shape;649;p49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5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50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6" name="Google Shape;676;p50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51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3" name="Google Shape;683;p51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52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0" name="Google Shape;690;p52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53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2" name="Google Shape;702;p53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54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9" name="Google Shape;709;p54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55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7" name="Google Shape;717;p55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56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5" name="Google Shape;725;p56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57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4" name="Google Shape;734;p57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58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8" name="Google Shape;748;p58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59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2" name="Google Shape;762;p59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6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6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60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8" name="Google Shape;768;p60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7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61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9" name="Google Shape;779;p61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8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62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0" name="Google Shape;810;p62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4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p63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6" name="Google Shape;846;p63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64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3" name="Google Shape;883;p64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9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p65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1" name="Google Shape;891;p65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9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66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1" name="Google Shape;901;p66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0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p67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2" name="Google Shape;912;p67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3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68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5" name="Google Shape;925;p68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p69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3" name="Google Shape;943;p69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7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9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p70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1" name="Google Shape;961;p70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9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p71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1" name="Google Shape;971;p71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6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72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8" name="Google Shape;978;p72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2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p73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4" name="Google Shape;984;p73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0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p74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2" name="Google Shape;992;p74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9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p75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1" name="Google Shape;1001;p75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8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p76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0" name="Google Shape;1010;p76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7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Google Shape;1018;p77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9" name="Google Shape;1019;p77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6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p78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8" name="Google Shape;1028;p78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6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p79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8" name="Google Shape;1038;p79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8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8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3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p80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5" name="Google Shape;1045;p80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0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Google Shape;1051;p81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2" name="Google Shape;1052;p81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9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Google Shape;1060;p82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1" name="Google Shape;1061;p82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4" name="Shape 1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Google Shape;1125;p83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6" name="Google Shape;1126;p83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Google Shape;1132;p84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3" name="Google Shape;1133;p84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3" name="Shape 1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" name="Google Shape;1144;p85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5" name="Google Shape;1145;p85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8" name="Shape 1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Google Shape;1159;p86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0" name="Google Shape;1160;p86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2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p87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4" name="Google Shape;1224;p87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5" name="Shape 1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" name="Google Shape;1286;p88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7" name="Google Shape;1287;p88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6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" name="Google Shape;1297;p89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8" name="Google Shape;1298;p89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9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8" name="Shape 1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" name="Google Shape;1309;p90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0" name="Google Shape;1310;p90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8" name="Shape 1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" name="Google Shape;1319;p91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0" name="Google Shape;1320;p91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7" name="Shape 1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8" name="Google Shape;1328;p92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9" name="Google Shape;1329;p92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6" name="Shape 1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7" name="Google Shape;1377;p93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8" name="Google Shape;1378;p93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9" name="Shape 1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0" name="Google Shape;1410;p94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1" name="Google Shape;1411;p94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6" name="Shape 1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" name="Google Shape;1417;p95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8" name="Google Shape;1418;p95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4" name="Shape 1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5" name="Google Shape;1475;p96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6" name="Google Shape;1476;p96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5" name="Shape 1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6" name="Google Shape;1486;p97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7" name="Google Shape;1487;p97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4" name="Shape 1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" name="Google Shape;1505;p98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6" name="Google Shape;1506;p98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3" name="Shape 1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4" name="Google Shape;1514;p99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5" name="Google Shape;1515;p99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type="title"/>
          </p:nvPr>
        </p:nvSpPr>
        <p:spPr>
          <a:xfrm>
            <a:off x="172110" y="58214"/>
            <a:ext cx="4265879" cy="4718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" type="body"/>
          </p:nvPr>
        </p:nvSpPr>
        <p:spPr>
          <a:xfrm>
            <a:off x="713625" y="1022543"/>
            <a:ext cx="3564254" cy="776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1567434" y="3218497"/>
            <a:ext cx="1475232" cy="1730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0" type="dt"/>
          </p:nvPr>
        </p:nvSpPr>
        <p:spPr>
          <a:xfrm>
            <a:off x="230505" y="3218497"/>
            <a:ext cx="1060323" cy="1730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2" type="sldNum"/>
          </p:nvPr>
        </p:nvSpPr>
        <p:spPr>
          <a:xfrm>
            <a:off x="4409566" y="3370303"/>
            <a:ext cx="160654" cy="121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38100" marR="0" algn="l">
              <a:lnSpc>
                <a:spcPct val="100000"/>
              </a:lnSpc>
              <a:spcBef>
                <a:spcPts val="0"/>
              </a:spcBef>
              <a:buNone/>
              <a:defRPr b="1" i="0" sz="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38100" marR="0" algn="l">
              <a:lnSpc>
                <a:spcPct val="100000"/>
              </a:lnSpc>
              <a:spcBef>
                <a:spcPts val="0"/>
              </a:spcBef>
              <a:buNone/>
              <a:defRPr b="1" i="0" sz="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38100" marR="0" algn="l">
              <a:lnSpc>
                <a:spcPct val="100000"/>
              </a:lnSpc>
              <a:spcBef>
                <a:spcPts val="0"/>
              </a:spcBef>
              <a:buNone/>
              <a:defRPr b="1" i="0" sz="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38100" marR="0" algn="l">
              <a:lnSpc>
                <a:spcPct val="100000"/>
              </a:lnSpc>
              <a:spcBef>
                <a:spcPts val="0"/>
              </a:spcBef>
              <a:buNone/>
              <a:defRPr b="1" i="0" sz="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38100" marR="0" algn="l">
              <a:lnSpc>
                <a:spcPct val="100000"/>
              </a:lnSpc>
              <a:spcBef>
                <a:spcPts val="0"/>
              </a:spcBef>
              <a:buNone/>
              <a:defRPr b="1" i="0" sz="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38100" marR="0" algn="l">
              <a:lnSpc>
                <a:spcPct val="100000"/>
              </a:lnSpc>
              <a:spcBef>
                <a:spcPts val="0"/>
              </a:spcBef>
              <a:buNone/>
              <a:defRPr b="1" i="0" sz="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8100" marR="0" algn="l">
              <a:lnSpc>
                <a:spcPct val="100000"/>
              </a:lnSpc>
              <a:spcBef>
                <a:spcPts val="0"/>
              </a:spcBef>
              <a:buNone/>
              <a:defRPr b="1" i="0" sz="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8100" marR="0" algn="l">
              <a:lnSpc>
                <a:spcPct val="100000"/>
              </a:lnSpc>
              <a:spcBef>
                <a:spcPts val="0"/>
              </a:spcBef>
              <a:buNone/>
              <a:defRPr b="1" i="0" sz="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8100" marR="0" algn="l">
              <a:lnSpc>
                <a:spcPct val="100000"/>
              </a:lnSpc>
              <a:spcBef>
                <a:spcPts val="0"/>
              </a:spcBef>
              <a:buNone/>
              <a:defRPr b="1" i="0" sz="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/>
          <p:nvPr>
            <p:ph type="ctrTitle"/>
          </p:nvPr>
        </p:nvSpPr>
        <p:spPr>
          <a:xfrm>
            <a:off x="501459" y="849412"/>
            <a:ext cx="3607181" cy="3435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" type="subTitle"/>
          </p:nvPr>
        </p:nvSpPr>
        <p:spPr>
          <a:xfrm>
            <a:off x="691515" y="1938020"/>
            <a:ext cx="3227070" cy="8651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1567434" y="3218497"/>
            <a:ext cx="1475232" cy="1730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0" type="dt"/>
          </p:nvPr>
        </p:nvSpPr>
        <p:spPr>
          <a:xfrm>
            <a:off x="230505" y="3218497"/>
            <a:ext cx="1060323" cy="1730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2" type="sldNum"/>
          </p:nvPr>
        </p:nvSpPr>
        <p:spPr>
          <a:xfrm>
            <a:off x="4409566" y="3370303"/>
            <a:ext cx="160654" cy="121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38100" marR="0" algn="l">
              <a:lnSpc>
                <a:spcPct val="100000"/>
              </a:lnSpc>
              <a:spcBef>
                <a:spcPts val="0"/>
              </a:spcBef>
              <a:buNone/>
              <a:defRPr b="1" i="0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38100" marR="0" algn="l">
              <a:lnSpc>
                <a:spcPct val="100000"/>
              </a:lnSpc>
              <a:spcBef>
                <a:spcPts val="0"/>
              </a:spcBef>
              <a:buNone/>
              <a:defRPr b="1" i="0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38100" marR="0" algn="l">
              <a:lnSpc>
                <a:spcPct val="100000"/>
              </a:lnSpc>
              <a:spcBef>
                <a:spcPts val="0"/>
              </a:spcBef>
              <a:buNone/>
              <a:defRPr b="1" i="0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38100" marR="0" algn="l">
              <a:lnSpc>
                <a:spcPct val="100000"/>
              </a:lnSpc>
              <a:spcBef>
                <a:spcPts val="0"/>
              </a:spcBef>
              <a:buNone/>
              <a:defRPr b="1" i="0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38100" marR="0" algn="l">
              <a:lnSpc>
                <a:spcPct val="100000"/>
              </a:lnSpc>
              <a:spcBef>
                <a:spcPts val="0"/>
              </a:spcBef>
              <a:buNone/>
              <a:defRPr b="1" i="0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38100" marR="0" algn="l">
              <a:lnSpc>
                <a:spcPct val="100000"/>
              </a:lnSpc>
              <a:spcBef>
                <a:spcPts val="0"/>
              </a:spcBef>
              <a:buNone/>
              <a:defRPr b="1" i="0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8100" marR="0" algn="l">
              <a:lnSpc>
                <a:spcPct val="100000"/>
              </a:lnSpc>
              <a:spcBef>
                <a:spcPts val="0"/>
              </a:spcBef>
              <a:buNone/>
              <a:defRPr b="1" i="0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8100" marR="0" algn="l">
              <a:lnSpc>
                <a:spcPct val="100000"/>
              </a:lnSpc>
              <a:spcBef>
                <a:spcPts val="0"/>
              </a:spcBef>
              <a:buNone/>
              <a:defRPr b="1" i="0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8100" marR="0" algn="l">
              <a:lnSpc>
                <a:spcPct val="100000"/>
              </a:lnSpc>
              <a:spcBef>
                <a:spcPts val="0"/>
              </a:spcBef>
              <a:buNone/>
              <a:defRPr b="1" i="0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showMasterSp="0">
  <p:cSld name="Title Only">
    <p:bg>
      <p:bgPr>
        <a:solidFill>
          <a:schemeClr val="lt1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4608004" cy="449999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4"/>
          <p:cNvSpPr/>
          <p:nvPr/>
        </p:nvSpPr>
        <p:spPr>
          <a:xfrm>
            <a:off x="495363" y="387896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7" name="Google Shape;27;p4"/>
          <p:cNvSpPr/>
          <p:nvPr/>
        </p:nvSpPr>
        <p:spPr>
          <a:xfrm>
            <a:off x="2053970" y="347014"/>
            <a:ext cx="1421130" cy="0"/>
          </a:xfrm>
          <a:custGeom>
            <a:rect b="b" l="l" r="r" t="t"/>
            <a:pathLst>
              <a:path extrusionOk="0" h="120000" w="1421129">
                <a:moveTo>
                  <a:pt x="0" y="0"/>
                </a:moveTo>
                <a:lnTo>
                  <a:pt x="1420939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8" name="Google Shape;28;p4"/>
          <p:cNvSpPr txBox="1"/>
          <p:nvPr>
            <p:ph type="title"/>
          </p:nvPr>
        </p:nvSpPr>
        <p:spPr>
          <a:xfrm>
            <a:off x="172110" y="58214"/>
            <a:ext cx="4265879" cy="4718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1567434" y="3218497"/>
            <a:ext cx="1475232" cy="1730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230505" y="3218497"/>
            <a:ext cx="1060323" cy="1730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2" type="sldNum"/>
          </p:nvPr>
        </p:nvSpPr>
        <p:spPr>
          <a:xfrm>
            <a:off x="4409566" y="3370303"/>
            <a:ext cx="160654" cy="121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38100" marR="0" algn="l">
              <a:lnSpc>
                <a:spcPct val="100000"/>
              </a:lnSpc>
              <a:spcBef>
                <a:spcPts val="0"/>
              </a:spcBef>
              <a:buNone/>
              <a:defRPr b="1" i="0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38100" marR="0" algn="l">
              <a:lnSpc>
                <a:spcPct val="100000"/>
              </a:lnSpc>
              <a:spcBef>
                <a:spcPts val="0"/>
              </a:spcBef>
              <a:buNone/>
              <a:defRPr b="1" i="0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38100" marR="0" algn="l">
              <a:lnSpc>
                <a:spcPct val="100000"/>
              </a:lnSpc>
              <a:spcBef>
                <a:spcPts val="0"/>
              </a:spcBef>
              <a:buNone/>
              <a:defRPr b="1" i="0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38100" marR="0" algn="l">
              <a:lnSpc>
                <a:spcPct val="100000"/>
              </a:lnSpc>
              <a:spcBef>
                <a:spcPts val="0"/>
              </a:spcBef>
              <a:buNone/>
              <a:defRPr b="1" i="0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38100" marR="0" algn="l">
              <a:lnSpc>
                <a:spcPct val="100000"/>
              </a:lnSpc>
              <a:spcBef>
                <a:spcPts val="0"/>
              </a:spcBef>
              <a:buNone/>
              <a:defRPr b="1" i="0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38100" marR="0" algn="l">
              <a:lnSpc>
                <a:spcPct val="100000"/>
              </a:lnSpc>
              <a:spcBef>
                <a:spcPts val="0"/>
              </a:spcBef>
              <a:buNone/>
              <a:defRPr b="1" i="0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8100" marR="0" algn="l">
              <a:lnSpc>
                <a:spcPct val="100000"/>
              </a:lnSpc>
              <a:spcBef>
                <a:spcPts val="0"/>
              </a:spcBef>
              <a:buNone/>
              <a:defRPr b="1" i="0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8100" marR="0" algn="l">
              <a:lnSpc>
                <a:spcPct val="100000"/>
              </a:lnSpc>
              <a:spcBef>
                <a:spcPts val="0"/>
              </a:spcBef>
              <a:buNone/>
              <a:defRPr b="1" i="0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8100" marR="0" algn="l">
              <a:lnSpc>
                <a:spcPct val="100000"/>
              </a:lnSpc>
              <a:spcBef>
                <a:spcPts val="0"/>
              </a:spcBef>
              <a:buNone/>
              <a:defRPr b="1" i="0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/>
          <p:nvPr>
            <p:ph idx="11" type="ftr"/>
          </p:nvPr>
        </p:nvSpPr>
        <p:spPr>
          <a:xfrm>
            <a:off x="1567434" y="3218497"/>
            <a:ext cx="1475232" cy="1730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230505" y="3218497"/>
            <a:ext cx="1060323" cy="1730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4409566" y="3370303"/>
            <a:ext cx="160654" cy="121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38100" marR="0" algn="l">
              <a:lnSpc>
                <a:spcPct val="100000"/>
              </a:lnSpc>
              <a:spcBef>
                <a:spcPts val="0"/>
              </a:spcBef>
              <a:buNone/>
              <a:defRPr b="1" i="0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38100" marR="0" algn="l">
              <a:lnSpc>
                <a:spcPct val="100000"/>
              </a:lnSpc>
              <a:spcBef>
                <a:spcPts val="0"/>
              </a:spcBef>
              <a:buNone/>
              <a:defRPr b="1" i="0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38100" marR="0" algn="l">
              <a:lnSpc>
                <a:spcPct val="100000"/>
              </a:lnSpc>
              <a:spcBef>
                <a:spcPts val="0"/>
              </a:spcBef>
              <a:buNone/>
              <a:defRPr b="1" i="0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38100" marR="0" algn="l">
              <a:lnSpc>
                <a:spcPct val="100000"/>
              </a:lnSpc>
              <a:spcBef>
                <a:spcPts val="0"/>
              </a:spcBef>
              <a:buNone/>
              <a:defRPr b="1" i="0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38100" marR="0" algn="l">
              <a:lnSpc>
                <a:spcPct val="100000"/>
              </a:lnSpc>
              <a:spcBef>
                <a:spcPts val="0"/>
              </a:spcBef>
              <a:buNone/>
              <a:defRPr b="1" i="0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38100" marR="0" algn="l">
              <a:lnSpc>
                <a:spcPct val="100000"/>
              </a:lnSpc>
              <a:spcBef>
                <a:spcPts val="0"/>
              </a:spcBef>
              <a:buNone/>
              <a:defRPr b="1" i="0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8100" marR="0" algn="l">
              <a:lnSpc>
                <a:spcPct val="100000"/>
              </a:lnSpc>
              <a:spcBef>
                <a:spcPts val="0"/>
              </a:spcBef>
              <a:buNone/>
              <a:defRPr b="1" i="0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8100" marR="0" algn="l">
              <a:lnSpc>
                <a:spcPct val="100000"/>
              </a:lnSpc>
              <a:spcBef>
                <a:spcPts val="0"/>
              </a:spcBef>
              <a:buNone/>
              <a:defRPr b="1" i="0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8100" marR="0" algn="l">
              <a:lnSpc>
                <a:spcPct val="100000"/>
              </a:lnSpc>
              <a:spcBef>
                <a:spcPts val="0"/>
              </a:spcBef>
              <a:buNone/>
              <a:defRPr b="1" i="0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172110" y="58214"/>
            <a:ext cx="4265879" cy="4718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230505" y="795972"/>
            <a:ext cx="2005393" cy="22840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2374201" y="795972"/>
            <a:ext cx="2005393" cy="22840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1" type="ftr"/>
          </p:nvPr>
        </p:nvSpPr>
        <p:spPr>
          <a:xfrm>
            <a:off x="1567434" y="3218497"/>
            <a:ext cx="1475232" cy="1730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0" type="dt"/>
          </p:nvPr>
        </p:nvSpPr>
        <p:spPr>
          <a:xfrm>
            <a:off x="230505" y="3218497"/>
            <a:ext cx="1060323" cy="1730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2" type="sldNum"/>
          </p:nvPr>
        </p:nvSpPr>
        <p:spPr>
          <a:xfrm>
            <a:off x="4409566" y="3370303"/>
            <a:ext cx="160654" cy="121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38100" marR="0" algn="l">
              <a:lnSpc>
                <a:spcPct val="100000"/>
              </a:lnSpc>
              <a:spcBef>
                <a:spcPts val="0"/>
              </a:spcBef>
              <a:buNone/>
              <a:defRPr b="1" i="0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38100" marR="0" algn="l">
              <a:lnSpc>
                <a:spcPct val="100000"/>
              </a:lnSpc>
              <a:spcBef>
                <a:spcPts val="0"/>
              </a:spcBef>
              <a:buNone/>
              <a:defRPr b="1" i="0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38100" marR="0" algn="l">
              <a:lnSpc>
                <a:spcPct val="100000"/>
              </a:lnSpc>
              <a:spcBef>
                <a:spcPts val="0"/>
              </a:spcBef>
              <a:buNone/>
              <a:defRPr b="1" i="0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38100" marR="0" algn="l">
              <a:lnSpc>
                <a:spcPct val="100000"/>
              </a:lnSpc>
              <a:spcBef>
                <a:spcPts val="0"/>
              </a:spcBef>
              <a:buNone/>
              <a:defRPr b="1" i="0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38100" marR="0" algn="l">
              <a:lnSpc>
                <a:spcPct val="100000"/>
              </a:lnSpc>
              <a:spcBef>
                <a:spcPts val="0"/>
              </a:spcBef>
              <a:buNone/>
              <a:defRPr b="1" i="0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38100" marR="0" algn="l">
              <a:lnSpc>
                <a:spcPct val="100000"/>
              </a:lnSpc>
              <a:spcBef>
                <a:spcPts val="0"/>
              </a:spcBef>
              <a:buNone/>
              <a:defRPr b="1" i="0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8100" marR="0" algn="l">
              <a:lnSpc>
                <a:spcPct val="100000"/>
              </a:lnSpc>
              <a:spcBef>
                <a:spcPts val="0"/>
              </a:spcBef>
              <a:buNone/>
              <a:defRPr b="1" i="0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8100" marR="0" algn="l">
              <a:lnSpc>
                <a:spcPct val="100000"/>
              </a:lnSpc>
              <a:spcBef>
                <a:spcPts val="0"/>
              </a:spcBef>
              <a:buNone/>
              <a:defRPr b="1" i="0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8100" marR="0" algn="l">
              <a:lnSpc>
                <a:spcPct val="100000"/>
              </a:lnSpc>
              <a:spcBef>
                <a:spcPts val="0"/>
              </a:spcBef>
              <a:buNone/>
              <a:defRPr b="1" i="0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4608004" cy="4499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/>
          <p:nvPr>
            <p:ph type="title"/>
          </p:nvPr>
        </p:nvSpPr>
        <p:spPr>
          <a:xfrm>
            <a:off x="172110" y="58214"/>
            <a:ext cx="4265879" cy="4718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713625" y="1022543"/>
            <a:ext cx="3564254" cy="776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1567434" y="3218497"/>
            <a:ext cx="1475232" cy="1730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888888"/>
                </a:solidFill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" name="Google Shape;10;p1"/>
          <p:cNvSpPr txBox="1"/>
          <p:nvPr>
            <p:ph idx="10" type="dt"/>
          </p:nvPr>
        </p:nvSpPr>
        <p:spPr>
          <a:xfrm>
            <a:off x="230505" y="3218497"/>
            <a:ext cx="1060323" cy="1730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888888"/>
                </a:solidFill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1" name="Google Shape;11;p1"/>
          <p:cNvSpPr txBox="1"/>
          <p:nvPr>
            <p:ph idx="12" type="sldNum"/>
          </p:nvPr>
        </p:nvSpPr>
        <p:spPr>
          <a:xfrm>
            <a:off x="4409566" y="3370303"/>
            <a:ext cx="160654" cy="121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38100" marR="0" rtl="0" algn="l">
              <a:lnSpc>
                <a:spcPct val="100000"/>
              </a:lnSpc>
              <a:spcBef>
                <a:spcPts val="0"/>
              </a:spcBef>
              <a:buNone/>
              <a:defRPr b="1" i="0" sz="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38100" marR="0" rtl="0" algn="l">
              <a:lnSpc>
                <a:spcPct val="100000"/>
              </a:lnSpc>
              <a:spcBef>
                <a:spcPts val="0"/>
              </a:spcBef>
              <a:buNone/>
              <a:defRPr b="1" i="0" sz="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38100" marR="0" rtl="0" algn="l">
              <a:lnSpc>
                <a:spcPct val="100000"/>
              </a:lnSpc>
              <a:spcBef>
                <a:spcPts val="0"/>
              </a:spcBef>
              <a:buNone/>
              <a:defRPr b="1" i="0" sz="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38100" marR="0" rtl="0" algn="l">
              <a:lnSpc>
                <a:spcPct val="100000"/>
              </a:lnSpc>
              <a:spcBef>
                <a:spcPts val="0"/>
              </a:spcBef>
              <a:buNone/>
              <a:defRPr b="1" i="0" sz="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38100" marR="0" rtl="0" algn="l">
              <a:lnSpc>
                <a:spcPct val="100000"/>
              </a:lnSpc>
              <a:spcBef>
                <a:spcPts val="0"/>
              </a:spcBef>
              <a:buNone/>
              <a:defRPr b="1" i="0" sz="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38100" marR="0" rtl="0" algn="l">
              <a:lnSpc>
                <a:spcPct val="100000"/>
              </a:lnSpc>
              <a:spcBef>
                <a:spcPts val="0"/>
              </a:spcBef>
              <a:buNone/>
              <a:defRPr b="1" i="0" sz="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8100" marR="0" rtl="0" algn="l">
              <a:lnSpc>
                <a:spcPct val="100000"/>
              </a:lnSpc>
              <a:spcBef>
                <a:spcPts val="0"/>
              </a:spcBef>
              <a:buNone/>
              <a:defRPr b="1" i="0" sz="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8100" marR="0" rtl="0" algn="l">
              <a:lnSpc>
                <a:spcPct val="100000"/>
              </a:lnSpc>
              <a:spcBef>
                <a:spcPts val="0"/>
              </a:spcBef>
              <a:buNone/>
              <a:defRPr b="1" i="0" sz="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8100" marR="0" rtl="0" algn="l">
              <a:lnSpc>
                <a:spcPct val="100000"/>
              </a:lnSpc>
              <a:spcBef>
                <a:spcPts val="0"/>
              </a:spcBef>
              <a:buNone/>
              <a:defRPr b="1" i="0" sz="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slide" Target="/ppt/slides/slide2.xml"/><Relationship Id="rId4" Type="http://schemas.openxmlformats.org/officeDocument/2006/relationships/slide" Target="/ppt/slides/slide3.xml"/><Relationship Id="rId5" Type="http://schemas.openxmlformats.org/officeDocument/2006/relationships/slide" Target="/ppt/slides/slide10.xml"/><Relationship Id="rId6" Type="http://schemas.openxmlformats.org/officeDocument/2006/relationships/slide" Target="/ppt/slides/slide18.xml"/><Relationship Id="rId7" Type="http://schemas.openxmlformats.org/officeDocument/2006/relationships/slide" Target="/ppt/slides/slide22.xml"/></Relationships>
</file>

<file path=ppt/slides/_rels/slide10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0.xml"/></Relationships>
</file>

<file path=ppt/slides/_rels/slide10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1.xml"/></Relationships>
</file>

<file path=ppt/slides/_rels/slide10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2.xml"/></Relationships>
</file>

<file path=ppt/slides/_rels/slide10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3.xml"/><Relationship Id="rId3" Type="http://schemas.openxmlformats.org/officeDocument/2006/relationships/slide" Target="/ppt/slides/slide79.xml"/><Relationship Id="rId4" Type="http://schemas.openxmlformats.org/officeDocument/2006/relationships/slide" Target="/ppt/slides/slide80.xml"/><Relationship Id="rId5" Type="http://schemas.openxmlformats.org/officeDocument/2006/relationships/slide" Target="/ppt/slides/slide83.xml"/><Relationship Id="rId6" Type="http://schemas.openxmlformats.org/officeDocument/2006/relationships/slide" Target="/ppt/slides/slide94.xml"/><Relationship Id="rId7" Type="http://schemas.openxmlformats.org/officeDocument/2006/relationships/slide" Target="/ppt/slides/slide103.xml"/></Relationships>
</file>

<file path=ppt/slides/_rels/slide10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4.xml"/></Relationships>
</file>

<file path=ppt/slides/_rels/slide10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5.xml"/></Relationships>
</file>

<file path=ppt/slides/_rels/slide10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6.xml"/></Relationships>
</file>

<file path=ppt/slides/_rels/slide10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7.xml"/><Relationship Id="rId3" Type="http://schemas.openxmlformats.org/officeDocument/2006/relationships/slide" Target="/ppt/slides/slide2.xml"/><Relationship Id="rId4" Type="http://schemas.openxmlformats.org/officeDocument/2006/relationships/slide" Target="/ppt/slides/slide25.xml"/><Relationship Id="rId5" Type="http://schemas.openxmlformats.org/officeDocument/2006/relationships/slide" Target="/ppt/slides/slide43.xml"/><Relationship Id="rId6" Type="http://schemas.openxmlformats.org/officeDocument/2006/relationships/slide" Target="/ppt/slides/slide50.xml"/><Relationship Id="rId7" Type="http://schemas.openxmlformats.org/officeDocument/2006/relationships/slide" Target="/ppt/slides/slide79.xml"/><Relationship Id="rId8" Type="http://schemas.openxmlformats.org/officeDocument/2006/relationships/slide" Target="/ppt/slides/slide107.xml"/></Relationships>
</file>

<file path=ppt/slides/_rels/slide10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8.xml"/></Relationships>
</file>

<file path=ppt/slides/_rels/slide10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9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0.xml"/></Relationships>
</file>

<file path=ppt/slides/_rels/slide1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1.xml"/></Relationships>
</file>

<file path=ppt/slides/_rels/slide1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2.xml"/></Relationships>
</file>

<file path=ppt/slides/_rels/slide1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3.xml"/><Relationship Id="rId3" Type="http://schemas.openxmlformats.org/officeDocument/2006/relationships/slide" Target="/ppt/slides/slide36.xml"/></Relationships>
</file>

<file path=ppt/slides/_rels/slide1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4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slide" Target="/ppt/slides/slide2.xml"/><Relationship Id="rId4" Type="http://schemas.openxmlformats.org/officeDocument/2006/relationships/slide" Target="/ppt/slides/slide3.xml"/><Relationship Id="rId5" Type="http://schemas.openxmlformats.org/officeDocument/2006/relationships/slide" Target="/ppt/slides/slide10.xml"/><Relationship Id="rId6" Type="http://schemas.openxmlformats.org/officeDocument/2006/relationships/slide" Target="/ppt/slides/slide18.xml"/><Relationship Id="rId7" Type="http://schemas.openxmlformats.org/officeDocument/2006/relationships/slide" Target="/ppt/slides/slide22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.xml"/><Relationship Id="rId4" Type="http://schemas.openxmlformats.org/officeDocument/2006/relationships/slide" Target="/ppt/slides/slide25.xml"/><Relationship Id="rId5" Type="http://schemas.openxmlformats.org/officeDocument/2006/relationships/slide" Target="/ppt/slides/slide43.xml"/><Relationship Id="rId6" Type="http://schemas.openxmlformats.org/officeDocument/2006/relationships/slide" Target="/ppt/slides/slide50.xml"/><Relationship Id="rId7" Type="http://schemas.openxmlformats.org/officeDocument/2006/relationships/slide" Target="/ppt/slides/slide79.xml"/><Relationship Id="rId8" Type="http://schemas.openxmlformats.org/officeDocument/2006/relationships/slide" Target="/ppt/slides/slide107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slide" Target="/ppt/slides/slide2.xml"/><Relationship Id="rId4" Type="http://schemas.openxmlformats.org/officeDocument/2006/relationships/slide" Target="/ppt/slides/slide3.xml"/><Relationship Id="rId5" Type="http://schemas.openxmlformats.org/officeDocument/2006/relationships/slide" Target="/ppt/slides/slide10.xml"/><Relationship Id="rId6" Type="http://schemas.openxmlformats.org/officeDocument/2006/relationships/slide" Target="/ppt/slides/slide18.xml"/><Relationship Id="rId7" Type="http://schemas.openxmlformats.org/officeDocument/2006/relationships/slide" Target="/ppt/slides/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slide" Target="/ppt/slides/slide2.xml"/><Relationship Id="rId4" Type="http://schemas.openxmlformats.org/officeDocument/2006/relationships/slide" Target="/ppt/slides/slide25.xml"/><Relationship Id="rId5" Type="http://schemas.openxmlformats.org/officeDocument/2006/relationships/slide" Target="/ppt/slides/slide43.xml"/><Relationship Id="rId6" Type="http://schemas.openxmlformats.org/officeDocument/2006/relationships/slide" Target="/ppt/slides/slide50.xml"/><Relationship Id="rId7" Type="http://schemas.openxmlformats.org/officeDocument/2006/relationships/slide" Target="/ppt/slides/slide79.xml"/><Relationship Id="rId8" Type="http://schemas.openxmlformats.org/officeDocument/2006/relationships/slide" Target="/ppt/slides/slide107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slide" Target="/ppt/slides/slide25.xml"/><Relationship Id="rId4" Type="http://schemas.openxmlformats.org/officeDocument/2006/relationships/slide" Target="/ppt/slides/slide26.xml"/><Relationship Id="rId5" Type="http://schemas.openxmlformats.org/officeDocument/2006/relationships/slide" Target="/ppt/slides/slide35.xml"/><Relationship Id="rId6" Type="http://schemas.openxmlformats.org/officeDocument/2006/relationships/slide" Target="/ppt/slides/slide37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slide" Target="/ppt/slides/slide2.xml"/><Relationship Id="rId4" Type="http://schemas.openxmlformats.org/officeDocument/2006/relationships/slide" Target="/ppt/slides/slide3.xml"/><Relationship Id="rId5" Type="http://schemas.openxmlformats.org/officeDocument/2006/relationships/slide" Target="/ppt/slides/slide10.xml"/><Relationship Id="rId6" Type="http://schemas.openxmlformats.org/officeDocument/2006/relationships/slide" Target="/ppt/slides/slide18.xml"/><Relationship Id="rId7" Type="http://schemas.openxmlformats.org/officeDocument/2006/relationships/slide" Target="/ppt/slides/slide22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slide" Target="/ppt/slides/slide25.xml"/><Relationship Id="rId4" Type="http://schemas.openxmlformats.org/officeDocument/2006/relationships/slide" Target="/ppt/slides/slide26.xml"/><Relationship Id="rId5" Type="http://schemas.openxmlformats.org/officeDocument/2006/relationships/slide" Target="/ppt/slides/slide35.xml"/><Relationship Id="rId6" Type="http://schemas.openxmlformats.org/officeDocument/2006/relationships/slide" Target="/ppt/slides/slide37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slide" Target="/ppt/slides/slide113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slide" Target="/ppt/slides/slide25.xml"/><Relationship Id="rId4" Type="http://schemas.openxmlformats.org/officeDocument/2006/relationships/slide" Target="/ppt/slides/slide26.xml"/><Relationship Id="rId5" Type="http://schemas.openxmlformats.org/officeDocument/2006/relationships/slide" Target="/ppt/slides/slide35.xml"/><Relationship Id="rId6" Type="http://schemas.openxmlformats.org/officeDocument/2006/relationships/slide" Target="/ppt/slides/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slide" Target="/ppt/slides/slide114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slide" Target="/ppt/slides/slide2.xml"/><Relationship Id="rId4" Type="http://schemas.openxmlformats.org/officeDocument/2006/relationships/slide" Target="/ppt/slides/slide25.xml"/><Relationship Id="rId5" Type="http://schemas.openxmlformats.org/officeDocument/2006/relationships/slide" Target="/ppt/slides/slide43.xml"/><Relationship Id="rId6" Type="http://schemas.openxmlformats.org/officeDocument/2006/relationships/slide" Target="/ppt/slides/slide50.xml"/><Relationship Id="rId7" Type="http://schemas.openxmlformats.org/officeDocument/2006/relationships/slide" Target="/ppt/slides/slide79.xml"/><Relationship Id="rId8" Type="http://schemas.openxmlformats.org/officeDocument/2006/relationships/slide" Target="/ppt/slides/slide107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Relationship Id="rId3" Type="http://schemas.openxmlformats.org/officeDocument/2006/relationships/slide" Target="/ppt/slides/slide2.xml"/><Relationship Id="rId4" Type="http://schemas.openxmlformats.org/officeDocument/2006/relationships/slide" Target="/ppt/slides/slide25.xml"/><Relationship Id="rId5" Type="http://schemas.openxmlformats.org/officeDocument/2006/relationships/slide" Target="/ppt/slides/slide43.xml"/><Relationship Id="rId6" Type="http://schemas.openxmlformats.org/officeDocument/2006/relationships/slide" Target="/ppt/slides/slide50.xml"/><Relationship Id="rId7" Type="http://schemas.openxmlformats.org/officeDocument/2006/relationships/slide" Target="/ppt/slides/slide79.xml"/><Relationship Id="rId8" Type="http://schemas.openxmlformats.org/officeDocument/2006/relationships/slide" Target="/ppt/slides/slide107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slide" Target="/ppt/slides/slide50.xml"/><Relationship Id="rId4" Type="http://schemas.openxmlformats.org/officeDocument/2006/relationships/slide" Target="/ppt/slides/slide51.xml"/><Relationship Id="rId5" Type="http://schemas.openxmlformats.org/officeDocument/2006/relationships/slide" Target="/ppt/slides/slide53.xml"/><Relationship Id="rId6" Type="http://schemas.openxmlformats.org/officeDocument/2006/relationships/slide" Target="/ppt/slides/slide7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Relationship Id="rId3" Type="http://schemas.openxmlformats.org/officeDocument/2006/relationships/slide" Target="/ppt/slides/slide50.xml"/><Relationship Id="rId4" Type="http://schemas.openxmlformats.org/officeDocument/2006/relationships/slide" Target="/ppt/slides/slide51.xml"/><Relationship Id="rId5" Type="http://schemas.openxmlformats.org/officeDocument/2006/relationships/slide" Target="/ppt/slides/slide53.xml"/><Relationship Id="rId6" Type="http://schemas.openxmlformats.org/officeDocument/2006/relationships/slide" Target="/ppt/slides/slide71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0.xml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Relationship Id="rId3" Type="http://schemas.openxmlformats.org/officeDocument/2006/relationships/slide" Target="/ppt/slides/slide50.xml"/><Relationship Id="rId4" Type="http://schemas.openxmlformats.org/officeDocument/2006/relationships/slide" Target="/ppt/slides/slide51.xml"/><Relationship Id="rId5" Type="http://schemas.openxmlformats.org/officeDocument/2006/relationships/slide" Target="/ppt/slides/slide53.xml"/><Relationship Id="rId6" Type="http://schemas.openxmlformats.org/officeDocument/2006/relationships/slide" Target="/ppt/slides/slide71.xml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2.xml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3.xml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4.xml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5.xml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6.xml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7.xml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8.xml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9.xml"/><Relationship Id="rId3" Type="http://schemas.openxmlformats.org/officeDocument/2006/relationships/slide" Target="/ppt/slides/slide2.xml"/><Relationship Id="rId4" Type="http://schemas.openxmlformats.org/officeDocument/2006/relationships/slide" Target="/ppt/slides/slide25.xml"/><Relationship Id="rId5" Type="http://schemas.openxmlformats.org/officeDocument/2006/relationships/slide" Target="/ppt/slides/slide43.xml"/><Relationship Id="rId6" Type="http://schemas.openxmlformats.org/officeDocument/2006/relationships/slide" Target="/ppt/slides/slide50.xml"/><Relationship Id="rId7" Type="http://schemas.openxmlformats.org/officeDocument/2006/relationships/slide" Target="/ppt/slides/slide79.xml"/><Relationship Id="rId8" Type="http://schemas.openxmlformats.org/officeDocument/2006/relationships/slide" Target="/ppt/slides/slide10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0.xml"/><Relationship Id="rId3" Type="http://schemas.openxmlformats.org/officeDocument/2006/relationships/slide" Target="/ppt/slides/slide79.xml"/><Relationship Id="rId4" Type="http://schemas.openxmlformats.org/officeDocument/2006/relationships/slide" Target="/ppt/slides/slide80.xml"/><Relationship Id="rId5" Type="http://schemas.openxmlformats.org/officeDocument/2006/relationships/slide" Target="/ppt/slides/slide83.xml"/><Relationship Id="rId6" Type="http://schemas.openxmlformats.org/officeDocument/2006/relationships/slide" Target="/ppt/slides/slide94.xml"/><Relationship Id="rId7" Type="http://schemas.openxmlformats.org/officeDocument/2006/relationships/slide" Target="/ppt/slides/slide103.xml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1.xml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2.xml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3.xml"/><Relationship Id="rId3" Type="http://schemas.openxmlformats.org/officeDocument/2006/relationships/slide" Target="/ppt/slides/slide79.xml"/><Relationship Id="rId4" Type="http://schemas.openxmlformats.org/officeDocument/2006/relationships/slide" Target="/ppt/slides/slide80.xml"/><Relationship Id="rId5" Type="http://schemas.openxmlformats.org/officeDocument/2006/relationships/slide" Target="/ppt/slides/slide83.xml"/><Relationship Id="rId6" Type="http://schemas.openxmlformats.org/officeDocument/2006/relationships/slide" Target="/ppt/slides/slide94.xml"/><Relationship Id="rId7" Type="http://schemas.openxmlformats.org/officeDocument/2006/relationships/slide" Target="/ppt/slides/slide103.xml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4.xml"/></Relationships>
</file>

<file path=ppt/slides/_rels/slide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5.xml"/></Relationships>
</file>

<file path=ppt/slides/_rels/slide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6.xml"/></Relationships>
</file>

<file path=ppt/slides/_rels/slide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7.xml"/></Relationships>
</file>

<file path=ppt/slides/_rels/slide8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8.xml"/></Relationships>
</file>

<file path=ppt/slides/_rels/slide8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9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9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0.xml"/></Relationships>
</file>

<file path=ppt/slides/_rels/slide9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1.xml"/></Relationships>
</file>

<file path=ppt/slides/_rels/slide9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2.xml"/></Relationships>
</file>

<file path=ppt/slides/_rels/slide9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3.xml"/></Relationships>
</file>

<file path=ppt/slides/_rels/slide9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4.xml"/><Relationship Id="rId3" Type="http://schemas.openxmlformats.org/officeDocument/2006/relationships/slide" Target="/ppt/slides/slide79.xml"/><Relationship Id="rId4" Type="http://schemas.openxmlformats.org/officeDocument/2006/relationships/slide" Target="/ppt/slides/slide80.xml"/><Relationship Id="rId5" Type="http://schemas.openxmlformats.org/officeDocument/2006/relationships/slide" Target="/ppt/slides/slide83.xml"/><Relationship Id="rId6" Type="http://schemas.openxmlformats.org/officeDocument/2006/relationships/slide" Target="/ppt/slides/slide94.xml"/><Relationship Id="rId7" Type="http://schemas.openxmlformats.org/officeDocument/2006/relationships/slide" Target="/ppt/slides/slide103.xml"/></Relationships>
</file>

<file path=ppt/slides/_rels/slide9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5.xml"/></Relationships>
</file>

<file path=ppt/slides/_rels/slide9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6.xml"/></Relationships>
</file>

<file path=ppt/slides/_rels/slide9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7.xml"/></Relationships>
</file>

<file path=ppt/slides/_rels/slide9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8.xml"/></Relationships>
</file>

<file path=ppt/slides/_rels/slide9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834567" y="329981"/>
            <a:ext cx="2989500" cy="2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Cours 2: Calculabilité. Incomplétude.</a:t>
            </a:r>
            <a:endParaRPr/>
          </a:p>
        </p:txBody>
      </p:sp>
      <p:sp>
        <p:nvSpPr>
          <p:cNvPr id="48" name="Google Shape;48;p7"/>
          <p:cNvSpPr txBox="1"/>
          <p:nvPr/>
        </p:nvSpPr>
        <p:spPr>
          <a:xfrm>
            <a:off x="1185202" y="557730"/>
            <a:ext cx="223774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Introduction à la complexité</a:t>
            </a:r>
            <a:endParaRPr b="0" i="0" sz="14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9" name="Google Shape;4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24000" y="975457"/>
            <a:ext cx="2159934" cy="1670574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7"/>
          <p:cNvSpPr txBox="1"/>
          <p:nvPr/>
        </p:nvSpPr>
        <p:spPr>
          <a:xfrm>
            <a:off x="4451781" y="3370303"/>
            <a:ext cx="118745" cy="121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525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600" u="none" cap="none" strike="noStrike"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6"/>
          <p:cNvSpPr txBox="1"/>
          <p:nvPr>
            <p:ph type="title"/>
          </p:nvPr>
        </p:nvSpPr>
        <p:spPr>
          <a:xfrm>
            <a:off x="1592668" y="59814"/>
            <a:ext cx="142303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Plus précisément</a:t>
            </a:r>
            <a:endParaRPr/>
          </a:p>
        </p:txBody>
      </p:sp>
      <p:sp>
        <p:nvSpPr>
          <p:cNvPr id="161" name="Google Shape;161;p16"/>
          <p:cNvSpPr txBox="1"/>
          <p:nvPr/>
        </p:nvSpPr>
        <p:spPr>
          <a:xfrm>
            <a:off x="4451781" y="3370303"/>
            <a:ext cx="118745" cy="121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525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9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16"/>
          <p:cNvSpPr txBox="1"/>
          <p:nvPr/>
        </p:nvSpPr>
        <p:spPr>
          <a:xfrm>
            <a:off x="347294" y="1018272"/>
            <a:ext cx="2390140" cy="880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3"/>
              </a:rPr>
              <a:t>Calculabilité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20345" marR="205740" rtl="0" algn="l">
              <a:lnSpc>
                <a:spcPct val="102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4"/>
              </a:rPr>
              <a:t>Retours sur l’épisode précédent </a:t>
            </a:r>
            <a:r>
              <a:rPr lang="en-US" sz="1100">
                <a:solidFill>
                  <a:srgbClr val="FFCC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5"/>
              </a:rPr>
              <a:t>Théorème de Rice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20345" marR="5080" rtl="0" algn="l">
              <a:lnSpc>
                <a:spcPct val="1026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6"/>
              </a:rPr>
              <a:t>Le drame de la vérification </a:t>
            </a:r>
            <a:r>
              <a:rPr lang="en-US" sz="1100">
                <a:solidFill>
                  <a:srgbClr val="FFCC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7"/>
              </a:rPr>
              <a:t>Problèmes dans d’autres contextes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>
    <p:fade thruBlk="1"/>
  </p:transition>
</p:sld>
</file>

<file path=ppt/slides/slide1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5" name="Shape 1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" name="Google Shape;1526;p106"/>
          <p:cNvSpPr txBox="1"/>
          <p:nvPr>
            <p:ph type="title"/>
          </p:nvPr>
        </p:nvSpPr>
        <p:spPr>
          <a:xfrm>
            <a:off x="994892" y="59814"/>
            <a:ext cx="261874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Paradigme “Diviser pour régner”</a:t>
            </a:r>
            <a:endParaRPr/>
          </a:p>
        </p:txBody>
      </p:sp>
      <p:sp>
        <p:nvSpPr>
          <p:cNvPr id="1527" name="Google Shape;1527;p106"/>
          <p:cNvSpPr/>
          <p:nvPr/>
        </p:nvSpPr>
        <p:spPr>
          <a:xfrm>
            <a:off x="495363" y="498576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528" name="Google Shape;1528;p106"/>
          <p:cNvSpPr txBox="1"/>
          <p:nvPr/>
        </p:nvSpPr>
        <p:spPr>
          <a:xfrm>
            <a:off x="624395" y="376006"/>
            <a:ext cx="3034030" cy="15513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52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Supposons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puissance de 2.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334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Complexité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en nombre de comparaisons en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None/>
            </a:pP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Fusion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+ 2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i="1" lang="en-US" sz="1100">
                <a:latin typeface="Verdana"/>
                <a:ea typeface="Verdana"/>
                <a:cs typeface="Verdana"/>
                <a:sym typeface="Verdana"/>
              </a:rPr>
              <a:t>/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, soit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148080" marR="0" rtl="0" algn="l">
              <a:lnSpc>
                <a:spcPct val="100000"/>
              </a:lnSpc>
              <a:spcBef>
                <a:spcPts val="1130"/>
              </a:spcBef>
              <a:spcAft>
                <a:spcPts val="0"/>
              </a:spcAft>
              <a:buNone/>
            </a:pP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100">
                <a:latin typeface="Cambria"/>
                <a:ea typeface="Cambria"/>
                <a:cs typeface="Cambria"/>
                <a:sym typeface="Cambria"/>
              </a:rPr>
              <a:t>≤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Kn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+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i="1" lang="en-US" sz="1100">
                <a:latin typeface="Verdana"/>
                <a:ea typeface="Verdana"/>
                <a:cs typeface="Verdana"/>
                <a:sym typeface="Verdana"/>
              </a:rPr>
              <a:t>/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endParaRPr sz="1100"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13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pour une constante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K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, ce qui mène à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252855" marR="0" rtl="0" algn="l">
              <a:lnSpc>
                <a:spcPct val="100000"/>
              </a:lnSpc>
              <a:spcBef>
                <a:spcPts val="1130"/>
              </a:spcBef>
              <a:spcAft>
                <a:spcPts val="0"/>
              </a:spcAft>
              <a:buNone/>
            </a:pP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100">
                <a:latin typeface="Cambria"/>
                <a:ea typeface="Cambria"/>
                <a:cs typeface="Cambria"/>
                <a:sym typeface="Cambria"/>
              </a:rPr>
              <a:t>≤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log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r>
              <a:rPr i="1" lang="en-US" sz="11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29" name="Google Shape;1529;p106"/>
          <p:cNvSpPr/>
          <p:nvPr/>
        </p:nvSpPr>
        <p:spPr>
          <a:xfrm>
            <a:off x="495363" y="708609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530" name="Google Shape;1530;p106"/>
          <p:cNvSpPr txBox="1"/>
          <p:nvPr/>
        </p:nvSpPr>
        <p:spPr>
          <a:xfrm>
            <a:off x="4434966" y="3370303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66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10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4" name="Shape 1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5" name="Google Shape;1535;p107"/>
          <p:cNvSpPr txBox="1"/>
          <p:nvPr>
            <p:ph type="title"/>
          </p:nvPr>
        </p:nvSpPr>
        <p:spPr>
          <a:xfrm>
            <a:off x="994892" y="59814"/>
            <a:ext cx="261874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Paradigme “Diviser pour régner”</a:t>
            </a:r>
            <a:endParaRPr/>
          </a:p>
        </p:txBody>
      </p:sp>
      <p:sp>
        <p:nvSpPr>
          <p:cNvPr id="1536" name="Google Shape;1536;p107"/>
          <p:cNvSpPr/>
          <p:nvPr/>
        </p:nvSpPr>
        <p:spPr>
          <a:xfrm>
            <a:off x="495363" y="498576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537" name="Google Shape;1537;p107"/>
          <p:cNvSpPr txBox="1"/>
          <p:nvPr/>
        </p:nvSpPr>
        <p:spPr>
          <a:xfrm>
            <a:off x="586295" y="376006"/>
            <a:ext cx="3579495" cy="2814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5225">
            <a:spAutoFit/>
          </a:bodyPr>
          <a:lstStyle/>
          <a:p>
            <a:pPr indent="0" lvl="0" marL="5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Supposons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puissance de 2.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50800" marR="0" rtl="0" algn="l">
              <a:lnSpc>
                <a:spcPct val="100000"/>
              </a:lnSpc>
              <a:spcBef>
                <a:spcPts val="334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Complexité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en nombre de comparaisons en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50800" marR="0" rtl="0" algn="l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None/>
            </a:pP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Fusion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+ 2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i="1" lang="en-US" sz="1100">
                <a:latin typeface="Verdana"/>
                <a:ea typeface="Verdana"/>
                <a:cs typeface="Verdana"/>
                <a:sym typeface="Verdana"/>
              </a:rPr>
              <a:t>/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, soit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32715" marR="0" rtl="0" algn="ctr">
              <a:lnSpc>
                <a:spcPct val="100000"/>
              </a:lnSpc>
              <a:spcBef>
                <a:spcPts val="1130"/>
              </a:spcBef>
              <a:spcAft>
                <a:spcPts val="0"/>
              </a:spcAft>
              <a:buNone/>
            </a:pP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100">
                <a:latin typeface="Cambria"/>
                <a:ea typeface="Cambria"/>
                <a:cs typeface="Cambria"/>
                <a:sym typeface="Cambria"/>
              </a:rPr>
              <a:t>≤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Kn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+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i="1" lang="en-US" sz="1100">
                <a:latin typeface="Verdana"/>
                <a:ea typeface="Verdana"/>
                <a:cs typeface="Verdana"/>
                <a:sym typeface="Verdana"/>
              </a:rPr>
              <a:t>/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endParaRPr sz="1100"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50800" marR="0" rtl="0" algn="l">
              <a:lnSpc>
                <a:spcPct val="100000"/>
              </a:lnSpc>
              <a:spcBef>
                <a:spcPts val="113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pour une constante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K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, ce qui mène à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32715" marR="0" rtl="0" algn="ctr">
              <a:lnSpc>
                <a:spcPct val="100000"/>
              </a:lnSpc>
              <a:spcBef>
                <a:spcPts val="1130"/>
              </a:spcBef>
              <a:spcAft>
                <a:spcPts val="0"/>
              </a:spcAft>
              <a:buNone/>
            </a:pP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100">
                <a:latin typeface="Cambria"/>
                <a:ea typeface="Cambria"/>
                <a:cs typeface="Cambria"/>
                <a:sym typeface="Cambria"/>
              </a:rPr>
              <a:t>≤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log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r>
              <a:rPr i="1" lang="en-US" sz="11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Verdana"/>
              <a:ea typeface="Verdana"/>
              <a:cs typeface="Verdana"/>
              <a:sym typeface="Verdana"/>
            </a:endParaRPr>
          </a:p>
          <a:p>
            <a:pPr indent="0" lvl="0" marL="5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Note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7159" lvl="0" marL="327660" marR="6858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comment résoudre une telle récurrence : poser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=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baseline="30000" i="1" lang="en-US" sz="1050">
                <a:latin typeface="Arial"/>
                <a:ea typeface="Arial"/>
                <a:cs typeface="Arial"/>
                <a:sym typeface="Arial"/>
              </a:rPr>
              <a:t>p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et  faire le changement de variable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baseline="30000" lang="en-US" sz="1050">
                <a:latin typeface="Cambria"/>
                <a:ea typeface="Cambria"/>
                <a:cs typeface="Cambria"/>
                <a:sym typeface="Cambria"/>
              </a:rPr>
              <a:t>′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 =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baseline="30000" i="1" lang="en-US" sz="1050">
                <a:latin typeface="Arial"/>
                <a:ea typeface="Arial"/>
                <a:cs typeface="Arial"/>
                <a:sym typeface="Arial"/>
              </a:rPr>
              <a:t>p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9050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 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baseline="30000" lang="en-US" sz="1050">
                <a:latin typeface="Cambria"/>
                <a:ea typeface="Cambria"/>
                <a:cs typeface="Cambria"/>
                <a:sym typeface="Cambria"/>
              </a:rPr>
              <a:t>′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≤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K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baseline="30000" i="1" lang="en-US" sz="1050">
                <a:latin typeface="Arial"/>
                <a:ea typeface="Arial"/>
                <a:cs typeface="Arial"/>
                <a:sym typeface="Arial"/>
              </a:rPr>
              <a:t>p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+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baseline="30000" lang="en-US" sz="1050">
                <a:latin typeface="Cambria"/>
                <a:ea typeface="Cambria"/>
                <a:cs typeface="Cambria"/>
                <a:sym typeface="Cambria"/>
              </a:rPr>
              <a:t>′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p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−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,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9050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donc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baseline="30000" lang="en-US" sz="1050">
                <a:latin typeface="Cambria"/>
                <a:ea typeface="Cambria"/>
                <a:cs typeface="Cambria"/>
                <a:sym typeface="Cambria"/>
              </a:rPr>
              <a:t>′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≤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baseline="30000" i="1" lang="en-US" sz="1050">
                <a:latin typeface="Arial"/>
                <a:ea typeface="Arial"/>
                <a:cs typeface="Arial"/>
                <a:sym typeface="Arial"/>
              </a:rPr>
              <a:t>p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38" name="Google Shape;1538;p107"/>
          <p:cNvSpPr/>
          <p:nvPr/>
        </p:nvSpPr>
        <p:spPr>
          <a:xfrm>
            <a:off x="495363" y="708609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539" name="Google Shape;1539;p107"/>
          <p:cNvSpPr/>
          <p:nvPr/>
        </p:nvSpPr>
        <p:spPr>
          <a:xfrm>
            <a:off x="495363" y="2295245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540" name="Google Shape;1540;p107"/>
          <p:cNvSpPr txBox="1"/>
          <p:nvPr/>
        </p:nvSpPr>
        <p:spPr>
          <a:xfrm>
            <a:off x="4434966" y="3370303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66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10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4" name="Shape 1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5" name="Google Shape;1545;p108"/>
          <p:cNvSpPr txBox="1"/>
          <p:nvPr>
            <p:ph type="title"/>
          </p:nvPr>
        </p:nvSpPr>
        <p:spPr>
          <a:xfrm>
            <a:off x="1926272" y="59814"/>
            <a:ext cx="75565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Tri fusion</a:t>
            </a:r>
            <a:endParaRPr/>
          </a:p>
        </p:txBody>
      </p:sp>
      <p:grpSp>
        <p:nvGrpSpPr>
          <p:cNvPr id="1546" name="Google Shape;1546;p108"/>
          <p:cNvGrpSpPr/>
          <p:nvPr/>
        </p:nvGrpSpPr>
        <p:grpSpPr>
          <a:xfrm>
            <a:off x="316979" y="329222"/>
            <a:ext cx="3974465" cy="2211832"/>
            <a:chOff x="316979" y="329222"/>
            <a:chExt cx="3974465" cy="2211832"/>
          </a:xfrm>
        </p:grpSpPr>
        <p:sp>
          <p:nvSpPr>
            <p:cNvPr id="1547" name="Google Shape;1547;p108"/>
            <p:cNvSpPr/>
            <p:nvPr/>
          </p:nvSpPr>
          <p:spPr>
            <a:xfrm>
              <a:off x="316979" y="329222"/>
              <a:ext cx="3974465" cy="43180"/>
            </a:xfrm>
            <a:custGeom>
              <a:rect b="b" l="l" r="r" t="t"/>
              <a:pathLst>
                <a:path extrusionOk="0" h="43179" w="3974465">
                  <a:moveTo>
                    <a:pt x="3974033" y="0"/>
                  </a:moveTo>
                  <a:lnTo>
                    <a:pt x="0" y="0"/>
                  </a:lnTo>
                  <a:lnTo>
                    <a:pt x="0" y="43014"/>
                  </a:lnTo>
                  <a:lnTo>
                    <a:pt x="3974033" y="43014"/>
                  </a:lnTo>
                  <a:lnTo>
                    <a:pt x="3974033" y="0"/>
                  </a:lnTo>
                  <a:close/>
                </a:path>
              </a:pathLst>
            </a:custGeom>
            <a:solidFill>
              <a:srgbClr val="FFFAC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48" name="Google Shape;1548;p108"/>
            <p:cNvSpPr/>
            <p:nvPr/>
          </p:nvSpPr>
          <p:spPr>
            <a:xfrm>
              <a:off x="319506" y="329222"/>
              <a:ext cx="0" cy="43180"/>
            </a:xfrm>
            <a:custGeom>
              <a:rect b="b" l="l" r="r" t="t"/>
              <a:pathLst>
                <a:path extrusionOk="0" h="43179" w="120000">
                  <a:moveTo>
                    <a:pt x="0" y="43014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49" name="Google Shape;1549;p108"/>
            <p:cNvSpPr/>
            <p:nvPr/>
          </p:nvSpPr>
          <p:spPr>
            <a:xfrm>
              <a:off x="316979" y="331749"/>
              <a:ext cx="43180" cy="0"/>
            </a:xfrm>
            <a:custGeom>
              <a:rect b="b" l="l" r="r" t="t"/>
              <a:pathLst>
                <a:path extrusionOk="0" h="120000" w="43179">
                  <a:moveTo>
                    <a:pt x="0" y="0"/>
                  </a:moveTo>
                  <a:lnTo>
                    <a:pt x="43014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50" name="Google Shape;1550;p108"/>
            <p:cNvSpPr/>
            <p:nvPr/>
          </p:nvSpPr>
          <p:spPr>
            <a:xfrm>
              <a:off x="359994" y="331749"/>
              <a:ext cx="3888104" cy="0"/>
            </a:xfrm>
            <a:custGeom>
              <a:rect b="b" l="l" r="r" t="t"/>
              <a:pathLst>
                <a:path extrusionOk="0" h="120000" w="3888104">
                  <a:moveTo>
                    <a:pt x="0" y="0"/>
                  </a:moveTo>
                  <a:lnTo>
                    <a:pt x="3888003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51" name="Google Shape;1551;p108"/>
            <p:cNvSpPr/>
            <p:nvPr/>
          </p:nvSpPr>
          <p:spPr>
            <a:xfrm>
              <a:off x="4247997" y="331749"/>
              <a:ext cx="43180" cy="0"/>
            </a:xfrm>
            <a:custGeom>
              <a:rect b="b" l="l" r="r" t="t"/>
              <a:pathLst>
                <a:path extrusionOk="0" h="120000" w="43179">
                  <a:moveTo>
                    <a:pt x="0" y="0"/>
                  </a:moveTo>
                  <a:lnTo>
                    <a:pt x="43014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52" name="Google Shape;1552;p108"/>
            <p:cNvSpPr/>
            <p:nvPr/>
          </p:nvSpPr>
          <p:spPr>
            <a:xfrm>
              <a:off x="4288485" y="329222"/>
              <a:ext cx="0" cy="43180"/>
            </a:xfrm>
            <a:custGeom>
              <a:rect b="b" l="l" r="r" t="t"/>
              <a:pathLst>
                <a:path extrusionOk="0" h="43179" w="120000">
                  <a:moveTo>
                    <a:pt x="0" y="43014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53" name="Google Shape;1553;p108"/>
            <p:cNvSpPr/>
            <p:nvPr/>
          </p:nvSpPr>
          <p:spPr>
            <a:xfrm>
              <a:off x="322046" y="372249"/>
              <a:ext cx="38100" cy="152400"/>
            </a:xfrm>
            <a:custGeom>
              <a:rect b="b" l="l" r="r" t="t"/>
              <a:pathLst>
                <a:path extrusionOk="0" h="152400" w="38100">
                  <a:moveTo>
                    <a:pt x="37960" y="0"/>
                  </a:moveTo>
                  <a:lnTo>
                    <a:pt x="0" y="0"/>
                  </a:lnTo>
                  <a:lnTo>
                    <a:pt x="0" y="151828"/>
                  </a:lnTo>
                  <a:lnTo>
                    <a:pt x="37960" y="151828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FFAC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54" name="Google Shape;1554;p108"/>
            <p:cNvSpPr/>
            <p:nvPr/>
          </p:nvSpPr>
          <p:spPr>
            <a:xfrm>
              <a:off x="319506" y="372249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FFFAC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55" name="Google Shape;1555;p108"/>
            <p:cNvSpPr/>
            <p:nvPr/>
          </p:nvSpPr>
          <p:spPr>
            <a:xfrm>
              <a:off x="319506" y="372249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56" name="Google Shape;1556;p108"/>
            <p:cNvSpPr/>
            <p:nvPr/>
          </p:nvSpPr>
          <p:spPr>
            <a:xfrm>
              <a:off x="359994" y="372249"/>
              <a:ext cx="3926204" cy="152400"/>
            </a:xfrm>
            <a:custGeom>
              <a:rect b="b" l="l" r="r" t="t"/>
              <a:pathLst>
                <a:path extrusionOk="0" h="152400" w="3926204">
                  <a:moveTo>
                    <a:pt x="3925963" y="0"/>
                  </a:moveTo>
                  <a:lnTo>
                    <a:pt x="3888003" y="0"/>
                  </a:lnTo>
                  <a:lnTo>
                    <a:pt x="0" y="0"/>
                  </a:lnTo>
                  <a:lnTo>
                    <a:pt x="0" y="151828"/>
                  </a:lnTo>
                  <a:lnTo>
                    <a:pt x="3888003" y="151828"/>
                  </a:lnTo>
                  <a:lnTo>
                    <a:pt x="3925963" y="151828"/>
                  </a:lnTo>
                  <a:lnTo>
                    <a:pt x="3925963" y="0"/>
                  </a:lnTo>
                  <a:close/>
                </a:path>
              </a:pathLst>
            </a:custGeom>
            <a:solidFill>
              <a:srgbClr val="FFFAC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57" name="Google Shape;1557;p108"/>
            <p:cNvSpPr/>
            <p:nvPr/>
          </p:nvSpPr>
          <p:spPr>
            <a:xfrm>
              <a:off x="4288485" y="372249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FFFAC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58" name="Google Shape;1558;p108"/>
            <p:cNvSpPr/>
            <p:nvPr/>
          </p:nvSpPr>
          <p:spPr>
            <a:xfrm>
              <a:off x="4288485" y="372249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59" name="Google Shape;1559;p108"/>
            <p:cNvSpPr/>
            <p:nvPr/>
          </p:nvSpPr>
          <p:spPr>
            <a:xfrm>
              <a:off x="322046" y="524078"/>
              <a:ext cx="38100" cy="152400"/>
            </a:xfrm>
            <a:custGeom>
              <a:rect b="b" l="l" r="r" t="t"/>
              <a:pathLst>
                <a:path extrusionOk="0" h="152400" w="38100">
                  <a:moveTo>
                    <a:pt x="37960" y="0"/>
                  </a:moveTo>
                  <a:lnTo>
                    <a:pt x="0" y="0"/>
                  </a:lnTo>
                  <a:lnTo>
                    <a:pt x="0" y="151828"/>
                  </a:lnTo>
                  <a:lnTo>
                    <a:pt x="37960" y="151828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FFAC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60" name="Google Shape;1560;p108"/>
            <p:cNvSpPr/>
            <p:nvPr/>
          </p:nvSpPr>
          <p:spPr>
            <a:xfrm>
              <a:off x="319506" y="524078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FFFAC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61" name="Google Shape;1561;p108"/>
            <p:cNvSpPr/>
            <p:nvPr/>
          </p:nvSpPr>
          <p:spPr>
            <a:xfrm>
              <a:off x="319506" y="524078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62" name="Google Shape;1562;p108"/>
            <p:cNvSpPr/>
            <p:nvPr/>
          </p:nvSpPr>
          <p:spPr>
            <a:xfrm>
              <a:off x="359994" y="524078"/>
              <a:ext cx="3926204" cy="152400"/>
            </a:xfrm>
            <a:custGeom>
              <a:rect b="b" l="l" r="r" t="t"/>
              <a:pathLst>
                <a:path extrusionOk="0" h="152400" w="3926204">
                  <a:moveTo>
                    <a:pt x="3925963" y="0"/>
                  </a:moveTo>
                  <a:lnTo>
                    <a:pt x="3888003" y="0"/>
                  </a:lnTo>
                  <a:lnTo>
                    <a:pt x="0" y="0"/>
                  </a:lnTo>
                  <a:lnTo>
                    <a:pt x="0" y="151828"/>
                  </a:lnTo>
                  <a:lnTo>
                    <a:pt x="3888003" y="151828"/>
                  </a:lnTo>
                  <a:lnTo>
                    <a:pt x="3925963" y="151828"/>
                  </a:lnTo>
                  <a:lnTo>
                    <a:pt x="3925963" y="0"/>
                  </a:lnTo>
                  <a:close/>
                </a:path>
              </a:pathLst>
            </a:custGeom>
            <a:solidFill>
              <a:srgbClr val="FFFAC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63" name="Google Shape;1563;p108"/>
            <p:cNvSpPr/>
            <p:nvPr/>
          </p:nvSpPr>
          <p:spPr>
            <a:xfrm>
              <a:off x="4288485" y="524078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FFFAC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64" name="Google Shape;1564;p108"/>
            <p:cNvSpPr/>
            <p:nvPr/>
          </p:nvSpPr>
          <p:spPr>
            <a:xfrm>
              <a:off x="4288485" y="524078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65" name="Google Shape;1565;p108"/>
            <p:cNvSpPr/>
            <p:nvPr/>
          </p:nvSpPr>
          <p:spPr>
            <a:xfrm>
              <a:off x="322046" y="675906"/>
              <a:ext cx="38100" cy="152400"/>
            </a:xfrm>
            <a:custGeom>
              <a:rect b="b" l="l" r="r" t="t"/>
              <a:pathLst>
                <a:path extrusionOk="0" h="152400" w="38100">
                  <a:moveTo>
                    <a:pt x="37960" y="0"/>
                  </a:moveTo>
                  <a:lnTo>
                    <a:pt x="0" y="0"/>
                  </a:lnTo>
                  <a:lnTo>
                    <a:pt x="0" y="151828"/>
                  </a:lnTo>
                  <a:lnTo>
                    <a:pt x="37960" y="151828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FFAC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66" name="Google Shape;1566;p108"/>
            <p:cNvSpPr/>
            <p:nvPr/>
          </p:nvSpPr>
          <p:spPr>
            <a:xfrm>
              <a:off x="319506" y="675906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FFFAC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67" name="Google Shape;1567;p108"/>
            <p:cNvSpPr/>
            <p:nvPr/>
          </p:nvSpPr>
          <p:spPr>
            <a:xfrm>
              <a:off x="319506" y="675906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68" name="Google Shape;1568;p108"/>
            <p:cNvSpPr/>
            <p:nvPr/>
          </p:nvSpPr>
          <p:spPr>
            <a:xfrm>
              <a:off x="359994" y="675906"/>
              <a:ext cx="3926204" cy="152400"/>
            </a:xfrm>
            <a:custGeom>
              <a:rect b="b" l="l" r="r" t="t"/>
              <a:pathLst>
                <a:path extrusionOk="0" h="152400" w="3926204">
                  <a:moveTo>
                    <a:pt x="3925963" y="0"/>
                  </a:moveTo>
                  <a:lnTo>
                    <a:pt x="3888003" y="0"/>
                  </a:lnTo>
                  <a:lnTo>
                    <a:pt x="0" y="0"/>
                  </a:lnTo>
                  <a:lnTo>
                    <a:pt x="0" y="151828"/>
                  </a:lnTo>
                  <a:lnTo>
                    <a:pt x="3888003" y="151828"/>
                  </a:lnTo>
                  <a:lnTo>
                    <a:pt x="3925963" y="151828"/>
                  </a:lnTo>
                  <a:lnTo>
                    <a:pt x="3925963" y="0"/>
                  </a:lnTo>
                  <a:close/>
                </a:path>
              </a:pathLst>
            </a:custGeom>
            <a:solidFill>
              <a:srgbClr val="FFFAC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69" name="Google Shape;1569;p108"/>
            <p:cNvSpPr/>
            <p:nvPr/>
          </p:nvSpPr>
          <p:spPr>
            <a:xfrm>
              <a:off x="4288485" y="675906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FFFAC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70" name="Google Shape;1570;p108"/>
            <p:cNvSpPr/>
            <p:nvPr/>
          </p:nvSpPr>
          <p:spPr>
            <a:xfrm>
              <a:off x="4288485" y="675906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71" name="Google Shape;1571;p108"/>
            <p:cNvSpPr/>
            <p:nvPr/>
          </p:nvSpPr>
          <p:spPr>
            <a:xfrm>
              <a:off x="322046" y="827735"/>
              <a:ext cx="38100" cy="152400"/>
            </a:xfrm>
            <a:custGeom>
              <a:rect b="b" l="l" r="r" t="t"/>
              <a:pathLst>
                <a:path extrusionOk="0" h="152400" w="38100">
                  <a:moveTo>
                    <a:pt x="37960" y="0"/>
                  </a:moveTo>
                  <a:lnTo>
                    <a:pt x="0" y="0"/>
                  </a:lnTo>
                  <a:lnTo>
                    <a:pt x="0" y="151828"/>
                  </a:lnTo>
                  <a:lnTo>
                    <a:pt x="37960" y="151828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FFAC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72" name="Google Shape;1572;p108"/>
            <p:cNvSpPr/>
            <p:nvPr/>
          </p:nvSpPr>
          <p:spPr>
            <a:xfrm>
              <a:off x="319506" y="827735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FFFAC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73" name="Google Shape;1573;p108"/>
            <p:cNvSpPr/>
            <p:nvPr/>
          </p:nvSpPr>
          <p:spPr>
            <a:xfrm>
              <a:off x="319506" y="827735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74" name="Google Shape;1574;p108"/>
            <p:cNvSpPr/>
            <p:nvPr/>
          </p:nvSpPr>
          <p:spPr>
            <a:xfrm>
              <a:off x="359994" y="827735"/>
              <a:ext cx="3926204" cy="152400"/>
            </a:xfrm>
            <a:custGeom>
              <a:rect b="b" l="l" r="r" t="t"/>
              <a:pathLst>
                <a:path extrusionOk="0" h="152400" w="3926204">
                  <a:moveTo>
                    <a:pt x="3925963" y="0"/>
                  </a:moveTo>
                  <a:lnTo>
                    <a:pt x="3888003" y="0"/>
                  </a:lnTo>
                  <a:lnTo>
                    <a:pt x="0" y="0"/>
                  </a:lnTo>
                  <a:lnTo>
                    <a:pt x="0" y="151828"/>
                  </a:lnTo>
                  <a:lnTo>
                    <a:pt x="3888003" y="151828"/>
                  </a:lnTo>
                  <a:lnTo>
                    <a:pt x="3925963" y="151828"/>
                  </a:lnTo>
                  <a:lnTo>
                    <a:pt x="3925963" y="0"/>
                  </a:lnTo>
                  <a:close/>
                </a:path>
              </a:pathLst>
            </a:custGeom>
            <a:solidFill>
              <a:srgbClr val="FFFAC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75" name="Google Shape;1575;p108"/>
            <p:cNvSpPr/>
            <p:nvPr/>
          </p:nvSpPr>
          <p:spPr>
            <a:xfrm>
              <a:off x="4288485" y="827735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FFFAC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76" name="Google Shape;1576;p108"/>
            <p:cNvSpPr/>
            <p:nvPr/>
          </p:nvSpPr>
          <p:spPr>
            <a:xfrm>
              <a:off x="4288485" y="827735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77" name="Google Shape;1577;p108"/>
            <p:cNvSpPr/>
            <p:nvPr/>
          </p:nvSpPr>
          <p:spPr>
            <a:xfrm>
              <a:off x="322046" y="979563"/>
              <a:ext cx="38100" cy="152400"/>
            </a:xfrm>
            <a:custGeom>
              <a:rect b="b" l="l" r="r" t="t"/>
              <a:pathLst>
                <a:path extrusionOk="0" h="152400" w="38100">
                  <a:moveTo>
                    <a:pt x="37960" y="0"/>
                  </a:moveTo>
                  <a:lnTo>
                    <a:pt x="0" y="0"/>
                  </a:lnTo>
                  <a:lnTo>
                    <a:pt x="0" y="151828"/>
                  </a:lnTo>
                  <a:lnTo>
                    <a:pt x="37960" y="151828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FFAC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78" name="Google Shape;1578;p108"/>
            <p:cNvSpPr/>
            <p:nvPr/>
          </p:nvSpPr>
          <p:spPr>
            <a:xfrm>
              <a:off x="319506" y="979563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FFFAC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79" name="Google Shape;1579;p108"/>
            <p:cNvSpPr/>
            <p:nvPr/>
          </p:nvSpPr>
          <p:spPr>
            <a:xfrm>
              <a:off x="319506" y="979563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80" name="Google Shape;1580;p108"/>
            <p:cNvSpPr/>
            <p:nvPr/>
          </p:nvSpPr>
          <p:spPr>
            <a:xfrm>
              <a:off x="359994" y="979563"/>
              <a:ext cx="3926204" cy="152400"/>
            </a:xfrm>
            <a:custGeom>
              <a:rect b="b" l="l" r="r" t="t"/>
              <a:pathLst>
                <a:path extrusionOk="0" h="152400" w="3926204">
                  <a:moveTo>
                    <a:pt x="3925963" y="0"/>
                  </a:moveTo>
                  <a:lnTo>
                    <a:pt x="3888003" y="0"/>
                  </a:lnTo>
                  <a:lnTo>
                    <a:pt x="0" y="0"/>
                  </a:lnTo>
                  <a:lnTo>
                    <a:pt x="0" y="151828"/>
                  </a:lnTo>
                  <a:lnTo>
                    <a:pt x="3888003" y="151828"/>
                  </a:lnTo>
                  <a:lnTo>
                    <a:pt x="3925963" y="151828"/>
                  </a:lnTo>
                  <a:lnTo>
                    <a:pt x="3925963" y="0"/>
                  </a:lnTo>
                  <a:close/>
                </a:path>
              </a:pathLst>
            </a:custGeom>
            <a:solidFill>
              <a:srgbClr val="FFFAC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81" name="Google Shape;1581;p108"/>
            <p:cNvSpPr/>
            <p:nvPr/>
          </p:nvSpPr>
          <p:spPr>
            <a:xfrm>
              <a:off x="4288485" y="979563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FFFAC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82" name="Google Shape;1582;p108"/>
            <p:cNvSpPr/>
            <p:nvPr/>
          </p:nvSpPr>
          <p:spPr>
            <a:xfrm>
              <a:off x="4288485" y="979563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83" name="Google Shape;1583;p108"/>
            <p:cNvSpPr/>
            <p:nvPr/>
          </p:nvSpPr>
          <p:spPr>
            <a:xfrm>
              <a:off x="322046" y="1131392"/>
              <a:ext cx="38100" cy="152400"/>
            </a:xfrm>
            <a:custGeom>
              <a:rect b="b" l="l" r="r" t="t"/>
              <a:pathLst>
                <a:path extrusionOk="0" h="152400" w="38100">
                  <a:moveTo>
                    <a:pt x="37960" y="0"/>
                  </a:moveTo>
                  <a:lnTo>
                    <a:pt x="0" y="0"/>
                  </a:lnTo>
                  <a:lnTo>
                    <a:pt x="0" y="151828"/>
                  </a:lnTo>
                  <a:lnTo>
                    <a:pt x="37960" y="151828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FFAC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84" name="Google Shape;1584;p108"/>
            <p:cNvSpPr/>
            <p:nvPr/>
          </p:nvSpPr>
          <p:spPr>
            <a:xfrm>
              <a:off x="319506" y="1131392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FFFAC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85" name="Google Shape;1585;p108"/>
            <p:cNvSpPr/>
            <p:nvPr/>
          </p:nvSpPr>
          <p:spPr>
            <a:xfrm>
              <a:off x="319506" y="1131392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86" name="Google Shape;1586;p108"/>
            <p:cNvSpPr/>
            <p:nvPr/>
          </p:nvSpPr>
          <p:spPr>
            <a:xfrm>
              <a:off x="359994" y="1131392"/>
              <a:ext cx="3926204" cy="152400"/>
            </a:xfrm>
            <a:custGeom>
              <a:rect b="b" l="l" r="r" t="t"/>
              <a:pathLst>
                <a:path extrusionOk="0" h="152400" w="3926204">
                  <a:moveTo>
                    <a:pt x="3925963" y="0"/>
                  </a:moveTo>
                  <a:lnTo>
                    <a:pt x="3888003" y="0"/>
                  </a:lnTo>
                  <a:lnTo>
                    <a:pt x="0" y="0"/>
                  </a:lnTo>
                  <a:lnTo>
                    <a:pt x="0" y="151828"/>
                  </a:lnTo>
                  <a:lnTo>
                    <a:pt x="3888003" y="151828"/>
                  </a:lnTo>
                  <a:lnTo>
                    <a:pt x="3925963" y="151828"/>
                  </a:lnTo>
                  <a:lnTo>
                    <a:pt x="3925963" y="0"/>
                  </a:lnTo>
                  <a:close/>
                </a:path>
              </a:pathLst>
            </a:custGeom>
            <a:solidFill>
              <a:srgbClr val="FFFAC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87" name="Google Shape;1587;p108"/>
            <p:cNvSpPr/>
            <p:nvPr/>
          </p:nvSpPr>
          <p:spPr>
            <a:xfrm>
              <a:off x="4288485" y="1131392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FFFAC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88" name="Google Shape;1588;p108"/>
            <p:cNvSpPr/>
            <p:nvPr/>
          </p:nvSpPr>
          <p:spPr>
            <a:xfrm>
              <a:off x="4288485" y="1131392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89" name="Google Shape;1589;p108"/>
            <p:cNvSpPr/>
            <p:nvPr/>
          </p:nvSpPr>
          <p:spPr>
            <a:xfrm>
              <a:off x="322046" y="1283233"/>
              <a:ext cx="38100" cy="152400"/>
            </a:xfrm>
            <a:custGeom>
              <a:rect b="b" l="l" r="r" t="t"/>
              <a:pathLst>
                <a:path extrusionOk="0" h="152400" w="38100">
                  <a:moveTo>
                    <a:pt x="37960" y="0"/>
                  </a:moveTo>
                  <a:lnTo>
                    <a:pt x="0" y="0"/>
                  </a:lnTo>
                  <a:lnTo>
                    <a:pt x="0" y="151828"/>
                  </a:lnTo>
                  <a:lnTo>
                    <a:pt x="37960" y="151828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FFAC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90" name="Google Shape;1590;p108"/>
            <p:cNvSpPr/>
            <p:nvPr/>
          </p:nvSpPr>
          <p:spPr>
            <a:xfrm>
              <a:off x="319506" y="1283233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FFFAC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91" name="Google Shape;1591;p108"/>
            <p:cNvSpPr/>
            <p:nvPr/>
          </p:nvSpPr>
          <p:spPr>
            <a:xfrm>
              <a:off x="319506" y="1283233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92" name="Google Shape;1592;p108"/>
            <p:cNvSpPr/>
            <p:nvPr/>
          </p:nvSpPr>
          <p:spPr>
            <a:xfrm>
              <a:off x="359994" y="1283233"/>
              <a:ext cx="3926204" cy="152400"/>
            </a:xfrm>
            <a:custGeom>
              <a:rect b="b" l="l" r="r" t="t"/>
              <a:pathLst>
                <a:path extrusionOk="0" h="152400" w="3926204">
                  <a:moveTo>
                    <a:pt x="3925963" y="0"/>
                  </a:moveTo>
                  <a:lnTo>
                    <a:pt x="3888003" y="0"/>
                  </a:lnTo>
                  <a:lnTo>
                    <a:pt x="0" y="0"/>
                  </a:lnTo>
                  <a:lnTo>
                    <a:pt x="0" y="151828"/>
                  </a:lnTo>
                  <a:lnTo>
                    <a:pt x="3888003" y="151828"/>
                  </a:lnTo>
                  <a:lnTo>
                    <a:pt x="3925963" y="151828"/>
                  </a:lnTo>
                  <a:lnTo>
                    <a:pt x="3925963" y="0"/>
                  </a:lnTo>
                  <a:close/>
                </a:path>
              </a:pathLst>
            </a:custGeom>
            <a:solidFill>
              <a:srgbClr val="FFFAC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93" name="Google Shape;1593;p108"/>
            <p:cNvSpPr/>
            <p:nvPr/>
          </p:nvSpPr>
          <p:spPr>
            <a:xfrm>
              <a:off x="4288485" y="1283233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FFFAC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94" name="Google Shape;1594;p108"/>
            <p:cNvSpPr/>
            <p:nvPr/>
          </p:nvSpPr>
          <p:spPr>
            <a:xfrm>
              <a:off x="4288485" y="1283233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95" name="Google Shape;1595;p108"/>
            <p:cNvSpPr/>
            <p:nvPr/>
          </p:nvSpPr>
          <p:spPr>
            <a:xfrm>
              <a:off x="322046" y="1435061"/>
              <a:ext cx="38100" cy="152400"/>
            </a:xfrm>
            <a:custGeom>
              <a:rect b="b" l="l" r="r" t="t"/>
              <a:pathLst>
                <a:path extrusionOk="0" h="152400" w="38100">
                  <a:moveTo>
                    <a:pt x="37960" y="0"/>
                  </a:moveTo>
                  <a:lnTo>
                    <a:pt x="0" y="0"/>
                  </a:lnTo>
                  <a:lnTo>
                    <a:pt x="0" y="151828"/>
                  </a:lnTo>
                  <a:lnTo>
                    <a:pt x="37960" y="151828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FFAC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96" name="Google Shape;1596;p108"/>
            <p:cNvSpPr/>
            <p:nvPr/>
          </p:nvSpPr>
          <p:spPr>
            <a:xfrm>
              <a:off x="319506" y="1435061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FFFAC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97" name="Google Shape;1597;p108"/>
            <p:cNvSpPr/>
            <p:nvPr/>
          </p:nvSpPr>
          <p:spPr>
            <a:xfrm>
              <a:off x="319506" y="1435061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98" name="Google Shape;1598;p108"/>
            <p:cNvSpPr/>
            <p:nvPr/>
          </p:nvSpPr>
          <p:spPr>
            <a:xfrm>
              <a:off x="359994" y="1435061"/>
              <a:ext cx="3926204" cy="152400"/>
            </a:xfrm>
            <a:custGeom>
              <a:rect b="b" l="l" r="r" t="t"/>
              <a:pathLst>
                <a:path extrusionOk="0" h="152400" w="3926204">
                  <a:moveTo>
                    <a:pt x="3925963" y="0"/>
                  </a:moveTo>
                  <a:lnTo>
                    <a:pt x="3888003" y="0"/>
                  </a:lnTo>
                  <a:lnTo>
                    <a:pt x="0" y="0"/>
                  </a:lnTo>
                  <a:lnTo>
                    <a:pt x="0" y="151828"/>
                  </a:lnTo>
                  <a:lnTo>
                    <a:pt x="3888003" y="151828"/>
                  </a:lnTo>
                  <a:lnTo>
                    <a:pt x="3925963" y="151828"/>
                  </a:lnTo>
                  <a:lnTo>
                    <a:pt x="3925963" y="0"/>
                  </a:lnTo>
                  <a:close/>
                </a:path>
              </a:pathLst>
            </a:custGeom>
            <a:solidFill>
              <a:srgbClr val="FFFAC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99" name="Google Shape;1599;p108"/>
            <p:cNvSpPr/>
            <p:nvPr/>
          </p:nvSpPr>
          <p:spPr>
            <a:xfrm>
              <a:off x="4288485" y="1435061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FFFAC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600" name="Google Shape;1600;p108"/>
            <p:cNvSpPr/>
            <p:nvPr/>
          </p:nvSpPr>
          <p:spPr>
            <a:xfrm>
              <a:off x="4288485" y="1435061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601" name="Google Shape;1601;p108"/>
            <p:cNvSpPr/>
            <p:nvPr/>
          </p:nvSpPr>
          <p:spPr>
            <a:xfrm>
              <a:off x="322046" y="1586890"/>
              <a:ext cx="38100" cy="152400"/>
            </a:xfrm>
            <a:custGeom>
              <a:rect b="b" l="l" r="r" t="t"/>
              <a:pathLst>
                <a:path extrusionOk="0" h="152400" w="38100">
                  <a:moveTo>
                    <a:pt x="37960" y="0"/>
                  </a:moveTo>
                  <a:lnTo>
                    <a:pt x="0" y="0"/>
                  </a:lnTo>
                  <a:lnTo>
                    <a:pt x="0" y="151828"/>
                  </a:lnTo>
                  <a:lnTo>
                    <a:pt x="37960" y="151828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FFAC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602" name="Google Shape;1602;p108"/>
            <p:cNvSpPr/>
            <p:nvPr/>
          </p:nvSpPr>
          <p:spPr>
            <a:xfrm>
              <a:off x="319506" y="1586890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FFFAC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603" name="Google Shape;1603;p108"/>
            <p:cNvSpPr/>
            <p:nvPr/>
          </p:nvSpPr>
          <p:spPr>
            <a:xfrm>
              <a:off x="319506" y="1586890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604" name="Google Shape;1604;p108"/>
            <p:cNvSpPr/>
            <p:nvPr/>
          </p:nvSpPr>
          <p:spPr>
            <a:xfrm>
              <a:off x="359994" y="1586890"/>
              <a:ext cx="3926204" cy="152400"/>
            </a:xfrm>
            <a:custGeom>
              <a:rect b="b" l="l" r="r" t="t"/>
              <a:pathLst>
                <a:path extrusionOk="0" h="152400" w="3926204">
                  <a:moveTo>
                    <a:pt x="3925963" y="0"/>
                  </a:moveTo>
                  <a:lnTo>
                    <a:pt x="3888003" y="0"/>
                  </a:lnTo>
                  <a:lnTo>
                    <a:pt x="0" y="0"/>
                  </a:lnTo>
                  <a:lnTo>
                    <a:pt x="0" y="151828"/>
                  </a:lnTo>
                  <a:lnTo>
                    <a:pt x="3888003" y="151828"/>
                  </a:lnTo>
                  <a:lnTo>
                    <a:pt x="3925963" y="151828"/>
                  </a:lnTo>
                  <a:lnTo>
                    <a:pt x="3925963" y="0"/>
                  </a:lnTo>
                  <a:close/>
                </a:path>
              </a:pathLst>
            </a:custGeom>
            <a:solidFill>
              <a:srgbClr val="FFFAC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605" name="Google Shape;1605;p108"/>
            <p:cNvSpPr/>
            <p:nvPr/>
          </p:nvSpPr>
          <p:spPr>
            <a:xfrm>
              <a:off x="4288485" y="1586890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FFFAC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606" name="Google Shape;1606;p108"/>
            <p:cNvSpPr/>
            <p:nvPr/>
          </p:nvSpPr>
          <p:spPr>
            <a:xfrm>
              <a:off x="4288485" y="1586890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607" name="Google Shape;1607;p108"/>
            <p:cNvSpPr/>
            <p:nvPr/>
          </p:nvSpPr>
          <p:spPr>
            <a:xfrm>
              <a:off x="322046" y="1738719"/>
              <a:ext cx="38100" cy="152400"/>
            </a:xfrm>
            <a:custGeom>
              <a:rect b="b" l="l" r="r" t="t"/>
              <a:pathLst>
                <a:path extrusionOk="0" h="152400" w="38100">
                  <a:moveTo>
                    <a:pt x="37960" y="0"/>
                  </a:moveTo>
                  <a:lnTo>
                    <a:pt x="0" y="0"/>
                  </a:lnTo>
                  <a:lnTo>
                    <a:pt x="0" y="151828"/>
                  </a:lnTo>
                  <a:lnTo>
                    <a:pt x="37960" y="151828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FFAC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608" name="Google Shape;1608;p108"/>
            <p:cNvSpPr/>
            <p:nvPr/>
          </p:nvSpPr>
          <p:spPr>
            <a:xfrm>
              <a:off x="319506" y="1738719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FFFAC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609" name="Google Shape;1609;p108"/>
            <p:cNvSpPr/>
            <p:nvPr/>
          </p:nvSpPr>
          <p:spPr>
            <a:xfrm>
              <a:off x="319506" y="1738719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610" name="Google Shape;1610;p108"/>
            <p:cNvSpPr/>
            <p:nvPr/>
          </p:nvSpPr>
          <p:spPr>
            <a:xfrm>
              <a:off x="359994" y="1738718"/>
              <a:ext cx="3926204" cy="152400"/>
            </a:xfrm>
            <a:custGeom>
              <a:rect b="b" l="l" r="r" t="t"/>
              <a:pathLst>
                <a:path extrusionOk="0" h="152400" w="3926204">
                  <a:moveTo>
                    <a:pt x="3925963" y="0"/>
                  </a:moveTo>
                  <a:lnTo>
                    <a:pt x="3888003" y="0"/>
                  </a:lnTo>
                  <a:lnTo>
                    <a:pt x="0" y="0"/>
                  </a:lnTo>
                  <a:lnTo>
                    <a:pt x="0" y="151828"/>
                  </a:lnTo>
                  <a:lnTo>
                    <a:pt x="3888003" y="151828"/>
                  </a:lnTo>
                  <a:lnTo>
                    <a:pt x="3925963" y="151828"/>
                  </a:lnTo>
                  <a:lnTo>
                    <a:pt x="3925963" y="0"/>
                  </a:lnTo>
                  <a:close/>
                </a:path>
              </a:pathLst>
            </a:custGeom>
            <a:solidFill>
              <a:srgbClr val="FFFAC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611" name="Google Shape;1611;p108"/>
            <p:cNvSpPr/>
            <p:nvPr/>
          </p:nvSpPr>
          <p:spPr>
            <a:xfrm>
              <a:off x="4288485" y="1738719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FFFAC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612" name="Google Shape;1612;p108"/>
            <p:cNvSpPr/>
            <p:nvPr/>
          </p:nvSpPr>
          <p:spPr>
            <a:xfrm>
              <a:off x="4288485" y="1738719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613" name="Google Shape;1613;p108"/>
            <p:cNvSpPr/>
            <p:nvPr/>
          </p:nvSpPr>
          <p:spPr>
            <a:xfrm>
              <a:off x="322046" y="1890547"/>
              <a:ext cx="38100" cy="152400"/>
            </a:xfrm>
            <a:custGeom>
              <a:rect b="b" l="l" r="r" t="t"/>
              <a:pathLst>
                <a:path extrusionOk="0" h="152400" w="38100">
                  <a:moveTo>
                    <a:pt x="37960" y="0"/>
                  </a:moveTo>
                  <a:lnTo>
                    <a:pt x="0" y="0"/>
                  </a:lnTo>
                  <a:lnTo>
                    <a:pt x="0" y="151828"/>
                  </a:lnTo>
                  <a:lnTo>
                    <a:pt x="37960" y="151828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FFAC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614" name="Google Shape;1614;p108"/>
            <p:cNvSpPr/>
            <p:nvPr/>
          </p:nvSpPr>
          <p:spPr>
            <a:xfrm>
              <a:off x="319506" y="1890547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FFFAC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615" name="Google Shape;1615;p108"/>
            <p:cNvSpPr/>
            <p:nvPr/>
          </p:nvSpPr>
          <p:spPr>
            <a:xfrm>
              <a:off x="319506" y="1890547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616" name="Google Shape;1616;p108"/>
            <p:cNvSpPr/>
            <p:nvPr/>
          </p:nvSpPr>
          <p:spPr>
            <a:xfrm>
              <a:off x="359994" y="1890547"/>
              <a:ext cx="3926204" cy="152400"/>
            </a:xfrm>
            <a:custGeom>
              <a:rect b="b" l="l" r="r" t="t"/>
              <a:pathLst>
                <a:path extrusionOk="0" h="152400" w="3926204">
                  <a:moveTo>
                    <a:pt x="3925963" y="0"/>
                  </a:moveTo>
                  <a:lnTo>
                    <a:pt x="3888003" y="0"/>
                  </a:lnTo>
                  <a:lnTo>
                    <a:pt x="0" y="0"/>
                  </a:lnTo>
                  <a:lnTo>
                    <a:pt x="0" y="151828"/>
                  </a:lnTo>
                  <a:lnTo>
                    <a:pt x="3888003" y="151828"/>
                  </a:lnTo>
                  <a:lnTo>
                    <a:pt x="3925963" y="151828"/>
                  </a:lnTo>
                  <a:lnTo>
                    <a:pt x="3925963" y="0"/>
                  </a:lnTo>
                  <a:close/>
                </a:path>
              </a:pathLst>
            </a:custGeom>
            <a:solidFill>
              <a:srgbClr val="FFFAC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617" name="Google Shape;1617;p108"/>
            <p:cNvSpPr/>
            <p:nvPr/>
          </p:nvSpPr>
          <p:spPr>
            <a:xfrm>
              <a:off x="4288485" y="1890547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FFFAC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618" name="Google Shape;1618;p108"/>
            <p:cNvSpPr/>
            <p:nvPr/>
          </p:nvSpPr>
          <p:spPr>
            <a:xfrm>
              <a:off x="4288485" y="1890547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619" name="Google Shape;1619;p108"/>
            <p:cNvSpPr/>
            <p:nvPr/>
          </p:nvSpPr>
          <p:spPr>
            <a:xfrm>
              <a:off x="322046" y="2042375"/>
              <a:ext cx="38100" cy="152400"/>
            </a:xfrm>
            <a:custGeom>
              <a:rect b="b" l="l" r="r" t="t"/>
              <a:pathLst>
                <a:path extrusionOk="0" h="152400" w="38100">
                  <a:moveTo>
                    <a:pt x="37960" y="0"/>
                  </a:moveTo>
                  <a:lnTo>
                    <a:pt x="0" y="0"/>
                  </a:lnTo>
                  <a:lnTo>
                    <a:pt x="0" y="151828"/>
                  </a:lnTo>
                  <a:lnTo>
                    <a:pt x="37960" y="151828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FFAC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620" name="Google Shape;1620;p108"/>
            <p:cNvSpPr/>
            <p:nvPr/>
          </p:nvSpPr>
          <p:spPr>
            <a:xfrm>
              <a:off x="319506" y="2042375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FFFAC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621" name="Google Shape;1621;p108"/>
            <p:cNvSpPr/>
            <p:nvPr/>
          </p:nvSpPr>
          <p:spPr>
            <a:xfrm>
              <a:off x="319506" y="2042375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622" name="Google Shape;1622;p108"/>
            <p:cNvSpPr/>
            <p:nvPr/>
          </p:nvSpPr>
          <p:spPr>
            <a:xfrm>
              <a:off x="359994" y="2042375"/>
              <a:ext cx="3926204" cy="152400"/>
            </a:xfrm>
            <a:custGeom>
              <a:rect b="b" l="l" r="r" t="t"/>
              <a:pathLst>
                <a:path extrusionOk="0" h="152400" w="3926204">
                  <a:moveTo>
                    <a:pt x="3925963" y="0"/>
                  </a:moveTo>
                  <a:lnTo>
                    <a:pt x="3888003" y="0"/>
                  </a:lnTo>
                  <a:lnTo>
                    <a:pt x="0" y="0"/>
                  </a:lnTo>
                  <a:lnTo>
                    <a:pt x="0" y="151828"/>
                  </a:lnTo>
                  <a:lnTo>
                    <a:pt x="3888003" y="151828"/>
                  </a:lnTo>
                  <a:lnTo>
                    <a:pt x="3925963" y="151828"/>
                  </a:lnTo>
                  <a:lnTo>
                    <a:pt x="3925963" y="0"/>
                  </a:lnTo>
                  <a:close/>
                </a:path>
              </a:pathLst>
            </a:custGeom>
            <a:solidFill>
              <a:srgbClr val="FFFAC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623" name="Google Shape;1623;p108"/>
            <p:cNvSpPr/>
            <p:nvPr/>
          </p:nvSpPr>
          <p:spPr>
            <a:xfrm>
              <a:off x="4288485" y="2042375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FFFAC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624" name="Google Shape;1624;p108"/>
            <p:cNvSpPr/>
            <p:nvPr/>
          </p:nvSpPr>
          <p:spPr>
            <a:xfrm>
              <a:off x="4288485" y="2042375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625" name="Google Shape;1625;p108"/>
            <p:cNvSpPr/>
            <p:nvPr/>
          </p:nvSpPr>
          <p:spPr>
            <a:xfrm>
              <a:off x="322046" y="2194217"/>
              <a:ext cx="38100" cy="152400"/>
            </a:xfrm>
            <a:custGeom>
              <a:rect b="b" l="l" r="r" t="t"/>
              <a:pathLst>
                <a:path extrusionOk="0" h="152400" w="38100">
                  <a:moveTo>
                    <a:pt x="37960" y="0"/>
                  </a:moveTo>
                  <a:lnTo>
                    <a:pt x="0" y="0"/>
                  </a:lnTo>
                  <a:lnTo>
                    <a:pt x="0" y="151828"/>
                  </a:lnTo>
                  <a:lnTo>
                    <a:pt x="37960" y="151828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FFAC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626" name="Google Shape;1626;p108"/>
            <p:cNvSpPr/>
            <p:nvPr/>
          </p:nvSpPr>
          <p:spPr>
            <a:xfrm>
              <a:off x="319506" y="2194217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FFFAC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627" name="Google Shape;1627;p108"/>
            <p:cNvSpPr/>
            <p:nvPr/>
          </p:nvSpPr>
          <p:spPr>
            <a:xfrm>
              <a:off x="319506" y="2194217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628" name="Google Shape;1628;p108"/>
            <p:cNvSpPr/>
            <p:nvPr/>
          </p:nvSpPr>
          <p:spPr>
            <a:xfrm>
              <a:off x="359994" y="2194217"/>
              <a:ext cx="3926204" cy="152400"/>
            </a:xfrm>
            <a:custGeom>
              <a:rect b="b" l="l" r="r" t="t"/>
              <a:pathLst>
                <a:path extrusionOk="0" h="152400" w="3926204">
                  <a:moveTo>
                    <a:pt x="3925963" y="0"/>
                  </a:moveTo>
                  <a:lnTo>
                    <a:pt x="3888003" y="0"/>
                  </a:lnTo>
                  <a:lnTo>
                    <a:pt x="0" y="0"/>
                  </a:lnTo>
                  <a:lnTo>
                    <a:pt x="0" y="151828"/>
                  </a:lnTo>
                  <a:lnTo>
                    <a:pt x="3888003" y="151828"/>
                  </a:lnTo>
                  <a:lnTo>
                    <a:pt x="3925963" y="151828"/>
                  </a:lnTo>
                  <a:lnTo>
                    <a:pt x="3925963" y="0"/>
                  </a:lnTo>
                  <a:close/>
                </a:path>
              </a:pathLst>
            </a:custGeom>
            <a:solidFill>
              <a:srgbClr val="FFFAC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629" name="Google Shape;1629;p108"/>
            <p:cNvSpPr/>
            <p:nvPr/>
          </p:nvSpPr>
          <p:spPr>
            <a:xfrm>
              <a:off x="4288485" y="2194217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FFFAC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630" name="Google Shape;1630;p108"/>
            <p:cNvSpPr/>
            <p:nvPr/>
          </p:nvSpPr>
          <p:spPr>
            <a:xfrm>
              <a:off x="4288485" y="2194217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631" name="Google Shape;1631;p108"/>
            <p:cNvSpPr/>
            <p:nvPr/>
          </p:nvSpPr>
          <p:spPr>
            <a:xfrm>
              <a:off x="322046" y="2346045"/>
              <a:ext cx="38100" cy="152400"/>
            </a:xfrm>
            <a:custGeom>
              <a:rect b="b" l="l" r="r" t="t"/>
              <a:pathLst>
                <a:path extrusionOk="0" h="152400" w="38100">
                  <a:moveTo>
                    <a:pt x="37960" y="0"/>
                  </a:moveTo>
                  <a:lnTo>
                    <a:pt x="0" y="0"/>
                  </a:lnTo>
                  <a:lnTo>
                    <a:pt x="0" y="151828"/>
                  </a:lnTo>
                  <a:lnTo>
                    <a:pt x="37960" y="151828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FFAC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632" name="Google Shape;1632;p108"/>
            <p:cNvSpPr/>
            <p:nvPr/>
          </p:nvSpPr>
          <p:spPr>
            <a:xfrm>
              <a:off x="319506" y="2346045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FFFAC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633" name="Google Shape;1633;p108"/>
            <p:cNvSpPr/>
            <p:nvPr/>
          </p:nvSpPr>
          <p:spPr>
            <a:xfrm>
              <a:off x="319506" y="2346045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634" name="Google Shape;1634;p108"/>
            <p:cNvSpPr/>
            <p:nvPr/>
          </p:nvSpPr>
          <p:spPr>
            <a:xfrm>
              <a:off x="359994" y="2346045"/>
              <a:ext cx="3926204" cy="152400"/>
            </a:xfrm>
            <a:custGeom>
              <a:rect b="b" l="l" r="r" t="t"/>
              <a:pathLst>
                <a:path extrusionOk="0" h="152400" w="3926204">
                  <a:moveTo>
                    <a:pt x="3925963" y="0"/>
                  </a:moveTo>
                  <a:lnTo>
                    <a:pt x="3888003" y="0"/>
                  </a:lnTo>
                  <a:lnTo>
                    <a:pt x="0" y="0"/>
                  </a:lnTo>
                  <a:lnTo>
                    <a:pt x="0" y="151828"/>
                  </a:lnTo>
                  <a:lnTo>
                    <a:pt x="3888003" y="151828"/>
                  </a:lnTo>
                  <a:lnTo>
                    <a:pt x="3925963" y="151828"/>
                  </a:lnTo>
                  <a:lnTo>
                    <a:pt x="3925963" y="0"/>
                  </a:lnTo>
                  <a:close/>
                </a:path>
              </a:pathLst>
            </a:custGeom>
            <a:solidFill>
              <a:srgbClr val="FFFAC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635" name="Google Shape;1635;p108"/>
            <p:cNvSpPr/>
            <p:nvPr/>
          </p:nvSpPr>
          <p:spPr>
            <a:xfrm>
              <a:off x="4288485" y="2346045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FFFAC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636" name="Google Shape;1636;p108"/>
            <p:cNvSpPr/>
            <p:nvPr/>
          </p:nvSpPr>
          <p:spPr>
            <a:xfrm>
              <a:off x="4288485" y="2346045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637" name="Google Shape;1637;p108"/>
            <p:cNvSpPr/>
            <p:nvPr/>
          </p:nvSpPr>
          <p:spPr>
            <a:xfrm>
              <a:off x="316979" y="2497874"/>
              <a:ext cx="3974465" cy="43180"/>
            </a:xfrm>
            <a:custGeom>
              <a:rect b="b" l="l" r="r" t="t"/>
              <a:pathLst>
                <a:path extrusionOk="0" h="43180" w="3974465">
                  <a:moveTo>
                    <a:pt x="3974033" y="0"/>
                  </a:moveTo>
                  <a:lnTo>
                    <a:pt x="0" y="0"/>
                  </a:lnTo>
                  <a:lnTo>
                    <a:pt x="0" y="43014"/>
                  </a:lnTo>
                  <a:lnTo>
                    <a:pt x="3974033" y="43014"/>
                  </a:lnTo>
                  <a:lnTo>
                    <a:pt x="3974033" y="0"/>
                  </a:lnTo>
                  <a:close/>
                </a:path>
              </a:pathLst>
            </a:custGeom>
            <a:solidFill>
              <a:srgbClr val="FFFAC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638" name="Google Shape;1638;p108"/>
            <p:cNvSpPr/>
            <p:nvPr/>
          </p:nvSpPr>
          <p:spPr>
            <a:xfrm>
              <a:off x="319506" y="2497874"/>
              <a:ext cx="0" cy="43180"/>
            </a:xfrm>
            <a:custGeom>
              <a:rect b="b" l="l" r="r" t="t"/>
              <a:pathLst>
                <a:path extrusionOk="0" h="43180" w="120000">
                  <a:moveTo>
                    <a:pt x="0" y="43014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639" name="Google Shape;1639;p108"/>
            <p:cNvSpPr/>
            <p:nvPr/>
          </p:nvSpPr>
          <p:spPr>
            <a:xfrm>
              <a:off x="316979" y="2538361"/>
              <a:ext cx="43180" cy="0"/>
            </a:xfrm>
            <a:custGeom>
              <a:rect b="b" l="l" r="r" t="t"/>
              <a:pathLst>
                <a:path extrusionOk="0" h="120000" w="43179">
                  <a:moveTo>
                    <a:pt x="0" y="0"/>
                  </a:moveTo>
                  <a:lnTo>
                    <a:pt x="43014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640" name="Google Shape;1640;p108"/>
            <p:cNvSpPr/>
            <p:nvPr/>
          </p:nvSpPr>
          <p:spPr>
            <a:xfrm>
              <a:off x="359994" y="2538361"/>
              <a:ext cx="3888104" cy="0"/>
            </a:xfrm>
            <a:custGeom>
              <a:rect b="b" l="l" r="r" t="t"/>
              <a:pathLst>
                <a:path extrusionOk="0" h="120000" w="3888104">
                  <a:moveTo>
                    <a:pt x="0" y="0"/>
                  </a:moveTo>
                  <a:lnTo>
                    <a:pt x="3888003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641" name="Google Shape;1641;p108"/>
            <p:cNvSpPr/>
            <p:nvPr/>
          </p:nvSpPr>
          <p:spPr>
            <a:xfrm>
              <a:off x="4247997" y="2538361"/>
              <a:ext cx="43180" cy="0"/>
            </a:xfrm>
            <a:custGeom>
              <a:rect b="b" l="l" r="r" t="t"/>
              <a:pathLst>
                <a:path extrusionOk="0" h="120000" w="43179">
                  <a:moveTo>
                    <a:pt x="0" y="0"/>
                  </a:moveTo>
                  <a:lnTo>
                    <a:pt x="43014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642" name="Google Shape;1642;p108"/>
            <p:cNvSpPr/>
            <p:nvPr/>
          </p:nvSpPr>
          <p:spPr>
            <a:xfrm>
              <a:off x="4288485" y="2497874"/>
              <a:ext cx="0" cy="43180"/>
            </a:xfrm>
            <a:custGeom>
              <a:rect b="b" l="l" r="r" t="t"/>
              <a:pathLst>
                <a:path extrusionOk="0" h="43180" w="120000">
                  <a:moveTo>
                    <a:pt x="0" y="43014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1643" name="Google Shape;1643;p108"/>
          <p:cNvSpPr/>
          <p:nvPr/>
        </p:nvSpPr>
        <p:spPr>
          <a:xfrm>
            <a:off x="495363" y="2689580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644" name="Google Shape;1644;p108"/>
          <p:cNvSpPr/>
          <p:nvPr/>
        </p:nvSpPr>
        <p:spPr>
          <a:xfrm>
            <a:off x="495363" y="3039110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645" name="Google Shape;1645;p108"/>
          <p:cNvSpPr txBox="1"/>
          <p:nvPr/>
        </p:nvSpPr>
        <p:spPr>
          <a:xfrm>
            <a:off x="363600" y="339298"/>
            <a:ext cx="3575050" cy="29851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-100965" lvl="0" marL="100965" marR="16052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static </a:t>
            </a:r>
            <a:r>
              <a:rPr lang="en-US" sz="1000">
                <a:latin typeface="Courier New"/>
                <a:ea typeface="Courier New"/>
                <a:cs typeface="Courier New"/>
                <a:sym typeface="Courier New"/>
              </a:rPr>
              <a:t>Liste MergeSort(Liste l) {  Liste l1 = </a:t>
            </a:r>
            <a:r>
              <a:rPr b="1" lang="en-US" sz="1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null</a:t>
            </a:r>
            <a:r>
              <a:rPr lang="en-US" sz="1000">
                <a:latin typeface="Courier New"/>
                <a:ea typeface="Courier New"/>
                <a:cs typeface="Courier New"/>
                <a:sym typeface="Courier New"/>
              </a:rPr>
              <a:t>,l2 = </a:t>
            </a:r>
            <a:r>
              <a:rPr b="1" lang="en-US" sz="1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null</a:t>
            </a:r>
            <a:r>
              <a:rPr lang="en-US" sz="1000">
                <a:latin typeface="Courier New"/>
                <a:ea typeface="Courier New"/>
                <a:cs typeface="Courier New"/>
                <a:sym typeface="Courier New"/>
              </a:rPr>
              <a:t>;  </a:t>
            </a:r>
            <a:r>
              <a:rPr b="1" lang="en-US" sz="1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boolean </a:t>
            </a:r>
            <a:r>
              <a:rPr lang="en-US" sz="1000">
                <a:latin typeface="Courier New"/>
                <a:ea typeface="Courier New"/>
                <a:cs typeface="Courier New"/>
                <a:sym typeface="Courier New"/>
              </a:rPr>
              <a:t>even = </a:t>
            </a:r>
            <a:r>
              <a:rPr b="1" lang="en-US" sz="1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true </a:t>
            </a:r>
            <a:r>
              <a:rPr lang="en-US" sz="1000"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116839" marR="0" rtl="0" algn="l">
              <a:lnSpc>
                <a:spcPct val="118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for  </a:t>
            </a:r>
            <a:r>
              <a:rPr lang="en-US" sz="1000">
                <a:latin typeface="Courier New"/>
                <a:ea typeface="Courier New"/>
                <a:cs typeface="Courier New"/>
                <a:sym typeface="Courier New"/>
              </a:rPr>
              <a:t>( ; l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=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/	</a:t>
            </a:r>
            <a:r>
              <a:rPr b="1" lang="en-US" sz="1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null  </a:t>
            </a:r>
            <a:r>
              <a:rPr lang="en-US" sz="1000">
                <a:latin typeface="Courier New"/>
                <a:ea typeface="Courier New"/>
                <a:cs typeface="Courier New"/>
                <a:sym typeface="Courier New"/>
              </a:rPr>
              <a:t>; l = l.suivant ) {</a:t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247015" marR="0" rtl="0" algn="l">
              <a:lnSpc>
                <a:spcPct val="119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 f  </a:t>
            </a:r>
            <a:r>
              <a:rPr lang="en-US" sz="1000">
                <a:latin typeface="Courier New"/>
                <a:ea typeface="Courier New"/>
                <a:cs typeface="Courier New"/>
                <a:sym typeface="Courier New"/>
              </a:rPr>
              <a:t>(even) {</a:t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340995" marR="0" rtl="0" algn="l">
              <a:lnSpc>
                <a:spcPct val="119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Courier New"/>
                <a:ea typeface="Courier New"/>
                <a:cs typeface="Courier New"/>
                <a:sym typeface="Courier New"/>
              </a:rPr>
              <a:t>l1 = </a:t>
            </a:r>
            <a:r>
              <a:rPr b="1" lang="en-US" sz="1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new </a:t>
            </a:r>
            <a:r>
              <a:rPr lang="en-US" sz="1000">
                <a:latin typeface="Courier New"/>
                <a:ea typeface="Courier New"/>
                <a:cs typeface="Courier New"/>
                <a:sym typeface="Courier New"/>
              </a:rPr>
              <a:t>Liste (l.contenu, l1) ;</a:t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224790" marR="0" rtl="0" algn="l">
              <a:lnSpc>
                <a:spcPct val="119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Courier New"/>
                <a:ea typeface="Courier New"/>
                <a:cs typeface="Courier New"/>
                <a:sym typeface="Courier New"/>
              </a:rPr>
              <a:t>} </a:t>
            </a:r>
            <a:r>
              <a:rPr b="1" lang="en-US" sz="1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else </a:t>
            </a:r>
            <a:r>
              <a:rPr lang="en-US" sz="1000"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340995" marR="0" rtl="0" algn="l">
              <a:lnSpc>
                <a:spcPct val="119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Courier New"/>
                <a:ea typeface="Courier New"/>
                <a:cs typeface="Courier New"/>
                <a:sym typeface="Courier New"/>
              </a:rPr>
              <a:t>l2 = </a:t>
            </a:r>
            <a:r>
              <a:rPr b="1" lang="en-US" sz="1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new </a:t>
            </a:r>
            <a:r>
              <a:rPr lang="en-US" sz="1000">
                <a:latin typeface="Courier New"/>
                <a:ea typeface="Courier New"/>
                <a:cs typeface="Courier New"/>
                <a:sym typeface="Courier New"/>
              </a:rPr>
              <a:t>Liste (l.contenu, l2) ;</a:t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224790" marR="0" rtl="0" algn="l">
              <a:lnSpc>
                <a:spcPct val="119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219709" marR="0" rtl="0" algn="l">
              <a:lnSpc>
                <a:spcPct val="119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Courier New"/>
                <a:ea typeface="Courier New"/>
                <a:cs typeface="Courier New"/>
                <a:sym typeface="Courier New"/>
              </a:rPr>
              <a:t>even = !even ;</a:t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106045" marR="0" rtl="0" algn="l">
              <a:lnSpc>
                <a:spcPct val="119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128270" marR="0" rtl="0" algn="l">
              <a:lnSpc>
                <a:spcPct val="119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 f  </a:t>
            </a:r>
            <a:r>
              <a:rPr lang="en-US" sz="1000">
                <a:latin typeface="Courier New"/>
                <a:ea typeface="Courier New"/>
                <a:cs typeface="Courier New"/>
                <a:sym typeface="Courier New"/>
              </a:rPr>
              <a:t>(l2==</a:t>
            </a:r>
            <a:r>
              <a:rPr b="1" lang="en-US" sz="1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null</a:t>
            </a:r>
            <a:r>
              <a:rPr lang="en-US" sz="1000">
                <a:latin typeface="Courier New"/>
                <a:ea typeface="Courier New"/>
                <a:cs typeface="Courier New"/>
                <a:sym typeface="Courier New"/>
              </a:rPr>
              <a:t>) </a:t>
            </a:r>
            <a:r>
              <a:rPr b="1" lang="en-US" sz="1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return </a:t>
            </a:r>
            <a:r>
              <a:rPr lang="en-US" sz="1000">
                <a:latin typeface="Courier New"/>
                <a:ea typeface="Courier New"/>
                <a:cs typeface="Courier New"/>
                <a:sym typeface="Courier New"/>
              </a:rPr>
              <a:t>l1;</a:t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113029" marR="0" rtl="0" algn="l">
              <a:lnSpc>
                <a:spcPct val="119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return </a:t>
            </a:r>
            <a:r>
              <a:rPr lang="en-US" sz="1000">
                <a:latin typeface="Courier New"/>
                <a:ea typeface="Courier New"/>
                <a:cs typeface="Courier New"/>
                <a:sym typeface="Courier New"/>
              </a:rPr>
              <a:t>Fusion(MergeSort(l1),MergeSort(l2));</a:t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106045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None/>
            </a:pPr>
            <a:r>
              <a:t/>
            </a:r>
            <a:endParaRPr sz="95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273050" marR="5080" rtl="0" algn="l">
              <a:lnSpc>
                <a:spcPct val="1026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Note : </a:t>
            </a:r>
            <a:r>
              <a:rPr lang="en-US" sz="1000">
                <a:latin typeface="Courier New"/>
                <a:ea typeface="Courier New"/>
                <a:cs typeface="Courier New"/>
                <a:sym typeface="Courier New"/>
              </a:rPr>
              <a:t>L1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et </a:t>
            </a:r>
            <a:r>
              <a:rPr lang="en-US" sz="1000">
                <a:latin typeface="Courier New"/>
                <a:ea typeface="Courier New"/>
                <a:cs typeface="Courier New"/>
                <a:sym typeface="Courier New"/>
              </a:rPr>
              <a:t>L2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sont en fait ici dans l’ordre inverse des  éléments pairs et impairs, par commodité.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73050" marR="224154" rtl="0" algn="l">
              <a:lnSpc>
                <a:spcPct val="102600"/>
              </a:lnSpc>
              <a:spcBef>
                <a:spcPts val="4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Note : le tri fusion fait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toujours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de l’ordre de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log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n 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comparaisons, et pas seulement au pire cas.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46" name="Google Shape;1646;p108"/>
          <p:cNvSpPr txBox="1"/>
          <p:nvPr>
            <p:ph idx="12" type="sldNum"/>
          </p:nvPr>
        </p:nvSpPr>
        <p:spPr>
          <a:xfrm>
            <a:off x="4409566" y="3370303"/>
            <a:ext cx="160654" cy="121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52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67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10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0" name="Shape 1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1" name="Google Shape;1651;p109"/>
          <p:cNvSpPr txBox="1"/>
          <p:nvPr>
            <p:ph type="title"/>
          </p:nvPr>
        </p:nvSpPr>
        <p:spPr>
          <a:xfrm>
            <a:off x="1592668" y="59814"/>
            <a:ext cx="142303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Plus précisément</a:t>
            </a:r>
            <a:endParaRPr/>
          </a:p>
        </p:txBody>
      </p:sp>
      <p:sp>
        <p:nvSpPr>
          <p:cNvPr id="1652" name="Google Shape;1652;p109"/>
          <p:cNvSpPr txBox="1"/>
          <p:nvPr>
            <p:ph idx="12" type="sldNum"/>
          </p:nvPr>
        </p:nvSpPr>
        <p:spPr>
          <a:xfrm>
            <a:off x="4409566" y="3370303"/>
            <a:ext cx="160654" cy="121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52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68</a:t>
            </a:r>
            <a:endParaRPr/>
          </a:p>
        </p:txBody>
      </p:sp>
      <p:sp>
        <p:nvSpPr>
          <p:cNvPr id="1653" name="Google Shape;1653;p109"/>
          <p:cNvSpPr txBox="1"/>
          <p:nvPr/>
        </p:nvSpPr>
        <p:spPr>
          <a:xfrm>
            <a:off x="347294" y="1010398"/>
            <a:ext cx="2859405" cy="880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75">
            <a:spAutoFit/>
          </a:bodyPr>
          <a:lstStyle/>
          <a:p>
            <a:pPr indent="-208279" lvl="0" marL="220345" marR="1156335" rtl="0" algn="l">
              <a:lnSpc>
                <a:spcPct val="102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3"/>
              </a:rPr>
              <a:t>Introduction à la complexité </a:t>
            </a:r>
            <a:r>
              <a:rPr lang="en-US" sz="11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4"/>
              </a:rPr>
              <a:t>Exemples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20345" marR="5080" rtl="0" algn="l">
              <a:lnSpc>
                <a:spcPct val="102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5"/>
              </a:rPr>
              <a:t>Complexité d’un problème, d’un algorithme </a:t>
            </a:r>
            <a:r>
              <a:rPr lang="en-US" sz="1100">
                <a:solidFill>
                  <a:srgbClr val="FFCC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6"/>
              </a:rPr>
              <a:t>Exemple d’étude : le problème du tri </a:t>
            </a:r>
            <a:r>
              <a:rPr lang="en-US" sz="1100">
                <a:solidFill>
                  <a:srgbClr val="FFCC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7"/>
              </a:rPr>
              <a:t>Complexité du problème du tri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>
    <p:fade thruBlk="1"/>
  </p:transition>
</p:sld>
</file>

<file path=ppt/slides/slide10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7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" name="Google Shape;1658;p110"/>
          <p:cNvSpPr txBox="1"/>
          <p:nvPr>
            <p:ph type="title"/>
          </p:nvPr>
        </p:nvSpPr>
        <p:spPr>
          <a:xfrm>
            <a:off x="1079436" y="59814"/>
            <a:ext cx="244919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Complexité du problème du tri</a:t>
            </a:r>
            <a:endParaRPr/>
          </a:p>
        </p:txBody>
      </p:sp>
      <p:sp>
        <p:nvSpPr>
          <p:cNvPr id="1659" name="Google Shape;1659;p110"/>
          <p:cNvSpPr/>
          <p:nvPr/>
        </p:nvSpPr>
        <p:spPr>
          <a:xfrm>
            <a:off x="495363" y="758520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660" name="Google Shape;1660;p110"/>
          <p:cNvSpPr txBox="1"/>
          <p:nvPr/>
        </p:nvSpPr>
        <p:spPr>
          <a:xfrm>
            <a:off x="573595" y="679728"/>
            <a:ext cx="3582670" cy="20897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63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Tout algorithme de tri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03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qui fonctionne par comparaisons,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03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qui n’a pas d’autres informations sur les données,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None/>
            </a:pPr>
            <a:r>
              <a:t/>
            </a:r>
            <a:endParaRPr sz="125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63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effectue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Ω(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log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comparaisons dans le pire des cas.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63500" marR="30480" rtl="0" algn="l">
              <a:lnSpc>
                <a:spcPct val="102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Autrement dit, la complexité du problème du tri (avec ces  hypothèses) est en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Θ(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log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63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Le tri par fusion est donc parmi les tris optimaux en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63500" marR="0" rtl="0" algn="l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None/>
            </a:pP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log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61" name="Google Shape;1661;p110"/>
          <p:cNvSpPr/>
          <p:nvPr/>
        </p:nvSpPr>
        <p:spPr>
          <a:xfrm>
            <a:off x="495363" y="1950402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662" name="Google Shape;1662;p110"/>
          <p:cNvSpPr/>
          <p:nvPr/>
        </p:nvSpPr>
        <p:spPr>
          <a:xfrm>
            <a:off x="495363" y="2484335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663" name="Google Shape;1663;p110"/>
          <p:cNvSpPr txBox="1"/>
          <p:nvPr>
            <p:ph idx="12" type="sldNum"/>
          </p:nvPr>
        </p:nvSpPr>
        <p:spPr>
          <a:xfrm>
            <a:off x="4409566" y="3370303"/>
            <a:ext cx="160654" cy="121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52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69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10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7" name="Shape 1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8" name="Google Shape;1668;p111"/>
          <p:cNvSpPr txBox="1"/>
          <p:nvPr>
            <p:ph type="title"/>
          </p:nvPr>
        </p:nvSpPr>
        <p:spPr>
          <a:xfrm>
            <a:off x="497319" y="59814"/>
            <a:ext cx="361378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Preuve de la borne inférieure </a:t>
            </a:r>
            <a:r>
              <a:rPr lang="en-US">
                <a:latin typeface="Tahoma"/>
                <a:ea typeface="Tahoma"/>
                <a:cs typeface="Tahoma"/>
                <a:sym typeface="Tahoma"/>
              </a:rPr>
              <a:t>Ω(</a:t>
            </a:r>
            <a:r>
              <a:rPr i="1" lang="en-US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/>
              <a:t>log </a:t>
            </a:r>
            <a:r>
              <a:rPr i="1" lang="en-US"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>
                <a:latin typeface="Tahoma"/>
                <a:ea typeface="Tahoma"/>
                <a:cs typeface="Tahoma"/>
                <a:sym typeface="Tahoma"/>
              </a:rPr>
              <a:t>) </a:t>
            </a:r>
            <a:r>
              <a:rPr lang="en-US"/>
              <a:t>: 1/2</a:t>
            </a:r>
            <a:endParaRPr/>
          </a:p>
        </p:txBody>
      </p:sp>
      <p:sp>
        <p:nvSpPr>
          <p:cNvPr id="1669" name="Google Shape;1669;p111"/>
          <p:cNvSpPr/>
          <p:nvPr/>
        </p:nvSpPr>
        <p:spPr>
          <a:xfrm>
            <a:off x="495363" y="423951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670" name="Google Shape;1670;p111"/>
          <p:cNvSpPr txBox="1"/>
          <p:nvPr/>
        </p:nvSpPr>
        <p:spPr>
          <a:xfrm>
            <a:off x="611695" y="345159"/>
            <a:ext cx="3449320" cy="5467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25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A un algorithme on peut associer un arbre de décision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10363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e</a:t>
            </a:r>
            <a:r>
              <a:rPr baseline="-25000" lang="en-US" sz="1200">
                <a:latin typeface="Helvetica Neue"/>
                <a:ea typeface="Helvetica Neue"/>
                <a:cs typeface="Helvetica Neue"/>
                <a:sym typeface="Helvetica Neue"/>
              </a:rPr>
              <a:t>1  </a:t>
            </a:r>
            <a:r>
              <a:rPr i="1" lang="en-US" sz="1100">
                <a:latin typeface="Verdana"/>
                <a:ea typeface="Verdana"/>
                <a:cs typeface="Verdana"/>
                <a:sym typeface="Verdana"/>
              </a:rPr>
              <a:t>&gt;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e</a:t>
            </a:r>
            <a:r>
              <a:rPr baseline="-25000" lang="en-US" sz="120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endParaRPr baseline="-25000"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71" name="Google Shape;1671;p111"/>
          <p:cNvSpPr txBox="1"/>
          <p:nvPr/>
        </p:nvSpPr>
        <p:spPr>
          <a:xfrm>
            <a:off x="1407452" y="1059013"/>
            <a:ext cx="534035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e</a:t>
            </a:r>
            <a:r>
              <a:rPr baseline="-25000" lang="en-US" sz="1200">
                <a:latin typeface="Helvetica Neue"/>
                <a:ea typeface="Helvetica Neue"/>
                <a:cs typeface="Helvetica Neue"/>
                <a:sym typeface="Helvetica Neue"/>
              </a:rPr>
              <a:t>2  </a:t>
            </a:r>
            <a:r>
              <a:rPr i="1" lang="en-US" sz="1100">
                <a:latin typeface="Verdana"/>
                <a:ea typeface="Verdana"/>
                <a:cs typeface="Verdana"/>
                <a:sym typeface="Verdana"/>
              </a:rPr>
              <a:t>&gt;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e</a:t>
            </a:r>
            <a:r>
              <a:rPr baseline="-25000" lang="en-US" sz="1200"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endParaRPr baseline="-25000"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72" name="Google Shape;1672;p111"/>
          <p:cNvSpPr/>
          <p:nvPr/>
        </p:nvSpPr>
        <p:spPr>
          <a:xfrm>
            <a:off x="1755791" y="929460"/>
            <a:ext cx="114300" cy="152400"/>
          </a:xfrm>
          <a:custGeom>
            <a:rect b="b" l="l" r="r" t="t"/>
            <a:pathLst>
              <a:path extrusionOk="0" h="152400" w="114300">
                <a:moveTo>
                  <a:pt x="114274" y="0"/>
                </a:moveTo>
                <a:lnTo>
                  <a:pt x="0" y="152341"/>
                </a:lnTo>
              </a:path>
            </a:pathLst>
          </a:cu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673" name="Google Shape;1673;p111"/>
          <p:cNvSpPr/>
          <p:nvPr/>
        </p:nvSpPr>
        <p:spPr>
          <a:xfrm>
            <a:off x="1499805" y="1290502"/>
            <a:ext cx="99695" cy="132715"/>
          </a:xfrm>
          <a:custGeom>
            <a:rect b="b" l="l" r="r" t="t"/>
            <a:pathLst>
              <a:path extrusionOk="0" h="132715" w="99694">
                <a:moveTo>
                  <a:pt x="99475" y="0"/>
                </a:moveTo>
                <a:lnTo>
                  <a:pt x="0" y="132611"/>
                </a:lnTo>
              </a:path>
            </a:pathLst>
          </a:cu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674" name="Google Shape;1674;p111"/>
          <p:cNvSpPr txBox="1"/>
          <p:nvPr/>
        </p:nvSpPr>
        <p:spPr>
          <a:xfrm>
            <a:off x="1138440" y="1429548"/>
            <a:ext cx="1073150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i="1" lang="en-US" sz="11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i="1" lang="en-US" sz="11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)  </a:t>
            </a:r>
            <a:r>
              <a:rPr baseline="30000" i="1" lang="en-US" sz="1650">
                <a:latin typeface="Arial"/>
                <a:ea typeface="Arial"/>
                <a:cs typeface="Arial"/>
                <a:sym typeface="Arial"/>
              </a:rPr>
              <a:t>e</a:t>
            </a:r>
            <a:r>
              <a:rPr baseline="-25000" lang="en-US" sz="1200">
                <a:latin typeface="Helvetica Neue"/>
                <a:ea typeface="Helvetica Neue"/>
                <a:cs typeface="Helvetica Neue"/>
                <a:sym typeface="Helvetica Neue"/>
              </a:rPr>
              <a:t>1  </a:t>
            </a:r>
            <a:r>
              <a:rPr baseline="30000" i="1" lang="en-US" sz="1650">
                <a:latin typeface="Verdana"/>
                <a:ea typeface="Verdana"/>
                <a:cs typeface="Verdana"/>
                <a:sym typeface="Verdana"/>
              </a:rPr>
              <a:t>&gt; </a:t>
            </a:r>
            <a:r>
              <a:rPr baseline="30000" i="1" lang="en-US" sz="1650">
                <a:latin typeface="Arial"/>
                <a:ea typeface="Arial"/>
                <a:cs typeface="Arial"/>
                <a:sym typeface="Arial"/>
              </a:rPr>
              <a:t>e</a:t>
            </a:r>
            <a:r>
              <a:rPr baseline="-25000" lang="en-US" sz="1200"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endParaRPr baseline="-25000"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75" name="Google Shape;1675;p111"/>
          <p:cNvSpPr/>
          <p:nvPr/>
        </p:nvSpPr>
        <p:spPr>
          <a:xfrm>
            <a:off x="1755796" y="1290502"/>
            <a:ext cx="113664" cy="151765"/>
          </a:xfrm>
          <a:custGeom>
            <a:rect b="b" l="l" r="r" t="t"/>
            <a:pathLst>
              <a:path extrusionOk="0" h="151765" w="113664">
                <a:moveTo>
                  <a:pt x="0" y="0"/>
                </a:moveTo>
                <a:lnTo>
                  <a:pt x="113497" y="151303"/>
                </a:lnTo>
              </a:path>
            </a:pathLst>
          </a:cu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676" name="Google Shape;1676;p111"/>
          <p:cNvSpPr/>
          <p:nvPr/>
        </p:nvSpPr>
        <p:spPr>
          <a:xfrm>
            <a:off x="1769809" y="1650507"/>
            <a:ext cx="99695" cy="132715"/>
          </a:xfrm>
          <a:custGeom>
            <a:rect b="b" l="l" r="r" t="t"/>
            <a:pathLst>
              <a:path extrusionOk="0" h="132714" w="99694">
                <a:moveTo>
                  <a:pt x="99475" y="0"/>
                </a:moveTo>
                <a:lnTo>
                  <a:pt x="0" y="132612"/>
                </a:lnTo>
              </a:path>
            </a:pathLst>
          </a:cu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677" name="Google Shape;1677;p111"/>
          <p:cNvSpPr/>
          <p:nvPr/>
        </p:nvSpPr>
        <p:spPr>
          <a:xfrm>
            <a:off x="2025806" y="1650507"/>
            <a:ext cx="99695" cy="132715"/>
          </a:xfrm>
          <a:custGeom>
            <a:rect b="b" l="l" r="r" t="t"/>
            <a:pathLst>
              <a:path extrusionOk="0" h="132714" w="99694">
                <a:moveTo>
                  <a:pt x="0" y="0"/>
                </a:moveTo>
                <a:lnTo>
                  <a:pt x="99474" y="132612"/>
                </a:lnTo>
              </a:path>
            </a:pathLst>
          </a:cu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678" name="Google Shape;1678;p111"/>
          <p:cNvSpPr txBox="1"/>
          <p:nvPr/>
        </p:nvSpPr>
        <p:spPr>
          <a:xfrm>
            <a:off x="2667444" y="1059013"/>
            <a:ext cx="534035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e</a:t>
            </a:r>
            <a:r>
              <a:rPr baseline="-25000" lang="en-US" sz="1200">
                <a:latin typeface="Helvetica Neue"/>
                <a:ea typeface="Helvetica Neue"/>
                <a:cs typeface="Helvetica Neue"/>
                <a:sym typeface="Helvetica Neue"/>
              </a:rPr>
              <a:t>1  </a:t>
            </a:r>
            <a:r>
              <a:rPr i="1" lang="en-US" sz="1100">
                <a:latin typeface="Verdana"/>
                <a:ea typeface="Verdana"/>
                <a:cs typeface="Verdana"/>
                <a:sym typeface="Verdana"/>
              </a:rPr>
              <a:t>&gt;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e</a:t>
            </a:r>
            <a:r>
              <a:rPr baseline="-25000" lang="en-US" sz="1200"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endParaRPr baseline="-25000"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79" name="Google Shape;1679;p111"/>
          <p:cNvSpPr/>
          <p:nvPr/>
        </p:nvSpPr>
        <p:spPr>
          <a:xfrm>
            <a:off x="2231568" y="929460"/>
            <a:ext cx="420370" cy="153035"/>
          </a:xfrm>
          <a:custGeom>
            <a:rect b="b" l="l" r="r" t="t"/>
            <a:pathLst>
              <a:path extrusionOk="0" h="153034" w="420369">
                <a:moveTo>
                  <a:pt x="0" y="0"/>
                </a:moveTo>
                <a:lnTo>
                  <a:pt x="420219" y="152851"/>
                </a:lnTo>
              </a:path>
            </a:pathLst>
          </a:cu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680" name="Google Shape;1680;p111"/>
          <p:cNvSpPr/>
          <p:nvPr/>
        </p:nvSpPr>
        <p:spPr>
          <a:xfrm>
            <a:off x="2757015" y="1290502"/>
            <a:ext cx="102870" cy="136525"/>
          </a:xfrm>
          <a:custGeom>
            <a:rect b="b" l="l" r="r" t="t"/>
            <a:pathLst>
              <a:path extrusionOk="0" h="136525" w="102869">
                <a:moveTo>
                  <a:pt x="102295" y="0"/>
                </a:moveTo>
                <a:lnTo>
                  <a:pt x="0" y="136353"/>
                </a:lnTo>
              </a:path>
            </a:pathLst>
          </a:cu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681" name="Google Shape;1681;p111"/>
          <p:cNvSpPr txBox="1"/>
          <p:nvPr/>
        </p:nvSpPr>
        <p:spPr>
          <a:xfrm>
            <a:off x="2429255" y="1431276"/>
            <a:ext cx="1102360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(2,1,3)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e</a:t>
            </a:r>
            <a:r>
              <a:rPr baseline="-25000" lang="en-US" sz="1200">
                <a:latin typeface="Helvetica Neue"/>
                <a:ea typeface="Helvetica Neue"/>
                <a:cs typeface="Helvetica Neue"/>
                <a:sym typeface="Helvetica Neue"/>
              </a:rPr>
              <a:t>2  </a:t>
            </a:r>
            <a:r>
              <a:rPr i="1" lang="en-US" sz="1100">
                <a:latin typeface="Verdana"/>
                <a:ea typeface="Verdana"/>
                <a:cs typeface="Verdana"/>
                <a:sym typeface="Verdana"/>
              </a:rPr>
              <a:t>&gt;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e</a:t>
            </a:r>
            <a:r>
              <a:rPr baseline="-25000" lang="en-US" sz="1200"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endParaRPr sz="110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682" name="Google Shape;1682;p111"/>
          <p:cNvSpPr/>
          <p:nvPr/>
        </p:nvSpPr>
        <p:spPr>
          <a:xfrm>
            <a:off x="3015818" y="1290502"/>
            <a:ext cx="99695" cy="132715"/>
          </a:xfrm>
          <a:custGeom>
            <a:rect b="b" l="l" r="r" t="t"/>
            <a:pathLst>
              <a:path extrusionOk="0" h="132715" w="99694">
                <a:moveTo>
                  <a:pt x="0" y="0"/>
                </a:moveTo>
                <a:lnTo>
                  <a:pt x="99474" y="132611"/>
                </a:lnTo>
              </a:path>
            </a:pathLst>
          </a:cu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683" name="Google Shape;1683;p111"/>
          <p:cNvSpPr/>
          <p:nvPr/>
        </p:nvSpPr>
        <p:spPr>
          <a:xfrm>
            <a:off x="3029824" y="1669199"/>
            <a:ext cx="85725" cy="114300"/>
          </a:xfrm>
          <a:custGeom>
            <a:rect b="b" l="l" r="r" t="t"/>
            <a:pathLst>
              <a:path extrusionOk="0" h="114300" w="85725">
                <a:moveTo>
                  <a:pt x="85456" y="0"/>
                </a:moveTo>
                <a:lnTo>
                  <a:pt x="0" y="113920"/>
                </a:lnTo>
              </a:path>
            </a:pathLst>
          </a:cu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684" name="Google Shape;1684;p111"/>
          <p:cNvSpPr/>
          <p:nvPr/>
        </p:nvSpPr>
        <p:spPr>
          <a:xfrm>
            <a:off x="3299841" y="1669199"/>
            <a:ext cx="85725" cy="114300"/>
          </a:xfrm>
          <a:custGeom>
            <a:rect b="b" l="l" r="r" t="t"/>
            <a:pathLst>
              <a:path extrusionOk="0" h="114300" w="85725">
                <a:moveTo>
                  <a:pt x="0" y="0"/>
                </a:moveTo>
                <a:lnTo>
                  <a:pt x="85455" y="113920"/>
                </a:lnTo>
              </a:path>
            </a:pathLst>
          </a:cu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685" name="Google Shape;1685;p111"/>
          <p:cNvSpPr txBox="1"/>
          <p:nvPr/>
        </p:nvSpPr>
        <p:spPr>
          <a:xfrm>
            <a:off x="662825" y="1789543"/>
            <a:ext cx="3500754" cy="1510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78359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i="1" lang="en-US" sz="11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r>
              <a:rPr i="1" lang="en-US" sz="11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)  (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r>
              <a:rPr i="1" lang="en-US" sz="11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i="1" lang="en-US" sz="11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)	(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i="1" lang="en-US" sz="11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r>
              <a:rPr i="1" lang="en-US" sz="11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)  (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r>
              <a:rPr i="1" lang="en-US" sz="11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i="1" lang="en-US" sz="11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endParaRPr sz="1100"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Lucida Sans"/>
              <a:ea typeface="Lucida Sans"/>
              <a:cs typeface="Lucida Sans"/>
              <a:sym typeface="Lucida Sans"/>
            </a:endParaRPr>
          </a:p>
          <a:p>
            <a:pPr indent="-137160" lvl="0" marL="250825" marR="57912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En chaque noeud qui n’est pas une feuille : une  comparaison effectuée par l’algorithme.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28904" lvl="0" marL="528320" marR="0" rtl="0" algn="l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>
                <a:srgbClr val="3333B2"/>
              </a:buClr>
              <a:buSzPts val="900"/>
              <a:buFont typeface="Cambria"/>
              <a:buChar char="•"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La racine est la première comparaison.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28269" lvl="0" marL="528320" marR="55880" rtl="0" algn="l">
              <a:lnSpc>
                <a:spcPct val="101499"/>
              </a:lnSpc>
              <a:spcBef>
                <a:spcPts val="0"/>
              </a:spcBef>
              <a:spcAft>
                <a:spcPts val="0"/>
              </a:spcAft>
              <a:buClr>
                <a:srgbClr val="3333B2"/>
              </a:buClr>
              <a:buSzPts val="900"/>
              <a:buFont typeface="Cambria"/>
              <a:buChar char="•"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Fils gauche : récursivement ce qui se passe alors pour un  résultat positif.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28269" lvl="0" marL="528320" marR="207645" rtl="0" algn="l">
              <a:lnSpc>
                <a:spcPct val="101499"/>
              </a:lnSpc>
              <a:spcBef>
                <a:spcPts val="0"/>
              </a:spcBef>
              <a:spcAft>
                <a:spcPts val="0"/>
              </a:spcAft>
              <a:buClr>
                <a:srgbClr val="3333B2"/>
              </a:buClr>
              <a:buSzPts val="900"/>
              <a:buFont typeface="Cambria"/>
              <a:buChar char="•"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Fils droit : récursivement ce qui se passe alors pour un  résultat négatif.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14300" marR="0" rtl="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En chaque feuille, le résultat produit.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86" name="Google Shape;1686;p111"/>
          <p:cNvSpPr txBox="1"/>
          <p:nvPr>
            <p:ph idx="12" type="sldNum"/>
          </p:nvPr>
        </p:nvSpPr>
        <p:spPr>
          <a:xfrm>
            <a:off x="4409566" y="3370303"/>
            <a:ext cx="160654" cy="121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52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70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10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0" name="Shape 1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1" name="Google Shape;1691;p112"/>
          <p:cNvSpPr txBox="1"/>
          <p:nvPr>
            <p:ph type="title"/>
          </p:nvPr>
        </p:nvSpPr>
        <p:spPr>
          <a:xfrm>
            <a:off x="497319" y="59814"/>
            <a:ext cx="361378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Preuve de la borne inférieure </a:t>
            </a:r>
            <a:r>
              <a:rPr lang="en-US">
                <a:latin typeface="Tahoma"/>
                <a:ea typeface="Tahoma"/>
                <a:cs typeface="Tahoma"/>
                <a:sym typeface="Tahoma"/>
              </a:rPr>
              <a:t>Ω(</a:t>
            </a:r>
            <a:r>
              <a:rPr i="1" lang="en-US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/>
              <a:t>log </a:t>
            </a:r>
            <a:r>
              <a:rPr i="1" lang="en-US"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>
                <a:latin typeface="Tahoma"/>
                <a:ea typeface="Tahoma"/>
                <a:cs typeface="Tahoma"/>
                <a:sym typeface="Tahoma"/>
              </a:rPr>
              <a:t>) </a:t>
            </a:r>
            <a:r>
              <a:rPr lang="en-US"/>
              <a:t>: 2/2</a:t>
            </a:r>
            <a:endParaRPr/>
          </a:p>
        </p:txBody>
      </p:sp>
      <p:sp>
        <p:nvSpPr>
          <p:cNvPr id="1692" name="Google Shape;1692;p112"/>
          <p:cNvSpPr/>
          <p:nvPr/>
        </p:nvSpPr>
        <p:spPr>
          <a:xfrm>
            <a:off x="495363" y="1101661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693" name="Google Shape;1693;p112"/>
          <p:cNvSpPr txBox="1"/>
          <p:nvPr/>
        </p:nvSpPr>
        <p:spPr>
          <a:xfrm>
            <a:off x="573595" y="1022869"/>
            <a:ext cx="3647440" cy="10801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63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Un arbre binaire de hauteur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h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a au plus 2</a:t>
            </a:r>
            <a:r>
              <a:rPr baseline="30000" i="1" lang="en-US" sz="1200">
                <a:latin typeface="Arial"/>
                <a:ea typeface="Arial"/>
                <a:cs typeface="Arial"/>
                <a:sym typeface="Arial"/>
              </a:rPr>
              <a:t>h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feuilles.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0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par récurrence.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62864" marR="17780" rtl="0" algn="l">
              <a:lnSpc>
                <a:spcPct val="1026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Les feuilles doivent contenir au moins les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!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permutations,  et donc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h </a:t>
            </a:r>
            <a:r>
              <a:rPr lang="en-US" sz="1100">
                <a:latin typeface="Cambria"/>
                <a:ea typeface="Cambria"/>
                <a:cs typeface="Cambria"/>
                <a:sym typeface="Cambria"/>
              </a:rPr>
              <a:t>≥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log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!) = Ω(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log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par la formule de Stirling.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94" name="Google Shape;1694;p112"/>
          <p:cNvSpPr/>
          <p:nvPr/>
        </p:nvSpPr>
        <p:spPr>
          <a:xfrm>
            <a:off x="495363" y="1817801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695" name="Google Shape;1695;p112"/>
          <p:cNvSpPr txBox="1"/>
          <p:nvPr>
            <p:ph idx="12" type="sldNum"/>
          </p:nvPr>
        </p:nvSpPr>
        <p:spPr>
          <a:xfrm>
            <a:off x="4409566" y="3370303"/>
            <a:ext cx="160654" cy="121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52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71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10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9" name="Shape 1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0" name="Google Shape;1700;p113"/>
          <p:cNvSpPr txBox="1"/>
          <p:nvPr>
            <p:ph type="title"/>
          </p:nvPr>
        </p:nvSpPr>
        <p:spPr>
          <a:xfrm>
            <a:off x="1930374" y="59814"/>
            <a:ext cx="74739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Au menu</a:t>
            </a:r>
            <a:endParaRPr/>
          </a:p>
        </p:txBody>
      </p:sp>
      <p:sp>
        <p:nvSpPr>
          <p:cNvPr id="1701" name="Google Shape;1701;p113"/>
          <p:cNvSpPr txBox="1"/>
          <p:nvPr>
            <p:ph idx="12" type="sldNum"/>
          </p:nvPr>
        </p:nvSpPr>
        <p:spPr>
          <a:xfrm>
            <a:off x="4409566" y="3370303"/>
            <a:ext cx="160654" cy="121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52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72</a:t>
            </a:r>
            <a:endParaRPr/>
          </a:p>
        </p:txBody>
      </p:sp>
      <p:sp>
        <p:nvSpPr>
          <p:cNvPr id="1702" name="Google Shape;1702;p113"/>
          <p:cNvSpPr txBox="1"/>
          <p:nvPr/>
        </p:nvSpPr>
        <p:spPr>
          <a:xfrm>
            <a:off x="347294" y="672222"/>
            <a:ext cx="2948940" cy="20916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3"/>
              </a:rPr>
              <a:t>Calculabilité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2700" marR="5080" rtl="0" algn="l">
              <a:lnSpc>
                <a:spcPct val="226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4"/>
              </a:rPr>
              <a:t>Quelques résultats amusants de la calculabilité </a:t>
            </a:r>
            <a:r>
              <a:rPr lang="en-US" sz="1100">
                <a:solidFill>
                  <a:srgbClr val="FFCC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5"/>
              </a:rPr>
              <a:t>Diagrammes espace-temps &amp; Localité du calcul </a:t>
            </a:r>
            <a:r>
              <a:rPr lang="en-US" sz="1100">
                <a:solidFill>
                  <a:srgbClr val="FFCC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6"/>
              </a:rPr>
              <a:t>Théorèmes d’incomplétude de Gödel </a:t>
            </a:r>
            <a:r>
              <a:rPr lang="en-US" sz="1100">
                <a:solidFill>
                  <a:srgbClr val="FFCC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7"/>
              </a:rPr>
              <a:t>Introduction à la complexité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None/>
            </a:pPr>
            <a:r>
              <a:t/>
            </a:r>
            <a:endParaRPr sz="145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8"/>
              </a:rPr>
              <a:t>La suite...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>
    <p:fade thruBlk="1"/>
  </p:transition>
</p:sld>
</file>

<file path=ppt/slides/slide10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6" name="Shape 1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7" name="Google Shape;1707;p114"/>
          <p:cNvSpPr txBox="1"/>
          <p:nvPr/>
        </p:nvSpPr>
        <p:spPr>
          <a:xfrm>
            <a:off x="1599958" y="59814"/>
            <a:ext cx="140843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Les cours à venir</a:t>
            </a:r>
            <a:endParaRPr sz="1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08" name="Google Shape;1708;p114"/>
          <p:cNvSpPr/>
          <p:nvPr/>
        </p:nvSpPr>
        <p:spPr>
          <a:xfrm>
            <a:off x="495363" y="393636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709" name="Google Shape;1709;p114"/>
          <p:cNvSpPr txBox="1"/>
          <p:nvPr/>
        </p:nvSpPr>
        <p:spPr>
          <a:xfrm>
            <a:off x="624395" y="314844"/>
            <a:ext cx="3454400" cy="3638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75">
            <a:spAutoFit/>
          </a:bodyPr>
          <a:lstStyle/>
          <a:p>
            <a:pPr indent="0" lvl="0" marL="12700" marR="5080" rtl="0" algn="l">
              <a:lnSpc>
                <a:spcPct val="102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On souhaite parler d’une ressource/mesure élémentaire  particulière : le </a:t>
            </a:r>
            <a:r>
              <a:rPr b="1" lang="en-US" sz="1100">
                <a:latin typeface="Arial"/>
                <a:ea typeface="Arial"/>
                <a:cs typeface="Arial"/>
                <a:sym typeface="Arial"/>
              </a:rPr>
              <a:t>temps de calcul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10" name="Google Shape;1710;p114"/>
          <p:cNvSpPr txBox="1"/>
          <p:nvPr/>
        </p:nvSpPr>
        <p:spPr>
          <a:xfrm>
            <a:off x="4434966" y="3370303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73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10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4" name="Shape 1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5" name="Google Shape;1715;p115"/>
          <p:cNvSpPr txBox="1"/>
          <p:nvPr>
            <p:ph type="title"/>
          </p:nvPr>
        </p:nvSpPr>
        <p:spPr>
          <a:xfrm>
            <a:off x="1599958" y="59814"/>
            <a:ext cx="140843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Les cours à venir</a:t>
            </a:r>
            <a:endParaRPr/>
          </a:p>
        </p:txBody>
      </p:sp>
      <p:sp>
        <p:nvSpPr>
          <p:cNvPr id="1716" name="Google Shape;1716;p115"/>
          <p:cNvSpPr/>
          <p:nvPr/>
        </p:nvSpPr>
        <p:spPr>
          <a:xfrm>
            <a:off x="495363" y="393636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717" name="Google Shape;1717;p115"/>
          <p:cNvSpPr txBox="1"/>
          <p:nvPr/>
        </p:nvSpPr>
        <p:spPr>
          <a:xfrm>
            <a:off x="624395" y="314844"/>
            <a:ext cx="3454400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On souhaite parler d’une ressource/mesure élémentaire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18" name="Google Shape;1718;p115"/>
          <p:cNvSpPr txBox="1"/>
          <p:nvPr/>
        </p:nvSpPr>
        <p:spPr>
          <a:xfrm>
            <a:off x="598995" y="400123"/>
            <a:ext cx="3254375" cy="9340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38100" marR="1184910" rtl="0" algn="l">
              <a:lnSpc>
                <a:spcPct val="150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particulière : le </a:t>
            </a:r>
            <a:r>
              <a:rPr b="1" lang="en-US" sz="1100">
                <a:latin typeface="Arial"/>
                <a:ea typeface="Arial"/>
                <a:cs typeface="Arial"/>
                <a:sym typeface="Arial"/>
              </a:rPr>
              <a:t>temps de calcul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  Objectif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7159" lvl="0" marL="314960" marR="30480" rtl="0" algn="l">
              <a:lnSpc>
                <a:spcPct val="100000"/>
              </a:lnSpc>
              <a:spcBef>
                <a:spcPts val="775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distinguer ce qui est raisonnable de ce qui n’est pas  raisonnable en termes de temps de calcul.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19" name="Google Shape;1719;p115"/>
          <p:cNvSpPr/>
          <p:nvPr/>
        </p:nvSpPr>
        <p:spPr>
          <a:xfrm>
            <a:off x="495363" y="818756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720" name="Google Shape;1720;p115"/>
          <p:cNvSpPr txBox="1"/>
          <p:nvPr/>
        </p:nvSpPr>
        <p:spPr>
          <a:xfrm>
            <a:off x="1039850" y="1694228"/>
            <a:ext cx="2553970" cy="9861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6500">
            <a:spAutoFit/>
          </a:bodyPr>
          <a:lstStyle/>
          <a:p>
            <a:pPr indent="0" lvl="0" marL="812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>
                <a:latin typeface="Cambria"/>
                <a:ea typeface="Cambria"/>
                <a:cs typeface="Cambria"/>
                <a:sym typeface="Cambria"/>
              </a:rPr>
              <a:t>P</a:t>
            </a:r>
            <a:r>
              <a:rPr lang="en-US" sz="950">
                <a:latin typeface="Lucida Sans"/>
                <a:ea typeface="Lucida Sans"/>
                <a:cs typeface="Lucida Sans"/>
                <a:sym typeface="Lucida Sans"/>
              </a:rPr>
              <a:t>(Σ</a:t>
            </a:r>
            <a:r>
              <a:rPr baseline="30000" lang="en-US" sz="1050">
                <a:latin typeface="Cambria"/>
                <a:ea typeface="Cambria"/>
                <a:cs typeface="Cambria"/>
                <a:sym typeface="Cambria"/>
              </a:rPr>
              <a:t>∗</a:t>
            </a:r>
            <a:r>
              <a:rPr lang="en-US" sz="950"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950">
                <a:latin typeface="Helvetica Neue"/>
                <a:ea typeface="Helvetica Neue"/>
                <a:cs typeface="Helvetica Neue"/>
                <a:sym typeface="Helvetica Neue"/>
              </a:rPr>
              <a:t>: langages quelconques</a:t>
            </a:r>
            <a:endParaRPr sz="95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320675" marR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950">
                <a:latin typeface="Times New Roman"/>
                <a:ea typeface="Times New Roman"/>
                <a:cs typeface="Times New Roman"/>
                <a:sym typeface="Times New Roman"/>
              </a:rPr>
              <a:t>RE </a:t>
            </a:r>
            <a:r>
              <a:rPr lang="en-US" sz="950">
                <a:latin typeface="Helvetica Neue"/>
                <a:ea typeface="Helvetica Neue"/>
                <a:cs typeface="Helvetica Neue"/>
                <a:sym typeface="Helvetica Neue"/>
              </a:rPr>
              <a:t>: langages semi-décidables</a:t>
            </a:r>
            <a:endParaRPr sz="95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None/>
            </a:pPr>
            <a:r>
              <a:t/>
            </a:r>
            <a:endParaRPr sz="165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5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>
                <a:latin typeface="Times New Roman"/>
                <a:ea typeface="Times New Roman"/>
                <a:cs typeface="Times New Roman"/>
                <a:sym typeface="Times New Roman"/>
              </a:rPr>
              <a:t>R </a:t>
            </a:r>
            <a:r>
              <a:rPr lang="en-US" sz="950">
                <a:latin typeface="Helvetica Neue"/>
                <a:ea typeface="Helvetica Neue"/>
                <a:cs typeface="Helvetica Neue"/>
                <a:sym typeface="Helvetica Neue"/>
              </a:rPr>
              <a:t>: langages décidables</a:t>
            </a:r>
            <a:endParaRPr sz="95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21" name="Google Shape;1721;p115"/>
          <p:cNvSpPr/>
          <p:nvPr/>
        </p:nvSpPr>
        <p:spPr>
          <a:xfrm>
            <a:off x="606951" y="1463401"/>
            <a:ext cx="3394710" cy="1681480"/>
          </a:xfrm>
          <a:custGeom>
            <a:rect b="b" l="l" r="r" t="t"/>
            <a:pathLst>
              <a:path extrusionOk="0" h="1681480" w="3394710">
                <a:moveTo>
                  <a:pt x="2080205" y="1198181"/>
                </a:moveTo>
                <a:lnTo>
                  <a:pt x="2069782" y="1159543"/>
                </a:lnTo>
                <a:lnTo>
                  <a:pt x="2039507" y="1122664"/>
                </a:lnTo>
                <a:lnTo>
                  <a:pt x="1990865" y="1087951"/>
                </a:lnTo>
                <a:lnTo>
                  <a:pt x="1925343" y="1055807"/>
                </a:lnTo>
                <a:lnTo>
                  <a:pt x="1886716" y="1040825"/>
                </a:lnTo>
                <a:lnTo>
                  <a:pt x="1844428" y="1026637"/>
                </a:lnTo>
                <a:lnTo>
                  <a:pt x="1798663" y="1013293"/>
                </a:lnTo>
                <a:lnTo>
                  <a:pt x="1749607" y="1000845"/>
                </a:lnTo>
                <a:lnTo>
                  <a:pt x="1697447" y="989342"/>
                </a:lnTo>
                <a:lnTo>
                  <a:pt x="1642367" y="978835"/>
                </a:lnTo>
                <a:lnTo>
                  <a:pt x="1584555" y="969375"/>
                </a:lnTo>
                <a:lnTo>
                  <a:pt x="1524195" y="961013"/>
                </a:lnTo>
                <a:lnTo>
                  <a:pt x="1461474" y="953798"/>
                </a:lnTo>
                <a:lnTo>
                  <a:pt x="1396577" y="947781"/>
                </a:lnTo>
                <a:lnTo>
                  <a:pt x="1329691" y="943014"/>
                </a:lnTo>
                <a:lnTo>
                  <a:pt x="1261001" y="939546"/>
                </a:lnTo>
                <a:lnTo>
                  <a:pt x="1190693" y="937428"/>
                </a:lnTo>
                <a:lnTo>
                  <a:pt x="1118952" y="936711"/>
                </a:lnTo>
                <a:lnTo>
                  <a:pt x="1047212" y="937428"/>
                </a:lnTo>
                <a:lnTo>
                  <a:pt x="976904" y="939546"/>
                </a:lnTo>
                <a:lnTo>
                  <a:pt x="908214" y="943014"/>
                </a:lnTo>
                <a:lnTo>
                  <a:pt x="841327" y="947781"/>
                </a:lnTo>
                <a:lnTo>
                  <a:pt x="776431" y="953798"/>
                </a:lnTo>
                <a:lnTo>
                  <a:pt x="713710" y="961013"/>
                </a:lnTo>
                <a:lnTo>
                  <a:pt x="653350" y="969375"/>
                </a:lnTo>
                <a:lnTo>
                  <a:pt x="595537" y="978835"/>
                </a:lnTo>
                <a:lnTo>
                  <a:pt x="540458" y="989342"/>
                </a:lnTo>
                <a:lnTo>
                  <a:pt x="488297" y="1000845"/>
                </a:lnTo>
                <a:lnTo>
                  <a:pt x="439242" y="1013293"/>
                </a:lnTo>
                <a:lnTo>
                  <a:pt x="393477" y="1026637"/>
                </a:lnTo>
                <a:lnTo>
                  <a:pt x="351188" y="1040825"/>
                </a:lnTo>
                <a:lnTo>
                  <a:pt x="312562" y="1055807"/>
                </a:lnTo>
                <a:lnTo>
                  <a:pt x="277784" y="1071533"/>
                </a:lnTo>
                <a:lnTo>
                  <a:pt x="220516" y="1105012"/>
                </a:lnTo>
                <a:lnTo>
                  <a:pt x="180871" y="1140858"/>
                </a:lnTo>
                <a:lnTo>
                  <a:pt x="160337" y="1178667"/>
                </a:lnTo>
                <a:lnTo>
                  <a:pt x="157700" y="1198181"/>
                </a:lnTo>
                <a:lnTo>
                  <a:pt x="160337" y="1217695"/>
                </a:lnTo>
                <a:lnTo>
                  <a:pt x="180871" y="1255504"/>
                </a:lnTo>
                <a:lnTo>
                  <a:pt x="220516" y="1291351"/>
                </a:lnTo>
                <a:lnTo>
                  <a:pt x="277784" y="1324830"/>
                </a:lnTo>
                <a:lnTo>
                  <a:pt x="312562" y="1340555"/>
                </a:lnTo>
                <a:lnTo>
                  <a:pt x="351188" y="1355538"/>
                </a:lnTo>
                <a:lnTo>
                  <a:pt x="393477" y="1369726"/>
                </a:lnTo>
                <a:lnTo>
                  <a:pt x="439242" y="1383069"/>
                </a:lnTo>
                <a:lnTo>
                  <a:pt x="488297" y="1395518"/>
                </a:lnTo>
                <a:lnTo>
                  <a:pt x="540458" y="1407021"/>
                </a:lnTo>
                <a:lnTo>
                  <a:pt x="595537" y="1417528"/>
                </a:lnTo>
                <a:lnTo>
                  <a:pt x="653350" y="1426988"/>
                </a:lnTo>
                <a:lnTo>
                  <a:pt x="713710" y="1435350"/>
                </a:lnTo>
                <a:lnTo>
                  <a:pt x="776431" y="1442565"/>
                </a:lnTo>
                <a:lnTo>
                  <a:pt x="841327" y="1448581"/>
                </a:lnTo>
                <a:lnTo>
                  <a:pt x="908214" y="1453349"/>
                </a:lnTo>
                <a:lnTo>
                  <a:pt x="976904" y="1456817"/>
                </a:lnTo>
                <a:lnTo>
                  <a:pt x="1047212" y="1458934"/>
                </a:lnTo>
                <a:lnTo>
                  <a:pt x="1118952" y="1459652"/>
                </a:lnTo>
                <a:lnTo>
                  <a:pt x="1190693" y="1458934"/>
                </a:lnTo>
                <a:lnTo>
                  <a:pt x="1261001" y="1456817"/>
                </a:lnTo>
                <a:lnTo>
                  <a:pt x="1329691" y="1453349"/>
                </a:lnTo>
                <a:lnTo>
                  <a:pt x="1396577" y="1448581"/>
                </a:lnTo>
                <a:lnTo>
                  <a:pt x="1461474" y="1442565"/>
                </a:lnTo>
                <a:lnTo>
                  <a:pt x="1524195" y="1435350"/>
                </a:lnTo>
                <a:lnTo>
                  <a:pt x="1584555" y="1426988"/>
                </a:lnTo>
                <a:lnTo>
                  <a:pt x="1642367" y="1417528"/>
                </a:lnTo>
                <a:lnTo>
                  <a:pt x="1697447" y="1407021"/>
                </a:lnTo>
                <a:lnTo>
                  <a:pt x="1749607" y="1395518"/>
                </a:lnTo>
                <a:lnTo>
                  <a:pt x="1798663" y="1383069"/>
                </a:lnTo>
                <a:lnTo>
                  <a:pt x="1844428" y="1369726"/>
                </a:lnTo>
                <a:lnTo>
                  <a:pt x="1886716" y="1355538"/>
                </a:lnTo>
                <a:lnTo>
                  <a:pt x="1925343" y="1340555"/>
                </a:lnTo>
                <a:lnTo>
                  <a:pt x="1960121" y="1324830"/>
                </a:lnTo>
                <a:lnTo>
                  <a:pt x="2017388" y="1291351"/>
                </a:lnTo>
                <a:lnTo>
                  <a:pt x="2057033" y="1255504"/>
                </a:lnTo>
                <a:lnTo>
                  <a:pt x="2077568" y="1217695"/>
                </a:lnTo>
                <a:lnTo>
                  <a:pt x="2080205" y="1198181"/>
                </a:lnTo>
                <a:close/>
              </a:path>
              <a:path extrusionOk="0" h="1681480" w="3394710">
                <a:moveTo>
                  <a:pt x="2848934" y="1019984"/>
                </a:moveTo>
                <a:lnTo>
                  <a:pt x="2842563" y="968987"/>
                </a:lnTo>
                <a:lnTo>
                  <a:pt x="2823839" y="919362"/>
                </a:lnTo>
                <a:lnTo>
                  <a:pt x="2793345" y="871330"/>
                </a:lnTo>
                <a:lnTo>
                  <a:pt x="2751664" y="825114"/>
                </a:lnTo>
                <a:lnTo>
                  <a:pt x="2699380" y="780935"/>
                </a:lnTo>
                <a:lnTo>
                  <a:pt x="2637076" y="739015"/>
                </a:lnTo>
                <a:lnTo>
                  <a:pt x="2602348" y="718971"/>
                </a:lnTo>
                <a:lnTo>
                  <a:pt x="2565334" y="699576"/>
                </a:lnTo>
                <a:lnTo>
                  <a:pt x="2526107" y="680856"/>
                </a:lnTo>
                <a:lnTo>
                  <a:pt x="2484739" y="662840"/>
                </a:lnTo>
                <a:lnTo>
                  <a:pt x="2441303" y="645555"/>
                </a:lnTo>
                <a:lnTo>
                  <a:pt x="2395873" y="629029"/>
                </a:lnTo>
                <a:lnTo>
                  <a:pt x="2348520" y="613290"/>
                </a:lnTo>
                <a:lnTo>
                  <a:pt x="2299319" y="598365"/>
                </a:lnTo>
                <a:lnTo>
                  <a:pt x="2248342" y="584282"/>
                </a:lnTo>
                <a:lnTo>
                  <a:pt x="2195661" y="571069"/>
                </a:lnTo>
                <a:lnTo>
                  <a:pt x="2141351" y="558754"/>
                </a:lnTo>
                <a:lnTo>
                  <a:pt x="2085482" y="547364"/>
                </a:lnTo>
                <a:lnTo>
                  <a:pt x="2028130" y="536928"/>
                </a:lnTo>
                <a:lnTo>
                  <a:pt x="1969366" y="527472"/>
                </a:lnTo>
                <a:lnTo>
                  <a:pt x="1909263" y="519024"/>
                </a:lnTo>
                <a:lnTo>
                  <a:pt x="1847894" y="511613"/>
                </a:lnTo>
                <a:lnTo>
                  <a:pt x="1785333" y="505267"/>
                </a:lnTo>
                <a:lnTo>
                  <a:pt x="1721651" y="500011"/>
                </a:lnTo>
                <a:lnTo>
                  <a:pt x="1656923" y="495876"/>
                </a:lnTo>
                <a:lnTo>
                  <a:pt x="1591220" y="492887"/>
                </a:lnTo>
                <a:lnTo>
                  <a:pt x="1524616" y="491074"/>
                </a:lnTo>
                <a:lnTo>
                  <a:pt x="1457183" y="490463"/>
                </a:lnTo>
                <a:lnTo>
                  <a:pt x="1389751" y="491074"/>
                </a:lnTo>
                <a:lnTo>
                  <a:pt x="1323147" y="492887"/>
                </a:lnTo>
                <a:lnTo>
                  <a:pt x="1257444" y="495876"/>
                </a:lnTo>
                <a:lnTo>
                  <a:pt x="1192716" y="500011"/>
                </a:lnTo>
                <a:lnTo>
                  <a:pt x="1129034" y="505267"/>
                </a:lnTo>
                <a:lnTo>
                  <a:pt x="1066473" y="511613"/>
                </a:lnTo>
                <a:lnTo>
                  <a:pt x="1005104" y="519024"/>
                </a:lnTo>
                <a:lnTo>
                  <a:pt x="945001" y="527472"/>
                </a:lnTo>
                <a:lnTo>
                  <a:pt x="886237" y="536928"/>
                </a:lnTo>
                <a:lnTo>
                  <a:pt x="828885" y="547364"/>
                </a:lnTo>
                <a:lnTo>
                  <a:pt x="773016" y="558754"/>
                </a:lnTo>
                <a:lnTo>
                  <a:pt x="718706" y="571069"/>
                </a:lnTo>
                <a:lnTo>
                  <a:pt x="666025" y="584282"/>
                </a:lnTo>
                <a:lnTo>
                  <a:pt x="615048" y="598365"/>
                </a:lnTo>
                <a:lnTo>
                  <a:pt x="565847" y="613290"/>
                </a:lnTo>
                <a:lnTo>
                  <a:pt x="518494" y="629029"/>
                </a:lnTo>
                <a:lnTo>
                  <a:pt x="473064" y="645555"/>
                </a:lnTo>
                <a:lnTo>
                  <a:pt x="429628" y="662840"/>
                </a:lnTo>
                <a:lnTo>
                  <a:pt x="388260" y="680856"/>
                </a:lnTo>
                <a:lnTo>
                  <a:pt x="349033" y="699576"/>
                </a:lnTo>
                <a:lnTo>
                  <a:pt x="312019" y="718971"/>
                </a:lnTo>
                <a:lnTo>
                  <a:pt x="277291" y="739015"/>
                </a:lnTo>
                <a:lnTo>
                  <a:pt x="244923" y="759678"/>
                </a:lnTo>
                <a:lnTo>
                  <a:pt x="187556" y="802756"/>
                </a:lnTo>
                <a:lnTo>
                  <a:pt x="140501" y="847981"/>
                </a:lnTo>
                <a:lnTo>
                  <a:pt x="104340" y="895133"/>
                </a:lnTo>
                <a:lnTo>
                  <a:pt x="79659" y="943989"/>
                </a:lnTo>
                <a:lnTo>
                  <a:pt x="67038" y="994328"/>
                </a:lnTo>
                <a:lnTo>
                  <a:pt x="65433" y="1019984"/>
                </a:lnTo>
                <a:lnTo>
                  <a:pt x="67038" y="1045640"/>
                </a:lnTo>
                <a:lnTo>
                  <a:pt x="79659" y="1095979"/>
                </a:lnTo>
                <a:lnTo>
                  <a:pt x="104340" y="1144835"/>
                </a:lnTo>
                <a:lnTo>
                  <a:pt x="140501" y="1191987"/>
                </a:lnTo>
                <a:lnTo>
                  <a:pt x="187556" y="1237212"/>
                </a:lnTo>
                <a:lnTo>
                  <a:pt x="244923" y="1280289"/>
                </a:lnTo>
                <a:lnTo>
                  <a:pt x="277291" y="1300953"/>
                </a:lnTo>
                <a:lnTo>
                  <a:pt x="312019" y="1320996"/>
                </a:lnTo>
                <a:lnTo>
                  <a:pt x="349033" y="1340392"/>
                </a:lnTo>
                <a:lnTo>
                  <a:pt x="388260" y="1359111"/>
                </a:lnTo>
                <a:lnTo>
                  <a:pt x="429628" y="1377127"/>
                </a:lnTo>
                <a:lnTo>
                  <a:pt x="473064" y="1394412"/>
                </a:lnTo>
                <a:lnTo>
                  <a:pt x="518494" y="1410938"/>
                </a:lnTo>
                <a:lnTo>
                  <a:pt x="565847" y="1426678"/>
                </a:lnTo>
                <a:lnTo>
                  <a:pt x="615048" y="1441603"/>
                </a:lnTo>
                <a:lnTo>
                  <a:pt x="666025" y="1455685"/>
                </a:lnTo>
                <a:lnTo>
                  <a:pt x="718706" y="1468898"/>
                </a:lnTo>
                <a:lnTo>
                  <a:pt x="773016" y="1481213"/>
                </a:lnTo>
                <a:lnTo>
                  <a:pt x="828885" y="1492603"/>
                </a:lnTo>
                <a:lnTo>
                  <a:pt x="886237" y="1503040"/>
                </a:lnTo>
                <a:lnTo>
                  <a:pt x="945001" y="1512496"/>
                </a:lnTo>
                <a:lnTo>
                  <a:pt x="1005104" y="1520943"/>
                </a:lnTo>
                <a:lnTo>
                  <a:pt x="1066473" y="1528354"/>
                </a:lnTo>
                <a:lnTo>
                  <a:pt x="1129034" y="1534701"/>
                </a:lnTo>
                <a:lnTo>
                  <a:pt x="1192716" y="1539956"/>
                </a:lnTo>
                <a:lnTo>
                  <a:pt x="1257444" y="1544092"/>
                </a:lnTo>
                <a:lnTo>
                  <a:pt x="1323147" y="1547080"/>
                </a:lnTo>
                <a:lnTo>
                  <a:pt x="1389751" y="1548893"/>
                </a:lnTo>
                <a:lnTo>
                  <a:pt x="1457183" y="1549504"/>
                </a:lnTo>
                <a:lnTo>
                  <a:pt x="1524616" y="1548893"/>
                </a:lnTo>
                <a:lnTo>
                  <a:pt x="1591220" y="1547080"/>
                </a:lnTo>
                <a:lnTo>
                  <a:pt x="1656923" y="1544092"/>
                </a:lnTo>
                <a:lnTo>
                  <a:pt x="1721651" y="1539956"/>
                </a:lnTo>
                <a:lnTo>
                  <a:pt x="1785333" y="1534701"/>
                </a:lnTo>
                <a:lnTo>
                  <a:pt x="1847894" y="1528354"/>
                </a:lnTo>
                <a:lnTo>
                  <a:pt x="1909263" y="1520943"/>
                </a:lnTo>
                <a:lnTo>
                  <a:pt x="1969366" y="1512496"/>
                </a:lnTo>
                <a:lnTo>
                  <a:pt x="2028130" y="1503040"/>
                </a:lnTo>
                <a:lnTo>
                  <a:pt x="2085482" y="1492603"/>
                </a:lnTo>
                <a:lnTo>
                  <a:pt x="2141351" y="1481213"/>
                </a:lnTo>
                <a:lnTo>
                  <a:pt x="2195661" y="1468898"/>
                </a:lnTo>
                <a:lnTo>
                  <a:pt x="2248342" y="1455685"/>
                </a:lnTo>
                <a:lnTo>
                  <a:pt x="2299319" y="1441603"/>
                </a:lnTo>
                <a:lnTo>
                  <a:pt x="2348520" y="1426678"/>
                </a:lnTo>
                <a:lnTo>
                  <a:pt x="2395873" y="1410938"/>
                </a:lnTo>
                <a:lnTo>
                  <a:pt x="2441303" y="1394412"/>
                </a:lnTo>
                <a:lnTo>
                  <a:pt x="2484739" y="1377127"/>
                </a:lnTo>
                <a:lnTo>
                  <a:pt x="2526107" y="1359111"/>
                </a:lnTo>
                <a:lnTo>
                  <a:pt x="2565334" y="1340392"/>
                </a:lnTo>
                <a:lnTo>
                  <a:pt x="2602348" y="1320996"/>
                </a:lnTo>
                <a:lnTo>
                  <a:pt x="2637076" y="1300953"/>
                </a:lnTo>
                <a:lnTo>
                  <a:pt x="2669444" y="1280289"/>
                </a:lnTo>
                <a:lnTo>
                  <a:pt x="2726811" y="1237212"/>
                </a:lnTo>
                <a:lnTo>
                  <a:pt x="2773866" y="1191987"/>
                </a:lnTo>
                <a:lnTo>
                  <a:pt x="2810027" y="1144835"/>
                </a:lnTo>
                <a:lnTo>
                  <a:pt x="2834708" y="1095979"/>
                </a:lnTo>
                <a:lnTo>
                  <a:pt x="2847329" y="1045640"/>
                </a:lnTo>
                <a:lnTo>
                  <a:pt x="2848934" y="1019984"/>
                </a:lnTo>
                <a:close/>
              </a:path>
              <a:path extrusionOk="0" h="1681480" w="3394710">
                <a:moveTo>
                  <a:pt x="3394107" y="840474"/>
                </a:moveTo>
                <a:lnTo>
                  <a:pt x="3389452" y="777747"/>
                </a:lnTo>
                <a:lnTo>
                  <a:pt x="3375706" y="716273"/>
                </a:lnTo>
                <a:lnTo>
                  <a:pt x="3353198" y="656214"/>
                </a:lnTo>
                <a:lnTo>
                  <a:pt x="3322256" y="597731"/>
                </a:lnTo>
                <a:lnTo>
                  <a:pt x="3283207" y="540989"/>
                </a:lnTo>
                <a:lnTo>
                  <a:pt x="3236380" y="486148"/>
                </a:lnTo>
                <a:lnTo>
                  <a:pt x="3182103" y="433373"/>
                </a:lnTo>
                <a:lnTo>
                  <a:pt x="3152273" y="407810"/>
                </a:lnTo>
                <a:lnTo>
                  <a:pt x="3120704" y="382824"/>
                </a:lnTo>
                <a:lnTo>
                  <a:pt x="3087436" y="358436"/>
                </a:lnTo>
                <a:lnTo>
                  <a:pt x="3052511" y="334665"/>
                </a:lnTo>
                <a:lnTo>
                  <a:pt x="3015969" y="311533"/>
                </a:lnTo>
                <a:lnTo>
                  <a:pt x="2977852" y="289058"/>
                </a:lnTo>
                <a:lnTo>
                  <a:pt x="2938200" y="267263"/>
                </a:lnTo>
                <a:lnTo>
                  <a:pt x="2897056" y="246166"/>
                </a:lnTo>
                <a:lnTo>
                  <a:pt x="2854458" y="225789"/>
                </a:lnTo>
                <a:lnTo>
                  <a:pt x="2810450" y="206152"/>
                </a:lnTo>
                <a:lnTo>
                  <a:pt x="2765071" y="187274"/>
                </a:lnTo>
                <a:lnTo>
                  <a:pt x="2718362" y="169176"/>
                </a:lnTo>
                <a:lnTo>
                  <a:pt x="2670366" y="151880"/>
                </a:lnTo>
                <a:lnTo>
                  <a:pt x="2621122" y="135404"/>
                </a:lnTo>
                <a:lnTo>
                  <a:pt x="2570671" y="119769"/>
                </a:lnTo>
                <a:lnTo>
                  <a:pt x="2519056" y="104995"/>
                </a:lnTo>
                <a:lnTo>
                  <a:pt x="2466316" y="91104"/>
                </a:lnTo>
                <a:lnTo>
                  <a:pt x="2412493" y="78114"/>
                </a:lnTo>
                <a:lnTo>
                  <a:pt x="2357628" y="66047"/>
                </a:lnTo>
                <a:lnTo>
                  <a:pt x="2301761" y="54923"/>
                </a:lnTo>
                <a:lnTo>
                  <a:pt x="2244935" y="44762"/>
                </a:lnTo>
                <a:lnTo>
                  <a:pt x="2187189" y="35584"/>
                </a:lnTo>
                <a:lnTo>
                  <a:pt x="2128565" y="27410"/>
                </a:lnTo>
                <a:lnTo>
                  <a:pt x="2069104" y="20259"/>
                </a:lnTo>
                <a:lnTo>
                  <a:pt x="2008846" y="14154"/>
                </a:lnTo>
                <a:lnTo>
                  <a:pt x="1947834" y="9112"/>
                </a:lnTo>
                <a:lnTo>
                  <a:pt x="1886107" y="5156"/>
                </a:lnTo>
                <a:lnTo>
                  <a:pt x="1823707" y="2305"/>
                </a:lnTo>
                <a:lnTo>
                  <a:pt x="1760676" y="579"/>
                </a:lnTo>
                <a:lnTo>
                  <a:pt x="1697053" y="0"/>
                </a:lnTo>
                <a:lnTo>
                  <a:pt x="1633430" y="579"/>
                </a:lnTo>
                <a:lnTo>
                  <a:pt x="1570398" y="2305"/>
                </a:lnTo>
                <a:lnTo>
                  <a:pt x="1507999" y="5156"/>
                </a:lnTo>
                <a:lnTo>
                  <a:pt x="1446272" y="9112"/>
                </a:lnTo>
                <a:lnTo>
                  <a:pt x="1385260" y="14154"/>
                </a:lnTo>
                <a:lnTo>
                  <a:pt x="1325002" y="20259"/>
                </a:lnTo>
                <a:lnTo>
                  <a:pt x="1265541" y="27410"/>
                </a:lnTo>
                <a:lnTo>
                  <a:pt x="1206917" y="35584"/>
                </a:lnTo>
                <a:lnTo>
                  <a:pt x="1149171" y="44762"/>
                </a:lnTo>
                <a:lnTo>
                  <a:pt x="1092345" y="54923"/>
                </a:lnTo>
                <a:lnTo>
                  <a:pt x="1036478" y="66047"/>
                </a:lnTo>
                <a:lnTo>
                  <a:pt x="981613" y="78114"/>
                </a:lnTo>
                <a:lnTo>
                  <a:pt x="927790" y="91104"/>
                </a:lnTo>
                <a:lnTo>
                  <a:pt x="875050" y="104995"/>
                </a:lnTo>
                <a:lnTo>
                  <a:pt x="823435" y="119769"/>
                </a:lnTo>
                <a:lnTo>
                  <a:pt x="772984" y="135404"/>
                </a:lnTo>
                <a:lnTo>
                  <a:pt x="723740" y="151880"/>
                </a:lnTo>
                <a:lnTo>
                  <a:pt x="675744" y="169176"/>
                </a:lnTo>
                <a:lnTo>
                  <a:pt x="629035" y="187274"/>
                </a:lnTo>
                <a:lnTo>
                  <a:pt x="583656" y="206152"/>
                </a:lnTo>
                <a:lnTo>
                  <a:pt x="539648" y="225789"/>
                </a:lnTo>
                <a:lnTo>
                  <a:pt x="497050" y="246166"/>
                </a:lnTo>
                <a:lnTo>
                  <a:pt x="455906" y="267263"/>
                </a:lnTo>
                <a:lnTo>
                  <a:pt x="416254" y="289058"/>
                </a:lnTo>
                <a:lnTo>
                  <a:pt x="378137" y="311533"/>
                </a:lnTo>
                <a:lnTo>
                  <a:pt x="341595" y="334665"/>
                </a:lnTo>
                <a:lnTo>
                  <a:pt x="306670" y="358436"/>
                </a:lnTo>
                <a:lnTo>
                  <a:pt x="273402" y="382824"/>
                </a:lnTo>
                <a:lnTo>
                  <a:pt x="241833" y="407810"/>
                </a:lnTo>
                <a:lnTo>
                  <a:pt x="212003" y="433373"/>
                </a:lnTo>
                <a:lnTo>
                  <a:pt x="183954" y="459492"/>
                </a:lnTo>
                <a:lnTo>
                  <a:pt x="133361" y="513321"/>
                </a:lnTo>
                <a:lnTo>
                  <a:pt x="90382" y="569132"/>
                </a:lnTo>
                <a:lnTo>
                  <a:pt x="55345" y="626765"/>
                </a:lnTo>
                <a:lnTo>
                  <a:pt x="28579" y="686056"/>
                </a:lnTo>
                <a:lnTo>
                  <a:pt x="10411" y="746844"/>
                </a:lnTo>
                <a:lnTo>
                  <a:pt x="1170" y="808964"/>
                </a:lnTo>
                <a:lnTo>
                  <a:pt x="0" y="840474"/>
                </a:lnTo>
                <a:lnTo>
                  <a:pt x="1170" y="871983"/>
                </a:lnTo>
                <a:lnTo>
                  <a:pt x="10411" y="934104"/>
                </a:lnTo>
                <a:lnTo>
                  <a:pt x="28579" y="994891"/>
                </a:lnTo>
                <a:lnTo>
                  <a:pt x="55345" y="1054182"/>
                </a:lnTo>
                <a:lnTo>
                  <a:pt x="90382" y="1111814"/>
                </a:lnTo>
                <a:lnTo>
                  <a:pt x="133361" y="1167626"/>
                </a:lnTo>
                <a:lnTo>
                  <a:pt x="183954" y="1221455"/>
                </a:lnTo>
                <a:lnTo>
                  <a:pt x="212003" y="1247574"/>
                </a:lnTo>
                <a:lnTo>
                  <a:pt x="241833" y="1273137"/>
                </a:lnTo>
                <a:lnTo>
                  <a:pt x="273402" y="1298123"/>
                </a:lnTo>
                <a:lnTo>
                  <a:pt x="306670" y="1322511"/>
                </a:lnTo>
                <a:lnTo>
                  <a:pt x="341595" y="1346282"/>
                </a:lnTo>
                <a:lnTo>
                  <a:pt x="378137" y="1369414"/>
                </a:lnTo>
                <a:lnTo>
                  <a:pt x="416254" y="1391888"/>
                </a:lnTo>
                <a:lnTo>
                  <a:pt x="455906" y="1413684"/>
                </a:lnTo>
                <a:lnTo>
                  <a:pt x="497050" y="1434780"/>
                </a:lnTo>
                <a:lnTo>
                  <a:pt x="539648" y="1455158"/>
                </a:lnTo>
                <a:lnTo>
                  <a:pt x="583656" y="1474795"/>
                </a:lnTo>
                <a:lnTo>
                  <a:pt x="629035" y="1493673"/>
                </a:lnTo>
                <a:lnTo>
                  <a:pt x="675744" y="1511770"/>
                </a:lnTo>
                <a:lnTo>
                  <a:pt x="723740" y="1529067"/>
                </a:lnTo>
                <a:lnTo>
                  <a:pt x="772984" y="1545543"/>
                </a:lnTo>
                <a:lnTo>
                  <a:pt x="823435" y="1561178"/>
                </a:lnTo>
                <a:lnTo>
                  <a:pt x="875050" y="1575952"/>
                </a:lnTo>
                <a:lnTo>
                  <a:pt x="927790" y="1589843"/>
                </a:lnTo>
                <a:lnTo>
                  <a:pt x="981613" y="1602833"/>
                </a:lnTo>
                <a:lnTo>
                  <a:pt x="1036478" y="1614900"/>
                </a:lnTo>
                <a:lnTo>
                  <a:pt x="1092345" y="1626024"/>
                </a:lnTo>
                <a:lnTo>
                  <a:pt x="1149171" y="1636185"/>
                </a:lnTo>
                <a:lnTo>
                  <a:pt x="1206917" y="1645363"/>
                </a:lnTo>
                <a:lnTo>
                  <a:pt x="1265541" y="1653537"/>
                </a:lnTo>
                <a:lnTo>
                  <a:pt x="1325002" y="1660688"/>
                </a:lnTo>
                <a:lnTo>
                  <a:pt x="1385260" y="1666793"/>
                </a:lnTo>
                <a:lnTo>
                  <a:pt x="1446272" y="1671835"/>
                </a:lnTo>
                <a:lnTo>
                  <a:pt x="1507999" y="1675791"/>
                </a:lnTo>
                <a:lnTo>
                  <a:pt x="1570398" y="1678642"/>
                </a:lnTo>
                <a:lnTo>
                  <a:pt x="1633430" y="1680368"/>
                </a:lnTo>
                <a:lnTo>
                  <a:pt x="1697053" y="1680947"/>
                </a:lnTo>
                <a:lnTo>
                  <a:pt x="1760676" y="1680368"/>
                </a:lnTo>
                <a:lnTo>
                  <a:pt x="1823707" y="1678642"/>
                </a:lnTo>
                <a:lnTo>
                  <a:pt x="1886107" y="1675791"/>
                </a:lnTo>
                <a:lnTo>
                  <a:pt x="1947834" y="1671835"/>
                </a:lnTo>
                <a:lnTo>
                  <a:pt x="2008846" y="1666793"/>
                </a:lnTo>
                <a:lnTo>
                  <a:pt x="2069104" y="1660688"/>
                </a:lnTo>
                <a:lnTo>
                  <a:pt x="2128565" y="1653537"/>
                </a:lnTo>
                <a:lnTo>
                  <a:pt x="2187189" y="1645363"/>
                </a:lnTo>
                <a:lnTo>
                  <a:pt x="2244935" y="1636185"/>
                </a:lnTo>
                <a:lnTo>
                  <a:pt x="2301761" y="1626024"/>
                </a:lnTo>
                <a:lnTo>
                  <a:pt x="2357628" y="1614900"/>
                </a:lnTo>
                <a:lnTo>
                  <a:pt x="2412493" y="1602833"/>
                </a:lnTo>
                <a:lnTo>
                  <a:pt x="2466316" y="1589843"/>
                </a:lnTo>
                <a:lnTo>
                  <a:pt x="2519056" y="1575952"/>
                </a:lnTo>
                <a:lnTo>
                  <a:pt x="2570671" y="1561178"/>
                </a:lnTo>
                <a:lnTo>
                  <a:pt x="2621122" y="1545543"/>
                </a:lnTo>
                <a:lnTo>
                  <a:pt x="2670366" y="1529067"/>
                </a:lnTo>
                <a:lnTo>
                  <a:pt x="2718362" y="1511770"/>
                </a:lnTo>
                <a:lnTo>
                  <a:pt x="2765071" y="1493673"/>
                </a:lnTo>
                <a:lnTo>
                  <a:pt x="2810450" y="1474795"/>
                </a:lnTo>
                <a:lnTo>
                  <a:pt x="2854458" y="1455158"/>
                </a:lnTo>
                <a:lnTo>
                  <a:pt x="2897056" y="1434780"/>
                </a:lnTo>
                <a:lnTo>
                  <a:pt x="2938200" y="1413684"/>
                </a:lnTo>
                <a:lnTo>
                  <a:pt x="2977852" y="1391888"/>
                </a:lnTo>
                <a:lnTo>
                  <a:pt x="3015969" y="1369414"/>
                </a:lnTo>
                <a:lnTo>
                  <a:pt x="3052511" y="1346282"/>
                </a:lnTo>
                <a:lnTo>
                  <a:pt x="3087436" y="1322511"/>
                </a:lnTo>
                <a:lnTo>
                  <a:pt x="3120704" y="1298123"/>
                </a:lnTo>
                <a:lnTo>
                  <a:pt x="3152273" y="1273137"/>
                </a:lnTo>
                <a:lnTo>
                  <a:pt x="3182103" y="1247574"/>
                </a:lnTo>
                <a:lnTo>
                  <a:pt x="3210152" y="1221455"/>
                </a:lnTo>
                <a:lnTo>
                  <a:pt x="3260745" y="1167626"/>
                </a:lnTo>
                <a:lnTo>
                  <a:pt x="3303724" y="1111814"/>
                </a:lnTo>
                <a:lnTo>
                  <a:pt x="3338761" y="1054182"/>
                </a:lnTo>
                <a:lnTo>
                  <a:pt x="3365527" y="994891"/>
                </a:lnTo>
                <a:lnTo>
                  <a:pt x="3383695" y="934104"/>
                </a:lnTo>
                <a:lnTo>
                  <a:pt x="3392936" y="871983"/>
                </a:lnTo>
                <a:lnTo>
                  <a:pt x="3394107" y="840474"/>
                </a:lnTo>
                <a:close/>
              </a:path>
            </a:pathLst>
          </a:cu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722" name="Google Shape;1722;p115"/>
          <p:cNvSpPr txBox="1"/>
          <p:nvPr/>
        </p:nvSpPr>
        <p:spPr>
          <a:xfrm>
            <a:off x="4434966" y="3370303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73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7"/>
          <p:cNvSpPr txBox="1"/>
          <p:nvPr/>
        </p:nvSpPr>
        <p:spPr>
          <a:xfrm>
            <a:off x="1542021" y="59814"/>
            <a:ext cx="1524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Théorème de Rice</a:t>
            </a:r>
            <a:endParaRPr sz="1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8" name="Google Shape;168;p17"/>
          <p:cNvSpPr/>
          <p:nvPr/>
        </p:nvSpPr>
        <p:spPr>
          <a:xfrm>
            <a:off x="495363" y="674624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69" name="Google Shape;169;p17"/>
          <p:cNvSpPr txBox="1"/>
          <p:nvPr/>
        </p:nvSpPr>
        <p:spPr>
          <a:xfrm>
            <a:off x="624395" y="595832"/>
            <a:ext cx="3178175" cy="5156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75">
            <a:spAutoFit/>
          </a:bodyPr>
          <a:lstStyle/>
          <a:p>
            <a:pPr indent="0" lvl="0" marL="12700" marR="5080" rtl="0" algn="l">
              <a:lnSpc>
                <a:spcPct val="102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Théorème de Rice : Toute propriété non triviale des  langages acceptés par machines de Turing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2700" marR="0" rtl="0" algn="l">
              <a:lnSpc>
                <a:spcPct val="108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est indécidable.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0" name="Google Shape;170;p17"/>
          <p:cNvSpPr txBox="1"/>
          <p:nvPr/>
        </p:nvSpPr>
        <p:spPr>
          <a:xfrm>
            <a:off x="4434966" y="3370303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10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1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6" name="Shape 1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7" name="Google Shape;1727;p116"/>
          <p:cNvSpPr txBox="1"/>
          <p:nvPr>
            <p:ph type="title"/>
          </p:nvPr>
        </p:nvSpPr>
        <p:spPr>
          <a:xfrm>
            <a:off x="1599958" y="59814"/>
            <a:ext cx="140843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Les cours à venir</a:t>
            </a:r>
            <a:endParaRPr/>
          </a:p>
        </p:txBody>
      </p:sp>
      <p:sp>
        <p:nvSpPr>
          <p:cNvPr id="1728" name="Google Shape;1728;p116"/>
          <p:cNvSpPr/>
          <p:nvPr/>
        </p:nvSpPr>
        <p:spPr>
          <a:xfrm>
            <a:off x="495363" y="393636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729" name="Google Shape;1729;p116"/>
          <p:cNvSpPr txBox="1"/>
          <p:nvPr/>
        </p:nvSpPr>
        <p:spPr>
          <a:xfrm>
            <a:off x="624395" y="314844"/>
            <a:ext cx="3454400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On souhaite parler d’une ressource/mesure élémentaire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30" name="Google Shape;1730;p116"/>
          <p:cNvSpPr txBox="1"/>
          <p:nvPr/>
        </p:nvSpPr>
        <p:spPr>
          <a:xfrm>
            <a:off x="598995" y="400123"/>
            <a:ext cx="3254375" cy="9340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38100" marR="1184910" rtl="0" algn="l">
              <a:lnSpc>
                <a:spcPct val="150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particulière : le </a:t>
            </a:r>
            <a:r>
              <a:rPr b="1" lang="en-US" sz="1100">
                <a:latin typeface="Arial"/>
                <a:ea typeface="Arial"/>
                <a:cs typeface="Arial"/>
                <a:sym typeface="Arial"/>
              </a:rPr>
              <a:t>temps de calcul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  Objectif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7159" lvl="0" marL="314960" marR="30480" rtl="0" algn="l">
              <a:lnSpc>
                <a:spcPct val="100000"/>
              </a:lnSpc>
              <a:spcBef>
                <a:spcPts val="775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distinguer ce qui est raisonnable de ce qui n’est pas  raisonnable en termes de temps de calcul.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31" name="Google Shape;1731;p116"/>
          <p:cNvSpPr/>
          <p:nvPr/>
        </p:nvSpPr>
        <p:spPr>
          <a:xfrm>
            <a:off x="495363" y="818756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732" name="Google Shape;1732;p116"/>
          <p:cNvSpPr txBox="1"/>
          <p:nvPr/>
        </p:nvSpPr>
        <p:spPr>
          <a:xfrm>
            <a:off x="1539036" y="1452662"/>
            <a:ext cx="1530350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R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: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langages décidables.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33" name="Google Shape;1733;p116"/>
          <p:cNvSpPr/>
          <p:nvPr/>
        </p:nvSpPr>
        <p:spPr>
          <a:xfrm>
            <a:off x="1223982" y="1676359"/>
            <a:ext cx="2160270" cy="1080135"/>
          </a:xfrm>
          <a:custGeom>
            <a:rect b="b" l="l" r="r" t="t"/>
            <a:pathLst>
              <a:path extrusionOk="0" h="1080135" w="2160270">
                <a:moveTo>
                  <a:pt x="2160027" y="540006"/>
                </a:moveTo>
                <a:lnTo>
                  <a:pt x="2152761" y="477029"/>
                </a:lnTo>
                <a:lnTo>
                  <a:pt x="2131503" y="416187"/>
                </a:lnTo>
                <a:lnTo>
                  <a:pt x="2097064" y="357883"/>
                </a:lnTo>
                <a:lnTo>
                  <a:pt x="2050254" y="302523"/>
                </a:lnTo>
                <a:lnTo>
                  <a:pt x="2022464" y="276074"/>
                </a:lnTo>
                <a:lnTo>
                  <a:pt x="1991884" y="250513"/>
                </a:lnTo>
                <a:lnTo>
                  <a:pt x="1958616" y="225891"/>
                </a:lnTo>
                <a:lnTo>
                  <a:pt x="1922762" y="202258"/>
                </a:lnTo>
                <a:lnTo>
                  <a:pt x="1884424" y="179665"/>
                </a:lnTo>
                <a:lnTo>
                  <a:pt x="1843701" y="158162"/>
                </a:lnTo>
                <a:lnTo>
                  <a:pt x="1800696" y="137801"/>
                </a:lnTo>
                <a:lnTo>
                  <a:pt x="1755510" y="118632"/>
                </a:lnTo>
                <a:lnTo>
                  <a:pt x="1708244" y="100705"/>
                </a:lnTo>
                <a:lnTo>
                  <a:pt x="1658999" y="84071"/>
                </a:lnTo>
                <a:lnTo>
                  <a:pt x="1607877" y="68781"/>
                </a:lnTo>
                <a:lnTo>
                  <a:pt x="1554979" y="54886"/>
                </a:lnTo>
                <a:lnTo>
                  <a:pt x="1500407" y="42435"/>
                </a:lnTo>
                <a:lnTo>
                  <a:pt x="1444260" y="31481"/>
                </a:lnTo>
                <a:lnTo>
                  <a:pt x="1386642" y="22073"/>
                </a:lnTo>
                <a:lnTo>
                  <a:pt x="1327653" y="14261"/>
                </a:lnTo>
                <a:lnTo>
                  <a:pt x="1267394" y="8098"/>
                </a:lnTo>
                <a:lnTo>
                  <a:pt x="1205967" y="3632"/>
                </a:lnTo>
                <a:lnTo>
                  <a:pt x="1143473" y="916"/>
                </a:lnTo>
                <a:lnTo>
                  <a:pt x="1080013" y="0"/>
                </a:lnTo>
                <a:lnTo>
                  <a:pt x="1016553" y="916"/>
                </a:lnTo>
                <a:lnTo>
                  <a:pt x="954059" y="3632"/>
                </a:lnTo>
                <a:lnTo>
                  <a:pt x="892632" y="8098"/>
                </a:lnTo>
                <a:lnTo>
                  <a:pt x="832374" y="14261"/>
                </a:lnTo>
                <a:lnTo>
                  <a:pt x="773384" y="22073"/>
                </a:lnTo>
                <a:lnTo>
                  <a:pt x="715766" y="31481"/>
                </a:lnTo>
                <a:lnTo>
                  <a:pt x="659620" y="42435"/>
                </a:lnTo>
                <a:lnTo>
                  <a:pt x="605047" y="54886"/>
                </a:lnTo>
                <a:lnTo>
                  <a:pt x="552149" y="68781"/>
                </a:lnTo>
                <a:lnTo>
                  <a:pt x="501027" y="84071"/>
                </a:lnTo>
                <a:lnTo>
                  <a:pt x="451783" y="100705"/>
                </a:lnTo>
                <a:lnTo>
                  <a:pt x="404516" y="118632"/>
                </a:lnTo>
                <a:lnTo>
                  <a:pt x="359330" y="137801"/>
                </a:lnTo>
                <a:lnTo>
                  <a:pt x="316325" y="158162"/>
                </a:lnTo>
                <a:lnTo>
                  <a:pt x="275603" y="179665"/>
                </a:lnTo>
                <a:lnTo>
                  <a:pt x="237264" y="202258"/>
                </a:lnTo>
                <a:lnTo>
                  <a:pt x="201410" y="225891"/>
                </a:lnTo>
                <a:lnTo>
                  <a:pt x="168143" y="250513"/>
                </a:lnTo>
                <a:lnTo>
                  <a:pt x="137563" y="276074"/>
                </a:lnTo>
                <a:lnTo>
                  <a:pt x="109772" y="302523"/>
                </a:lnTo>
                <a:lnTo>
                  <a:pt x="62962" y="357883"/>
                </a:lnTo>
                <a:lnTo>
                  <a:pt x="28523" y="416187"/>
                </a:lnTo>
                <a:lnTo>
                  <a:pt x="7265" y="477029"/>
                </a:lnTo>
                <a:lnTo>
                  <a:pt x="0" y="540006"/>
                </a:lnTo>
                <a:lnTo>
                  <a:pt x="1833" y="571736"/>
                </a:lnTo>
                <a:lnTo>
                  <a:pt x="16196" y="633697"/>
                </a:lnTo>
                <a:lnTo>
                  <a:pt x="44145" y="693321"/>
                </a:lnTo>
                <a:lnTo>
                  <a:pt x="84871" y="750203"/>
                </a:lnTo>
                <a:lnTo>
                  <a:pt x="137563" y="803938"/>
                </a:lnTo>
                <a:lnTo>
                  <a:pt x="168143" y="829499"/>
                </a:lnTo>
                <a:lnTo>
                  <a:pt x="201410" y="854121"/>
                </a:lnTo>
                <a:lnTo>
                  <a:pt x="237264" y="877754"/>
                </a:lnTo>
                <a:lnTo>
                  <a:pt x="275603" y="900348"/>
                </a:lnTo>
                <a:lnTo>
                  <a:pt x="316325" y="921850"/>
                </a:lnTo>
                <a:lnTo>
                  <a:pt x="359330" y="942211"/>
                </a:lnTo>
                <a:lnTo>
                  <a:pt x="404516" y="961381"/>
                </a:lnTo>
                <a:lnTo>
                  <a:pt x="451783" y="979308"/>
                </a:lnTo>
                <a:lnTo>
                  <a:pt x="501027" y="995941"/>
                </a:lnTo>
                <a:lnTo>
                  <a:pt x="552149" y="1011231"/>
                </a:lnTo>
                <a:lnTo>
                  <a:pt x="605047" y="1025127"/>
                </a:lnTo>
                <a:lnTo>
                  <a:pt x="659620" y="1037577"/>
                </a:lnTo>
                <a:lnTo>
                  <a:pt x="715766" y="1048532"/>
                </a:lnTo>
                <a:lnTo>
                  <a:pt x="773384" y="1057940"/>
                </a:lnTo>
                <a:lnTo>
                  <a:pt x="832374" y="1065751"/>
                </a:lnTo>
                <a:lnTo>
                  <a:pt x="892632" y="1071915"/>
                </a:lnTo>
                <a:lnTo>
                  <a:pt x="954059" y="1076380"/>
                </a:lnTo>
                <a:lnTo>
                  <a:pt x="1016553" y="1079096"/>
                </a:lnTo>
                <a:lnTo>
                  <a:pt x="1080013" y="1080013"/>
                </a:lnTo>
                <a:lnTo>
                  <a:pt x="1143473" y="1079096"/>
                </a:lnTo>
                <a:lnTo>
                  <a:pt x="1205967" y="1076380"/>
                </a:lnTo>
                <a:lnTo>
                  <a:pt x="1267394" y="1071915"/>
                </a:lnTo>
                <a:lnTo>
                  <a:pt x="1327653" y="1065751"/>
                </a:lnTo>
                <a:lnTo>
                  <a:pt x="1386642" y="1057940"/>
                </a:lnTo>
                <a:lnTo>
                  <a:pt x="1444260" y="1048532"/>
                </a:lnTo>
                <a:lnTo>
                  <a:pt x="1500407" y="1037577"/>
                </a:lnTo>
                <a:lnTo>
                  <a:pt x="1554979" y="1025127"/>
                </a:lnTo>
                <a:lnTo>
                  <a:pt x="1607877" y="1011231"/>
                </a:lnTo>
                <a:lnTo>
                  <a:pt x="1658999" y="995941"/>
                </a:lnTo>
                <a:lnTo>
                  <a:pt x="1708244" y="979308"/>
                </a:lnTo>
                <a:lnTo>
                  <a:pt x="1755510" y="961381"/>
                </a:lnTo>
                <a:lnTo>
                  <a:pt x="1800696" y="942211"/>
                </a:lnTo>
                <a:lnTo>
                  <a:pt x="1843701" y="921850"/>
                </a:lnTo>
                <a:lnTo>
                  <a:pt x="1884424" y="900348"/>
                </a:lnTo>
                <a:lnTo>
                  <a:pt x="1922762" y="877754"/>
                </a:lnTo>
                <a:lnTo>
                  <a:pt x="1958616" y="854121"/>
                </a:lnTo>
                <a:lnTo>
                  <a:pt x="1991884" y="829499"/>
                </a:lnTo>
                <a:lnTo>
                  <a:pt x="2022464" y="803938"/>
                </a:lnTo>
                <a:lnTo>
                  <a:pt x="2050254" y="777489"/>
                </a:lnTo>
                <a:lnTo>
                  <a:pt x="2097064" y="722130"/>
                </a:lnTo>
                <a:lnTo>
                  <a:pt x="2131503" y="663826"/>
                </a:lnTo>
                <a:lnTo>
                  <a:pt x="2152761" y="602983"/>
                </a:lnTo>
                <a:lnTo>
                  <a:pt x="2160027" y="540006"/>
                </a:lnTo>
                <a:close/>
              </a:path>
            </a:pathLst>
          </a:cu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734" name="Google Shape;1734;p116"/>
          <p:cNvSpPr txBox="1"/>
          <p:nvPr/>
        </p:nvSpPr>
        <p:spPr>
          <a:xfrm>
            <a:off x="4434966" y="3370303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73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1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8" name="Shape 1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9" name="Google Shape;1739;p117"/>
          <p:cNvSpPr txBox="1"/>
          <p:nvPr>
            <p:ph type="title"/>
          </p:nvPr>
        </p:nvSpPr>
        <p:spPr>
          <a:xfrm>
            <a:off x="1599958" y="59814"/>
            <a:ext cx="140843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Les cours à venir</a:t>
            </a:r>
            <a:endParaRPr/>
          </a:p>
        </p:txBody>
      </p:sp>
      <p:sp>
        <p:nvSpPr>
          <p:cNvPr id="1740" name="Google Shape;1740;p117"/>
          <p:cNvSpPr/>
          <p:nvPr/>
        </p:nvSpPr>
        <p:spPr>
          <a:xfrm>
            <a:off x="495363" y="393636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741" name="Google Shape;1741;p117"/>
          <p:cNvSpPr txBox="1"/>
          <p:nvPr/>
        </p:nvSpPr>
        <p:spPr>
          <a:xfrm>
            <a:off x="624395" y="314844"/>
            <a:ext cx="3454400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On souhaite parler d’une ressource/mesure élémentaire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42" name="Google Shape;1742;p117"/>
          <p:cNvSpPr txBox="1"/>
          <p:nvPr/>
        </p:nvSpPr>
        <p:spPr>
          <a:xfrm>
            <a:off x="598995" y="400123"/>
            <a:ext cx="3254375" cy="9340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38100" marR="1184910" rtl="0" algn="l">
              <a:lnSpc>
                <a:spcPct val="150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particulière : le </a:t>
            </a:r>
            <a:r>
              <a:rPr b="1" lang="en-US" sz="1100">
                <a:latin typeface="Arial"/>
                <a:ea typeface="Arial"/>
                <a:cs typeface="Arial"/>
                <a:sym typeface="Arial"/>
              </a:rPr>
              <a:t>temps de calcul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  Objectif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7159" lvl="0" marL="314960" marR="30480" rtl="0" algn="l">
              <a:lnSpc>
                <a:spcPct val="100000"/>
              </a:lnSpc>
              <a:spcBef>
                <a:spcPts val="775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distinguer ce qui est raisonnable de ce qui n’est pas  raisonnable en termes de temps de calcul.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43" name="Google Shape;1743;p117"/>
          <p:cNvSpPr/>
          <p:nvPr/>
        </p:nvSpPr>
        <p:spPr>
          <a:xfrm>
            <a:off x="495363" y="818756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744" name="Google Shape;1744;p117"/>
          <p:cNvSpPr txBox="1"/>
          <p:nvPr/>
        </p:nvSpPr>
        <p:spPr>
          <a:xfrm>
            <a:off x="1539036" y="1452662"/>
            <a:ext cx="1530350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R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: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langages décidables.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45" name="Google Shape;1745;p117"/>
          <p:cNvSpPr/>
          <p:nvPr/>
        </p:nvSpPr>
        <p:spPr>
          <a:xfrm>
            <a:off x="1223982" y="1676359"/>
            <a:ext cx="2160270" cy="1080135"/>
          </a:xfrm>
          <a:custGeom>
            <a:rect b="b" l="l" r="r" t="t"/>
            <a:pathLst>
              <a:path extrusionOk="0" h="1080135" w="2160270">
                <a:moveTo>
                  <a:pt x="2160027" y="540006"/>
                </a:moveTo>
                <a:lnTo>
                  <a:pt x="2152761" y="477029"/>
                </a:lnTo>
                <a:lnTo>
                  <a:pt x="2131503" y="416187"/>
                </a:lnTo>
                <a:lnTo>
                  <a:pt x="2097064" y="357883"/>
                </a:lnTo>
                <a:lnTo>
                  <a:pt x="2050254" y="302523"/>
                </a:lnTo>
                <a:lnTo>
                  <a:pt x="2022464" y="276074"/>
                </a:lnTo>
                <a:lnTo>
                  <a:pt x="1991884" y="250513"/>
                </a:lnTo>
                <a:lnTo>
                  <a:pt x="1958616" y="225891"/>
                </a:lnTo>
                <a:lnTo>
                  <a:pt x="1922762" y="202258"/>
                </a:lnTo>
                <a:lnTo>
                  <a:pt x="1884424" y="179665"/>
                </a:lnTo>
                <a:lnTo>
                  <a:pt x="1843701" y="158162"/>
                </a:lnTo>
                <a:lnTo>
                  <a:pt x="1800696" y="137801"/>
                </a:lnTo>
                <a:lnTo>
                  <a:pt x="1755510" y="118632"/>
                </a:lnTo>
                <a:lnTo>
                  <a:pt x="1708244" y="100705"/>
                </a:lnTo>
                <a:lnTo>
                  <a:pt x="1658999" y="84071"/>
                </a:lnTo>
                <a:lnTo>
                  <a:pt x="1607877" y="68781"/>
                </a:lnTo>
                <a:lnTo>
                  <a:pt x="1554979" y="54886"/>
                </a:lnTo>
                <a:lnTo>
                  <a:pt x="1500407" y="42435"/>
                </a:lnTo>
                <a:lnTo>
                  <a:pt x="1444260" y="31481"/>
                </a:lnTo>
                <a:lnTo>
                  <a:pt x="1386642" y="22073"/>
                </a:lnTo>
                <a:lnTo>
                  <a:pt x="1327653" y="14261"/>
                </a:lnTo>
                <a:lnTo>
                  <a:pt x="1267394" y="8098"/>
                </a:lnTo>
                <a:lnTo>
                  <a:pt x="1205967" y="3632"/>
                </a:lnTo>
                <a:lnTo>
                  <a:pt x="1143473" y="916"/>
                </a:lnTo>
                <a:lnTo>
                  <a:pt x="1080013" y="0"/>
                </a:lnTo>
                <a:lnTo>
                  <a:pt x="1016553" y="916"/>
                </a:lnTo>
                <a:lnTo>
                  <a:pt x="954059" y="3632"/>
                </a:lnTo>
                <a:lnTo>
                  <a:pt x="892632" y="8098"/>
                </a:lnTo>
                <a:lnTo>
                  <a:pt x="832374" y="14261"/>
                </a:lnTo>
                <a:lnTo>
                  <a:pt x="773384" y="22073"/>
                </a:lnTo>
                <a:lnTo>
                  <a:pt x="715766" y="31481"/>
                </a:lnTo>
                <a:lnTo>
                  <a:pt x="659620" y="42435"/>
                </a:lnTo>
                <a:lnTo>
                  <a:pt x="605047" y="54886"/>
                </a:lnTo>
                <a:lnTo>
                  <a:pt x="552149" y="68781"/>
                </a:lnTo>
                <a:lnTo>
                  <a:pt x="501027" y="84071"/>
                </a:lnTo>
                <a:lnTo>
                  <a:pt x="451783" y="100705"/>
                </a:lnTo>
                <a:lnTo>
                  <a:pt x="404516" y="118632"/>
                </a:lnTo>
                <a:lnTo>
                  <a:pt x="359330" y="137801"/>
                </a:lnTo>
                <a:lnTo>
                  <a:pt x="316325" y="158162"/>
                </a:lnTo>
                <a:lnTo>
                  <a:pt x="275603" y="179665"/>
                </a:lnTo>
                <a:lnTo>
                  <a:pt x="237264" y="202258"/>
                </a:lnTo>
                <a:lnTo>
                  <a:pt x="201410" y="225891"/>
                </a:lnTo>
                <a:lnTo>
                  <a:pt x="168143" y="250513"/>
                </a:lnTo>
                <a:lnTo>
                  <a:pt x="137563" y="276074"/>
                </a:lnTo>
                <a:lnTo>
                  <a:pt x="109772" y="302523"/>
                </a:lnTo>
                <a:lnTo>
                  <a:pt x="62962" y="357883"/>
                </a:lnTo>
                <a:lnTo>
                  <a:pt x="28523" y="416187"/>
                </a:lnTo>
                <a:lnTo>
                  <a:pt x="7265" y="477029"/>
                </a:lnTo>
                <a:lnTo>
                  <a:pt x="0" y="540006"/>
                </a:lnTo>
                <a:lnTo>
                  <a:pt x="1833" y="571736"/>
                </a:lnTo>
                <a:lnTo>
                  <a:pt x="16196" y="633697"/>
                </a:lnTo>
                <a:lnTo>
                  <a:pt x="44145" y="693321"/>
                </a:lnTo>
                <a:lnTo>
                  <a:pt x="84871" y="750203"/>
                </a:lnTo>
                <a:lnTo>
                  <a:pt x="137563" y="803938"/>
                </a:lnTo>
                <a:lnTo>
                  <a:pt x="168143" y="829499"/>
                </a:lnTo>
                <a:lnTo>
                  <a:pt x="201410" y="854121"/>
                </a:lnTo>
                <a:lnTo>
                  <a:pt x="237264" y="877754"/>
                </a:lnTo>
                <a:lnTo>
                  <a:pt x="275603" y="900348"/>
                </a:lnTo>
                <a:lnTo>
                  <a:pt x="316325" y="921850"/>
                </a:lnTo>
                <a:lnTo>
                  <a:pt x="359330" y="942211"/>
                </a:lnTo>
                <a:lnTo>
                  <a:pt x="404516" y="961381"/>
                </a:lnTo>
                <a:lnTo>
                  <a:pt x="451783" y="979308"/>
                </a:lnTo>
                <a:lnTo>
                  <a:pt x="501027" y="995941"/>
                </a:lnTo>
                <a:lnTo>
                  <a:pt x="552149" y="1011231"/>
                </a:lnTo>
                <a:lnTo>
                  <a:pt x="605047" y="1025127"/>
                </a:lnTo>
                <a:lnTo>
                  <a:pt x="659620" y="1037577"/>
                </a:lnTo>
                <a:lnTo>
                  <a:pt x="715766" y="1048532"/>
                </a:lnTo>
                <a:lnTo>
                  <a:pt x="773384" y="1057940"/>
                </a:lnTo>
                <a:lnTo>
                  <a:pt x="832374" y="1065751"/>
                </a:lnTo>
                <a:lnTo>
                  <a:pt x="892632" y="1071915"/>
                </a:lnTo>
                <a:lnTo>
                  <a:pt x="954059" y="1076380"/>
                </a:lnTo>
                <a:lnTo>
                  <a:pt x="1016553" y="1079096"/>
                </a:lnTo>
                <a:lnTo>
                  <a:pt x="1080013" y="1080013"/>
                </a:lnTo>
                <a:lnTo>
                  <a:pt x="1143473" y="1079096"/>
                </a:lnTo>
                <a:lnTo>
                  <a:pt x="1205967" y="1076380"/>
                </a:lnTo>
                <a:lnTo>
                  <a:pt x="1267394" y="1071915"/>
                </a:lnTo>
                <a:lnTo>
                  <a:pt x="1327653" y="1065751"/>
                </a:lnTo>
                <a:lnTo>
                  <a:pt x="1386642" y="1057940"/>
                </a:lnTo>
                <a:lnTo>
                  <a:pt x="1444260" y="1048532"/>
                </a:lnTo>
                <a:lnTo>
                  <a:pt x="1500407" y="1037577"/>
                </a:lnTo>
                <a:lnTo>
                  <a:pt x="1554979" y="1025127"/>
                </a:lnTo>
                <a:lnTo>
                  <a:pt x="1607877" y="1011231"/>
                </a:lnTo>
                <a:lnTo>
                  <a:pt x="1658999" y="995941"/>
                </a:lnTo>
                <a:lnTo>
                  <a:pt x="1708244" y="979308"/>
                </a:lnTo>
                <a:lnTo>
                  <a:pt x="1755510" y="961381"/>
                </a:lnTo>
                <a:lnTo>
                  <a:pt x="1800696" y="942211"/>
                </a:lnTo>
                <a:lnTo>
                  <a:pt x="1843701" y="921850"/>
                </a:lnTo>
                <a:lnTo>
                  <a:pt x="1884424" y="900348"/>
                </a:lnTo>
                <a:lnTo>
                  <a:pt x="1922762" y="877754"/>
                </a:lnTo>
                <a:lnTo>
                  <a:pt x="1958616" y="854121"/>
                </a:lnTo>
                <a:lnTo>
                  <a:pt x="1991884" y="829499"/>
                </a:lnTo>
                <a:lnTo>
                  <a:pt x="2022464" y="803938"/>
                </a:lnTo>
                <a:lnTo>
                  <a:pt x="2050254" y="777489"/>
                </a:lnTo>
                <a:lnTo>
                  <a:pt x="2097064" y="722130"/>
                </a:lnTo>
                <a:lnTo>
                  <a:pt x="2131503" y="663826"/>
                </a:lnTo>
                <a:lnTo>
                  <a:pt x="2152761" y="602983"/>
                </a:lnTo>
                <a:lnTo>
                  <a:pt x="2160027" y="540006"/>
                </a:lnTo>
                <a:close/>
              </a:path>
              <a:path extrusionOk="0" h="1080135" w="2160270">
                <a:moveTo>
                  <a:pt x="144691" y="810010"/>
                </a:moveTo>
                <a:lnTo>
                  <a:pt x="2015335" y="270003"/>
                </a:lnTo>
              </a:path>
            </a:pathLst>
          </a:cu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746" name="Google Shape;1746;p117"/>
          <p:cNvSpPr txBox="1"/>
          <p:nvPr/>
        </p:nvSpPr>
        <p:spPr>
          <a:xfrm>
            <a:off x="2325268" y="2250273"/>
            <a:ext cx="893444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Raisonnable ?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47" name="Google Shape;1747;p117"/>
          <p:cNvSpPr txBox="1"/>
          <p:nvPr/>
        </p:nvSpPr>
        <p:spPr>
          <a:xfrm>
            <a:off x="4434966" y="3370303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73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1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1" name="Shape 1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2" name="Google Shape;1752;p118"/>
          <p:cNvSpPr txBox="1"/>
          <p:nvPr/>
        </p:nvSpPr>
        <p:spPr>
          <a:xfrm>
            <a:off x="1960245" y="1432292"/>
            <a:ext cx="687705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ANNEXES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53" name="Google Shape;1753;p118"/>
          <p:cNvSpPr txBox="1"/>
          <p:nvPr>
            <p:ph idx="12" type="sldNum"/>
          </p:nvPr>
        </p:nvSpPr>
        <p:spPr>
          <a:xfrm>
            <a:off x="4409566" y="3370303"/>
            <a:ext cx="160654" cy="121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74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1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7" name="Shape 1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" name="Google Shape;1758;p119"/>
          <p:cNvSpPr txBox="1"/>
          <p:nvPr>
            <p:ph type="title"/>
          </p:nvPr>
        </p:nvSpPr>
        <p:spPr>
          <a:xfrm>
            <a:off x="941692" y="59814"/>
            <a:ext cx="272478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Preuve du théorème de récursion</a:t>
            </a:r>
            <a:endParaRPr/>
          </a:p>
        </p:txBody>
      </p:sp>
      <p:sp>
        <p:nvSpPr>
          <p:cNvPr id="1759" name="Google Shape;1759;p119"/>
          <p:cNvSpPr/>
          <p:nvPr/>
        </p:nvSpPr>
        <p:spPr>
          <a:xfrm>
            <a:off x="495363" y="404990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760" name="Google Shape;1760;p119"/>
          <p:cNvSpPr/>
          <p:nvPr/>
        </p:nvSpPr>
        <p:spPr>
          <a:xfrm>
            <a:off x="495363" y="910717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761" name="Google Shape;1761;p119"/>
          <p:cNvSpPr/>
          <p:nvPr/>
        </p:nvSpPr>
        <p:spPr>
          <a:xfrm>
            <a:off x="495363" y="1965896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762" name="Google Shape;1762;p119"/>
          <p:cNvSpPr/>
          <p:nvPr/>
        </p:nvSpPr>
        <p:spPr>
          <a:xfrm>
            <a:off x="495363" y="2145690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763" name="Google Shape;1763;p119"/>
          <p:cNvSpPr txBox="1"/>
          <p:nvPr/>
        </p:nvSpPr>
        <p:spPr>
          <a:xfrm>
            <a:off x="471995" y="326198"/>
            <a:ext cx="3837304" cy="2847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75">
            <a:spAutoFit/>
          </a:bodyPr>
          <a:lstStyle/>
          <a:p>
            <a:pPr indent="0" lvl="0" marL="165100" marR="281305" rtl="0" algn="just">
              <a:lnSpc>
                <a:spcPct val="102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Soit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T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une machine de Turing calculant la fonction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t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T 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prend en entrée une paire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u</a:t>
            </a:r>
            <a:r>
              <a:rPr i="1" lang="en-US" sz="11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et produit en sortie un  mot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t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u</a:t>
            </a:r>
            <a:r>
              <a:rPr i="1" lang="en-US" sz="11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65100" marR="0" rtl="0" algn="just">
              <a:lnSpc>
                <a:spcPct val="1154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On considère les machines suivantes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75260" lvl="0" marL="441959" marR="157480" rtl="0" algn="just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>
                <a:srgbClr val="3333B2"/>
              </a:buClr>
              <a:buSzPts val="1000"/>
              <a:buFont typeface="Helvetica Neue"/>
              <a:buAutoNum type="arabicPeriod"/>
            </a:pP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Étant donné un mot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, la machine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Print</a:t>
            </a:r>
            <a:r>
              <a:rPr baseline="-25000" i="1" lang="en-US" sz="105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prend en entrée  un mot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u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et termine avec le résultat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w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u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75260" lvl="0" marL="441959" marR="0" rtl="0" algn="l">
              <a:lnSpc>
                <a:spcPct val="103809"/>
              </a:lnSpc>
              <a:spcBef>
                <a:spcPts val="0"/>
              </a:spcBef>
              <a:spcAft>
                <a:spcPts val="0"/>
              </a:spcAft>
              <a:buClr>
                <a:srgbClr val="3333B2"/>
              </a:buClr>
              <a:buSzPts val="1000"/>
              <a:buFont typeface="Helvetica Neue"/>
              <a:buAutoNum type="arabicPeriod"/>
            </a:pP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Pour une entrée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baseline="30000" lang="en-US" sz="1050">
                <a:latin typeface="Cambria"/>
                <a:ea typeface="Cambria"/>
                <a:cs typeface="Cambria"/>
                <a:sym typeface="Cambria"/>
              </a:rPr>
              <a:t>′ 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de la forme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⟨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X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⟩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, la machine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B</a:t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indent="-227964" lvl="1" marL="718820" marR="223520" rtl="0" algn="l">
              <a:lnSpc>
                <a:spcPct val="101499"/>
              </a:lnSpc>
              <a:spcBef>
                <a:spcPts val="30"/>
              </a:spcBef>
              <a:spcAft>
                <a:spcPts val="0"/>
              </a:spcAft>
              <a:buClr>
                <a:srgbClr val="3333B2"/>
              </a:buClr>
              <a:buSzPts val="900"/>
              <a:buFont typeface="Helvetica Neue"/>
              <a:buAutoNum type="arabicPeriod"/>
            </a:pPr>
            <a:r>
              <a:rPr b="0" i="0" lang="en-US" sz="9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calcule </a:t>
            </a:r>
            <a:r>
              <a:rPr b="0" i="0" lang="en-US" sz="900" u="none" cap="none" strike="noStrike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b="0" i="0" lang="en-US" sz="900" u="none" cap="none" strike="noStrike">
                <a:latin typeface="Cambria"/>
                <a:ea typeface="Cambria"/>
                <a:cs typeface="Cambria"/>
                <a:sym typeface="Cambria"/>
              </a:rPr>
              <a:t>⟨</a:t>
            </a:r>
            <a:r>
              <a:rPr b="0" i="1" lang="en-US" sz="900" u="none" cap="none" strike="noStrike">
                <a:latin typeface="Arial"/>
                <a:ea typeface="Arial"/>
                <a:cs typeface="Arial"/>
                <a:sym typeface="Arial"/>
              </a:rPr>
              <a:t>Print</a:t>
            </a:r>
            <a:r>
              <a:rPr b="0" baseline="-25000" i="0" lang="en-US" sz="900" u="none" cap="none" strike="noStrike">
                <a:latin typeface="SimSun-ExtB"/>
                <a:ea typeface="SimSun-ExtB"/>
                <a:cs typeface="SimSun-ExtB"/>
                <a:sym typeface="SimSun-ExtB"/>
              </a:rPr>
              <a:t>(</a:t>
            </a:r>
            <a:r>
              <a:rPr b="0" baseline="-25000" i="1" lang="en-US" sz="900" u="none" cap="none" strike="noStrike">
                <a:latin typeface="Arial"/>
                <a:ea typeface="Arial"/>
                <a:cs typeface="Arial"/>
                <a:sym typeface="Arial"/>
              </a:rPr>
              <a:t>X </a:t>
            </a:r>
            <a:r>
              <a:rPr b="0" baseline="-25000" i="0" lang="en-US" sz="900" u="none" cap="none" strike="noStrike">
                <a:latin typeface="SimSun-ExtB"/>
                <a:ea typeface="SimSun-ExtB"/>
                <a:cs typeface="SimSun-ExtB"/>
                <a:sym typeface="SimSun-ExtB"/>
              </a:rPr>
              <a:t>⟩</a:t>
            </a:r>
            <a:r>
              <a:rPr b="0" i="1" lang="en-US" sz="900" u="none" cap="none" strike="noStrike">
                <a:latin typeface="Arial"/>
                <a:ea typeface="Arial"/>
                <a:cs typeface="Arial"/>
                <a:sym typeface="Arial"/>
              </a:rPr>
              <a:t>X </a:t>
            </a:r>
            <a:r>
              <a:rPr b="0" i="0" lang="en-US" sz="900" u="none" cap="none" strike="noStrike">
                <a:latin typeface="Cambria"/>
                <a:ea typeface="Cambria"/>
                <a:cs typeface="Cambria"/>
                <a:sym typeface="Cambria"/>
              </a:rPr>
              <a:t>⟩</a:t>
            </a:r>
            <a:r>
              <a:rPr b="0" i="1" lang="en-US" sz="900" u="none" cap="none" strike="noStrike">
                <a:latin typeface="Arial"/>
                <a:ea typeface="Arial"/>
                <a:cs typeface="Arial"/>
                <a:sym typeface="Arial"/>
              </a:rPr>
              <a:t>, w </a:t>
            </a:r>
            <a:r>
              <a:rPr b="0" i="0" lang="en-US" sz="900" u="none" cap="none" strike="noStrike">
                <a:latin typeface="Lucida Sans"/>
                <a:ea typeface="Lucida Sans"/>
                <a:cs typeface="Lucida Sans"/>
                <a:sym typeface="Lucida Sans"/>
              </a:rPr>
              <a:t>)</a:t>
            </a:r>
            <a:r>
              <a:rPr b="0" i="0" lang="en-US" sz="9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, où </a:t>
            </a:r>
            <a:r>
              <a:rPr b="0" i="1" lang="en-US" sz="900" u="none" cap="none" strike="noStrike">
                <a:latin typeface="Arial"/>
                <a:ea typeface="Arial"/>
                <a:cs typeface="Arial"/>
                <a:sym typeface="Arial"/>
              </a:rPr>
              <a:t>Print</a:t>
            </a:r>
            <a:r>
              <a:rPr b="0" baseline="-25000" i="0" lang="en-US" sz="900" u="none" cap="none" strike="noStrike">
                <a:latin typeface="SimSun-ExtB"/>
                <a:ea typeface="SimSun-ExtB"/>
                <a:cs typeface="SimSun-ExtB"/>
                <a:sym typeface="SimSun-ExtB"/>
              </a:rPr>
              <a:t>(</a:t>
            </a:r>
            <a:r>
              <a:rPr b="0" baseline="-25000" i="1" lang="en-US" sz="900" u="none" cap="none" strike="noStrike">
                <a:latin typeface="Arial"/>
                <a:ea typeface="Arial"/>
                <a:cs typeface="Arial"/>
                <a:sym typeface="Arial"/>
              </a:rPr>
              <a:t>X </a:t>
            </a:r>
            <a:r>
              <a:rPr b="0" baseline="-25000" i="0" lang="en-US" sz="900" u="none" cap="none" strike="noStrike">
                <a:latin typeface="SimSun-ExtB"/>
                <a:ea typeface="SimSun-ExtB"/>
                <a:cs typeface="SimSun-ExtB"/>
                <a:sym typeface="SimSun-ExtB"/>
              </a:rPr>
              <a:t>⟩</a:t>
            </a:r>
            <a:r>
              <a:rPr b="0" i="1" lang="en-US" sz="900" u="none" cap="none" strike="noStrike">
                <a:latin typeface="Arial"/>
                <a:ea typeface="Arial"/>
                <a:cs typeface="Arial"/>
                <a:sym typeface="Arial"/>
              </a:rPr>
              <a:t>X </a:t>
            </a:r>
            <a:r>
              <a:rPr b="0" i="0" lang="en-US" sz="9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désigne la machine  qui compose </a:t>
            </a:r>
            <a:r>
              <a:rPr b="0" i="1" lang="en-US" sz="900" u="none" cap="none" strike="noStrike">
                <a:latin typeface="Arial"/>
                <a:ea typeface="Arial"/>
                <a:cs typeface="Arial"/>
                <a:sym typeface="Arial"/>
              </a:rPr>
              <a:t>Print</a:t>
            </a:r>
            <a:r>
              <a:rPr b="0" baseline="-25000" i="0" lang="en-US" sz="900" u="none" cap="none" strike="noStrike">
                <a:latin typeface="SimSun-ExtB"/>
                <a:ea typeface="SimSun-ExtB"/>
                <a:cs typeface="SimSun-ExtB"/>
                <a:sym typeface="SimSun-ExtB"/>
              </a:rPr>
              <a:t>(</a:t>
            </a:r>
            <a:r>
              <a:rPr b="0" baseline="-25000" i="1" lang="en-US" sz="900" u="none" cap="none" strike="noStrike">
                <a:latin typeface="Arial"/>
                <a:ea typeface="Arial"/>
                <a:cs typeface="Arial"/>
                <a:sym typeface="Arial"/>
              </a:rPr>
              <a:t>X </a:t>
            </a:r>
            <a:r>
              <a:rPr b="0" baseline="-25000" i="0" lang="en-US" sz="900" u="none" cap="none" strike="noStrike">
                <a:latin typeface="SimSun-ExtB"/>
                <a:ea typeface="SimSun-ExtB"/>
                <a:cs typeface="SimSun-ExtB"/>
                <a:sym typeface="SimSun-ExtB"/>
              </a:rPr>
              <a:t>⟩ </a:t>
            </a:r>
            <a:r>
              <a:rPr b="0" i="0" lang="en-US" sz="9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avec </a:t>
            </a:r>
            <a:r>
              <a:rPr b="0" i="1" lang="en-US" sz="900" u="none" cap="none" strike="noStrike">
                <a:latin typeface="Arial"/>
                <a:ea typeface="Arial"/>
                <a:cs typeface="Arial"/>
                <a:sym typeface="Arial"/>
              </a:rPr>
              <a:t>X </a:t>
            </a:r>
            <a:r>
              <a:rPr b="0" i="0" lang="en-US" sz="9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,</a:t>
            </a:r>
            <a:endParaRPr b="0" i="0" sz="9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27964" lvl="1" marL="718820" marR="0" rtl="0" algn="l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>
                <a:srgbClr val="3333B2"/>
              </a:buClr>
              <a:buSzPts val="900"/>
              <a:buFont typeface="Helvetica Neue"/>
              <a:buAutoNum type="arabicPeriod"/>
            </a:pPr>
            <a:r>
              <a:rPr b="0" i="0" lang="en-US" sz="9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puis passe le contrôle à la machine </a:t>
            </a:r>
            <a:r>
              <a:rPr b="0" i="1" lang="en-US" sz="900" u="none" cap="none" strike="noStrike">
                <a:latin typeface="Arial"/>
                <a:ea typeface="Arial"/>
                <a:cs typeface="Arial"/>
                <a:sym typeface="Arial"/>
              </a:rPr>
              <a:t>T </a:t>
            </a:r>
            <a:r>
              <a:rPr b="0" i="0" lang="en-US" sz="9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b="0" i="0" sz="9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64465" marR="283845" rtl="0" algn="l">
              <a:lnSpc>
                <a:spcPct val="98900"/>
              </a:lnSpc>
              <a:spcBef>
                <a:spcPts val="165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On considère alors la machine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R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donnée par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Print</a:t>
            </a:r>
            <a:r>
              <a:rPr baseline="-25000" lang="en-US" sz="1200">
                <a:latin typeface="Cambria"/>
                <a:ea typeface="Cambria"/>
                <a:cs typeface="Cambria"/>
                <a:sym typeface="Cambria"/>
              </a:rPr>
              <a:t>⟨</a:t>
            </a:r>
            <a:r>
              <a:rPr baseline="-25000" i="1" lang="en-US" sz="1200">
                <a:latin typeface="Arial"/>
                <a:ea typeface="Arial"/>
                <a:cs typeface="Arial"/>
                <a:sym typeface="Arial"/>
              </a:rPr>
              <a:t>B</a:t>
            </a:r>
            <a:r>
              <a:rPr baseline="-25000" lang="en-US" sz="1200">
                <a:latin typeface="Cambria"/>
                <a:ea typeface="Cambria"/>
                <a:cs typeface="Cambria"/>
                <a:sym typeface="Cambria"/>
              </a:rPr>
              <a:t>⟩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  Déroulons le résultat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r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de cette machine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R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sur une  entrée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304800" marR="0" rtl="0" algn="l">
              <a:lnSpc>
                <a:spcPct val="114285"/>
              </a:lnSpc>
              <a:spcBef>
                <a:spcPts val="25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la machine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Print</a:t>
            </a:r>
            <a:r>
              <a:rPr baseline="-25000" lang="en-US" sz="1050">
                <a:latin typeface="Cambria"/>
                <a:ea typeface="Cambria"/>
                <a:cs typeface="Cambria"/>
                <a:sym typeface="Cambria"/>
              </a:rPr>
              <a:t>(</a:t>
            </a:r>
            <a:r>
              <a:rPr baseline="-25000" i="1" lang="en-US" sz="1050">
                <a:latin typeface="Arial"/>
                <a:ea typeface="Arial"/>
                <a:cs typeface="Arial"/>
                <a:sym typeface="Arial"/>
              </a:rPr>
              <a:t>B</a:t>
            </a:r>
            <a:r>
              <a:rPr baseline="-25000" lang="en-US" sz="1050">
                <a:latin typeface="Cambria"/>
                <a:ea typeface="Cambria"/>
                <a:cs typeface="Cambria"/>
                <a:sym typeface="Cambria"/>
              </a:rPr>
              <a:t>⟩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produit en sortie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⟨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⟩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304800" marR="0" rtl="0" algn="l">
              <a:lnSpc>
                <a:spcPct val="119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La composition par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B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produit alors le codage de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41959" marR="0" rtl="0" algn="l">
              <a:lnSpc>
                <a:spcPct val="1138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⟨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Print</a:t>
            </a:r>
            <a:r>
              <a:rPr baseline="-25000" lang="en-US" sz="1050">
                <a:latin typeface="Cambria"/>
                <a:ea typeface="Cambria"/>
                <a:cs typeface="Cambria"/>
                <a:sym typeface="Cambria"/>
              </a:rPr>
              <a:t>(</a:t>
            </a:r>
            <a:r>
              <a:rPr baseline="-25000" i="1" lang="en-US" sz="1050">
                <a:latin typeface="Arial"/>
                <a:ea typeface="Arial"/>
                <a:cs typeface="Arial"/>
                <a:sym typeface="Arial"/>
              </a:rPr>
              <a:t>B</a:t>
            </a:r>
            <a:r>
              <a:rPr baseline="-25000" lang="en-US" sz="1050">
                <a:latin typeface="Cambria"/>
                <a:ea typeface="Cambria"/>
                <a:cs typeface="Cambria"/>
                <a:sym typeface="Cambria"/>
              </a:rPr>
              <a:t>⟩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⟩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, et passe le contrôle à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T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304800" marR="0" rtl="0" algn="l">
              <a:lnSpc>
                <a:spcPct val="119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Ce dernier produit alors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41959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t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⟨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Print</a:t>
            </a:r>
            <a:r>
              <a:rPr baseline="-25000" lang="en-US" sz="1050">
                <a:latin typeface="Cambria"/>
                <a:ea typeface="Cambria"/>
                <a:cs typeface="Cambria"/>
                <a:sym typeface="Cambria"/>
              </a:rPr>
              <a:t>(</a:t>
            </a:r>
            <a:r>
              <a:rPr baseline="-25000" i="1" lang="en-US" sz="1050">
                <a:latin typeface="Arial"/>
                <a:ea typeface="Arial"/>
                <a:cs typeface="Arial"/>
                <a:sym typeface="Arial"/>
              </a:rPr>
              <a:t>B</a:t>
            </a:r>
            <a:r>
              <a:rPr baseline="-25000" lang="en-US" sz="1050">
                <a:latin typeface="Cambria"/>
                <a:ea typeface="Cambria"/>
                <a:cs typeface="Cambria"/>
                <a:sym typeface="Cambria"/>
              </a:rPr>
              <a:t>⟩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⟩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 =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t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⟨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⟩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 =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r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764" name="Google Shape;1764;p119"/>
          <p:cNvGrpSpPr/>
          <p:nvPr/>
        </p:nvGrpSpPr>
        <p:grpSpPr>
          <a:xfrm>
            <a:off x="3817186" y="3249470"/>
            <a:ext cx="392430" cy="101600"/>
            <a:chOff x="3817186" y="3249470"/>
            <a:chExt cx="392430" cy="101600"/>
          </a:xfrm>
        </p:grpSpPr>
        <p:sp>
          <p:nvSpPr>
            <p:cNvPr id="1765" name="Google Shape;1765;p119"/>
            <p:cNvSpPr/>
            <p:nvPr/>
          </p:nvSpPr>
          <p:spPr>
            <a:xfrm>
              <a:off x="3817186" y="3249470"/>
              <a:ext cx="392430" cy="101600"/>
            </a:xfrm>
            <a:custGeom>
              <a:rect b="b" l="l" r="r" t="t"/>
              <a:pathLst>
                <a:path extrusionOk="0" h="101600" w="392429">
                  <a:moveTo>
                    <a:pt x="341695" y="0"/>
                  </a:moveTo>
                  <a:lnTo>
                    <a:pt x="50610" y="0"/>
                  </a:lnTo>
                  <a:lnTo>
                    <a:pt x="30959" y="3993"/>
                  </a:lnTo>
                  <a:lnTo>
                    <a:pt x="14866" y="14866"/>
                  </a:lnTo>
                  <a:lnTo>
                    <a:pt x="3993" y="30959"/>
                  </a:lnTo>
                  <a:lnTo>
                    <a:pt x="0" y="50610"/>
                  </a:lnTo>
                  <a:lnTo>
                    <a:pt x="3993" y="70262"/>
                  </a:lnTo>
                  <a:lnTo>
                    <a:pt x="14866" y="86354"/>
                  </a:lnTo>
                  <a:lnTo>
                    <a:pt x="30959" y="97228"/>
                  </a:lnTo>
                  <a:lnTo>
                    <a:pt x="50610" y="101221"/>
                  </a:lnTo>
                  <a:lnTo>
                    <a:pt x="341695" y="101221"/>
                  </a:lnTo>
                  <a:lnTo>
                    <a:pt x="361346" y="97228"/>
                  </a:lnTo>
                  <a:lnTo>
                    <a:pt x="377439" y="86354"/>
                  </a:lnTo>
                  <a:lnTo>
                    <a:pt x="388313" y="70262"/>
                  </a:lnTo>
                  <a:lnTo>
                    <a:pt x="392306" y="50610"/>
                  </a:lnTo>
                  <a:lnTo>
                    <a:pt x="388313" y="30959"/>
                  </a:lnTo>
                  <a:lnTo>
                    <a:pt x="377439" y="14866"/>
                  </a:lnTo>
                  <a:lnTo>
                    <a:pt x="361346" y="3993"/>
                  </a:lnTo>
                  <a:lnTo>
                    <a:pt x="341695" y="0"/>
                  </a:lnTo>
                  <a:close/>
                </a:path>
              </a:pathLst>
            </a:custGeom>
            <a:solidFill>
              <a:srgbClr val="9898D8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766" name="Google Shape;1766;p119"/>
            <p:cNvSpPr/>
            <p:nvPr/>
          </p:nvSpPr>
          <p:spPr>
            <a:xfrm>
              <a:off x="3817186" y="3249470"/>
              <a:ext cx="392430" cy="101600"/>
            </a:xfrm>
            <a:custGeom>
              <a:rect b="b" l="l" r="r" t="t"/>
              <a:pathLst>
                <a:path extrusionOk="0" h="101600" w="392429">
                  <a:moveTo>
                    <a:pt x="50610" y="101221"/>
                  </a:moveTo>
                  <a:lnTo>
                    <a:pt x="30959" y="97228"/>
                  </a:lnTo>
                  <a:lnTo>
                    <a:pt x="14866" y="86354"/>
                  </a:lnTo>
                  <a:lnTo>
                    <a:pt x="3993" y="70262"/>
                  </a:lnTo>
                  <a:lnTo>
                    <a:pt x="0" y="50610"/>
                  </a:lnTo>
                  <a:lnTo>
                    <a:pt x="3993" y="30959"/>
                  </a:lnTo>
                  <a:lnTo>
                    <a:pt x="14866" y="14866"/>
                  </a:lnTo>
                  <a:lnTo>
                    <a:pt x="30959" y="3993"/>
                  </a:lnTo>
                  <a:lnTo>
                    <a:pt x="50610" y="0"/>
                  </a:lnTo>
                  <a:lnTo>
                    <a:pt x="341695" y="0"/>
                  </a:lnTo>
                  <a:lnTo>
                    <a:pt x="361346" y="3993"/>
                  </a:lnTo>
                  <a:lnTo>
                    <a:pt x="377439" y="14866"/>
                  </a:lnTo>
                  <a:lnTo>
                    <a:pt x="388313" y="30959"/>
                  </a:lnTo>
                  <a:lnTo>
                    <a:pt x="392306" y="50610"/>
                  </a:lnTo>
                  <a:lnTo>
                    <a:pt x="388313" y="70262"/>
                  </a:lnTo>
                  <a:lnTo>
                    <a:pt x="377439" y="86354"/>
                  </a:lnTo>
                  <a:lnTo>
                    <a:pt x="361346" y="97228"/>
                  </a:lnTo>
                  <a:lnTo>
                    <a:pt x="341695" y="101221"/>
                  </a:lnTo>
                  <a:lnTo>
                    <a:pt x="50610" y="101221"/>
                  </a:lnTo>
                  <a:close/>
                </a:path>
              </a:pathLst>
            </a:custGeom>
            <a:noFill/>
            <a:ln cap="flat" cmpd="sng" w="10100">
              <a:solidFill>
                <a:srgbClr val="989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767" name="Google Shape;1767;p119"/>
            <p:cNvSpPr/>
            <p:nvPr/>
          </p:nvSpPr>
          <p:spPr>
            <a:xfrm>
              <a:off x="3874198" y="3280943"/>
              <a:ext cx="25400" cy="38100"/>
            </a:xfrm>
            <a:custGeom>
              <a:rect b="b" l="l" r="r" t="t"/>
              <a:pathLst>
                <a:path extrusionOk="0" h="38100" w="25400">
                  <a:moveTo>
                    <a:pt x="25400" y="0"/>
                  </a:moveTo>
                  <a:lnTo>
                    <a:pt x="0" y="19050"/>
                  </a:lnTo>
                  <a:lnTo>
                    <a:pt x="25400" y="38100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1768" name="Google Shape;1768;p119"/>
          <p:cNvSpPr txBox="1"/>
          <p:nvPr/>
        </p:nvSpPr>
        <p:spPr>
          <a:xfrm>
            <a:off x="3918356" y="3236778"/>
            <a:ext cx="253365" cy="1168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3"/>
              </a:rPr>
              <a:t>Retour</a:t>
            </a:r>
            <a:endParaRPr sz="6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69" name="Google Shape;1769;p119"/>
          <p:cNvSpPr txBox="1"/>
          <p:nvPr>
            <p:ph idx="12" type="sldNum"/>
          </p:nvPr>
        </p:nvSpPr>
        <p:spPr>
          <a:xfrm>
            <a:off x="4409566" y="3370303"/>
            <a:ext cx="160654" cy="121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75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1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3" name="Shape 1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4" name="Google Shape;1774;p120"/>
          <p:cNvSpPr txBox="1"/>
          <p:nvPr>
            <p:ph type="title"/>
          </p:nvPr>
        </p:nvSpPr>
        <p:spPr>
          <a:xfrm>
            <a:off x="518909" y="59814"/>
            <a:ext cx="3570604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Preuve du théorème du point fixe de Kleene</a:t>
            </a:r>
            <a:endParaRPr/>
          </a:p>
        </p:txBody>
      </p:sp>
      <p:sp>
        <p:nvSpPr>
          <p:cNvPr id="1775" name="Google Shape;1775;p120"/>
          <p:cNvSpPr/>
          <p:nvPr/>
        </p:nvSpPr>
        <p:spPr>
          <a:xfrm>
            <a:off x="495363" y="775144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776" name="Google Shape;1776;p120"/>
          <p:cNvSpPr/>
          <p:nvPr/>
        </p:nvSpPr>
        <p:spPr>
          <a:xfrm>
            <a:off x="495363" y="1481162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777" name="Google Shape;1777;p120"/>
          <p:cNvSpPr/>
          <p:nvPr/>
        </p:nvSpPr>
        <p:spPr>
          <a:xfrm>
            <a:off x="495363" y="2015096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778" name="Google Shape;1778;p120"/>
          <p:cNvSpPr txBox="1"/>
          <p:nvPr/>
        </p:nvSpPr>
        <p:spPr>
          <a:xfrm>
            <a:off x="560895" y="696352"/>
            <a:ext cx="3719829" cy="16040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76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Considérons une fonction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t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: Σ</a:t>
            </a:r>
            <a:r>
              <a:rPr baseline="30000" lang="en-US" sz="1200">
                <a:latin typeface="Cambria"/>
                <a:ea typeface="Cambria"/>
                <a:cs typeface="Cambria"/>
                <a:sym typeface="Cambria"/>
              </a:rPr>
              <a:t>∗ </a:t>
            </a:r>
            <a:r>
              <a:rPr lang="en-US" sz="1100">
                <a:latin typeface="Cambria"/>
                <a:ea typeface="Cambria"/>
                <a:cs typeface="Cambria"/>
                <a:sym typeface="Cambria"/>
              </a:rPr>
              <a:t>×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Σ</a:t>
            </a:r>
            <a:r>
              <a:rPr baseline="30000" lang="en-US" sz="1200">
                <a:latin typeface="Cambria"/>
                <a:ea typeface="Cambria"/>
                <a:cs typeface="Cambria"/>
                <a:sym typeface="Cambria"/>
              </a:rPr>
              <a:t>∗ </a:t>
            </a:r>
            <a:r>
              <a:rPr lang="en-US" sz="1100">
                <a:latin typeface="Cambria"/>
                <a:ea typeface="Cambria"/>
                <a:cs typeface="Cambria"/>
                <a:sym typeface="Cambria"/>
              </a:rPr>
              <a:t>→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Σ</a:t>
            </a:r>
            <a:r>
              <a:rPr baseline="30000" lang="en-US" sz="1200">
                <a:latin typeface="Cambria"/>
                <a:ea typeface="Cambria"/>
                <a:cs typeface="Cambria"/>
                <a:sym typeface="Cambria"/>
              </a:rPr>
              <a:t>∗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telle que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76200" marR="0" rtl="0" algn="l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None/>
            </a:pP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t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lang="en-US" sz="1100">
                <a:latin typeface="Cambria"/>
                <a:ea typeface="Cambria"/>
                <a:cs typeface="Cambria"/>
                <a:sym typeface="Cambria"/>
              </a:rPr>
              <a:t>⟨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1100">
                <a:latin typeface="Cambria"/>
                <a:ea typeface="Cambria"/>
                <a:cs typeface="Cambria"/>
                <a:sym typeface="Cambria"/>
              </a:rPr>
              <a:t>⟩</a:t>
            </a:r>
            <a:r>
              <a:rPr i="1" lang="en-US" sz="11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x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soit le résultat de la simulation de la machine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f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endParaRPr sz="1100"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76200" marR="0" rtl="0" algn="l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sur l’entrée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x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75565" marR="265430" rtl="0" algn="l">
              <a:lnSpc>
                <a:spcPct val="1026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Par le théorème précédent, il existe une machine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R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qui  calcule une fonction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r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telle que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r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) =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t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lang="en-US" sz="1100">
                <a:latin typeface="Cambria"/>
                <a:ea typeface="Cambria"/>
                <a:cs typeface="Cambria"/>
                <a:sym typeface="Cambria"/>
              </a:rPr>
              <a:t>⟨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en-US" sz="1100">
                <a:latin typeface="Cambria"/>
                <a:ea typeface="Cambria"/>
                <a:cs typeface="Cambria"/>
                <a:sym typeface="Cambria"/>
              </a:rPr>
              <a:t>⟩</a:t>
            </a:r>
            <a:r>
              <a:rPr i="1" lang="en-US" sz="11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76200" marR="194310" rtl="0" algn="l">
              <a:lnSpc>
                <a:spcPct val="102600"/>
              </a:lnSpc>
              <a:spcBef>
                <a:spcPts val="1495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Par construction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baseline="30000" lang="en-US" sz="1200">
                <a:latin typeface="Cambria"/>
                <a:ea typeface="Cambria"/>
                <a:cs typeface="Cambria"/>
                <a:sym typeface="Cambria"/>
              </a:rPr>
              <a:t>∗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=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R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et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f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baseline="30000" lang="en-US" sz="1200">
                <a:latin typeface="Cambria"/>
                <a:ea typeface="Cambria"/>
                <a:cs typeface="Cambria"/>
                <a:sym typeface="Cambria"/>
              </a:rPr>
              <a:t>∗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) =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f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ont donc même  valeur sur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pour tout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779" name="Google Shape;1779;p120"/>
          <p:cNvGrpSpPr/>
          <p:nvPr/>
        </p:nvGrpSpPr>
        <p:grpSpPr>
          <a:xfrm>
            <a:off x="3817186" y="2743629"/>
            <a:ext cx="392430" cy="101600"/>
            <a:chOff x="3817186" y="2743629"/>
            <a:chExt cx="392430" cy="101600"/>
          </a:xfrm>
        </p:grpSpPr>
        <p:sp>
          <p:nvSpPr>
            <p:cNvPr id="1780" name="Google Shape;1780;p120"/>
            <p:cNvSpPr/>
            <p:nvPr/>
          </p:nvSpPr>
          <p:spPr>
            <a:xfrm>
              <a:off x="3817186" y="2743629"/>
              <a:ext cx="392430" cy="101600"/>
            </a:xfrm>
            <a:custGeom>
              <a:rect b="b" l="l" r="r" t="t"/>
              <a:pathLst>
                <a:path extrusionOk="0" h="101600" w="392429">
                  <a:moveTo>
                    <a:pt x="341695" y="0"/>
                  </a:moveTo>
                  <a:lnTo>
                    <a:pt x="50610" y="0"/>
                  </a:lnTo>
                  <a:lnTo>
                    <a:pt x="30959" y="3993"/>
                  </a:lnTo>
                  <a:lnTo>
                    <a:pt x="14866" y="14866"/>
                  </a:lnTo>
                  <a:lnTo>
                    <a:pt x="3993" y="30959"/>
                  </a:lnTo>
                  <a:lnTo>
                    <a:pt x="0" y="50610"/>
                  </a:lnTo>
                  <a:lnTo>
                    <a:pt x="3993" y="70262"/>
                  </a:lnTo>
                  <a:lnTo>
                    <a:pt x="14866" y="86354"/>
                  </a:lnTo>
                  <a:lnTo>
                    <a:pt x="30959" y="97228"/>
                  </a:lnTo>
                  <a:lnTo>
                    <a:pt x="50610" y="101221"/>
                  </a:lnTo>
                  <a:lnTo>
                    <a:pt x="341695" y="101221"/>
                  </a:lnTo>
                  <a:lnTo>
                    <a:pt x="361346" y="97228"/>
                  </a:lnTo>
                  <a:lnTo>
                    <a:pt x="377439" y="86354"/>
                  </a:lnTo>
                  <a:lnTo>
                    <a:pt x="388313" y="70262"/>
                  </a:lnTo>
                  <a:lnTo>
                    <a:pt x="392306" y="50610"/>
                  </a:lnTo>
                  <a:lnTo>
                    <a:pt x="388313" y="30959"/>
                  </a:lnTo>
                  <a:lnTo>
                    <a:pt x="377439" y="14866"/>
                  </a:lnTo>
                  <a:lnTo>
                    <a:pt x="361346" y="3993"/>
                  </a:lnTo>
                  <a:lnTo>
                    <a:pt x="341695" y="0"/>
                  </a:lnTo>
                  <a:close/>
                </a:path>
              </a:pathLst>
            </a:custGeom>
            <a:solidFill>
              <a:srgbClr val="9898D8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781" name="Google Shape;1781;p120"/>
            <p:cNvSpPr/>
            <p:nvPr/>
          </p:nvSpPr>
          <p:spPr>
            <a:xfrm>
              <a:off x="3817186" y="2743629"/>
              <a:ext cx="392430" cy="101600"/>
            </a:xfrm>
            <a:custGeom>
              <a:rect b="b" l="l" r="r" t="t"/>
              <a:pathLst>
                <a:path extrusionOk="0" h="101600" w="392429">
                  <a:moveTo>
                    <a:pt x="50610" y="101221"/>
                  </a:moveTo>
                  <a:lnTo>
                    <a:pt x="30959" y="97228"/>
                  </a:lnTo>
                  <a:lnTo>
                    <a:pt x="14866" y="86354"/>
                  </a:lnTo>
                  <a:lnTo>
                    <a:pt x="3993" y="70262"/>
                  </a:lnTo>
                  <a:lnTo>
                    <a:pt x="0" y="50610"/>
                  </a:lnTo>
                  <a:lnTo>
                    <a:pt x="3993" y="30959"/>
                  </a:lnTo>
                  <a:lnTo>
                    <a:pt x="14866" y="14866"/>
                  </a:lnTo>
                  <a:lnTo>
                    <a:pt x="30959" y="3993"/>
                  </a:lnTo>
                  <a:lnTo>
                    <a:pt x="50610" y="0"/>
                  </a:lnTo>
                  <a:lnTo>
                    <a:pt x="341695" y="0"/>
                  </a:lnTo>
                  <a:lnTo>
                    <a:pt x="361346" y="3993"/>
                  </a:lnTo>
                  <a:lnTo>
                    <a:pt x="377439" y="14866"/>
                  </a:lnTo>
                  <a:lnTo>
                    <a:pt x="388313" y="30959"/>
                  </a:lnTo>
                  <a:lnTo>
                    <a:pt x="392306" y="50610"/>
                  </a:lnTo>
                  <a:lnTo>
                    <a:pt x="388313" y="70262"/>
                  </a:lnTo>
                  <a:lnTo>
                    <a:pt x="377439" y="86354"/>
                  </a:lnTo>
                  <a:lnTo>
                    <a:pt x="361346" y="97228"/>
                  </a:lnTo>
                  <a:lnTo>
                    <a:pt x="341695" y="101221"/>
                  </a:lnTo>
                  <a:lnTo>
                    <a:pt x="50610" y="101221"/>
                  </a:lnTo>
                  <a:close/>
                </a:path>
              </a:pathLst>
            </a:custGeom>
            <a:noFill/>
            <a:ln cap="flat" cmpd="sng" w="10100">
              <a:solidFill>
                <a:srgbClr val="989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782" name="Google Shape;1782;p120"/>
            <p:cNvSpPr/>
            <p:nvPr/>
          </p:nvSpPr>
          <p:spPr>
            <a:xfrm>
              <a:off x="3874198" y="2775089"/>
              <a:ext cx="25400" cy="38100"/>
            </a:xfrm>
            <a:custGeom>
              <a:rect b="b" l="l" r="r" t="t"/>
              <a:pathLst>
                <a:path extrusionOk="0" h="38100" w="25400">
                  <a:moveTo>
                    <a:pt x="25400" y="0"/>
                  </a:moveTo>
                  <a:lnTo>
                    <a:pt x="0" y="19050"/>
                  </a:lnTo>
                  <a:lnTo>
                    <a:pt x="25400" y="38100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1783" name="Google Shape;1783;p120"/>
          <p:cNvSpPr txBox="1"/>
          <p:nvPr/>
        </p:nvSpPr>
        <p:spPr>
          <a:xfrm>
            <a:off x="3918356" y="2730924"/>
            <a:ext cx="253365" cy="1168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Retour</a:t>
            </a:r>
            <a:endParaRPr sz="6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84" name="Google Shape;1784;p120"/>
          <p:cNvSpPr txBox="1"/>
          <p:nvPr>
            <p:ph idx="12" type="sldNum"/>
          </p:nvPr>
        </p:nvSpPr>
        <p:spPr>
          <a:xfrm>
            <a:off x="4409566" y="3370303"/>
            <a:ext cx="160654" cy="121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76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8"/>
          <p:cNvSpPr txBox="1"/>
          <p:nvPr/>
        </p:nvSpPr>
        <p:spPr>
          <a:xfrm>
            <a:off x="1542021" y="59814"/>
            <a:ext cx="1524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Théorème de Rice</a:t>
            </a:r>
            <a:endParaRPr sz="1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6" name="Google Shape;176;p18"/>
          <p:cNvSpPr/>
          <p:nvPr/>
        </p:nvSpPr>
        <p:spPr>
          <a:xfrm>
            <a:off x="495363" y="674624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77" name="Google Shape;177;p18"/>
          <p:cNvSpPr txBox="1"/>
          <p:nvPr/>
        </p:nvSpPr>
        <p:spPr>
          <a:xfrm>
            <a:off x="624395" y="595832"/>
            <a:ext cx="3178175" cy="5156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75">
            <a:spAutoFit/>
          </a:bodyPr>
          <a:lstStyle/>
          <a:p>
            <a:pPr indent="0" lvl="0" marL="12700" marR="5080" rtl="0" algn="l">
              <a:lnSpc>
                <a:spcPct val="102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Théorème de Rice : Toute propriété non triviale des  langages semi-décidables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2700" marR="0" rtl="0" algn="l">
              <a:lnSpc>
                <a:spcPct val="108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est indécidable.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8" name="Google Shape;178;p18"/>
          <p:cNvSpPr txBox="1"/>
          <p:nvPr/>
        </p:nvSpPr>
        <p:spPr>
          <a:xfrm>
            <a:off x="4434966" y="3370303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10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9"/>
          <p:cNvSpPr txBox="1"/>
          <p:nvPr>
            <p:ph type="title"/>
          </p:nvPr>
        </p:nvSpPr>
        <p:spPr>
          <a:xfrm>
            <a:off x="1542021" y="59814"/>
            <a:ext cx="1524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Théorème de Rice</a:t>
            </a:r>
            <a:endParaRPr/>
          </a:p>
        </p:txBody>
      </p:sp>
      <p:sp>
        <p:nvSpPr>
          <p:cNvPr id="184" name="Google Shape;184;p19"/>
          <p:cNvSpPr/>
          <p:nvPr/>
        </p:nvSpPr>
        <p:spPr>
          <a:xfrm>
            <a:off x="495363" y="674624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85" name="Google Shape;185;p19"/>
          <p:cNvSpPr txBox="1"/>
          <p:nvPr/>
        </p:nvSpPr>
        <p:spPr>
          <a:xfrm>
            <a:off x="611695" y="595832"/>
            <a:ext cx="3203575" cy="9690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75">
            <a:spAutoFit/>
          </a:bodyPr>
          <a:lstStyle/>
          <a:p>
            <a:pPr indent="0" lvl="0" marL="25400" marR="17780" rtl="0" algn="l">
              <a:lnSpc>
                <a:spcPct val="102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Théorème de Rice : Toute propriété non triviale des  langages semi-décidables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5400" marR="0" rtl="0" algn="l">
              <a:lnSpc>
                <a:spcPct val="108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est indécidable.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7159" lvl="0" marL="302260" marR="178435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Autrement dit, soit une propriété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P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des langages  semi-décidables non triviale,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6" name="Google Shape;186;p19"/>
          <p:cNvSpPr txBox="1"/>
          <p:nvPr/>
        </p:nvSpPr>
        <p:spPr>
          <a:xfrm>
            <a:off x="4434966" y="3370303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10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0"/>
          <p:cNvSpPr txBox="1"/>
          <p:nvPr>
            <p:ph type="title"/>
          </p:nvPr>
        </p:nvSpPr>
        <p:spPr>
          <a:xfrm>
            <a:off x="1542021" y="59814"/>
            <a:ext cx="1524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Théorème de Rice</a:t>
            </a:r>
            <a:endParaRPr/>
          </a:p>
        </p:txBody>
      </p:sp>
      <p:sp>
        <p:nvSpPr>
          <p:cNvPr id="192" name="Google Shape;192;p20"/>
          <p:cNvSpPr/>
          <p:nvPr/>
        </p:nvSpPr>
        <p:spPr>
          <a:xfrm>
            <a:off x="495363" y="674624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93" name="Google Shape;193;p20"/>
          <p:cNvSpPr txBox="1"/>
          <p:nvPr/>
        </p:nvSpPr>
        <p:spPr>
          <a:xfrm>
            <a:off x="611695" y="595832"/>
            <a:ext cx="3203575" cy="9690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75">
            <a:spAutoFit/>
          </a:bodyPr>
          <a:lstStyle/>
          <a:p>
            <a:pPr indent="0" lvl="0" marL="25400" marR="17780" rtl="0" algn="l">
              <a:lnSpc>
                <a:spcPct val="102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Théorème de Rice : Toute propriété non triviale des  langages semi-décidables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5400" marR="0" rtl="0" algn="l">
              <a:lnSpc>
                <a:spcPct val="108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est indécidable.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7159" lvl="0" marL="302260" marR="178435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Autrement dit, soit une propriété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P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des langages  semi-décidables non triviale,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4" name="Google Shape;194;p20"/>
          <p:cNvSpPr txBox="1"/>
          <p:nvPr/>
        </p:nvSpPr>
        <p:spPr>
          <a:xfrm>
            <a:off x="901484" y="2304182"/>
            <a:ext cx="1930400" cy="1911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Alors le problème de décision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L</a:t>
            </a:r>
            <a:r>
              <a:rPr baseline="-25000" i="1" lang="en-US" sz="1050">
                <a:latin typeface="Arial"/>
                <a:ea typeface="Arial"/>
                <a:cs typeface="Arial"/>
                <a:sym typeface="Arial"/>
              </a:rPr>
              <a:t>P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5" name="Google Shape;195;p20"/>
          <p:cNvSpPr txBox="1"/>
          <p:nvPr/>
        </p:nvSpPr>
        <p:spPr>
          <a:xfrm>
            <a:off x="764425" y="2322127"/>
            <a:ext cx="93345" cy="1511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67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</a:t>
            </a:r>
            <a:endParaRPr sz="60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96" name="Google Shape;196;p20"/>
          <p:cNvSpPr txBox="1"/>
          <p:nvPr/>
        </p:nvSpPr>
        <p:spPr>
          <a:xfrm>
            <a:off x="660082" y="2480729"/>
            <a:ext cx="2762250" cy="2432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7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3333B2"/>
                </a:solidFill>
                <a:latin typeface="Arial"/>
                <a:ea typeface="Arial"/>
                <a:cs typeface="Arial"/>
                <a:sym typeface="Arial"/>
              </a:rPr>
              <a:t>Donnée</a:t>
            </a:r>
            <a:r>
              <a:rPr lang="en-US" sz="9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Le codage </a:t>
            </a:r>
            <a:r>
              <a:rPr lang="en-US" sz="900">
                <a:latin typeface="Cambria"/>
                <a:ea typeface="Cambria"/>
                <a:cs typeface="Cambria"/>
                <a:sym typeface="Cambria"/>
              </a:rPr>
              <a:t>⟨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en-US" sz="900">
                <a:latin typeface="Cambria"/>
                <a:ea typeface="Cambria"/>
                <a:cs typeface="Cambria"/>
                <a:sym typeface="Cambria"/>
              </a:rPr>
              <a:t>⟩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d’une machine de Turing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M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;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7" name="Google Shape;197;p20"/>
          <p:cNvSpPr txBox="1"/>
          <p:nvPr/>
        </p:nvSpPr>
        <p:spPr>
          <a:xfrm>
            <a:off x="596760" y="2619896"/>
            <a:ext cx="2510155" cy="3473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7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3333B2"/>
                </a:solidFill>
                <a:latin typeface="Arial"/>
                <a:ea typeface="Arial"/>
                <a:cs typeface="Arial"/>
                <a:sym typeface="Arial"/>
              </a:rPr>
              <a:t>Réponse</a:t>
            </a:r>
            <a:r>
              <a:rPr lang="en-US" sz="9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Décider si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L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vérifie la propriété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P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;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316865" marR="0" rtl="0" algn="l">
              <a:lnSpc>
                <a:spcPct val="100000"/>
              </a:lnSpc>
              <a:spcBef>
                <a:spcPts val="215"/>
              </a:spcBef>
              <a:spcAft>
                <a:spcPts val="0"/>
              </a:spcAft>
              <a:buNone/>
            </a:pP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est indécidable.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8" name="Google Shape;198;p20"/>
          <p:cNvSpPr txBox="1"/>
          <p:nvPr/>
        </p:nvSpPr>
        <p:spPr>
          <a:xfrm>
            <a:off x="4434966" y="3370303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10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1"/>
          <p:cNvSpPr txBox="1"/>
          <p:nvPr>
            <p:ph type="title"/>
          </p:nvPr>
        </p:nvSpPr>
        <p:spPr>
          <a:xfrm>
            <a:off x="1542021" y="59814"/>
            <a:ext cx="1524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Théorème de Rice</a:t>
            </a:r>
            <a:endParaRPr/>
          </a:p>
        </p:txBody>
      </p:sp>
      <p:sp>
        <p:nvSpPr>
          <p:cNvPr id="204" name="Google Shape;204;p21"/>
          <p:cNvSpPr/>
          <p:nvPr/>
        </p:nvSpPr>
        <p:spPr>
          <a:xfrm>
            <a:off x="495363" y="674624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05" name="Google Shape;205;p21"/>
          <p:cNvSpPr txBox="1"/>
          <p:nvPr/>
        </p:nvSpPr>
        <p:spPr>
          <a:xfrm>
            <a:off x="586295" y="595832"/>
            <a:ext cx="3669029" cy="15608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75">
            <a:spAutoFit/>
          </a:bodyPr>
          <a:lstStyle/>
          <a:p>
            <a:pPr indent="0" lvl="0" marL="50800" marR="457834" rtl="0" algn="l">
              <a:lnSpc>
                <a:spcPct val="102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Théorème de Rice : Toute propriété non triviale des  langages semi-décidables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50800" marR="0" rtl="0" algn="l">
              <a:lnSpc>
                <a:spcPct val="108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est indécidable.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7159" lvl="0" marL="327660" marR="61849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Autrement dit, soit une propriété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P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des langages  semi-décidables non triviale,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None/>
            </a:pPr>
            <a:r>
              <a:t/>
            </a:r>
            <a:endParaRPr sz="115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28269" lvl="0" marL="604520" marR="30480" rtl="0" algn="l">
              <a:lnSpc>
                <a:spcPct val="101499"/>
              </a:lnSpc>
              <a:spcBef>
                <a:spcPts val="0"/>
              </a:spcBef>
              <a:spcAft>
                <a:spcPts val="0"/>
              </a:spcAft>
              <a:buClr>
                <a:srgbClr val="3333B2"/>
              </a:buClr>
              <a:buSzPts val="900"/>
              <a:buFont typeface="Cambria"/>
              <a:buChar char="•"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c’est-à-dire telle qu’il y a au moins une machine de Turing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M 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telle que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L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satisfait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P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et une machine de Turing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M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telle  que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L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ne satisfait pas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6" name="Google Shape;206;p21"/>
          <p:cNvSpPr txBox="1"/>
          <p:nvPr/>
        </p:nvSpPr>
        <p:spPr>
          <a:xfrm>
            <a:off x="901484" y="2304182"/>
            <a:ext cx="1930400" cy="1911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Alors le problème de décision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L</a:t>
            </a:r>
            <a:r>
              <a:rPr baseline="-25000" i="1" lang="en-US" sz="1050">
                <a:latin typeface="Arial"/>
                <a:ea typeface="Arial"/>
                <a:cs typeface="Arial"/>
                <a:sym typeface="Arial"/>
              </a:rPr>
              <a:t>P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7" name="Google Shape;207;p21"/>
          <p:cNvSpPr txBox="1"/>
          <p:nvPr/>
        </p:nvSpPr>
        <p:spPr>
          <a:xfrm>
            <a:off x="764425" y="2322127"/>
            <a:ext cx="93345" cy="1511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67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</a:t>
            </a:r>
            <a:endParaRPr sz="60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08" name="Google Shape;208;p21"/>
          <p:cNvSpPr txBox="1"/>
          <p:nvPr/>
        </p:nvSpPr>
        <p:spPr>
          <a:xfrm>
            <a:off x="660082" y="2480729"/>
            <a:ext cx="2762250" cy="2432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7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3333B2"/>
                </a:solidFill>
                <a:latin typeface="Arial"/>
                <a:ea typeface="Arial"/>
                <a:cs typeface="Arial"/>
                <a:sym typeface="Arial"/>
              </a:rPr>
              <a:t>Donnée</a:t>
            </a:r>
            <a:r>
              <a:rPr lang="en-US" sz="9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Le codage </a:t>
            </a:r>
            <a:r>
              <a:rPr lang="en-US" sz="900">
                <a:latin typeface="Cambria"/>
                <a:ea typeface="Cambria"/>
                <a:cs typeface="Cambria"/>
                <a:sym typeface="Cambria"/>
              </a:rPr>
              <a:t>⟨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en-US" sz="900">
                <a:latin typeface="Cambria"/>
                <a:ea typeface="Cambria"/>
                <a:cs typeface="Cambria"/>
                <a:sym typeface="Cambria"/>
              </a:rPr>
              <a:t>⟩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d’une machine de Turing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M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;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9" name="Google Shape;209;p21"/>
          <p:cNvSpPr txBox="1"/>
          <p:nvPr/>
        </p:nvSpPr>
        <p:spPr>
          <a:xfrm>
            <a:off x="596760" y="2619896"/>
            <a:ext cx="2510155" cy="3473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7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3333B2"/>
                </a:solidFill>
                <a:latin typeface="Arial"/>
                <a:ea typeface="Arial"/>
                <a:cs typeface="Arial"/>
                <a:sym typeface="Arial"/>
              </a:rPr>
              <a:t>Réponse</a:t>
            </a:r>
            <a:r>
              <a:rPr lang="en-US" sz="9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Décider si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L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vérifie la propriété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P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;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316865" marR="0" rtl="0" algn="l">
              <a:lnSpc>
                <a:spcPct val="100000"/>
              </a:lnSpc>
              <a:spcBef>
                <a:spcPts val="215"/>
              </a:spcBef>
              <a:spcAft>
                <a:spcPts val="0"/>
              </a:spcAft>
              <a:buNone/>
            </a:pP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est indécidable.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0" name="Google Shape;210;p21"/>
          <p:cNvSpPr txBox="1"/>
          <p:nvPr/>
        </p:nvSpPr>
        <p:spPr>
          <a:xfrm>
            <a:off x="4434966" y="3370303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10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2"/>
          <p:cNvSpPr txBox="1"/>
          <p:nvPr>
            <p:ph type="title"/>
          </p:nvPr>
        </p:nvSpPr>
        <p:spPr>
          <a:xfrm>
            <a:off x="1271282" y="59814"/>
            <a:ext cx="206565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Démonstration graphique</a:t>
            </a:r>
            <a:endParaRPr/>
          </a:p>
        </p:txBody>
      </p:sp>
      <p:sp>
        <p:nvSpPr>
          <p:cNvPr id="216" name="Google Shape;216;p22"/>
          <p:cNvSpPr/>
          <p:nvPr/>
        </p:nvSpPr>
        <p:spPr>
          <a:xfrm>
            <a:off x="495363" y="596785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17" name="Google Shape;217;p22"/>
          <p:cNvSpPr txBox="1"/>
          <p:nvPr/>
        </p:nvSpPr>
        <p:spPr>
          <a:xfrm>
            <a:off x="598995" y="517993"/>
            <a:ext cx="3616325" cy="10547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9200">
            <a:spAutoFit/>
          </a:bodyPr>
          <a:lstStyle/>
          <a:p>
            <a:pPr indent="0" lvl="0" marL="38100" marR="3873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Il nous faut démontrer que le problème de décision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L</a:t>
            </a:r>
            <a:r>
              <a:rPr baseline="-25000" i="1" lang="en-US" sz="1200">
                <a:latin typeface="Arial"/>
                <a:ea typeface="Arial"/>
                <a:cs typeface="Arial"/>
                <a:sym typeface="Arial"/>
              </a:rPr>
              <a:t>P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est  indécidable.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7159" lvl="0" marL="314960" marR="168910" rtl="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Quitte à remplacer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P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par sa négation, on peut supposer  que le langage vide ne vérifie pas la propriété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38100" marR="30480" rtl="0" algn="l">
              <a:lnSpc>
                <a:spcPct val="102600"/>
              </a:lnSpc>
              <a:spcBef>
                <a:spcPts val="315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Puisque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P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est non triviale, il existe un moins une machine  de Turing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B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avec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L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qui vérifie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8" name="Google Shape;218;p22"/>
          <p:cNvSpPr/>
          <p:nvPr/>
        </p:nvSpPr>
        <p:spPr>
          <a:xfrm>
            <a:off x="495363" y="1287615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19" name="Google Shape;219;p22"/>
          <p:cNvSpPr txBox="1"/>
          <p:nvPr/>
        </p:nvSpPr>
        <p:spPr>
          <a:xfrm>
            <a:off x="1025753" y="2006723"/>
            <a:ext cx="106045" cy="158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2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850">
                <a:latin typeface="Arial"/>
                <a:ea typeface="Arial"/>
                <a:cs typeface="Arial"/>
                <a:sym typeface="Arial"/>
              </a:rPr>
              <a:t>w</a:t>
            </a:r>
            <a:endParaRPr sz="85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22"/>
          <p:cNvSpPr/>
          <p:nvPr/>
        </p:nvSpPr>
        <p:spPr>
          <a:xfrm>
            <a:off x="1371898" y="1956666"/>
            <a:ext cx="288290" cy="288290"/>
          </a:xfrm>
          <a:custGeom>
            <a:rect b="b" l="l" r="r" t="t"/>
            <a:pathLst>
              <a:path extrusionOk="0" h="288289" w="288289">
                <a:moveTo>
                  <a:pt x="288004" y="0"/>
                </a:moveTo>
                <a:lnTo>
                  <a:pt x="0" y="0"/>
                </a:lnTo>
                <a:lnTo>
                  <a:pt x="0" y="288004"/>
                </a:lnTo>
                <a:lnTo>
                  <a:pt x="288004" y="288004"/>
                </a:lnTo>
                <a:lnTo>
                  <a:pt x="288004" y="0"/>
                </a:lnTo>
                <a:close/>
              </a:path>
            </a:pathLst>
          </a:cu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21" name="Google Shape;221;p22"/>
          <p:cNvSpPr txBox="1"/>
          <p:nvPr/>
        </p:nvSpPr>
        <p:spPr>
          <a:xfrm>
            <a:off x="1466240" y="2016616"/>
            <a:ext cx="99695" cy="158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2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850">
                <a:latin typeface="Arial"/>
                <a:ea typeface="Arial"/>
                <a:cs typeface="Arial"/>
                <a:sym typeface="Arial"/>
              </a:rPr>
              <a:t>A</a:t>
            </a:r>
            <a:endParaRPr sz="85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2" name="Google Shape;222;p22"/>
          <p:cNvGrpSpPr/>
          <p:nvPr/>
        </p:nvGrpSpPr>
        <p:grpSpPr>
          <a:xfrm>
            <a:off x="1172357" y="2068278"/>
            <a:ext cx="1063863" cy="551085"/>
            <a:chOff x="1172357" y="2068278"/>
            <a:chExt cx="1063863" cy="551085"/>
          </a:xfrm>
        </p:grpSpPr>
        <p:sp>
          <p:nvSpPr>
            <p:cNvPr id="223" name="Google Shape;223;p22"/>
            <p:cNvSpPr/>
            <p:nvPr/>
          </p:nvSpPr>
          <p:spPr>
            <a:xfrm>
              <a:off x="1172357" y="2100669"/>
              <a:ext cx="181610" cy="0"/>
            </a:xfrm>
            <a:custGeom>
              <a:rect b="b" l="l" r="r" t="t"/>
              <a:pathLst>
                <a:path extrusionOk="0" h="120000" w="181609">
                  <a:moveTo>
                    <a:pt x="0" y="0"/>
                  </a:moveTo>
                  <a:lnTo>
                    <a:pt x="181336" y="0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24" name="Google Shape;224;p22"/>
            <p:cNvSpPr/>
            <p:nvPr/>
          </p:nvSpPr>
          <p:spPr>
            <a:xfrm>
              <a:off x="1329400" y="2068278"/>
              <a:ext cx="30480" cy="65405"/>
            </a:xfrm>
            <a:custGeom>
              <a:rect b="b" l="l" r="r" t="t"/>
              <a:pathLst>
                <a:path extrusionOk="0" h="65405" w="30480">
                  <a:moveTo>
                    <a:pt x="0" y="0"/>
                  </a:moveTo>
                  <a:lnTo>
                    <a:pt x="4744" y="9900"/>
                  </a:lnTo>
                  <a:lnTo>
                    <a:pt x="13664" y="19991"/>
                  </a:lnTo>
                  <a:lnTo>
                    <a:pt x="23344" y="28183"/>
                  </a:lnTo>
                  <a:lnTo>
                    <a:pt x="30366" y="32390"/>
                  </a:lnTo>
                  <a:lnTo>
                    <a:pt x="23344" y="36597"/>
                  </a:lnTo>
                  <a:lnTo>
                    <a:pt x="13664" y="44790"/>
                  </a:lnTo>
                  <a:lnTo>
                    <a:pt x="4744" y="54880"/>
                  </a:lnTo>
                  <a:lnTo>
                    <a:pt x="0" y="64781"/>
                  </a:lnTo>
                </a:path>
              </a:pathLst>
            </a:custGeom>
            <a:noFill/>
            <a:ln cap="flat" cmpd="sng" w="121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25" name="Google Shape;225;p22"/>
            <p:cNvSpPr/>
            <p:nvPr/>
          </p:nvSpPr>
          <p:spPr>
            <a:xfrm>
              <a:off x="1947930" y="2331073"/>
              <a:ext cx="288290" cy="288290"/>
            </a:xfrm>
            <a:custGeom>
              <a:rect b="b" l="l" r="r" t="t"/>
              <a:pathLst>
                <a:path extrusionOk="0" h="288289" w="288289">
                  <a:moveTo>
                    <a:pt x="288004" y="0"/>
                  </a:moveTo>
                  <a:lnTo>
                    <a:pt x="0" y="0"/>
                  </a:lnTo>
                  <a:lnTo>
                    <a:pt x="0" y="288004"/>
                  </a:lnTo>
                  <a:lnTo>
                    <a:pt x="288004" y="288004"/>
                  </a:lnTo>
                  <a:lnTo>
                    <a:pt x="288004" y="0"/>
                  </a:lnTo>
                  <a:close/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226" name="Google Shape;226;p22"/>
          <p:cNvSpPr txBox="1"/>
          <p:nvPr/>
        </p:nvSpPr>
        <p:spPr>
          <a:xfrm>
            <a:off x="2039797" y="2391012"/>
            <a:ext cx="99695" cy="158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2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850">
                <a:latin typeface="Arial"/>
                <a:ea typeface="Arial"/>
                <a:cs typeface="Arial"/>
                <a:sym typeface="Arial"/>
              </a:rPr>
              <a:t>B</a:t>
            </a:r>
            <a:endParaRPr sz="85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7" name="Google Shape;227;p22"/>
          <p:cNvGrpSpPr/>
          <p:nvPr/>
        </p:nvGrpSpPr>
        <p:grpSpPr>
          <a:xfrm>
            <a:off x="2256343" y="2385121"/>
            <a:ext cx="95024" cy="65405"/>
            <a:chOff x="2256343" y="2385121"/>
            <a:chExt cx="95024" cy="65405"/>
          </a:xfrm>
        </p:grpSpPr>
        <p:sp>
          <p:nvSpPr>
            <p:cNvPr id="228" name="Google Shape;228;p22"/>
            <p:cNvSpPr/>
            <p:nvPr/>
          </p:nvSpPr>
          <p:spPr>
            <a:xfrm>
              <a:off x="2256343" y="2417511"/>
              <a:ext cx="88900" cy="0"/>
            </a:xfrm>
            <a:custGeom>
              <a:rect b="b" l="l" r="r" t="t"/>
              <a:pathLst>
                <a:path extrusionOk="0" h="120000" w="88900">
                  <a:moveTo>
                    <a:pt x="0" y="0"/>
                  </a:moveTo>
                  <a:lnTo>
                    <a:pt x="88838" y="0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29" name="Google Shape;229;p22"/>
            <p:cNvSpPr/>
            <p:nvPr/>
          </p:nvSpPr>
          <p:spPr>
            <a:xfrm>
              <a:off x="2320887" y="2385121"/>
              <a:ext cx="30480" cy="65405"/>
            </a:xfrm>
            <a:custGeom>
              <a:rect b="b" l="l" r="r" t="t"/>
              <a:pathLst>
                <a:path extrusionOk="0" h="65405" w="30480">
                  <a:moveTo>
                    <a:pt x="0" y="0"/>
                  </a:moveTo>
                  <a:lnTo>
                    <a:pt x="4745" y="9900"/>
                  </a:lnTo>
                  <a:lnTo>
                    <a:pt x="13665" y="19991"/>
                  </a:lnTo>
                  <a:lnTo>
                    <a:pt x="23344" y="28183"/>
                  </a:lnTo>
                  <a:lnTo>
                    <a:pt x="30367" y="32389"/>
                  </a:lnTo>
                  <a:lnTo>
                    <a:pt x="23345" y="36596"/>
                  </a:lnTo>
                  <a:lnTo>
                    <a:pt x="13666" y="44789"/>
                  </a:lnTo>
                  <a:lnTo>
                    <a:pt x="4746" y="54880"/>
                  </a:lnTo>
                  <a:lnTo>
                    <a:pt x="1" y="64781"/>
                  </a:lnTo>
                </a:path>
              </a:pathLst>
            </a:custGeom>
            <a:noFill/>
            <a:ln cap="flat" cmpd="sng" w="121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230" name="Google Shape;230;p22"/>
          <p:cNvSpPr txBox="1"/>
          <p:nvPr/>
        </p:nvSpPr>
        <p:spPr>
          <a:xfrm>
            <a:off x="2387701" y="2321810"/>
            <a:ext cx="426084" cy="158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2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50">
                <a:latin typeface="Helvetica Neue"/>
                <a:ea typeface="Helvetica Neue"/>
                <a:cs typeface="Helvetica Neue"/>
                <a:sym typeface="Helvetica Neue"/>
              </a:rPr>
              <a:t>Accepte</a:t>
            </a:r>
            <a:endParaRPr sz="85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1" name="Google Shape;231;p22"/>
          <p:cNvSpPr txBox="1"/>
          <p:nvPr/>
        </p:nvSpPr>
        <p:spPr>
          <a:xfrm>
            <a:off x="3495128" y="2321835"/>
            <a:ext cx="426084" cy="158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2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50">
                <a:latin typeface="Helvetica Neue"/>
                <a:ea typeface="Helvetica Neue"/>
                <a:cs typeface="Helvetica Neue"/>
                <a:sym typeface="Helvetica Neue"/>
              </a:rPr>
              <a:t>Accepte</a:t>
            </a:r>
            <a:endParaRPr sz="85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232" name="Google Shape;232;p22"/>
          <p:cNvGrpSpPr/>
          <p:nvPr/>
        </p:nvGrpSpPr>
        <p:grpSpPr>
          <a:xfrm>
            <a:off x="809274" y="1909254"/>
            <a:ext cx="2649727" cy="843915"/>
            <a:chOff x="809274" y="1909254"/>
            <a:chExt cx="2649727" cy="843915"/>
          </a:xfrm>
        </p:grpSpPr>
        <p:sp>
          <p:nvSpPr>
            <p:cNvPr id="233" name="Google Shape;233;p22"/>
            <p:cNvSpPr/>
            <p:nvPr/>
          </p:nvSpPr>
          <p:spPr>
            <a:xfrm>
              <a:off x="1666006" y="2100669"/>
              <a:ext cx="267335" cy="234950"/>
            </a:xfrm>
            <a:custGeom>
              <a:rect b="b" l="l" r="r" t="t"/>
              <a:pathLst>
                <a:path extrusionOk="0" h="234950" w="267335">
                  <a:moveTo>
                    <a:pt x="0" y="0"/>
                  </a:moveTo>
                  <a:lnTo>
                    <a:pt x="266731" y="234475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34" name="Google Shape;234;p22"/>
            <p:cNvSpPr/>
            <p:nvPr/>
          </p:nvSpPr>
          <p:spPr>
            <a:xfrm>
              <a:off x="1892929" y="2294596"/>
              <a:ext cx="44450" cy="48895"/>
            </a:xfrm>
            <a:custGeom>
              <a:rect b="b" l="l" r="r" t="t"/>
              <a:pathLst>
                <a:path extrusionOk="0" h="48894" w="44450">
                  <a:moveTo>
                    <a:pt x="42963" y="0"/>
                  </a:moveTo>
                  <a:lnTo>
                    <a:pt x="39976" y="10616"/>
                  </a:lnTo>
                  <a:lnTo>
                    <a:pt x="40014" y="24144"/>
                  </a:lnTo>
                  <a:lnTo>
                    <a:pt x="41883" y="36744"/>
                  </a:lnTo>
                  <a:lnTo>
                    <a:pt x="44391" y="44575"/>
                  </a:lnTo>
                  <a:lnTo>
                    <a:pt x="36303" y="43092"/>
                  </a:lnTo>
                  <a:lnTo>
                    <a:pt x="23567" y="42854"/>
                  </a:lnTo>
                  <a:lnTo>
                    <a:pt x="10145" y="44551"/>
                  </a:lnTo>
                  <a:lnTo>
                    <a:pt x="0" y="48873"/>
                  </a:lnTo>
                </a:path>
              </a:pathLst>
            </a:custGeom>
            <a:noFill/>
            <a:ln cap="flat" cmpd="sng" w="122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35" name="Google Shape;235;p22"/>
            <p:cNvSpPr/>
            <p:nvPr/>
          </p:nvSpPr>
          <p:spPr>
            <a:xfrm>
              <a:off x="2887081" y="2417562"/>
              <a:ext cx="565785" cy="635"/>
            </a:xfrm>
            <a:custGeom>
              <a:rect b="b" l="l" r="r" t="t"/>
              <a:pathLst>
                <a:path extrusionOk="0" h="635" w="565785">
                  <a:moveTo>
                    <a:pt x="0" y="0"/>
                  </a:moveTo>
                  <a:lnTo>
                    <a:pt x="565733" y="14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36" name="Google Shape;236;p22"/>
            <p:cNvSpPr/>
            <p:nvPr/>
          </p:nvSpPr>
          <p:spPr>
            <a:xfrm>
              <a:off x="3428521" y="2385186"/>
              <a:ext cx="30480" cy="65405"/>
            </a:xfrm>
            <a:custGeom>
              <a:rect b="b" l="l" r="r" t="t"/>
              <a:pathLst>
                <a:path extrusionOk="0" h="65405" w="30479">
                  <a:moveTo>
                    <a:pt x="0" y="0"/>
                  </a:moveTo>
                  <a:lnTo>
                    <a:pt x="4744" y="9900"/>
                  </a:lnTo>
                  <a:lnTo>
                    <a:pt x="13664" y="19991"/>
                  </a:lnTo>
                  <a:lnTo>
                    <a:pt x="23344" y="28183"/>
                  </a:lnTo>
                  <a:lnTo>
                    <a:pt x="30366" y="32390"/>
                  </a:lnTo>
                  <a:lnTo>
                    <a:pt x="23344" y="36597"/>
                  </a:lnTo>
                  <a:lnTo>
                    <a:pt x="13664" y="44790"/>
                  </a:lnTo>
                  <a:lnTo>
                    <a:pt x="4744" y="54880"/>
                  </a:lnTo>
                  <a:lnTo>
                    <a:pt x="0" y="64781"/>
                  </a:lnTo>
                </a:path>
              </a:pathLst>
            </a:custGeom>
            <a:noFill/>
            <a:ln cap="flat" cmpd="sng" w="121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37" name="Google Shape;237;p22"/>
            <p:cNvSpPr/>
            <p:nvPr/>
          </p:nvSpPr>
          <p:spPr>
            <a:xfrm>
              <a:off x="809274" y="1909254"/>
              <a:ext cx="2336800" cy="843915"/>
            </a:xfrm>
            <a:custGeom>
              <a:rect b="b" l="l" r="r" t="t"/>
              <a:pathLst>
                <a:path extrusionOk="0" h="843914" w="2336800">
                  <a:moveTo>
                    <a:pt x="2336248" y="0"/>
                  </a:moveTo>
                  <a:lnTo>
                    <a:pt x="217801" y="0"/>
                  </a:lnTo>
                  <a:lnTo>
                    <a:pt x="217801" y="843706"/>
                  </a:lnTo>
                  <a:lnTo>
                    <a:pt x="2336248" y="843706"/>
                  </a:lnTo>
                  <a:lnTo>
                    <a:pt x="2336248" y="0"/>
                  </a:lnTo>
                  <a:close/>
                </a:path>
                <a:path extrusionOk="0" h="843914" w="2336800">
                  <a:moveTo>
                    <a:pt x="0" y="421880"/>
                  </a:moveTo>
                  <a:lnTo>
                    <a:pt x="199579" y="421881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38" name="Google Shape;238;p22"/>
            <p:cNvSpPr/>
            <p:nvPr/>
          </p:nvSpPr>
          <p:spPr>
            <a:xfrm>
              <a:off x="984560" y="2298744"/>
              <a:ext cx="30480" cy="65405"/>
            </a:xfrm>
            <a:custGeom>
              <a:rect b="b" l="l" r="r" t="t"/>
              <a:pathLst>
                <a:path extrusionOk="0" h="65405" w="30480">
                  <a:moveTo>
                    <a:pt x="0" y="0"/>
                  </a:moveTo>
                  <a:lnTo>
                    <a:pt x="4744" y="9900"/>
                  </a:lnTo>
                  <a:lnTo>
                    <a:pt x="13664" y="19991"/>
                  </a:lnTo>
                  <a:lnTo>
                    <a:pt x="23344" y="28183"/>
                  </a:lnTo>
                  <a:lnTo>
                    <a:pt x="30366" y="32390"/>
                  </a:lnTo>
                  <a:lnTo>
                    <a:pt x="23344" y="36597"/>
                  </a:lnTo>
                  <a:lnTo>
                    <a:pt x="13664" y="44790"/>
                  </a:lnTo>
                  <a:lnTo>
                    <a:pt x="4744" y="54880"/>
                  </a:lnTo>
                  <a:lnTo>
                    <a:pt x="0" y="64781"/>
                  </a:lnTo>
                </a:path>
              </a:pathLst>
            </a:custGeom>
            <a:noFill/>
            <a:ln cap="flat" cmpd="sng" w="121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239" name="Google Shape;239;p22"/>
          <p:cNvSpPr txBox="1"/>
          <p:nvPr/>
        </p:nvSpPr>
        <p:spPr>
          <a:xfrm>
            <a:off x="1713674" y="1947350"/>
            <a:ext cx="456565" cy="3727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225">
            <a:spAutoFit/>
          </a:bodyPr>
          <a:lstStyle/>
          <a:p>
            <a:pPr indent="0" lvl="0" marL="3365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50">
                <a:latin typeface="Helvetica Neue"/>
                <a:ea typeface="Helvetica Neue"/>
                <a:cs typeface="Helvetica Neue"/>
                <a:sym typeface="Helvetica Neue"/>
              </a:rPr>
              <a:t>Accepte</a:t>
            </a:r>
            <a:endParaRPr sz="85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None/>
            </a:pPr>
            <a:r>
              <a:rPr lang="en-US" sz="850">
                <a:latin typeface="Helvetica Neue"/>
                <a:ea typeface="Helvetica Neue"/>
                <a:cs typeface="Helvetica Neue"/>
                <a:sym typeface="Helvetica Neue"/>
              </a:rPr>
              <a:t>Démarre</a:t>
            </a:r>
            <a:endParaRPr sz="85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0" name="Google Shape;240;p22"/>
          <p:cNvSpPr txBox="1"/>
          <p:nvPr/>
        </p:nvSpPr>
        <p:spPr>
          <a:xfrm>
            <a:off x="687031" y="2236529"/>
            <a:ext cx="87630" cy="158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2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850">
                <a:latin typeface="Arial"/>
                <a:ea typeface="Arial"/>
                <a:cs typeface="Arial"/>
                <a:sym typeface="Arial"/>
              </a:rPr>
              <a:t>u</a:t>
            </a:r>
            <a:endParaRPr sz="85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1" name="Google Shape;241;p22"/>
          <p:cNvGrpSpPr/>
          <p:nvPr/>
        </p:nvGrpSpPr>
        <p:grpSpPr>
          <a:xfrm>
            <a:off x="1021000" y="2331119"/>
            <a:ext cx="915418" cy="170445"/>
            <a:chOff x="1021000" y="2331119"/>
            <a:chExt cx="915418" cy="170445"/>
          </a:xfrm>
        </p:grpSpPr>
        <p:sp>
          <p:nvSpPr>
            <p:cNvPr id="242" name="Google Shape;242;p22"/>
            <p:cNvSpPr/>
            <p:nvPr/>
          </p:nvSpPr>
          <p:spPr>
            <a:xfrm>
              <a:off x="1021000" y="2331119"/>
              <a:ext cx="909319" cy="142240"/>
            </a:xfrm>
            <a:custGeom>
              <a:rect b="b" l="l" r="r" t="t"/>
              <a:pathLst>
                <a:path extrusionOk="0" h="142239" w="909319">
                  <a:moveTo>
                    <a:pt x="0" y="0"/>
                  </a:moveTo>
                  <a:lnTo>
                    <a:pt x="908890" y="142098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43" name="Google Shape;243;p22"/>
            <p:cNvSpPr/>
            <p:nvPr/>
          </p:nvSpPr>
          <p:spPr>
            <a:xfrm>
              <a:off x="1900858" y="2437429"/>
              <a:ext cx="35560" cy="64135"/>
            </a:xfrm>
            <a:custGeom>
              <a:rect b="b" l="l" r="r" t="t"/>
              <a:pathLst>
                <a:path extrusionOk="0" h="64135" w="35560">
                  <a:moveTo>
                    <a:pt x="10014" y="0"/>
                  </a:moveTo>
                  <a:lnTo>
                    <a:pt x="13176" y="10524"/>
                  </a:lnTo>
                  <a:lnTo>
                    <a:pt x="20437" y="21882"/>
                  </a:lnTo>
                  <a:lnTo>
                    <a:pt x="28743" y="31481"/>
                  </a:lnTo>
                  <a:lnTo>
                    <a:pt x="35037" y="36726"/>
                  </a:lnTo>
                  <a:lnTo>
                    <a:pt x="27442" y="39801"/>
                  </a:lnTo>
                  <a:lnTo>
                    <a:pt x="16604" y="46407"/>
                  </a:lnTo>
                  <a:lnTo>
                    <a:pt x="6222" y="55007"/>
                  </a:lnTo>
                  <a:lnTo>
                    <a:pt x="0" y="64065"/>
                  </a:lnTo>
                </a:path>
              </a:pathLst>
            </a:custGeom>
            <a:noFill/>
            <a:ln cap="flat" cmpd="sng" w="121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244" name="Google Shape;244;p22"/>
          <p:cNvSpPr txBox="1"/>
          <p:nvPr/>
        </p:nvSpPr>
        <p:spPr>
          <a:xfrm>
            <a:off x="1975548" y="2753102"/>
            <a:ext cx="208915" cy="158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225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85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baseline="-25000" i="1" lang="en-US" sz="900">
                <a:latin typeface="Arial"/>
                <a:ea typeface="Arial"/>
                <a:cs typeface="Arial"/>
                <a:sym typeface="Arial"/>
              </a:rPr>
              <a:t>w</a:t>
            </a:r>
            <a:endParaRPr baseline="-25000" sz="9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22"/>
          <p:cNvSpPr txBox="1"/>
          <p:nvPr>
            <p:ph idx="12" type="sldNum"/>
          </p:nvPr>
        </p:nvSpPr>
        <p:spPr>
          <a:xfrm>
            <a:off x="4409566" y="3370303"/>
            <a:ext cx="160654" cy="121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52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11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3"/>
          <p:cNvSpPr/>
          <p:nvPr/>
        </p:nvSpPr>
        <p:spPr>
          <a:xfrm>
            <a:off x="495363" y="130086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51" name="Google Shape;251;p23"/>
          <p:cNvSpPr txBox="1"/>
          <p:nvPr>
            <p:ph type="title"/>
          </p:nvPr>
        </p:nvSpPr>
        <p:spPr>
          <a:xfrm>
            <a:off x="624395" y="51294"/>
            <a:ext cx="1002030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7F7F7F"/>
                </a:solidFill>
              </a:rPr>
              <a:t>Démonstration :</a:t>
            </a:r>
            <a:endParaRPr sz="1100"/>
          </a:p>
        </p:txBody>
      </p:sp>
      <p:sp>
        <p:nvSpPr>
          <p:cNvPr id="252" name="Google Shape;252;p23"/>
          <p:cNvSpPr txBox="1"/>
          <p:nvPr>
            <p:ph idx="12" type="sldNum"/>
          </p:nvPr>
        </p:nvSpPr>
        <p:spPr>
          <a:xfrm>
            <a:off x="4409566" y="3370303"/>
            <a:ext cx="160654" cy="121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52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12</a:t>
            </a:r>
            <a:endParaRPr/>
          </a:p>
        </p:txBody>
      </p:sp>
      <p:sp>
        <p:nvSpPr>
          <p:cNvPr id="253" name="Google Shape;253;p23"/>
          <p:cNvSpPr txBox="1"/>
          <p:nvPr/>
        </p:nvSpPr>
        <p:spPr>
          <a:xfrm>
            <a:off x="612025" y="213390"/>
            <a:ext cx="3765550" cy="30930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7300">
            <a:spAutoFit/>
          </a:bodyPr>
          <a:lstStyle/>
          <a:p>
            <a:pPr indent="-137160" lvl="0" marL="301625" marR="232409" rtl="0" algn="l">
              <a:lnSpc>
                <a:spcPct val="1047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Il nous faut démontrer que le problème de décision </a:t>
            </a:r>
            <a:r>
              <a:rPr i="1" lang="en-US"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r>
              <a:rPr baseline="-25000" i="1" lang="en-US" sz="105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P </a:t>
            </a:r>
            <a:r>
              <a:rPr lang="en-US" sz="1000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est  indécidable.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28269" lvl="0" marL="579120" marR="144780" rtl="0" algn="l">
              <a:lnSpc>
                <a:spcPct val="101499"/>
              </a:lnSpc>
              <a:spcBef>
                <a:spcPts val="40"/>
              </a:spcBef>
              <a:spcAft>
                <a:spcPts val="0"/>
              </a:spcAft>
              <a:buClr>
                <a:srgbClr val="3333B2"/>
              </a:buClr>
              <a:buSzPts val="900"/>
              <a:buFont typeface="Cambria"/>
              <a:buChar char="•"/>
            </a:pPr>
            <a:r>
              <a:rPr lang="en-US" sz="900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Quitte à remplacer </a:t>
            </a:r>
            <a:r>
              <a:rPr i="1" lang="en-US" sz="9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P </a:t>
            </a:r>
            <a:r>
              <a:rPr lang="en-US" sz="900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 sa négation, on peut supposer que  le langage vide ne vérifie pas la propriété </a:t>
            </a:r>
            <a:r>
              <a:rPr i="1" lang="en-US" sz="9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P </a:t>
            </a:r>
            <a:r>
              <a:rPr lang="en-US" sz="900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(prouver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579120" marR="183515" rtl="0" algn="l">
              <a:lnSpc>
                <a:spcPct val="74074"/>
              </a:lnSpc>
              <a:spcBef>
                <a:spcPts val="215"/>
              </a:spcBef>
              <a:spcAft>
                <a:spcPts val="0"/>
              </a:spcAft>
              <a:buNone/>
            </a:pPr>
            <a:r>
              <a:rPr baseline="30000" lang="en-US" sz="1350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l’indécidabilité de </a:t>
            </a:r>
            <a:r>
              <a:rPr baseline="30000" i="1" lang="en-US" sz="135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r>
              <a:rPr i="1" lang="en-US" sz="6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p  </a:t>
            </a:r>
            <a:r>
              <a:rPr baseline="30000" lang="en-US" sz="1350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est équivalent à prouver l’indécidabilité  </a:t>
            </a:r>
            <a:r>
              <a:rPr lang="en-US" sz="900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 son complémentaire).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7160" lvl="0" marL="301625" marR="222250" rtl="0" algn="l">
              <a:lnSpc>
                <a:spcPct val="100000"/>
              </a:lnSpc>
              <a:spcBef>
                <a:spcPts val="8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Puisque </a:t>
            </a:r>
            <a:r>
              <a:rPr i="1" lang="en-US"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P </a:t>
            </a:r>
            <a:r>
              <a:rPr lang="en-US" sz="1000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est non triviale, il existe un moins une machine  de Turing </a:t>
            </a:r>
            <a:r>
              <a:rPr i="1" lang="en-US"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B </a:t>
            </a:r>
            <a:r>
              <a:rPr lang="en-US" sz="1000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avec </a:t>
            </a:r>
            <a:r>
              <a:rPr i="1" lang="en-US"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r>
              <a:rPr lang="en-US" sz="1000">
                <a:solidFill>
                  <a:srgbClr val="7F7F7F"/>
                </a:solidFill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en-US" sz="1000">
                <a:solidFill>
                  <a:srgbClr val="7F7F7F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qui vérifie </a:t>
            </a:r>
            <a:r>
              <a:rPr i="1" lang="en-US"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US" sz="1000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7160" lvl="0" marL="301625" marR="189865" rtl="0" algn="l">
              <a:lnSpc>
                <a:spcPct val="104761"/>
              </a:lnSpc>
              <a:spcBef>
                <a:spcPts val="1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 construit une réduction de </a:t>
            </a:r>
            <a:r>
              <a:rPr lang="en-US" sz="100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HALTING </a:t>
            </a:r>
            <a:r>
              <a:rPr lang="en-US" sz="100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− </a:t>
            </a:r>
            <a:r>
              <a:rPr lang="en-US" sz="100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PROBLEM </a:t>
            </a:r>
            <a:r>
              <a:rPr lang="en-US" sz="1000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vers  le langage </a:t>
            </a:r>
            <a:r>
              <a:rPr i="1" lang="en-US"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r>
              <a:rPr baseline="-25000" i="1" lang="en-US" sz="105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P </a:t>
            </a:r>
            <a:r>
              <a:rPr lang="en-US" sz="1000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Étant donnée une paire </a:t>
            </a:r>
            <a:r>
              <a:rPr lang="en-US" sz="1000">
                <a:solidFill>
                  <a:srgbClr val="7F7F7F"/>
                </a:solidFill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lang="en-US" sz="100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⟨</a:t>
            </a:r>
            <a:r>
              <a:rPr i="1" lang="en-US"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100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⟩</a:t>
            </a:r>
            <a:r>
              <a:rPr i="1" lang="en-US" sz="10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1000">
                <a:solidFill>
                  <a:srgbClr val="7F7F7F"/>
                </a:solidFill>
                <a:latin typeface="Lucida Sans"/>
                <a:ea typeface="Lucida Sans"/>
                <a:cs typeface="Lucida Sans"/>
                <a:sym typeface="Lucida Sans"/>
              </a:rPr>
              <a:t>)</a:t>
            </a:r>
            <a:r>
              <a:rPr lang="en-US" sz="1000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on  considère la machine de Turing </a:t>
            </a:r>
            <a:r>
              <a:rPr i="1" lang="en-US"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aseline="-25000" i="1" lang="en-US" sz="105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1000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définie de la façon  suivante :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28904" lvl="0" marL="579120" marR="0" rtl="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rgbClr val="3333B2"/>
              </a:buClr>
              <a:buSzPts val="1350"/>
              <a:buFont typeface="Cambria"/>
              <a:buChar char="•"/>
            </a:pPr>
            <a:r>
              <a:rPr baseline="30000" i="1" lang="en-US" sz="135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i="1" lang="en-US" sz="6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w  </a:t>
            </a:r>
            <a:r>
              <a:rPr baseline="30000" lang="en-US" sz="1350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prend en entrée un mot </a:t>
            </a:r>
            <a:r>
              <a:rPr baseline="30000" i="1" lang="en-US" sz="135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u </a:t>
            </a:r>
            <a:r>
              <a:rPr baseline="30000" lang="en-US" sz="1350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;</a:t>
            </a:r>
            <a:endParaRPr baseline="30000" sz="135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28904" lvl="0" marL="579120" marR="0" rtl="0" algn="l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>
                <a:srgbClr val="3333B2"/>
              </a:buClr>
              <a:buSzPts val="1350"/>
              <a:buFont typeface="Cambria"/>
              <a:buChar char="•"/>
            </a:pPr>
            <a:r>
              <a:rPr baseline="30000" lang="en-US" sz="1350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Sur le mot </a:t>
            </a:r>
            <a:r>
              <a:rPr baseline="30000" i="1" lang="en-US" sz="135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r>
              <a:rPr baseline="30000" lang="en-US" sz="1350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baseline="30000" i="1" lang="en-US" sz="135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i="1" lang="en-US" sz="6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w </a:t>
            </a:r>
            <a:r>
              <a:rPr baseline="30000" lang="en-US" sz="1350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simule </a:t>
            </a:r>
            <a:r>
              <a:rPr baseline="30000" i="1" lang="en-US" sz="135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baseline="30000" lang="en-US" sz="1350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sur le mot </a:t>
            </a:r>
            <a:r>
              <a:rPr baseline="30000" i="1" lang="en-US" sz="135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w </a:t>
            </a:r>
            <a:r>
              <a:rPr baseline="30000" lang="en-US" sz="1350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;</a:t>
            </a:r>
            <a:endParaRPr baseline="30000" sz="135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28269" lvl="0" marL="579120" marR="153670" rtl="0" algn="l">
              <a:lnSpc>
                <a:spcPct val="74074"/>
              </a:lnSpc>
              <a:spcBef>
                <a:spcPts val="114"/>
              </a:spcBef>
              <a:spcAft>
                <a:spcPts val="0"/>
              </a:spcAft>
              <a:buClr>
                <a:srgbClr val="3333B2"/>
              </a:buClr>
              <a:buSzPts val="1350"/>
              <a:buFont typeface="Cambria"/>
              <a:buChar char="•"/>
            </a:pPr>
            <a:r>
              <a:rPr baseline="30000" lang="en-US" sz="1350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 </a:t>
            </a:r>
            <a:r>
              <a:rPr baseline="30000" i="1" lang="en-US" sz="135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baseline="30000" lang="en-US" sz="1350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accepte </a:t>
            </a:r>
            <a:r>
              <a:rPr baseline="30000" i="1" lang="en-US" sz="135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w </a:t>
            </a:r>
            <a:r>
              <a:rPr baseline="30000" lang="en-US" sz="1350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alors </a:t>
            </a:r>
            <a:r>
              <a:rPr baseline="30000" i="1" lang="en-US" sz="135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i="1" lang="en-US" sz="6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w </a:t>
            </a:r>
            <a:r>
              <a:rPr baseline="30000" lang="en-US" sz="1350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simule </a:t>
            </a:r>
            <a:r>
              <a:rPr baseline="30000" i="1" lang="en-US" sz="135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B </a:t>
            </a:r>
            <a:r>
              <a:rPr baseline="30000" lang="en-US" sz="1350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sur le mot </a:t>
            </a:r>
            <a:r>
              <a:rPr baseline="30000" i="1" lang="en-US" sz="135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u </a:t>
            </a:r>
            <a:r>
              <a:rPr baseline="30000" lang="en-US" sz="1350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baseline="30000" i="1" lang="en-US" sz="135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i="1" lang="en-US" sz="6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w </a:t>
            </a:r>
            <a:r>
              <a:rPr baseline="30000" lang="en-US" sz="1350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accepte  </a:t>
            </a:r>
            <a:r>
              <a:rPr lang="en-US" sz="900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 seulement si </a:t>
            </a:r>
            <a:r>
              <a:rPr i="1" lang="en-US" sz="9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B </a:t>
            </a:r>
            <a:r>
              <a:rPr lang="en-US" sz="900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accepte </a:t>
            </a:r>
            <a:r>
              <a:rPr i="1" lang="en-US" sz="9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r>
              <a:rPr lang="en-US" sz="900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7160" lvl="0" marL="301625" marR="121285" rtl="0" algn="l">
              <a:lnSpc>
                <a:spcPct val="100000"/>
              </a:lnSpc>
              <a:spcBef>
                <a:spcPts val="8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Autrement dit, </a:t>
            </a:r>
            <a:r>
              <a:rPr i="1" lang="en-US"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aseline="-25000" i="1" lang="en-US" sz="105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1000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accepte, si et seulement si </a:t>
            </a:r>
            <a:r>
              <a:rPr i="1" lang="en-US"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1000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accepte </a:t>
            </a:r>
            <a:r>
              <a:rPr i="1" lang="en-US"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w  </a:t>
            </a:r>
            <a:r>
              <a:rPr lang="en-US" sz="1000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et si </a:t>
            </a:r>
            <a:r>
              <a:rPr i="1" lang="en-US"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B </a:t>
            </a:r>
            <a:r>
              <a:rPr lang="en-US" sz="1000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accepte </a:t>
            </a:r>
            <a:r>
              <a:rPr i="1" lang="en-US"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r>
              <a:rPr lang="en-US" sz="1000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Si </a:t>
            </a:r>
            <a:r>
              <a:rPr i="1" lang="en-US"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1000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est accepté par </a:t>
            </a:r>
            <a:r>
              <a:rPr i="1" lang="en-US"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1000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alors </a:t>
            </a:r>
            <a:r>
              <a:rPr i="1" lang="en-US"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r>
              <a:rPr lang="en-US" sz="1000">
                <a:solidFill>
                  <a:srgbClr val="7F7F7F"/>
                </a:solidFill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aseline="-25000" i="1" lang="en-US" sz="105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1000">
                <a:solidFill>
                  <a:srgbClr val="7F7F7F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vaut  </a:t>
            </a:r>
            <a:r>
              <a:rPr i="1" lang="en-US"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r>
              <a:rPr lang="en-US" sz="1000">
                <a:solidFill>
                  <a:srgbClr val="7F7F7F"/>
                </a:solidFill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en-US" sz="1000">
                <a:solidFill>
                  <a:srgbClr val="7F7F7F"/>
                </a:solidFill>
                <a:latin typeface="Lucida Sans"/>
                <a:ea typeface="Lucida Sans"/>
                <a:cs typeface="Lucida Sans"/>
                <a:sym typeface="Lucida Sans"/>
              </a:rPr>
              <a:t>)</a:t>
            </a:r>
            <a:r>
              <a:rPr lang="en-US" sz="1000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et donc vérifie la propriété </a:t>
            </a:r>
            <a:r>
              <a:rPr i="1" lang="en-US"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US" sz="1000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Si </a:t>
            </a:r>
            <a:r>
              <a:rPr i="1" lang="en-US"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1000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n’est pas accepté  par </a:t>
            </a:r>
            <a:r>
              <a:rPr i="1" lang="en-US"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1000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alors </a:t>
            </a:r>
            <a:r>
              <a:rPr i="1" lang="en-US"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r>
              <a:rPr lang="en-US" sz="1000">
                <a:solidFill>
                  <a:srgbClr val="7F7F7F"/>
                </a:solidFill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aseline="-25000" i="1" lang="en-US" sz="105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1000">
                <a:solidFill>
                  <a:srgbClr val="7F7F7F"/>
                </a:solidFill>
                <a:latin typeface="Lucida Sans"/>
                <a:ea typeface="Lucida Sans"/>
                <a:cs typeface="Lucida Sans"/>
                <a:sym typeface="Lucida Sans"/>
              </a:rPr>
              <a:t>) = </a:t>
            </a:r>
            <a:r>
              <a:rPr lang="en-US" sz="100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∅</a:t>
            </a:r>
            <a:r>
              <a:rPr lang="en-US" sz="1000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et donc ne vérifie pas la propriété </a:t>
            </a:r>
            <a:r>
              <a:rPr i="1" lang="en-US"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US" sz="1000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65100" marR="0" rtl="0" algn="l">
              <a:lnSpc>
                <a:spcPct val="1123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 fonction </a:t>
            </a:r>
            <a:r>
              <a:rPr i="1" lang="en-US"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f </a:t>
            </a:r>
            <a:r>
              <a:rPr lang="en-US" sz="1000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qui à </a:t>
            </a:r>
            <a:r>
              <a:rPr lang="en-US" sz="1000">
                <a:solidFill>
                  <a:srgbClr val="7F7F7F"/>
                </a:solidFill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lang="en-US" sz="100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⟨</a:t>
            </a:r>
            <a:r>
              <a:rPr i="1" lang="en-US"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100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⟩</a:t>
            </a:r>
            <a:r>
              <a:rPr i="1" lang="en-US" sz="10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1000">
                <a:solidFill>
                  <a:srgbClr val="7F7F7F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associe </a:t>
            </a:r>
            <a:r>
              <a:rPr lang="en-US" sz="100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⟨</a:t>
            </a:r>
            <a:r>
              <a:rPr i="1" lang="en-US"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aseline="-25000" i="1" lang="en-US" sz="105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100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⟩ </a:t>
            </a:r>
            <a:r>
              <a:rPr lang="en-US" sz="1000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est bien calculable.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4"/>
          <p:cNvSpPr txBox="1"/>
          <p:nvPr>
            <p:ph type="title"/>
          </p:nvPr>
        </p:nvSpPr>
        <p:spPr>
          <a:xfrm>
            <a:off x="1592668" y="59814"/>
            <a:ext cx="142303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Plus précisément</a:t>
            </a:r>
            <a:endParaRPr/>
          </a:p>
        </p:txBody>
      </p:sp>
      <p:sp>
        <p:nvSpPr>
          <p:cNvPr id="259" name="Google Shape;259;p24"/>
          <p:cNvSpPr txBox="1"/>
          <p:nvPr>
            <p:ph idx="12" type="sldNum"/>
          </p:nvPr>
        </p:nvSpPr>
        <p:spPr>
          <a:xfrm>
            <a:off x="4409566" y="3370303"/>
            <a:ext cx="160654" cy="121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52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13</a:t>
            </a:r>
            <a:endParaRPr/>
          </a:p>
        </p:txBody>
      </p:sp>
      <p:sp>
        <p:nvSpPr>
          <p:cNvPr id="260" name="Google Shape;260;p24"/>
          <p:cNvSpPr txBox="1"/>
          <p:nvPr/>
        </p:nvSpPr>
        <p:spPr>
          <a:xfrm>
            <a:off x="347294" y="1018272"/>
            <a:ext cx="2390140" cy="880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3"/>
              </a:rPr>
              <a:t>Calculabilité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20345" marR="205740" rtl="0" algn="l">
              <a:lnSpc>
                <a:spcPct val="102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4"/>
              </a:rPr>
              <a:t>Retours sur l’épisode précédent </a:t>
            </a:r>
            <a:r>
              <a:rPr lang="en-US" sz="1100">
                <a:solidFill>
                  <a:srgbClr val="FFCC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5"/>
              </a:rPr>
              <a:t>Théorème de Rice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20345" marR="5080" rtl="0" algn="l">
              <a:lnSpc>
                <a:spcPct val="1026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6"/>
              </a:rPr>
              <a:t>Le drame de la vérification </a:t>
            </a:r>
            <a:r>
              <a:rPr lang="en-US" sz="11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7"/>
              </a:rPr>
              <a:t>Problèmes dans d’autres contextes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5"/>
          <p:cNvSpPr txBox="1"/>
          <p:nvPr>
            <p:ph type="title"/>
          </p:nvPr>
        </p:nvSpPr>
        <p:spPr>
          <a:xfrm>
            <a:off x="1497291" y="59814"/>
            <a:ext cx="161353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Constat dramatique</a:t>
            </a:r>
            <a:endParaRPr/>
          </a:p>
        </p:txBody>
      </p:sp>
      <p:sp>
        <p:nvSpPr>
          <p:cNvPr id="266" name="Google Shape;266;p25"/>
          <p:cNvSpPr/>
          <p:nvPr/>
        </p:nvSpPr>
        <p:spPr>
          <a:xfrm>
            <a:off x="495363" y="878078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67" name="Google Shape;267;p25"/>
          <p:cNvSpPr txBox="1"/>
          <p:nvPr/>
        </p:nvSpPr>
        <p:spPr>
          <a:xfrm>
            <a:off x="573595" y="774204"/>
            <a:ext cx="3669665" cy="8470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6175">
            <a:spAutoFit/>
          </a:bodyPr>
          <a:lstStyle/>
          <a:p>
            <a:pPr indent="0" lvl="0" marL="63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L’objet de la vérification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03200" marR="0" rtl="0" algn="l">
              <a:lnSpc>
                <a:spcPct val="120000"/>
              </a:lnSpc>
              <a:spcBef>
                <a:spcPts val="175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on se donne la description d’un système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S</a:t>
            </a:r>
            <a:endParaRPr sz="1000">
              <a:latin typeface="Cambria"/>
              <a:ea typeface="Cambria"/>
              <a:cs typeface="Cambria"/>
              <a:sym typeface="Cambria"/>
            </a:endParaRPr>
          </a:p>
          <a:p>
            <a:pPr indent="0" lvl="0" marL="203200" marR="0" rtl="0" algn="l">
              <a:lnSpc>
                <a:spcPct val="119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on se donne la description d’une propriété 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φ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  <a:p>
            <a:pPr indent="-137159" lvl="0" marL="340360" marR="55880" rtl="0" algn="l">
              <a:lnSpc>
                <a:spcPct val="120000"/>
              </a:lnSpc>
              <a:spcBef>
                <a:spcPts val="4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on souhaite déterminer si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S |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= 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φ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, c’est-à-dire si le système  vérifie sa spécification.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8" name="Google Shape;268;p25"/>
          <p:cNvSpPr txBox="1"/>
          <p:nvPr/>
        </p:nvSpPr>
        <p:spPr>
          <a:xfrm>
            <a:off x="4434966" y="3371256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14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type="title"/>
          </p:nvPr>
        </p:nvSpPr>
        <p:spPr>
          <a:xfrm>
            <a:off x="1930374" y="59814"/>
            <a:ext cx="74739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Au menu</a:t>
            </a:r>
            <a:endParaRPr/>
          </a:p>
        </p:txBody>
      </p:sp>
      <p:sp>
        <p:nvSpPr>
          <p:cNvPr id="56" name="Google Shape;56;p8"/>
          <p:cNvSpPr txBox="1"/>
          <p:nvPr/>
        </p:nvSpPr>
        <p:spPr>
          <a:xfrm>
            <a:off x="4451781" y="3370303"/>
            <a:ext cx="118745" cy="121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525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600" u="none" cap="none" strike="noStrike"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8"/>
          <p:cNvSpPr txBox="1"/>
          <p:nvPr/>
        </p:nvSpPr>
        <p:spPr>
          <a:xfrm>
            <a:off x="347294" y="672222"/>
            <a:ext cx="2948940" cy="20916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sng" cap="none" strike="noStrike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3"/>
              </a:rPr>
              <a:t>Calculabilité</a:t>
            </a:r>
            <a:endParaRPr b="0" i="0" sz="11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2700" marR="5080" rtl="0" algn="l">
              <a:lnSpc>
                <a:spcPct val="226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sng" cap="none" strike="noStrike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4"/>
              </a:rPr>
              <a:t>Quelques résultats amusants de la calculabilité </a:t>
            </a:r>
            <a:r>
              <a:rPr b="0" i="0" lang="en-US" sz="1100" u="none" cap="none" strike="noStrike">
                <a:solidFill>
                  <a:srgbClr val="FFCC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0" i="0" lang="en-US" sz="1100" u="sng" cap="none" strike="noStrike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5"/>
              </a:rPr>
              <a:t>Diagrammes espace-temps &amp; Localité du calcul </a:t>
            </a:r>
            <a:r>
              <a:rPr b="0" i="0" lang="en-US" sz="1100" u="none" cap="none" strike="noStrike">
                <a:solidFill>
                  <a:srgbClr val="FFCC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0" i="0" lang="en-US" sz="1100" u="sng" cap="none" strike="noStrike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6"/>
              </a:rPr>
              <a:t>Théorèmes d’incomplétude de Gödel </a:t>
            </a:r>
            <a:r>
              <a:rPr b="0" i="0" lang="en-US" sz="1100" u="none" cap="none" strike="noStrike">
                <a:solidFill>
                  <a:srgbClr val="FFCC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0" i="0" lang="en-US" sz="1100" u="sng" cap="none" strike="noStrike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7"/>
              </a:rPr>
              <a:t>Introduction à la complexité</a:t>
            </a:r>
            <a:endParaRPr b="0" i="0" sz="11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None/>
            </a:pPr>
            <a:r>
              <a:t/>
            </a:r>
            <a:endParaRPr b="0" i="0" sz="145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sng" cap="none" strike="noStrike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8"/>
              </a:rPr>
              <a:t>La suite...</a:t>
            </a:r>
            <a:endParaRPr b="0" i="0" sz="11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6"/>
          <p:cNvSpPr txBox="1"/>
          <p:nvPr>
            <p:ph type="title"/>
          </p:nvPr>
        </p:nvSpPr>
        <p:spPr>
          <a:xfrm>
            <a:off x="1497291" y="59814"/>
            <a:ext cx="161353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Constat dramatique</a:t>
            </a:r>
            <a:endParaRPr/>
          </a:p>
        </p:txBody>
      </p:sp>
      <p:sp>
        <p:nvSpPr>
          <p:cNvPr id="274" name="Google Shape;274;p26"/>
          <p:cNvSpPr/>
          <p:nvPr/>
        </p:nvSpPr>
        <p:spPr>
          <a:xfrm>
            <a:off x="495363" y="878078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75" name="Google Shape;275;p26"/>
          <p:cNvSpPr/>
          <p:nvPr/>
        </p:nvSpPr>
        <p:spPr>
          <a:xfrm>
            <a:off x="495363" y="1877631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76" name="Google Shape;276;p26"/>
          <p:cNvSpPr txBox="1"/>
          <p:nvPr/>
        </p:nvSpPr>
        <p:spPr>
          <a:xfrm>
            <a:off x="522795" y="774204"/>
            <a:ext cx="3771265" cy="1846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6175">
            <a:spAutoFit/>
          </a:bodyPr>
          <a:lstStyle/>
          <a:p>
            <a:pPr indent="0" lvl="0" marL="114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L’objet de la vérification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54000" marR="0" rtl="0" algn="l">
              <a:lnSpc>
                <a:spcPct val="120000"/>
              </a:lnSpc>
              <a:spcBef>
                <a:spcPts val="175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on se donne la description d’un système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S</a:t>
            </a:r>
            <a:endParaRPr sz="1000">
              <a:latin typeface="Cambria"/>
              <a:ea typeface="Cambria"/>
              <a:cs typeface="Cambria"/>
              <a:sym typeface="Cambria"/>
            </a:endParaRPr>
          </a:p>
          <a:p>
            <a:pPr indent="0" lvl="0" marL="254000" marR="0" rtl="0" algn="l">
              <a:lnSpc>
                <a:spcPct val="119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on se donne la description d’une propriété 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φ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  <a:p>
            <a:pPr indent="-137159" lvl="0" marL="391160" marR="106679" rtl="0" algn="l">
              <a:lnSpc>
                <a:spcPct val="120000"/>
              </a:lnSpc>
              <a:spcBef>
                <a:spcPts val="4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on souhaite déterminer si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S |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= 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φ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, c’est-à-dire si le système  vérifie sa spécification.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None/>
            </a:pPr>
            <a:r>
              <a:t/>
            </a:r>
            <a:endParaRPr sz="135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14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Le problème est indécidable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7159" lvl="0" marL="391160" marR="469900" rtl="0" algn="l">
              <a:lnSpc>
                <a:spcPct val="100000"/>
              </a:lnSpc>
              <a:spcBef>
                <a:spcPts val="175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dès que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S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permet de modéliser des systèmes aussi  simples que des systèmes à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≥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2 compteurs ;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7159" lvl="0" marL="391160" marR="130810" rtl="0" algn="l">
              <a:lnSpc>
                <a:spcPct val="120000"/>
              </a:lnSpc>
              <a:spcBef>
                <a:spcPts val="3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et que 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φ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n’est pas une propriété toujours vraie ou toujours  fausse.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7" name="Google Shape;277;p26"/>
          <p:cNvSpPr txBox="1"/>
          <p:nvPr/>
        </p:nvSpPr>
        <p:spPr>
          <a:xfrm>
            <a:off x="4434966" y="3371256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14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7"/>
          <p:cNvSpPr txBox="1"/>
          <p:nvPr>
            <p:ph type="title"/>
          </p:nvPr>
        </p:nvSpPr>
        <p:spPr>
          <a:xfrm>
            <a:off x="449313" y="59814"/>
            <a:ext cx="370967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Retour sur le transparent 15 du premier cours</a:t>
            </a:r>
            <a:endParaRPr/>
          </a:p>
        </p:txBody>
      </p:sp>
      <p:sp>
        <p:nvSpPr>
          <p:cNvPr id="283" name="Google Shape;283;p27"/>
          <p:cNvSpPr txBox="1"/>
          <p:nvPr/>
        </p:nvSpPr>
        <p:spPr>
          <a:xfrm>
            <a:off x="225615" y="361796"/>
            <a:ext cx="1172845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Quelques histoires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4" name="Google Shape;284;p27"/>
          <p:cNvSpPr/>
          <p:nvPr/>
        </p:nvSpPr>
        <p:spPr>
          <a:xfrm>
            <a:off x="373672" y="860653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85" name="Google Shape;285;p27"/>
          <p:cNvSpPr txBox="1"/>
          <p:nvPr/>
        </p:nvSpPr>
        <p:spPr>
          <a:xfrm>
            <a:off x="225615" y="452130"/>
            <a:ext cx="1034415" cy="6940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33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récentes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89560" marR="5080" rtl="0" algn="l">
              <a:lnSpc>
                <a:spcPct val="102600"/>
              </a:lnSpc>
              <a:spcBef>
                <a:spcPts val="595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370 millions  de dollars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86" name="Google Shape;286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8315" y="1347172"/>
            <a:ext cx="1166408" cy="767885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27"/>
          <p:cNvSpPr/>
          <p:nvPr/>
        </p:nvSpPr>
        <p:spPr>
          <a:xfrm>
            <a:off x="373672" y="2404465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88" name="Google Shape;288;p27"/>
          <p:cNvSpPr txBox="1"/>
          <p:nvPr/>
        </p:nvSpPr>
        <p:spPr>
          <a:xfrm>
            <a:off x="502704" y="2325673"/>
            <a:ext cx="903605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Cambria"/>
                <a:ea typeface="Cambria"/>
                <a:cs typeface="Cambria"/>
                <a:sym typeface="Cambria"/>
              </a:rPr>
              <a:t>≥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475 millions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9" name="Google Shape;289;p27"/>
          <p:cNvSpPr txBox="1"/>
          <p:nvPr/>
        </p:nvSpPr>
        <p:spPr>
          <a:xfrm>
            <a:off x="502704" y="2497745"/>
            <a:ext cx="703580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de dollars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0" name="Google Shape;290;p27"/>
          <p:cNvSpPr txBox="1"/>
          <p:nvPr/>
        </p:nvSpPr>
        <p:spPr>
          <a:xfrm>
            <a:off x="492493" y="2702666"/>
            <a:ext cx="427355" cy="1168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u="sng">
                <a:latin typeface="Helvetica Neue"/>
                <a:ea typeface="Helvetica Neue"/>
                <a:cs typeface="Helvetica Neue"/>
                <a:sym typeface="Helvetica Neue"/>
              </a:rPr>
              <a:t>4195835</a:t>
            </a:r>
            <a:r>
              <a:rPr lang="en-US" sz="50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aseline="-25000" lang="en-US" sz="900">
                <a:latin typeface="Verdana"/>
                <a:ea typeface="Verdana"/>
                <a:cs typeface="Verdana"/>
                <a:sym typeface="Verdana"/>
              </a:rPr>
              <a:t>=</a:t>
            </a:r>
            <a:endParaRPr baseline="-25000" sz="9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91" name="Google Shape;291;p27"/>
          <p:cNvSpPr txBox="1"/>
          <p:nvPr/>
        </p:nvSpPr>
        <p:spPr>
          <a:xfrm>
            <a:off x="502704" y="2735272"/>
            <a:ext cx="856615" cy="2863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4600">
            <a:spAutoFit/>
          </a:bodyPr>
          <a:lstStyle/>
          <a:p>
            <a:pPr indent="0" lvl="0" marL="2730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>
                <a:latin typeface="Helvetica Neue"/>
                <a:ea typeface="Helvetica Neue"/>
                <a:cs typeface="Helvetica Neue"/>
                <a:sym typeface="Helvetica Neue"/>
              </a:rPr>
              <a:t>3145727</a:t>
            </a:r>
            <a:endParaRPr sz="5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60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i="1" lang="en-US" sz="600">
                <a:latin typeface="Verdana"/>
                <a:ea typeface="Verdana"/>
                <a:cs typeface="Verdana"/>
                <a:sym typeface="Verdana"/>
              </a:rPr>
              <a:t>.</a:t>
            </a:r>
            <a:r>
              <a:rPr lang="en-US" sz="600">
                <a:latin typeface="Helvetica Neue"/>
                <a:ea typeface="Helvetica Neue"/>
                <a:cs typeface="Helvetica Neue"/>
                <a:sym typeface="Helvetica Neue"/>
              </a:rPr>
              <a:t>333</a:t>
            </a:r>
            <a:r>
              <a:rPr lang="en-US" sz="600">
                <a:solidFill>
                  <a:srgbClr val="ED1C2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739068902037589</a:t>
            </a:r>
            <a:endParaRPr sz="6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292" name="Google Shape;292;p27"/>
          <p:cNvGrpSpPr/>
          <p:nvPr/>
        </p:nvGrpSpPr>
        <p:grpSpPr>
          <a:xfrm>
            <a:off x="1645564" y="411137"/>
            <a:ext cx="210909" cy="2735580"/>
            <a:chOff x="1645564" y="411137"/>
            <a:chExt cx="210909" cy="2735580"/>
          </a:xfrm>
        </p:grpSpPr>
        <p:sp>
          <p:nvSpPr>
            <p:cNvPr id="293" name="Google Shape;293;p27"/>
            <p:cNvSpPr/>
            <p:nvPr/>
          </p:nvSpPr>
          <p:spPr>
            <a:xfrm>
              <a:off x="1645564" y="411137"/>
              <a:ext cx="0" cy="2735580"/>
            </a:xfrm>
            <a:custGeom>
              <a:rect b="b" l="l" r="r" t="t"/>
              <a:pathLst>
                <a:path extrusionOk="0" h="2735580" w="120000">
                  <a:moveTo>
                    <a:pt x="0" y="2735389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94" name="Google Shape;294;p27"/>
            <p:cNvSpPr/>
            <p:nvPr/>
          </p:nvSpPr>
          <p:spPr>
            <a:xfrm>
              <a:off x="1783448" y="1176858"/>
              <a:ext cx="73025" cy="1312545"/>
            </a:xfrm>
            <a:custGeom>
              <a:rect b="b" l="l" r="r" t="t"/>
              <a:pathLst>
                <a:path extrusionOk="0" h="1312545" w="73025">
                  <a:moveTo>
                    <a:pt x="72453" y="1239951"/>
                  </a:moveTo>
                  <a:lnTo>
                    <a:pt x="0" y="1239951"/>
                  </a:lnTo>
                  <a:lnTo>
                    <a:pt x="0" y="1312405"/>
                  </a:lnTo>
                  <a:lnTo>
                    <a:pt x="72453" y="1312405"/>
                  </a:lnTo>
                  <a:lnTo>
                    <a:pt x="72453" y="1239951"/>
                  </a:lnTo>
                  <a:close/>
                </a:path>
                <a:path extrusionOk="0" h="1312545" w="73025">
                  <a:moveTo>
                    <a:pt x="72453" y="706005"/>
                  </a:moveTo>
                  <a:lnTo>
                    <a:pt x="0" y="706005"/>
                  </a:lnTo>
                  <a:lnTo>
                    <a:pt x="0" y="778459"/>
                  </a:lnTo>
                  <a:lnTo>
                    <a:pt x="72453" y="778459"/>
                  </a:lnTo>
                  <a:lnTo>
                    <a:pt x="72453" y="706005"/>
                  </a:lnTo>
                  <a:close/>
                </a:path>
                <a:path extrusionOk="0" h="1312545" w="73025">
                  <a:moveTo>
                    <a:pt x="72453" y="0"/>
                  </a:moveTo>
                  <a:lnTo>
                    <a:pt x="0" y="0"/>
                  </a:lnTo>
                  <a:lnTo>
                    <a:pt x="0" y="72453"/>
                  </a:lnTo>
                  <a:lnTo>
                    <a:pt x="72453" y="72453"/>
                  </a:lnTo>
                  <a:lnTo>
                    <a:pt x="72453" y="0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295" name="Google Shape;295;p27"/>
          <p:cNvSpPr txBox="1"/>
          <p:nvPr/>
        </p:nvSpPr>
        <p:spPr>
          <a:xfrm>
            <a:off x="1912492" y="1098053"/>
            <a:ext cx="2400935" cy="1069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75">
            <a:spAutoFit/>
          </a:bodyPr>
          <a:lstStyle/>
          <a:p>
            <a:pPr indent="0" lvl="0" marL="12700" marR="5080" rtl="0" algn="l">
              <a:lnSpc>
                <a:spcPct val="102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Garantir informatiquement qu’un  système donné vérifie sa spécification  n’est pas possible dans le cas général.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2700" marR="177800" rtl="0" algn="l">
              <a:lnSpc>
                <a:spcPct val="102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On doit concevoir des méthodes qui  évitent les difficultés.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6" name="Google Shape;296;p27"/>
          <p:cNvSpPr txBox="1"/>
          <p:nvPr>
            <p:ph idx="12" type="sldNum"/>
          </p:nvPr>
        </p:nvSpPr>
        <p:spPr>
          <a:xfrm>
            <a:off x="4409566" y="3370303"/>
            <a:ext cx="160654" cy="121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15</a:t>
            </a:r>
            <a:endParaRPr/>
          </a:p>
        </p:txBody>
      </p:sp>
      <p:sp>
        <p:nvSpPr>
          <p:cNvPr id="297" name="Google Shape;297;p27"/>
          <p:cNvSpPr txBox="1"/>
          <p:nvPr/>
        </p:nvSpPr>
        <p:spPr>
          <a:xfrm>
            <a:off x="1912492" y="2338005"/>
            <a:ext cx="2178050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Ou qui peuvent être incomplètes. . 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8"/>
          <p:cNvSpPr txBox="1"/>
          <p:nvPr>
            <p:ph type="title"/>
          </p:nvPr>
        </p:nvSpPr>
        <p:spPr>
          <a:xfrm>
            <a:off x="1592668" y="59814"/>
            <a:ext cx="142303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Plus précisément</a:t>
            </a:r>
            <a:endParaRPr/>
          </a:p>
        </p:txBody>
      </p:sp>
      <p:sp>
        <p:nvSpPr>
          <p:cNvPr id="303" name="Google Shape;303;p28"/>
          <p:cNvSpPr txBox="1"/>
          <p:nvPr>
            <p:ph idx="12" type="sldNum"/>
          </p:nvPr>
        </p:nvSpPr>
        <p:spPr>
          <a:xfrm>
            <a:off x="4409566" y="3370303"/>
            <a:ext cx="160654" cy="121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16</a:t>
            </a:r>
            <a:endParaRPr/>
          </a:p>
        </p:txBody>
      </p:sp>
      <p:sp>
        <p:nvSpPr>
          <p:cNvPr id="304" name="Google Shape;304;p28"/>
          <p:cNvSpPr txBox="1"/>
          <p:nvPr/>
        </p:nvSpPr>
        <p:spPr>
          <a:xfrm>
            <a:off x="347294" y="1018272"/>
            <a:ext cx="2390140" cy="880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3"/>
              </a:rPr>
              <a:t>Calculabilité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20345" marR="205740" rtl="0" algn="l">
              <a:lnSpc>
                <a:spcPct val="102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4"/>
              </a:rPr>
              <a:t>Retours sur l’épisode précédent </a:t>
            </a:r>
            <a:r>
              <a:rPr lang="en-US" sz="1100">
                <a:solidFill>
                  <a:srgbClr val="FFCC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5"/>
              </a:rPr>
              <a:t>Théorème de Rice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20345" marR="5080" rtl="0" algn="l">
              <a:lnSpc>
                <a:spcPct val="1026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6"/>
              </a:rPr>
              <a:t>Le drame de la vérification </a:t>
            </a:r>
            <a:r>
              <a:rPr lang="en-US" sz="1100">
                <a:solidFill>
                  <a:srgbClr val="FFCC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7"/>
              </a:rPr>
              <a:t>Problèmes dans d’autres contextes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9"/>
          <p:cNvSpPr txBox="1"/>
          <p:nvPr>
            <p:ph type="title"/>
          </p:nvPr>
        </p:nvSpPr>
        <p:spPr>
          <a:xfrm>
            <a:off x="1052194" y="59814"/>
            <a:ext cx="250380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Autres problèmes indécidables</a:t>
            </a:r>
            <a:endParaRPr/>
          </a:p>
        </p:txBody>
      </p:sp>
      <p:sp>
        <p:nvSpPr>
          <p:cNvPr id="310" name="Google Shape;310;p29"/>
          <p:cNvSpPr/>
          <p:nvPr/>
        </p:nvSpPr>
        <p:spPr>
          <a:xfrm>
            <a:off x="495363" y="411327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11" name="Google Shape;311;p29"/>
          <p:cNvSpPr txBox="1"/>
          <p:nvPr/>
        </p:nvSpPr>
        <p:spPr>
          <a:xfrm>
            <a:off x="545960" y="332535"/>
            <a:ext cx="3629660" cy="22815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9080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Indécidables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31140" marR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Dixième problème de Hilbert :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26364" marR="0" rtl="0" algn="l">
              <a:lnSpc>
                <a:spcPct val="100000"/>
              </a:lnSpc>
              <a:spcBef>
                <a:spcPts val="165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3333B2"/>
                </a:solidFill>
                <a:latin typeface="Arial"/>
                <a:ea typeface="Arial"/>
                <a:cs typeface="Arial"/>
                <a:sym typeface="Arial"/>
              </a:rPr>
              <a:t>Donnée</a:t>
            </a:r>
            <a:r>
              <a:rPr lang="en-US" sz="9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Un polynôme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P </a:t>
            </a:r>
            <a:r>
              <a:rPr lang="en-US" sz="900">
                <a:latin typeface="Cambria"/>
                <a:ea typeface="Cambria"/>
                <a:cs typeface="Cambria"/>
                <a:sym typeface="Cambria"/>
              </a:rPr>
              <a:t>∈ </a:t>
            </a:r>
            <a:r>
              <a:rPr lang="en-US" sz="900">
                <a:latin typeface="Times New Roman"/>
                <a:ea typeface="Times New Roman"/>
                <a:cs typeface="Times New Roman"/>
                <a:sym typeface="Times New Roman"/>
              </a:rPr>
              <a:t>Z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[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X</a:t>
            </a:r>
            <a:r>
              <a:rPr baseline="-25000" lang="en-US" sz="90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900">
                <a:latin typeface="Cambria"/>
                <a:ea typeface="Cambria"/>
                <a:cs typeface="Cambria"/>
                <a:sym typeface="Cambria"/>
              </a:rPr>
              <a:t>· · ·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, X</a:t>
            </a:r>
            <a:r>
              <a:rPr baseline="-25000" i="1" lang="en-US" sz="90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]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à coefficients entiers.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63500" marR="0" rtl="0" algn="l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3333B2"/>
                </a:solidFill>
                <a:latin typeface="Arial"/>
                <a:ea typeface="Arial"/>
                <a:cs typeface="Arial"/>
                <a:sym typeface="Arial"/>
              </a:rPr>
              <a:t>Réponse</a:t>
            </a:r>
            <a:r>
              <a:rPr lang="en-US" sz="9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Décider s’il possède une racine entière.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None/>
            </a:pPr>
            <a:r>
              <a:t/>
            </a:r>
            <a:endParaRPr sz="105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311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Simplification en calcul formel :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518794" lvl="0" marL="645160" marR="58419" rtl="0" algn="l">
              <a:lnSpc>
                <a:spcPct val="101499"/>
              </a:lnSpc>
              <a:spcBef>
                <a:spcPts val="15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3333B2"/>
                </a:solidFill>
                <a:latin typeface="Arial"/>
                <a:ea typeface="Arial"/>
                <a:cs typeface="Arial"/>
                <a:sym typeface="Arial"/>
              </a:rPr>
              <a:t>Donnée</a:t>
            </a:r>
            <a:r>
              <a:rPr lang="en-US" sz="9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Une expression mathématique d’une variable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x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construite  par composition à partir de la constante 1, l’addition, la  soustraction, la multiplication, le sinus et la valeur absolue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63500" marR="0" rtl="0" algn="l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3333B2"/>
                </a:solidFill>
                <a:latin typeface="Arial"/>
                <a:ea typeface="Arial"/>
                <a:cs typeface="Arial"/>
                <a:sym typeface="Arial"/>
              </a:rPr>
              <a:t>Réponse</a:t>
            </a:r>
            <a:r>
              <a:rPr lang="en-US" sz="9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Décider si cette expression est la fonction constante nulle.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None/>
            </a:pPr>
            <a:r>
              <a:t/>
            </a:r>
            <a:endParaRPr sz="105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311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En logique :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26364" marR="0" rtl="0" algn="l">
              <a:lnSpc>
                <a:spcPct val="100000"/>
              </a:lnSpc>
              <a:spcBef>
                <a:spcPts val="165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3333B2"/>
                </a:solidFill>
                <a:latin typeface="Arial"/>
                <a:ea typeface="Arial"/>
                <a:cs typeface="Arial"/>
                <a:sym typeface="Arial"/>
              </a:rPr>
              <a:t>Donnée</a:t>
            </a:r>
            <a:r>
              <a:rPr lang="en-US" sz="9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Une formule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F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du premier ordre.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63500" marR="0" rtl="0" algn="l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3333B2"/>
                </a:solidFill>
                <a:latin typeface="Arial"/>
                <a:ea typeface="Arial"/>
                <a:cs typeface="Arial"/>
                <a:sym typeface="Arial"/>
              </a:rPr>
              <a:t>Réponse</a:t>
            </a:r>
            <a:r>
              <a:rPr lang="en-US" sz="9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Décider si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F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est vraie sur les entiers (c-à-d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F </a:t>
            </a:r>
            <a:r>
              <a:rPr lang="en-US" sz="900">
                <a:latin typeface="Cambria"/>
                <a:ea typeface="Cambria"/>
                <a:cs typeface="Cambria"/>
                <a:sym typeface="Cambria"/>
              </a:rPr>
              <a:t>∈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lang="en-US" sz="900"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).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2" name="Google Shape;312;p29"/>
          <p:cNvSpPr txBox="1"/>
          <p:nvPr/>
        </p:nvSpPr>
        <p:spPr>
          <a:xfrm>
            <a:off x="4434966" y="3371256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17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0"/>
          <p:cNvSpPr txBox="1"/>
          <p:nvPr>
            <p:ph type="title"/>
          </p:nvPr>
        </p:nvSpPr>
        <p:spPr>
          <a:xfrm>
            <a:off x="1052194" y="59814"/>
            <a:ext cx="250380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Autres problèmes indécidables</a:t>
            </a:r>
            <a:endParaRPr/>
          </a:p>
        </p:txBody>
      </p:sp>
      <p:sp>
        <p:nvSpPr>
          <p:cNvPr id="318" name="Google Shape;318;p30"/>
          <p:cNvSpPr/>
          <p:nvPr/>
        </p:nvSpPr>
        <p:spPr>
          <a:xfrm>
            <a:off x="495363" y="411327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19" name="Google Shape;319;p30"/>
          <p:cNvSpPr/>
          <p:nvPr/>
        </p:nvSpPr>
        <p:spPr>
          <a:xfrm>
            <a:off x="495363" y="2856700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20" name="Google Shape;320;p30"/>
          <p:cNvSpPr txBox="1"/>
          <p:nvPr/>
        </p:nvSpPr>
        <p:spPr>
          <a:xfrm>
            <a:off x="545960" y="332535"/>
            <a:ext cx="3689985" cy="29603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9080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Indécidables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31140" marR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Dixième problème de Hilbert :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26364" marR="0" rtl="0" algn="l">
              <a:lnSpc>
                <a:spcPct val="100000"/>
              </a:lnSpc>
              <a:spcBef>
                <a:spcPts val="165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3333B2"/>
                </a:solidFill>
                <a:latin typeface="Arial"/>
                <a:ea typeface="Arial"/>
                <a:cs typeface="Arial"/>
                <a:sym typeface="Arial"/>
              </a:rPr>
              <a:t>Donnée</a:t>
            </a:r>
            <a:r>
              <a:rPr lang="en-US" sz="9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Un polynôme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P </a:t>
            </a:r>
            <a:r>
              <a:rPr lang="en-US" sz="900">
                <a:latin typeface="Cambria"/>
                <a:ea typeface="Cambria"/>
                <a:cs typeface="Cambria"/>
                <a:sym typeface="Cambria"/>
              </a:rPr>
              <a:t>∈ </a:t>
            </a:r>
            <a:r>
              <a:rPr lang="en-US" sz="900">
                <a:latin typeface="Times New Roman"/>
                <a:ea typeface="Times New Roman"/>
                <a:cs typeface="Times New Roman"/>
                <a:sym typeface="Times New Roman"/>
              </a:rPr>
              <a:t>Z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[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X</a:t>
            </a:r>
            <a:r>
              <a:rPr baseline="-25000" lang="en-US" sz="90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900">
                <a:latin typeface="Cambria"/>
                <a:ea typeface="Cambria"/>
                <a:cs typeface="Cambria"/>
                <a:sym typeface="Cambria"/>
              </a:rPr>
              <a:t>· · ·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, X</a:t>
            </a:r>
            <a:r>
              <a:rPr baseline="-25000" i="1" lang="en-US" sz="90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]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à coefficients entiers.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63500" marR="0" rtl="0" algn="l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3333B2"/>
                </a:solidFill>
                <a:latin typeface="Arial"/>
                <a:ea typeface="Arial"/>
                <a:cs typeface="Arial"/>
                <a:sym typeface="Arial"/>
              </a:rPr>
              <a:t>Réponse</a:t>
            </a:r>
            <a:r>
              <a:rPr lang="en-US" sz="9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Décider s’il possède une racine entière.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None/>
            </a:pPr>
            <a:r>
              <a:t/>
            </a:r>
            <a:endParaRPr sz="105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311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Simplification en calcul formel :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518794" lvl="0" marL="645160" marR="118745" rtl="0" algn="l">
              <a:lnSpc>
                <a:spcPct val="101499"/>
              </a:lnSpc>
              <a:spcBef>
                <a:spcPts val="15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3333B2"/>
                </a:solidFill>
                <a:latin typeface="Arial"/>
                <a:ea typeface="Arial"/>
                <a:cs typeface="Arial"/>
                <a:sym typeface="Arial"/>
              </a:rPr>
              <a:t>Donnée</a:t>
            </a:r>
            <a:r>
              <a:rPr lang="en-US" sz="9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Une expression mathématique d’une variable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x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construite  par composition à partir de la constante 1, l’addition, la  soustraction, la multiplication, le sinus et la valeur absolue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63500" marR="0" rtl="0" algn="l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3333B2"/>
                </a:solidFill>
                <a:latin typeface="Arial"/>
                <a:ea typeface="Arial"/>
                <a:cs typeface="Arial"/>
                <a:sym typeface="Arial"/>
              </a:rPr>
              <a:t>Réponse</a:t>
            </a:r>
            <a:r>
              <a:rPr lang="en-US" sz="9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Décider si cette expression est la fonction constante nulle.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None/>
            </a:pPr>
            <a:r>
              <a:t/>
            </a:r>
            <a:endParaRPr sz="105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311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En logique :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26364" marR="0" rtl="0" algn="l">
              <a:lnSpc>
                <a:spcPct val="100000"/>
              </a:lnSpc>
              <a:spcBef>
                <a:spcPts val="165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3333B2"/>
                </a:solidFill>
                <a:latin typeface="Arial"/>
                <a:ea typeface="Arial"/>
                <a:cs typeface="Arial"/>
                <a:sym typeface="Arial"/>
              </a:rPr>
              <a:t>Donnée</a:t>
            </a:r>
            <a:r>
              <a:rPr lang="en-US" sz="9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Une formule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F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du premier ordre.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63500" marR="0" rtl="0" algn="l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3333B2"/>
                </a:solidFill>
                <a:latin typeface="Arial"/>
                <a:ea typeface="Arial"/>
                <a:cs typeface="Arial"/>
                <a:sym typeface="Arial"/>
              </a:rPr>
              <a:t>Réponse</a:t>
            </a:r>
            <a:r>
              <a:rPr lang="en-US" sz="9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Décider si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F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est vraie sur les entiers (c-à-d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F </a:t>
            </a:r>
            <a:r>
              <a:rPr lang="en-US" sz="900">
                <a:latin typeface="Cambria"/>
                <a:ea typeface="Cambria"/>
                <a:cs typeface="Cambria"/>
                <a:sym typeface="Cambria"/>
              </a:rPr>
              <a:t>∈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lang="en-US" sz="900"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).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90805" marR="0" rtl="0" algn="l">
              <a:lnSpc>
                <a:spcPct val="100000"/>
              </a:lnSpc>
              <a:spcBef>
                <a:spcPts val="1485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Remarque : Théorème de Presburger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7160" lvl="0" marL="367665" marR="43180" rtl="0" algn="l">
              <a:lnSpc>
                <a:spcPct val="100000"/>
              </a:lnSpc>
              <a:spcBef>
                <a:spcPts val="145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La théorie du premier ordre des entiers munis de l’addition  seulement (mais pas de la multiplication) est décidable.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1" name="Google Shape;321;p30"/>
          <p:cNvSpPr txBox="1"/>
          <p:nvPr/>
        </p:nvSpPr>
        <p:spPr>
          <a:xfrm>
            <a:off x="4434966" y="3371256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17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1"/>
          <p:cNvSpPr txBox="1"/>
          <p:nvPr>
            <p:ph type="title"/>
          </p:nvPr>
        </p:nvSpPr>
        <p:spPr>
          <a:xfrm>
            <a:off x="1930374" y="59814"/>
            <a:ext cx="74739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Au menu</a:t>
            </a:r>
            <a:endParaRPr/>
          </a:p>
        </p:txBody>
      </p:sp>
      <p:sp>
        <p:nvSpPr>
          <p:cNvPr id="327" name="Google Shape;327;p31"/>
          <p:cNvSpPr txBox="1"/>
          <p:nvPr>
            <p:ph idx="12" type="sldNum"/>
          </p:nvPr>
        </p:nvSpPr>
        <p:spPr>
          <a:xfrm>
            <a:off x="4409566" y="3370303"/>
            <a:ext cx="160654" cy="121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52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18</a:t>
            </a:r>
            <a:endParaRPr/>
          </a:p>
        </p:txBody>
      </p:sp>
      <p:sp>
        <p:nvSpPr>
          <p:cNvPr id="328" name="Google Shape;328;p31"/>
          <p:cNvSpPr txBox="1"/>
          <p:nvPr/>
        </p:nvSpPr>
        <p:spPr>
          <a:xfrm>
            <a:off x="347294" y="672222"/>
            <a:ext cx="2948940" cy="20916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3"/>
              </a:rPr>
              <a:t>Calculabilité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2700" marR="5080" rtl="0" algn="l">
              <a:lnSpc>
                <a:spcPct val="226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4"/>
              </a:rPr>
              <a:t>Quelques résultats amusants de la calculabilité </a:t>
            </a:r>
            <a:r>
              <a:rPr lang="en-US" sz="11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5"/>
              </a:rPr>
              <a:t>Diagrammes espace-temps &amp; Localité du calcul </a:t>
            </a:r>
            <a:r>
              <a:rPr lang="en-US" sz="1100">
                <a:solidFill>
                  <a:srgbClr val="FFCC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6"/>
              </a:rPr>
              <a:t>Théorèmes d’incomplétude de Gödel </a:t>
            </a:r>
            <a:r>
              <a:rPr lang="en-US" sz="1100">
                <a:solidFill>
                  <a:srgbClr val="FFCC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7"/>
              </a:rPr>
              <a:t>Introduction à la complexité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None/>
            </a:pPr>
            <a:r>
              <a:t/>
            </a:r>
            <a:endParaRPr sz="145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8"/>
              </a:rPr>
              <a:t>La suite...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2"/>
          <p:cNvSpPr txBox="1"/>
          <p:nvPr/>
        </p:nvSpPr>
        <p:spPr>
          <a:xfrm>
            <a:off x="1592668" y="59814"/>
            <a:ext cx="142303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Plus précisément</a:t>
            </a:r>
            <a:endParaRPr sz="1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4" name="Google Shape;334;p32"/>
          <p:cNvSpPr txBox="1"/>
          <p:nvPr>
            <p:ph idx="12" type="sldNum"/>
          </p:nvPr>
        </p:nvSpPr>
        <p:spPr>
          <a:xfrm>
            <a:off x="4409566" y="3370303"/>
            <a:ext cx="160654" cy="121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52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19</a:t>
            </a:r>
            <a:endParaRPr/>
          </a:p>
        </p:txBody>
      </p:sp>
      <p:sp>
        <p:nvSpPr>
          <p:cNvPr id="335" name="Google Shape;335;p32"/>
          <p:cNvSpPr txBox="1"/>
          <p:nvPr/>
        </p:nvSpPr>
        <p:spPr>
          <a:xfrm>
            <a:off x="347294" y="1059559"/>
            <a:ext cx="2912110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75">
            <a:spAutoFit/>
          </a:bodyPr>
          <a:lstStyle/>
          <a:p>
            <a:pPr indent="-208279" lvl="0" marL="220345" marR="5080" rtl="0" algn="l">
              <a:lnSpc>
                <a:spcPct val="102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3"/>
              </a:rPr>
              <a:t>Quelques résultats amusants de la calculabilité </a:t>
            </a:r>
            <a:r>
              <a:rPr lang="en-US" sz="11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4"/>
              </a:rPr>
              <a:t>Quines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20345" marR="1250950" rtl="0" algn="l">
              <a:lnSpc>
                <a:spcPct val="102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5"/>
              </a:rPr>
              <a:t>Théorème de récursion </a:t>
            </a:r>
            <a:r>
              <a:rPr lang="en-US" sz="1100">
                <a:solidFill>
                  <a:srgbClr val="FFCC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6"/>
              </a:rPr>
              <a:t>Applications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3"/>
          <p:cNvSpPr txBox="1"/>
          <p:nvPr/>
        </p:nvSpPr>
        <p:spPr>
          <a:xfrm>
            <a:off x="2002701" y="59814"/>
            <a:ext cx="60261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Quines</a:t>
            </a:r>
            <a:endParaRPr sz="1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1" name="Google Shape;341;p33"/>
          <p:cNvSpPr txBox="1"/>
          <p:nvPr>
            <p:ph idx="12" type="sldNum"/>
          </p:nvPr>
        </p:nvSpPr>
        <p:spPr>
          <a:xfrm>
            <a:off x="4409566" y="3370303"/>
            <a:ext cx="160654" cy="121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52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</a:t>
            </a:r>
            <a:endParaRPr/>
          </a:p>
        </p:txBody>
      </p:sp>
      <p:sp>
        <p:nvSpPr>
          <p:cNvPr id="342" name="Google Shape;342;p33"/>
          <p:cNvSpPr txBox="1"/>
          <p:nvPr/>
        </p:nvSpPr>
        <p:spPr>
          <a:xfrm>
            <a:off x="321894" y="1272158"/>
            <a:ext cx="3400425" cy="608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4450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Proposition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38100" marR="30480" rtl="0" algn="l">
              <a:lnSpc>
                <a:spcPct val="102600"/>
              </a:lnSpc>
              <a:spcBef>
                <a:spcPts val="190"/>
              </a:spcBef>
              <a:spcAft>
                <a:spcPts val="0"/>
              </a:spcAft>
              <a:buNone/>
            </a:pP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Il existe une machine de Turing A</a:t>
            </a:r>
            <a:r>
              <a:rPr baseline="30000" lang="en-US" sz="1200">
                <a:latin typeface="Cambria"/>
                <a:ea typeface="Cambria"/>
                <a:cs typeface="Cambria"/>
                <a:sym typeface="Cambria"/>
              </a:rPr>
              <a:t>∗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qui écrit son propre  programme : elle produit en sortie </a:t>
            </a:r>
            <a:r>
              <a:rPr lang="en-US" sz="1100">
                <a:latin typeface="Cambria"/>
                <a:ea typeface="Cambria"/>
                <a:cs typeface="Cambria"/>
                <a:sym typeface="Cambria"/>
              </a:rPr>
              <a:t>⟨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baseline="30000" lang="en-US" sz="1200">
                <a:latin typeface="Cambria"/>
                <a:ea typeface="Cambria"/>
                <a:cs typeface="Cambria"/>
                <a:sym typeface="Cambria"/>
              </a:rPr>
              <a:t>∗</a:t>
            </a:r>
            <a:r>
              <a:rPr lang="en-US" sz="1100">
                <a:latin typeface="Cambria"/>
                <a:ea typeface="Cambria"/>
                <a:cs typeface="Cambria"/>
                <a:sym typeface="Cambria"/>
              </a:rPr>
              <a:t>⟩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.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4"/>
          <p:cNvSpPr txBox="1"/>
          <p:nvPr>
            <p:ph type="title"/>
          </p:nvPr>
        </p:nvSpPr>
        <p:spPr>
          <a:xfrm>
            <a:off x="347294" y="930146"/>
            <a:ext cx="2942590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</a:rPr>
              <a:t>En shell </a:t>
            </a:r>
            <a:r>
              <a:rPr i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 </a:t>
            </a:r>
            <a:r>
              <a:rPr lang="en-US" sz="1100">
                <a:solidFill>
                  <a:srgbClr val="000000"/>
                </a:solidFill>
              </a:rPr>
              <a:t>par exemple, le programme suivant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34"/>
          <p:cNvSpPr txBox="1"/>
          <p:nvPr>
            <p:ph idx="12" type="sldNum"/>
          </p:nvPr>
        </p:nvSpPr>
        <p:spPr>
          <a:xfrm>
            <a:off x="4409566" y="3370303"/>
            <a:ext cx="160654" cy="121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52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21</a:t>
            </a:r>
            <a:endParaRPr/>
          </a:p>
        </p:txBody>
      </p:sp>
      <p:sp>
        <p:nvSpPr>
          <p:cNvPr id="349" name="Google Shape;349;p34"/>
          <p:cNvSpPr txBox="1"/>
          <p:nvPr/>
        </p:nvSpPr>
        <p:spPr>
          <a:xfrm>
            <a:off x="347294" y="1239506"/>
            <a:ext cx="3305175" cy="6534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latin typeface="Courier New"/>
                <a:ea typeface="Courier New"/>
                <a:cs typeface="Courier New"/>
                <a:sym typeface="Courier New"/>
              </a:rPr>
              <a:t>z=\’ a=’z=\\$z a=$z$a$z\; eval echo \$a’; eval echo $a</a:t>
            </a:r>
            <a:endParaRPr sz="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None/>
            </a:pPr>
            <a:r>
              <a:t/>
            </a:r>
            <a:endParaRPr sz="75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produit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819"/>
              </a:spcBef>
              <a:spcAft>
                <a:spcPts val="0"/>
              </a:spcAft>
              <a:buNone/>
            </a:pPr>
            <a:r>
              <a:rPr lang="en-US" sz="800">
                <a:latin typeface="Courier New"/>
                <a:ea typeface="Courier New"/>
                <a:cs typeface="Courier New"/>
                <a:sym typeface="Courier New"/>
              </a:rPr>
              <a:t>z=\’ a=’z=\\$z a=$z$a$z\; eval echo \$a’; eval echo $a</a:t>
            </a:r>
            <a:endParaRPr sz="80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  <p:transition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5"/>
          <p:cNvSpPr/>
          <p:nvPr/>
        </p:nvSpPr>
        <p:spPr>
          <a:xfrm>
            <a:off x="495363" y="146126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55" name="Google Shape;355;p35"/>
          <p:cNvSpPr txBox="1"/>
          <p:nvPr>
            <p:ph type="title"/>
          </p:nvPr>
        </p:nvSpPr>
        <p:spPr>
          <a:xfrm>
            <a:off x="624395" y="67334"/>
            <a:ext cx="1002030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</a:rPr>
              <a:t>Démonstration :</a:t>
            </a:r>
            <a:endParaRPr sz="1100"/>
          </a:p>
        </p:txBody>
      </p:sp>
      <p:sp>
        <p:nvSpPr>
          <p:cNvPr id="356" name="Google Shape;356;p35"/>
          <p:cNvSpPr txBox="1"/>
          <p:nvPr/>
        </p:nvSpPr>
        <p:spPr>
          <a:xfrm>
            <a:off x="726325" y="247129"/>
            <a:ext cx="3552190" cy="4711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1575">
            <a:spAutoFit/>
          </a:bodyPr>
          <a:lstStyle/>
          <a:p>
            <a:pPr indent="0" lvl="0" marL="5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On considère des machines qui terminent sur toute entrée.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28269" lvl="0" marL="464819" marR="43180" rtl="0" algn="l">
              <a:lnSpc>
                <a:spcPct val="101499"/>
              </a:lnSpc>
              <a:spcBef>
                <a:spcPts val="45"/>
              </a:spcBef>
              <a:spcAft>
                <a:spcPts val="0"/>
              </a:spcAft>
              <a:buClr>
                <a:srgbClr val="3333B2"/>
              </a:buClr>
              <a:buSzPts val="900"/>
              <a:buFont typeface="Cambria"/>
              <a:buChar char="•"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Pour deux telles machines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et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baseline="30000" lang="en-US" sz="900">
                <a:latin typeface="SimSun-ExtB"/>
                <a:ea typeface="SimSun-ExtB"/>
                <a:cs typeface="SimSun-ExtB"/>
                <a:sym typeface="SimSun-ExtB"/>
              </a:rPr>
              <a:t>′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, on note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AA</a:t>
            </a:r>
            <a:r>
              <a:rPr baseline="30000" lang="en-US" sz="900">
                <a:latin typeface="SimSun-ExtB"/>
                <a:ea typeface="SimSun-ExtB"/>
                <a:cs typeface="SimSun-ExtB"/>
                <a:sym typeface="SimSun-ExtB"/>
              </a:rPr>
              <a:t>′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la machine  qui est obtenue en composant de façon séquentielle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et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baseline="30000" lang="en-US" sz="900">
                <a:latin typeface="SimSun-ExtB"/>
                <a:ea typeface="SimSun-ExtB"/>
                <a:cs typeface="SimSun-ExtB"/>
                <a:sym typeface="SimSun-ExtB"/>
              </a:rPr>
              <a:t>′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7" name="Google Shape;357;p35"/>
          <p:cNvSpPr/>
          <p:nvPr/>
        </p:nvSpPr>
        <p:spPr>
          <a:xfrm>
            <a:off x="2753690" y="872175"/>
            <a:ext cx="152400" cy="157480"/>
          </a:xfrm>
          <a:custGeom>
            <a:rect b="b" l="l" r="r" t="t"/>
            <a:pathLst>
              <a:path extrusionOk="0" h="157480" w="152400">
                <a:moveTo>
                  <a:pt x="0" y="157042"/>
                </a:moveTo>
                <a:lnTo>
                  <a:pt x="151861" y="157042"/>
                </a:lnTo>
                <a:lnTo>
                  <a:pt x="151861" y="0"/>
                </a:lnTo>
                <a:lnTo>
                  <a:pt x="0" y="0"/>
                </a:lnTo>
                <a:lnTo>
                  <a:pt x="0" y="157042"/>
                </a:lnTo>
                <a:close/>
              </a:path>
            </a:pathLst>
          </a:cu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58" name="Google Shape;358;p35"/>
          <p:cNvSpPr txBox="1"/>
          <p:nvPr/>
        </p:nvSpPr>
        <p:spPr>
          <a:xfrm>
            <a:off x="2294166" y="869398"/>
            <a:ext cx="612140" cy="162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5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AA</a:t>
            </a:r>
            <a:r>
              <a:rPr baseline="30000" lang="en-US" sz="900">
                <a:latin typeface="SimSun-ExtB"/>
                <a:ea typeface="SimSun-ExtB"/>
                <a:cs typeface="SimSun-ExtB"/>
                <a:sym typeface="SimSun-ExtB"/>
              </a:rPr>
              <a:t>′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:	</a:t>
            </a:r>
            <a:r>
              <a:rPr baseline="30000" i="1" lang="en-US" sz="1350">
                <a:latin typeface="Arial"/>
                <a:ea typeface="Arial"/>
                <a:cs typeface="Arial"/>
                <a:sym typeface="Arial"/>
              </a:rPr>
              <a:t>A</a:t>
            </a:r>
            <a:endParaRPr baseline="30000" sz="135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35"/>
          <p:cNvSpPr/>
          <p:nvPr/>
        </p:nvSpPr>
        <p:spPr>
          <a:xfrm>
            <a:off x="2938736" y="867467"/>
            <a:ext cx="186055" cy="167005"/>
          </a:xfrm>
          <a:custGeom>
            <a:rect b="b" l="l" r="r" t="t"/>
            <a:pathLst>
              <a:path extrusionOk="0" h="167005" w="186055">
                <a:moveTo>
                  <a:pt x="0" y="166458"/>
                </a:moveTo>
                <a:lnTo>
                  <a:pt x="185953" y="166458"/>
                </a:lnTo>
                <a:lnTo>
                  <a:pt x="185953" y="0"/>
                </a:lnTo>
                <a:lnTo>
                  <a:pt x="0" y="0"/>
                </a:lnTo>
                <a:lnTo>
                  <a:pt x="0" y="166458"/>
                </a:lnTo>
                <a:close/>
              </a:path>
            </a:pathLst>
          </a:cu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60" name="Google Shape;360;p35"/>
          <p:cNvSpPr txBox="1"/>
          <p:nvPr/>
        </p:nvSpPr>
        <p:spPr>
          <a:xfrm>
            <a:off x="2938576" y="821024"/>
            <a:ext cx="180340" cy="162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-25000" i="1" lang="en-US" sz="135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600">
                <a:latin typeface="SimSun-ExtB"/>
                <a:ea typeface="SimSun-ExtB"/>
                <a:cs typeface="SimSun-ExtB"/>
                <a:sym typeface="SimSun-ExtB"/>
              </a:rPr>
              <a:t>′</a:t>
            </a:r>
            <a:endParaRPr sz="600">
              <a:latin typeface="SimSun-ExtB"/>
              <a:ea typeface="SimSun-ExtB"/>
              <a:cs typeface="SimSun-ExtB"/>
              <a:sym typeface="SimSun-ExtB"/>
            </a:endParaRPr>
          </a:p>
        </p:txBody>
      </p:sp>
      <p:sp>
        <p:nvSpPr>
          <p:cNvPr id="361" name="Google Shape;361;p35"/>
          <p:cNvSpPr/>
          <p:nvPr/>
        </p:nvSpPr>
        <p:spPr>
          <a:xfrm>
            <a:off x="2913143" y="950696"/>
            <a:ext cx="18415" cy="0"/>
          </a:xfrm>
          <a:custGeom>
            <a:rect b="b" l="l" r="r" t="t"/>
            <a:pathLst>
              <a:path extrusionOk="0" h="120000" w="18414">
                <a:moveTo>
                  <a:pt x="0" y="0"/>
                </a:moveTo>
                <a:lnTo>
                  <a:pt x="18001" y="0"/>
                </a:lnTo>
              </a:path>
            </a:pathLst>
          </a:cu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62" name="Google Shape;362;p35"/>
          <p:cNvSpPr txBox="1"/>
          <p:nvPr/>
        </p:nvSpPr>
        <p:spPr>
          <a:xfrm>
            <a:off x="4434966" y="3371256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22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/>
          <p:nvPr>
            <p:ph type="title"/>
          </p:nvPr>
        </p:nvSpPr>
        <p:spPr>
          <a:xfrm>
            <a:off x="1592668" y="59814"/>
            <a:ext cx="142303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Plus précisément</a:t>
            </a:r>
            <a:endParaRPr/>
          </a:p>
        </p:txBody>
      </p:sp>
      <p:sp>
        <p:nvSpPr>
          <p:cNvPr id="63" name="Google Shape;63;p9"/>
          <p:cNvSpPr txBox="1"/>
          <p:nvPr/>
        </p:nvSpPr>
        <p:spPr>
          <a:xfrm>
            <a:off x="4451781" y="3370303"/>
            <a:ext cx="118745" cy="121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525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600" u="none" cap="none" strike="noStrike"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9"/>
          <p:cNvSpPr txBox="1"/>
          <p:nvPr/>
        </p:nvSpPr>
        <p:spPr>
          <a:xfrm>
            <a:off x="347294" y="1018272"/>
            <a:ext cx="2390140" cy="880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sng" cap="none" strike="noStrike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3"/>
              </a:rPr>
              <a:t>Calculabilité</a:t>
            </a:r>
            <a:endParaRPr b="0" i="0" sz="11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20345" marR="205740" rtl="0" algn="l">
              <a:lnSpc>
                <a:spcPct val="102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sng" cap="none" strike="noStrike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4"/>
              </a:rPr>
              <a:t>Retours sur l’épisode précédent </a:t>
            </a:r>
            <a:r>
              <a:rPr b="0" i="0" lang="en-US" sz="11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0" i="0" lang="en-US" sz="1100" u="sng" cap="none" strike="noStrike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5"/>
              </a:rPr>
              <a:t>Théorème de Rice</a:t>
            </a:r>
            <a:endParaRPr b="0" i="0" sz="11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20345" marR="5080" rtl="0" algn="l">
              <a:lnSpc>
                <a:spcPct val="1026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sng" cap="none" strike="noStrike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6"/>
              </a:rPr>
              <a:t>Le drame de la vérification </a:t>
            </a:r>
            <a:r>
              <a:rPr b="0" i="0" lang="en-US" sz="1100" u="none" cap="none" strike="noStrike">
                <a:solidFill>
                  <a:srgbClr val="FFCC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0" i="0" lang="en-US" sz="1100" u="sng" cap="none" strike="noStrike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7"/>
              </a:rPr>
              <a:t>Problèmes dans d’autres contextes</a:t>
            </a:r>
            <a:endParaRPr b="0" i="0" sz="11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6"/>
          <p:cNvSpPr/>
          <p:nvPr/>
        </p:nvSpPr>
        <p:spPr>
          <a:xfrm>
            <a:off x="495363" y="146126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68" name="Google Shape;368;p36"/>
          <p:cNvSpPr txBox="1"/>
          <p:nvPr>
            <p:ph type="title"/>
          </p:nvPr>
        </p:nvSpPr>
        <p:spPr>
          <a:xfrm>
            <a:off x="624395" y="67334"/>
            <a:ext cx="1002030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</a:rPr>
              <a:t>Démonstration :</a:t>
            </a:r>
            <a:endParaRPr sz="1100"/>
          </a:p>
        </p:txBody>
      </p:sp>
      <p:sp>
        <p:nvSpPr>
          <p:cNvPr id="369" name="Google Shape;369;p36"/>
          <p:cNvSpPr txBox="1"/>
          <p:nvPr/>
        </p:nvSpPr>
        <p:spPr>
          <a:xfrm>
            <a:off x="726325" y="247129"/>
            <a:ext cx="3552190" cy="4711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1575">
            <a:spAutoFit/>
          </a:bodyPr>
          <a:lstStyle/>
          <a:p>
            <a:pPr indent="0" lvl="0" marL="5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On considère des machines qui terminent sur toute entrée.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28269" lvl="0" marL="464819" marR="43180" rtl="0" algn="l">
              <a:lnSpc>
                <a:spcPct val="101499"/>
              </a:lnSpc>
              <a:spcBef>
                <a:spcPts val="45"/>
              </a:spcBef>
              <a:spcAft>
                <a:spcPts val="0"/>
              </a:spcAft>
              <a:buClr>
                <a:srgbClr val="3333B2"/>
              </a:buClr>
              <a:buSzPts val="900"/>
              <a:buFont typeface="Cambria"/>
              <a:buChar char="•"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Pour deux telles machines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et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baseline="30000" lang="en-US" sz="900">
                <a:latin typeface="SimSun-ExtB"/>
                <a:ea typeface="SimSun-ExtB"/>
                <a:cs typeface="SimSun-ExtB"/>
                <a:sym typeface="SimSun-ExtB"/>
              </a:rPr>
              <a:t>′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, on note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AA</a:t>
            </a:r>
            <a:r>
              <a:rPr baseline="30000" lang="en-US" sz="900">
                <a:latin typeface="SimSun-ExtB"/>
                <a:ea typeface="SimSun-ExtB"/>
                <a:cs typeface="SimSun-ExtB"/>
                <a:sym typeface="SimSun-ExtB"/>
              </a:rPr>
              <a:t>′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la machine  qui est obtenue en composant de façon séquentielle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et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baseline="30000" lang="en-US" sz="900">
                <a:latin typeface="SimSun-ExtB"/>
                <a:ea typeface="SimSun-ExtB"/>
                <a:cs typeface="SimSun-ExtB"/>
                <a:sym typeface="SimSun-ExtB"/>
              </a:rPr>
              <a:t>′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70" name="Google Shape;370;p36"/>
          <p:cNvSpPr/>
          <p:nvPr/>
        </p:nvSpPr>
        <p:spPr>
          <a:xfrm>
            <a:off x="2753690" y="872175"/>
            <a:ext cx="152400" cy="157480"/>
          </a:xfrm>
          <a:custGeom>
            <a:rect b="b" l="l" r="r" t="t"/>
            <a:pathLst>
              <a:path extrusionOk="0" h="157480" w="152400">
                <a:moveTo>
                  <a:pt x="0" y="157042"/>
                </a:moveTo>
                <a:lnTo>
                  <a:pt x="151861" y="157042"/>
                </a:lnTo>
                <a:lnTo>
                  <a:pt x="151861" y="0"/>
                </a:lnTo>
                <a:lnTo>
                  <a:pt x="0" y="0"/>
                </a:lnTo>
                <a:lnTo>
                  <a:pt x="0" y="157042"/>
                </a:lnTo>
                <a:close/>
              </a:path>
            </a:pathLst>
          </a:cu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71" name="Google Shape;371;p36"/>
          <p:cNvSpPr txBox="1"/>
          <p:nvPr/>
        </p:nvSpPr>
        <p:spPr>
          <a:xfrm>
            <a:off x="2294166" y="869398"/>
            <a:ext cx="612140" cy="162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5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AA</a:t>
            </a:r>
            <a:r>
              <a:rPr baseline="30000" lang="en-US" sz="900">
                <a:latin typeface="SimSun-ExtB"/>
                <a:ea typeface="SimSun-ExtB"/>
                <a:cs typeface="SimSun-ExtB"/>
                <a:sym typeface="SimSun-ExtB"/>
              </a:rPr>
              <a:t>′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:	</a:t>
            </a:r>
            <a:r>
              <a:rPr baseline="30000" i="1" lang="en-US" sz="1350">
                <a:latin typeface="Arial"/>
                <a:ea typeface="Arial"/>
                <a:cs typeface="Arial"/>
                <a:sym typeface="Arial"/>
              </a:rPr>
              <a:t>A</a:t>
            </a:r>
            <a:endParaRPr baseline="30000" sz="135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36"/>
          <p:cNvSpPr/>
          <p:nvPr/>
        </p:nvSpPr>
        <p:spPr>
          <a:xfrm>
            <a:off x="2938736" y="867467"/>
            <a:ext cx="186055" cy="167005"/>
          </a:xfrm>
          <a:custGeom>
            <a:rect b="b" l="l" r="r" t="t"/>
            <a:pathLst>
              <a:path extrusionOk="0" h="167005" w="186055">
                <a:moveTo>
                  <a:pt x="0" y="166458"/>
                </a:moveTo>
                <a:lnTo>
                  <a:pt x="185953" y="166458"/>
                </a:lnTo>
                <a:lnTo>
                  <a:pt x="185953" y="0"/>
                </a:lnTo>
                <a:lnTo>
                  <a:pt x="0" y="0"/>
                </a:lnTo>
                <a:lnTo>
                  <a:pt x="0" y="166458"/>
                </a:lnTo>
                <a:close/>
              </a:path>
            </a:pathLst>
          </a:cu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73" name="Google Shape;373;p36"/>
          <p:cNvSpPr txBox="1"/>
          <p:nvPr/>
        </p:nvSpPr>
        <p:spPr>
          <a:xfrm>
            <a:off x="2938576" y="821024"/>
            <a:ext cx="180340" cy="162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-25000" i="1" lang="en-US" sz="135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600">
                <a:latin typeface="SimSun-ExtB"/>
                <a:ea typeface="SimSun-ExtB"/>
                <a:cs typeface="SimSun-ExtB"/>
                <a:sym typeface="SimSun-ExtB"/>
              </a:rPr>
              <a:t>′</a:t>
            </a:r>
            <a:endParaRPr sz="600">
              <a:latin typeface="SimSun-ExtB"/>
              <a:ea typeface="SimSun-ExtB"/>
              <a:cs typeface="SimSun-ExtB"/>
              <a:sym typeface="SimSun-ExtB"/>
            </a:endParaRPr>
          </a:p>
        </p:txBody>
      </p:sp>
      <p:sp>
        <p:nvSpPr>
          <p:cNvPr id="374" name="Google Shape;374;p36"/>
          <p:cNvSpPr/>
          <p:nvPr/>
        </p:nvSpPr>
        <p:spPr>
          <a:xfrm>
            <a:off x="2913143" y="950696"/>
            <a:ext cx="18415" cy="0"/>
          </a:xfrm>
          <a:custGeom>
            <a:rect b="b" l="l" r="r" t="t"/>
            <a:pathLst>
              <a:path extrusionOk="0" h="120000" w="18414">
                <a:moveTo>
                  <a:pt x="0" y="0"/>
                </a:moveTo>
                <a:lnTo>
                  <a:pt x="18001" y="0"/>
                </a:lnTo>
              </a:path>
            </a:pathLst>
          </a:cu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75" name="Google Shape;375;p36"/>
          <p:cNvSpPr txBox="1"/>
          <p:nvPr/>
        </p:nvSpPr>
        <p:spPr>
          <a:xfrm>
            <a:off x="739025" y="1046053"/>
            <a:ext cx="2307590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On construit les machines suivantes :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76" name="Google Shape;376;p36"/>
          <p:cNvSpPr txBox="1"/>
          <p:nvPr/>
        </p:nvSpPr>
        <p:spPr>
          <a:xfrm>
            <a:off x="4434966" y="3371256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22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37"/>
          <p:cNvSpPr/>
          <p:nvPr/>
        </p:nvSpPr>
        <p:spPr>
          <a:xfrm>
            <a:off x="495363" y="146126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82" name="Google Shape;382;p37"/>
          <p:cNvSpPr txBox="1"/>
          <p:nvPr>
            <p:ph type="title"/>
          </p:nvPr>
        </p:nvSpPr>
        <p:spPr>
          <a:xfrm>
            <a:off x="624395" y="67334"/>
            <a:ext cx="1002030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</a:rPr>
              <a:t>Démonstration :</a:t>
            </a:r>
            <a:endParaRPr sz="1100"/>
          </a:p>
        </p:txBody>
      </p:sp>
      <p:sp>
        <p:nvSpPr>
          <p:cNvPr id="383" name="Google Shape;383;p37"/>
          <p:cNvSpPr txBox="1"/>
          <p:nvPr/>
        </p:nvSpPr>
        <p:spPr>
          <a:xfrm>
            <a:off x="726325" y="247129"/>
            <a:ext cx="3552190" cy="4711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1575">
            <a:spAutoFit/>
          </a:bodyPr>
          <a:lstStyle/>
          <a:p>
            <a:pPr indent="0" lvl="0" marL="5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On considère des machines qui terminent sur toute entrée.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28269" lvl="0" marL="464819" marR="43180" rtl="0" algn="l">
              <a:lnSpc>
                <a:spcPct val="101499"/>
              </a:lnSpc>
              <a:spcBef>
                <a:spcPts val="45"/>
              </a:spcBef>
              <a:spcAft>
                <a:spcPts val="0"/>
              </a:spcAft>
              <a:buClr>
                <a:srgbClr val="3333B2"/>
              </a:buClr>
              <a:buSzPts val="900"/>
              <a:buFont typeface="Cambria"/>
              <a:buChar char="•"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Pour deux telles machines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et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baseline="30000" lang="en-US" sz="900">
                <a:latin typeface="SimSun-ExtB"/>
                <a:ea typeface="SimSun-ExtB"/>
                <a:cs typeface="SimSun-ExtB"/>
                <a:sym typeface="SimSun-ExtB"/>
              </a:rPr>
              <a:t>′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, on note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AA</a:t>
            </a:r>
            <a:r>
              <a:rPr baseline="30000" lang="en-US" sz="900">
                <a:latin typeface="SimSun-ExtB"/>
                <a:ea typeface="SimSun-ExtB"/>
                <a:cs typeface="SimSun-ExtB"/>
                <a:sym typeface="SimSun-ExtB"/>
              </a:rPr>
              <a:t>′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la machine  qui est obtenue en composant de façon séquentielle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et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baseline="30000" lang="en-US" sz="900">
                <a:latin typeface="SimSun-ExtB"/>
                <a:ea typeface="SimSun-ExtB"/>
                <a:cs typeface="SimSun-ExtB"/>
                <a:sym typeface="SimSun-ExtB"/>
              </a:rPr>
              <a:t>′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4" name="Google Shape;384;p37"/>
          <p:cNvSpPr/>
          <p:nvPr/>
        </p:nvSpPr>
        <p:spPr>
          <a:xfrm>
            <a:off x="2753690" y="872175"/>
            <a:ext cx="152400" cy="157480"/>
          </a:xfrm>
          <a:custGeom>
            <a:rect b="b" l="l" r="r" t="t"/>
            <a:pathLst>
              <a:path extrusionOk="0" h="157480" w="152400">
                <a:moveTo>
                  <a:pt x="0" y="157042"/>
                </a:moveTo>
                <a:lnTo>
                  <a:pt x="151861" y="157042"/>
                </a:lnTo>
                <a:lnTo>
                  <a:pt x="151861" y="0"/>
                </a:lnTo>
                <a:lnTo>
                  <a:pt x="0" y="0"/>
                </a:lnTo>
                <a:lnTo>
                  <a:pt x="0" y="157042"/>
                </a:lnTo>
                <a:close/>
              </a:path>
            </a:pathLst>
          </a:cu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85" name="Google Shape;385;p37"/>
          <p:cNvSpPr txBox="1"/>
          <p:nvPr/>
        </p:nvSpPr>
        <p:spPr>
          <a:xfrm>
            <a:off x="2294166" y="869398"/>
            <a:ext cx="612140" cy="162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5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AA</a:t>
            </a:r>
            <a:r>
              <a:rPr baseline="30000" lang="en-US" sz="900">
                <a:latin typeface="SimSun-ExtB"/>
                <a:ea typeface="SimSun-ExtB"/>
                <a:cs typeface="SimSun-ExtB"/>
                <a:sym typeface="SimSun-ExtB"/>
              </a:rPr>
              <a:t>′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:	</a:t>
            </a:r>
            <a:r>
              <a:rPr baseline="30000" i="1" lang="en-US" sz="1350">
                <a:latin typeface="Arial"/>
                <a:ea typeface="Arial"/>
                <a:cs typeface="Arial"/>
                <a:sym typeface="Arial"/>
              </a:rPr>
              <a:t>A</a:t>
            </a:r>
            <a:endParaRPr baseline="30000" sz="135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37"/>
          <p:cNvSpPr/>
          <p:nvPr/>
        </p:nvSpPr>
        <p:spPr>
          <a:xfrm>
            <a:off x="2938736" y="867467"/>
            <a:ext cx="186055" cy="167005"/>
          </a:xfrm>
          <a:custGeom>
            <a:rect b="b" l="l" r="r" t="t"/>
            <a:pathLst>
              <a:path extrusionOk="0" h="167005" w="186055">
                <a:moveTo>
                  <a:pt x="0" y="166458"/>
                </a:moveTo>
                <a:lnTo>
                  <a:pt x="185953" y="166458"/>
                </a:lnTo>
                <a:lnTo>
                  <a:pt x="185953" y="0"/>
                </a:lnTo>
                <a:lnTo>
                  <a:pt x="0" y="0"/>
                </a:lnTo>
                <a:lnTo>
                  <a:pt x="0" y="166458"/>
                </a:lnTo>
                <a:close/>
              </a:path>
            </a:pathLst>
          </a:cu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87" name="Google Shape;387;p37"/>
          <p:cNvSpPr txBox="1"/>
          <p:nvPr/>
        </p:nvSpPr>
        <p:spPr>
          <a:xfrm>
            <a:off x="2938576" y="821024"/>
            <a:ext cx="180340" cy="162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-25000" i="1" lang="en-US" sz="135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600">
                <a:latin typeface="SimSun-ExtB"/>
                <a:ea typeface="SimSun-ExtB"/>
                <a:cs typeface="SimSun-ExtB"/>
                <a:sym typeface="SimSun-ExtB"/>
              </a:rPr>
              <a:t>′</a:t>
            </a:r>
            <a:endParaRPr sz="600">
              <a:latin typeface="SimSun-ExtB"/>
              <a:ea typeface="SimSun-ExtB"/>
              <a:cs typeface="SimSun-ExtB"/>
              <a:sym typeface="SimSun-ExtB"/>
            </a:endParaRPr>
          </a:p>
        </p:txBody>
      </p:sp>
      <p:sp>
        <p:nvSpPr>
          <p:cNvPr id="388" name="Google Shape;388;p37"/>
          <p:cNvSpPr/>
          <p:nvPr/>
        </p:nvSpPr>
        <p:spPr>
          <a:xfrm>
            <a:off x="2913143" y="950696"/>
            <a:ext cx="18415" cy="0"/>
          </a:xfrm>
          <a:custGeom>
            <a:rect b="b" l="l" r="r" t="t"/>
            <a:pathLst>
              <a:path extrusionOk="0" h="120000" w="18414">
                <a:moveTo>
                  <a:pt x="0" y="0"/>
                </a:moveTo>
                <a:lnTo>
                  <a:pt x="18001" y="0"/>
                </a:lnTo>
              </a:path>
            </a:pathLst>
          </a:cu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89" name="Google Shape;389;p37"/>
          <p:cNvSpPr txBox="1"/>
          <p:nvPr/>
        </p:nvSpPr>
        <p:spPr>
          <a:xfrm>
            <a:off x="739025" y="1022543"/>
            <a:ext cx="2778760" cy="358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5550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On construit les machines suivantes :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87655" marR="0" rtl="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None/>
            </a:pPr>
            <a:r>
              <a:rPr baseline="30000" lang="en-US" sz="135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1.  </a:t>
            </a:r>
            <a:r>
              <a:rPr baseline="30000" lang="en-US" sz="1350">
                <a:latin typeface="Helvetica Neue"/>
                <a:ea typeface="Helvetica Neue"/>
                <a:cs typeface="Helvetica Neue"/>
                <a:sym typeface="Helvetica Neue"/>
              </a:rPr>
              <a:t>La machine </a:t>
            </a:r>
            <a:r>
              <a:rPr baseline="30000" i="1" lang="en-US" sz="1350">
                <a:latin typeface="Arial"/>
                <a:ea typeface="Arial"/>
                <a:cs typeface="Arial"/>
                <a:sym typeface="Arial"/>
              </a:rPr>
              <a:t>Print</a:t>
            </a:r>
            <a:r>
              <a:rPr i="1" lang="en-US" sz="600">
                <a:latin typeface="Arial"/>
                <a:ea typeface="Arial"/>
                <a:cs typeface="Arial"/>
                <a:sym typeface="Arial"/>
              </a:rPr>
              <a:t>w  </a:t>
            </a:r>
            <a:r>
              <a:rPr baseline="30000" lang="en-US" sz="1350">
                <a:latin typeface="Helvetica Neue"/>
                <a:ea typeface="Helvetica Neue"/>
                <a:cs typeface="Helvetica Neue"/>
                <a:sym typeface="Helvetica Neue"/>
              </a:rPr>
              <a:t>termine avec le résultat </a:t>
            </a:r>
            <a:r>
              <a:rPr baseline="30000" i="1" lang="en-US" sz="135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baseline="30000" lang="en-US" sz="135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baseline="30000" sz="135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90" name="Google Shape;390;p37"/>
          <p:cNvSpPr txBox="1"/>
          <p:nvPr/>
        </p:nvSpPr>
        <p:spPr>
          <a:xfrm>
            <a:off x="4434966" y="3371256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22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8"/>
          <p:cNvSpPr/>
          <p:nvPr/>
        </p:nvSpPr>
        <p:spPr>
          <a:xfrm>
            <a:off x="495363" y="146126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96" name="Google Shape;396;p38"/>
          <p:cNvSpPr txBox="1"/>
          <p:nvPr>
            <p:ph type="title"/>
          </p:nvPr>
        </p:nvSpPr>
        <p:spPr>
          <a:xfrm>
            <a:off x="624395" y="67334"/>
            <a:ext cx="1002030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</a:rPr>
              <a:t>Démonstration :</a:t>
            </a:r>
            <a:endParaRPr sz="1100"/>
          </a:p>
        </p:txBody>
      </p:sp>
      <p:sp>
        <p:nvSpPr>
          <p:cNvPr id="397" name="Google Shape;397;p38"/>
          <p:cNvSpPr txBox="1"/>
          <p:nvPr/>
        </p:nvSpPr>
        <p:spPr>
          <a:xfrm>
            <a:off x="726325" y="247129"/>
            <a:ext cx="3552190" cy="4711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1575">
            <a:spAutoFit/>
          </a:bodyPr>
          <a:lstStyle/>
          <a:p>
            <a:pPr indent="0" lvl="0" marL="5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On considère des machines qui terminent sur toute entrée.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28269" lvl="0" marL="464819" marR="43180" rtl="0" algn="l">
              <a:lnSpc>
                <a:spcPct val="101499"/>
              </a:lnSpc>
              <a:spcBef>
                <a:spcPts val="45"/>
              </a:spcBef>
              <a:spcAft>
                <a:spcPts val="0"/>
              </a:spcAft>
              <a:buClr>
                <a:srgbClr val="3333B2"/>
              </a:buClr>
              <a:buSzPts val="900"/>
              <a:buFont typeface="Cambria"/>
              <a:buChar char="•"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Pour deux telles machines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et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baseline="30000" lang="en-US" sz="900">
                <a:latin typeface="SimSun-ExtB"/>
                <a:ea typeface="SimSun-ExtB"/>
                <a:cs typeface="SimSun-ExtB"/>
                <a:sym typeface="SimSun-ExtB"/>
              </a:rPr>
              <a:t>′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, on note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AA</a:t>
            </a:r>
            <a:r>
              <a:rPr baseline="30000" lang="en-US" sz="900">
                <a:latin typeface="SimSun-ExtB"/>
                <a:ea typeface="SimSun-ExtB"/>
                <a:cs typeface="SimSun-ExtB"/>
                <a:sym typeface="SimSun-ExtB"/>
              </a:rPr>
              <a:t>′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la machine  qui est obtenue en composant de façon séquentielle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et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baseline="30000" lang="en-US" sz="900">
                <a:latin typeface="SimSun-ExtB"/>
                <a:ea typeface="SimSun-ExtB"/>
                <a:cs typeface="SimSun-ExtB"/>
                <a:sym typeface="SimSun-ExtB"/>
              </a:rPr>
              <a:t>′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98" name="Google Shape;398;p38"/>
          <p:cNvSpPr/>
          <p:nvPr/>
        </p:nvSpPr>
        <p:spPr>
          <a:xfrm>
            <a:off x="2753690" y="872175"/>
            <a:ext cx="152400" cy="157480"/>
          </a:xfrm>
          <a:custGeom>
            <a:rect b="b" l="l" r="r" t="t"/>
            <a:pathLst>
              <a:path extrusionOk="0" h="157480" w="152400">
                <a:moveTo>
                  <a:pt x="0" y="157042"/>
                </a:moveTo>
                <a:lnTo>
                  <a:pt x="151861" y="157042"/>
                </a:lnTo>
                <a:lnTo>
                  <a:pt x="151861" y="0"/>
                </a:lnTo>
                <a:lnTo>
                  <a:pt x="0" y="0"/>
                </a:lnTo>
                <a:lnTo>
                  <a:pt x="0" y="157042"/>
                </a:lnTo>
                <a:close/>
              </a:path>
            </a:pathLst>
          </a:cu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99" name="Google Shape;399;p38"/>
          <p:cNvSpPr txBox="1"/>
          <p:nvPr/>
        </p:nvSpPr>
        <p:spPr>
          <a:xfrm>
            <a:off x="2294166" y="869398"/>
            <a:ext cx="612140" cy="162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5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AA</a:t>
            </a:r>
            <a:r>
              <a:rPr baseline="30000" lang="en-US" sz="900">
                <a:latin typeface="SimSun-ExtB"/>
                <a:ea typeface="SimSun-ExtB"/>
                <a:cs typeface="SimSun-ExtB"/>
                <a:sym typeface="SimSun-ExtB"/>
              </a:rPr>
              <a:t>′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:	</a:t>
            </a:r>
            <a:r>
              <a:rPr baseline="30000" i="1" lang="en-US" sz="1350">
                <a:latin typeface="Arial"/>
                <a:ea typeface="Arial"/>
                <a:cs typeface="Arial"/>
                <a:sym typeface="Arial"/>
              </a:rPr>
              <a:t>A</a:t>
            </a:r>
            <a:endParaRPr baseline="30000" sz="135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38"/>
          <p:cNvSpPr/>
          <p:nvPr/>
        </p:nvSpPr>
        <p:spPr>
          <a:xfrm>
            <a:off x="2938736" y="867467"/>
            <a:ext cx="186055" cy="167005"/>
          </a:xfrm>
          <a:custGeom>
            <a:rect b="b" l="l" r="r" t="t"/>
            <a:pathLst>
              <a:path extrusionOk="0" h="167005" w="186055">
                <a:moveTo>
                  <a:pt x="0" y="166458"/>
                </a:moveTo>
                <a:lnTo>
                  <a:pt x="185953" y="166458"/>
                </a:lnTo>
                <a:lnTo>
                  <a:pt x="185953" y="0"/>
                </a:lnTo>
                <a:lnTo>
                  <a:pt x="0" y="0"/>
                </a:lnTo>
                <a:lnTo>
                  <a:pt x="0" y="166458"/>
                </a:lnTo>
                <a:close/>
              </a:path>
            </a:pathLst>
          </a:cu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01" name="Google Shape;401;p38"/>
          <p:cNvSpPr txBox="1"/>
          <p:nvPr/>
        </p:nvSpPr>
        <p:spPr>
          <a:xfrm>
            <a:off x="2938576" y="821024"/>
            <a:ext cx="180340" cy="162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-25000" i="1" lang="en-US" sz="135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600">
                <a:latin typeface="SimSun-ExtB"/>
                <a:ea typeface="SimSun-ExtB"/>
                <a:cs typeface="SimSun-ExtB"/>
                <a:sym typeface="SimSun-ExtB"/>
              </a:rPr>
              <a:t>′</a:t>
            </a:r>
            <a:endParaRPr sz="600">
              <a:latin typeface="SimSun-ExtB"/>
              <a:ea typeface="SimSun-ExtB"/>
              <a:cs typeface="SimSun-ExtB"/>
              <a:sym typeface="SimSun-ExtB"/>
            </a:endParaRPr>
          </a:p>
        </p:txBody>
      </p:sp>
      <p:sp>
        <p:nvSpPr>
          <p:cNvPr id="402" name="Google Shape;402;p38"/>
          <p:cNvSpPr/>
          <p:nvPr/>
        </p:nvSpPr>
        <p:spPr>
          <a:xfrm>
            <a:off x="2913143" y="950696"/>
            <a:ext cx="18415" cy="0"/>
          </a:xfrm>
          <a:custGeom>
            <a:rect b="b" l="l" r="r" t="t"/>
            <a:pathLst>
              <a:path extrusionOk="0" h="120000" w="18414">
                <a:moveTo>
                  <a:pt x="0" y="0"/>
                </a:moveTo>
                <a:lnTo>
                  <a:pt x="18001" y="0"/>
                </a:lnTo>
              </a:path>
            </a:pathLst>
          </a:cu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03" name="Google Shape;403;p38"/>
          <p:cNvSpPr txBox="1"/>
          <p:nvPr>
            <p:ph idx="1" type="body"/>
          </p:nvPr>
        </p:nvSpPr>
        <p:spPr>
          <a:xfrm>
            <a:off x="713625" y="1022543"/>
            <a:ext cx="3564254" cy="776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5550">
            <a:spAutoFit/>
          </a:bodyPr>
          <a:lstStyle/>
          <a:p>
            <a:pPr indent="0" lvl="0" marL="635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/>
              <a:t>On construit les machines suivantes :</a:t>
            </a:r>
            <a:endParaRPr sz="1000">
              <a:latin typeface="Lucida Sans"/>
              <a:ea typeface="Lucida Sans"/>
              <a:cs typeface="Lucida Sans"/>
              <a:sym typeface="Lucida Sans"/>
            </a:endParaRPr>
          </a:p>
          <a:p>
            <a:pPr indent="-165099" lvl="0" marL="477519" rtl="0" algn="l">
              <a:lnSpc>
                <a:spcPct val="77037"/>
              </a:lnSpc>
              <a:spcBef>
                <a:spcPts val="160"/>
              </a:spcBef>
              <a:spcAft>
                <a:spcPts val="0"/>
              </a:spcAft>
              <a:buClr>
                <a:srgbClr val="3333B2"/>
              </a:buClr>
              <a:buSzPts val="1350"/>
              <a:buFont typeface="Helvetica Neue"/>
              <a:buAutoNum type="arabicPeriod"/>
            </a:pPr>
            <a:r>
              <a:rPr baseline="30000" lang="en-US" sz="1350"/>
              <a:t>La machine </a:t>
            </a:r>
            <a:r>
              <a:rPr baseline="30000" i="1" lang="en-US" sz="1350">
                <a:latin typeface="Arial"/>
                <a:ea typeface="Arial"/>
                <a:cs typeface="Arial"/>
                <a:sym typeface="Arial"/>
              </a:rPr>
              <a:t>Print</a:t>
            </a:r>
            <a:r>
              <a:rPr i="1" lang="en-US" sz="600">
                <a:latin typeface="Arial"/>
                <a:ea typeface="Arial"/>
                <a:cs typeface="Arial"/>
                <a:sym typeface="Arial"/>
              </a:rPr>
              <a:t>w  </a:t>
            </a:r>
            <a:r>
              <a:rPr baseline="30000" lang="en-US" sz="1350"/>
              <a:t>termine avec le résultat </a:t>
            </a:r>
            <a:r>
              <a:rPr baseline="30000" i="1" lang="en-US" sz="135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baseline="30000" lang="en-US" sz="1350"/>
              <a:t>.</a:t>
            </a:r>
            <a:endParaRPr baseline="30000" sz="1350">
              <a:latin typeface="Arial"/>
              <a:ea typeface="Arial"/>
              <a:cs typeface="Arial"/>
              <a:sym typeface="Arial"/>
            </a:endParaRPr>
          </a:p>
          <a:p>
            <a:pPr indent="-165099" lvl="0" marL="477519" rtl="0" algn="l">
              <a:lnSpc>
                <a:spcPct val="115555"/>
              </a:lnSpc>
              <a:spcBef>
                <a:spcPts val="0"/>
              </a:spcBef>
              <a:spcAft>
                <a:spcPts val="0"/>
              </a:spcAft>
              <a:buClr>
                <a:srgbClr val="3333B2"/>
              </a:buClr>
              <a:buSzPts val="900"/>
              <a:buFont typeface="Helvetica Neue"/>
              <a:buAutoNum type="arabicPeriod"/>
            </a:pPr>
            <a:r>
              <a:rPr lang="en-US" sz="900"/>
              <a:t>Pour une entrée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900"/>
              <a:t>de la forme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= </a:t>
            </a:r>
            <a:r>
              <a:rPr lang="en-US" sz="900">
                <a:latin typeface="Cambria"/>
                <a:ea typeface="Cambria"/>
                <a:cs typeface="Cambria"/>
                <a:sym typeface="Cambria"/>
              </a:rPr>
              <a:t>⟨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X </a:t>
            </a:r>
            <a:r>
              <a:rPr lang="en-US" sz="900">
                <a:latin typeface="Cambria"/>
                <a:ea typeface="Cambria"/>
                <a:cs typeface="Cambria"/>
                <a:sym typeface="Cambria"/>
              </a:rPr>
              <a:t>⟩</a:t>
            </a:r>
            <a:r>
              <a:rPr lang="en-US" sz="900"/>
              <a:t>, où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X </a:t>
            </a:r>
            <a:r>
              <a:rPr lang="en-US" sz="900"/>
              <a:t>est une</a:t>
            </a:r>
            <a:endParaRPr sz="900">
              <a:latin typeface="Arial"/>
              <a:ea typeface="Arial"/>
              <a:cs typeface="Arial"/>
              <a:sym typeface="Arial"/>
            </a:endParaRPr>
          </a:p>
          <a:p>
            <a:pPr indent="0" lvl="0" marL="477519" rtl="0" algn="l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None/>
            </a:pPr>
            <a:r>
              <a:rPr lang="en-US" sz="900"/>
              <a:t>machine de Turing, la machine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B </a:t>
            </a:r>
            <a:r>
              <a:rPr lang="en-US" sz="900"/>
              <a:t>produit en sortie le codage</a:t>
            </a:r>
            <a:endParaRPr sz="900">
              <a:latin typeface="Arial"/>
              <a:ea typeface="Arial"/>
              <a:cs typeface="Arial"/>
              <a:sym typeface="Arial"/>
            </a:endParaRPr>
          </a:p>
          <a:p>
            <a:pPr indent="0" lvl="0" marL="477519" rtl="0" algn="l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None/>
            </a:pPr>
            <a:r>
              <a:rPr baseline="30000" lang="en-US" sz="1350"/>
              <a:t>de la machine </a:t>
            </a:r>
            <a:r>
              <a:rPr baseline="30000" i="1" lang="en-US" sz="1350">
                <a:latin typeface="Arial"/>
                <a:ea typeface="Arial"/>
                <a:cs typeface="Arial"/>
                <a:sym typeface="Arial"/>
              </a:rPr>
              <a:t>Print</a:t>
            </a:r>
            <a:r>
              <a:rPr i="1" lang="en-US" sz="60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baseline="30000" i="1" lang="en-US" sz="1350">
                <a:latin typeface="Arial"/>
                <a:ea typeface="Arial"/>
                <a:cs typeface="Arial"/>
                <a:sym typeface="Arial"/>
              </a:rPr>
              <a:t>X </a:t>
            </a:r>
            <a:r>
              <a:rPr baseline="30000" lang="en-US" sz="1350"/>
              <a:t>.</a:t>
            </a:r>
            <a:endParaRPr baseline="30000" sz="135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38"/>
          <p:cNvSpPr txBox="1"/>
          <p:nvPr/>
        </p:nvSpPr>
        <p:spPr>
          <a:xfrm>
            <a:off x="1881632" y="1934078"/>
            <a:ext cx="612775" cy="162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B 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: </a:t>
            </a:r>
            <a:r>
              <a:rPr lang="en-US" sz="900">
                <a:latin typeface="Cambria"/>
                <a:ea typeface="Cambria"/>
                <a:cs typeface="Cambria"/>
                <a:sym typeface="Cambria"/>
              </a:rPr>
              <a:t>⟨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X </a:t>
            </a:r>
            <a:r>
              <a:rPr lang="en-US" sz="900">
                <a:latin typeface="Cambria"/>
                <a:ea typeface="Cambria"/>
                <a:cs typeface="Cambria"/>
                <a:sym typeface="Cambria"/>
              </a:rPr>
              <a:t>⟩ ›→ ⟨</a:t>
            </a:r>
            <a:endParaRPr sz="9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05" name="Google Shape;405;p38"/>
          <p:cNvSpPr txBox="1"/>
          <p:nvPr/>
        </p:nvSpPr>
        <p:spPr>
          <a:xfrm>
            <a:off x="2680209" y="1935309"/>
            <a:ext cx="455930" cy="194310"/>
          </a:xfrm>
          <a:prstGeom prst="rect">
            <a:avLst/>
          </a:pr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4425">
            <a:spAutoFit/>
          </a:bodyPr>
          <a:lstStyle/>
          <a:p>
            <a:pPr indent="0" lvl="0" marL="3746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Print</a:t>
            </a:r>
            <a:r>
              <a:rPr baseline="-25000" lang="en-US" sz="900">
                <a:latin typeface="SimSun-ExtB"/>
                <a:ea typeface="SimSun-ExtB"/>
                <a:cs typeface="SimSun-ExtB"/>
                <a:sym typeface="SimSun-ExtB"/>
              </a:rPr>
              <a:t>(</a:t>
            </a:r>
            <a:r>
              <a:rPr baseline="-25000" i="1" lang="en-US" sz="900">
                <a:latin typeface="Arial"/>
                <a:ea typeface="Arial"/>
                <a:cs typeface="Arial"/>
                <a:sym typeface="Arial"/>
              </a:rPr>
              <a:t>X </a:t>
            </a:r>
            <a:r>
              <a:rPr baseline="-25000" lang="en-US" sz="900">
                <a:latin typeface="SimSun-ExtB"/>
                <a:ea typeface="SimSun-ExtB"/>
                <a:cs typeface="SimSun-ExtB"/>
                <a:sym typeface="SimSun-ExtB"/>
              </a:rPr>
              <a:t>⟩</a:t>
            </a:r>
            <a:endParaRPr baseline="-25000" sz="900">
              <a:latin typeface="SimSun-ExtB"/>
              <a:ea typeface="SimSun-ExtB"/>
              <a:cs typeface="SimSun-ExtB"/>
              <a:sym typeface="SimSun-ExtB"/>
            </a:endParaRPr>
          </a:p>
        </p:txBody>
      </p:sp>
      <p:sp>
        <p:nvSpPr>
          <p:cNvPr id="406" name="Google Shape;406;p38"/>
          <p:cNvSpPr/>
          <p:nvPr/>
        </p:nvSpPr>
        <p:spPr>
          <a:xfrm>
            <a:off x="3143159" y="1953656"/>
            <a:ext cx="191770" cy="157480"/>
          </a:xfrm>
          <a:custGeom>
            <a:rect b="b" l="l" r="r" t="t"/>
            <a:pathLst>
              <a:path extrusionOk="0" h="157480" w="191770">
                <a:moveTo>
                  <a:pt x="25592" y="157042"/>
                </a:moveTo>
                <a:lnTo>
                  <a:pt x="191460" y="157042"/>
                </a:lnTo>
                <a:lnTo>
                  <a:pt x="191460" y="0"/>
                </a:lnTo>
                <a:lnTo>
                  <a:pt x="25592" y="0"/>
                </a:lnTo>
                <a:lnTo>
                  <a:pt x="25592" y="157042"/>
                </a:lnTo>
                <a:close/>
              </a:path>
              <a:path extrusionOk="0" h="157480" w="191770">
                <a:moveTo>
                  <a:pt x="0" y="78521"/>
                </a:moveTo>
                <a:lnTo>
                  <a:pt x="18001" y="78521"/>
                </a:lnTo>
              </a:path>
            </a:pathLst>
          </a:cu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07" name="Google Shape;407;p38"/>
          <p:cNvSpPr txBox="1"/>
          <p:nvPr/>
        </p:nvSpPr>
        <p:spPr>
          <a:xfrm>
            <a:off x="3168586" y="1946168"/>
            <a:ext cx="414655" cy="162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X	</a:t>
            </a:r>
            <a:r>
              <a:rPr baseline="30000" lang="en-US" sz="1350">
                <a:latin typeface="Cambria"/>
                <a:ea typeface="Cambria"/>
                <a:cs typeface="Cambria"/>
                <a:sym typeface="Cambria"/>
              </a:rPr>
              <a:t>⟩</a:t>
            </a:r>
            <a:endParaRPr baseline="30000" sz="135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08" name="Google Shape;408;p38"/>
          <p:cNvSpPr txBox="1"/>
          <p:nvPr/>
        </p:nvSpPr>
        <p:spPr>
          <a:xfrm>
            <a:off x="4434966" y="3371256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22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39"/>
          <p:cNvSpPr/>
          <p:nvPr/>
        </p:nvSpPr>
        <p:spPr>
          <a:xfrm>
            <a:off x="495363" y="146126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14" name="Google Shape;414;p39"/>
          <p:cNvSpPr txBox="1"/>
          <p:nvPr>
            <p:ph type="title"/>
          </p:nvPr>
        </p:nvSpPr>
        <p:spPr>
          <a:xfrm>
            <a:off x="624395" y="67334"/>
            <a:ext cx="1002030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</a:rPr>
              <a:t>Démonstration :</a:t>
            </a:r>
            <a:endParaRPr sz="1100"/>
          </a:p>
        </p:txBody>
      </p:sp>
      <p:sp>
        <p:nvSpPr>
          <p:cNvPr id="415" name="Google Shape;415;p39"/>
          <p:cNvSpPr txBox="1"/>
          <p:nvPr/>
        </p:nvSpPr>
        <p:spPr>
          <a:xfrm>
            <a:off x="726325" y="247129"/>
            <a:ext cx="3552190" cy="4711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1575">
            <a:spAutoFit/>
          </a:bodyPr>
          <a:lstStyle/>
          <a:p>
            <a:pPr indent="0" lvl="0" marL="5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On considère des machines qui terminent sur toute entrée.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28269" lvl="0" marL="464819" marR="43180" rtl="0" algn="l">
              <a:lnSpc>
                <a:spcPct val="101499"/>
              </a:lnSpc>
              <a:spcBef>
                <a:spcPts val="45"/>
              </a:spcBef>
              <a:spcAft>
                <a:spcPts val="0"/>
              </a:spcAft>
              <a:buClr>
                <a:srgbClr val="3333B2"/>
              </a:buClr>
              <a:buSzPts val="900"/>
              <a:buFont typeface="Cambria"/>
              <a:buChar char="•"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Pour deux telles machines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et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baseline="30000" lang="en-US" sz="900">
                <a:latin typeface="SimSun-ExtB"/>
                <a:ea typeface="SimSun-ExtB"/>
                <a:cs typeface="SimSun-ExtB"/>
                <a:sym typeface="SimSun-ExtB"/>
              </a:rPr>
              <a:t>′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, on note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AA</a:t>
            </a:r>
            <a:r>
              <a:rPr baseline="30000" lang="en-US" sz="900">
                <a:latin typeface="SimSun-ExtB"/>
                <a:ea typeface="SimSun-ExtB"/>
                <a:cs typeface="SimSun-ExtB"/>
                <a:sym typeface="SimSun-ExtB"/>
              </a:rPr>
              <a:t>′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la machine  qui est obtenue en composant de façon séquentielle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et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baseline="30000" lang="en-US" sz="900">
                <a:latin typeface="SimSun-ExtB"/>
                <a:ea typeface="SimSun-ExtB"/>
                <a:cs typeface="SimSun-ExtB"/>
                <a:sym typeface="SimSun-ExtB"/>
              </a:rPr>
              <a:t>′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16" name="Google Shape;416;p39"/>
          <p:cNvSpPr/>
          <p:nvPr/>
        </p:nvSpPr>
        <p:spPr>
          <a:xfrm>
            <a:off x="2753690" y="872175"/>
            <a:ext cx="152400" cy="157480"/>
          </a:xfrm>
          <a:custGeom>
            <a:rect b="b" l="l" r="r" t="t"/>
            <a:pathLst>
              <a:path extrusionOk="0" h="157480" w="152400">
                <a:moveTo>
                  <a:pt x="0" y="157042"/>
                </a:moveTo>
                <a:lnTo>
                  <a:pt x="151861" y="157042"/>
                </a:lnTo>
                <a:lnTo>
                  <a:pt x="151861" y="0"/>
                </a:lnTo>
                <a:lnTo>
                  <a:pt x="0" y="0"/>
                </a:lnTo>
                <a:lnTo>
                  <a:pt x="0" y="157042"/>
                </a:lnTo>
                <a:close/>
              </a:path>
            </a:pathLst>
          </a:cu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17" name="Google Shape;417;p39"/>
          <p:cNvSpPr txBox="1"/>
          <p:nvPr/>
        </p:nvSpPr>
        <p:spPr>
          <a:xfrm>
            <a:off x="2294166" y="869398"/>
            <a:ext cx="612140" cy="162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5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AA</a:t>
            </a:r>
            <a:r>
              <a:rPr baseline="30000" lang="en-US" sz="900">
                <a:latin typeface="SimSun-ExtB"/>
                <a:ea typeface="SimSun-ExtB"/>
                <a:cs typeface="SimSun-ExtB"/>
                <a:sym typeface="SimSun-ExtB"/>
              </a:rPr>
              <a:t>′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:	</a:t>
            </a:r>
            <a:r>
              <a:rPr baseline="30000" i="1" lang="en-US" sz="1350">
                <a:latin typeface="Arial"/>
                <a:ea typeface="Arial"/>
                <a:cs typeface="Arial"/>
                <a:sym typeface="Arial"/>
              </a:rPr>
              <a:t>A</a:t>
            </a:r>
            <a:endParaRPr baseline="30000" sz="135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39"/>
          <p:cNvSpPr/>
          <p:nvPr/>
        </p:nvSpPr>
        <p:spPr>
          <a:xfrm>
            <a:off x="2938736" y="867467"/>
            <a:ext cx="186055" cy="167005"/>
          </a:xfrm>
          <a:custGeom>
            <a:rect b="b" l="l" r="r" t="t"/>
            <a:pathLst>
              <a:path extrusionOk="0" h="167005" w="186055">
                <a:moveTo>
                  <a:pt x="0" y="166458"/>
                </a:moveTo>
                <a:lnTo>
                  <a:pt x="185953" y="166458"/>
                </a:lnTo>
                <a:lnTo>
                  <a:pt x="185953" y="0"/>
                </a:lnTo>
                <a:lnTo>
                  <a:pt x="0" y="0"/>
                </a:lnTo>
                <a:lnTo>
                  <a:pt x="0" y="166458"/>
                </a:lnTo>
                <a:close/>
              </a:path>
            </a:pathLst>
          </a:cu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19" name="Google Shape;419;p39"/>
          <p:cNvSpPr txBox="1"/>
          <p:nvPr/>
        </p:nvSpPr>
        <p:spPr>
          <a:xfrm>
            <a:off x="2938576" y="821024"/>
            <a:ext cx="180340" cy="162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-25000" i="1" lang="en-US" sz="135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600">
                <a:latin typeface="SimSun-ExtB"/>
                <a:ea typeface="SimSun-ExtB"/>
                <a:cs typeface="SimSun-ExtB"/>
                <a:sym typeface="SimSun-ExtB"/>
              </a:rPr>
              <a:t>′</a:t>
            </a:r>
            <a:endParaRPr sz="600">
              <a:latin typeface="SimSun-ExtB"/>
              <a:ea typeface="SimSun-ExtB"/>
              <a:cs typeface="SimSun-ExtB"/>
              <a:sym typeface="SimSun-ExtB"/>
            </a:endParaRPr>
          </a:p>
        </p:txBody>
      </p:sp>
      <p:sp>
        <p:nvSpPr>
          <p:cNvPr id="420" name="Google Shape;420;p39"/>
          <p:cNvSpPr/>
          <p:nvPr/>
        </p:nvSpPr>
        <p:spPr>
          <a:xfrm>
            <a:off x="2913143" y="950696"/>
            <a:ext cx="18415" cy="0"/>
          </a:xfrm>
          <a:custGeom>
            <a:rect b="b" l="l" r="r" t="t"/>
            <a:pathLst>
              <a:path extrusionOk="0" h="120000" w="18414">
                <a:moveTo>
                  <a:pt x="0" y="0"/>
                </a:moveTo>
                <a:lnTo>
                  <a:pt x="18001" y="0"/>
                </a:lnTo>
              </a:path>
            </a:pathLst>
          </a:cu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21" name="Google Shape;421;p39"/>
          <p:cNvSpPr txBox="1"/>
          <p:nvPr>
            <p:ph idx="1" type="body"/>
          </p:nvPr>
        </p:nvSpPr>
        <p:spPr>
          <a:xfrm>
            <a:off x="713625" y="1022543"/>
            <a:ext cx="3564254" cy="776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5550">
            <a:spAutoFit/>
          </a:bodyPr>
          <a:lstStyle/>
          <a:p>
            <a:pPr indent="0" lvl="0" marL="635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/>
              <a:t>On construit les machines suivantes :</a:t>
            </a:r>
            <a:endParaRPr sz="1000">
              <a:latin typeface="Lucida Sans"/>
              <a:ea typeface="Lucida Sans"/>
              <a:cs typeface="Lucida Sans"/>
              <a:sym typeface="Lucida Sans"/>
            </a:endParaRPr>
          </a:p>
          <a:p>
            <a:pPr indent="-165099" lvl="0" marL="477519" rtl="0" algn="l">
              <a:lnSpc>
                <a:spcPct val="77037"/>
              </a:lnSpc>
              <a:spcBef>
                <a:spcPts val="160"/>
              </a:spcBef>
              <a:spcAft>
                <a:spcPts val="0"/>
              </a:spcAft>
              <a:buClr>
                <a:srgbClr val="3333B2"/>
              </a:buClr>
              <a:buSzPts val="1350"/>
              <a:buFont typeface="Helvetica Neue"/>
              <a:buAutoNum type="arabicPeriod"/>
            </a:pPr>
            <a:r>
              <a:rPr baseline="30000" lang="en-US" sz="1350"/>
              <a:t>La machine </a:t>
            </a:r>
            <a:r>
              <a:rPr baseline="30000" i="1" lang="en-US" sz="1350">
                <a:latin typeface="Arial"/>
                <a:ea typeface="Arial"/>
                <a:cs typeface="Arial"/>
                <a:sym typeface="Arial"/>
              </a:rPr>
              <a:t>Print</a:t>
            </a:r>
            <a:r>
              <a:rPr i="1" lang="en-US" sz="600">
                <a:latin typeface="Arial"/>
                <a:ea typeface="Arial"/>
                <a:cs typeface="Arial"/>
                <a:sym typeface="Arial"/>
              </a:rPr>
              <a:t>w  </a:t>
            </a:r>
            <a:r>
              <a:rPr baseline="30000" lang="en-US" sz="1350"/>
              <a:t>termine avec le résultat </a:t>
            </a:r>
            <a:r>
              <a:rPr baseline="30000" i="1" lang="en-US" sz="135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baseline="30000" lang="en-US" sz="1350"/>
              <a:t>.</a:t>
            </a:r>
            <a:endParaRPr baseline="30000" sz="1350">
              <a:latin typeface="Arial"/>
              <a:ea typeface="Arial"/>
              <a:cs typeface="Arial"/>
              <a:sym typeface="Arial"/>
            </a:endParaRPr>
          </a:p>
          <a:p>
            <a:pPr indent="-165099" lvl="0" marL="477519" rtl="0" algn="l">
              <a:lnSpc>
                <a:spcPct val="115555"/>
              </a:lnSpc>
              <a:spcBef>
                <a:spcPts val="0"/>
              </a:spcBef>
              <a:spcAft>
                <a:spcPts val="0"/>
              </a:spcAft>
              <a:buClr>
                <a:srgbClr val="3333B2"/>
              </a:buClr>
              <a:buSzPts val="900"/>
              <a:buFont typeface="Helvetica Neue"/>
              <a:buAutoNum type="arabicPeriod"/>
            </a:pPr>
            <a:r>
              <a:rPr lang="en-US" sz="900"/>
              <a:t>Pour une entrée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900"/>
              <a:t>de la forme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= </a:t>
            </a:r>
            <a:r>
              <a:rPr lang="en-US" sz="900">
                <a:latin typeface="Cambria"/>
                <a:ea typeface="Cambria"/>
                <a:cs typeface="Cambria"/>
                <a:sym typeface="Cambria"/>
              </a:rPr>
              <a:t>⟨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X </a:t>
            </a:r>
            <a:r>
              <a:rPr lang="en-US" sz="900">
                <a:latin typeface="Cambria"/>
                <a:ea typeface="Cambria"/>
                <a:cs typeface="Cambria"/>
                <a:sym typeface="Cambria"/>
              </a:rPr>
              <a:t>⟩</a:t>
            </a:r>
            <a:r>
              <a:rPr lang="en-US" sz="900"/>
              <a:t>, où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X </a:t>
            </a:r>
            <a:r>
              <a:rPr lang="en-US" sz="900"/>
              <a:t>est une</a:t>
            </a:r>
            <a:endParaRPr sz="900">
              <a:latin typeface="Arial"/>
              <a:ea typeface="Arial"/>
              <a:cs typeface="Arial"/>
              <a:sym typeface="Arial"/>
            </a:endParaRPr>
          </a:p>
          <a:p>
            <a:pPr indent="0" lvl="0" marL="477519" rtl="0" algn="l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None/>
            </a:pPr>
            <a:r>
              <a:rPr lang="en-US" sz="900"/>
              <a:t>machine de Turing, la machine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B </a:t>
            </a:r>
            <a:r>
              <a:rPr lang="en-US" sz="900"/>
              <a:t>produit en sortie le codage</a:t>
            </a:r>
            <a:endParaRPr sz="900">
              <a:latin typeface="Arial"/>
              <a:ea typeface="Arial"/>
              <a:cs typeface="Arial"/>
              <a:sym typeface="Arial"/>
            </a:endParaRPr>
          </a:p>
          <a:p>
            <a:pPr indent="0" lvl="0" marL="477519" rtl="0" algn="l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None/>
            </a:pPr>
            <a:r>
              <a:rPr baseline="30000" lang="en-US" sz="1350"/>
              <a:t>de la machine </a:t>
            </a:r>
            <a:r>
              <a:rPr baseline="30000" i="1" lang="en-US" sz="1350">
                <a:latin typeface="Arial"/>
                <a:ea typeface="Arial"/>
                <a:cs typeface="Arial"/>
                <a:sym typeface="Arial"/>
              </a:rPr>
              <a:t>Print</a:t>
            </a:r>
            <a:r>
              <a:rPr i="1" lang="en-US" sz="60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baseline="30000" i="1" lang="en-US" sz="1350">
                <a:latin typeface="Arial"/>
                <a:ea typeface="Arial"/>
                <a:cs typeface="Arial"/>
                <a:sym typeface="Arial"/>
              </a:rPr>
              <a:t>X </a:t>
            </a:r>
            <a:r>
              <a:rPr baseline="30000" lang="en-US" sz="1350"/>
              <a:t>.</a:t>
            </a:r>
            <a:endParaRPr baseline="30000" sz="135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39"/>
          <p:cNvSpPr txBox="1"/>
          <p:nvPr/>
        </p:nvSpPr>
        <p:spPr>
          <a:xfrm>
            <a:off x="1881632" y="1934078"/>
            <a:ext cx="612775" cy="162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B 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: </a:t>
            </a:r>
            <a:r>
              <a:rPr lang="en-US" sz="900">
                <a:latin typeface="Cambria"/>
                <a:ea typeface="Cambria"/>
                <a:cs typeface="Cambria"/>
                <a:sym typeface="Cambria"/>
              </a:rPr>
              <a:t>⟨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X </a:t>
            </a:r>
            <a:r>
              <a:rPr lang="en-US" sz="900">
                <a:latin typeface="Cambria"/>
                <a:ea typeface="Cambria"/>
                <a:cs typeface="Cambria"/>
                <a:sym typeface="Cambria"/>
              </a:rPr>
              <a:t>⟩ ›→ ⟨</a:t>
            </a:r>
            <a:endParaRPr sz="9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23" name="Google Shape;423;p39"/>
          <p:cNvSpPr txBox="1"/>
          <p:nvPr/>
        </p:nvSpPr>
        <p:spPr>
          <a:xfrm>
            <a:off x="2680209" y="1935309"/>
            <a:ext cx="455930" cy="194310"/>
          </a:xfrm>
          <a:prstGeom prst="rect">
            <a:avLst/>
          </a:pr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4425">
            <a:spAutoFit/>
          </a:bodyPr>
          <a:lstStyle/>
          <a:p>
            <a:pPr indent="0" lvl="0" marL="3746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Print</a:t>
            </a:r>
            <a:r>
              <a:rPr baseline="-25000" lang="en-US" sz="900">
                <a:latin typeface="SimSun-ExtB"/>
                <a:ea typeface="SimSun-ExtB"/>
                <a:cs typeface="SimSun-ExtB"/>
                <a:sym typeface="SimSun-ExtB"/>
              </a:rPr>
              <a:t>(</a:t>
            </a:r>
            <a:r>
              <a:rPr baseline="-25000" i="1" lang="en-US" sz="900">
                <a:latin typeface="Arial"/>
                <a:ea typeface="Arial"/>
                <a:cs typeface="Arial"/>
                <a:sym typeface="Arial"/>
              </a:rPr>
              <a:t>X </a:t>
            </a:r>
            <a:r>
              <a:rPr baseline="-25000" lang="en-US" sz="900">
                <a:latin typeface="SimSun-ExtB"/>
                <a:ea typeface="SimSun-ExtB"/>
                <a:cs typeface="SimSun-ExtB"/>
                <a:sym typeface="SimSun-ExtB"/>
              </a:rPr>
              <a:t>⟩</a:t>
            </a:r>
            <a:endParaRPr baseline="-25000" sz="900">
              <a:latin typeface="SimSun-ExtB"/>
              <a:ea typeface="SimSun-ExtB"/>
              <a:cs typeface="SimSun-ExtB"/>
              <a:sym typeface="SimSun-ExtB"/>
            </a:endParaRPr>
          </a:p>
        </p:txBody>
      </p:sp>
      <p:sp>
        <p:nvSpPr>
          <p:cNvPr id="424" name="Google Shape;424;p39"/>
          <p:cNvSpPr/>
          <p:nvPr/>
        </p:nvSpPr>
        <p:spPr>
          <a:xfrm>
            <a:off x="3143159" y="1953656"/>
            <a:ext cx="191770" cy="157480"/>
          </a:xfrm>
          <a:custGeom>
            <a:rect b="b" l="l" r="r" t="t"/>
            <a:pathLst>
              <a:path extrusionOk="0" h="157480" w="191770">
                <a:moveTo>
                  <a:pt x="25592" y="157042"/>
                </a:moveTo>
                <a:lnTo>
                  <a:pt x="191460" y="157042"/>
                </a:lnTo>
                <a:lnTo>
                  <a:pt x="191460" y="0"/>
                </a:lnTo>
                <a:lnTo>
                  <a:pt x="25592" y="0"/>
                </a:lnTo>
                <a:lnTo>
                  <a:pt x="25592" y="157042"/>
                </a:lnTo>
                <a:close/>
              </a:path>
              <a:path extrusionOk="0" h="157480" w="191770">
                <a:moveTo>
                  <a:pt x="0" y="78521"/>
                </a:moveTo>
                <a:lnTo>
                  <a:pt x="18001" y="78521"/>
                </a:lnTo>
              </a:path>
            </a:pathLst>
          </a:cu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25" name="Google Shape;425;p39"/>
          <p:cNvSpPr txBox="1"/>
          <p:nvPr/>
        </p:nvSpPr>
        <p:spPr>
          <a:xfrm>
            <a:off x="3168586" y="1946168"/>
            <a:ext cx="414655" cy="162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X	</a:t>
            </a:r>
            <a:r>
              <a:rPr baseline="30000" lang="en-US" sz="1350">
                <a:latin typeface="Cambria"/>
                <a:ea typeface="Cambria"/>
                <a:cs typeface="Cambria"/>
                <a:sym typeface="Cambria"/>
              </a:rPr>
              <a:t>⟩</a:t>
            </a:r>
            <a:endParaRPr baseline="30000" sz="135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26" name="Google Shape;426;p39"/>
          <p:cNvSpPr txBox="1"/>
          <p:nvPr/>
        </p:nvSpPr>
        <p:spPr>
          <a:xfrm>
            <a:off x="739025" y="2141174"/>
            <a:ext cx="3348990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On considère alors la machine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baseline="30000" lang="en-US" sz="1050">
                <a:latin typeface="Cambria"/>
                <a:ea typeface="Cambria"/>
                <a:cs typeface="Cambria"/>
                <a:sym typeface="Cambria"/>
              </a:rPr>
              <a:t>∗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donnée par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Print</a:t>
            </a:r>
            <a:r>
              <a:rPr baseline="-25000" lang="en-US" sz="1050">
                <a:latin typeface="Cambria"/>
                <a:ea typeface="Cambria"/>
                <a:cs typeface="Cambria"/>
                <a:sym typeface="Cambria"/>
              </a:rPr>
              <a:t>(</a:t>
            </a:r>
            <a:r>
              <a:rPr baseline="-25000" i="1" lang="en-US" sz="1050">
                <a:latin typeface="Arial"/>
                <a:ea typeface="Arial"/>
                <a:cs typeface="Arial"/>
                <a:sym typeface="Arial"/>
              </a:rPr>
              <a:t>B</a:t>
            </a:r>
            <a:r>
              <a:rPr baseline="-25000" lang="en-US" sz="1050">
                <a:latin typeface="Cambria"/>
                <a:ea typeface="Cambria"/>
                <a:cs typeface="Cambria"/>
                <a:sym typeface="Cambria"/>
              </a:rPr>
              <a:t>⟩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7" name="Google Shape;427;p39"/>
          <p:cNvSpPr txBox="1"/>
          <p:nvPr/>
        </p:nvSpPr>
        <p:spPr>
          <a:xfrm>
            <a:off x="2008885" y="2493459"/>
            <a:ext cx="289560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baseline="30000" lang="en-US" sz="1050">
                <a:latin typeface="Cambria"/>
                <a:ea typeface="Cambria"/>
                <a:cs typeface="Cambria"/>
                <a:sym typeface="Cambria"/>
              </a:rPr>
              <a:t>∗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8" name="Google Shape;428;p39"/>
          <p:cNvSpPr txBox="1"/>
          <p:nvPr/>
        </p:nvSpPr>
        <p:spPr>
          <a:xfrm>
            <a:off x="2444639" y="2477872"/>
            <a:ext cx="497840" cy="219710"/>
          </a:xfrm>
          <a:prstGeom prst="rect">
            <a:avLst/>
          </a:pr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5075">
            <a:spAutoFit/>
          </a:bodyPr>
          <a:lstStyle/>
          <a:p>
            <a:pPr indent="0" lvl="0" marL="4191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Print</a:t>
            </a:r>
            <a:r>
              <a:rPr baseline="-25000" lang="en-US" sz="1050">
                <a:latin typeface="Cambria"/>
                <a:ea typeface="Cambria"/>
                <a:cs typeface="Cambria"/>
                <a:sym typeface="Cambria"/>
              </a:rPr>
              <a:t>(</a:t>
            </a:r>
            <a:r>
              <a:rPr baseline="-25000" i="1" lang="en-US" sz="1050">
                <a:latin typeface="Arial"/>
                <a:ea typeface="Arial"/>
                <a:cs typeface="Arial"/>
                <a:sym typeface="Arial"/>
              </a:rPr>
              <a:t>B</a:t>
            </a:r>
            <a:r>
              <a:rPr baseline="-25000" lang="en-US" sz="1050">
                <a:latin typeface="Cambria"/>
                <a:ea typeface="Cambria"/>
                <a:cs typeface="Cambria"/>
                <a:sym typeface="Cambria"/>
              </a:rPr>
              <a:t>⟩</a:t>
            </a:r>
            <a:endParaRPr baseline="-25000" sz="105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29" name="Google Shape;429;p39"/>
          <p:cNvSpPr/>
          <p:nvPr/>
        </p:nvSpPr>
        <p:spPr>
          <a:xfrm>
            <a:off x="2975432" y="2500366"/>
            <a:ext cx="174625" cy="174625"/>
          </a:xfrm>
          <a:custGeom>
            <a:rect b="b" l="l" r="r" t="t"/>
            <a:pathLst>
              <a:path extrusionOk="0" h="174625" w="174625">
                <a:moveTo>
                  <a:pt x="0" y="174492"/>
                </a:moveTo>
                <a:lnTo>
                  <a:pt x="174364" y="174492"/>
                </a:lnTo>
                <a:lnTo>
                  <a:pt x="174364" y="0"/>
                </a:lnTo>
                <a:lnTo>
                  <a:pt x="0" y="0"/>
                </a:lnTo>
                <a:lnTo>
                  <a:pt x="0" y="174492"/>
                </a:lnTo>
                <a:close/>
              </a:path>
            </a:pathLst>
          </a:cu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30" name="Google Shape;430;p39"/>
          <p:cNvSpPr txBox="1"/>
          <p:nvPr/>
        </p:nvSpPr>
        <p:spPr>
          <a:xfrm>
            <a:off x="3004883" y="2493459"/>
            <a:ext cx="109855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B</a:t>
            </a:r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39"/>
          <p:cNvSpPr/>
          <p:nvPr/>
        </p:nvSpPr>
        <p:spPr>
          <a:xfrm>
            <a:off x="2949839" y="2587612"/>
            <a:ext cx="18415" cy="0"/>
          </a:xfrm>
          <a:custGeom>
            <a:rect b="b" l="l" r="r" t="t"/>
            <a:pathLst>
              <a:path extrusionOk="0" h="120000" w="18414">
                <a:moveTo>
                  <a:pt x="0" y="0"/>
                </a:moveTo>
                <a:lnTo>
                  <a:pt x="18001" y="0"/>
                </a:lnTo>
              </a:path>
            </a:pathLst>
          </a:cu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32" name="Google Shape;432;p39"/>
          <p:cNvSpPr txBox="1"/>
          <p:nvPr/>
        </p:nvSpPr>
        <p:spPr>
          <a:xfrm>
            <a:off x="4434966" y="3371256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22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40"/>
          <p:cNvSpPr/>
          <p:nvPr/>
        </p:nvSpPr>
        <p:spPr>
          <a:xfrm>
            <a:off x="495363" y="146126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38" name="Google Shape;438;p40"/>
          <p:cNvSpPr txBox="1"/>
          <p:nvPr>
            <p:ph type="title"/>
          </p:nvPr>
        </p:nvSpPr>
        <p:spPr>
          <a:xfrm>
            <a:off x="624395" y="67334"/>
            <a:ext cx="1002030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</a:rPr>
              <a:t>Démonstration :</a:t>
            </a:r>
            <a:endParaRPr sz="1100"/>
          </a:p>
        </p:txBody>
      </p:sp>
      <p:sp>
        <p:nvSpPr>
          <p:cNvPr id="439" name="Google Shape;439;p40"/>
          <p:cNvSpPr txBox="1"/>
          <p:nvPr/>
        </p:nvSpPr>
        <p:spPr>
          <a:xfrm>
            <a:off x="726325" y="247129"/>
            <a:ext cx="3552190" cy="4711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1575">
            <a:spAutoFit/>
          </a:bodyPr>
          <a:lstStyle/>
          <a:p>
            <a:pPr indent="0" lvl="0" marL="5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On considère des machines qui terminent sur toute entrée.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28269" lvl="0" marL="464819" marR="43180" rtl="0" algn="l">
              <a:lnSpc>
                <a:spcPct val="101499"/>
              </a:lnSpc>
              <a:spcBef>
                <a:spcPts val="45"/>
              </a:spcBef>
              <a:spcAft>
                <a:spcPts val="0"/>
              </a:spcAft>
              <a:buClr>
                <a:srgbClr val="3333B2"/>
              </a:buClr>
              <a:buSzPts val="900"/>
              <a:buFont typeface="Cambria"/>
              <a:buChar char="•"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Pour deux telles machines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et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baseline="30000" lang="en-US" sz="900">
                <a:latin typeface="SimSun-ExtB"/>
                <a:ea typeface="SimSun-ExtB"/>
                <a:cs typeface="SimSun-ExtB"/>
                <a:sym typeface="SimSun-ExtB"/>
              </a:rPr>
              <a:t>′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, on note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AA</a:t>
            </a:r>
            <a:r>
              <a:rPr baseline="30000" lang="en-US" sz="900">
                <a:latin typeface="SimSun-ExtB"/>
                <a:ea typeface="SimSun-ExtB"/>
                <a:cs typeface="SimSun-ExtB"/>
                <a:sym typeface="SimSun-ExtB"/>
              </a:rPr>
              <a:t>′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la machine  qui est obtenue en composant de façon séquentielle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et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baseline="30000" lang="en-US" sz="900">
                <a:latin typeface="SimSun-ExtB"/>
                <a:ea typeface="SimSun-ExtB"/>
                <a:cs typeface="SimSun-ExtB"/>
                <a:sym typeface="SimSun-ExtB"/>
              </a:rPr>
              <a:t>′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40" name="Google Shape;440;p40"/>
          <p:cNvSpPr/>
          <p:nvPr/>
        </p:nvSpPr>
        <p:spPr>
          <a:xfrm>
            <a:off x="2753690" y="872175"/>
            <a:ext cx="152400" cy="157480"/>
          </a:xfrm>
          <a:custGeom>
            <a:rect b="b" l="l" r="r" t="t"/>
            <a:pathLst>
              <a:path extrusionOk="0" h="157480" w="152400">
                <a:moveTo>
                  <a:pt x="0" y="157042"/>
                </a:moveTo>
                <a:lnTo>
                  <a:pt x="151861" y="157042"/>
                </a:lnTo>
                <a:lnTo>
                  <a:pt x="151861" y="0"/>
                </a:lnTo>
                <a:lnTo>
                  <a:pt x="0" y="0"/>
                </a:lnTo>
                <a:lnTo>
                  <a:pt x="0" y="157042"/>
                </a:lnTo>
                <a:close/>
              </a:path>
            </a:pathLst>
          </a:cu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41" name="Google Shape;441;p40"/>
          <p:cNvSpPr txBox="1"/>
          <p:nvPr/>
        </p:nvSpPr>
        <p:spPr>
          <a:xfrm>
            <a:off x="2294166" y="869398"/>
            <a:ext cx="612140" cy="162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5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AA</a:t>
            </a:r>
            <a:r>
              <a:rPr baseline="30000" lang="en-US" sz="900">
                <a:latin typeface="SimSun-ExtB"/>
                <a:ea typeface="SimSun-ExtB"/>
                <a:cs typeface="SimSun-ExtB"/>
                <a:sym typeface="SimSun-ExtB"/>
              </a:rPr>
              <a:t>′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:	</a:t>
            </a:r>
            <a:r>
              <a:rPr baseline="30000" i="1" lang="en-US" sz="1350">
                <a:latin typeface="Arial"/>
                <a:ea typeface="Arial"/>
                <a:cs typeface="Arial"/>
                <a:sym typeface="Arial"/>
              </a:rPr>
              <a:t>A</a:t>
            </a:r>
            <a:endParaRPr baseline="30000" sz="135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40"/>
          <p:cNvSpPr/>
          <p:nvPr/>
        </p:nvSpPr>
        <p:spPr>
          <a:xfrm>
            <a:off x="2938736" y="867467"/>
            <a:ext cx="186055" cy="167005"/>
          </a:xfrm>
          <a:custGeom>
            <a:rect b="b" l="l" r="r" t="t"/>
            <a:pathLst>
              <a:path extrusionOk="0" h="167005" w="186055">
                <a:moveTo>
                  <a:pt x="0" y="166458"/>
                </a:moveTo>
                <a:lnTo>
                  <a:pt x="185953" y="166458"/>
                </a:lnTo>
                <a:lnTo>
                  <a:pt x="185953" y="0"/>
                </a:lnTo>
                <a:lnTo>
                  <a:pt x="0" y="0"/>
                </a:lnTo>
                <a:lnTo>
                  <a:pt x="0" y="166458"/>
                </a:lnTo>
                <a:close/>
              </a:path>
            </a:pathLst>
          </a:cu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43" name="Google Shape;443;p40"/>
          <p:cNvSpPr txBox="1"/>
          <p:nvPr/>
        </p:nvSpPr>
        <p:spPr>
          <a:xfrm>
            <a:off x="2938576" y="821024"/>
            <a:ext cx="180340" cy="162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-25000" i="1" lang="en-US" sz="135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600">
                <a:latin typeface="SimSun-ExtB"/>
                <a:ea typeface="SimSun-ExtB"/>
                <a:cs typeface="SimSun-ExtB"/>
                <a:sym typeface="SimSun-ExtB"/>
              </a:rPr>
              <a:t>′</a:t>
            </a:r>
            <a:endParaRPr sz="600">
              <a:latin typeface="SimSun-ExtB"/>
              <a:ea typeface="SimSun-ExtB"/>
              <a:cs typeface="SimSun-ExtB"/>
              <a:sym typeface="SimSun-ExtB"/>
            </a:endParaRPr>
          </a:p>
        </p:txBody>
      </p:sp>
      <p:sp>
        <p:nvSpPr>
          <p:cNvPr id="444" name="Google Shape;444;p40"/>
          <p:cNvSpPr/>
          <p:nvPr/>
        </p:nvSpPr>
        <p:spPr>
          <a:xfrm>
            <a:off x="2913143" y="950696"/>
            <a:ext cx="18415" cy="0"/>
          </a:xfrm>
          <a:custGeom>
            <a:rect b="b" l="l" r="r" t="t"/>
            <a:pathLst>
              <a:path extrusionOk="0" h="120000" w="18414">
                <a:moveTo>
                  <a:pt x="0" y="0"/>
                </a:moveTo>
                <a:lnTo>
                  <a:pt x="18001" y="0"/>
                </a:lnTo>
              </a:path>
            </a:pathLst>
          </a:cu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45" name="Google Shape;445;p40"/>
          <p:cNvSpPr txBox="1"/>
          <p:nvPr>
            <p:ph idx="1" type="body"/>
          </p:nvPr>
        </p:nvSpPr>
        <p:spPr>
          <a:xfrm>
            <a:off x="713625" y="1022543"/>
            <a:ext cx="3564254" cy="776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5550">
            <a:spAutoFit/>
          </a:bodyPr>
          <a:lstStyle/>
          <a:p>
            <a:pPr indent="0" lvl="0" marL="635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/>
              <a:t>On construit les machines suivantes :</a:t>
            </a:r>
            <a:endParaRPr sz="1000">
              <a:latin typeface="Lucida Sans"/>
              <a:ea typeface="Lucida Sans"/>
              <a:cs typeface="Lucida Sans"/>
              <a:sym typeface="Lucida Sans"/>
            </a:endParaRPr>
          </a:p>
          <a:p>
            <a:pPr indent="-165099" lvl="0" marL="477519" rtl="0" algn="l">
              <a:lnSpc>
                <a:spcPct val="77037"/>
              </a:lnSpc>
              <a:spcBef>
                <a:spcPts val="160"/>
              </a:spcBef>
              <a:spcAft>
                <a:spcPts val="0"/>
              </a:spcAft>
              <a:buClr>
                <a:srgbClr val="3333B2"/>
              </a:buClr>
              <a:buSzPts val="1350"/>
              <a:buFont typeface="Helvetica Neue"/>
              <a:buAutoNum type="arabicPeriod"/>
            </a:pPr>
            <a:r>
              <a:rPr baseline="30000" lang="en-US" sz="1350"/>
              <a:t>La machine </a:t>
            </a:r>
            <a:r>
              <a:rPr baseline="30000" i="1" lang="en-US" sz="1350">
                <a:latin typeface="Arial"/>
                <a:ea typeface="Arial"/>
                <a:cs typeface="Arial"/>
                <a:sym typeface="Arial"/>
              </a:rPr>
              <a:t>Print</a:t>
            </a:r>
            <a:r>
              <a:rPr i="1" lang="en-US" sz="600">
                <a:latin typeface="Arial"/>
                <a:ea typeface="Arial"/>
                <a:cs typeface="Arial"/>
                <a:sym typeface="Arial"/>
              </a:rPr>
              <a:t>w  </a:t>
            </a:r>
            <a:r>
              <a:rPr baseline="30000" lang="en-US" sz="1350"/>
              <a:t>termine avec le résultat </a:t>
            </a:r>
            <a:r>
              <a:rPr baseline="30000" i="1" lang="en-US" sz="135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baseline="30000" lang="en-US" sz="1350"/>
              <a:t>.</a:t>
            </a:r>
            <a:endParaRPr baseline="30000" sz="1350">
              <a:latin typeface="Arial"/>
              <a:ea typeface="Arial"/>
              <a:cs typeface="Arial"/>
              <a:sym typeface="Arial"/>
            </a:endParaRPr>
          </a:p>
          <a:p>
            <a:pPr indent="-165099" lvl="0" marL="477519" rtl="0" algn="l">
              <a:lnSpc>
                <a:spcPct val="115555"/>
              </a:lnSpc>
              <a:spcBef>
                <a:spcPts val="0"/>
              </a:spcBef>
              <a:spcAft>
                <a:spcPts val="0"/>
              </a:spcAft>
              <a:buClr>
                <a:srgbClr val="3333B2"/>
              </a:buClr>
              <a:buSzPts val="900"/>
              <a:buFont typeface="Helvetica Neue"/>
              <a:buAutoNum type="arabicPeriod"/>
            </a:pPr>
            <a:r>
              <a:rPr lang="en-US" sz="900"/>
              <a:t>Pour une entrée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900"/>
              <a:t>de la forme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= </a:t>
            </a:r>
            <a:r>
              <a:rPr lang="en-US" sz="900">
                <a:latin typeface="Cambria"/>
                <a:ea typeface="Cambria"/>
                <a:cs typeface="Cambria"/>
                <a:sym typeface="Cambria"/>
              </a:rPr>
              <a:t>⟨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X </a:t>
            </a:r>
            <a:r>
              <a:rPr lang="en-US" sz="900">
                <a:latin typeface="Cambria"/>
                <a:ea typeface="Cambria"/>
                <a:cs typeface="Cambria"/>
                <a:sym typeface="Cambria"/>
              </a:rPr>
              <a:t>⟩</a:t>
            </a:r>
            <a:r>
              <a:rPr lang="en-US" sz="900"/>
              <a:t>, où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X </a:t>
            </a:r>
            <a:r>
              <a:rPr lang="en-US" sz="900"/>
              <a:t>est une</a:t>
            </a:r>
            <a:endParaRPr sz="900">
              <a:latin typeface="Arial"/>
              <a:ea typeface="Arial"/>
              <a:cs typeface="Arial"/>
              <a:sym typeface="Arial"/>
            </a:endParaRPr>
          </a:p>
          <a:p>
            <a:pPr indent="0" lvl="0" marL="477519" rtl="0" algn="l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None/>
            </a:pPr>
            <a:r>
              <a:rPr lang="en-US" sz="900"/>
              <a:t>machine de Turing, la machine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B </a:t>
            </a:r>
            <a:r>
              <a:rPr lang="en-US" sz="900"/>
              <a:t>produit en sortie le codage</a:t>
            </a:r>
            <a:endParaRPr sz="900">
              <a:latin typeface="Arial"/>
              <a:ea typeface="Arial"/>
              <a:cs typeface="Arial"/>
              <a:sym typeface="Arial"/>
            </a:endParaRPr>
          </a:p>
          <a:p>
            <a:pPr indent="0" lvl="0" marL="477519" rtl="0" algn="l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None/>
            </a:pPr>
            <a:r>
              <a:rPr baseline="30000" lang="en-US" sz="1350"/>
              <a:t>de la machine </a:t>
            </a:r>
            <a:r>
              <a:rPr baseline="30000" i="1" lang="en-US" sz="1350">
                <a:latin typeface="Arial"/>
                <a:ea typeface="Arial"/>
                <a:cs typeface="Arial"/>
                <a:sym typeface="Arial"/>
              </a:rPr>
              <a:t>Print</a:t>
            </a:r>
            <a:r>
              <a:rPr i="1" lang="en-US" sz="60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baseline="30000" i="1" lang="en-US" sz="1350">
                <a:latin typeface="Arial"/>
                <a:ea typeface="Arial"/>
                <a:cs typeface="Arial"/>
                <a:sym typeface="Arial"/>
              </a:rPr>
              <a:t>X </a:t>
            </a:r>
            <a:r>
              <a:rPr baseline="30000" lang="en-US" sz="1350"/>
              <a:t>.</a:t>
            </a:r>
            <a:endParaRPr baseline="30000" sz="135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40"/>
          <p:cNvSpPr txBox="1"/>
          <p:nvPr/>
        </p:nvSpPr>
        <p:spPr>
          <a:xfrm>
            <a:off x="1881632" y="1934078"/>
            <a:ext cx="612775" cy="162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B 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: </a:t>
            </a:r>
            <a:r>
              <a:rPr lang="en-US" sz="900">
                <a:latin typeface="Cambria"/>
                <a:ea typeface="Cambria"/>
                <a:cs typeface="Cambria"/>
                <a:sym typeface="Cambria"/>
              </a:rPr>
              <a:t>⟨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X </a:t>
            </a:r>
            <a:r>
              <a:rPr lang="en-US" sz="900">
                <a:latin typeface="Cambria"/>
                <a:ea typeface="Cambria"/>
                <a:cs typeface="Cambria"/>
                <a:sym typeface="Cambria"/>
              </a:rPr>
              <a:t>⟩ ›→ ⟨</a:t>
            </a:r>
            <a:endParaRPr sz="9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47" name="Google Shape;447;p40"/>
          <p:cNvSpPr txBox="1"/>
          <p:nvPr/>
        </p:nvSpPr>
        <p:spPr>
          <a:xfrm>
            <a:off x="2680209" y="1935309"/>
            <a:ext cx="455930" cy="194310"/>
          </a:xfrm>
          <a:prstGeom prst="rect">
            <a:avLst/>
          </a:pr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4425">
            <a:spAutoFit/>
          </a:bodyPr>
          <a:lstStyle/>
          <a:p>
            <a:pPr indent="0" lvl="0" marL="3746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Print</a:t>
            </a:r>
            <a:r>
              <a:rPr baseline="-25000" lang="en-US" sz="900">
                <a:latin typeface="SimSun-ExtB"/>
                <a:ea typeface="SimSun-ExtB"/>
                <a:cs typeface="SimSun-ExtB"/>
                <a:sym typeface="SimSun-ExtB"/>
              </a:rPr>
              <a:t>(</a:t>
            </a:r>
            <a:r>
              <a:rPr baseline="-25000" i="1" lang="en-US" sz="900">
                <a:latin typeface="Arial"/>
                <a:ea typeface="Arial"/>
                <a:cs typeface="Arial"/>
                <a:sym typeface="Arial"/>
              </a:rPr>
              <a:t>X </a:t>
            </a:r>
            <a:r>
              <a:rPr baseline="-25000" lang="en-US" sz="900">
                <a:latin typeface="SimSun-ExtB"/>
                <a:ea typeface="SimSun-ExtB"/>
                <a:cs typeface="SimSun-ExtB"/>
                <a:sym typeface="SimSun-ExtB"/>
              </a:rPr>
              <a:t>⟩</a:t>
            </a:r>
            <a:endParaRPr baseline="-25000" sz="900">
              <a:latin typeface="SimSun-ExtB"/>
              <a:ea typeface="SimSun-ExtB"/>
              <a:cs typeface="SimSun-ExtB"/>
              <a:sym typeface="SimSun-ExtB"/>
            </a:endParaRPr>
          </a:p>
        </p:txBody>
      </p:sp>
      <p:sp>
        <p:nvSpPr>
          <p:cNvPr id="448" name="Google Shape;448;p40"/>
          <p:cNvSpPr/>
          <p:nvPr/>
        </p:nvSpPr>
        <p:spPr>
          <a:xfrm>
            <a:off x="3143159" y="1953656"/>
            <a:ext cx="191770" cy="157480"/>
          </a:xfrm>
          <a:custGeom>
            <a:rect b="b" l="l" r="r" t="t"/>
            <a:pathLst>
              <a:path extrusionOk="0" h="157480" w="191770">
                <a:moveTo>
                  <a:pt x="25592" y="157042"/>
                </a:moveTo>
                <a:lnTo>
                  <a:pt x="191460" y="157042"/>
                </a:lnTo>
                <a:lnTo>
                  <a:pt x="191460" y="0"/>
                </a:lnTo>
                <a:lnTo>
                  <a:pt x="25592" y="0"/>
                </a:lnTo>
                <a:lnTo>
                  <a:pt x="25592" y="157042"/>
                </a:lnTo>
                <a:close/>
              </a:path>
              <a:path extrusionOk="0" h="157480" w="191770">
                <a:moveTo>
                  <a:pt x="0" y="78521"/>
                </a:moveTo>
                <a:lnTo>
                  <a:pt x="18001" y="78521"/>
                </a:lnTo>
              </a:path>
            </a:pathLst>
          </a:cu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49" name="Google Shape;449;p40"/>
          <p:cNvSpPr txBox="1"/>
          <p:nvPr/>
        </p:nvSpPr>
        <p:spPr>
          <a:xfrm>
            <a:off x="3168586" y="1946168"/>
            <a:ext cx="414655" cy="162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X	</a:t>
            </a:r>
            <a:r>
              <a:rPr baseline="30000" lang="en-US" sz="1350">
                <a:latin typeface="Cambria"/>
                <a:ea typeface="Cambria"/>
                <a:cs typeface="Cambria"/>
                <a:sym typeface="Cambria"/>
              </a:rPr>
              <a:t>⟩</a:t>
            </a:r>
            <a:endParaRPr baseline="30000" sz="135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50" name="Google Shape;450;p40"/>
          <p:cNvSpPr txBox="1"/>
          <p:nvPr/>
        </p:nvSpPr>
        <p:spPr>
          <a:xfrm>
            <a:off x="739025" y="2141174"/>
            <a:ext cx="3348990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On considère alors la machine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baseline="30000" lang="en-US" sz="1050">
                <a:latin typeface="Cambria"/>
                <a:ea typeface="Cambria"/>
                <a:cs typeface="Cambria"/>
                <a:sym typeface="Cambria"/>
              </a:rPr>
              <a:t>∗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donnée par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Print</a:t>
            </a:r>
            <a:r>
              <a:rPr baseline="-25000" lang="en-US" sz="1050">
                <a:latin typeface="Cambria"/>
                <a:ea typeface="Cambria"/>
                <a:cs typeface="Cambria"/>
                <a:sym typeface="Cambria"/>
              </a:rPr>
              <a:t>(</a:t>
            </a:r>
            <a:r>
              <a:rPr baseline="-25000" i="1" lang="en-US" sz="1050">
                <a:latin typeface="Arial"/>
                <a:ea typeface="Arial"/>
                <a:cs typeface="Arial"/>
                <a:sym typeface="Arial"/>
              </a:rPr>
              <a:t>B</a:t>
            </a:r>
            <a:r>
              <a:rPr baseline="-25000" lang="en-US" sz="1050">
                <a:latin typeface="Cambria"/>
                <a:ea typeface="Cambria"/>
                <a:cs typeface="Cambria"/>
                <a:sym typeface="Cambria"/>
              </a:rPr>
              <a:t>⟩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51" name="Google Shape;451;p40"/>
          <p:cNvSpPr txBox="1"/>
          <p:nvPr/>
        </p:nvSpPr>
        <p:spPr>
          <a:xfrm>
            <a:off x="2008885" y="2493459"/>
            <a:ext cx="289560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baseline="30000" lang="en-US" sz="1050">
                <a:latin typeface="Cambria"/>
                <a:ea typeface="Cambria"/>
                <a:cs typeface="Cambria"/>
                <a:sym typeface="Cambria"/>
              </a:rPr>
              <a:t>∗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52" name="Google Shape;452;p40"/>
          <p:cNvSpPr txBox="1"/>
          <p:nvPr/>
        </p:nvSpPr>
        <p:spPr>
          <a:xfrm>
            <a:off x="2444639" y="2477872"/>
            <a:ext cx="497840" cy="219710"/>
          </a:xfrm>
          <a:prstGeom prst="rect">
            <a:avLst/>
          </a:pr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5075">
            <a:spAutoFit/>
          </a:bodyPr>
          <a:lstStyle/>
          <a:p>
            <a:pPr indent="0" lvl="0" marL="4191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Print</a:t>
            </a:r>
            <a:r>
              <a:rPr baseline="-25000" lang="en-US" sz="1050">
                <a:latin typeface="Cambria"/>
                <a:ea typeface="Cambria"/>
                <a:cs typeface="Cambria"/>
                <a:sym typeface="Cambria"/>
              </a:rPr>
              <a:t>(</a:t>
            </a:r>
            <a:r>
              <a:rPr baseline="-25000" i="1" lang="en-US" sz="1050">
                <a:latin typeface="Arial"/>
                <a:ea typeface="Arial"/>
                <a:cs typeface="Arial"/>
                <a:sym typeface="Arial"/>
              </a:rPr>
              <a:t>B</a:t>
            </a:r>
            <a:r>
              <a:rPr baseline="-25000" lang="en-US" sz="1050">
                <a:latin typeface="Cambria"/>
                <a:ea typeface="Cambria"/>
                <a:cs typeface="Cambria"/>
                <a:sym typeface="Cambria"/>
              </a:rPr>
              <a:t>⟩</a:t>
            </a:r>
            <a:endParaRPr baseline="-25000" sz="105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53" name="Google Shape;453;p40"/>
          <p:cNvSpPr/>
          <p:nvPr/>
        </p:nvSpPr>
        <p:spPr>
          <a:xfrm>
            <a:off x="2975432" y="2500366"/>
            <a:ext cx="174625" cy="174625"/>
          </a:xfrm>
          <a:custGeom>
            <a:rect b="b" l="l" r="r" t="t"/>
            <a:pathLst>
              <a:path extrusionOk="0" h="174625" w="174625">
                <a:moveTo>
                  <a:pt x="0" y="174492"/>
                </a:moveTo>
                <a:lnTo>
                  <a:pt x="174364" y="174492"/>
                </a:lnTo>
                <a:lnTo>
                  <a:pt x="174364" y="0"/>
                </a:lnTo>
                <a:lnTo>
                  <a:pt x="0" y="0"/>
                </a:lnTo>
                <a:lnTo>
                  <a:pt x="0" y="174492"/>
                </a:lnTo>
                <a:close/>
              </a:path>
            </a:pathLst>
          </a:cu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54" name="Google Shape;454;p40"/>
          <p:cNvSpPr txBox="1"/>
          <p:nvPr/>
        </p:nvSpPr>
        <p:spPr>
          <a:xfrm>
            <a:off x="3004883" y="2493459"/>
            <a:ext cx="109855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B</a:t>
            </a:r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40"/>
          <p:cNvSpPr/>
          <p:nvPr/>
        </p:nvSpPr>
        <p:spPr>
          <a:xfrm>
            <a:off x="2949839" y="2587612"/>
            <a:ext cx="18415" cy="0"/>
          </a:xfrm>
          <a:custGeom>
            <a:rect b="b" l="l" r="r" t="t"/>
            <a:pathLst>
              <a:path extrusionOk="0" h="120000" w="18414">
                <a:moveTo>
                  <a:pt x="0" y="0"/>
                </a:moveTo>
                <a:lnTo>
                  <a:pt x="18001" y="0"/>
                </a:lnTo>
              </a:path>
            </a:pathLst>
          </a:cu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56" name="Google Shape;456;p40"/>
          <p:cNvSpPr txBox="1"/>
          <p:nvPr/>
        </p:nvSpPr>
        <p:spPr>
          <a:xfrm>
            <a:off x="700925" y="2709473"/>
            <a:ext cx="3608070" cy="6330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-137160" lvl="0" marL="212725" marR="685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Déroulons le résultat de cette machine : la machine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Print</a:t>
            </a:r>
            <a:r>
              <a:rPr baseline="-25000" lang="en-US" sz="1050">
                <a:latin typeface="Cambria"/>
                <a:ea typeface="Cambria"/>
                <a:cs typeface="Cambria"/>
                <a:sym typeface="Cambria"/>
              </a:rPr>
              <a:t>(</a:t>
            </a:r>
            <a:r>
              <a:rPr baseline="-25000" i="1" lang="en-US" sz="1050">
                <a:latin typeface="Arial"/>
                <a:ea typeface="Arial"/>
                <a:cs typeface="Arial"/>
                <a:sym typeface="Arial"/>
              </a:rPr>
              <a:t>B</a:t>
            </a:r>
            <a:r>
              <a:rPr baseline="-25000" lang="en-US" sz="1050">
                <a:latin typeface="Cambria"/>
                <a:ea typeface="Cambria"/>
                <a:cs typeface="Cambria"/>
                <a:sym typeface="Cambria"/>
              </a:rPr>
              <a:t>⟩ 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produit en sortie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⟨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⟩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 La composition par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B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produit alors le  codage de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Print</a:t>
            </a:r>
            <a:r>
              <a:rPr baseline="-25000" lang="en-US" sz="1050">
                <a:latin typeface="Cambria"/>
                <a:ea typeface="Cambria"/>
                <a:cs typeface="Cambria"/>
                <a:sym typeface="Cambria"/>
              </a:rPr>
              <a:t>(</a:t>
            </a:r>
            <a:r>
              <a:rPr baseline="-25000" i="1" lang="en-US" sz="1050">
                <a:latin typeface="Arial"/>
                <a:ea typeface="Arial"/>
                <a:cs typeface="Arial"/>
                <a:sym typeface="Arial"/>
              </a:rPr>
              <a:t>B</a:t>
            </a:r>
            <a:r>
              <a:rPr baseline="-25000" lang="en-US" sz="1050">
                <a:latin typeface="Cambria"/>
                <a:ea typeface="Cambria"/>
                <a:cs typeface="Cambria"/>
                <a:sym typeface="Cambria"/>
              </a:rPr>
              <a:t>⟩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, qui est bien le codage de la machine 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baseline="30000" lang="en-US" sz="1050">
                <a:latin typeface="Cambria"/>
                <a:ea typeface="Cambria"/>
                <a:cs typeface="Cambria"/>
                <a:sym typeface="Cambria"/>
              </a:rPr>
              <a:t>∗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57" name="Google Shape;457;p40"/>
          <p:cNvSpPr txBox="1"/>
          <p:nvPr/>
        </p:nvSpPr>
        <p:spPr>
          <a:xfrm>
            <a:off x="4434966" y="3371256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22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41"/>
          <p:cNvSpPr txBox="1"/>
          <p:nvPr/>
        </p:nvSpPr>
        <p:spPr>
          <a:xfrm>
            <a:off x="1592668" y="59814"/>
            <a:ext cx="142303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Plus précisément</a:t>
            </a:r>
            <a:endParaRPr sz="1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63" name="Google Shape;463;p41"/>
          <p:cNvSpPr txBox="1"/>
          <p:nvPr>
            <p:ph idx="12" type="sldNum"/>
          </p:nvPr>
        </p:nvSpPr>
        <p:spPr>
          <a:xfrm>
            <a:off x="4409566" y="3370303"/>
            <a:ext cx="160654" cy="121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52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23</a:t>
            </a:r>
            <a:endParaRPr/>
          </a:p>
        </p:txBody>
      </p:sp>
      <p:sp>
        <p:nvSpPr>
          <p:cNvPr id="464" name="Google Shape;464;p41"/>
          <p:cNvSpPr txBox="1"/>
          <p:nvPr/>
        </p:nvSpPr>
        <p:spPr>
          <a:xfrm>
            <a:off x="347294" y="1059559"/>
            <a:ext cx="2912110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75">
            <a:spAutoFit/>
          </a:bodyPr>
          <a:lstStyle/>
          <a:p>
            <a:pPr indent="-208279" lvl="0" marL="220345" marR="5080" rtl="0" algn="l">
              <a:lnSpc>
                <a:spcPct val="102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3"/>
              </a:rPr>
              <a:t>Quelques résultats amusants de la calculabilité </a:t>
            </a:r>
            <a:r>
              <a:rPr lang="en-US" sz="11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4"/>
              </a:rPr>
              <a:t>Quines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20345" marR="1250950" rtl="0" algn="l">
              <a:lnSpc>
                <a:spcPct val="102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5"/>
              </a:rPr>
              <a:t>Théorème de récursion </a:t>
            </a:r>
            <a:r>
              <a:rPr lang="en-US" sz="11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6"/>
              </a:rPr>
              <a:t>Applications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42"/>
          <p:cNvSpPr txBox="1"/>
          <p:nvPr>
            <p:ph type="title"/>
          </p:nvPr>
        </p:nvSpPr>
        <p:spPr>
          <a:xfrm>
            <a:off x="1349628" y="59814"/>
            <a:ext cx="190881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Théorème de récursion</a:t>
            </a:r>
            <a:endParaRPr/>
          </a:p>
        </p:txBody>
      </p:sp>
      <p:sp>
        <p:nvSpPr>
          <p:cNvPr id="470" name="Google Shape;470;p42"/>
          <p:cNvSpPr txBox="1"/>
          <p:nvPr/>
        </p:nvSpPr>
        <p:spPr>
          <a:xfrm>
            <a:off x="271094" y="296989"/>
            <a:ext cx="4065904" cy="10915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4450">
            <a:spAutoFit/>
          </a:bodyPr>
          <a:lstStyle/>
          <a:p>
            <a:pPr indent="0" lvl="0" marL="88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Théorème (Théorème de récursion)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88900" marR="81280" rtl="0" algn="l">
              <a:lnSpc>
                <a:spcPct val="102600"/>
              </a:lnSpc>
              <a:spcBef>
                <a:spcPts val="190"/>
              </a:spcBef>
              <a:spcAft>
                <a:spcPts val="0"/>
              </a:spcAft>
              <a:buNone/>
            </a:pP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Soit t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: Σ</a:t>
            </a:r>
            <a:r>
              <a:rPr baseline="30000" lang="en-US" sz="1200">
                <a:latin typeface="Cambria"/>
                <a:ea typeface="Cambria"/>
                <a:cs typeface="Cambria"/>
                <a:sym typeface="Cambria"/>
              </a:rPr>
              <a:t>∗ </a:t>
            </a:r>
            <a:r>
              <a:rPr lang="en-US" sz="1100">
                <a:latin typeface="Cambria"/>
                <a:ea typeface="Cambria"/>
                <a:cs typeface="Cambria"/>
                <a:sym typeface="Cambria"/>
              </a:rPr>
              <a:t>×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Σ</a:t>
            </a:r>
            <a:r>
              <a:rPr baseline="30000" lang="en-US" sz="1200">
                <a:latin typeface="Cambria"/>
                <a:ea typeface="Cambria"/>
                <a:cs typeface="Cambria"/>
                <a:sym typeface="Cambria"/>
              </a:rPr>
              <a:t>∗ </a:t>
            </a:r>
            <a:r>
              <a:rPr lang="en-US" sz="1100">
                <a:latin typeface="Cambria"/>
                <a:ea typeface="Cambria"/>
                <a:cs typeface="Cambria"/>
                <a:sym typeface="Cambria"/>
              </a:rPr>
              <a:t>→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Σ</a:t>
            </a:r>
            <a:r>
              <a:rPr baseline="30000" lang="en-US" sz="1200">
                <a:latin typeface="Cambria"/>
                <a:ea typeface="Cambria"/>
                <a:cs typeface="Cambria"/>
                <a:sym typeface="Cambria"/>
              </a:rPr>
              <a:t>∗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une fonction calculable. Alors il existe une  machine de Turing R qui calcule une fonction r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: Σ</a:t>
            </a:r>
            <a:r>
              <a:rPr baseline="30000" lang="en-US" sz="1200">
                <a:latin typeface="Cambria"/>
                <a:ea typeface="Cambria"/>
                <a:cs typeface="Cambria"/>
                <a:sym typeface="Cambria"/>
              </a:rPr>
              <a:t>∗ </a:t>
            </a:r>
            <a:r>
              <a:rPr lang="en-US" sz="1100">
                <a:latin typeface="Cambria"/>
                <a:ea typeface="Cambria"/>
                <a:cs typeface="Cambria"/>
                <a:sym typeface="Cambria"/>
              </a:rPr>
              <a:t>→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Σ</a:t>
            </a:r>
            <a:r>
              <a:rPr baseline="30000" lang="en-US" sz="1200">
                <a:latin typeface="Cambria"/>
                <a:ea typeface="Cambria"/>
                <a:cs typeface="Cambria"/>
                <a:sym typeface="Cambria"/>
              </a:rPr>
              <a:t>∗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telle  que pour tout mot w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130"/>
              </a:spcBef>
              <a:spcAft>
                <a:spcPts val="0"/>
              </a:spcAft>
              <a:buNone/>
            </a:pP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r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) =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t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lang="en-US" sz="1100">
                <a:latin typeface="Cambria"/>
                <a:ea typeface="Cambria"/>
                <a:cs typeface="Cambria"/>
                <a:sym typeface="Cambria"/>
              </a:rPr>
              <a:t>⟨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en-US" sz="1100">
                <a:latin typeface="Cambria"/>
                <a:ea typeface="Cambria"/>
                <a:cs typeface="Cambria"/>
                <a:sym typeface="Cambria"/>
              </a:rPr>
              <a:t>⟩</a:t>
            </a:r>
            <a:r>
              <a:rPr i="1" lang="en-US" sz="11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r>
              <a:rPr i="1" lang="en-US" sz="11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471" name="Google Shape;471;p42"/>
          <p:cNvGrpSpPr/>
          <p:nvPr/>
        </p:nvGrpSpPr>
        <p:grpSpPr>
          <a:xfrm>
            <a:off x="3590682" y="1695421"/>
            <a:ext cx="657860" cy="101600"/>
            <a:chOff x="3590682" y="1695421"/>
            <a:chExt cx="657860" cy="101600"/>
          </a:xfrm>
        </p:grpSpPr>
        <p:sp>
          <p:nvSpPr>
            <p:cNvPr id="472" name="Google Shape;472;p42"/>
            <p:cNvSpPr/>
            <p:nvPr/>
          </p:nvSpPr>
          <p:spPr>
            <a:xfrm>
              <a:off x="3590682" y="1695421"/>
              <a:ext cx="657860" cy="101600"/>
            </a:xfrm>
            <a:custGeom>
              <a:rect b="b" l="l" r="r" t="t"/>
              <a:pathLst>
                <a:path extrusionOk="0" h="101600" w="657860">
                  <a:moveTo>
                    <a:pt x="606716" y="0"/>
                  </a:moveTo>
                  <a:lnTo>
                    <a:pt x="50610" y="0"/>
                  </a:lnTo>
                  <a:lnTo>
                    <a:pt x="30959" y="3993"/>
                  </a:lnTo>
                  <a:lnTo>
                    <a:pt x="14866" y="14866"/>
                  </a:lnTo>
                  <a:lnTo>
                    <a:pt x="3993" y="30959"/>
                  </a:lnTo>
                  <a:lnTo>
                    <a:pt x="0" y="50610"/>
                  </a:lnTo>
                  <a:lnTo>
                    <a:pt x="3993" y="70262"/>
                  </a:lnTo>
                  <a:lnTo>
                    <a:pt x="14866" y="86354"/>
                  </a:lnTo>
                  <a:lnTo>
                    <a:pt x="30959" y="97228"/>
                  </a:lnTo>
                  <a:lnTo>
                    <a:pt x="50610" y="101221"/>
                  </a:lnTo>
                  <a:lnTo>
                    <a:pt x="606716" y="101221"/>
                  </a:lnTo>
                  <a:lnTo>
                    <a:pt x="626367" y="97228"/>
                  </a:lnTo>
                  <a:lnTo>
                    <a:pt x="642460" y="86354"/>
                  </a:lnTo>
                  <a:lnTo>
                    <a:pt x="653333" y="70262"/>
                  </a:lnTo>
                  <a:lnTo>
                    <a:pt x="657326" y="50610"/>
                  </a:lnTo>
                  <a:lnTo>
                    <a:pt x="653333" y="30959"/>
                  </a:lnTo>
                  <a:lnTo>
                    <a:pt x="642460" y="14866"/>
                  </a:lnTo>
                  <a:lnTo>
                    <a:pt x="626367" y="3993"/>
                  </a:lnTo>
                  <a:lnTo>
                    <a:pt x="606716" y="0"/>
                  </a:lnTo>
                  <a:close/>
                </a:path>
              </a:pathLst>
            </a:custGeom>
            <a:solidFill>
              <a:srgbClr val="9898D8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73" name="Google Shape;473;p42"/>
            <p:cNvSpPr/>
            <p:nvPr/>
          </p:nvSpPr>
          <p:spPr>
            <a:xfrm>
              <a:off x="3590682" y="1695421"/>
              <a:ext cx="657860" cy="101600"/>
            </a:xfrm>
            <a:custGeom>
              <a:rect b="b" l="l" r="r" t="t"/>
              <a:pathLst>
                <a:path extrusionOk="0" h="101600" w="657860">
                  <a:moveTo>
                    <a:pt x="50610" y="101221"/>
                  </a:moveTo>
                  <a:lnTo>
                    <a:pt x="30959" y="97228"/>
                  </a:lnTo>
                  <a:lnTo>
                    <a:pt x="14866" y="86354"/>
                  </a:lnTo>
                  <a:lnTo>
                    <a:pt x="3993" y="70262"/>
                  </a:lnTo>
                  <a:lnTo>
                    <a:pt x="0" y="50610"/>
                  </a:lnTo>
                  <a:lnTo>
                    <a:pt x="3993" y="30959"/>
                  </a:lnTo>
                  <a:lnTo>
                    <a:pt x="14866" y="14866"/>
                  </a:lnTo>
                  <a:lnTo>
                    <a:pt x="30959" y="3993"/>
                  </a:lnTo>
                  <a:lnTo>
                    <a:pt x="50610" y="0"/>
                  </a:lnTo>
                  <a:lnTo>
                    <a:pt x="606716" y="0"/>
                  </a:lnTo>
                  <a:lnTo>
                    <a:pt x="626367" y="3993"/>
                  </a:lnTo>
                  <a:lnTo>
                    <a:pt x="642460" y="14866"/>
                  </a:lnTo>
                  <a:lnTo>
                    <a:pt x="653333" y="30959"/>
                  </a:lnTo>
                  <a:lnTo>
                    <a:pt x="657326" y="50610"/>
                  </a:lnTo>
                  <a:lnTo>
                    <a:pt x="653333" y="70262"/>
                  </a:lnTo>
                  <a:lnTo>
                    <a:pt x="642460" y="86354"/>
                  </a:lnTo>
                  <a:lnTo>
                    <a:pt x="626367" y="97228"/>
                  </a:lnTo>
                  <a:lnTo>
                    <a:pt x="606716" y="101221"/>
                  </a:lnTo>
                  <a:lnTo>
                    <a:pt x="50610" y="101221"/>
                  </a:lnTo>
                  <a:close/>
                </a:path>
              </a:pathLst>
            </a:custGeom>
            <a:noFill/>
            <a:ln cap="flat" cmpd="sng" w="10100">
              <a:solidFill>
                <a:srgbClr val="989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74" name="Google Shape;474;p42"/>
            <p:cNvSpPr/>
            <p:nvPr/>
          </p:nvSpPr>
          <p:spPr>
            <a:xfrm>
              <a:off x="3647694" y="1726894"/>
              <a:ext cx="25400" cy="38100"/>
            </a:xfrm>
            <a:custGeom>
              <a:rect b="b" l="l" r="r" t="t"/>
              <a:pathLst>
                <a:path extrusionOk="0" h="38100" w="25400">
                  <a:moveTo>
                    <a:pt x="0" y="0"/>
                  </a:moveTo>
                  <a:lnTo>
                    <a:pt x="0" y="38100"/>
                  </a:lnTo>
                  <a:lnTo>
                    <a:pt x="25400" y="190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475" name="Google Shape;475;p42"/>
          <p:cNvSpPr txBox="1"/>
          <p:nvPr/>
        </p:nvSpPr>
        <p:spPr>
          <a:xfrm>
            <a:off x="3691851" y="1682729"/>
            <a:ext cx="518795" cy="1168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3"/>
              </a:rPr>
              <a:t>Démonstration</a:t>
            </a:r>
            <a:endParaRPr sz="6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76" name="Google Shape;476;p42"/>
          <p:cNvSpPr/>
          <p:nvPr/>
        </p:nvSpPr>
        <p:spPr>
          <a:xfrm>
            <a:off x="495363" y="2026081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77" name="Google Shape;477;p42"/>
          <p:cNvSpPr txBox="1"/>
          <p:nvPr/>
        </p:nvSpPr>
        <p:spPr>
          <a:xfrm>
            <a:off x="535495" y="1947289"/>
            <a:ext cx="3611245" cy="13677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01600" marR="0" rtl="0" algn="just">
              <a:lnSpc>
                <a:spcPct val="1177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Comment l’utiliser ?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7159" lvl="0" marL="378460" marR="93980" rtl="0" algn="just">
              <a:lnSpc>
                <a:spcPct val="110000"/>
              </a:lnSpc>
              <a:spcBef>
                <a:spcPts val="95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Pour obtenir une machine de Turing qui utilise sa propre  description,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28269" lvl="0" marL="655320" marR="295910" rtl="0" algn="just">
              <a:lnSpc>
                <a:spcPct val="101499"/>
              </a:lnSpc>
              <a:spcBef>
                <a:spcPts val="25"/>
              </a:spcBef>
              <a:spcAft>
                <a:spcPts val="0"/>
              </a:spcAft>
              <a:buClr>
                <a:srgbClr val="3333B2"/>
              </a:buClr>
              <a:buSzPts val="900"/>
              <a:buFont typeface="Cambria"/>
              <a:buChar char="•"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il suffit d’avoir une machine, que l’on appelle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T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dans  l’énoncé, qui prend comme entrée supplémentaire la  description de la machine.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7159" lvl="0" marL="378460" marR="110489" rtl="0" algn="l">
              <a:lnSpc>
                <a:spcPct val="100000"/>
              </a:lnSpc>
              <a:spcBef>
                <a:spcPts val="85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Le théorème produit une machine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R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qui fait exactement  comme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T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, mais avec son propre codage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⟨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⟩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rempli  automatiquement.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78" name="Google Shape;478;p42"/>
          <p:cNvSpPr txBox="1"/>
          <p:nvPr>
            <p:ph idx="12" type="sldNum"/>
          </p:nvPr>
        </p:nvSpPr>
        <p:spPr>
          <a:xfrm>
            <a:off x="4409566" y="3370303"/>
            <a:ext cx="160654" cy="121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52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24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43"/>
          <p:cNvSpPr txBox="1"/>
          <p:nvPr/>
        </p:nvSpPr>
        <p:spPr>
          <a:xfrm>
            <a:off x="1592668" y="59814"/>
            <a:ext cx="142303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Plus précisément</a:t>
            </a:r>
            <a:endParaRPr sz="1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84" name="Google Shape;484;p43"/>
          <p:cNvSpPr txBox="1"/>
          <p:nvPr>
            <p:ph idx="12" type="sldNum"/>
          </p:nvPr>
        </p:nvSpPr>
        <p:spPr>
          <a:xfrm>
            <a:off x="4409566" y="3370303"/>
            <a:ext cx="160654" cy="121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52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25</a:t>
            </a:r>
            <a:endParaRPr/>
          </a:p>
        </p:txBody>
      </p:sp>
      <p:sp>
        <p:nvSpPr>
          <p:cNvPr id="485" name="Google Shape;485;p43"/>
          <p:cNvSpPr txBox="1"/>
          <p:nvPr/>
        </p:nvSpPr>
        <p:spPr>
          <a:xfrm>
            <a:off x="347294" y="1059559"/>
            <a:ext cx="2912110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75">
            <a:spAutoFit/>
          </a:bodyPr>
          <a:lstStyle/>
          <a:p>
            <a:pPr indent="-208279" lvl="0" marL="220345" marR="5080" rtl="0" algn="l">
              <a:lnSpc>
                <a:spcPct val="102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3"/>
              </a:rPr>
              <a:t>Quelques résultats amusants de la calculabilité </a:t>
            </a:r>
            <a:r>
              <a:rPr lang="en-US" sz="11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4"/>
              </a:rPr>
              <a:t>Quines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20345" marR="1250950" rtl="0" algn="l">
              <a:lnSpc>
                <a:spcPct val="102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5"/>
              </a:rPr>
              <a:t>Théorème de récursion </a:t>
            </a:r>
            <a:r>
              <a:rPr lang="en-US" sz="1100">
                <a:solidFill>
                  <a:srgbClr val="FFCC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6"/>
              </a:rPr>
              <a:t>Applications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>
    <p:fade thruBlk="1"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44"/>
          <p:cNvSpPr txBox="1"/>
          <p:nvPr>
            <p:ph type="title"/>
          </p:nvPr>
        </p:nvSpPr>
        <p:spPr>
          <a:xfrm>
            <a:off x="1213345" y="59814"/>
            <a:ext cx="218186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Exemple : Quines revisitée</a:t>
            </a:r>
            <a:endParaRPr/>
          </a:p>
        </p:txBody>
      </p:sp>
      <p:sp>
        <p:nvSpPr>
          <p:cNvPr id="491" name="Google Shape;491;p44"/>
          <p:cNvSpPr/>
          <p:nvPr/>
        </p:nvSpPr>
        <p:spPr>
          <a:xfrm>
            <a:off x="495363" y="720636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92" name="Google Shape;492;p44"/>
          <p:cNvSpPr txBox="1"/>
          <p:nvPr/>
        </p:nvSpPr>
        <p:spPr>
          <a:xfrm>
            <a:off x="560895" y="630627"/>
            <a:ext cx="3613785" cy="8058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2850">
            <a:spAutoFit/>
          </a:bodyPr>
          <a:lstStyle/>
          <a:p>
            <a:pPr indent="0" lvl="0" marL="76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Pour obtenir SELF =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15900" marR="0" rtl="0" algn="l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 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sur tout entrée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,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28269" lvl="0" marL="629920" marR="0" rtl="0" algn="l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>
                <a:srgbClr val="3333B2"/>
              </a:buClr>
              <a:buSzPts val="900"/>
              <a:buFont typeface="Cambria"/>
              <a:buChar char="•"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obtenir par le théorème de récursion sa propre description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629920" marR="0" rtl="0" algn="l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None/>
            </a:pPr>
            <a:r>
              <a:rPr lang="en-US" sz="900">
                <a:latin typeface="Cambria"/>
                <a:ea typeface="Cambria"/>
                <a:cs typeface="Cambria"/>
                <a:sym typeface="Cambria"/>
              </a:rPr>
              <a:t>⟨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SELF </a:t>
            </a:r>
            <a:r>
              <a:rPr lang="en-US" sz="900">
                <a:latin typeface="Cambria"/>
                <a:ea typeface="Cambria"/>
                <a:cs typeface="Cambria"/>
                <a:sym typeface="Cambria"/>
              </a:rPr>
              <a:t>⟩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28269" lvl="0" marL="629920" marR="0" rtl="0" algn="l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>
                <a:srgbClr val="3333B2"/>
              </a:buClr>
              <a:buSzPts val="900"/>
              <a:buFont typeface="Cambria"/>
              <a:buChar char="•"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afficher </a:t>
            </a:r>
            <a:r>
              <a:rPr lang="en-US" sz="900">
                <a:latin typeface="Cambria"/>
                <a:ea typeface="Cambria"/>
                <a:cs typeface="Cambria"/>
                <a:sym typeface="Cambria"/>
              </a:rPr>
              <a:t>⟨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SELF </a:t>
            </a:r>
            <a:r>
              <a:rPr lang="en-US" sz="900">
                <a:latin typeface="Cambria"/>
                <a:ea typeface="Cambria"/>
                <a:cs typeface="Cambria"/>
                <a:sym typeface="Cambria"/>
              </a:rPr>
              <a:t>⟩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93" name="Google Shape;493;p44"/>
          <p:cNvSpPr txBox="1"/>
          <p:nvPr/>
        </p:nvSpPr>
        <p:spPr>
          <a:xfrm>
            <a:off x="4434966" y="3370303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26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45"/>
          <p:cNvSpPr txBox="1"/>
          <p:nvPr>
            <p:ph type="title"/>
          </p:nvPr>
        </p:nvSpPr>
        <p:spPr>
          <a:xfrm>
            <a:off x="1213345" y="59814"/>
            <a:ext cx="218186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Exemple : Quines revisitée</a:t>
            </a:r>
            <a:endParaRPr/>
          </a:p>
        </p:txBody>
      </p:sp>
      <p:sp>
        <p:nvSpPr>
          <p:cNvPr id="499" name="Google Shape;499;p45"/>
          <p:cNvSpPr/>
          <p:nvPr/>
        </p:nvSpPr>
        <p:spPr>
          <a:xfrm>
            <a:off x="495363" y="720636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00" name="Google Shape;500;p45"/>
          <p:cNvSpPr/>
          <p:nvPr/>
        </p:nvSpPr>
        <p:spPr>
          <a:xfrm>
            <a:off x="495363" y="1694878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01" name="Google Shape;501;p45"/>
          <p:cNvSpPr txBox="1"/>
          <p:nvPr/>
        </p:nvSpPr>
        <p:spPr>
          <a:xfrm>
            <a:off x="535495" y="630627"/>
            <a:ext cx="3664585" cy="1501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2850">
            <a:spAutoFit/>
          </a:bodyPr>
          <a:lstStyle/>
          <a:p>
            <a:pPr indent="0" lvl="0" marL="10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Pour obtenir SELF =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41300" marR="0" rtl="0" algn="l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 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sur tout entrée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,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28269" lvl="0" marL="655320" marR="0" rtl="0" algn="l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>
                <a:srgbClr val="3333B2"/>
              </a:buClr>
              <a:buSzPts val="900"/>
              <a:buFont typeface="Cambria"/>
              <a:buChar char="•"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obtenir par le théorème de récursion sa propre description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655320" marR="0" rtl="0" algn="l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None/>
            </a:pPr>
            <a:r>
              <a:rPr lang="en-US" sz="900">
                <a:latin typeface="Cambria"/>
                <a:ea typeface="Cambria"/>
                <a:cs typeface="Cambria"/>
                <a:sym typeface="Cambria"/>
              </a:rPr>
              <a:t>⟨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SELF </a:t>
            </a:r>
            <a:r>
              <a:rPr lang="en-US" sz="900">
                <a:latin typeface="Cambria"/>
                <a:ea typeface="Cambria"/>
                <a:cs typeface="Cambria"/>
                <a:sym typeface="Cambria"/>
              </a:rPr>
              <a:t>⟩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28269" lvl="0" marL="655320" marR="0" rtl="0" algn="l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>
                <a:srgbClr val="3333B2"/>
              </a:buClr>
              <a:buSzPts val="900"/>
              <a:buFont typeface="Cambria"/>
              <a:buChar char="•"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afficher </a:t>
            </a:r>
            <a:r>
              <a:rPr lang="en-US" sz="900">
                <a:latin typeface="Cambria"/>
                <a:ea typeface="Cambria"/>
                <a:cs typeface="Cambria"/>
                <a:sym typeface="Cambria"/>
              </a:rPr>
              <a:t>⟨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SELF </a:t>
            </a:r>
            <a:r>
              <a:rPr lang="en-US" sz="900">
                <a:latin typeface="Cambria"/>
                <a:ea typeface="Cambria"/>
                <a:cs typeface="Cambria"/>
                <a:sym typeface="Cambria"/>
              </a:rPr>
              <a:t>⟩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>
                <a:srgbClr val="3333B2"/>
              </a:buClr>
              <a:buSzPts val="1400"/>
              <a:buFont typeface="Cambria"/>
              <a:buNone/>
            </a:pPr>
            <a:r>
              <a:t/>
            </a:r>
            <a:endParaRPr sz="1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0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On prend T=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41300" marR="0" rtl="0" algn="l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 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sur toute entrée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⟨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X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⟩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endParaRPr sz="1000">
              <a:latin typeface="Lucida Sans"/>
              <a:ea typeface="Lucida Sans"/>
              <a:cs typeface="Lucida Sans"/>
              <a:sym typeface="Lucida Sans"/>
            </a:endParaRPr>
          </a:p>
          <a:p>
            <a:pPr indent="-128269" lvl="0" marL="655320" marR="0" rtl="0" algn="l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>
                <a:srgbClr val="3333B2"/>
              </a:buClr>
              <a:buSzPts val="900"/>
              <a:buFont typeface="Cambria"/>
              <a:buChar char="•"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afficher </a:t>
            </a:r>
            <a:r>
              <a:rPr lang="en-US" sz="900">
                <a:latin typeface="Cambria"/>
                <a:ea typeface="Cambria"/>
                <a:cs typeface="Cambria"/>
                <a:sym typeface="Cambria"/>
              </a:rPr>
              <a:t>⟨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X </a:t>
            </a:r>
            <a:r>
              <a:rPr lang="en-US" sz="900">
                <a:latin typeface="Cambria"/>
                <a:ea typeface="Cambria"/>
                <a:cs typeface="Cambria"/>
                <a:sym typeface="Cambria"/>
              </a:rPr>
              <a:t>⟩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02" name="Google Shape;502;p45"/>
          <p:cNvSpPr txBox="1"/>
          <p:nvPr/>
        </p:nvSpPr>
        <p:spPr>
          <a:xfrm>
            <a:off x="4434966" y="3370303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26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/>
          <p:nvPr>
            <p:ph type="title"/>
          </p:nvPr>
        </p:nvSpPr>
        <p:spPr>
          <a:xfrm>
            <a:off x="1104125" y="59814"/>
            <a:ext cx="24003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 paysage de la calculabilité</a:t>
            </a:r>
            <a:endParaRPr/>
          </a:p>
        </p:txBody>
      </p:sp>
      <p:sp>
        <p:nvSpPr>
          <p:cNvPr id="70" name="Google Shape;70;p10"/>
          <p:cNvSpPr txBox="1"/>
          <p:nvPr/>
        </p:nvSpPr>
        <p:spPr>
          <a:xfrm>
            <a:off x="1039850" y="870265"/>
            <a:ext cx="2553970" cy="9861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6500">
            <a:spAutoFit/>
          </a:bodyPr>
          <a:lstStyle/>
          <a:p>
            <a:pPr indent="0" lvl="0" marL="812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50" u="none" cap="none" strike="noStrike">
                <a:latin typeface="Cambria"/>
                <a:ea typeface="Cambria"/>
                <a:cs typeface="Cambria"/>
                <a:sym typeface="Cambria"/>
              </a:rPr>
              <a:t>P</a:t>
            </a:r>
            <a:r>
              <a:rPr b="0" i="0" lang="en-US" sz="950" u="none" cap="none" strike="noStrike">
                <a:latin typeface="Lucida Sans"/>
                <a:ea typeface="Lucida Sans"/>
                <a:cs typeface="Lucida Sans"/>
                <a:sym typeface="Lucida Sans"/>
              </a:rPr>
              <a:t>(Σ</a:t>
            </a:r>
            <a:r>
              <a:rPr b="0" baseline="30000" i="0" lang="en-US" sz="1050" u="none" cap="none" strike="noStrike">
                <a:latin typeface="Cambria"/>
                <a:ea typeface="Cambria"/>
                <a:cs typeface="Cambria"/>
                <a:sym typeface="Cambria"/>
              </a:rPr>
              <a:t>∗</a:t>
            </a:r>
            <a:r>
              <a:rPr b="0" i="0" lang="en-US" sz="950" u="none" cap="none" strike="noStrike"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b="0" i="0" lang="en-US" sz="95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: langages quelconques</a:t>
            </a:r>
            <a:endParaRPr b="0" i="0" sz="95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320675" marR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b="0" i="0" lang="en-US" sz="95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RE </a:t>
            </a:r>
            <a:r>
              <a:rPr b="0" i="0" lang="en-US" sz="95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: langages semi-décidables</a:t>
            </a:r>
            <a:endParaRPr b="0" i="0" sz="95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None/>
            </a:pPr>
            <a:r>
              <a:t/>
            </a:r>
            <a:endParaRPr b="0" i="0" sz="165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5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5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R </a:t>
            </a:r>
            <a:r>
              <a:rPr b="0" i="0" lang="en-US" sz="95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: langages décidables</a:t>
            </a:r>
            <a:endParaRPr b="0" i="0" sz="95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1" name="Google Shape;71;p10"/>
          <p:cNvSpPr/>
          <p:nvPr/>
        </p:nvSpPr>
        <p:spPr>
          <a:xfrm>
            <a:off x="606951" y="639438"/>
            <a:ext cx="3394710" cy="1681480"/>
          </a:xfrm>
          <a:custGeom>
            <a:rect b="b" l="l" r="r" t="t"/>
            <a:pathLst>
              <a:path extrusionOk="0" h="1681480" w="3394710">
                <a:moveTo>
                  <a:pt x="2080205" y="1198181"/>
                </a:moveTo>
                <a:lnTo>
                  <a:pt x="2069782" y="1159543"/>
                </a:lnTo>
                <a:lnTo>
                  <a:pt x="2039507" y="1122664"/>
                </a:lnTo>
                <a:lnTo>
                  <a:pt x="1990865" y="1087951"/>
                </a:lnTo>
                <a:lnTo>
                  <a:pt x="1925343" y="1055807"/>
                </a:lnTo>
                <a:lnTo>
                  <a:pt x="1886716" y="1040825"/>
                </a:lnTo>
                <a:lnTo>
                  <a:pt x="1844428" y="1026637"/>
                </a:lnTo>
                <a:lnTo>
                  <a:pt x="1798663" y="1013293"/>
                </a:lnTo>
                <a:lnTo>
                  <a:pt x="1749607" y="1000845"/>
                </a:lnTo>
                <a:lnTo>
                  <a:pt x="1697447" y="989342"/>
                </a:lnTo>
                <a:lnTo>
                  <a:pt x="1642367" y="978835"/>
                </a:lnTo>
                <a:lnTo>
                  <a:pt x="1584555" y="969375"/>
                </a:lnTo>
                <a:lnTo>
                  <a:pt x="1524195" y="961013"/>
                </a:lnTo>
                <a:lnTo>
                  <a:pt x="1461474" y="953798"/>
                </a:lnTo>
                <a:lnTo>
                  <a:pt x="1396577" y="947781"/>
                </a:lnTo>
                <a:lnTo>
                  <a:pt x="1329691" y="943014"/>
                </a:lnTo>
                <a:lnTo>
                  <a:pt x="1261001" y="939546"/>
                </a:lnTo>
                <a:lnTo>
                  <a:pt x="1190693" y="937428"/>
                </a:lnTo>
                <a:lnTo>
                  <a:pt x="1118952" y="936711"/>
                </a:lnTo>
                <a:lnTo>
                  <a:pt x="1047212" y="937428"/>
                </a:lnTo>
                <a:lnTo>
                  <a:pt x="976904" y="939546"/>
                </a:lnTo>
                <a:lnTo>
                  <a:pt x="908214" y="943014"/>
                </a:lnTo>
                <a:lnTo>
                  <a:pt x="841327" y="947781"/>
                </a:lnTo>
                <a:lnTo>
                  <a:pt x="776431" y="953798"/>
                </a:lnTo>
                <a:lnTo>
                  <a:pt x="713710" y="961013"/>
                </a:lnTo>
                <a:lnTo>
                  <a:pt x="653350" y="969375"/>
                </a:lnTo>
                <a:lnTo>
                  <a:pt x="595537" y="978835"/>
                </a:lnTo>
                <a:lnTo>
                  <a:pt x="540458" y="989342"/>
                </a:lnTo>
                <a:lnTo>
                  <a:pt x="488297" y="1000845"/>
                </a:lnTo>
                <a:lnTo>
                  <a:pt x="439242" y="1013293"/>
                </a:lnTo>
                <a:lnTo>
                  <a:pt x="393477" y="1026637"/>
                </a:lnTo>
                <a:lnTo>
                  <a:pt x="351188" y="1040825"/>
                </a:lnTo>
                <a:lnTo>
                  <a:pt x="312562" y="1055807"/>
                </a:lnTo>
                <a:lnTo>
                  <a:pt x="277784" y="1071533"/>
                </a:lnTo>
                <a:lnTo>
                  <a:pt x="220516" y="1105012"/>
                </a:lnTo>
                <a:lnTo>
                  <a:pt x="180871" y="1140858"/>
                </a:lnTo>
                <a:lnTo>
                  <a:pt x="160337" y="1178667"/>
                </a:lnTo>
                <a:lnTo>
                  <a:pt x="157700" y="1198181"/>
                </a:lnTo>
                <a:lnTo>
                  <a:pt x="160337" y="1217695"/>
                </a:lnTo>
                <a:lnTo>
                  <a:pt x="180871" y="1255504"/>
                </a:lnTo>
                <a:lnTo>
                  <a:pt x="220516" y="1291351"/>
                </a:lnTo>
                <a:lnTo>
                  <a:pt x="277784" y="1324830"/>
                </a:lnTo>
                <a:lnTo>
                  <a:pt x="312562" y="1340555"/>
                </a:lnTo>
                <a:lnTo>
                  <a:pt x="351188" y="1355538"/>
                </a:lnTo>
                <a:lnTo>
                  <a:pt x="393477" y="1369726"/>
                </a:lnTo>
                <a:lnTo>
                  <a:pt x="439242" y="1383069"/>
                </a:lnTo>
                <a:lnTo>
                  <a:pt x="488297" y="1395518"/>
                </a:lnTo>
                <a:lnTo>
                  <a:pt x="540458" y="1407021"/>
                </a:lnTo>
                <a:lnTo>
                  <a:pt x="595537" y="1417528"/>
                </a:lnTo>
                <a:lnTo>
                  <a:pt x="653350" y="1426988"/>
                </a:lnTo>
                <a:lnTo>
                  <a:pt x="713710" y="1435350"/>
                </a:lnTo>
                <a:lnTo>
                  <a:pt x="776431" y="1442565"/>
                </a:lnTo>
                <a:lnTo>
                  <a:pt x="841327" y="1448581"/>
                </a:lnTo>
                <a:lnTo>
                  <a:pt x="908214" y="1453349"/>
                </a:lnTo>
                <a:lnTo>
                  <a:pt x="976904" y="1456817"/>
                </a:lnTo>
                <a:lnTo>
                  <a:pt x="1047212" y="1458934"/>
                </a:lnTo>
                <a:lnTo>
                  <a:pt x="1118952" y="1459652"/>
                </a:lnTo>
                <a:lnTo>
                  <a:pt x="1190693" y="1458934"/>
                </a:lnTo>
                <a:lnTo>
                  <a:pt x="1261001" y="1456817"/>
                </a:lnTo>
                <a:lnTo>
                  <a:pt x="1329691" y="1453349"/>
                </a:lnTo>
                <a:lnTo>
                  <a:pt x="1396577" y="1448581"/>
                </a:lnTo>
                <a:lnTo>
                  <a:pt x="1461474" y="1442565"/>
                </a:lnTo>
                <a:lnTo>
                  <a:pt x="1524195" y="1435350"/>
                </a:lnTo>
                <a:lnTo>
                  <a:pt x="1584555" y="1426988"/>
                </a:lnTo>
                <a:lnTo>
                  <a:pt x="1642367" y="1417528"/>
                </a:lnTo>
                <a:lnTo>
                  <a:pt x="1697447" y="1407021"/>
                </a:lnTo>
                <a:lnTo>
                  <a:pt x="1749607" y="1395518"/>
                </a:lnTo>
                <a:lnTo>
                  <a:pt x="1798663" y="1383069"/>
                </a:lnTo>
                <a:lnTo>
                  <a:pt x="1844428" y="1369726"/>
                </a:lnTo>
                <a:lnTo>
                  <a:pt x="1886716" y="1355538"/>
                </a:lnTo>
                <a:lnTo>
                  <a:pt x="1925343" y="1340555"/>
                </a:lnTo>
                <a:lnTo>
                  <a:pt x="1960121" y="1324830"/>
                </a:lnTo>
                <a:lnTo>
                  <a:pt x="2017388" y="1291351"/>
                </a:lnTo>
                <a:lnTo>
                  <a:pt x="2057033" y="1255504"/>
                </a:lnTo>
                <a:lnTo>
                  <a:pt x="2077568" y="1217695"/>
                </a:lnTo>
                <a:lnTo>
                  <a:pt x="2080205" y="1198181"/>
                </a:lnTo>
                <a:close/>
              </a:path>
              <a:path extrusionOk="0" h="1681480" w="3394710">
                <a:moveTo>
                  <a:pt x="2848934" y="1019984"/>
                </a:moveTo>
                <a:lnTo>
                  <a:pt x="2842563" y="968987"/>
                </a:lnTo>
                <a:lnTo>
                  <a:pt x="2823839" y="919362"/>
                </a:lnTo>
                <a:lnTo>
                  <a:pt x="2793345" y="871330"/>
                </a:lnTo>
                <a:lnTo>
                  <a:pt x="2751664" y="825114"/>
                </a:lnTo>
                <a:lnTo>
                  <a:pt x="2699380" y="780935"/>
                </a:lnTo>
                <a:lnTo>
                  <a:pt x="2637076" y="739015"/>
                </a:lnTo>
                <a:lnTo>
                  <a:pt x="2602348" y="718971"/>
                </a:lnTo>
                <a:lnTo>
                  <a:pt x="2565334" y="699576"/>
                </a:lnTo>
                <a:lnTo>
                  <a:pt x="2526107" y="680856"/>
                </a:lnTo>
                <a:lnTo>
                  <a:pt x="2484739" y="662840"/>
                </a:lnTo>
                <a:lnTo>
                  <a:pt x="2441303" y="645555"/>
                </a:lnTo>
                <a:lnTo>
                  <a:pt x="2395873" y="629029"/>
                </a:lnTo>
                <a:lnTo>
                  <a:pt x="2348520" y="613290"/>
                </a:lnTo>
                <a:lnTo>
                  <a:pt x="2299319" y="598365"/>
                </a:lnTo>
                <a:lnTo>
                  <a:pt x="2248342" y="584282"/>
                </a:lnTo>
                <a:lnTo>
                  <a:pt x="2195661" y="571069"/>
                </a:lnTo>
                <a:lnTo>
                  <a:pt x="2141351" y="558754"/>
                </a:lnTo>
                <a:lnTo>
                  <a:pt x="2085482" y="547364"/>
                </a:lnTo>
                <a:lnTo>
                  <a:pt x="2028130" y="536928"/>
                </a:lnTo>
                <a:lnTo>
                  <a:pt x="1969366" y="527472"/>
                </a:lnTo>
                <a:lnTo>
                  <a:pt x="1909263" y="519024"/>
                </a:lnTo>
                <a:lnTo>
                  <a:pt x="1847894" y="511613"/>
                </a:lnTo>
                <a:lnTo>
                  <a:pt x="1785333" y="505267"/>
                </a:lnTo>
                <a:lnTo>
                  <a:pt x="1721651" y="500011"/>
                </a:lnTo>
                <a:lnTo>
                  <a:pt x="1656923" y="495876"/>
                </a:lnTo>
                <a:lnTo>
                  <a:pt x="1591220" y="492887"/>
                </a:lnTo>
                <a:lnTo>
                  <a:pt x="1524616" y="491074"/>
                </a:lnTo>
                <a:lnTo>
                  <a:pt x="1457183" y="490463"/>
                </a:lnTo>
                <a:lnTo>
                  <a:pt x="1389751" y="491074"/>
                </a:lnTo>
                <a:lnTo>
                  <a:pt x="1323147" y="492887"/>
                </a:lnTo>
                <a:lnTo>
                  <a:pt x="1257444" y="495876"/>
                </a:lnTo>
                <a:lnTo>
                  <a:pt x="1192716" y="500011"/>
                </a:lnTo>
                <a:lnTo>
                  <a:pt x="1129034" y="505267"/>
                </a:lnTo>
                <a:lnTo>
                  <a:pt x="1066473" y="511613"/>
                </a:lnTo>
                <a:lnTo>
                  <a:pt x="1005104" y="519024"/>
                </a:lnTo>
                <a:lnTo>
                  <a:pt x="945001" y="527472"/>
                </a:lnTo>
                <a:lnTo>
                  <a:pt x="886237" y="536928"/>
                </a:lnTo>
                <a:lnTo>
                  <a:pt x="828885" y="547364"/>
                </a:lnTo>
                <a:lnTo>
                  <a:pt x="773016" y="558754"/>
                </a:lnTo>
                <a:lnTo>
                  <a:pt x="718706" y="571069"/>
                </a:lnTo>
                <a:lnTo>
                  <a:pt x="666025" y="584282"/>
                </a:lnTo>
                <a:lnTo>
                  <a:pt x="615048" y="598365"/>
                </a:lnTo>
                <a:lnTo>
                  <a:pt x="565847" y="613290"/>
                </a:lnTo>
                <a:lnTo>
                  <a:pt x="518494" y="629029"/>
                </a:lnTo>
                <a:lnTo>
                  <a:pt x="473064" y="645555"/>
                </a:lnTo>
                <a:lnTo>
                  <a:pt x="429628" y="662840"/>
                </a:lnTo>
                <a:lnTo>
                  <a:pt x="388260" y="680856"/>
                </a:lnTo>
                <a:lnTo>
                  <a:pt x="349033" y="699576"/>
                </a:lnTo>
                <a:lnTo>
                  <a:pt x="312019" y="718971"/>
                </a:lnTo>
                <a:lnTo>
                  <a:pt x="277291" y="739015"/>
                </a:lnTo>
                <a:lnTo>
                  <a:pt x="244923" y="759678"/>
                </a:lnTo>
                <a:lnTo>
                  <a:pt x="187556" y="802756"/>
                </a:lnTo>
                <a:lnTo>
                  <a:pt x="140501" y="847981"/>
                </a:lnTo>
                <a:lnTo>
                  <a:pt x="104340" y="895133"/>
                </a:lnTo>
                <a:lnTo>
                  <a:pt x="79659" y="943989"/>
                </a:lnTo>
                <a:lnTo>
                  <a:pt x="67038" y="994328"/>
                </a:lnTo>
                <a:lnTo>
                  <a:pt x="65433" y="1019984"/>
                </a:lnTo>
                <a:lnTo>
                  <a:pt x="67038" y="1045640"/>
                </a:lnTo>
                <a:lnTo>
                  <a:pt x="79659" y="1095979"/>
                </a:lnTo>
                <a:lnTo>
                  <a:pt x="104340" y="1144835"/>
                </a:lnTo>
                <a:lnTo>
                  <a:pt x="140501" y="1191987"/>
                </a:lnTo>
                <a:lnTo>
                  <a:pt x="187556" y="1237212"/>
                </a:lnTo>
                <a:lnTo>
                  <a:pt x="244923" y="1280289"/>
                </a:lnTo>
                <a:lnTo>
                  <a:pt x="277291" y="1300953"/>
                </a:lnTo>
                <a:lnTo>
                  <a:pt x="312019" y="1320996"/>
                </a:lnTo>
                <a:lnTo>
                  <a:pt x="349033" y="1340392"/>
                </a:lnTo>
                <a:lnTo>
                  <a:pt x="388260" y="1359111"/>
                </a:lnTo>
                <a:lnTo>
                  <a:pt x="429628" y="1377127"/>
                </a:lnTo>
                <a:lnTo>
                  <a:pt x="473064" y="1394412"/>
                </a:lnTo>
                <a:lnTo>
                  <a:pt x="518494" y="1410938"/>
                </a:lnTo>
                <a:lnTo>
                  <a:pt x="565847" y="1426678"/>
                </a:lnTo>
                <a:lnTo>
                  <a:pt x="615048" y="1441603"/>
                </a:lnTo>
                <a:lnTo>
                  <a:pt x="666025" y="1455685"/>
                </a:lnTo>
                <a:lnTo>
                  <a:pt x="718706" y="1468898"/>
                </a:lnTo>
                <a:lnTo>
                  <a:pt x="773016" y="1481213"/>
                </a:lnTo>
                <a:lnTo>
                  <a:pt x="828885" y="1492603"/>
                </a:lnTo>
                <a:lnTo>
                  <a:pt x="886237" y="1503040"/>
                </a:lnTo>
                <a:lnTo>
                  <a:pt x="945001" y="1512496"/>
                </a:lnTo>
                <a:lnTo>
                  <a:pt x="1005104" y="1520943"/>
                </a:lnTo>
                <a:lnTo>
                  <a:pt x="1066473" y="1528354"/>
                </a:lnTo>
                <a:lnTo>
                  <a:pt x="1129034" y="1534701"/>
                </a:lnTo>
                <a:lnTo>
                  <a:pt x="1192716" y="1539956"/>
                </a:lnTo>
                <a:lnTo>
                  <a:pt x="1257444" y="1544092"/>
                </a:lnTo>
                <a:lnTo>
                  <a:pt x="1323147" y="1547080"/>
                </a:lnTo>
                <a:lnTo>
                  <a:pt x="1389751" y="1548893"/>
                </a:lnTo>
                <a:lnTo>
                  <a:pt x="1457183" y="1549504"/>
                </a:lnTo>
                <a:lnTo>
                  <a:pt x="1524616" y="1548893"/>
                </a:lnTo>
                <a:lnTo>
                  <a:pt x="1591220" y="1547080"/>
                </a:lnTo>
                <a:lnTo>
                  <a:pt x="1656923" y="1544092"/>
                </a:lnTo>
                <a:lnTo>
                  <a:pt x="1721651" y="1539956"/>
                </a:lnTo>
                <a:lnTo>
                  <a:pt x="1785333" y="1534701"/>
                </a:lnTo>
                <a:lnTo>
                  <a:pt x="1847894" y="1528354"/>
                </a:lnTo>
                <a:lnTo>
                  <a:pt x="1909263" y="1520943"/>
                </a:lnTo>
                <a:lnTo>
                  <a:pt x="1969366" y="1512496"/>
                </a:lnTo>
                <a:lnTo>
                  <a:pt x="2028130" y="1503040"/>
                </a:lnTo>
                <a:lnTo>
                  <a:pt x="2085482" y="1492603"/>
                </a:lnTo>
                <a:lnTo>
                  <a:pt x="2141351" y="1481213"/>
                </a:lnTo>
                <a:lnTo>
                  <a:pt x="2195661" y="1468898"/>
                </a:lnTo>
                <a:lnTo>
                  <a:pt x="2248342" y="1455685"/>
                </a:lnTo>
                <a:lnTo>
                  <a:pt x="2299319" y="1441603"/>
                </a:lnTo>
                <a:lnTo>
                  <a:pt x="2348520" y="1426678"/>
                </a:lnTo>
                <a:lnTo>
                  <a:pt x="2395873" y="1410938"/>
                </a:lnTo>
                <a:lnTo>
                  <a:pt x="2441303" y="1394412"/>
                </a:lnTo>
                <a:lnTo>
                  <a:pt x="2484739" y="1377127"/>
                </a:lnTo>
                <a:lnTo>
                  <a:pt x="2526107" y="1359111"/>
                </a:lnTo>
                <a:lnTo>
                  <a:pt x="2565334" y="1340392"/>
                </a:lnTo>
                <a:lnTo>
                  <a:pt x="2602348" y="1320996"/>
                </a:lnTo>
                <a:lnTo>
                  <a:pt x="2637076" y="1300953"/>
                </a:lnTo>
                <a:lnTo>
                  <a:pt x="2669444" y="1280289"/>
                </a:lnTo>
                <a:lnTo>
                  <a:pt x="2726811" y="1237212"/>
                </a:lnTo>
                <a:lnTo>
                  <a:pt x="2773866" y="1191987"/>
                </a:lnTo>
                <a:lnTo>
                  <a:pt x="2810027" y="1144835"/>
                </a:lnTo>
                <a:lnTo>
                  <a:pt x="2834708" y="1095979"/>
                </a:lnTo>
                <a:lnTo>
                  <a:pt x="2847329" y="1045640"/>
                </a:lnTo>
                <a:lnTo>
                  <a:pt x="2848934" y="1019984"/>
                </a:lnTo>
                <a:close/>
              </a:path>
              <a:path extrusionOk="0" h="1681480" w="3394710">
                <a:moveTo>
                  <a:pt x="3394107" y="840474"/>
                </a:moveTo>
                <a:lnTo>
                  <a:pt x="3389452" y="777747"/>
                </a:lnTo>
                <a:lnTo>
                  <a:pt x="3375706" y="716273"/>
                </a:lnTo>
                <a:lnTo>
                  <a:pt x="3353198" y="656214"/>
                </a:lnTo>
                <a:lnTo>
                  <a:pt x="3322256" y="597731"/>
                </a:lnTo>
                <a:lnTo>
                  <a:pt x="3283207" y="540989"/>
                </a:lnTo>
                <a:lnTo>
                  <a:pt x="3236380" y="486148"/>
                </a:lnTo>
                <a:lnTo>
                  <a:pt x="3182103" y="433373"/>
                </a:lnTo>
                <a:lnTo>
                  <a:pt x="3152273" y="407810"/>
                </a:lnTo>
                <a:lnTo>
                  <a:pt x="3120704" y="382824"/>
                </a:lnTo>
                <a:lnTo>
                  <a:pt x="3087436" y="358436"/>
                </a:lnTo>
                <a:lnTo>
                  <a:pt x="3052511" y="334665"/>
                </a:lnTo>
                <a:lnTo>
                  <a:pt x="3015969" y="311533"/>
                </a:lnTo>
                <a:lnTo>
                  <a:pt x="2977852" y="289058"/>
                </a:lnTo>
                <a:lnTo>
                  <a:pt x="2938200" y="267263"/>
                </a:lnTo>
                <a:lnTo>
                  <a:pt x="2897056" y="246166"/>
                </a:lnTo>
                <a:lnTo>
                  <a:pt x="2854458" y="225789"/>
                </a:lnTo>
                <a:lnTo>
                  <a:pt x="2810450" y="206152"/>
                </a:lnTo>
                <a:lnTo>
                  <a:pt x="2765071" y="187274"/>
                </a:lnTo>
                <a:lnTo>
                  <a:pt x="2718362" y="169176"/>
                </a:lnTo>
                <a:lnTo>
                  <a:pt x="2670366" y="151880"/>
                </a:lnTo>
                <a:lnTo>
                  <a:pt x="2621122" y="135404"/>
                </a:lnTo>
                <a:lnTo>
                  <a:pt x="2570671" y="119769"/>
                </a:lnTo>
                <a:lnTo>
                  <a:pt x="2519056" y="104995"/>
                </a:lnTo>
                <a:lnTo>
                  <a:pt x="2466316" y="91104"/>
                </a:lnTo>
                <a:lnTo>
                  <a:pt x="2412493" y="78114"/>
                </a:lnTo>
                <a:lnTo>
                  <a:pt x="2357628" y="66047"/>
                </a:lnTo>
                <a:lnTo>
                  <a:pt x="2301761" y="54923"/>
                </a:lnTo>
                <a:lnTo>
                  <a:pt x="2244935" y="44762"/>
                </a:lnTo>
                <a:lnTo>
                  <a:pt x="2187189" y="35584"/>
                </a:lnTo>
                <a:lnTo>
                  <a:pt x="2128565" y="27410"/>
                </a:lnTo>
                <a:lnTo>
                  <a:pt x="2069104" y="20259"/>
                </a:lnTo>
                <a:lnTo>
                  <a:pt x="2008846" y="14154"/>
                </a:lnTo>
                <a:lnTo>
                  <a:pt x="1947834" y="9112"/>
                </a:lnTo>
                <a:lnTo>
                  <a:pt x="1886107" y="5156"/>
                </a:lnTo>
                <a:lnTo>
                  <a:pt x="1823707" y="2305"/>
                </a:lnTo>
                <a:lnTo>
                  <a:pt x="1760676" y="579"/>
                </a:lnTo>
                <a:lnTo>
                  <a:pt x="1697053" y="0"/>
                </a:lnTo>
                <a:lnTo>
                  <a:pt x="1633430" y="579"/>
                </a:lnTo>
                <a:lnTo>
                  <a:pt x="1570398" y="2305"/>
                </a:lnTo>
                <a:lnTo>
                  <a:pt x="1507999" y="5156"/>
                </a:lnTo>
                <a:lnTo>
                  <a:pt x="1446272" y="9112"/>
                </a:lnTo>
                <a:lnTo>
                  <a:pt x="1385260" y="14154"/>
                </a:lnTo>
                <a:lnTo>
                  <a:pt x="1325002" y="20259"/>
                </a:lnTo>
                <a:lnTo>
                  <a:pt x="1265541" y="27410"/>
                </a:lnTo>
                <a:lnTo>
                  <a:pt x="1206917" y="35584"/>
                </a:lnTo>
                <a:lnTo>
                  <a:pt x="1149171" y="44762"/>
                </a:lnTo>
                <a:lnTo>
                  <a:pt x="1092345" y="54923"/>
                </a:lnTo>
                <a:lnTo>
                  <a:pt x="1036478" y="66047"/>
                </a:lnTo>
                <a:lnTo>
                  <a:pt x="981613" y="78114"/>
                </a:lnTo>
                <a:lnTo>
                  <a:pt x="927790" y="91104"/>
                </a:lnTo>
                <a:lnTo>
                  <a:pt x="875050" y="104995"/>
                </a:lnTo>
                <a:lnTo>
                  <a:pt x="823435" y="119769"/>
                </a:lnTo>
                <a:lnTo>
                  <a:pt x="772984" y="135404"/>
                </a:lnTo>
                <a:lnTo>
                  <a:pt x="723740" y="151880"/>
                </a:lnTo>
                <a:lnTo>
                  <a:pt x="675744" y="169176"/>
                </a:lnTo>
                <a:lnTo>
                  <a:pt x="629035" y="187274"/>
                </a:lnTo>
                <a:lnTo>
                  <a:pt x="583656" y="206152"/>
                </a:lnTo>
                <a:lnTo>
                  <a:pt x="539648" y="225789"/>
                </a:lnTo>
                <a:lnTo>
                  <a:pt x="497050" y="246166"/>
                </a:lnTo>
                <a:lnTo>
                  <a:pt x="455906" y="267263"/>
                </a:lnTo>
                <a:lnTo>
                  <a:pt x="416254" y="289058"/>
                </a:lnTo>
                <a:lnTo>
                  <a:pt x="378137" y="311533"/>
                </a:lnTo>
                <a:lnTo>
                  <a:pt x="341595" y="334665"/>
                </a:lnTo>
                <a:lnTo>
                  <a:pt x="306670" y="358436"/>
                </a:lnTo>
                <a:lnTo>
                  <a:pt x="273402" y="382824"/>
                </a:lnTo>
                <a:lnTo>
                  <a:pt x="241833" y="407810"/>
                </a:lnTo>
                <a:lnTo>
                  <a:pt x="212003" y="433373"/>
                </a:lnTo>
                <a:lnTo>
                  <a:pt x="183954" y="459492"/>
                </a:lnTo>
                <a:lnTo>
                  <a:pt x="133361" y="513321"/>
                </a:lnTo>
                <a:lnTo>
                  <a:pt x="90382" y="569132"/>
                </a:lnTo>
                <a:lnTo>
                  <a:pt x="55345" y="626765"/>
                </a:lnTo>
                <a:lnTo>
                  <a:pt x="28579" y="686056"/>
                </a:lnTo>
                <a:lnTo>
                  <a:pt x="10411" y="746844"/>
                </a:lnTo>
                <a:lnTo>
                  <a:pt x="1170" y="808964"/>
                </a:lnTo>
                <a:lnTo>
                  <a:pt x="0" y="840474"/>
                </a:lnTo>
                <a:lnTo>
                  <a:pt x="1170" y="871983"/>
                </a:lnTo>
                <a:lnTo>
                  <a:pt x="10411" y="934104"/>
                </a:lnTo>
                <a:lnTo>
                  <a:pt x="28579" y="994891"/>
                </a:lnTo>
                <a:lnTo>
                  <a:pt x="55345" y="1054182"/>
                </a:lnTo>
                <a:lnTo>
                  <a:pt x="90382" y="1111814"/>
                </a:lnTo>
                <a:lnTo>
                  <a:pt x="133361" y="1167626"/>
                </a:lnTo>
                <a:lnTo>
                  <a:pt x="183954" y="1221455"/>
                </a:lnTo>
                <a:lnTo>
                  <a:pt x="212003" y="1247574"/>
                </a:lnTo>
                <a:lnTo>
                  <a:pt x="241833" y="1273137"/>
                </a:lnTo>
                <a:lnTo>
                  <a:pt x="273402" y="1298123"/>
                </a:lnTo>
                <a:lnTo>
                  <a:pt x="306670" y="1322511"/>
                </a:lnTo>
                <a:lnTo>
                  <a:pt x="341595" y="1346282"/>
                </a:lnTo>
                <a:lnTo>
                  <a:pt x="378137" y="1369414"/>
                </a:lnTo>
                <a:lnTo>
                  <a:pt x="416254" y="1391888"/>
                </a:lnTo>
                <a:lnTo>
                  <a:pt x="455906" y="1413684"/>
                </a:lnTo>
                <a:lnTo>
                  <a:pt x="497050" y="1434780"/>
                </a:lnTo>
                <a:lnTo>
                  <a:pt x="539648" y="1455158"/>
                </a:lnTo>
                <a:lnTo>
                  <a:pt x="583656" y="1474795"/>
                </a:lnTo>
                <a:lnTo>
                  <a:pt x="629035" y="1493673"/>
                </a:lnTo>
                <a:lnTo>
                  <a:pt x="675744" y="1511770"/>
                </a:lnTo>
                <a:lnTo>
                  <a:pt x="723740" y="1529067"/>
                </a:lnTo>
                <a:lnTo>
                  <a:pt x="772984" y="1545543"/>
                </a:lnTo>
                <a:lnTo>
                  <a:pt x="823435" y="1561178"/>
                </a:lnTo>
                <a:lnTo>
                  <a:pt x="875050" y="1575952"/>
                </a:lnTo>
                <a:lnTo>
                  <a:pt x="927790" y="1589843"/>
                </a:lnTo>
                <a:lnTo>
                  <a:pt x="981613" y="1602833"/>
                </a:lnTo>
                <a:lnTo>
                  <a:pt x="1036478" y="1614900"/>
                </a:lnTo>
                <a:lnTo>
                  <a:pt x="1092345" y="1626024"/>
                </a:lnTo>
                <a:lnTo>
                  <a:pt x="1149171" y="1636185"/>
                </a:lnTo>
                <a:lnTo>
                  <a:pt x="1206917" y="1645363"/>
                </a:lnTo>
                <a:lnTo>
                  <a:pt x="1265541" y="1653537"/>
                </a:lnTo>
                <a:lnTo>
                  <a:pt x="1325002" y="1660688"/>
                </a:lnTo>
                <a:lnTo>
                  <a:pt x="1385260" y="1666793"/>
                </a:lnTo>
                <a:lnTo>
                  <a:pt x="1446272" y="1671835"/>
                </a:lnTo>
                <a:lnTo>
                  <a:pt x="1507999" y="1675791"/>
                </a:lnTo>
                <a:lnTo>
                  <a:pt x="1570398" y="1678642"/>
                </a:lnTo>
                <a:lnTo>
                  <a:pt x="1633430" y="1680368"/>
                </a:lnTo>
                <a:lnTo>
                  <a:pt x="1697053" y="1680947"/>
                </a:lnTo>
                <a:lnTo>
                  <a:pt x="1760676" y="1680368"/>
                </a:lnTo>
                <a:lnTo>
                  <a:pt x="1823707" y="1678642"/>
                </a:lnTo>
                <a:lnTo>
                  <a:pt x="1886107" y="1675791"/>
                </a:lnTo>
                <a:lnTo>
                  <a:pt x="1947834" y="1671835"/>
                </a:lnTo>
                <a:lnTo>
                  <a:pt x="2008846" y="1666793"/>
                </a:lnTo>
                <a:lnTo>
                  <a:pt x="2069104" y="1660688"/>
                </a:lnTo>
                <a:lnTo>
                  <a:pt x="2128565" y="1653537"/>
                </a:lnTo>
                <a:lnTo>
                  <a:pt x="2187189" y="1645363"/>
                </a:lnTo>
                <a:lnTo>
                  <a:pt x="2244935" y="1636185"/>
                </a:lnTo>
                <a:lnTo>
                  <a:pt x="2301761" y="1626024"/>
                </a:lnTo>
                <a:lnTo>
                  <a:pt x="2357628" y="1614900"/>
                </a:lnTo>
                <a:lnTo>
                  <a:pt x="2412493" y="1602833"/>
                </a:lnTo>
                <a:lnTo>
                  <a:pt x="2466316" y="1589843"/>
                </a:lnTo>
                <a:lnTo>
                  <a:pt x="2519056" y="1575952"/>
                </a:lnTo>
                <a:lnTo>
                  <a:pt x="2570671" y="1561178"/>
                </a:lnTo>
                <a:lnTo>
                  <a:pt x="2621122" y="1545543"/>
                </a:lnTo>
                <a:lnTo>
                  <a:pt x="2670366" y="1529067"/>
                </a:lnTo>
                <a:lnTo>
                  <a:pt x="2718362" y="1511770"/>
                </a:lnTo>
                <a:lnTo>
                  <a:pt x="2765071" y="1493673"/>
                </a:lnTo>
                <a:lnTo>
                  <a:pt x="2810450" y="1474795"/>
                </a:lnTo>
                <a:lnTo>
                  <a:pt x="2854458" y="1455158"/>
                </a:lnTo>
                <a:lnTo>
                  <a:pt x="2897056" y="1434780"/>
                </a:lnTo>
                <a:lnTo>
                  <a:pt x="2938200" y="1413684"/>
                </a:lnTo>
                <a:lnTo>
                  <a:pt x="2977852" y="1391888"/>
                </a:lnTo>
                <a:lnTo>
                  <a:pt x="3015969" y="1369414"/>
                </a:lnTo>
                <a:lnTo>
                  <a:pt x="3052511" y="1346282"/>
                </a:lnTo>
                <a:lnTo>
                  <a:pt x="3087436" y="1322511"/>
                </a:lnTo>
                <a:lnTo>
                  <a:pt x="3120704" y="1298123"/>
                </a:lnTo>
                <a:lnTo>
                  <a:pt x="3152273" y="1273137"/>
                </a:lnTo>
                <a:lnTo>
                  <a:pt x="3182103" y="1247574"/>
                </a:lnTo>
                <a:lnTo>
                  <a:pt x="3210152" y="1221455"/>
                </a:lnTo>
                <a:lnTo>
                  <a:pt x="3260745" y="1167626"/>
                </a:lnTo>
                <a:lnTo>
                  <a:pt x="3303724" y="1111814"/>
                </a:lnTo>
                <a:lnTo>
                  <a:pt x="3338761" y="1054182"/>
                </a:lnTo>
                <a:lnTo>
                  <a:pt x="3365527" y="994891"/>
                </a:lnTo>
                <a:lnTo>
                  <a:pt x="3383695" y="934104"/>
                </a:lnTo>
                <a:lnTo>
                  <a:pt x="3392936" y="871983"/>
                </a:lnTo>
                <a:lnTo>
                  <a:pt x="3394107" y="840474"/>
                </a:lnTo>
                <a:close/>
              </a:path>
            </a:pathLst>
          </a:cu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2" name="Google Shape;72;p10"/>
          <p:cNvSpPr txBox="1"/>
          <p:nvPr/>
        </p:nvSpPr>
        <p:spPr>
          <a:xfrm>
            <a:off x="1282153" y="2425215"/>
            <a:ext cx="2044064" cy="788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96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R Ç RE Ç </a:t>
            </a:r>
            <a:r>
              <a:rPr lang="en-US" sz="1100">
                <a:latin typeface="Cambria"/>
                <a:ea typeface="Cambria"/>
                <a:cs typeface="Cambria"/>
                <a:sym typeface="Cambria"/>
              </a:rPr>
              <a:t>P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(Σ</a:t>
            </a:r>
            <a:r>
              <a:rPr baseline="30000" lang="en-US" sz="1200">
                <a:latin typeface="Cambria"/>
                <a:ea typeface="Cambria"/>
                <a:cs typeface="Cambria"/>
                <a:sym typeface="Cambria"/>
              </a:rPr>
              <a:t>∗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r>
              <a:rPr i="1" lang="en-US" sz="11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indent="0" lvl="0" marL="38100" marR="30480" rtl="0" algn="ctr">
              <a:lnSpc>
                <a:spcPct val="151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lang="en-US" sz="1100" u="sng">
                <a:latin typeface="Times New Roman"/>
                <a:ea typeface="Times New Roman"/>
                <a:cs typeface="Times New Roman"/>
                <a:sym typeface="Times New Roman"/>
              </a:rPr>
              <a:t>ALTING </a:t>
            </a:r>
            <a:r>
              <a:rPr lang="en-US" sz="1100" u="sng">
                <a:latin typeface="Cambria"/>
                <a:ea typeface="Cambria"/>
                <a:cs typeface="Cambria"/>
                <a:sym typeface="Cambria"/>
              </a:rPr>
              <a:t>− </a:t>
            </a:r>
            <a:r>
              <a:rPr lang="en-US" sz="1100" u="sng">
                <a:latin typeface="Times New Roman"/>
                <a:ea typeface="Times New Roman"/>
                <a:cs typeface="Times New Roman"/>
                <a:sym typeface="Times New Roman"/>
              </a:rPr>
              <a:t>PROBLEM </a:t>
            </a:r>
            <a:r>
              <a:rPr lang="en-US" sz="1100" u="sng">
                <a:latin typeface="Cambria"/>
                <a:ea typeface="Cambria"/>
                <a:cs typeface="Cambria"/>
                <a:sym typeface="Cambria"/>
              </a:rPr>
              <a:t>∈</a:t>
            </a:r>
            <a:r>
              <a:rPr lang="en-US" sz="110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RE</a:t>
            </a:r>
            <a:r>
              <a:rPr lang="en-US" sz="1100">
                <a:latin typeface="Cambria"/>
                <a:ea typeface="Cambria"/>
                <a:cs typeface="Cambria"/>
                <a:sym typeface="Cambria"/>
              </a:rPr>
              <a:t>\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 i="1" lang="en-US" sz="1100">
                <a:latin typeface="Verdana"/>
                <a:ea typeface="Verdana"/>
                <a:cs typeface="Verdana"/>
                <a:sym typeface="Verdana"/>
              </a:rPr>
              <a:t>. 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HALTING </a:t>
            </a:r>
            <a:r>
              <a:rPr lang="en-US" sz="1100">
                <a:latin typeface="Cambria"/>
                <a:ea typeface="Cambria"/>
                <a:cs typeface="Cambria"/>
                <a:sym typeface="Cambria"/>
              </a:rPr>
              <a:t>−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PROBLEM </a:t>
            </a:r>
            <a:r>
              <a:rPr lang="en-US" sz="1100">
                <a:latin typeface="Cambria"/>
                <a:ea typeface="Cambria"/>
                <a:cs typeface="Cambria"/>
                <a:sym typeface="Cambria"/>
              </a:rPr>
              <a:t>/∈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RE</a:t>
            </a:r>
            <a:r>
              <a:rPr i="1" lang="en-US" sz="11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3" name="Google Shape;73;p10"/>
          <p:cNvSpPr txBox="1"/>
          <p:nvPr/>
        </p:nvSpPr>
        <p:spPr>
          <a:xfrm>
            <a:off x="4451781" y="3370303"/>
            <a:ext cx="118745" cy="121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525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sz="600">
                <a:latin typeface="Arial"/>
                <a:ea typeface="Arial"/>
                <a:cs typeface="Arial"/>
                <a:sym typeface="Arial"/>
              </a:rPr>
              <a:t>‹#›</a:t>
            </a:fld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46"/>
          <p:cNvSpPr txBox="1"/>
          <p:nvPr>
            <p:ph type="title"/>
          </p:nvPr>
        </p:nvSpPr>
        <p:spPr>
          <a:xfrm>
            <a:off x="1213345" y="59814"/>
            <a:ext cx="218186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Exemple : Quines revisitée</a:t>
            </a:r>
            <a:endParaRPr/>
          </a:p>
        </p:txBody>
      </p:sp>
      <p:sp>
        <p:nvSpPr>
          <p:cNvPr id="508" name="Google Shape;508;p46"/>
          <p:cNvSpPr/>
          <p:nvPr/>
        </p:nvSpPr>
        <p:spPr>
          <a:xfrm>
            <a:off x="495363" y="720636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09" name="Google Shape;509;p46"/>
          <p:cNvSpPr/>
          <p:nvPr/>
        </p:nvSpPr>
        <p:spPr>
          <a:xfrm>
            <a:off x="495363" y="1694878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10" name="Google Shape;510;p46"/>
          <p:cNvSpPr/>
          <p:nvPr/>
        </p:nvSpPr>
        <p:spPr>
          <a:xfrm>
            <a:off x="495363" y="2390762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11" name="Google Shape;511;p46"/>
          <p:cNvSpPr txBox="1"/>
          <p:nvPr/>
        </p:nvSpPr>
        <p:spPr>
          <a:xfrm>
            <a:off x="535495" y="630627"/>
            <a:ext cx="3763645" cy="2199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2850">
            <a:spAutoFit/>
          </a:bodyPr>
          <a:lstStyle/>
          <a:p>
            <a:pPr indent="0" lvl="0" marL="10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Pour obtenir SELF =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41300" marR="0" rtl="0" algn="l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 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sur tout entrée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,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28269" lvl="0" marL="655320" marR="0" rtl="0" algn="l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>
                <a:srgbClr val="3333B2"/>
              </a:buClr>
              <a:buSzPts val="900"/>
              <a:buFont typeface="Cambria"/>
              <a:buChar char="•"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obtenir par le théorème de récursion sa propre description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655320" marR="0" rtl="0" algn="l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None/>
            </a:pPr>
            <a:r>
              <a:rPr lang="en-US" sz="900">
                <a:latin typeface="Cambria"/>
                <a:ea typeface="Cambria"/>
                <a:cs typeface="Cambria"/>
                <a:sym typeface="Cambria"/>
              </a:rPr>
              <a:t>⟨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SELF </a:t>
            </a:r>
            <a:r>
              <a:rPr lang="en-US" sz="900">
                <a:latin typeface="Cambria"/>
                <a:ea typeface="Cambria"/>
                <a:cs typeface="Cambria"/>
                <a:sym typeface="Cambria"/>
              </a:rPr>
              <a:t>⟩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28269" lvl="0" marL="655320" marR="0" rtl="0" algn="l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>
                <a:srgbClr val="3333B2"/>
              </a:buClr>
              <a:buSzPts val="900"/>
              <a:buFont typeface="Cambria"/>
              <a:buChar char="•"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afficher </a:t>
            </a:r>
            <a:r>
              <a:rPr lang="en-US" sz="900">
                <a:latin typeface="Cambria"/>
                <a:ea typeface="Cambria"/>
                <a:cs typeface="Cambria"/>
                <a:sym typeface="Cambria"/>
              </a:rPr>
              <a:t>⟨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SELF </a:t>
            </a:r>
            <a:r>
              <a:rPr lang="en-US" sz="900">
                <a:latin typeface="Cambria"/>
                <a:ea typeface="Cambria"/>
                <a:cs typeface="Cambria"/>
                <a:sym typeface="Cambria"/>
              </a:rPr>
              <a:t>⟩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>
                <a:srgbClr val="3333B2"/>
              </a:buClr>
              <a:buSzPts val="1400"/>
              <a:buFont typeface="Cambria"/>
              <a:buNone/>
            </a:pPr>
            <a:r>
              <a:t/>
            </a:r>
            <a:endParaRPr sz="1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0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On prend T=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41300" marR="0" rtl="0" algn="l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 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sur toute entrée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⟨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X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⟩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endParaRPr sz="1000">
              <a:latin typeface="Lucida Sans"/>
              <a:ea typeface="Lucida Sans"/>
              <a:cs typeface="Lucida Sans"/>
              <a:sym typeface="Lucida Sans"/>
            </a:endParaRPr>
          </a:p>
          <a:p>
            <a:pPr indent="-128269" lvl="0" marL="655320" marR="0" rtl="0" algn="l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>
                <a:srgbClr val="3333B2"/>
              </a:buClr>
              <a:buSzPts val="900"/>
              <a:buFont typeface="Cambria"/>
              <a:buChar char="•"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afficher </a:t>
            </a:r>
            <a:r>
              <a:rPr lang="en-US" sz="900">
                <a:latin typeface="Cambria"/>
                <a:ea typeface="Cambria"/>
                <a:cs typeface="Cambria"/>
                <a:sym typeface="Cambria"/>
              </a:rPr>
              <a:t>⟨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X </a:t>
            </a:r>
            <a:r>
              <a:rPr lang="en-US" sz="900">
                <a:latin typeface="Cambria"/>
                <a:ea typeface="Cambria"/>
                <a:cs typeface="Cambria"/>
                <a:sym typeface="Cambria"/>
              </a:rPr>
              <a:t>⟩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0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En résumé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7159" lvl="0" marL="378460" marR="43180" rtl="0" algn="l">
              <a:lnSpc>
                <a:spcPct val="100000"/>
              </a:lnSpc>
              <a:spcBef>
                <a:spcPts val="175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“obtenir par le théorème de récursion sa propre description”  devient une instruction valide dans un algorithme.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12" name="Google Shape;512;p46"/>
          <p:cNvSpPr txBox="1"/>
          <p:nvPr/>
        </p:nvSpPr>
        <p:spPr>
          <a:xfrm>
            <a:off x="4434966" y="3370303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26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47"/>
          <p:cNvSpPr/>
          <p:nvPr/>
        </p:nvSpPr>
        <p:spPr>
          <a:xfrm>
            <a:off x="495363" y="928204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18" name="Google Shape;518;p47"/>
          <p:cNvSpPr txBox="1"/>
          <p:nvPr>
            <p:ph type="ctrTitle"/>
          </p:nvPr>
        </p:nvSpPr>
        <p:spPr>
          <a:xfrm>
            <a:off x="501459" y="849412"/>
            <a:ext cx="3607181" cy="3435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9200">
            <a:spAutoFit/>
          </a:bodyPr>
          <a:lstStyle/>
          <a:p>
            <a:pPr indent="0" lvl="0" marL="135255" marR="508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On peut interpréter les preuves des résultats précédents  en lien avec les virus informatiques :</a:t>
            </a:r>
            <a:endParaRPr/>
          </a:p>
        </p:txBody>
      </p:sp>
      <p:sp>
        <p:nvSpPr>
          <p:cNvPr id="519" name="Google Shape;519;p47"/>
          <p:cNvSpPr txBox="1"/>
          <p:nvPr>
            <p:ph idx="12" type="sldNum"/>
          </p:nvPr>
        </p:nvSpPr>
        <p:spPr>
          <a:xfrm>
            <a:off x="4409566" y="3370303"/>
            <a:ext cx="160654" cy="121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52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27</a:t>
            </a:r>
            <a:endParaRPr/>
          </a:p>
        </p:txBody>
      </p:sp>
      <p:sp>
        <p:nvSpPr>
          <p:cNvPr id="520" name="Google Shape;520;p47"/>
          <p:cNvSpPr txBox="1"/>
          <p:nvPr/>
        </p:nvSpPr>
        <p:spPr>
          <a:xfrm>
            <a:off x="726325" y="1342230"/>
            <a:ext cx="3463290" cy="7848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-137160" lvl="0" marL="187325" marR="431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En effet, un virus est un programme qui vise à se diffuser,  c’est-à-dire à s’autoreproduire, sans être détecté.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7160" lvl="0" marL="187325" marR="6159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Le principe de la preuve du théorème de récursion est un  moyen de s’autoreproduire, en dupliquant son code.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>
    <p:fade thruBlk="1"/>
  </p:transition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48"/>
          <p:cNvSpPr txBox="1"/>
          <p:nvPr>
            <p:ph type="title"/>
          </p:nvPr>
        </p:nvSpPr>
        <p:spPr>
          <a:xfrm>
            <a:off x="1944763" y="59814"/>
            <a:ext cx="71882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Exercice</a:t>
            </a:r>
            <a:endParaRPr/>
          </a:p>
        </p:txBody>
      </p:sp>
      <p:sp>
        <p:nvSpPr>
          <p:cNvPr id="526" name="Google Shape;526;p48"/>
          <p:cNvSpPr txBox="1"/>
          <p:nvPr/>
        </p:nvSpPr>
        <p:spPr>
          <a:xfrm>
            <a:off x="296494" y="904430"/>
            <a:ext cx="3983354" cy="11245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4450">
            <a:spAutoFit/>
          </a:bodyPr>
          <a:lstStyle/>
          <a:p>
            <a:pPr indent="0" lvl="0" marL="6286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Théorème (Théorème du point fixe de Kleene)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62864" marR="55880" rtl="0" algn="l">
              <a:lnSpc>
                <a:spcPct val="102600"/>
              </a:lnSpc>
              <a:spcBef>
                <a:spcPts val="190"/>
              </a:spcBef>
              <a:spcAft>
                <a:spcPts val="0"/>
              </a:spcAft>
              <a:buNone/>
            </a:pP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Soit une fonction calculable qui à chaque mot </a:t>
            </a:r>
            <a:r>
              <a:rPr lang="en-US" sz="1100">
                <a:latin typeface="Cambria"/>
                <a:ea typeface="Cambria"/>
                <a:cs typeface="Cambria"/>
                <a:sym typeface="Cambria"/>
              </a:rPr>
              <a:t>⟨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1100">
                <a:latin typeface="Cambria"/>
                <a:ea typeface="Cambria"/>
                <a:cs typeface="Cambria"/>
                <a:sym typeface="Cambria"/>
              </a:rPr>
              <a:t>⟩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codant une machine de Turing associe un mot </a:t>
            </a:r>
            <a:r>
              <a:rPr lang="en-US" sz="1100">
                <a:latin typeface="Cambria"/>
                <a:ea typeface="Cambria"/>
                <a:cs typeface="Cambria"/>
                <a:sym typeface="Cambria"/>
              </a:rPr>
              <a:t>⟨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baseline="30000" lang="en-US" sz="1200" cap="small">
                <a:latin typeface="Cambria"/>
                <a:ea typeface="Cambria"/>
                <a:cs typeface="Cambria"/>
                <a:sym typeface="Cambria"/>
              </a:rPr>
              <a:t>j</a:t>
            </a:r>
            <a:r>
              <a:rPr lang="en-US" sz="1100">
                <a:latin typeface="Cambria"/>
                <a:ea typeface="Cambria"/>
                <a:cs typeface="Cambria"/>
                <a:sym typeface="Cambria"/>
              </a:rPr>
              <a:t>⟩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codant une machine de Turing. Notons A</a:t>
            </a:r>
            <a:r>
              <a:rPr baseline="30000" lang="en-US" sz="1200" cap="small">
                <a:latin typeface="Cambria"/>
                <a:ea typeface="Cambria"/>
                <a:cs typeface="Cambria"/>
                <a:sym typeface="Cambria"/>
              </a:rPr>
              <a:t>j</a:t>
            </a:r>
            <a:r>
              <a:rPr baseline="30000" lang="en-US" sz="1200">
                <a:latin typeface="Cambria"/>
                <a:ea typeface="Cambria"/>
                <a:cs typeface="Cambria"/>
                <a:sym typeface="Cambria"/>
              </a:rPr>
              <a:t> 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=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f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62864" marR="1013460" rtl="0" algn="l">
              <a:lnSpc>
                <a:spcPct val="102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Alors il existe une machine de Turing A</a:t>
            </a:r>
            <a:r>
              <a:rPr baseline="30000" lang="en-US" sz="1200">
                <a:latin typeface="Cambria"/>
                <a:ea typeface="Cambria"/>
                <a:cs typeface="Cambria"/>
                <a:sym typeface="Cambria"/>
              </a:rPr>
              <a:t>∗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tel que  L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baseline="30000" lang="en-US" sz="1200">
                <a:latin typeface="Cambria"/>
                <a:ea typeface="Cambria"/>
                <a:cs typeface="Cambria"/>
                <a:sym typeface="Cambria"/>
              </a:rPr>
              <a:t>∗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) =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L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f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baseline="30000" lang="en-US" sz="1200">
                <a:latin typeface="Cambria"/>
                <a:ea typeface="Cambria"/>
                <a:cs typeface="Cambria"/>
                <a:sym typeface="Cambria"/>
              </a:rPr>
              <a:t>∗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))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.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27" name="Google Shape;527;p48"/>
          <p:cNvGrpSpPr/>
          <p:nvPr/>
        </p:nvGrpSpPr>
        <p:grpSpPr>
          <a:xfrm>
            <a:off x="3590682" y="2211016"/>
            <a:ext cx="657860" cy="101600"/>
            <a:chOff x="3590682" y="2211016"/>
            <a:chExt cx="657860" cy="101600"/>
          </a:xfrm>
        </p:grpSpPr>
        <p:sp>
          <p:nvSpPr>
            <p:cNvPr id="528" name="Google Shape;528;p48"/>
            <p:cNvSpPr/>
            <p:nvPr/>
          </p:nvSpPr>
          <p:spPr>
            <a:xfrm>
              <a:off x="3590682" y="2211016"/>
              <a:ext cx="657860" cy="101600"/>
            </a:xfrm>
            <a:custGeom>
              <a:rect b="b" l="l" r="r" t="t"/>
              <a:pathLst>
                <a:path extrusionOk="0" h="101600" w="657860">
                  <a:moveTo>
                    <a:pt x="606716" y="0"/>
                  </a:moveTo>
                  <a:lnTo>
                    <a:pt x="50610" y="0"/>
                  </a:lnTo>
                  <a:lnTo>
                    <a:pt x="30959" y="3993"/>
                  </a:lnTo>
                  <a:lnTo>
                    <a:pt x="14866" y="14866"/>
                  </a:lnTo>
                  <a:lnTo>
                    <a:pt x="3993" y="30959"/>
                  </a:lnTo>
                  <a:lnTo>
                    <a:pt x="0" y="50610"/>
                  </a:lnTo>
                  <a:lnTo>
                    <a:pt x="3993" y="70262"/>
                  </a:lnTo>
                  <a:lnTo>
                    <a:pt x="14866" y="86354"/>
                  </a:lnTo>
                  <a:lnTo>
                    <a:pt x="30959" y="97228"/>
                  </a:lnTo>
                  <a:lnTo>
                    <a:pt x="50610" y="101221"/>
                  </a:lnTo>
                  <a:lnTo>
                    <a:pt x="606716" y="101221"/>
                  </a:lnTo>
                  <a:lnTo>
                    <a:pt x="626367" y="97228"/>
                  </a:lnTo>
                  <a:lnTo>
                    <a:pt x="642460" y="86354"/>
                  </a:lnTo>
                  <a:lnTo>
                    <a:pt x="653333" y="70262"/>
                  </a:lnTo>
                  <a:lnTo>
                    <a:pt x="657326" y="50610"/>
                  </a:lnTo>
                  <a:lnTo>
                    <a:pt x="653333" y="30959"/>
                  </a:lnTo>
                  <a:lnTo>
                    <a:pt x="642460" y="14866"/>
                  </a:lnTo>
                  <a:lnTo>
                    <a:pt x="626367" y="3993"/>
                  </a:lnTo>
                  <a:lnTo>
                    <a:pt x="606716" y="0"/>
                  </a:lnTo>
                  <a:close/>
                </a:path>
              </a:pathLst>
            </a:custGeom>
            <a:solidFill>
              <a:srgbClr val="9898D8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29" name="Google Shape;529;p48"/>
            <p:cNvSpPr/>
            <p:nvPr/>
          </p:nvSpPr>
          <p:spPr>
            <a:xfrm>
              <a:off x="3590682" y="2211016"/>
              <a:ext cx="657860" cy="101600"/>
            </a:xfrm>
            <a:custGeom>
              <a:rect b="b" l="l" r="r" t="t"/>
              <a:pathLst>
                <a:path extrusionOk="0" h="101600" w="657860">
                  <a:moveTo>
                    <a:pt x="50610" y="101221"/>
                  </a:moveTo>
                  <a:lnTo>
                    <a:pt x="30959" y="97228"/>
                  </a:lnTo>
                  <a:lnTo>
                    <a:pt x="14866" y="86354"/>
                  </a:lnTo>
                  <a:lnTo>
                    <a:pt x="3993" y="70262"/>
                  </a:lnTo>
                  <a:lnTo>
                    <a:pt x="0" y="50610"/>
                  </a:lnTo>
                  <a:lnTo>
                    <a:pt x="3993" y="30959"/>
                  </a:lnTo>
                  <a:lnTo>
                    <a:pt x="14866" y="14866"/>
                  </a:lnTo>
                  <a:lnTo>
                    <a:pt x="30959" y="3993"/>
                  </a:lnTo>
                  <a:lnTo>
                    <a:pt x="50610" y="0"/>
                  </a:lnTo>
                  <a:lnTo>
                    <a:pt x="606716" y="0"/>
                  </a:lnTo>
                  <a:lnTo>
                    <a:pt x="626367" y="3993"/>
                  </a:lnTo>
                  <a:lnTo>
                    <a:pt x="642460" y="14866"/>
                  </a:lnTo>
                  <a:lnTo>
                    <a:pt x="653333" y="30959"/>
                  </a:lnTo>
                  <a:lnTo>
                    <a:pt x="657326" y="50610"/>
                  </a:lnTo>
                  <a:lnTo>
                    <a:pt x="653333" y="70262"/>
                  </a:lnTo>
                  <a:lnTo>
                    <a:pt x="642460" y="86354"/>
                  </a:lnTo>
                  <a:lnTo>
                    <a:pt x="626367" y="97228"/>
                  </a:lnTo>
                  <a:lnTo>
                    <a:pt x="606716" y="101221"/>
                  </a:lnTo>
                  <a:lnTo>
                    <a:pt x="50610" y="101221"/>
                  </a:lnTo>
                  <a:close/>
                </a:path>
              </a:pathLst>
            </a:custGeom>
            <a:noFill/>
            <a:ln cap="flat" cmpd="sng" w="10100">
              <a:solidFill>
                <a:srgbClr val="989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30" name="Google Shape;530;p48"/>
            <p:cNvSpPr/>
            <p:nvPr/>
          </p:nvSpPr>
          <p:spPr>
            <a:xfrm>
              <a:off x="3647694" y="2242476"/>
              <a:ext cx="25400" cy="38100"/>
            </a:xfrm>
            <a:custGeom>
              <a:rect b="b" l="l" r="r" t="t"/>
              <a:pathLst>
                <a:path extrusionOk="0" h="38100" w="25400">
                  <a:moveTo>
                    <a:pt x="0" y="0"/>
                  </a:moveTo>
                  <a:lnTo>
                    <a:pt x="0" y="38100"/>
                  </a:lnTo>
                  <a:lnTo>
                    <a:pt x="25400" y="190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531" name="Google Shape;531;p48"/>
          <p:cNvSpPr txBox="1"/>
          <p:nvPr/>
        </p:nvSpPr>
        <p:spPr>
          <a:xfrm>
            <a:off x="3691851" y="2198311"/>
            <a:ext cx="518795" cy="1168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3"/>
              </a:rPr>
              <a:t>Démonstration</a:t>
            </a:r>
            <a:endParaRPr sz="6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32" name="Google Shape;532;p48"/>
          <p:cNvSpPr txBox="1"/>
          <p:nvPr>
            <p:ph idx="12" type="sldNum"/>
          </p:nvPr>
        </p:nvSpPr>
        <p:spPr>
          <a:xfrm>
            <a:off x="4409566" y="3370303"/>
            <a:ext cx="160654" cy="121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52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28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49"/>
          <p:cNvSpPr txBox="1"/>
          <p:nvPr>
            <p:ph type="title"/>
          </p:nvPr>
        </p:nvSpPr>
        <p:spPr>
          <a:xfrm>
            <a:off x="1930374" y="59814"/>
            <a:ext cx="74739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Au menu</a:t>
            </a:r>
            <a:endParaRPr/>
          </a:p>
        </p:txBody>
      </p:sp>
      <p:sp>
        <p:nvSpPr>
          <p:cNvPr id="538" name="Google Shape;538;p49"/>
          <p:cNvSpPr txBox="1"/>
          <p:nvPr>
            <p:ph idx="12" type="sldNum"/>
          </p:nvPr>
        </p:nvSpPr>
        <p:spPr>
          <a:xfrm>
            <a:off x="4409566" y="3370303"/>
            <a:ext cx="160654" cy="121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52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29</a:t>
            </a:r>
            <a:endParaRPr/>
          </a:p>
        </p:txBody>
      </p:sp>
      <p:sp>
        <p:nvSpPr>
          <p:cNvPr id="539" name="Google Shape;539;p49"/>
          <p:cNvSpPr txBox="1"/>
          <p:nvPr/>
        </p:nvSpPr>
        <p:spPr>
          <a:xfrm>
            <a:off x="347294" y="672222"/>
            <a:ext cx="2948940" cy="20916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3"/>
              </a:rPr>
              <a:t>Calculabilité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2700" marR="5080" rtl="0" algn="l">
              <a:lnSpc>
                <a:spcPct val="226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4"/>
              </a:rPr>
              <a:t>Quelques résultats amusants de la calculabilité </a:t>
            </a:r>
            <a:r>
              <a:rPr lang="en-US" sz="1100">
                <a:solidFill>
                  <a:srgbClr val="FFCC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5"/>
              </a:rPr>
              <a:t>Diagrammes espace-temps &amp; Localité du calcul </a:t>
            </a:r>
            <a:r>
              <a:rPr lang="en-US" sz="11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6"/>
              </a:rPr>
              <a:t>Théorèmes d’incomplétude de Gödel </a:t>
            </a:r>
            <a:r>
              <a:rPr lang="en-US" sz="1100">
                <a:solidFill>
                  <a:srgbClr val="FFCC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7"/>
              </a:rPr>
              <a:t>Introduction à la complexité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None/>
            </a:pPr>
            <a:r>
              <a:t/>
            </a:r>
            <a:endParaRPr sz="145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8"/>
              </a:rPr>
              <a:t>La suite...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>
    <p:fade thruBlk="1"/>
  </p:transition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50"/>
          <p:cNvSpPr txBox="1"/>
          <p:nvPr>
            <p:ph type="title"/>
          </p:nvPr>
        </p:nvSpPr>
        <p:spPr>
          <a:xfrm>
            <a:off x="1225003" y="59814"/>
            <a:ext cx="215836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Diagramme espace-temps</a:t>
            </a:r>
            <a:endParaRPr/>
          </a:p>
        </p:txBody>
      </p:sp>
      <p:sp>
        <p:nvSpPr>
          <p:cNvPr id="545" name="Google Shape;545;p50"/>
          <p:cNvSpPr/>
          <p:nvPr/>
        </p:nvSpPr>
        <p:spPr>
          <a:xfrm>
            <a:off x="495363" y="373392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46" name="Google Shape;546;p50"/>
          <p:cNvSpPr txBox="1"/>
          <p:nvPr/>
        </p:nvSpPr>
        <p:spPr>
          <a:xfrm>
            <a:off x="586295" y="294600"/>
            <a:ext cx="3627754" cy="11004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50800" marR="0" rtl="0" algn="l">
              <a:lnSpc>
                <a:spcPct val="11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Considérons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90500" marR="0" rtl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un diagramme espace-temps d’une machine de Turing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50800" marR="0" rtl="0" algn="l">
              <a:lnSpc>
                <a:spcPct val="119090"/>
              </a:lnSpc>
              <a:spcBef>
                <a:spcPts val="93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Exemple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7159" lvl="0" marL="327660" marR="439419" rtl="0" algn="l">
              <a:lnSpc>
                <a:spcPct val="114285"/>
              </a:lnSpc>
              <a:spcBef>
                <a:spcPts val="25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Diagramme espace-temps du calcul sur 0010 de la  machine reconnaissant 0</a:t>
            </a:r>
            <a:r>
              <a:rPr baseline="30000" i="1" lang="en-US" sz="105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baseline="30000" i="1" lang="en-US" sz="105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∈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N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47" name="Google Shape;547;p50"/>
          <p:cNvSpPr/>
          <p:nvPr/>
        </p:nvSpPr>
        <p:spPr>
          <a:xfrm>
            <a:off x="495363" y="980706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48" name="Google Shape;548;p50"/>
          <p:cNvSpPr txBox="1"/>
          <p:nvPr/>
        </p:nvSpPr>
        <p:spPr>
          <a:xfrm>
            <a:off x="1073099" y="1422430"/>
            <a:ext cx="173355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 . 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49" name="Google Shape;549;p50"/>
          <p:cNvSpPr txBox="1"/>
          <p:nvPr/>
        </p:nvSpPr>
        <p:spPr>
          <a:xfrm>
            <a:off x="4434966" y="3370303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30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50"/>
          <p:cNvSpPr txBox="1"/>
          <p:nvPr/>
        </p:nvSpPr>
        <p:spPr>
          <a:xfrm>
            <a:off x="1073099" y="1561394"/>
            <a:ext cx="173355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 . 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51" name="Google Shape;551;p50"/>
          <p:cNvSpPr txBox="1"/>
          <p:nvPr/>
        </p:nvSpPr>
        <p:spPr>
          <a:xfrm>
            <a:off x="1073099" y="1700382"/>
            <a:ext cx="173355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 . 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52" name="Google Shape;552;p50"/>
          <p:cNvSpPr txBox="1"/>
          <p:nvPr/>
        </p:nvSpPr>
        <p:spPr>
          <a:xfrm>
            <a:off x="1073099" y="1839371"/>
            <a:ext cx="173355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 . 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53" name="Google Shape;553;p50"/>
          <p:cNvSpPr txBox="1"/>
          <p:nvPr/>
        </p:nvSpPr>
        <p:spPr>
          <a:xfrm>
            <a:off x="1073099" y="1978360"/>
            <a:ext cx="173355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 . 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54" name="Google Shape;554;p50"/>
          <p:cNvSpPr txBox="1"/>
          <p:nvPr/>
        </p:nvSpPr>
        <p:spPr>
          <a:xfrm>
            <a:off x="1073099" y="2117374"/>
            <a:ext cx="173355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 . 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55" name="Google Shape;555;p50"/>
          <p:cNvSpPr txBox="1"/>
          <p:nvPr/>
        </p:nvSpPr>
        <p:spPr>
          <a:xfrm>
            <a:off x="1073099" y="2256376"/>
            <a:ext cx="173355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 . 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56" name="Google Shape;556;p50"/>
          <p:cNvSpPr txBox="1"/>
          <p:nvPr/>
        </p:nvSpPr>
        <p:spPr>
          <a:xfrm>
            <a:off x="1073099" y="2395403"/>
            <a:ext cx="173355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 . 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57" name="Google Shape;557;p50"/>
          <p:cNvSpPr txBox="1"/>
          <p:nvPr/>
        </p:nvSpPr>
        <p:spPr>
          <a:xfrm>
            <a:off x="1073099" y="2534429"/>
            <a:ext cx="173355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 . 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558" name="Google Shape;558;p50"/>
          <p:cNvGraphicFramePr/>
          <p:nvPr/>
        </p:nvGraphicFramePr>
        <p:xfrm>
          <a:off x="1222593" y="147787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{04A7FA79-32BD-485F-8D30-55D212A3DDFB}</a:tableStyleId>
              </a:tblPr>
              <a:tblGrid>
                <a:gridCol w="139075"/>
                <a:gridCol w="139075"/>
                <a:gridCol w="139075"/>
                <a:gridCol w="139075"/>
                <a:gridCol w="139075"/>
                <a:gridCol w="139075"/>
                <a:gridCol w="139075"/>
                <a:gridCol w="139075"/>
                <a:gridCol w="139075"/>
                <a:gridCol w="139075"/>
                <a:gridCol w="139075"/>
                <a:gridCol w="139075"/>
                <a:gridCol w="139075"/>
                <a:gridCol w="139075"/>
                <a:gridCol w="139075"/>
                <a:gridCol w="139075"/>
                <a:gridCol w="139075"/>
                <a:gridCol w="139075"/>
                <a:gridCol w="139075"/>
                <a:gridCol w="139075"/>
              </a:tblGrid>
              <a:tr h="138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6669" marR="0" rtl="0" algn="l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19685" rtl="0" algn="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6350" marR="0" rtl="0" algn="l">
                        <a:lnSpc>
                          <a:spcPct val="8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q</a:t>
                      </a:r>
                      <a:r>
                        <a:rPr baseline="-25000" lang="en-US" sz="105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</a:t>
                      </a:r>
                      <a:endParaRPr baseline="-25000" sz="105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34290" marR="0" rtl="0" algn="l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26669" rtl="0" algn="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34290" marR="0" rtl="0" algn="l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6669" marR="0" rtl="0" algn="l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19685" rtl="0" algn="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7305" marR="0" rtl="0" algn="l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19685" rtl="0" algn="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8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6669" marR="0" rtl="0" algn="l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19685" rtl="0" algn="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6669" marR="0" rtl="0" algn="l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X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6350" marR="0" rtl="0" algn="l">
                        <a:lnSpc>
                          <a:spcPct val="8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q</a:t>
                      </a:r>
                      <a:r>
                        <a:rPr baseline="-25000" lang="en-US" sz="105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</a:t>
                      </a:r>
                      <a:endParaRPr baseline="-25000" sz="105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26669" rtl="0" algn="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34290" marR="0" rtl="0" algn="l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6669" marR="0" rtl="0" algn="l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19685" rtl="0" algn="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7305" marR="0" rtl="0" algn="l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19685" rtl="0" algn="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9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6669" marR="0" rtl="0" algn="l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19685" rtl="0" algn="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6669" marR="0" rtl="0" algn="l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X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34290" marR="0" rtl="0" algn="l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8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q</a:t>
                      </a:r>
                      <a:r>
                        <a:rPr baseline="-25000" lang="en-US" sz="105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</a:t>
                      </a:r>
                      <a:endParaRPr baseline="-25000" sz="105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26669" rtl="0" algn="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34290" marR="0" rtl="0" algn="l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6669" marR="0" rtl="0" algn="l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19685" rtl="0" algn="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7305" marR="0" rtl="0" algn="l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19685" rtl="0" algn="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9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6669" marR="0" rtl="0" algn="l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19685" rtl="0" algn="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6669" marR="0" rtl="0" algn="l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X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6350" marR="0" rtl="0" algn="l">
                        <a:lnSpc>
                          <a:spcPct val="8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q</a:t>
                      </a:r>
                      <a:r>
                        <a:rPr baseline="-25000" lang="en-US" sz="105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</a:t>
                      </a:r>
                      <a:endParaRPr baseline="-25000" sz="105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19685" rtl="0" algn="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34290" marR="0" rtl="0" algn="l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7305" marR="0" rtl="0" algn="l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19685" rtl="0" algn="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7305" marR="0" rtl="0" algn="l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19685" rtl="0" algn="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9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6669" marR="0" rtl="0" algn="l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19685" rtl="0" algn="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6350" marR="0" rtl="0" algn="l">
                        <a:lnSpc>
                          <a:spcPct val="8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q</a:t>
                      </a:r>
                      <a:r>
                        <a:rPr baseline="-25000" lang="en-US" sz="105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</a:t>
                      </a:r>
                      <a:endParaRPr baseline="-25000" sz="105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6669" marR="0" rtl="0" algn="l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X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19685" rtl="0" algn="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34290" marR="0" rtl="0" algn="l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7305" marR="0" rtl="0" algn="l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19685" rtl="0" algn="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7305" marR="0" rtl="0" algn="l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19685" rtl="0" algn="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9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6669" marR="0" rtl="0" algn="l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19685" rtl="0" algn="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6669" marR="0" rtl="0" algn="l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X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6350" marR="0" rtl="0" algn="l">
                        <a:lnSpc>
                          <a:spcPct val="8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q</a:t>
                      </a:r>
                      <a:r>
                        <a:rPr baseline="-25000" lang="en-US" sz="105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</a:t>
                      </a:r>
                      <a:endParaRPr baseline="-25000" sz="105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19685" rtl="0" algn="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34290" marR="0" rtl="0" algn="l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7305" marR="0" rtl="0" algn="l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19685" rtl="0" algn="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7305" marR="0" rtl="0" algn="l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19685" rtl="0" algn="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9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6669" marR="0" rtl="0" algn="l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19685" rtl="0" algn="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6669" marR="0" rtl="0" algn="l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X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6669" marR="0" rtl="0" algn="l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X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8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q</a:t>
                      </a:r>
                      <a:r>
                        <a:rPr baseline="-25000" lang="en-US" sz="105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</a:t>
                      </a:r>
                      <a:endParaRPr baseline="-25000" sz="105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19685" rtl="0" algn="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34290" marR="0" rtl="0" algn="l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7305" marR="0" rtl="0" algn="l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19685" rtl="0" algn="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7305" marR="0" rtl="0" algn="l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19685" rtl="0" algn="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9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6669" marR="0" rtl="0" algn="l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19685" rtl="0" algn="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6669" marR="0" rtl="0" algn="l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X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6669" marR="0" rtl="0" algn="l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X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5080" rtl="0" algn="r">
                        <a:lnSpc>
                          <a:spcPct val="8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q</a:t>
                      </a:r>
                      <a:r>
                        <a:rPr baseline="-25000" lang="en-US" sz="105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</a:t>
                      </a:r>
                      <a:endParaRPr baseline="-25000" sz="105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34290" marR="0" rtl="0" algn="l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7305" marR="0" rtl="0" algn="l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19685" rtl="0" algn="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7305" marR="0" rtl="0" algn="l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19685" rtl="0" algn="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9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6669" marR="0" rtl="0" algn="l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19685" rtl="0" algn="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6669" marR="0" rtl="0" algn="l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X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6669" marR="0" rtl="0" algn="l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X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26669" rtl="0" algn="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6350" marR="0" rtl="0" algn="l">
                        <a:lnSpc>
                          <a:spcPct val="8714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q</a:t>
                      </a:r>
                      <a:r>
                        <a:rPr baseline="-25000" lang="en-US" sz="105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</a:t>
                      </a:r>
                      <a:endParaRPr baseline="-25000" sz="105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6669" marR="0" rtl="0" algn="l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19685" rtl="0" algn="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7305" marR="0" rtl="0" algn="l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19685" rtl="0" algn="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559" name="Google Shape;559;p50"/>
          <p:cNvSpPr txBox="1"/>
          <p:nvPr/>
        </p:nvSpPr>
        <p:spPr>
          <a:xfrm>
            <a:off x="4005300" y="1422430"/>
            <a:ext cx="173355" cy="12909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 . 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2700" marR="0" rtl="0" algn="l">
              <a:lnSpc>
                <a:spcPct val="109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 . 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2700" marR="0" rtl="0" algn="l">
              <a:lnSpc>
                <a:spcPct val="109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 . 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2700" marR="0" rtl="0" algn="l">
              <a:lnSpc>
                <a:spcPct val="109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 . 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2700" marR="0" rtl="0" algn="l">
              <a:lnSpc>
                <a:spcPct val="109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 . 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2700" marR="0" rtl="0" algn="l">
              <a:lnSpc>
                <a:spcPct val="109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 . 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2700" marR="0" rtl="0" algn="l">
              <a:lnSpc>
                <a:spcPct val="109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 . 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2700" marR="0" rtl="0" algn="l">
              <a:lnSpc>
                <a:spcPct val="109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 . 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27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 . 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>
    <p:fade thruBlk="1"/>
  </p:transition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51"/>
          <p:cNvSpPr txBox="1"/>
          <p:nvPr>
            <p:ph type="title"/>
          </p:nvPr>
        </p:nvSpPr>
        <p:spPr>
          <a:xfrm>
            <a:off x="1225003" y="59814"/>
            <a:ext cx="215836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Diagramme espace-temps</a:t>
            </a:r>
            <a:endParaRPr/>
          </a:p>
        </p:txBody>
      </p:sp>
      <p:sp>
        <p:nvSpPr>
          <p:cNvPr id="565" name="Google Shape;565;p51"/>
          <p:cNvSpPr/>
          <p:nvPr/>
        </p:nvSpPr>
        <p:spPr>
          <a:xfrm>
            <a:off x="495363" y="373392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66" name="Google Shape;566;p51"/>
          <p:cNvSpPr txBox="1"/>
          <p:nvPr/>
        </p:nvSpPr>
        <p:spPr>
          <a:xfrm>
            <a:off x="586295" y="294600"/>
            <a:ext cx="3640454" cy="11004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50800" marR="0" rtl="0" algn="l">
              <a:lnSpc>
                <a:spcPct val="11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Considérons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90500" marR="0" rtl="0" algn="l">
              <a:lnSpc>
                <a:spcPct val="118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un diagramme espace-temps d’une machine de Turing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7159" lvl="0" marL="327660" marR="172720" rtl="0" algn="l">
              <a:lnSpc>
                <a:spcPct val="120000"/>
              </a:lnSpc>
              <a:spcBef>
                <a:spcPts val="35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et un sous-rectangle 3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×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2 dans ce diagramme, que l’on  appelera </a:t>
            </a:r>
            <a:r>
              <a:rPr b="1" lang="en-US" sz="1000">
                <a:latin typeface="Arial"/>
                <a:ea typeface="Arial"/>
                <a:cs typeface="Arial"/>
                <a:sym typeface="Arial"/>
              </a:rPr>
              <a:t>fenêtre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50800" marR="0" rtl="0" algn="l">
              <a:lnSpc>
                <a:spcPct val="1054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Exemple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7159" lvl="0" marL="327660" marR="452119" rtl="0" algn="l">
              <a:lnSpc>
                <a:spcPct val="114285"/>
              </a:lnSpc>
              <a:spcBef>
                <a:spcPts val="3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Diagramme espace-temps du calcul sur 0010 de la  machine reconnaissant 0</a:t>
            </a:r>
            <a:r>
              <a:rPr baseline="30000" i="1" lang="en-US" sz="105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baseline="30000" i="1" lang="en-US" sz="105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∈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N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67" name="Google Shape;567;p51"/>
          <p:cNvSpPr/>
          <p:nvPr/>
        </p:nvSpPr>
        <p:spPr>
          <a:xfrm>
            <a:off x="495363" y="980706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68" name="Google Shape;568;p51"/>
          <p:cNvSpPr txBox="1"/>
          <p:nvPr/>
        </p:nvSpPr>
        <p:spPr>
          <a:xfrm>
            <a:off x="1073099" y="1422430"/>
            <a:ext cx="173355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 . 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69" name="Google Shape;569;p51"/>
          <p:cNvSpPr txBox="1"/>
          <p:nvPr/>
        </p:nvSpPr>
        <p:spPr>
          <a:xfrm>
            <a:off x="4434966" y="3370303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30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51"/>
          <p:cNvSpPr txBox="1"/>
          <p:nvPr/>
        </p:nvSpPr>
        <p:spPr>
          <a:xfrm>
            <a:off x="1073099" y="1561394"/>
            <a:ext cx="173355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 . 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71" name="Google Shape;571;p51"/>
          <p:cNvSpPr txBox="1"/>
          <p:nvPr/>
        </p:nvSpPr>
        <p:spPr>
          <a:xfrm>
            <a:off x="1073099" y="1700382"/>
            <a:ext cx="173355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 . 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72" name="Google Shape;572;p51"/>
          <p:cNvSpPr txBox="1"/>
          <p:nvPr/>
        </p:nvSpPr>
        <p:spPr>
          <a:xfrm>
            <a:off x="1073099" y="1839371"/>
            <a:ext cx="173355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 . 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73" name="Google Shape;573;p51"/>
          <p:cNvSpPr txBox="1"/>
          <p:nvPr/>
        </p:nvSpPr>
        <p:spPr>
          <a:xfrm>
            <a:off x="2230450" y="1756240"/>
            <a:ext cx="362585" cy="2971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6985" marR="0" rtl="0" algn="l">
              <a:lnSpc>
                <a:spcPct val="110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1 0 B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4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Y 0 B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74" name="Google Shape;574;p51"/>
          <p:cNvSpPr txBox="1"/>
          <p:nvPr/>
        </p:nvSpPr>
        <p:spPr>
          <a:xfrm>
            <a:off x="1073099" y="1978360"/>
            <a:ext cx="173355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 . 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75" name="Google Shape;575;p51"/>
          <p:cNvSpPr txBox="1"/>
          <p:nvPr/>
        </p:nvSpPr>
        <p:spPr>
          <a:xfrm>
            <a:off x="1073099" y="2117374"/>
            <a:ext cx="173355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 . 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76" name="Google Shape;576;p51"/>
          <p:cNvSpPr txBox="1"/>
          <p:nvPr/>
        </p:nvSpPr>
        <p:spPr>
          <a:xfrm>
            <a:off x="1073099" y="2256376"/>
            <a:ext cx="173355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 . 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77" name="Google Shape;577;p51"/>
          <p:cNvSpPr txBox="1"/>
          <p:nvPr/>
        </p:nvSpPr>
        <p:spPr>
          <a:xfrm>
            <a:off x="1073099" y="2395403"/>
            <a:ext cx="173355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 . 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78" name="Google Shape;578;p51"/>
          <p:cNvSpPr txBox="1"/>
          <p:nvPr/>
        </p:nvSpPr>
        <p:spPr>
          <a:xfrm>
            <a:off x="1073099" y="2534429"/>
            <a:ext cx="173355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 . 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579" name="Google Shape;579;p51"/>
          <p:cNvGraphicFramePr/>
          <p:nvPr/>
        </p:nvGraphicFramePr>
        <p:xfrm>
          <a:off x="1222593" y="147787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{04A7FA79-32BD-485F-8D30-55D212A3DDFB}</a:tableStyleId>
              </a:tblPr>
              <a:tblGrid>
                <a:gridCol w="139075"/>
                <a:gridCol w="139075"/>
                <a:gridCol w="139075"/>
                <a:gridCol w="139075"/>
                <a:gridCol w="139075"/>
                <a:gridCol w="139075"/>
                <a:gridCol w="139075"/>
                <a:gridCol w="139075"/>
                <a:gridCol w="139075"/>
                <a:gridCol w="139075"/>
                <a:gridCol w="139075"/>
                <a:gridCol w="139075"/>
                <a:gridCol w="139075"/>
                <a:gridCol w="139075"/>
                <a:gridCol w="139075"/>
                <a:gridCol w="139075"/>
                <a:gridCol w="139075"/>
                <a:gridCol w="139075"/>
                <a:gridCol w="139075"/>
                <a:gridCol w="139075"/>
              </a:tblGrid>
              <a:tr h="138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6669" marR="0" rtl="0" algn="l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19685" rtl="0" algn="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6350" marR="0" rtl="0" algn="l">
                        <a:lnSpc>
                          <a:spcPct val="8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q</a:t>
                      </a:r>
                      <a:r>
                        <a:rPr baseline="-25000" lang="en-US" sz="105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</a:t>
                      </a:r>
                      <a:endParaRPr baseline="-25000" sz="105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34290" marR="0" rtl="0" algn="l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26669" rtl="0" algn="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34290" marR="0" rtl="0" algn="l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6669" marR="0" rtl="0" algn="l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19685" rtl="0" algn="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7305" marR="0" rtl="0" algn="l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19685" rtl="0" algn="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8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6669" marR="0" rtl="0" algn="l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19685" rtl="0" algn="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6669" marR="0" rtl="0" algn="l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X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6350" marR="0" rtl="0" algn="l">
                        <a:lnSpc>
                          <a:spcPct val="8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q</a:t>
                      </a:r>
                      <a:r>
                        <a:rPr baseline="-25000" lang="en-US" sz="105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</a:t>
                      </a:r>
                      <a:endParaRPr baseline="-25000" sz="105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26669" rtl="0" algn="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34290" marR="0" rtl="0" algn="l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6669" marR="0" rtl="0" algn="l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19685" rtl="0" algn="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7305" marR="0" rtl="0" algn="l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19685" rtl="0" algn="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9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6669" marR="0" rtl="0" algn="l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19685" rtl="0" algn="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6669" marR="0" rtl="0" algn="l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X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34290" marR="0" rtl="0" algn="l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8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q</a:t>
                      </a:r>
                      <a:r>
                        <a:rPr baseline="-25000" lang="en-US" sz="105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</a:t>
                      </a:r>
                      <a:endParaRPr baseline="-25000" sz="105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3"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 rowSpan="2" hMerge="1"/>
                <a:tc rowSpan="2"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19685" rtl="0" algn="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7305" marR="0" rtl="0" algn="l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19685" rtl="0" algn="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8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6669" marR="0" rtl="0" algn="l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19685" rtl="0" algn="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6669" marR="0" rtl="0" algn="l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X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6350" marR="0" rtl="0" algn="l">
                        <a:lnSpc>
                          <a:spcPct val="8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q</a:t>
                      </a:r>
                      <a:r>
                        <a:rPr baseline="-25000" lang="en-US" sz="105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</a:t>
                      </a:r>
                      <a:endParaRPr baseline="-25000" sz="105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3" vMerge="1"/>
                <a:tc hMerge="1" vMerge="1"/>
                <a:tc hMerge="1"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19685" rtl="0" algn="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7305" marR="0" rtl="0" algn="l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19685" rtl="0" algn="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9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6669" marR="0" rtl="0" algn="l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19685" rtl="0" algn="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6350" marR="0" rtl="0" algn="l">
                        <a:lnSpc>
                          <a:spcPct val="8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q</a:t>
                      </a:r>
                      <a:r>
                        <a:rPr baseline="-25000" lang="en-US" sz="105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</a:t>
                      </a:r>
                      <a:endParaRPr baseline="-25000" sz="105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6669" marR="0" rtl="0" algn="l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X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19685" rtl="0" algn="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34290" marR="0" rtl="0" algn="l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7305" marR="0" rtl="0" algn="l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19685" rtl="0" algn="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7305" marR="0" rtl="0" algn="l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19685" rtl="0" algn="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9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6669" marR="0" rtl="0" algn="l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19685" rtl="0" algn="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6669" marR="0" rtl="0" algn="l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X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6350" marR="0" rtl="0" algn="l">
                        <a:lnSpc>
                          <a:spcPct val="8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q</a:t>
                      </a:r>
                      <a:r>
                        <a:rPr baseline="-25000" lang="en-US" sz="105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</a:t>
                      </a:r>
                      <a:endParaRPr baseline="-25000" sz="105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19685" rtl="0" algn="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34290" marR="0" rtl="0" algn="l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7305" marR="0" rtl="0" algn="l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19685" rtl="0" algn="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7305" marR="0" rtl="0" algn="l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19685" rtl="0" algn="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9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6669" marR="0" rtl="0" algn="l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19685" rtl="0" algn="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6669" marR="0" rtl="0" algn="l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X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6669" marR="0" rtl="0" algn="l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X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8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q</a:t>
                      </a:r>
                      <a:r>
                        <a:rPr baseline="-25000" lang="en-US" sz="105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</a:t>
                      </a:r>
                      <a:endParaRPr baseline="-25000" sz="105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19685" rtl="0" algn="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34290" marR="0" rtl="0" algn="l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7305" marR="0" rtl="0" algn="l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19685" rtl="0" algn="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7305" marR="0" rtl="0" algn="l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19685" rtl="0" algn="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9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6669" marR="0" rtl="0" algn="l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19685" rtl="0" algn="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6669" marR="0" rtl="0" algn="l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X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6669" marR="0" rtl="0" algn="l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X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5080" rtl="0" algn="r">
                        <a:lnSpc>
                          <a:spcPct val="8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q</a:t>
                      </a:r>
                      <a:r>
                        <a:rPr baseline="-25000" lang="en-US" sz="105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</a:t>
                      </a:r>
                      <a:endParaRPr baseline="-25000" sz="105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34290" marR="0" rtl="0" algn="l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7305" marR="0" rtl="0" algn="l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19685" rtl="0" algn="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7305" marR="0" rtl="0" algn="l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19685" rtl="0" algn="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9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6669" marR="0" rtl="0" algn="l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19685" rtl="0" algn="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6669" marR="0" rtl="0" algn="l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X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6669" marR="0" rtl="0" algn="l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X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26669" rtl="0" algn="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6350" marR="0" rtl="0" algn="l">
                        <a:lnSpc>
                          <a:spcPct val="8714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q</a:t>
                      </a:r>
                      <a:r>
                        <a:rPr baseline="-25000" lang="en-US" sz="105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</a:t>
                      </a:r>
                      <a:endParaRPr baseline="-25000" sz="105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6669" marR="0" rtl="0" algn="l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19685" rtl="0" algn="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7305" marR="0" rtl="0" algn="l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19685" rtl="0" algn="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580" name="Google Shape;580;p51"/>
          <p:cNvSpPr txBox="1"/>
          <p:nvPr/>
        </p:nvSpPr>
        <p:spPr>
          <a:xfrm>
            <a:off x="4005300" y="1422430"/>
            <a:ext cx="173355" cy="12909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 . 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2700" marR="0" rtl="0" algn="l">
              <a:lnSpc>
                <a:spcPct val="109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 . 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2700" marR="0" rtl="0" algn="l">
              <a:lnSpc>
                <a:spcPct val="109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 . 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2700" marR="0" rtl="0" algn="l">
              <a:lnSpc>
                <a:spcPct val="109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 . 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2700" marR="0" rtl="0" algn="l">
              <a:lnSpc>
                <a:spcPct val="109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 . 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2700" marR="0" rtl="0" algn="l">
              <a:lnSpc>
                <a:spcPct val="109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 . 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2700" marR="0" rtl="0" algn="l">
              <a:lnSpc>
                <a:spcPct val="109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 . 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2700" marR="0" rtl="0" algn="l">
              <a:lnSpc>
                <a:spcPct val="109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 . 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27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 . 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81" name="Google Shape;581;p51"/>
          <p:cNvSpPr txBox="1"/>
          <p:nvPr/>
        </p:nvSpPr>
        <p:spPr>
          <a:xfrm>
            <a:off x="739025" y="2805295"/>
            <a:ext cx="1630680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Fenêtre correspondante :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582" name="Google Shape;582;p51"/>
          <p:cNvGraphicFramePr/>
          <p:nvPr/>
        </p:nvGraphicFramePr>
        <p:xfrm>
          <a:off x="2427337" y="310783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{04A7FA79-32BD-485F-8D30-55D212A3DDFB}</a:tableStyleId>
              </a:tblPr>
              <a:tblGrid>
                <a:gridCol w="139075"/>
                <a:gridCol w="139075"/>
                <a:gridCol w="139075"/>
              </a:tblGrid>
              <a:tr h="138975">
                <a:tc>
                  <a:txBody>
                    <a:bodyPr/>
                    <a:lstStyle/>
                    <a:p>
                      <a:pPr indent="0" lvl="0" marL="34290" marR="0" rtl="0" algn="l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19050" rtl="0" algn="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8975">
                <a:tc>
                  <a:txBody>
                    <a:bodyPr/>
                    <a:lstStyle/>
                    <a:p>
                      <a:pPr indent="0" lvl="0" marL="26669" marR="0" rtl="0" algn="l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19050" rtl="0" algn="r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52"/>
          <p:cNvSpPr txBox="1"/>
          <p:nvPr>
            <p:ph type="title"/>
          </p:nvPr>
        </p:nvSpPr>
        <p:spPr>
          <a:xfrm>
            <a:off x="1448650" y="59814"/>
            <a:ext cx="169608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Fixons la machine </a:t>
            </a:r>
            <a:r>
              <a:rPr i="1" lang="en-US">
                <a:latin typeface="Arial"/>
                <a:ea typeface="Arial"/>
                <a:cs typeface="Arial"/>
                <a:sym typeface="Arial"/>
              </a:rPr>
              <a:t>M</a:t>
            </a:r>
            <a:endParaRPr/>
          </a:p>
        </p:txBody>
      </p:sp>
      <p:sp>
        <p:nvSpPr>
          <p:cNvPr id="588" name="Google Shape;588;p52"/>
          <p:cNvSpPr/>
          <p:nvPr/>
        </p:nvSpPr>
        <p:spPr>
          <a:xfrm>
            <a:off x="495363" y="373392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89" name="Google Shape;589;p52"/>
          <p:cNvSpPr txBox="1"/>
          <p:nvPr/>
        </p:nvSpPr>
        <p:spPr>
          <a:xfrm>
            <a:off x="624395" y="294600"/>
            <a:ext cx="735965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Propriétés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90" name="Google Shape;590;p52"/>
          <p:cNvSpPr txBox="1"/>
          <p:nvPr/>
        </p:nvSpPr>
        <p:spPr>
          <a:xfrm>
            <a:off x="4434966" y="3370316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31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52"/>
          <p:cNvSpPr txBox="1"/>
          <p:nvPr/>
        </p:nvSpPr>
        <p:spPr>
          <a:xfrm>
            <a:off x="651903" y="1688374"/>
            <a:ext cx="187325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 . 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92" name="Google Shape;592;p52"/>
          <p:cNvSpPr txBox="1"/>
          <p:nvPr/>
        </p:nvSpPr>
        <p:spPr>
          <a:xfrm>
            <a:off x="651903" y="1840546"/>
            <a:ext cx="187325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 . 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93" name="Google Shape;593;p52"/>
          <p:cNvSpPr txBox="1"/>
          <p:nvPr/>
        </p:nvSpPr>
        <p:spPr>
          <a:xfrm>
            <a:off x="651903" y="1992730"/>
            <a:ext cx="187325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 . 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94" name="Google Shape;594;p52"/>
          <p:cNvSpPr txBox="1"/>
          <p:nvPr/>
        </p:nvSpPr>
        <p:spPr>
          <a:xfrm>
            <a:off x="651903" y="2144927"/>
            <a:ext cx="187325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 . 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95" name="Google Shape;595;p52"/>
          <p:cNvSpPr txBox="1"/>
          <p:nvPr/>
        </p:nvSpPr>
        <p:spPr>
          <a:xfrm>
            <a:off x="1577619" y="2027131"/>
            <a:ext cx="421005" cy="3511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050">
            <a:spAutoFit/>
          </a:bodyPr>
          <a:lstStyle/>
          <a:p>
            <a:pPr indent="0" lvl="0" marL="31115" marR="0" rtl="0" algn="l">
              <a:lnSpc>
                <a:spcPct val="763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0 </a:t>
            </a:r>
            <a:r>
              <a:rPr baseline="30000" i="1" lang="en-US" sz="1650">
                <a:latin typeface="Arial"/>
                <a:ea typeface="Arial"/>
                <a:cs typeface="Arial"/>
                <a:sym typeface="Arial"/>
              </a:rPr>
              <a:t>q</a:t>
            </a:r>
            <a:r>
              <a:rPr lang="en-US" sz="800">
                <a:latin typeface="Helvetica Neue"/>
                <a:ea typeface="Helvetica Neue"/>
                <a:cs typeface="Helvetica Neue"/>
                <a:sym typeface="Helvetica Neue"/>
              </a:rPr>
              <a:t>1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763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i="1" lang="en-US" sz="1650">
                <a:latin typeface="Arial"/>
                <a:ea typeface="Arial"/>
                <a:cs typeface="Arial"/>
                <a:sym typeface="Arial"/>
              </a:rPr>
              <a:t>q</a:t>
            </a:r>
            <a:r>
              <a:rPr lang="en-US" sz="800">
                <a:latin typeface="Helvetica Neue"/>
                <a:ea typeface="Helvetica Neue"/>
                <a:cs typeface="Helvetica Neue"/>
                <a:sym typeface="Helvetica Neue"/>
              </a:rPr>
              <a:t>2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0 Y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96" name="Google Shape;596;p52"/>
          <p:cNvSpPr txBox="1"/>
          <p:nvPr/>
        </p:nvSpPr>
        <p:spPr>
          <a:xfrm>
            <a:off x="651903" y="2297123"/>
            <a:ext cx="187325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 . 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97" name="Google Shape;597;p52"/>
          <p:cNvSpPr txBox="1"/>
          <p:nvPr/>
        </p:nvSpPr>
        <p:spPr>
          <a:xfrm>
            <a:off x="651903" y="2449333"/>
            <a:ext cx="187325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 . 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98" name="Google Shape;598;p52"/>
          <p:cNvSpPr txBox="1"/>
          <p:nvPr/>
        </p:nvSpPr>
        <p:spPr>
          <a:xfrm>
            <a:off x="651903" y="2601555"/>
            <a:ext cx="187325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 . 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99" name="Google Shape;599;p52"/>
          <p:cNvSpPr txBox="1"/>
          <p:nvPr/>
        </p:nvSpPr>
        <p:spPr>
          <a:xfrm>
            <a:off x="651903" y="2753777"/>
            <a:ext cx="187325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 . 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00" name="Google Shape;600;p52"/>
          <p:cNvSpPr txBox="1"/>
          <p:nvPr/>
        </p:nvSpPr>
        <p:spPr>
          <a:xfrm>
            <a:off x="651903" y="2906012"/>
            <a:ext cx="187325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 . 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01" name="Google Shape;601;p52"/>
          <p:cNvSpPr txBox="1"/>
          <p:nvPr/>
        </p:nvSpPr>
        <p:spPr>
          <a:xfrm>
            <a:off x="651903" y="3058260"/>
            <a:ext cx="187325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 . 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02" name="Google Shape;602;p52"/>
          <p:cNvSpPr txBox="1"/>
          <p:nvPr/>
        </p:nvSpPr>
        <p:spPr>
          <a:xfrm>
            <a:off x="651903" y="3210520"/>
            <a:ext cx="187325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 . 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603" name="Google Shape;603;p52"/>
          <p:cNvGraphicFramePr/>
          <p:nvPr/>
        </p:nvGraphicFramePr>
        <p:xfrm>
          <a:off x="802797" y="174860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{04A7FA79-32BD-485F-8D30-55D212A3DDFB}</a:tableStyleId>
              </a:tblPr>
              <a:tblGrid>
                <a:gridCol w="152400"/>
                <a:gridCol w="152400"/>
                <a:gridCol w="152400"/>
                <a:gridCol w="152400"/>
                <a:gridCol w="152400"/>
                <a:gridCol w="152400"/>
                <a:gridCol w="152400"/>
                <a:gridCol w="152400"/>
                <a:gridCol w="152400"/>
                <a:gridCol w="152400"/>
                <a:gridCol w="152400"/>
                <a:gridCol w="152400"/>
                <a:gridCol w="152400"/>
                <a:gridCol w="152400"/>
                <a:gridCol w="152400"/>
                <a:gridCol w="152400"/>
                <a:gridCol w="152400"/>
                <a:gridCol w="152400"/>
                <a:gridCol w="152400"/>
                <a:gridCol w="152400"/>
              </a:tblGrid>
              <a:tr h="152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5715" marR="0" rtl="0" algn="l">
                        <a:lnSpc>
                          <a:spcPct val="828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q</a:t>
                      </a:r>
                      <a:r>
                        <a:rPr baseline="-25000" lang="en-US" sz="12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</a:t>
                      </a:r>
                      <a:endParaRPr baseline="-25000" sz="12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3746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3746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3746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2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X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5715" marR="0" rtl="0" algn="l">
                        <a:lnSpc>
                          <a:spcPct val="828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q</a:t>
                      </a:r>
                      <a:r>
                        <a:rPr baseline="-25000" lang="en-US" sz="12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</a:t>
                      </a:r>
                      <a:endParaRPr baseline="-25000" sz="12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3746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3746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2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X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3"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 rowSpan="2" hMerge="1"/>
                <a:tc rowSpan="2"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2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X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3" vMerge="1"/>
                <a:tc hMerge="1" vMerge="1"/>
                <a:tc hMerge="1"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22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5715" marR="0" rtl="0" algn="l">
                        <a:lnSpc>
                          <a:spcPct val="828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q</a:t>
                      </a:r>
                      <a:r>
                        <a:rPr baseline="-25000" lang="en-US" sz="12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</a:t>
                      </a:r>
                      <a:endParaRPr baseline="-25000" sz="12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X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3746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22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X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5715" marR="0" rtl="0" algn="l">
                        <a:lnSpc>
                          <a:spcPct val="828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q</a:t>
                      </a:r>
                      <a:r>
                        <a:rPr baseline="-25000" lang="en-US" sz="12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</a:t>
                      </a:r>
                      <a:endParaRPr baseline="-25000" sz="12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3746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22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X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X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5715" marR="0" rtl="0" algn="l">
                        <a:lnSpc>
                          <a:spcPct val="83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q</a:t>
                      </a:r>
                      <a:r>
                        <a:rPr baseline="-25000" lang="en-US" sz="12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</a:t>
                      </a:r>
                      <a:endParaRPr baseline="-25000" sz="12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2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X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X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5715" marR="0" rtl="0" algn="l">
                        <a:lnSpc>
                          <a:spcPct val="83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q</a:t>
                      </a:r>
                      <a:r>
                        <a:rPr baseline="-25000" lang="en-US" sz="12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</a:t>
                      </a:r>
                      <a:endParaRPr baseline="-25000" sz="12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2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X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X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5715" marR="0" rtl="0" algn="l">
                        <a:lnSpc>
                          <a:spcPct val="83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q</a:t>
                      </a:r>
                      <a:r>
                        <a:rPr baseline="-25000" lang="en-US" sz="12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</a:t>
                      </a:r>
                      <a:endParaRPr baseline="-25000" sz="12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2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X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5715" marR="0" rtl="0" algn="l">
                        <a:lnSpc>
                          <a:spcPct val="83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q</a:t>
                      </a:r>
                      <a:r>
                        <a:rPr baseline="-25000" lang="en-US" sz="12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</a:t>
                      </a:r>
                      <a:endParaRPr baseline="-25000" sz="12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X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2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X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X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5715" marR="0" rtl="0" algn="l">
                        <a:lnSpc>
                          <a:spcPct val="83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q</a:t>
                      </a:r>
                      <a:r>
                        <a:rPr baseline="-25000" lang="en-US" sz="12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</a:t>
                      </a:r>
                      <a:endParaRPr baseline="-25000" sz="12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604" name="Google Shape;604;p52"/>
          <p:cNvSpPr txBox="1"/>
          <p:nvPr/>
        </p:nvSpPr>
        <p:spPr>
          <a:xfrm>
            <a:off x="3848290" y="1688374"/>
            <a:ext cx="187325" cy="1715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1454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 . 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2700" marR="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 . 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2700" marR="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 . 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2700" marR="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 . 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2700" marR="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 . 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2700" marR="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 . 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2700" marR="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 . 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2700" marR="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 . 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2700" marR="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 . 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2700" marR="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 . 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2700" marR="0" rtl="0" algn="l">
              <a:lnSpc>
                <a:spcPct val="11454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 . 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>
    <p:fade thruBlk="1"/>
  </p:transition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53"/>
          <p:cNvSpPr txBox="1"/>
          <p:nvPr>
            <p:ph type="title"/>
          </p:nvPr>
        </p:nvSpPr>
        <p:spPr>
          <a:xfrm>
            <a:off x="1448650" y="59814"/>
            <a:ext cx="169608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Fixons la machine </a:t>
            </a:r>
            <a:r>
              <a:rPr i="1" lang="en-US">
                <a:latin typeface="Arial"/>
                <a:ea typeface="Arial"/>
                <a:cs typeface="Arial"/>
                <a:sym typeface="Arial"/>
              </a:rPr>
              <a:t>M</a:t>
            </a:r>
            <a:endParaRPr/>
          </a:p>
        </p:txBody>
      </p:sp>
      <p:sp>
        <p:nvSpPr>
          <p:cNvPr id="610" name="Google Shape;610;p53"/>
          <p:cNvSpPr/>
          <p:nvPr/>
        </p:nvSpPr>
        <p:spPr>
          <a:xfrm>
            <a:off x="495363" y="373392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11" name="Google Shape;611;p53"/>
          <p:cNvSpPr txBox="1"/>
          <p:nvPr/>
        </p:nvSpPr>
        <p:spPr>
          <a:xfrm>
            <a:off x="611695" y="294600"/>
            <a:ext cx="3526790" cy="4933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25400" marR="0" rtl="0" algn="l">
              <a:lnSpc>
                <a:spcPct val="11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Propriétés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7159" lvl="0" marL="302260" marR="43180" rtl="0" algn="l">
              <a:lnSpc>
                <a:spcPct val="120000"/>
              </a:lnSpc>
              <a:spcBef>
                <a:spcPts val="25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il y a un nombre fini de contenus possibles, que l’on peut  appeler </a:t>
            </a:r>
            <a:r>
              <a:rPr b="1" lang="en-US" sz="1000">
                <a:latin typeface="Arial"/>
                <a:ea typeface="Arial"/>
                <a:cs typeface="Arial"/>
                <a:sym typeface="Arial"/>
              </a:rPr>
              <a:t>légaux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12" name="Google Shape;612;p53"/>
          <p:cNvSpPr txBox="1"/>
          <p:nvPr/>
        </p:nvSpPr>
        <p:spPr>
          <a:xfrm>
            <a:off x="651903" y="2760289"/>
            <a:ext cx="187325" cy="654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075">
            <a:spAutoFit/>
          </a:bodyPr>
          <a:lstStyle/>
          <a:p>
            <a:pPr indent="0" lvl="0" marL="12700" marR="0" rtl="0" algn="l">
              <a:lnSpc>
                <a:spcPct val="11454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 . 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2700" marR="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 . 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2700" marR="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 . 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2700" marR="0" rtl="0" algn="l">
              <a:lnSpc>
                <a:spcPct val="11454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 . 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13" name="Google Shape;613;p53"/>
          <p:cNvSpPr txBox="1"/>
          <p:nvPr/>
        </p:nvSpPr>
        <p:spPr>
          <a:xfrm>
            <a:off x="3848290" y="2761610"/>
            <a:ext cx="187325" cy="6546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075">
            <a:spAutoFit/>
          </a:bodyPr>
          <a:lstStyle/>
          <a:p>
            <a:pPr indent="0" lvl="0" marL="12700" marR="0" rtl="0" algn="l">
              <a:lnSpc>
                <a:spcPct val="11454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 . 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2700" marR="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 . 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2700" marR="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 . 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2700" marR="0" rtl="0" algn="l">
              <a:lnSpc>
                <a:spcPct val="11454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 . 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14" name="Google Shape;614;p53"/>
          <p:cNvSpPr txBox="1"/>
          <p:nvPr/>
        </p:nvSpPr>
        <p:spPr>
          <a:xfrm>
            <a:off x="4434966" y="3370316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31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5" name="Google Shape;615;p53"/>
          <p:cNvSpPr txBox="1"/>
          <p:nvPr/>
        </p:nvSpPr>
        <p:spPr>
          <a:xfrm>
            <a:off x="651903" y="1688374"/>
            <a:ext cx="187325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 . 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16" name="Google Shape;616;p53"/>
          <p:cNvSpPr txBox="1"/>
          <p:nvPr/>
        </p:nvSpPr>
        <p:spPr>
          <a:xfrm>
            <a:off x="651903" y="1840546"/>
            <a:ext cx="187325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 . 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17" name="Google Shape;617;p53"/>
          <p:cNvSpPr txBox="1"/>
          <p:nvPr/>
        </p:nvSpPr>
        <p:spPr>
          <a:xfrm>
            <a:off x="651903" y="1992730"/>
            <a:ext cx="187325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 . 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18" name="Google Shape;618;p53"/>
          <p:cNvSpPr txBox="1"/>
          <p:nvPr/>
        </p:nvSpPr>
        <p:spPr>
          <a:xfrm>
            <a:off x="651903" y="2144927"/>
            <a:ext cx="187325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 . 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19" name="Google Shape;619;p53"/>
          <p:cNvSpPr txBox="1"/>
          <p:nvPr/>
        </p:nvSpPr>
        <p:spPr>
          <a:xfrm>
            <a:off x="1577619" y="2027131"/>
            <a:ext cx="421005" cy="3511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050">
            <a:spAutoFit/>
          </a:bodyPr>
          <a:lstStyle/>
          <a:p>
            <a:pPr indent="0" lvl="0" marL="31115" marR="0" rtl="0" algn="l">
              <a:lnSpc>
                <a:spcPct val="763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0 </a:t>
            </a:r>
            <a:r>
              <a:rPr baseline="30000" i="1" lang="en-US" sz="1650">
                <a:latin typeface="Arial"/>
                <a:ea typeface="Arial"/>
                <a:cs typeface="Arial"/>
                <a:sym typeface="Arial"/>
              </a:rPr>
              <a:t>q</a:t>
            </a:r>
            <a:r>
              <a:rPr lang="en-US" sz="800">
                <a:latin typeface="Helvetica Neue"/>
                <a:ea typeface="Helvetica Neue"/>
                <a:cs typeface="Helvetica Neue"/>
                <a:sym typeface="Helvetica Neue"/>
              </a:rPr>
              <a:t>1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763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i="1" lang="en-US" sz="1650">
                <a:latin typeface="Arial"/>
                <a:ea typeface="Arial"/>
                <a:cs typeface="Arial"/>
                <a:sym typeface="Arial"/>
              </a:rPr>
              <a:t>q</a:t>
            </a:r>
            <a:r>
              <a:rPr lang="en-US" sz="800">
                <a:latin typeface="Helvetica Neue"/>
                <a:ea typeface="Helvetica Neue"/>
                <a:cs typeface="Helvetica Neue"/>
                <a:sym typeface="Helvetica Neue"/>
              </a:rPr>
              <a:t>2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0 Y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20" name="Google Shape;620;p53"/>
          <p:cNvSpPr txBox="1"/>
          <p:nvPr/>
        </p:nvSpPr>
        <p:spPr>
          <a:xfrm>
            <a:off x="651903" y="2297123"/>
            <a:ext cx="187325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 . 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21" name="Google Shape;621;p53"/>
          <p:cNvSpPr txBox="1"/>
          <p:nvPr/>
        </p:nvSpPr>
        <p:spPr>
          <a:xfrm>
            <a:off x="651903" y="2449333"/>
            <a:ext cx="187325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 . 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22" name="Google Shape;622;p53"/>
          <p:cNvSpPr txBox="1"/>
          <p:nvPr/>
        </p:nvSpPr>
        <p:spPr>
          <a:xfrm>
            <a:off x="651903" y="2601555"/>
            <a:ext cx="187325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 . 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23" name="Google Shape;623;p53"/>
          <p:cNvSpPr txBox="1"/>
          <p:nvPr/>
        </p:nvSpPr>
        <p:spPr>
          <a:xfrm>
            <a:off x="3848290" y="1688374"/>
            <a:ext cx="187325" cy="11061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1454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 . 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2700" marR="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 . 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2700" marR="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 . 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2700" marR="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 . 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2700" marR="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 . 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2700" marR="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 . 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2700" marR="0" rtl="0" algn="l">
              <a:lnSpc>
                <a:spcPct val="11454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 . 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624" name="Google Shape;624;p53"/>
          <p:cNvGraphicFramePr/>
          <p:nvPr/>
        </p:nvGraphicFramePr>
        <p:xfrm>
          <a:off x="802797" y="174860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{04A7FA79-32BD-485F-8D30-55D212A3DDFB}</a:tableStyleId>
              </a:tblPr>
              <a:tblGrid>
                <a:gridCol w="152400"/>
                <a:gridCol w="152400"/>
                <a:gridCol w="152400"/>
                <a:gridCol w="152400"/>
                <a:gridCol w="152400"/>
                <a:gridCol w="152400"/>
                <a:gridCol w="152400"/>
                <a:gridCol w="152400"/>
                <a:gridCol w="152400"/>
                <a:gridCol w="152400"/>
                <a:gridCol w="152400"/>
                <a:gridCol w="152400"/>
                <a:gridCol w="152400"/>
                <a:gridCol w="152400"/>
                <a:gridCol w="152400"/>
                <a:gridCol w="152400"/>
                <a:gridCol w="152400"/>
                <a:gridCol w="152400"/>
                <a:gridCol w="152400"/>
                <a:gridCol w="152400"/>
              </a:tblGrid>
              <a:tr h="152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5715" marR="0" rtl="0" algn="l">
                        <a:lnSpc>
                          <a:spcPct val="828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q</a:t>
                      </a:r>
                      <a:r>
                        <a:rPr baseline="-25000" lang="en-US" sz="12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</a:t>
                      </a:r>
                      <a:endParaRPr baseline="-25000" sz="12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3746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3746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3746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2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X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5715" marR="0" rtl="0" algn="l">
                        <a:lnSpc>
                          <a:spcPct val="828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q</a:t>
                      </a:r>
                      <a:r>
                        <a:rPr baseline="-25000" lang="en-US" sz="12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</a:t>
                      </a:r>
                      <a:endParaRPr baseline="-25000" sz="12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3746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3746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2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X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3"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 rowSpan="2" hMerge="1"/>
                <a:tc rowSpan="2"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2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X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3" vMerge="1"/>
                <a:tc hMerge="1" vMerge="1"/>
                <a:tc hMerge="1"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22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5715" marR="0" rtl="0" algn="l">
                        <a:lnSpc>
                          <a:spcPct val="828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q</a:t>
                      </a:r>
                      <a:r>
                        <a:rPr baseline="-25000" lang="en-US" sz="12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</a:t>
                      </a:r>
                      <a:endParaRPr baseline="-25000" sz="12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X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3746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22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X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5715" marR="0" rtl="0" algn="l">
                        <a:lnSpc>
                          <a:spcPct val="828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q</a:t>
                      </a:r>
                      <a:r>
                        <a:rPr baseline="-25000" lang="en-US" sz="12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</a:t>
                      </a:r>
                      <a:endParaRPr baseline="-25000" sz="12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3746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22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X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X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5715" marR="0" rtl="0" algn="l">
                        <a:lnSpc>
                          <a:spcPct val="83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q</a:t>
                      </a:r>
                      <a:r>
                        <a:rPr baseline="-25000" lang="en-US" sz="12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</a:t>
                      </a:r>
                      <a:endParaRPr baseline="-25000" sz="12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2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X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X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5715" marR="0" rtl="0" algn="l">
                        <a:lnSpc>
                          <a:spcPct val="83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q</a:t>
                      </a:r>
                      <a:r>
                        <a:rPr baseline="-25000" lang="en-US" sz="12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</a:t>
                      </a:r>
                      <a:endParaRPr baseline="-25000" sz="12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2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X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X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5715" marR="0" rtl="0" algn="l">
                        <a:lnSpc>
                          <a:spcPct val="83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q</a:t>
                      </a:r>
                      <a:r>
                        <a:rPr baseline="-25000" lang="en-US" sz="12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</a:t>
                      </a:r>
                      <a:endParaRPr baseline="-25000" sz="12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2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X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5715" marR="0" rtl="0" algn="l">
                        <a:lnSpc>
                          <a:spcPct val="83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q</a:t>
                      </a:r>
                      <a:r>
                        <a:rPr baseline="-25000" lang="en-US" sz="12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</a:t>
                      </a:r>
                      <a:endParaRPr baseline="-25000" sz="12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X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2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X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X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5715" marR="0" rtl="0" algn="l">
                        <a:lnSpc>
                          <a:spcPct val="83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q</a:t>
                      </a:r>
                      <a:r>
                        <a:rPr baseline="-25000" lang="en-US" sz="12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</a:t>
                      </a:r>
                      <a:endParaRPr baseline="-25000" sz="12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54"/>
          <p:cNvSpPr txBox="1"/>
          <p:nvPr>
            <p:ph type="title"/>
          </p:nvPr>
        </p:nvSpPr>
        <p:spPr>
          <a:xfrm>
            <a:off x="1448650" y="59814"/>
            <a:ext cx="169608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Fixons la machine </a:t>
            </a:r>
            <a:r>
              <a:rPr i="1" lang="en-US">
                <a:latin typeface="Arial"/>
                <a:ea typeface="Arial"/>
                <a:cs typeface="Arial"/>
                <a:sym typeface="Arial"/>
              </a:rPr>
              <a:t>M</a:t>
            </a:r>
            <a:endParaRPr/>
          </a:p>
        </p:txBody>
      </p:sp>
      <p:sp>
        <p:nvSpPr>
          <p:cNvPr id="630" name="Google Shape;630;p54"/>
          <p:cNvSpPr/>
          <p:nvPr/>
        </p:nvSpPr>
        <p:spPr>
          <a:xfrm>
            <a:off x="495363" y="373392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31" name="Google Shape;631;p54"/>
          <p:cNvSpPr txBox="1"/>
          <p:nvPr/>
        </p:nvSpPr>
        <p:spPr>
          <a:xfrm>
            <a:off x="560895" y="294600"/>
            <a:ext cx="3702050" cy="1325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76200" marR="0" rtl="0" algn="l">
              <a:lnSpc>
                <a:spcPct val="11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Propriétés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7159" lvl="0" marL="353060" marR="167640" rtl="0" algn="l">
              <a:lnSpc>
                <a:spcPct val="120000"/>
              </a:lnSpc>
              <a:spcBef>
                <a:spcPts val="25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il y a un nombre fini de contenus possibles, que l’on peut  appeler </a:t>
            </a:r>
            <a:r>
              <a:rPr b="1" lang="en-US" sz="1000">
                <a:latin typeface="Arial"/>
                <a:ea typeface="Arial"/>
                <a:cs typeface="Arial"/>
                <a:sym typeface="Arial"/>
              </a:rPr>
              <a:t>légaux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15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cela fournit même une caractérisation des diagrammes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353060" marR="0" rtl="0" algn="l">
              <a:lnSpc>
                <a:spcPct val="114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espace-temps de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M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28269" lvl="0" marL="629920" marR="55880" rtl="0" algn="l">
              <a:lnSpc>
                <a:spcPct val="122222"/>
              </a:lnSpc>
              <a:spcBef>
                <a:spcPts val="20"/>
              </a:spcBef>
              <a:spcAft>
                <a:spcPts val="0"/>
              </a:spcAft>
              <a:buClr>
                <a:srgbClr val="3333B2"/>
              </a:buClr>
              <a:buSzPts val="900"/>
              <a:buFont typeface="Cambria"/>
              <a:buChar char="•"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un tableau est un diagramme espace-temps de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M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sur une  certaine configuration initiale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baseline="-25000" lang="en-US" sz="900">
                <a:latin typeface="Helvetica Neue"/>
                <a:ea typeface="Helvetica Neue"/>
                <a:cs typeface="Helvetica Neue"/>
                <a:sym typeface="Helvetica Neue"/>
              </a:rPr>
              <a:t>0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ssi d’une part sa première  ligne correspond à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baseline="-25000" lang="en-US" sz="900">
                <a:latin typeface="Helvetica Neue"/>
                <a:ea typeface="Helvetica Neue"/>
                <a:cs typeface="Helvetica Neue"/>
                <a:sym typeface="Helvetica Neue"/>
              </a:rPr>
              <a:t>0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, et d’autre part le contenu de tous les  sous-rectangles 3 </a:t>
            </a:r>
            <a:r>
              <a:rPr lang="en-US" sz="900">
                <a:latin typeface="Cambria"/>
                <a:ea typeface="Cambria"/>
                <a:cs typeface="Cambria"/>
                <a:sym typeface="Cambria"/>
              </a:rPr>
              <a:t>×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2 est parmi les fenêtres légales.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32" name="Google Shape;632;p54"/>
          <p:cNvSpPr txBox="1"/>
          <p:nvPr>
            <p:ph idx="12" type="sldNum"/>
          </p:nvPr>
        </p:nvSpPr>
        <p:spPr>
          <a:xfrm>
            <a:off x="4409566" y="3370303"/>
            <a:ext cx="160654" cy="121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31</a:t>
            </a:r>
            <a:endParaRPr/>
          </a:p>
        </p:txBody>
      </p:sp>
      <p:sp>
        <p:nvSpPr>
          <p:cNvPr id="633" name="Google Shape;633;p54"/>
          <p:cNvSpPr txBox="1"/>
          <p:nvPr/>
        </p:nvSpPr>
        <p:spPr>
          <a:xfrm>
            <a:off x="651903" y="1688374"/>
            <a:ext cx="187325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 . 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34" name="Google Shape;634;p54"/>
          <p:cNvSpPr txBox="1"/>
          <p:nvPr/>
        </p:nvSpPr>
        <p:spPr>
          <a:xfrm>
            <a:off x="651903" y="1840546"/>
            <a:ext cx="187325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 . 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35" name="Google Shape;635;p54"/>
          <p:cNvSpPr txBox="1"/>
          <p:nvPr/>
        </p:nvSpPr>
        <p:spPr>
          <a:xfrm>
            <a:off x="651903" y="1992730"/>
            <a:ext cx="187325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 . 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36" name="Google Shape;636;p54"/>
          <p:cNvSpPr txBox="1"/>
          <p:nvPr/>
        </p:nvSpPr>
        <p:spPr>
          <a:xfrm>
            <a:off x="651903" y="2144927"/>
            <a:ext cx="187325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 . 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37" name="Google Shape;637;p54"/>
          <p:cNvSpPr txBox="1"/>
          <p:nvPr/>
        </p:nvSpPr>
        <p:spPr>
          <a:xfrm>
            <a:off x="1577619" y="2027131"/>
            <a:ext cx="421005" cy="3511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050">
            <a:spAutoFit/>
          </a:bodyPr>
          <a:lstStyle/>
          <a:p>
            <a:pPr indent="0" lvl="0" marL="31115" marR="0" rtl="0" algn="l">
              <a:lnSpc>
                <a:spcPct val="763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0 </a:t>
            </a:r>
            <a:r>
              <a:rPr baseline="30000" i="1" lang="en-US" sz="1650">
                <a:latin typeface="Arial"/>
                <a:ea typeface="Arial"/>
                <a:cs typeface="Arial"/>
                <a:sym typeface="Arial"/>
              </a:rPr>
              <a:t>q</a:t>
            </a:r>
            <a:r>
              <a:rPr lang="en-US" sz="800">
                <a:latin typeface="Helvetica Neue"/>
                <a:ea typeface="Helvetica Neue"/>
                <a:cs typeface="Helvetica Neue"/>
                <a:sym typeface="Helvetica Neue"/>
              </a:rPr>
              <a:t>1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763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i="1" lang="en-US" sz="1650">
                <a:latin typeface="Arial"/>
                <a:ea typeface="Arial"/>
                <a:cs typeface="Arial"/>
                <a:sym typeface="Arial"/>
              </a:rPr>
              <a:t>q</a:t>
            </a:r>
            <a:r>
              <a:rPr lang="en-US" sz="800">
                <a:latin typeface="Helvetica Neue"/>
                <a:ea typeface="Helvetica Neue"/>
                <a:cs typeface="Helvetica Neue"/>
                <a:sym typeface="Helvetica Neue"/>
              </a:rPr>
              <a:t>2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0 Y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38" name="Google Shape;638;p54"/>
          <p:cNvSpPr txBox="1"/>
          <p:nvPr/>
        </p:nvSpPr>
        <p:spPr>
          <a:xfrm>
            <a:off x="651903" y="2297123"/>
            <a:ext cx="187325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 . 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39" name="Google Shape;639;p54"/>
          <p:cNvSpPr txBox="1"/>
          <p:nvPr/>
        </p:nvSpPr>
        <p:spPr>
          <a:xfrm>
            <a:off x="651903" y="2449333"/>
            <a:ext cx="187325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 . 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40" name="Google Shape;640;p54"/>
          <p:cNvSpPr txBox="1"/>
          <p:nvPr/>
        </p:nvSpPr>
        <p:spPr>
          <a:xfrm>
            <a:off x="651903" y="2601555"/>
            <a:ext cx="187325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 . 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41" name="Google Shape;641;p54"/>
          <p:cNvSpPr txBox="1"/>
          <p:nvPr/>
        </p:nvSpPr>
        <p:spPr>
          <a:xfrm>
            <a:off x="651903" y="2753777"/>
            <a:ext cx="187325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 . 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42" name="Google Shape;642;p54"/>
          <p:cNvSpPr txBox="1"/>
          <p:nvPr/>
        </p:nvSpPr>
        <p:spPr>
          <a:xfrm>
            <a:off x="651903" y="2906012"/>
            <a:ext cx="187325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 . 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43" name="Google Shape;643;p54"/>
          <p:cNvSpPr txBox="1"/>
          <p:nvPr/>
        </p:nvSpPr>
        <p:spPr>
          <a:xfrm>
            <a:off x="651903" y="3058260"/>
            <a:ext cx="187325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 . 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44" name="Google Shape;644;p54"/>
          <p:cNvSpPr txBox="1"/>
          <p:nvPr/>
        </p:nvSpPr>
        <p:spPr>
          <a:xfrm>
            <a:off x="651903" y="3210520"/>
            <a:ext cx="187325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 . 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645" name="Google Shape;645;p54"/>
          <p:cNvGraphicFramePr/>
          <p:nvPr/>
        </p:nvGraphicFramePr>
        <p:xfrm>
          <a:off x="802797" y="174860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{04A7FA79-32BD-485F-8D30-55D212A3DDFB}</a:tableStyleId>
              </a:tblPr>
              <a:tblGrid>
                <a:gridCol w="152400"/>
                <a:gridCol w="152400"/>
                <a:gridCol w="152400"/>
                <a:gridCol w="152400"/>
                <a:gridCol w="152400"/>
                <a:gridCol w="152400"/>
                <a:gridCol w="152400"/>
                <a:gridCol w="152400"/>
                <a:gridCol w="152400"/>
                <a:gridCol w="152400"/>
                <a:gridCol w="152400"/>
                <a:gridCol w="152400"/>
                <a:gridCol w="152400"/>
                <a:gridCol w="152400"/>
                <a:gridCol w="152400"/>
                <a:gridCol w="152400"/>
                <a:gridCol w="152400"/>
                <a:gridCol w="152400"/>
                <a:gridCol w="152400"/>
                <a:gridCol w="152400"/>
              </a:tblGrid>
              <a:tr h="152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5715" marR="0" rtl="0" algn="l">
                        <a:lnSpc>
                          <a:spcPct val="828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q</a:t>
                      </a:r>
                      <a:r>
                        <a:rPr baseline="-25000" lang="en-US" sz="12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</a:t>
                      </a:r>
                      <a:endParaRPr baseline="-25000" sz="12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3746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3746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3746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2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X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5715" marR="0" rtl="0" algn="l">
                        <a:lnSpc>
                          <a:spcPct val="828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q</a:t>
                      </a:r>
                      <a:r>
                        <a:rPr baseline="-25000" lang="en-US" sz="12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</a:t>
                      </a:r>
                      <a:endParaRPr baseline="-25000" sz="12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3746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3746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2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X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3"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 rowSpan="2" hMerge="1"/>
                <a:tc rowSpan="2"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2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X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3" vMerge="1"/>
                <a:tc hMerge="1" vMerge="1"/>
                <a:tc hMerge="1"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22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5715" marR="0" rtl="0" algn="l">
                        <a:lnSpc>
                          <a:spcPct val="828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q</a:t>
                      </a:r>
                      <a:r>
                        <a:rPr baseline="-25000" lang="en-US" sz="12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</a:t>
                      </a:r>
                      <a:endParaRPr baseline="-25000" sz="12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X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3746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22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X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5715" marR="0" rtl="0" algn="l">
                        <a:lnSpc>
                          <a:spcPct val="828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q</a:t>
                      </a:r>
                      <a:r>
                        <a:rPr baseline="-25000" lang="en-US" sz="12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</a:t>
                      </a:r>
                      <a:endParaRPr baseline="-25000" sz="12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3746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22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X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X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5715" marR="0" rtl="0" algn="l">
                        <a:lnSpc>
                          <a:spcPct val="83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q</a:t>
                      </a:r>
                      <a:r>
                        <a:rPr baseline="-25000" lang="en-US" sz="12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</a:t>
                      </a:r>
                      <a:endParaRPr baseline="-25000" sz="12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2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X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X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5715" marR="0" rtl="0" algn="l">
                        <a:lnSpc>
                          <a:spcPct val="83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q</a:t>
                      </a:r>
                      <a:r>
                        <a:rPr baseline="-25000" lang="en-US" sz="12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</a:t>
                      </a:r>
                      <a:endParaRPr baseline="-25000" sz="12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2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X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X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5715" marR="0" rtl="0" algn="l">
                        <a:lnSpc>
                          <a:spcPct val="83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q</a:t>
                      </a:r>
                      <a:r>
                        <a:rPr baseline="-25000" lang="en-US" sz="12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</a:t>
                      </a:r>
                      <a:endParaRPr baseline="-25000" sz="12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2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X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5715" marR="0" rtl="0" algn="l">
                        <a:lnSpc>
                          <a:spcPct val="83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q</a:t>
                      </a:r>
                      <a:r>
                        <a:rPr baseline="-25000" lang="en-US" sz="12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</a:t>
                      </a:r>
                      <a:endParaRPr baseline="-25000" sz="12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X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2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X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X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5715" marR="0" rtl="0" algn="l">
                        <a:lnSpc>
                          <a:spcPct val="83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q</a:t>
                      </a:r>
                      <a:r>
                        <a:rPr baseline="-25000" lang="en-US" sz="12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</a:t>
                      </a:r>
                      <a:endParaRPr baseline="-25000" sz="12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984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646" name="Google Shape;646;p54"/>
          <p:cNvSpPr txBox="1"/>
          <p:nvPr/>
        </p:nvSpPr>
        <p:spPr>
          <a:xfrm>
            <a:off x="3848290" y="1688374"/>
            <a:ext cx="187325" cy="1715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1454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 . 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2700" marR="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 . 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2700" marR="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 . 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2700" marR="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 . 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2700" marR="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 . 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2700" marR="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 . 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2700" marR="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 . 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2700" marR="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 . 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2700" marR="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 . 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2700" marR="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 . 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2700" marR="0" rtl="0" algn="l">
              <a:lnSpc>
                <a:spcPct val="11454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 . 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>
    <p:fade thruBlk="1"/>
  </p:transition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55"/>
          <p:cNvSpPr/>
          <p:nvPr/>
        </p:nvSpPr>
        <p:spPr>
          <a:xfrm>
            <a:off x="495363" y="189458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52" name="Google Shape;652;p55"/>
          <p:cNvSpPr txBox="1"/>
          <p:nvPr>
            <p:ph type="title"/>
          </p:nvPr>
        </p:nvSpPr>
        <p:spPr>
          <a:xfrm>
            <a:off x="624395" y="110666"/>
            <a:ext cx="3051810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</a:rPr>
              <a:t>Quelques fenêtres </a:t>
            </a:r>
            <a:r>
              <a:rPr b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légales </a:t>
            </a:r>
            <a:r>
              <a:rPr lang="en-US" sz="1100">
                <a:solidFill>
                  <a:srgbClr val="000000"/>
                </a:solidFill>
              </a:rPr>
              <a:t>pour une machine </a:t>
            </a:r>
            <a:r>
              <a:rPr i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 </a:t>
            </a:r>
            <a:r>
              <a:rPr lang="en-US" sz="1100">
                <a:solidFill>
                  <a:srgbClr val="000000"/>
                </a:solidFill>
              </a:rPr>
              <a:t>: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653" name="Google Shape;653;p55"/>
          <p:cNvGraphicFramePr/>
          <p:nvPr/>
        </p:nvGraphicFramePr>
        <p:xfrm>
          <a:off x="1124923" y="66172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{04A7FA79-32BD-485F-8D30-55D212A3DDFB}</a:tableStyleId>
              </a:tblPr>
              <a:tblGrid>
                <a:gridCol w="253375"/>
                <a:gridCol w="253375"/>
                <a:gridCol w="253375"/>
              </a:tblGrid>
              <a:tr h="253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2285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q</a:t>
                      </a:r>
                      <a:r>
                        <a:rPr baseline="-25000" lang="en-US" sz="12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</a:t>
                      </a:r>
                      <a:endParaRPr baseline="-25000" sz="12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525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555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3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q</a:t>
                      </a:r>
                      <a:r>
                        <a:rPr baseline="-25000" lang="en-US" sz="12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</a:t>
                      </a:r>
                      <a:endParaRPr baseline="-25000" sz="12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525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2285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2285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654" name="Google Shape;654;p55"/>
          <p:cNvSpPr txBox="1"/>
          <p:nvPr/>
        </p:nvSpPr>
        <p:spPr>
          <a:xfrm>
            <a:off x="857643" y="808048"/>
            <a:ext cx="194945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(a)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655" name="Google Shape;655;p55"/>
          <p:cNvGraphicFramePr/>
          <p:nvPr/>
        </p:nvGraphicFramePr>
        <p:xfrm>
          <a:off x="2204936" y="66172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{04A7FA79-32BD-485F-8D30-55D212A3DDFB}</a:tableStyleId>
              </a:tblPr>
              <a:tblGrid>
                <a:gridCol w="253375"/>
                <a:gridCol w="253375"/>
                <a:gridCol w="253375"/>
              </a:tblGrid>
              <a:tr h="253600">
                <a:tc>
                  <a:txBody>
                    <a:bodyPr/>
                    <a:lstStyle/>
                    <a:p>
                      <a:pPr indent="0" lvl="0" marL="8826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2285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5651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q</a:t>
                      </a:r>
                      <a:r>
                        <a:rPr baseline="-25000" lang="en-US" sz="12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</a:t>
                      </a:r>
                      <a:endParaRPr baseline="-25000" sz="12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525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8826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555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3600">
                <a:tc>
                  <a:txBody>
                    <a:bodyPr/>
                    <a:lstStyle/>
                    <a:p>
                      <a:pPr indent="0" lvl="0" marL="8826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2285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8826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2285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5651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q</a:t>
                      </a:r>
                      <a:r>
                        <a:rPr baseline="-25000" lang="en-US" sz="12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</a:t>
                      </a:r>
                      <a:endParaRPr baseline="-25000" sz="12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525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656" name="Google Shape;656;p55"/>
          <p:cNvSpPr txBox="1"/>
          <p:nvPr/>
        </p:nvSpPr>
        <p:spPr>
          <a:xfrm>
            <a:off x="1937639" y="808048"/>
            <a:ext cx="194945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(b)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657" name="Google Shape;657;p55"/>
          <p:cNvGraphicFramePr/>
          <p:nvPr/>
        </p:nvGraphicFramePr>
        <p:xfrm>
          <a:off x="3284949" y="66172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{04A7FA79-32BD-485F-8D30-55D212A3DDFB}</a:tableStyleId>
              </a:tblPr>
              <a:tblGrid>
                <a:gridCol w="253375"/>
                <a:gridCol w="253375"/>
                <a:gridCol w="253375"/>
              </a:tblGrid>
              <a:tr h="253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2285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2285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55244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q</a:t>
                      </a:r>
                      <a:r>
                        <a:rPr baseline="-25000" lang="en-US" sz="12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</a:t>
                      </a:r>
                      <a:endParaRPr baseline="-25000" sz="12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525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3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2285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2285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8064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555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658" name="Google Shape;658;p55"/>
          <p:cNvSpPr txBox="1"/>
          <p:nvPr/>
        </p:nvSpPr>
        <p:spPr>
          <a:xfrm>
            <a:off x="3021520" y="808048"/>
            <a:ext cx="187325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(c)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659" name="Google Shape;659;p55"/>
          <p:cNvGraphicFramePr/>
          <p:nvPr/>
        </p:nvGraphicFramePr>
        <p:xfrm>
          <a:off x="1124923" y="138173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{04A7FA79-32BD-485F-8D30-55D212A3DDFB}</a:tableStyleId>
              </a:tblPr>
              <a:tblGrid>
                <a:gridCol w="253375"/>
                <a:gridCol w="253375"/>
                <a:gridCol w="253375"/>
              </a:tblGrid>
              <a:tr h="253600">
                <a:tc>
                  <a:txBody>
                    <a:bodyPr/>
                    <a:lstStyle/>
                    <a:p>
                      <a:pPr indent="0" lvl="0" marL="0" marR="7239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620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8064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555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8064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2285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3600">
                <a:tc>
                  <a:txBody>
                    <a:bodyPr/>
                    <a:lstStyle/>
                    <a:p>
                      <a:pPr indent="0" lvl="0" marL="0" marR="7239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620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8064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555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8064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2285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660" name="Google Shape;660;p55"/>
          <p:cNvSpPr txBox="1"/>
          <p:nvPr/>
        </p:nvSpPr>
        <p:spPr>
          <a:xfrm>
            <a:off x="857643" y="1528050"/>
            <a:ext cx="194945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(d)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661" name="Google Shape;661;p55"/>
          <p:cNvGraphicFramePr/>
          <p:nvPr/>
        </p:nvGraphicFramePr>
        <p:xfrm>
          <a:off x="2204936" y="138173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{04A7FA79-32BD-485F-8D30-55D212A3DDFB}</a:tableStyleId>
              </a:tblPr>
              <a:tblGrid>
                <a:gridCol w="253375"/>
                <a:gridCol w="253375"/>
                <a:gridCol w="253375"/>
              </a:tblGrid>
              <a:tr h="253600">
                <a:tc>
                  <a:txBody>
                    <a:bodyPr/>
                    <a:lstStyle/>
                    <a:p>
                      <a:pPr indent="0" lvl="0" marL="8826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2285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8826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555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8826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2285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3600">
                <a:tc>
                  <a:txBody>
                    <a:bodyPr/>
                    <a:lstStyle/>
                    <a:p>
                      <a:pPr indent="0" lvl="0" marL="8826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2285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8826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555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5651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q</a:t>
                      </a:r>
                      <a:r>
                        <a:rPr baseline="-25000" lang="en-US" sz="12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</a:t>
                      </a:r>
                      <a:endParaRPr baseline="-25000" sz="12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525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662" name="Google Shape;662;p55"/>
          <p:cNvSpPr txBox="1"/>
          <p:nvPr/>
        </p:nvSpPr>
        <p:spPr>
          <a:xfrm>
            <a:off x="1937639" y="1528050"/>
            <a:ext cx="194945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(e)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663" name="Google Shape;663;p55"/>
          <p:cNvGraphicFramePr/>
          <p:nvPr/>
        </p:nvGraphicFramePr>
        <p:xfrm>
          <a:off x="3284949" y="138173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{04A7FA79-32BD-485F-8D30-55D212A3DDFB}</a:tableStyleId>
              </a:tblPr>
              <a:tblGrid>
                <a:gridCol w="253375"/>
                <a:gridCol w="253375"/>
                <a:gridCol w="253375"/>
              </a:tblGrid>
              <a:tr h="253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555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555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555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3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2285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555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555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664" name="Google Shape;664;p55"/>
          <p:cNvSpPr txBox="1"/>
          <p:nvPr/>
        </p:nvSpPr>
        <p:spPr>
          <a:xfrm>
            <a:off x="3036900" y="1528050"/>
            <a:ext cx="156210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(f)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65" name="Google Shape;665;p55"/>
          <p:cNvSpPr/>
          <p:nvPr/>
        </p:nvSpPr>
        <p:spPr>
          <a:xfrm>
            <a:off x="495363" y="2211933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66" name="Google Shape;666;p55"/>
          <p:cNvSpPr txBox="1"/>
          <p:nvPr/>
        </p:nvSpPr>
        <p:spPr>
          <a:xfrm>
            <a:off x="598995" y="2133141"/>
            <a:ext cx="3596640" cy="3638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Quelques fenêtres non-légales pour une machine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M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avec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38100" marR="0" rtl="0" algn="l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None/>
            </a:pPr>
            <a:r>
              <a:rPr i="1" lang="en-US" sz="1100">
                <a:latin typeface="Verdana"/>
                <a:ea typeface="Verdana"/>
                <a:cs typeface="Verdana"/>
                <a:sym typeface="Verdana"/>
              </a:rPr>
              <a:t>δ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q</a:t>
            </a:r>
            <a:r>
              <a:rPr baseline="-25000" lang="en-US" sz="120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i="1" lang="en-US" sz="11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) = 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q</a:t>
            </a:r>
            <a:r>
              <a:rPr baseline="-25000" lang="en-US" sz="120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i="1" lang="en-US" sz="11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i="1" lang="en-US" sz="11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1100">
                <a:latin typeface="Cambria"/>
                <a:ea typeface="Cambria"/>
                <a:cs typeface="Cambria"/>
                <a:sym typeface="Cambria"/>
              </a:rPr>
              <a:t>←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67" name="Google Shape;667;p55"/>
          <p:cNvSpPr txBox="1"/>
          <p:nvPr>
            <p:ph idx="12" type="sldNum"/>
          </p:nvPr>
        </p:nvSpPr>
        <p:spPr>
          <a:xfrm>
            <a:off x="4409566" y="3370303"/>
            <a:ext cx="160654" cy="121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32</a:t>
            </a:r>
            <a:endParaRPr/>
          </a:p>
        </p:txBody>
      </p:sp>
      <p:graphicFrame>
        <p:nvGraphicFramePr>
          <p:cNvPr id="668" name="Google Shape;668;p55"/>
          <p:cNvGraphicFramePr/>
          <p:nvPr/>
        </p:nvGraphicFramePr>
        <p:xfrm>
          <a:off x="1124923" y="273148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{04A7FA79-32BD-485F-8D30-55D212A3DDFB}</a:tableStyleId>
              </a:tblPr>
              <a:tblGrid>
                <a:gridCol w="253375"/>
                <a:gridCol w="253375"/>
                <a:gridCol w="253375"/>
              </a:tblGrid>
              <a:tr h="253600">
                <a:tc>
                  <a:txBody>
                    <a:bodyPr/>
                    <a:lstStyle/>
                    <a:p>
                      <a:pPr indent="0" lvl="0" marL="0" marR="8064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2285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8064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555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8064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2285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3600">
                <a:tc>
                  <a:txBody>
                    <a:bodyPr/>
                    <a:lstStyle/>
                    <a:p>
                      <a:pPr indent="0" lvl="0" marL="0" marR="8064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2285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8064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2285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8064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2285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669" name="Google Shape;669;p55"/>
          <p:cNvSpPr txBox="1"/>
          <p:nvPr/>
        </p:nvSpPr>
        <p:spPr>
          <a:xfrm>
            <a:off x="857643" y="2877818"/>
            <a:ext cx="194945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(a)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670" name="Google Shape;670;p55"/>
          <p:cNvGraphicFramePr/>
          <p:nvPr/>
        </p:nvGraphicFramePr>
        <p:xfrm>
          <a:off x="2204936" y="273148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{04A7FA79-32BD-485F-8D30-55D212A3DDFB}</a:tableStyleId>
              </a:tblPr>
              <a:tblGrid>
                <a:gridCol w="253375"/>
                <a:gridCol w="253375"/>
                <a:gridCol w="253375"/>
              </a:tblGrid>
              <a:tr h="253600">
                <a:tc>
                  <a:txBody>
                    <a:bodyPr/>
                    <a:lstStyle/>
                    <a:p>
                      <a:pPr indent="0" lvl="0" marL="8826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2285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5651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q</a:t>
                      </a:r>
                      <a:r>
                        <a:rPr baseline="-25000" lang="en-US" sz="12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</a:t>
                      </a:r>
                      <a:endParaRPr baseline="-25000" sz="12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525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8826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555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3600">
                <a:tc>
                  <a:txBody>
                    <a:bodyPr/>
                    <a:lstStyle/>
                    <a:p>
                      <a:pPr indent="0" lvl="0" marL="5651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q</a:t>
                      </a:r>
                      <a:r>
                        <a:rPr baseline="-25000" lang="en-US" sz="12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</a:t>
                      </a:r>
                      <a:endParaRPr baseline="-25000" sz="12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525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8826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2285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8826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2285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671" name="Google Shape;671;p55"/>
          <p:cNvSpPr txBox="1"/>
          <p:nvPr/>
        </p:nvSpPr>
        <p:spPr>
          <a:xfrm>
            <a:off x="1937639" y="2877818"/>
            <a:ext cx="194945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(b)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672" name="Google Shape;672;p55"/>
          <p:cNvGraphicFramePr/>
          <p:nvPr/>
        </p:nvGraphicFramePr>
        <p:xfrm>
          <a:off x="3284949" y="273148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{04A7FA79-32BD-485F-8D30-55D212A3DDFB}</a:tableStyleId>
              </a:tblPr>
              <a:tblGrid>
                <a:gridCol w="253375"/>
                <a:gridCol w="253375"/>
                <a:gridCol w="253375"/>
              </a:tblGrid>
              <a:tr h="253600">
                <a:tc>
                  <a:txBody>
                    <a:bodyPr/>
                    <a:lstStyle/>
                    <a:p>
                      <a:pPr indent="0" lvl="0" marL="0" marR="8064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555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55244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q</a:t>
                      </a:r>
                      <a:r>
                        <a:rPr baseline="-25000" lang="en-US" sz="12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</a:t>
                      </a:r>
                      <a:endParaRPr baseline="-25000" sz="12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525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8064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555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3600">
                <a:tc>
                  <a:txBody>
                    <a:bodyPr/>
                    <a:lstStyle/>
                    <a:p>
                      <a:pPr indent="0" lvl="0" marL="0" marR="55244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q</a:t>
                      </a:r>
                      <a:r>
                        <a:rPr baseline="-25000" lang="en-US" sz="12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</a:t>
                      </a:r>
                      <a:endParaRPr baseline="-25000" sz="12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525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8064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1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555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55244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q</a:t>
                      </a:r>
                      <a:r>
                        <a:rPr baseline="-25000" lang="en-US" sz="12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</a:t>
                      </a:r>
                      <a:endParaRPr baseline="-25000" sz="12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525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673" name="Google Shape;673;p55"/>
          <p:cNvSpPr txBox="1"/>
          <p:nvPr/>
        </p:nvSpPr>
        <p:spPr>
          <a:xfrm>
            <a:off x="3021520" y="2877818"/>
            <a:ext cx="187325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(c)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/>
          <p:nvPr>
            <p:ph type="title"/>
          </p:nvPr>
        </p:nvSpPr>
        <p:spPr>
          <a:xfrm>
            <a:off x="195160" y="59814"/>
            <a:ext cx="421767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Stratégie pour prouver l’indécidabilité d’un problème</a:t>
            </a:r>
            <a:endParaRPr/>
          </a:p>
        </p:txBody>
      </p:sp>
      <p:sp>
        <p:nvSpPr>
          <p:cNvPr id="79" name="Google Shape;79;p11"/>
          <p:cNvSpPr/>
          <p:nvPr/>
        </p:nvSpPr>
        <p:spPr>
          <a:xfrm>
            <a:off x="495363" y="414985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0" name="Google Shape;80;p11"/>
          <p:cNvSpPr/>
          <p:nvPr/>
        </p:nvSpPr>
        <p:spPr>
          <a:xfrm>
            <a:off x="495363" y="1412646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1" name="Google Shape;81;p11"/>
          <p:cNvSpPr txBox="1"/>
          <p:nvPr/>
        </p:nvSpPr>
        <p:spPr>
          <a:xfrm>
            <a:off x="560895" y="326645"/>
            <a:ext cx="3712845" cy="1673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0950">
            <a:spAutoFit/>
          </a:bodyPr>
          <a:lstStyle/>
          <a:p>
            <a:pPr indent="0" lvl="0" marL="76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Notion de réduction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15900" marR="0" rtl="0" algn="l">
              <a:lnSpc>
                <a:spcPct val="100000"/>
              </a:lnSpc>
              <a:spcBef>
                <a:spcPts val="65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On note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≤</a:t>
            </a:r>
            <a:r>
              <a:rPr baseline="-25000" i="1" lang="en-US" sz="1050">
                <a:latin typeface="Arial"/>
                <a:ea typeface="Arial"/>
                <a:cs typeface="Arial"/>
                <a:sym typeface="Arial"/>
              </a:rPr>
              <a:t>m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B</a:t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indent="-128269" lvl="0" marL="62992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333B2"/>
              </a:buClr>
              <a:buSzPts val="900"/>
              <a:buFont typeface="Cambria"/>
              <a:buChar char="•"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s’il existe une fonction calculable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f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telle que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656714" marR="0" rtl="0" algn="l">
              <a:lnSpc>
                <a:spcPct val="100000"/>
              </a:lnSpc>
              <a:spcBef>
                <a:spcPts val="790"/>
              </a:spcBef>
              <a:spcAft>
                <a:spcPts val="0"/>
              </a:spcAft>
              <a:buNone/>
            </a:pP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900">
                <a:latin typeface="Cambria"/>
                <a:ea typeface="Cambria"/>
                <a:cs typeface="Cambria"/>
                <a:sym typeface="Cambria"/>
              </a:rPr>
              <a:t>∈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ssi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f 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900">
                <a:latin typeface="Cambria"/>
                <a:ea typeface="Cambria"/>
                <a:cs typeface="Cambria"/>
                <a:sym typeface="Cambria"/>
              </a:rPr>
              <a:t>∈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B.</a:t>
            </a:r>
            <a:endParaRPr sz="900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None/>
            </a:pPr>
            <a:r>
              <a:t/>
            </a:r>
            <a:endParaRPr sz="1850">
              <a:latin typeface="Arial"/>
              <a:ea typeface="Arial"/>
              <a:cs typeface="Arial"/>
              <a:sym typeface="Arial"/>
            </a:endParaRPr>
          </a:p>
          <a:p>
            <a:pPr indent="0" lvl="0" marL="76200" marR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Stratégie pour prouver l’indécidabilité d’un problème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None/>
            </a:pPr>
            <a:r>
              <a:t/>
            </a:r>
            <a:endParaRPr sz="115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1590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pour prouver que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B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est indécidable, on prouve que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≤</a:t>
            </a:r>
            <a:r>
              <a:rPr baseline="-25000" i="1" lang="en-US" sz="1050">
                <a:latin typeface="Arial"/>
                <a:ea typeface="Arial"/>
                <a:cs typeface="Arial"/>
                <a:sym typeface="Arial"/>
              </a:rPr>
              <a:t>m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B</a:t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indent="0" lvl="0" marL="35306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pour un certain problème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déjà connu comme indécidable.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2" name="Google Shape;82;p11"/>
          <p:cNvSpPr txBox="1"/>
          <p:nvPr/>
        </p:nvSpPr>
        <p:spPr>
          <a:xfrm>
            <a:off x="4477181" y="3370303"/>
            <a:ext cx="6794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5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56"/>
          <p:cNvSpPr txBox="1"/>
          <p:nvPr>
            <p:ph type="title"/>
          </p:nvPr>
        </p:nvSpPr>
        <p:spPr>
          <a:xfrm>
            <a:off x="1930374" y="59814"/>
            <a:ext cx="74739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Au menu</a:t>
            </a:r>
            <a:endParaRPr/>
          </a:p>
        </p:txBody>
      </p:sp>
      <p:sp>
        <p:nvSpPr>
          <p:cNvPr id="679" name="Google Shape;679;p56"/>
          <p:cNvSpPr txBox="1"/>
          <p:nvPr>
            <p:ph idx="12" type="sldNum"/>
          </p:nvPr>
        </p:nvSpPr>
        <p:spPr>
          <a:xfrm>
            <a:off x="4409566" y="3370303"/>
            <a:ext cx="160654" cy="121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33</a:t>
            </a:r>
            <a:endParaRPr/>
          </a:p>
        </p:txBody>
      </p:sp>
      <p:sp>
        <p:nvSpPr>
          <p:cNvPr id="680" name="Google Shape;680;p56"/>
          <p:cNvSpPr txBox="1"/>
          <p:nvPr/>
        </p:nvSpPr>
        <p:spPr>
          <a:xfrm>
            <a:off x="347294" y="672222"/>
            <a:ext cx="2948940" cy="20916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3"/>
              </a:rPr>
              <a:t>Calculabilité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2700" marR="5080" rtl="0" algn="l">
              <a:lnSpc>
                <a:spcPct val="226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4"/>
              </a:rPr>
              <a:t>Quelques résultats amusants de la calculabilité </a:t>
            </a:r>
            <a:r>
              <a:rPr lang="en-US" sz="1100">
                <a:solidFill>
                  <a:srgbClr val="FFCC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5"/>
              </a:rPr>
              <a:t>Diagrammes espace-temps &amp; Localité du calcul </a:t>
            </a:r>
            <a:r>
              <a:rPr lang="en-US" sz="1100">
                <a:solidFill>
                  <a:srgbClr val="FFCC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6"/>
              </a:rPr>
              <a:t>Théorèmes d’incomplétude de Gödel </a:t>
            </a:r>
            <a:r>
              <a:rPr lang="en-US" sz="11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7"/>
              </a:rPr>
              <a:t>Introduction à la complexité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None/>
            </a:pPr>
            <a:r>
              <a:t/>
            </a:r>
            <a:endParaRPr sz="145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8"/>
              </a:rPr>
              <a:t>La suite...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>
    <p:fade thruBlk="1"/>
  </p:transition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57"/>
          <p:cNvSpPr txBox="1"/>
          <p:nvPr/>
        </p:nvSpPr>
        <p:spPr>
          <a:xfrm>
            <a:off x="1592668" y="59814"/>
            <a:ext cx="142303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Plus précisément</a:t>
            </a:r>
            <a:endParaRPr sz="1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86" name="Google Shape;686;p57"/>
          <p:cNvSpPr txBox="1"/>
          <p:nvPr>
            <p:ph idx="12" type="sldNum"/>
          </p:nvPr>
        </p:nvSpPr>
        <p:spPr>
          <a:xfrm>
            <a:off x="4409566" y="3370303"/>
            <a:ext cx="160654" cy="121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34</a:t>
            </a:r>
            <a:endParaRPr/>
          </a:p>
        </p:txBody>
      </p:sp>
      <p:sp>
        <p:nvSpPr>
          <p:cNvPr id="687" name="Google Shape;687;p57"/>
          <p:cNvSpPr txBox="1"/>
          <p:nvPr/>
        </p:nvSpPr>
        <p:spPr>
          <a:xfrm>
            <a:off x="347294" y="1059559"/>
            <a:ext cx="2297430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75">
            <a:spAutoFit/>
          </a:bodyPr>
          <a:lstStyle/>
          <a:p>
            <a:pPr indent="-208279" lvl="0" marL="220345" marR="5080" rtl="0" algn="l">
              <a:lnSpc>
                <a:spcPct val="102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3"/>
              </a:rPr>
              <a:t>Théorèmes d’incomplétude de Gödel </a:t>
            </a:r>
            <a:r>
              <a:rPr lang="en-US" sz="11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4"/>
              </a:rPr>
              <a:t>Rappels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20345" marR="308610" rtl="0" algn="l">
              <a:lnSpc>
                <a:spcPct val="102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5"/>
              </a:rPr>
              <a:t>Prouver le premier théorème </a:t>
            </a:r>
            <a:r>
              <a:rPr lang="en-US" sz="1100">
                <a:solidFill>
                  <a:srgbClr val="FFCC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6"/>
              </a:rPr>
              <a:t>Esprit du second théorème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>
    <p:fade thruBlk="1"/>
  </p:transition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58"/>
          <p:cNvSpPr/>
          <p:nvPr/>
        </p:nvSpPr>
        <p:spPr>
          <a:xfrm>
            <a:off x="495363" y="539013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93" name="Google Shape;693;p58"/>
          <p:cNvSpPr txBox="1"/>
          <p:nvPr>
            <p:ph type="title"/>
          </p:nvPr>
        </p:nvSpPr>
        <p:spPr>
          <a:xfrm>
            <a:off x="624395" y="460221"/>
            <a:ext cx="3551554" cy="3638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75">
            <a:spAutoFit/>
          </a:bodyPr>
          <a:lstStyle/>
          <a:p>
            <a:pPr indent="0" lvl="0" marL="12700" marR="5080" rtl="0" algn="l">
              <a:lnSpc>
                <a:spcPct val="102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</a:rPr>
              <a:t>On note </a:t>
            </a:r>
            <a:r>
              <a:rPr i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110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lang="en-US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US" sz="110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100">
                <a:solidFill>
                  <a:srgbClr val="000000"/>
                </a:solidFill>
              </a:rPr>
              <a:t>l’ensemble des formules closes </a:t>
            </a:r>
            <a:r>
              <a:rPr i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 </a:t>
            </a:r>
            <a:r>
              <a:rPr lang="en-US" sz="1100">
                <a:solidFill>
                  <a:srgbClr val="000000"/>
                </a:solidFill>
              </a:rPr>
              <a:t>qui sont  vraies sur les entiers.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4" name="Google Shape;694;p58"/>
          <p:cNvSpPr/>
          <p:nvPr/>
        </p:nvSpPr>
        <p:spPr>
          <a:xfrm>
            <a:off x="495363" y="1052703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95" name="Google Shape;695;p58"/>
          <p:cNvSpPr txBox="1"/>
          <p:nvPr/>
        </p:nvSpPr>
        <p:spPr>
          <a:xfrm>
            <a:off x="586295" y="973910"/>
            <a:ext cx="3498850" cy="1670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5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Théorème d’incomplétude.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7159" lvl="0" marL="327660" marR="685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Il existe des formules closes de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qui ne sont pas  prouvables, à partir des axiomes de Peano, ou de toute  axiomatisation “raisonnable” </a:t>
            </a:r>
            <a:r>
              <a:rPr baseline="30000" lang="en-US" sz="1050">
                <a:latin typeface="Helvetica Neue"/>
                <a:ea typeface="Helvetica Neue"/>
                <a:cs typeface="Helvetica Neue"/>
                <a:sym typeface="Helvetica Neue"/>
              </a:rPr>
              <a:t>1 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des entiers.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None/>
            </a:pPr>
            <a:r>
              <a:t/>
            </a:r>
            <a:endParaRPr sz="135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5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Second théorème d’incomplétude.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7159" lvl="0" marL="327660" marR="10223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La cohérence de l’arithmétique (ou sa négation) est un  exemple de telle formule.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96" name="Google Shape;696;p58"/>
          <p:cNvSpPr/>
          <p:nvPr/>
        </p:nvSpPr>
        <p:spPr>
          <a:xfrm>
            <a:off x="495363" y="2052256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97" name="Google Shape;697;p58"/>
          <p:cNvSpPr/>
          <p:nvPr/>
        </p:nvSpPr>
        <p:spPr>
          <a:xfrm>
            <a:off x="359994" y="3217837"/>
            <a:ext cx="1828800" cy="0"/>
          </a:xfrm>
          <a:custGeom>
            <a:rect b="b" l="l" r="r" t="t"/>
            <a:pathLst>
              <a:path extrusionOk="0" h="120000" w="1828800">
                <a:moveTo>
                  <a:pt x="0" y="0"/>
                </a:moveTo>
                <a:lnTo>
                  <a:pt x="182880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98" name="Google Shape;698;p58"/>
          <p:cNvSpPr txBox="1"/>
          <p:nvPr/>
        </p:nvSpPr>
        <p:spPr>
          <a:xfrm>
            <a:off x="491807" y="3224118"/>
            <a:ext cx="2352675" cy="162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1. Formellement, “récursivement énumérable”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99" name="Google Shape;699;p58"/>
          <p:cNvSpPr txBox="1"/>
          <p:nvPr>
            <p:ph idx="12" type="sldNum"/>
          </p:nvPr>
        </p:nvSpPr>
        <p:spPr>
          <a:xfrm>
            <a:off x="4409566" y="3370303"/>
            <a:ext cx="160654" cy="121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35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59"/>
          <p:cNvSpPr txBox="1"/>
          <p:nvPr/>
        </p:nvSpPr>
        <p:spPr>
          <a:xfrm>
            <a:off x="1592668" y="59814"/>
            <a:ext cx="142303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Plus précisément</a:t>
            </a:r>
            <a:endParaRPr sz="1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05" name="Google Shape;705;p59"/>
          <p:cNvSpPr txBox="1"/>
          <p:nvPr>
            <p:ph idx="12" type="sldNum"/>
          </p:nvPr>
        </p:nvSpPr>
        <p:spPr>
          <a:xfrm>
            <a:off x="4409566" y="3370303"/>
            <a:ext cx="160654" cy="121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36</a:t>
            </a:r>
            <a:endParaRPr/>
          </a:p>
        </p:txBody>
      </p:sp>
      <p:sp>
        <p:nvSpPr>
          <p:cNvPr id="706" name="Google Shape;706;p59"/>
          <p:cNvSpPr txBox="1"/>
          <p:nvPr/>
        </p:nvSpPr>
        <p:spPr>
          <a:xfrm>
            <a:off x="347294" y="1059559"/>
            <a:ext cx="2297430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75">
            <a:spAutoFit/>
          </a:bodyPr>
          <a:lstStyle/>
          <a:p>
            <a:pPr indent="-208279" lvl="0" marL="220345" marR="5080" rtl="0" algn="l">
              <a:lnSpc>
                <a:spcPct val="102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3"/>
              </a:rPr>
              <a:t>Théorèmes d’incomplétude de Gödel </a:t>
            </a:r>
            <a:r>
              <a:rPr lang="en-US" sz="11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4"/>
              </a:rPr>
              <a:t>Rappels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20345" marR="308610" rtl="0" algn="l">
              <a:lnSpc>
                <a:spcPct val="102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5"/>
              </a:rPr>
              <a:t>Prouver le premier théorème </a:t>
            </a:r>
            <a:r>
              <a:rPr lang="en-US" sz="11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6"/>
              </a:rPr>
              <a:t>Esprit du second théorème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>
    <p:fade thruBlk="1"/>
  </p:transition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60"/>
          <p:cNvSpPr txBox="1"/>
          <p:nvPr>
            <p:ph type="title"/>
          </p:nvPr>
        </p:nvSpPr>
        <p:spPr>
          <a:xfrm>
            <a:off x="1134275" y="59814"/>
            <a:ext cx="233997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Prouver le premier théorème</a:t>
            </a:r>
            <a:endParaRPr/>
          </a:p>
        </p:txBody>
      </p:sp>
      <p:sp>
        <p:nvSpPr>
          <p:cNvPr id="712" name="Google Shape;712;p60"/>
          <p:cNvSpPr/>
          <p:nvPr/>
        </p:nvSpPr>
        <p:spPr>
          <a:xfrm>
            <a:off x="495363" y="685812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13" name="Google Shape;713;p60"/>
          <p:cNvSpPr txBox="1"/>
          <p:nvPr/>
        </p:nvSpPr>
        <p:spPr>
          <a:xfrm>
            <a:off x="624395" y="607020"/>
            <a:ext cx="3518535" cy="9740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Il suffit de prouver en fait que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75259" lvl="0" marL="28956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1.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L’ensemble des formules closes prouvables à partir des  axiomes de Peano (ou de toute axiomatisation  récursivement énumérable des entiers) est récursivement  énumérable.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14" name="Google Shape;714;p60"/>
          <p:cNvSpPr txBox="1"/>
          <p:nvPr/>
        </p:nvSpPr>
        <p:spPr>
          <a:xfrm>
            <a:off x="4434966" y="3370303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37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61"/>
          <p:cNvSpPr txBox="1"/>
          <p:nvPr>
            <p:ph type="title"/>
          </p:nvPr>
        </p:nvSpPr>
        <p:spPr>
          <a:xfrm>
            <a:off x="1134275" y="59814"/>
            <a:ext cx="233997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Prouver le premier théorème</a:t>
            </a:r>
            <a:endParaRPr/>
          </a:p>
        </p:txBody>
      </p:sp>
      <p:sp>
        <p:nvSpPr>
          <p:cNvPr id="720" name="Google Shape;720;p61"/>
          <p:cNvSpPr/>
          <p:nvPr/>
        </p:nvSpPr>
        <p:spPr>
          <a:xfrm>
            <a:off x="495363" y="685812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21" name="Google Shape;721;p61"/>
          <p:cNvSpPr txBox="1"/>
          <p:nvPr/>
        </p:nvSpPr>
        <p:spPr>
          <a:xfrm>
            <a:off x="624395" y="607020"/>
            <a:ext cx="3518535" cy="12776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Il suffit de prouver en fait que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75259" lvl="0" marL="28956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B2"/>
              </a:buClr>
              <a:buSzPts val="1000"/>
              <a:buFont typeface="Helvetica Neue"/>
              <a:buAutoNum type="arabicPeriod"/>
            </a:pP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L’ensemble des formules closes prouvables à partir des  axiomes de Peano (ou de toute axiomatisation  récursivement énumérable des entiers) est récursivement  énumérable.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75259" lvl="0" marL="289560" marR="163195" rtl="0" algn="l">
              <a:lnSpc>
                <a:spcPct val="120000"/>
              </a:lnSpc>
              <a:spcBef>
                <a:spcPts val="25"/>
              </a:spcBef>
              <a:spcAft>
                <a:spcPts val="0"/>
              </a:spcAft>
              <a:buClr>
                <a:srgbClr val="3333B2"/>
              </a:buClr>
              <a:buSzPts val="1000"/>
              <a:buFont typeface="Helvetica Neue"/>
              <a:buAutoNum type="arabicPeriod"/>
            </a:pP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L’ensemble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des formules closes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F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vraies sur les  entiers n’est pas récursivement énumérable.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22" name="Google Shape;722;p61"/>
          <p:cNvSpPr txBox="1"/>
          <p:nvPr/>
        </p:nvSpPr>
        <p:spPr>
          <a:xfrm>
            <a:off x="4434966" y="3370303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37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62"/>
          <p:cNvSpPr txBox="1"/>
          <p:nvPr>
            <p:ph type="title"/>
          </p:nvPr>
        </p:nvSpPr>
        <p:spPr>
          <a:xfrm>
            <a:off x="1134275" y="59814"/>
            <a:ext cx="233997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Prouver le premier théorème</a:t>
            </a:r>
            <a:endParaRPr/>
          </a:p>
        </p:txBody>
      </p:sp>
      <p:sp>
        <p:nvSpPr>
          <p:cNvPr id="728" name="Google Shape;728;p62"/>
          <p:cNvSpPr/>
          <p:nvPr/>
        </p:nvSpPr>
        <p:spPr>
          <a:xfrm>
            <a:off x="495363" y="685812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29" name="Google Shape;729;p62"/>
          <p:cNvSpPr txBox="1"/>
          <p:nvPr/>
        </p:nvSpPr>
        <p:spPr>
          <a:xfrm>
            <a:off x="611695" y="607020"/>
            <a:ext cx="3574415" cy="2277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25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Il suffit de prouver en fait que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75259" lvl="0" marL="302260" marR="4762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B2"/>
              </a:buClr>
              <a:buSzPts val="1000"/>
              <a:buFont typeface="Helvetica Neue"/>
              <a:buAutoNum type="arabicPeriod"/>
            </a:pP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L’ensemble des formules closes prouvables à partir des  axiomes de Peano (ou de toute axiomatisation  récursivement énumérable des entiers) est récursivement  énumérable.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75259" lvl="0" marL="302260" marR="205740" rtl="0" algn="l">
              <a:lnSpc>
                <a:spcPct val="120000"/>
              </a:lnSpc>
              <a:spcBef>
                <a:spcPts val="25"/>
              </a:spcBef>
              <a:spcAft>
                <a:spcPts val="0"/>
              </a:spcAft>
              <a:buClr>
                <a:srgbClr val="3333B2"/>
              </a:buClr>
              <a:buSzPts val="1000"/>
              <a:buFont typeface="Helvetica Neue"/>
              <a:buAutoNum type="arabicPeriod"/>
            </a:pP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L’ensemble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des formules closes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F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vraies sur les  entiers n’est pas récursivement énumérable.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None/>
            </a:pPr>
            <a:r>
              <a:t/>
            </a:r>
            <a:endParaRPr sz="145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5400" marR="1778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Par conséquent, les deux ensembles ne peuvent pas être  les mêmes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None/>
            </a:pPr>
            <a:r>
              <a:t/>
            </a:r>
            <a:endParaRPr sz="115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7159" lvl="0" marL="302260" marR="990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il y a donc des formules closes de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qui ne sont pas  prouvables.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30" name="Google Shape;730;p62"/>
          <p:cNvSpPr/>
          <p:nvPr/>
        </p:nvSpPr>
        <p:spPr>
          <a:xfrm>
            <a:off x="495363" y="2140851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31" name="Google Shape;731;p62"/>
          <p:cNvSpPr txBox="1"/>
          <p:nvPr/>
        </p:nvSpPr>
        <p:spPr>
          <a:xfrm>
            <a:off x="4434966" y="3370303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37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63"/>
          <p:cNvSpPr txBox="1"/>
          <p:nvPr>
            <p:ph type="title"/>
          </p:nvPr>
        </p:nvSpPr>
        <p:spPr>
          <a:xfrm>
            <a:off x="172110" y="58214"/>
            <a:ext cx="4265879" cy="4718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25">
            <a:spAutoFit/>
          </a:bodyPr>
          <a:lstStyle/>
          <a:p>
            <a:pPr indent="-900430" lvl="0" marL="912494" marR="5080" rtl="0" algn="l">
              <a:lnSpc>
                <a:spcPct val="106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Etape 1 : l’ensemble des formules closes prouvables  est récursivement énumérable</a:t>
            </a:r>
            <a:endParaRPr/>
          </a:p>
        </p:txBody>
      </p:sp>
      <p:sp>
        <p:nvSpPr>
          <p:cNvPr id="737" name="Google Shape;737;p63"/>
          <p:cNvSpPr/>
          <p:nvPr/>
        </p:nvSpPr>
        <p:spPr>
          <a:xfrm>
            <a:off x="1806113" y="908797"/>
            <a:ext cx="360045" cy="360045"/>
          </a:xfrm>
          <a:custGeom>
            <a:rect b="b" l="l" r="r" t="t"/>
            <a:pathLst>
              <a:path extrusionOk="0" h="360044" w="360044">
                <a:moveTo>
                  <a:pt x="0" y="360004"/>
                </a:moveTo>
                <a:lnTo>
                  <a:pt x="360004" y="360004"/>
                </a:lnTo>
                <a:lnTo>
                  <a:pt x="360004" y="0"/>
                </a:lnTo>
                <a:lnTo>
                  <a:pt x="0" y="0"/>
                </a:lnTo>
                <a:lnTo>
                  <a:pt x="0" y="360004"/>
                </a:lnTo>
                <a:close/>
              </a:path>
            </a:pathLst>
          </a:cu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38" name="Google Shape;738;p63"/>
          <p:cNvSpPr txBox="1"/>
          <p:nvPr/>
        </p:nvSpPr>
        <p:spPr>
          <a:xfrm>
            <a:off x="1910092" y="986903"/>
            <a:ext cx="140970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M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39" name="Google Shape;739;p63"/>
          <p:cNvGrpSpPr/>
          <p:nvPr/>
        </p:nvGrpSpPr>
        <p:grpSpPr>
          <a:xfrm>
            <a:off x="2191475" y="984408"/>
            <a:ext cx="120274" cy="65405"/>
            <a:chOff x="2191475" y="984408"/>
            <a:chExt cx="120274" cy="65405"/>
          </a:xfrm>
        </p:grpSpPr>
        <p:sp>
          <p:nvSpPr>
            <p:cNvPr id="740" name="Google Shape;740;p63"/>
            <p:cNvSpPr/>
            <p:nvPr/>
          </p:nvSpPr>
          <p:spPr>
            <a:xfrm>
              <a:off x="2191475" y="1016799"/>
              <a:ext cx="114300" cy="0"/>
            </a:xfrm>
            <a:custGeom>
              <a:rect b="b" l="l" r="r" t="t"/>
              <a:pathLst>
                <a:path extrusionOk="0" h="120000" w="114300">
                  <a:moveTo>
                    <a:pt x="0" y="0"/>
                  </a:moveTo>
                  <a:lnTo>
                    <a:pt x="114086" y="0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741" name="Google Shape;741;p63"/>
            <p:cNvSpPr/>
            <p:nvPr/>
          </p:nvSpPr>
          <p:spPr>
            <a:xfrm>
              <a:off x="2281269" y="984408"/>
              <a:ext cx="30480" cy="65405"/>
            </a:xfrm>
            <a:custGeom>
              <a:rect b="b" l="l" r="r" t="t"/>
              <a:pathLst>
                <a:path extrusionOk="0" h="65405" w="30480">
                  <a:moveTo>
                    <a:pt x="0" y="0"/>
                  </a:moveTo>
                  <a:lnTo>
                    <a:pt x="4744" y="9900"/>
                  </a:lnTo>
                  <a:lnTo>
                    <a:pt x="13664" y="19991"/>
                  </a:lnTo>
                  <a:lnTo>
                    <a:pt x="23344" y="28183"/>
                  </a:lnTo>
                  <a:lnTo>
                    <a:pt x="30366" y="32390"/>
                  </a:lnTo>
                  <a:lnTo>
                    <a:pt x="23344" y="36597"/>
                  </a:lnTo>
                  <a:lnTo>
                    <a:pt x="13664" y="44790"/>
                  </a:lnTo>
                  <a:lnTo>
                    <a:pt x="4744" y="54880"/>
                  </a:lnTo>
                  <a:lnTo>
                    <a:pt x="0" y="64781"/>
                  </a:lnTo>
                </a:path>
              </a:pathLst>
            </a:custGeom>
            <a:noFill/>
            <a:ln cap="flat" cmpd="sng" w="121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742" name="Google Shape;742;p63"/>
          <p:cNvSpPr txBox="1"/>
          <p:nvPr/>
        </p:nvSpPr>
        <p:spPr>
          <a:xfrm>
            <a:off x="2333358" y="901444"/>
            <a:ext cx="864235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F</a:t>
            </a:r>
            <a:r>
              <a:rPr baseline="-25000" lang="en-US" sz="120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i="1" lang="en-US" sz="11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F</a:t>
            </a:r>
            <a:r>
              <a:rPr baseline="-25000" lang="en-US" sz="120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i="1" lang="en-US" sz="11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F</a:t>
            </a:r>
            <a:r>
              <a:rPr baseline="-25000" lang="en-US" sz="1200"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r>
              <a:rPr i="1" lang="en-US" sz="1100">
                <a:latin typeface="Verdana"/>
                <a:ea typeface="Verdana"/>
                <a:cs typeface="Verdana"/>
                <a:sym typeface="Verdana"/>
              </a:rPr>
              <a:t>, . . .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43" name="Google Shape;743;p63"/>
          <p:cNvSpPr/>
          <p:nvPr/>
        </p:nvSpPr>
        <p:spPr>
          <a:xfrm>
            <a:off x="495363" y="1617853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44" name="Google Shape;744;p63"/>
          <p:cNvSpPr txBox="1"/>
          <p:nvPr/>
        </p:nvSpPr>
        <p:spPr>
          <a:xfrm>
            <a:off x="573595" y="1539060"/>
            <a:ext cx="3477895" cy="1178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63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Facile à établir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03200" marR="0" rtl="0" algn="l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on peut énumérer les formules closes prouvables :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28269" lvl="0" marL="617220" marR="17780" rtl="0" algn="l">
              <a:lnSpc>
                <a:spcPct val="101499"/>
              </a:lnSpc>
              <a:spcBef>
                <a:spcPts val="0"/>
              </a:spcBef>
              <a:spcAft>
                <a:spcPts val="0"/>
              </a:spcAft>
              <a:buClr>
                <a:srgbClr val="3333B2"/>
              </a:buClr>
              <a:buSzPts val="900"/>
              <a:buFont typeface="Cambria"/>
              <a:buChar char="•"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il suffit d’énumérer les axiomes et en appliquant  systématiquement toutes les règles de déduction dans  toutes les façons possibles : on produit en sortie chaque  formule close que l’on arrive à dériver.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45" name="Google Shape;745;p63"/>
          <p:cNvSpPr txBox="1"/>
          <p:nvPr/>
        </p:nvSpPr>
        <p:spPr>
          <a:xfrm>
            <a:off x="4434966" y="3370303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38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64"/>
          <p:cNvSpPr txBox="1"/>
          <p:nvPr>
            <p:ph type="title"/>
          </p:nvPr>
        </p:nvSpPr>
        <p:spPr>
          <a:xfrm>
            <a:off x="172110" y="58214"/>
            <a:ext cx="4265879" cy="4718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25">
            <a:spAutoFit/>
          </a:bodyPr>
          <a:lstStyle/>
          <a:p>
            <a:pPr indent="-900430" lvl="0" marL="912494" marR="5080" rtl="0" algn="l">
              <a:lnSpc>
                <a:spcPct val="106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Etape 1 : l’ensemble des formules closes prouvables  est récursivement énumérable</a:t>
            </a:r>
            <a:endParaRPr/>
          </a:p>
        </p:txBody>
      </p:sp>
      <p:sp>
        <p:nvSpPr>
          <p:cNvPr id="751" name="Google Shape;751;p64"/>
          <p:cNvSpPr/>
          <p:nvPr/>
        </p:nvSpPr>
        <p:spPr>
          <a:xfrm>
            <a:off x="1806113" y="908797"/>
            <a:ext cx="360045" cy="360045"/>
          </a:xfrm>
          <a:custGeom>
            <a:rect b="b" l="l" r="r" t="t"/>
            <a:pathLst>
              <a:path extrusionOk="0" h="360044" w="360044">
                <a:moveTo>
                  <a:pt x="0" y="360004"/>
                </a:moveTo>
                <a:lnTo>
                  <a:pt x="360004" y="360004"/>
                </a:lnTo>
                <a:lnTo>
                  <a:pt x="360004" y="0"/>
                </a:lnTo>
                <a:lnTo>
                  <a:pt x="0" y="0"/>
                </a:lnTo>
                <a:lnTo>
                  <a:pt x="0" y="360004"/>
                </a:lnTo>
                <a:close/>
              </a:path>
            </a:pathLst>
          </a:cu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52" name="Google Shape;752;p64"/>
          <p:cNvSpPr txBox="1"/>
          <p:nvPr/>
        </p:nvSpPr>
        <p:spPr>
          <a:xfrm>
            <a:off x="1910092" y="986903"/>
            <a:ext cx="140970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M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53" name="Google Shape;753;p64"/>
          <p:cNvGrpSpPr/>
          <p:nvPr/>
        </p:nvGrpSpPr>
        <p:grpSpPr>
          <a:xfrm>
            <a:off x="2191475" y="984408"/>
            <a:ext cx="120274" cy="65405"/>
            <a:chOff x="2191475" y="984408"/>
            <a:chExt cx="120274" cy="65405"/>
          </a:xfrm>
        </p:grpSpPr>
        <p:sp>
          <p:nvSpPr>
            <p:cNvPr id="754" name="Google Shape;754;p64"/>
            <p:cNvSpPr/>
            <p:nvPr/>
          </p:nvSpPr>
          <p:spPr>
            <a:xfrm>
              <a:off x="2191475" y="1016799"/>
              <a:ext cx="114300" cy="0"/>
            </a:xfrm>
            <a:custGeom>
              <a:rect b="b" l="l" r="r" t="t"/>
              <a:pathLst>
                <a:path extrusionOk="0" h="120000" w="114300">
                  <a:moveTo>
                    <a:pt x="0" y="0"/>
                  </a:moveTo>
                  <a:lnTo>
                    <a:pt x="114086" y="0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755" name="Google Shape;755;p64"/>
            <p:cNvSpPr/>
            <p:nvPr/>
          </p:nvSpPr>
          <p:spPr>
            <a:xfrm>
              <a:off x="2281269" y="984408"/>
              <a:ext cx="30480" cy="65405"/>
            </a:xfrm>
            <a:custGeom>
              <a:rect b="b" l="l" r="r" t="t"/>
              <a:pathLst>
                <a:path extrusionOk="0" h="65405" w="30480">
                  <a:moveTo>
                    <a:pt x="0" y="0"/>
                  </a:moveTo>
                  <a:lnTo>
                    <a:pt x="4744" y="9900"/>
                  </a:lnTo>
                  <a:lnTo>
                    <a:pt x="13664" y="19991"/>
                  </a:lnTo>
                  <a:lnTo>
                    <a:pt x="23344" y="28183"/>
                  </a:lnTo>
                  <a:lnTo>
                    <a:pt x="30366" y="32390"/>
                  </a:lnTo>
                  <a:lnTo>
                    <a:pt x="23344" y="36597"/>
                  </a:lnTo>
                  <a:lnTo>
                    <a:pt x="13664" y="44790"/>
                  </a:lnTo>
                  <a:lnTo>
                    <a:pt x="4744" y="54880"/>
                  </a:lnTo>
                  <a:lnTo>
                    <a:pt x="0" y="64781"/>
                  </a:lnTo>
                </a:path>
              </a:pathLst>
            </a:custGeom>
            <a:noFill/>
            <a:ln cap="flat" cmpd="sng" w="121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756" name="Google Shape;756;p64"/>
          <p:cNvSpPr txBox="1"/>
          <p:nvPr/>
        </p:nvSpPr>
        <p:spPr>
          <a:xfrm>
            <a:off x="2333358" y="901444"/>
            <a:ext cx="864235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F</a:t>
            </a:r>
            <a:r>
              <a:rPr baseline="-25000" lang="en-US" sz="120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i="1" lang="en-US" sz="11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F</a:t>
            </a:r>
            <a:r>
              <a:rPr baseline="-25000" lang="en-US" sz="120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i="1" lang="en-US" sz="11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F</a:t>
            </a:r>
            <a:r>
              <a:rPr baseline="-25000" lang="en-US" sz="1200"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r>
              <a:rPr i="1" lang="en-US" sz="1100">
                <a:latin typeface="Verdana"/>
                <a:ea typeface="Verdana"/>
                <a:cs typeface="Verdana"/>
                <a:sym typeface="Verdana"/>
              </a:rPr>
              <a:t>, . . .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57" name="Google Shape;757;p64"/>
          <p:cNvSpPr/>
          <p:nvPr/>
        </p:nvSpPr>
        <p:spPr>
          <a:xfrm>
            <a:off x="495363" y="1617853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58" name="Google Shape;758;p64"/>
          <p:cNvSpPr txBox="1"/>
          <p:nvPr/>
        </p:nvSpPr>
        <p:spPr>
          <a:xfrm>
            <a:off x="560895" y="1539060"/>
            <a:ext cx="3585210" cy="1764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76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Facile à établir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15900" marR="0" rtl="0" algn="l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on peut énumérer les formules closes prouvables :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28269" lvl="0" marL="629920" marR="111760" rtl="0" algn="l">
              <a:lnSpc>
                <a:spcPct val="101499"/>
              </a:lnSpc>
              <a:spcBef>
                <a:spcPts val="0"/>
              </a:spcBef>
              <a:spcAft>
                <a:spcPts val="0"/>
              </a:spcAft>
              <a:buClr>
                <a:srgbClr val="3333B2"/>
              </a:buClr>
              <a:buSzPts val="900"/>
              <a:buFont typeface="Cambria"/>
              <a:buChar char="•"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il suffit d’énumérer les axiomes et en appliquant  systématiquement toutes les règles de déduction dans  toutes les façons possibles : on produit en sortie chaque  formule close que l’on arrive à dériver.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7159" lvl="0" marL="353060" marR="43180" rtl="0" algn="l">
              <a:lnSpc>
                <a:spcPct val="100000"/>
              </a:lnSpc>
              <a:spcBef>
                <a:spcPts val="975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Cela reste vrai en fait dès que l’on suppose que l’on peut  énumérer les formules de l’axiomatisation dont on part.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59" name="Google Shape;759;p64"/>
          <p:cNvSpPr txBox="1"/>
          <p:nvPr/>
        </p:nvSpPr>
        <p:spPr>
          <a:xfrm>
            <a:off x="4434966" y="3370303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38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65"/>
          <p:cNvSpPr txBox="1"/>
          <p:nvPr>
            <p:ph type="title"/>
          </p:nvPr>
        </p:nvSpPr>
        <p:spPr>
          <a:xfrm>
            <a:off x="96024" y="19503"/>
            <a:ext cx="4365625" cy="481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715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Etape 2 : </a:t>
            </a:r>
            <a:r>
              <a:rPr i="1" lang="en-US"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US">
                <a:latin typeface="Tahoma"/>
                <a:ea typeface="Tahoma"/>
                <a:cs typeface="Tahoma"/>
                <a:sym typeface="Tahoma"/>
              </a:rPr>
              <a:t>) </a:t>
            </a:r>
            <a:r>
              <a:rPr lang="en-US"/>
              <a:t>n’est pas récursivement énumérable.</a:t>
            </a:r>
            <a:endParaRPr/>
          </a:p>
          <a:p>
            <a:pPr indent="0" lvl="0" marL="241934" rtl="0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</a:rPr>
              <a:t>Il suffit de montrer que </a:t>
            </a:r>
            <a:r>
              <a:rPr lang="en-US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HALTING </a:t>
            </a:r>
            <a:r>
              <a:rPr lang="en-US" sz="11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− </a:t>
            </a:r>
            <a:r>
              <a:rPr lang="en-US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PROBLEM </a:t>
            </a:r>
            <a:r>
              <a:rPr lang="en-US" sz="11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≤</a:t>
            </a:r>
            <a:r>
              <a:rPr baseline="-25000" i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 </a:t>
            </a:r>
            <a:r>
              <a:rPr i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110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lang="en-US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US" sz="110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)</a:t>
            </a:r>
            <a:r>
              <a:rPr lang="en-US" sz="1100">
                <a:solidFill>
                  <a:srgbClr val="000000"/>
                </a:solidFill>
              </a:rPr>
              <a:t>.</a:t>
            </a:r>
            <a:endParaRPr sz="110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765" name="Google Shape;765;p65"/>
          <p:cNvSpPr txBox="1"/>
          <p:nvPr/>
        </p:nvSpPr>
        <p:spPr>
          <a:xfrm>
            <a:off x="4434966" y="3370303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39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2"/>
          <p:cNvSpPr txBox="1"/>
          <p:nvPr>
            <p:ph type="title"/>
          </p:nvPr>
        </p:nvSpPr>
        <p:spPr>
          <a:xfrm>
            <a:off x="195160" y="59814"/>
            <a:ext cx="421767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Stratégie pour prouver l’indécidabilité d’un problème</a:t>
            </a:r>
            <a:endParaRPr/>
          </a:p>
        </p:txBody>
      </p:sp>
      <p:sp>
        <p:nvSpPr>
          <p:cNvPr id="88" name="Google Shape;88;p12"/>
          <p:cNvSpPr/>
          <p:nvPr/>
        </p:nvSpPr>
        <p:spPr>
          <a:xfrm>
            <a:off x="495363" y="414985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9" name="Google Shape;89;p12"/>
          <p:cNvSpPr/>
          <p:nvPr/>
        </p:nvSpPr>
        <p:spPr>
          <a:xfrm>
            <a:off x="495363" y="1412646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0" name="Google Shape;90;p12"/>
          <p:cNvSpPr/>
          <p:nvPr/>
        </p:nvSpPr>
        <p:spPr>
          <a:xfrm>
            <a:off x="495363" y="2417876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1" name="Google Shape;91;p12"/>
          <p:cNvSpPr txBox="1"/>
          <p:nvPr/>
        </p:nvSpPr>
        <p:spPr>
          <a:xfrm>
            <a:off x="548195" y="326645"/>
            <a:ext cx="3738245" cy="2204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0950">
            <a:spAutoFit/>
          </a:bodyPr>
          <a:lstStyle/>
          <a:p>
            <a:pPr indent="0" lvl="0" marL="88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Notion de réduction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28600" marR="0" rtl="0" algn="l">
              <a:lnSpc>
                <a:spcPct val="100000"/>
              </a:lnSpc>
              <a:spcBef>
                <a:spcPts val="65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On note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≤</a:t>
            </a:r>
            <a:r>
              <a:rPr baseline="-25000" i="1" lang="en-US" sz="1050">
                <a:latin typeface="Arial"/>
                <a:ea typeface="Arial"/>
                <a:cs typeface="Arial"/>
                <a:sym typeface="Arial"/>
              </a:rPr>
              <a:t>m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B</a:t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indent="-128269" lvl="0" marL="64262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333B2"/>
              </a:buClr>
              <a:buSzPts val="900"/>
              <a:buFont typeface="Cambria"/>
              <a:buChar char="•"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s’il existe une fonction calculable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f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telle que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669414" marR="0" rtl="0" algn="l">
              <a:lnSpc>
                <a:spcPct val="100000"/>
              </a:lnSpc>
              <a:spcBef>
                <a:spcPts val="790"/>
              </a:spcBef>
              <a:spcAft>
                <a:spcPts val="0"/>
              </a:spcAft>
              <a:buNone/>
            </a:pP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900">
                <a:latin typeface="Cambria"/>
                <a:ea typeface="Cambria"/>
                <a:cs typeface="Cambria"/>
                <a:sym typeface="Cambria"/>
              </a:rPr>
              <a:t>∈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ssi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f 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900">
                <a:latin typeface="Cambria"/>
                <a:ea typeface="Cambria"/>
                <a:cs typeface="Cambria"/>
                <a:sym typeface="Cambria"/>
              </a:rPr>
              <a:t>∈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B.</a:t>
            </a:r>
            <a:endParaRPr sz="900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None/>
            </a:pPr>
            <a:r>
              <a:t/>
            </a:r>
            <a:endParaRPr sz="1850">
              <a:latin typeface="Arial"/>
              <a:ea typeface="Arial"/>
              <a:cs typeface="Arial"/>
              <a:sym typeface="Arial"/>
            </a:endParaRPr>
          </a:p>
          <a:p>
            <a:pPr indent="0" lvl="0" marL="88900" marR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Stratégie pour prouver l’indécidabilité d’un problème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None/>
            </a:pPr>
            <a:r>
              <a:t/>
            </a:r>
            <a:endParaRPr sz="115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2860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pour prouver que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B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est indécidable, on prouve que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≤</a:t>
            </a:r>
            <a:r>
              <a:rPr baseline="-25000" i="1" lang="en-US" sz="1050">
                <a:latin typeface="Arial"/>
                <a:ea typeface="Arial"/>
                <a:cs typeface="Arial"/>
                <a:sym typeface="Arial"/>
              </a:rPr>
              <a:t>m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B</a:t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indent="0" lvl="0" marL="36576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pour un certain problème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déjà connu comme indécidable.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88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Principe sous-jacent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2" name="Google Shape;92;p12"/>
          <p:cNvSpPr txBox="1"/>
          <p:nvPr/>
        </p:nvSpPr>
        <p:spPr>
          <a:xfrm>
            <a:off x="1460131" y="2807470"/>
            <a:ext cx="320040" cy="195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540" lvl="0" marL="14604" marR="5080" rtl="0" algn="l">
              <a:lnSpc>
                <a:spcPct val="123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">
                <a:latin typeface="Helvetica Neue"/>
                <a:ea typeface="Helvetica Neue"/>
                <a:cs typeface="Helvetica Neue"/>
                <a:sym typeface="Helvetica Neue"/>
              </a:rPr>
              <a:t>Instance du  problème </a:t>
            </a:r>
            <a:r>
              <a:rPr i="1" lang="en-US" sz="450">
                <a:latin typeface="Arial"/>
                <a:ea typeface="Arial"/>
                <a:cs typeface="Arial"/>
                <a:sym typeface="Arial"/>
              </a:rPr>
              <a:t>A</a:t>
            </a:r>
            <a:endParaRPr sz="45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2"/>
          <p:cNvSpPr/>
          <p:nvPr/>
        </p:nvSpPr>
        <p:spPr>
          <a:xfrm>
            <a:off x="1906965" y="2774805"/>
            <a:ext cx="270510" cy="270510"/>
          </a:xfrm>
          <a:custGeom>
            <a:rect b="b" l="l" r="r" t="t"/>
            <a:pathLst>
              <a:path extrusionOk="0" h="270510" w="270510">
                <a:moveTo>
                  <a:pt x="270003" y="0"/>
                </a:moveTo>
                <a:lnTo>
                  <a:pt x="0" y="0"/>
                </a:lnTo>
                <a:lnTo>
                  <a:pt x="0" y="270003"/>
                </a:lnTo>
                <a:lnTo>
                  <a:pt x="270003" y="270003"/>
                </a:lnTo>
                <a:lnTo>
                  <a:pt x="270003" y="0"/>
                </a:lnTo>
                <a:close/>
              </a:path>
            </a:pathLst>
          </a:cu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4" name="Google Shape;94;p12"/>
          <p:cNvSpPr txBox="1"/>
          <p:nvPr/>
        </p:nvSpPr>
        <p:spPr>
          <a:xfrm>
            <a:off x="2017420" y="2861117"/>
            <a:ext cx="41275" cy="939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450">
                <a:latin typeface="Arial"/>
                <a:ea typeface="Arial"/>
                <a:cs typeface="Arial"/>
                <a:sym typeface="Arial"/>
              </a:rPr>
              <a:t>f</a:t>
            </a:r>
            <a:endParaRPr sz="45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5" name="Google Shape;95;p12"/>
          <p:cNvGrpSpPr/>
          <p:nvPr/>
        </p:nvGrpSpPr>
        <p:grpSpPr>
          <a:xfrm>
            <a:off x="1812738" y="2877415"/>
            <a:ext cx="452498" cy="65405"/>
            <a:chOff x="1812738" y="2877415"/>
            <a:chExt cx="452498" cy="65405"/>
          </a:xfrm>
        </p:grpSpPr>
        <p:sp>
          <p:nvSpPr>
            <p:cNvPr id="96" name="Google Shape;96;p12"/>
            <p:cNvSpPr/>
            <p:nvPr/>
          </p:nvSpPr>
          <p:spPr>
            <a:xfrm>
              <a:off x="1812738" y="2909806"/>
              <a:ext cx="78740" cy="0"/>
            </a:xfrm>
            <a:custGeom>
              <a:rect b="b" l="l" r="r" t="t"/>
              <a:pathLst>
                <a:path extrusionOk="0" h="120000" w="78739">
                  <a:moveTo>
                    <a:pt x="0" y="0"/>
                  </a:moveTo>
                  <a:lnTo>
                    <a:pt x="78285" y="0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97" name="Google Shape;97;p12"/>
            <p:cNvSpPr/>
            <p:nvPr/>
          </p:nvSpPr>
          <p:spPr>
            <a:xfrm>
              <a:off x="1866730" y="2877415"/>
              <a:ext cx="30480" cy="65405"/>
            </a:xfrm>
            <a:custGeom>
              <a:rect b="b" l="l" r="r" t="t"/>
              <a:pathLst>
                <a:path extrusionOk="0" h="65405" w="30480">
                  <a:moveTo>
                    <a:pt x="0" y="0"/>
                  </a:moveTo>
                  <a:lnTo>
                    <a:pt x="4744" y="9900"/>
                  </a:lnTo>
                  <a:lnTo>
                    <a:pt x="13664" y="19991"/>
                  </a:lnTo>
                  <a:lnTo>
                    <a:pt x="23344" y="28183"/>
                  </a:lnTo>
                  <a:lnTo>
                    <a:pt x="30366" y="32390"/>
                  </a:lnTo>
                  <a:lnTo>
                    <a:pt x="23344" y="36597"/>
                  </a:lnTo>
                  <a:lnTo>
                    <a:pt x="13664" y="44790"/>
                  </a:lnTo>
                  <a:lnTo>
                    <a:pt x="4744" y="54880"/>
                  </a:lnTo>
                  <a:lnTo>
                    <a:pt x="0" y="64781"/>
                  </a:lnTo>
                </a:path>
              </a:pathLst>
            </a:custGeom>
            <a:noFill/>
            <a:ln cap="flat" cmpd="sng" w="121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98" name="Google Shape;98;p12"/>
            <p:cNvSpPr/>
            <p:nvPr/>
          </p:nvSpPr>
          <p:spPr>
            <a:xfrm>
              <a:off x="2180764" y="2909806"/>
              <a:ext cx="78740" cy="0"/>
            </a:xfrm>
            <a:custGeom>
              <a:rect b="b" l="l" r="r" t="t"/>
              <a:pathLst>
                <a:path extrusionOk="0" h="120000" w="78739">
                  <a:moveTo>
                    <a:pt x="0" y="0"/>
                  </a:moveTo>
                  <a:lnTo>
                    <a:pt x="78285" y="0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99" name="Google Shape;99;p12"/>
            <p:cNvSpPr/>
            <p:nvPr/>
          </p:nvSpPr>
          <p:spPr>
            <a:xfrm>
              <a:off x="2234756" y="2877415"/>
              <a:ext cx="30480" cy="65405"/>
            </a:xfrm>
            <a:custGeom>
              <a:rect b="b" l="l" r="r" t="t"/>
              <a:pathLst>
                <a:path extrusionOk="0" h="65405" w="30480">
                  <a:moveTo>
                    <a:pt x="0" y="0"/>
                  </a:moveTo>
                  <a:lnTo>
                    <a:pt x="4744" y="9900"/>
                  </a:lnTo>
                  <a:lnTo>
                    <a:pt x="13664" y="19991"/>
                  </a:lnTo>
                  <a:lnTo>
                    <a:pt x="23344" y="28183"/>
                  </a:lnTo>
                  <a:lnTo>
                    <a:pt x="30366" y="32390"/>
                  </a:lnTo>
                  <a:lnTo>
                    <a:pt x="23344" y="36597"/>
                  </a:lnTo>
                  <a:lnTo>
                    <a:pt x="13664" y="44790"/>
                  </a:lnTo>
                  <a:lnTo>
                    <a:pt x="4744" y="54880"/>
                  </a:lnTo>
                  <a:lnTo>
                    <a:pt x="0" y="64781"/>
                  </a:lnTo>
                </a:path>
              </a:pathLst>
            </a:custGeom>
            <a:noFill/>
            <a:ln cap="flat" cmpd="sng" w="121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100" name="Google Shape;100;p12"/>
          <p:cNvSpPr txBox="1"/>
          <p:nvPr/>
        </p:nvSpPr>
        <p:spPr>
          <a:xfrm>
            <a:off x="2304033" y="2807470"/>
            <a:ext cx="320040" cy="195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1269" lvl="0" marL="13334" marR="5080" rtl="0" algn="l">
              <a:lnSpc>
                <a:spcPct val="123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">
                <a:latin typeface="Helvetica Neue"/>
                <a:ea typeface="Helvetica Neue"/>
                <a:cs typeface="Helvetica Neue"/>
                <a:sym typeface="Helvetica Neue"/>
              </a:rPr>
              <a:t>Instance du  problème </a:t>
            </a:r>
            <a:r>
              <a:rPr i="1" lang="en-US" sz="450">
                <a:latin typeface="Arial"/>
                <a:ea typeface="Arial"/>
                <a:cs typeface="Arial"/>
                <a:sym typeface="Arial"/>
              </a:rPr>
              <a:t>B</a:t>
            </a:r>
            <a:endParaRPr sz="45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2"/>
          <p:cNvSpPr/>
          <p:nvPr/>
        </p:nvSpPr>
        <p:spPr>
          <a:xfrm>
            <a:off x="2819246" y="2710330"/>
            <a:ext cx="399415" cy="399415"/>
          </a:xfrm>
          <a:custGeom>
            <a:rect b="b" l="l" r="r" t="t"/>
            <a:pathLst>
              <a:path extrusionOk="0" h="399414" w="399414">
                <a:moveTo>
                  <a:pt x="398952" y="199476"/>
                </a:moveTo>
                <a:lnTo>
                  <a:pt x="199476" y="0"/>
                </a:lnTo>
                <a:lnTo>
                  <a:pt x="0" y="199476"/>
                </a:lnTo>
                <a:lnTo>
                  <a:pt x="199476" y="398952"/>
                </a:lnTo>
                <a:lnTo>
                  <a:pt x="398952" y="199476"/>
                </a:lnTo>
                <a:close/>
              </a:path>
            </a:pathLst>
          </a:cu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2" name="Google Shape;102;p12"/>
          <p:cNvSpPr txBox="1"/>
          <p:nvPr/>
        </p:nvSpPr>
        <p:spPr>
          <a:xfrm>
            <a:off x="2869526" y="2854119"/>
            <a:ext cx="298450" cy="939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">
                <a:latin typeface="Helvetica Neue"/>
                <a:ea typeface="Helvetica Neue"/>
                <a:cs typeface="Helvetica Neue"/>
                <a:sym typeface="Helvetica Neue"/>
              </a:rPr>
              <a:t>Algorithme</a:t>
            </a:r>
            <a:endParaRPr sz="45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03" name="Google Shape;103;p12"/>
          <p:cNvGrpSpPr/>
          <p:nvPr/>
        </p:nvGrpSpPr>
        <p:grpSpPr>
          <a:xfrm>
            <a:off x="2656648" y="2877415"/>
            <a:ext cx="650960" cy="321277"/>
            <a:chOff x="2656648" y="2877415"/>
            <a:chExt cx="650960" cy="321277"/>
          </a:xfrm>
        </p:grpSpPr>
        <p:sp>
          <p:nvSpPr>
            <p:cNvPr id="104" name="Google Shape;104;p12"/>
            <p:cNvSpPr/>
            <p:nvPr/>
          </p:nvSpPr>
          <p:spPr>
            <a:xfrm>
              <a:off x="2656648" y="2909806"/>
              <a:ext cx="145415" cy="0"/>
            </a:xfrm>
            <a:custGeom>
              <a:rect b="b" l="l" r="r" t="t"/>
              <a:pathLst>
                <a:path extrusionOk="0" h="120000" w="145414">
                  <a:moveTo>
                    <a:pt x="0" y="0"/>
                  </a:moveTo>
                  <a:lnTo>
                    <a:pt x="145054" y="0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5" name="Google Shape;105;p12"/>
            <p:cNvSpPr/>
            <p:nvPr/>
          </p:nvSpPr>
          <p:spPr>
            <a:xfrm>
              <a:off x="2777410" y="2877415"/>
              <a:ext cx="30480" cy="65405"/>
            </a:xfrm>
            <a:custGeom>
              <a:rect b="b" l="l" r="r" t="t"/>
              <a:pathLst>
                <a:path extrusionOk="0" h="65405" w="30480">
                  <a:moveTo>
                    <a:pt x="0" y="0"/>
                  </a:moveTo>
                  <a:lnTo>
                    <a:pt x="4744" y="9900"/>
                  </a:lnTo>
                  <a:lnTo>
                    <a:pt x="13664" y="19991"/>
                  </a:lnTo>
                  <a:lnTo>
                    <a:pt x="23344" y="28183"/>
                  </a:lnTo>
                  <a:lnTo>
                    <a:pt x="30366" y="32390"/>
                  </a:lnTo>
                  <a:lnTo>
                    <a:pt x="23344" y="36597"/>
                  </a:lnTo>
                  <a:lnTo>
                    <a:pt x="13664" y="44790"/>
                  </a:lnTo>
                  <a:lnTo>
                    <a:pt x="4744" y="54880"/>
                  </a:lnTo>
                  <a:lnTo>
                    <a:pt x="0" y="64781"/>
                  </a:lnTo>
                </a:path>
              </a:pathLst>
            </a:custGeom>
            <a:noFill/>
            <a:ln cap="flat" cmpd="sng" w="121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6" name="Google Shape;106;p12"/>
            <p:cNvSpPr/>
            <p:nvPr/>
          </p:nvSpPr>
          <p:spPr>
            <a:xfrm>
              <a:off x="3223566" y="2909806"/>
              <a:ext cx="78105" cy="0"/>
            </a:xfrm>
            <a:custGeom>
              <a:rect b="b" l="l" r="r" t="t"/>
              <a:pathLst>
                <a:path extrusionOk="0" h="120000" w="78104">
                  <a:moveTo>
                    <a:pt x="0" y="0"/>
                  </a:moveTo>
                  <a:lnTo>
                    <a:pt x="77854" y="0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7" name="Google Shape;107;p12"/>
            <p:cNvSpPr/>
            <p:nvPr/>
          </p:nvSpPr>
          <p:spPr>
            <a:xfrm>
              <a:off x="3277128" y="2877415"/>
              <a:ext cx="30480" cy="65405"/>
            </a:xfrm>
            <a:custGeom>
              <a:rect b="b" l="l" r="r" t="t"/>
              <a:pathLst>
                <a:path extrusionOk="0" h="65405" w="30479">
                  <a:moveTo>
                    <a:pt x="0" y="0"/>
                  </a:moveTo>
                  <a:lnTo>
                    <a:pt x="4744" y="9900"/>
                  </a:lnTo>
                  <a:lnTo>
                    <a:pt x="13664" y="19991"/>
                  </a:lnTo>
                  <a:lnTo>
                    <a:pt x="23344" y="28183"/>
                  </a:lnTo>
                  <a:lnTo>
                    <a:pt x="30366" y="32390"/>
                  </a:lnTo>
                  <a:lnTo>
                    <a:pt x="23344" y="36597"/>
                  </a:lnTo>
                  <a:lnTo>
                    <a:pt x="13664" y="44790"/>
                  </a:lnTo>
                  <a:lnTo>
                    <a:pt x="4744" y="54880"/>
                  </a:lnTo>
                  <a:lnTo>
                    <a:pt x="0" y="64781"/>
                  </a:lnTo>
                </a:path>
              </a:pathLst>
            </a:custGeom>
            <a:noFill/>
            <a:ln cap="flat" cmpd="sng" w="121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8" name="Google Shape;108;p12"/>
            <p:cNvSpPr/>
            <p:nvPr/>
          </p:nvSpPr>
          <p:spPr>
            <a:xfrm>
              <a:off x="3018722" y="3114651"/>
              <a:ext cx="0" cy="78105"/>
            </a:xfrm>
            <a:custGeom>
              <a:rect b="b" l="l" r="r" t="t"/>
              <a:pathLst>
                <a:path extrusionOk="0" h="78105" w="120000">
                  <a:moveTo>
                    <a:pt x="0" y="0"/>
                  </a:moveTo>
                  <a:lnTo>
                    <a:pt x="0" y="77854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9" name="Google Shape;109;p12"/>
            <p:cNvSpPr/>
            <p:nvPr/>
          </p:nvSpPr>
          <p:spPr>
            <a:xfrm>
              <a:off x="2986331" y="3168212"/>
              <a:ext cx="65405" cy="30480"/>
            </a:xfrm>
            <a:custGeom>
              <a:rect b="b" l="l" r="r" t="t"/>
              <a:pathLst>
                <a:path extrusionOk="0" h="30480" w="65405">
                  <a:moveTo>
                    <a:pt x="64781" y="0"/>
                  </a:moveTo>
                  <a:lnTo>
                    <a:pt x="54880" y="4744"/>
                  </a:lnTo>
                  <a:lnTo>
                    <a:pt x="44790" y="13664"/>
                  </a:lnTo>
                  <a:lnTo>
                    <a:pt x="36597" y="23344"/>
                  </a:lnTo>
                  <a:lnTo>
                    <a:pt x="32390" y="30366"/>
                  </a:lnTo>
                  <a:lnTo>
                    <a:pt x="28183" y="23344"/>
                  </a:lnTo>
                  <a:lnTo>
                    <a:pt x="19991" y="13664"/>
                  </a:lnTo>
                  <a:lnTo>
                    <a:pt x="9900" y="4744"/>
                  </a:lnTo>
                  <a:lnTo>
                    <a:pt x="0" y="0"/>
                  </a:lnTo>
                </a:path>
              </a:pathLst>
            </a:custGeom>
            <a:noFill/>
            <a:ln cap="flat" cmpd="sng" w="121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110" name="Google Shape;110;p12"/>
          <p:cNvSpPr txBox="1"/>
          <p:nvPr/>
        </p:nvSpPr>
        <p:spPr>
          <a:xfrm>
            <a:off x="3323615" y="2860126"/>
            <a:ext cx="101600" cy="939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">
                <a:latin typeface="Helvetica Neue"/>
                <a:ea typeface="Helvetica Neue"/>
                <a:cs typeface="Helvetica Neue"/>
                <a:sym typeface="Helvetica Neue"/>
              </a:rPr>
              <a:t>oui</a:t>
            </a:r>
            <a:endParaRPr sz="45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1" name="Google Shape;111;p12"/>
          <p:cNvSpPr txBox="1"/>
          <p:nvPr/>
        </p:nvSpPr>
        <p:spPr>
          <a:xfrm>
            <a:off x="4477181" y="3370303"/>
            <a:ext cx="6794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5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2"/>
          <p:cNvSpPr txBox="1"/>
          <p:nvPr/>
        </p:nvSpPr>
        <p:spPr>
          <a:xfrm>
            <a:off x="2958515" y="3188192"/>
            <a:ext cx="120650" cy="939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">
                <a:latin typeface="Helvetica Neue"/>
                <a:ea typeface="Helvetica Neue"/>
                <a:cs typeface="Helvetica Neue"/>
                <a:sym typeface="Helvetica Neue"/>
              </a:rPr>
              <a:t>non</a:t>
            </a:r>
            <a:endParaRPr sz="45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>
    <p:fade thruBlk="1"/>
  </p:transition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9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66"/>
          <p:cNvSpPr txBox="1"/>
          <p:nvPr/>
        </p:nvSpPr>
        <p:spPr>
          <a:xfrm>
            <a:off x="121424" y="59814"/>
            <a:ext cx="431482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Etape 2 : </a:t>
            </a:r>
            <a:r>
              <a:rPr i="1" lang="en-US" sz="1400">
                <a:solidFill>
                  <a:srgbClr val="3333B2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1400">
                <a:solidFill>
                  <a:srgbClr val="3333B2"/>
                </a:solidFill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lang="en-US" sz="1400">
                <a:solidFill>
                  <a:srgbClr val="3333B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US" sz="1400">
                <a:solidFill>
                  <a:srgbClr val="3333B2"/>
                </a:solidFill>
                <a:latin typeface="Tahoma"/>
                <a:ea typeface="Tahoma"/>
                <a:cs typeface="Tahoma"/>
                <a:sym typeface="Tahoma"/>
              </a:rPr>
              <a:t>) </a:t>
            </a:r>
            <a:r>
              <a:rPr lang="en-US" sz="14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n’est pas récursivement énumérable.</a:t>
            </a:r>
            <a:endParaRPr sz="1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771" name="Google Shape;771;p66"/>
          <p:cNvGrpSpPr/>
          <p:nvPr/>
        </p:nvGrpSpPr>
        <p:grpSpPr>
          <a:xfrm>
            <a:off x="495363" y="347014"/>
            <a:ext cx="2979737" cy="113907"/>
            <a:chOff x="495363" y="347014"/>
            <a:chExt cx="2979737" cy="113907"/>
          </a:xfrm>
        </p:grpSpPr>
        <p:sp>
          <p:nvSpPr>
            <p:cNvPr id="772" name="Google Shape;772;p66"/>
            <p:cNvSpPr/>
            <p:nvPr/>
          </p:nvSpPr>
          <p:spPr>
            <a:xfrm>
              <a:off x="495363" y="387896"/>
              <a:ext cx="73025" cy="73025"/>
            </a:xfrm>
            <a:custGeom>
              <a:rect b="b" l="l" r="r" t="t"/>
              <a:pathLst>
                <a:path extrusionOk="0" h="73025" w="73025">
                  <a:moveTo>
                    <a:pt x="72453" y="0"/>
                  </a:moveTo>
                  <a:lnTo>
                    <a:pt x="0" y="0"/>
                  </a:lnTo>
                  <a:lnTo>
                    <a:pt x="0" y="72453"/>
                  </a:lnTo>
                  <a:lnTo>
                    <a:pt x="72453" y="72453"/>
                  </a:lnTo>
                  <a:lnTo>
                    <a:pt x="72453" y="0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773" name="Google Shape;773;p66"/>
            <p:cNvSpPr/>
            <p:nvPr/>
          </p:nvSpPr>
          <p:spPr>
            <a:xfrm>
              <a:off x="2053970" y="347014"/>
              <a:ext cx="1421130" cy="0"/>
            </a:xfrm>
            <a:custGeom>
              <a:rect b="b" l="l" r="r" t="t"/>
              <a:pathLst>
                <a:path extrusionOk="0" h="120000" w="1421129">
                  <a:moveTo>
                    <a:pt x="0" y="0"/>
                  </a:moveTo>
                  <a:lnTo>
                    <a:pt x="1420939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774" name="Google Shape;774;p66"/>
          <p:cNvSpPr/>
          <p:nvPr/>
        </p:nvSpPr>
        <p:spPr>
          <a:xfrm>
            <a:off x="1416862" y="634771"/>
            <a:ext cx="1297940" cy="0"/>
          </a:xfrm>
          <a:custGeom>
            <a:rect b="b" l="l" r="r" t="t"/>
            <a:pathLst>
              <a:path extrusionOk="0" h="120000" w="1297939">
                <a:moveTo>
                  <a:pt x="0" y="0"/>
                </a:moveTo>
                <a:lnTo>
                  <a:pt x="1297673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75" name="Google Shape;775;p66"/>
          <p:cNvSpPr txBox="1"/>
          <p:nvPr/>
        </p:nvSpPr>
        <p:spPr>
          <a:xfrm>
            <a:off x="586295" y="309104"/>
            <a:ext cx="3627120" cy="619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5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Il suffit de montrer que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HALTING </a:t>
            </a:r>
            <a:r>
              <a:rPr lang="en-US" sz="1100">
                <a:latin typeface="Cambria"/>
                <a:ea typeface="Cambria"/>
                <a:cs typeface="Cambria"/>
                <a:sym typeface="Cambria"/>
              </a:rPr>
              <a:t>−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PROBLEM </a:t>
            </a:r>
            <a:r>
              <a:rPr lang="en-US" sz="1100">
                <a:latin typeface="Cambria"/>
                <a:ea typeface="Cambria"/>
                <a:cs typeface="Cambria"/>
                <a:sym typeface="Cambria"/>
              </a:rPr>
              <a:t>≤</a:t>
            </a:r>
            <a:r>
              <a:rPr baseline="-25000" i="1" lang="en-US" sz="1200">
                <a:latin typeface="Arial"/>
                <a:ea typeface="Arial"/>
                <a:cs typeface="Arial"/>
                <a:sym typeface="Arial"/>
              </a:rPr>
              <a:t>m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7159" lvl="0" marL="327660" marR="123189" rtl="0" algn="l">
              <a:lnSpc>
                <a:spcPct val="100000"/>
              </a:lnSpc>
              <a:spcBef>
                <a:spcPts val="97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En effet,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HALTING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−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PROBLEM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n’est pas récursivement  énumérable ;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76" name="Google Shape;776;p66"/>
          <p:cNvSpPr txBox="1"/>
          <p:nvPr/>
        </p:nvSpPr>
        <p:spPr>
          <a:xfrm>
            <a:off x="4434966" y="3370303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39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0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67"/>
          <p:cNvSpPr txBox="1"/>
          <p:nvPr>
            <p:ph type="title"/>
          </p:nvPr>
        </p:nvSpPr>
        <p:spPr>
          <a:xfrm>
            <a:off x="121424" y="59814"/>
            <a:ext cx="431482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Etape 2 : </a:t>
            </a:r>
            <a:r>
              <a:rPr i="1" lang="en-US"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US">
                <a:latin typeface="Tahoma"/>
                <a:ea typeface="Tahoma"/>
                <a:cs typeface="Tahoma"/>
                <a:sym typeface="Tahoma"/>
              </a:rPr>
              <a:t>) </a:t>
            </a:r>
            <a:r>
              <a:rPr lang="en-US"/>
              <a:t>n’est pas récursivement énumérable.</a:t>
            </a:r>
            <a:endParaRPr/>
          </a:p>
        </p:txBody>
      </p:sp>
      <p:grpSp>
        <p:nvGrpSpPr>
          <p:cNvPr id="782" name="Google Shape;782;p67"/>
          <p:cNvGrpSpPr/>
          <p:nvPr/>
        </p:nvGrpSpPr>
        <p:grpSpPr>
          <a:xfrm>
            <a:off x="495363" y="347014"/>
            <a:ext cx="2979737" cy="113907"/>
            <a:chOff x="495363" y="347014"/>
            <a:chExt cx="2979737" cy="113907"/>
          </a:xfrm>
        </p:grpSpPr>
        <p:sp>
          <p:nvSpPr>
            <p:cNvPr id="783" name="Google Shape;783;p67"/>
            <p:cNvSpPr/>
            <p:nvPr/>
          </p:nvSpPr>
          <p:spPr>
            <a:xfrm>
              <a:off x="495363" y="387896"/>
              <a:ext cx="73025" cy="73025"/>
            </a:xfrm>
            <a:custGeom>
              <a:rect b="b" l="l" r="r" t="t"/>
              <a:pathLst>
                <a:path extrusionOk="0" h="73025" w="73025">
                  <a:moveTo>
                    <a:pt x="72453" y="0"/>
                  </a:moveTo>
                  <a:lnTo>
                    <a:pt x="0" y="0"/>
                  </a:lnTo>
                  <a:lnTo>
                    <a:pt x="0" y="72453"/>
                  </a:lnTo>
                  <a:lnTo>
                    <a:pt x="72453" y="72453"/>
                  </a:lnTo>
                  <a:lnTo>
                    <a:pt x="72453" y="0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784" name="Google Shape;784;p67"/>
            <p:cNvSpPr/>
            <p:nvPr/>
          </p:nvSpPr>
          <p:spPr>
            <a:xfrm>
              <a:off x="2053970" y="347014"/>
              <a:ext cx="1421130" cy="0"/>
            </a:xfrm>
            <a:custGeom>
              <a:rect b="b" l="l" r="r" t="t"/>
              <a:pathLst>
                <a:path extrusionOk="0" h="120000" w="1421129">
                  <a:moveTo>
                    <a:pt x="0" y="0"/>
                  </a:moveTo>
                  <a:lnTo>
                    <a:pt x="1420939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785" name="Google Shape;785;p67"/>
          <p:cNvSpPr/>
          <p:nvPr/>
        </p:nvSpPr>
        <p:spPr>
          <a:xfrm>
            <a:off x="1416862" y="634771"/>
            <a:ext cx="1297940" cy="0"/>
          </a:xfrm>
          <a:custGeom>
            <a:rect b="b" l="l" r="r" t="t"/>
            <a:pathLst>
              <a:path extrusionOk="0" h="120000" w="1297939">
                <a:moveTo>
                  <a:pt x="0" y="0"/>
                </a:moveTo>
                <a:lnTo>
                  <a:pt x="1297673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86" name="Google Shape;786;p67"/>
          <p:cNvSpPr txBox="1"/>
          <p:nvPr/>
        </p:nvSpPr>
        <p:spPr>
          <a:xfrm>
            <a:off x="560895" y="309104"/>
            <a:ext cx="3677920" cy="923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76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Il suffit de montrer que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HALTING </a:t>
            </a:r>
            <a:r>
              <a:rPr lang="en-US" sz="1100">
                <a:latin typeface="Cambria"/>
                <a:ea typeface="Cambria"/>
                <a:cs typeface="Cambria"/>
                <a:sym typeface="Cambria"/>
              </a:rPr>
              <a:t>−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PROBLEM </a:t>
            </a:r>
            <a:r>
              <a:rPr lang="en-US" sz="1100">
                <a:latin typeface="Cambria"/>
                <a:ea typeface="Cambria"/>
                <a:cs typeface="Cambria"/>
                <a:sym typeface="Cambria"/>
              </a:rPr>
              <a:t>≤</a:t>
            </a:r>
            <a:r>
              <a:rPr baseline="-25000" i="1" lang="en-US" sz="1200">
                <a:latin typeface="Arial"/>
                <a:ea typeface="Arial"/>
                <a:cs typeface="Arial"/>
                <a:sym typeface="Arial"/>
              </a:rPr>
              <a:t>m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7159" lvl="0" marL="353060" marR="148590" rtl="0" algn="l">
              <a:lnSpc>
                <a:spcPct val="100000"/>
              </a:lnSpc>
              <a:spcBef>
                <a:spcPts val="97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En effet,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HALTING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−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PROBLEM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n’est pas récursivement  énumérable ;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7159" lvl="0" marL="353060" marR="124460" rtl="0" algn="l">
              <a:lnSpc>
                <a:spcPct val="114285"/>
              </a:lnSpc>
              <a:spcBef>
                <a:spcPts val="3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Et si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≤</a:t>
            </a:r>
            <a:r>
              <a:rPr baseline="-25000" i="1" lang="en-US" sz="1050">
                <a:latin typeface="Arial"/>
                <a:ea typeface="Arial"/>
                <a:cs typeface="Arial"/>
                <a:sym typeface="Arial"/>
              </a:rPr>
              <a:t>m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B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et si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n’est pas récursivement énumérable,  alors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B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non plus.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87" name="Google Shape;787;p67"/>
          <p:cNvSpPr txBox="1"/>
          <p:nvPr/>
        </p:nvSpPr>
        <p:spPr>
          <a:xfrm>
            <a:off x="1598675" y="1475392"/>
            <a:ext cx="320040" cy="195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540" lvl="0" marL="14604" marR="5080" rtl="0" algn="l">
              <a:lnSpc>
                <a:spcPct val="123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">
                <a:latin typeface="Helvetica Neue"/>
                <a:ea typeface="Helvetica Neue"/>
                <a:cs typeface="Helvetica Neue"/>
                <a:sym typeface="Helvetica Neue"/>
              </a:rPr>
              <a:t>Instance du  problème </a:t>
            </a:r>
            <a:r>
              <a:rPr i="1" lang="en-US" sz="450">
                <a:latin typeface="Arial"/>
                <a:ea typeface="Arial"/>
                <a:cs typeface="Arial"/>
                <a:sym typeface="Arial"/>
              </a:rPr>
              <a:t>A</a:t>
            </a:r>
            <a:endParaRPr sz="45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8" name="Google Shape;788;p67"/>
          <p:cNvSpPr/>
          <p:nvPr/>
        </p:nvSpPr>
        <p:spPr>
          <a:xfrm>
            <a:off x="2045510" y="1442740"/>
            <a:ext cx="270510" cy="270510"/>
          </a:xfrm>
          <a:custGeom>
            <a:rect b="b" l="l" r="r" t="t"/>
            <a:pathLst>
              <a:path extrusionOk="0" h="270510" w="270510">
                <a:moveTo>
                  <a:pt x="270003" y="0"/>
                </a:moveTo>
                <a:lnTo>
                  <a:pt x="0" y="0"/>
                </a:lnTo>
                <a:lnTo>
                  <a:pt x="0" y="270003"/>
                </a:lnTo>
                <a:lnTo>
                  <a:pt x="270003" y="270003"/>
                </a:lnTo>
                <a:lnTo>
                  <a:pt x="270003" y="0"/>
                </a:lnTo>
                <a:close/>
              </a:path>
            </a:pathLst>
          </a:cu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89" name="Google Shape;789;p67"/>
          <p:cNvSpPr txBox="1"/>
          <p:nvPr/>
        </p:nvSpPr>
        <p:spPr>
          <a:xfrm>
            <a:off x="2155964" y="1529039"/>
            <a:ext cx="41275" cy="939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450">
                <a:latin typeface="Arial"/>
                <a:ea typeface="Arial"/>
                <a:cs typeface="Arial"/>
                <a:sym typeface="Arial"/>
              </a:rPr>
              <a:t>f</a:t>
            </a:r>
            <a:endParaRPr sz="45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90" name="Google Shape;790;p67"/>
          <p:cNvGrpSpPr/>
          <p:nvPr/>
        </p:nvGrpSpPr>
        <p:grpSpPr>
          <a:xfrm>
            <a:off x="1951282" y="1545350"/>
            <a:ext cx="452499" cy="65405"/>
            <a:chOff x="1951282" y="1545350"/>
            <a:chExt cx="452499" cy="65405"/>
          </a:xfrm>
        </p:grpSpPr>
        <p:sp>
          <p:nvSpPr>
            <p:cNvPr id="791" name="Google Shape;791;p67"/>
            <p:cNvSpPr/>
            <p:nvPr/>
          </p:nvSpPr>
          <p:spPr>
            <a:xfrm>
              <a:off x="1951282" y="1577741"/>
              <a:ext cx="78740" cy="0"/>
            </a:xfrm>
            <a:custGeom>
              <a:rect b="b" l="l" r="r" t="t"/>
              <a:pathLst>
                <a:path extrusionOk="0" h="120000" w="78739">
                  <a:moveTo>
                    <a:pt x="0" y="0"/>
                  </a:moveTo>
                  <a:lnTo>
                    <a:pt x="78285" y="0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792" name="Google Shape;792;p67"/>
            <p:cNvSpPr/>
            <p:nvPr/>
          </p:nvSpPr>
          <p:spPr>
            <a:xfrm>
              <a:off x="2005274" y="1545350"/>
              <a:ext cx="30480" cy="65405"/>
            </a:xfrm>
            <a:custGeom>
              <a:rect b="b" l="l" r="r" t="t"/>
              <a:pathLst>
                <a:path extrusionOk="0" h="65405" w="30480">
                  <a:moveTo>
                    <a:pt x="0" y="0"/>
                  </a:moveTo>
                  <a:lnTo>
                    <a:pt x="4744" y="9900"/>
                  </a:lnTo>
                  <a:lnTo>
                    <a:pt x="13664" y="19991"/>
                  </a:lnTo>
                  <a:lnTo>
                    <a:pt x="23344" y="28183"/>
                  </a:lnTo>
                  <a:lnTo>
                    <a:pt x="30366" y="32390"/>
                  </a:lnTo>
                  <a:lnTo>
                    <a:pt x="23344" y="36597"/>
                  </a:lnTo>
                  <a:lnTo>
                    <a:pt x="13664" y="44790"/>
                  </a:lnTo>
                  <a:lnTo>
                    <a:pt x="4744" y="54880"/>
                  </a:lnTo>
                  <a:lnTo>
                    <a:pt x="0" y="64781"/>
                  </a:lnTo>
                </a:path>
              </a:pathLst>
            </a:custGeom>
            <a:noFill/>
            <a:ln cap="flat" cmpd="sng" w="121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793" name="Google Shape;793;p67"/>
            <p:cNvSpPr/>
            <p:nvPr/>
          </p:nvSpPr>
          <p:spPr>
            <a:xfrm>
              <a:off x="2319309" y="1577741"/>
              <a:ext cx="78740" cy="0"/>
            </a:xfrm>
            <a:custGeom>
              <a:rect b="b" l="l" r="r" t="t"/>
              <a:pathLst>
                <a:path extrusionOk="0" h="120000" w="78739">
                  <a:moveTo>
                    <a:pt x="0" y="0"/>
                  </a:moveTo>
                  <a:lnTo>
                    <a:pt x="78285" y="0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794" name="Google Shape;794;p67"/>
            <p:cNvSpPr/>
            <p:nvPr/>
          </p:nvSpPr>
          <p:spPr>
            <a:xfrm>
              <a:off x="2373301" y="1545350"/>
              <a:ext cx="30480" cy="65405"/>
            </a:xfrm>
            <a:custGeom>
              <a:rect b="b" l="l" r="r" t="t"/>
              <a:pathLst>
                <a:path extrusionOk="0" h="65405" w="30480">
                  <a:moveTo>
                    <a:pt x="0" y="0"/>
                  </a:moveTo>
                  <a:lnTo>
                    <a:pt x="4744" y="9900"/>
                  </a:lnTo>
                  <a:lnTo>
                    <a:pt x="13664" y="19991"/>
                  </a:lnTo>
                  <a:lnTo>
                    <a:pt x="23344" y="28183"/>
                  </a:lnTo>
                  <a:lnTo>
                    <a:pt x="30366" y="32390"/>
                  </a:lnTo>
                  <a:lnTo>
                    <a:pt x="23344" y="36597"/>
                  </a:lnTo>
                  <a:lnTo>
                    <a:pt x="13664" y="44790"/>
                  </a:lnTo>
                  <a:lnTo>
                    <a:pt x="4744" y="54880"/>
                  </a:lnTo>
                  <a:lnTo>
                    <a:pt x="0" y="64781"/>
                  </a:lnTo>
                </a:path>
              </a:pathLst>
            </a:custGeom>
            <a:noFill/>
            <a:ln cap="flat" cmpd="sng" w="121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795" name="Google Shape;795;p67"/>
          <p:cNvSpPr txBox="1"/>
          <p:nvPr/>
        </p:nvSpPr>
        <p:spPr>
          <a:xfrm>
            <a:off x="2442578" y="1475392"/>
            <a:ext cx="320040" cy="195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1269" lvl="0" marL="13334" marR="5080" rtl="0" algn="l">
              <a:lnSpc>
                <a:spcPct val="123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">
                <a:latin typeface="Helvetica Neue"/>
                <a:ea typeface="Helvetica Neue"/>
                <a:cs typeface="Helvetica Neue"/>
                <a:sym typeface="Helvetica Neue"/>
              </a:rPr>
              <a:t>Instance du  problème </a:t>
            </a:r>
            <a:r>
              <a:rPr i="1" lang="en-US" sz="450">
                <a:latin typeface="Arial"/>
                <a:ea typeface="Arial"/>
                <a:cs typeface="Arial"/>
                <a:sym typeface="Arial"/>
              </a:rPr>
              <a:t>B</a:t>
            </a:r>
            <a:endParaRPr sz="45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6" name="Google Shape;796;p67"/>
          <p:cNvSpPr/>
          <p:nvPr/>
        </p:nvSpPr>
        <p:spPr>
          <a:xfrm>
            <a:off x="2957790" y="1378265"/>
            <a:ext cx="399415" cy="399415"/>
          </a:xfrm>
          <a:custGeom>
            <a:rect b="b" l="l" r="r" t="t"/>
            <a:pathLst>
              <a:path extrusionOk="0" h="399414" w="399414">
                <a:moveTo>
                  <a:pt x="398952" y="199476"/>
                </a:moveTo>
                <a:lnTo>
                  <a:pt x="199476" y="0"/>
                </a:lnTo>
                <a:lnTo>
                  <a:pt x="0" y="199476"/>
                </a:lnTo>
                <a:lnTo>
                  <a:pt x="199476" y="398952"/>
                </a:lnTo>
                <a:lnTo>
                  <a:pt x="398952" y="199476"/>
                </a:lnTo>
                <a:close/>
              </a:path>
            </a:pathLst>
          </a:cu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97" name="Google Shape;797;p67"/>
          <p:cNvSpPr txBox="1"/>
          <p:nvPr/>
        </p:nvSpPr>
        <p:spPr>
          <a:xfrm>
            <a:off x="3008071" y="1522054"/>
            <a:ext cx="298450" cy="939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">
                <a:latin typeface="Helvetica Neue"/>
                <a:ea typeface="Helvetica Neue"/>
                <a:cs typeface="Helvetica Neue"/>
                <a:sym typeface="Helvetica Neue"/>
              </a:rPr>
              <a:t>Algorithme</a:t>
            </a:r>
            <a:endParaRPr sz="45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798" name="Google Shape;798;p67"/>
          <p:cNvGrpSpPr/>
          <p:nvPr/>
        </p:nvGrpSpPr>
        <p:grpSpPr>
          <a:xfrm>
            <a:off x="2795193" y="1545350"/>
            <a:ext cx="650959" cy="321277"/>
            <a:chOff x="2795193" y="1545350"/>
            <a:chExt cx="650959" cy="321277"/>
          </a:xfrm>
        </p:grpSpPr>
        <p:sp>
          <p:nvSpPr>
            <p:cNvPr id="799" name="Google Shape;799;p67"/>
            <p:cNvSpPr/>
            <p:nvPr/>
          </p:nvSpPr>
          <p:spPr>
            <a:xfrm>
              <a:off x="2795193" y="1577741"/>
              <a:ext cx="145415" cy="0"/>
            </a:xfrm>
            <a:custGeom>
              <a:rect b="b" l="l" r="r" t="t"/>
              <a:pathLst>
                <a:path extrusionOk="0" h="120000" w="145414">
                  <a:moveTo>
                    <a:pt x="0" y="0"/>
                  </a:moveTo>
                  <a:lnTo>
                    <a:pt x="145054" y="0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800" name="Google Shape;800;p67"/>
            <p:cNvSpPr/>
            <p:nvPr/>
          </p:nvSpPr>
          <p:spPr>
            <a:xfrm>
              <a:off x="2915954" y="1545350"/>
              <a:ext cx="30480" cy="65405"/>
            </a:xfrm>
            <a:custGeom>
              <a:rect b="b" l="l" r="r" t="t"/>
              <a:pathLst>
                <a:path extrusionOk="0" h="65405" w="30480">
                  <a:moveTo>
                    <a:pt x="0" y="0"/>
                  </a:moveTo>
                  <a:lnTo>
                    <a:pt x="4744" y="9900"/>
                  </a:lnTo>
                  <a:lnTo>
                    <a:pt x="13664" y="19991"/>
                  </a:lnTo>
                  <a:lnTo>
                    <a:pt x="23344" y="28183"/>
                  </a:lnTo>
                  <a:lnTo>
                    <a:pt x="30366" y="32390"/>
                  </a:lnTo>
                  <a:lnTo>
                    <a:pt x="23344" y="36597"/>
                  </a:lnTo>
                  <a:lnTo>
                    <a:pt x="13664" y="44790"/>
                  </a:lnTo>
                  <a:lnTo>
                    <a:pt x="4744" y="54880"/>
                  </a:lnTo>
                  <a:lnTo>
                    <a:pt x="0" y="64781"/>
                  </a:lnTo>
                </a:path>
              </a:pathLst>
            </a:custGeom>
            <a:noFill/>
            <a:ln cap="flat" cmpd="sng" w="121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801" name="Google Shape;801;p67"/>
            <p:cNvSpPr/>
            <p:nvPr/>
          </p:nvSpPr>
          <p:spPr>
            <a:xfrm>
              <a:off x="3362110" y="1577741"/>
              <a:ext cx="78105" cy="0"/>
            </a:xfrm>
            <a:custGeom>
              <a:rect b="b" l="l" r="r" t="t"/>
              <a:pathLst>
                <a:path extrusionOk="0" h="120000" w="78104">
                  <a:moveTo>
                    <a:pt x="0" y="0"/>
                  </a:moveTo>
                  <a:lnTo>
                    <a:pt x="77854" y="0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802" name="Google Shape;802;p67"/>
            <p:cNvSpPr/>
            <p:nvPr/>
          </p:nvSpPr>
          <p:spPr>
            <a:xfrm>
              <a:off x="3415672" y="1545350"/>
              <a:ext cx="30480" cy="65405"/>
            </a:xfrm>
            <a:custGeom>
              <a:rect b="b" l="l" r="r" t="t"/>
              <a:pathLst>
                <a:path extrusionOk="0" h="65405" w="30479">
                  <a:moveTo>
                    <a:pt x="0" y="0"/>
                  </a:moveTo>
                  <a:lnTo>
                    <a:pt x="4744" y="9900"/>
                  </a:lnTo>
                  <a:lnTo>
                    <a:pt x="13664" y="19991"/>
                  </a:lnTo>
                  <a:lnTo>
                    <a:pt x="23344" y="28183"/>
                  </a:lnTo>
                  <a:lnTo>
                    <a:pt x="30366" y="32390"/>
                  </a:lnTo>
                  <a:lnTo>
                    <a:pt x="23344" y="36597"/>
                  </a:lnTo>
                  <a:lnTo>
                    <a:pt x="13664" y="44790"/>
                  </a:lnTo>
                  <a:lnTo>
                    <a:pt x="4744" y="54880"/>
                  </a:lnTo>
                  <a:lnTo>
                    <a:pt x="0" y="64781"/>
                  </a:lnTo>
                </a:path>
              </a:pathLst>
            </a:custGeom>
            <a:noFill/>
            <a:ln cap="flat" cmpd="sng" w="121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803" name="Google Shape;803;p67"/>
            <p:cNvSpPr/>
            <p:nvPr/>
          </p:nvSpPr>
          <p:spPr>
            <a:xfrm>
              <a:off x="3157266" y="1782586"/>
              <a:ext cx="0" cy="78105"/>
            </a:xfrm>
            <a:custGeom>
              <a:rect b="b" l="l" r="r" t="t"/>
              <a:pathLst>
                <a:path extrusionOk="0" h="78105" w="120000">
                  <a:moveTo>
                    <a:pt x="0" y="0"/>
                  </a:moveTo>
                  <a:lnTo>
                    <a:pt x="0" y="77854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804" name="Google Shape;804;p67"/>
            <p:cNvSpPr/>
            <p:nvPr/>
          </p:nvSpPr>
          <p:spPr>
            <a:xfrm>
              <a:off x="3124875" y="1836147"/>
              <a:ext cx="65405" cy="30480"/>
            </a:xfrm>
            <a:custGeom>
              <a:rect b="b" l="l" r="r" t="t"/>
              <a:pathLst>
                <a:path extrusionOk="0" h="30480" w="65405">
                  <a:moveTo>
                    <a:pt x="64781" y="0"/>
                  </a:moveTo>
                  <a:lnTo>
                    <a:pt x="54880" y="4744"/>
                  </a:lnTo>
                  <a:lnTo>
                    <a:pt x="44790" y="13664"/>
                  </a:lnTo>
                  <a:lnTo>
                    <a:pt x="36597" y="23344"/>
                  </a:lnTo>
                  <a:lnTo>
                    <a:pt x="32390" y="30366"/>
                  </a:lnTo>
                  <a:lnTo>
                    <a:pt x="28183" y="23344"/>
                  </a:lnTo>
                  <a:lnTo>
                    <a:pt x="19991" y="13664"/>
                  </a:lnTo>
                  <a:lnTo>
                    <a:pt x="9900" y="4744"/>
                  </a:lnTo>
                  <a:lnTo>
                    <a:pt x="0" y="0"/>
                  </a:lnTo>
                </a:path>
              </a:pathLst>
            </a:custGeom>
            <a:noFill/>
            <a:ln cap="flat" cmpd="sng" w="121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805" name="Google Shape;805;p67"/>
          <p:cNvSpPr txBox="1"/>
          <p:nvPr/>
        </p:nvSpPr>
        <p:spPr>
          <a:xfrm>
            <a:off x="3462159" y="1528061"/>
            <a:ext cx="101600" cy="939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">
                <a:latin typeface="Helvetica Neue"/>
                <a:ea typeface="Helvetica Neue"/>
                <a:cs typeface="Helvetica Neue"/>
                <a:sym typeface="Helvetica Neue"/>
              </a:rPr>
              <a:t>oui</a:t>
            </a:r>
            <a:endParaRPr sz="45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06" name="Google Shape;806;p67"/>
          <p:cNvSpPr txBox="1"/>
          <p:nvPr/>
        </p:nvSpPr>
        <p:spPr>
          <a:xfrm>
            <a:off x="4434966" y="3370303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39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7" name="Google Shape;807;p67"/>
          <p:cNvSpPr txBox="1"/>
          <p:nvPr/>
        </p:nvSpPr>
        <p:spPr>
          <a:xfrm>
            <a:off x="3097060" y="1856115"/>
            <a:ext cx="120650" cy="939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">
                <a:latin typeface="Helvetica Neue"/>
                <a:ea typeface="Helvetica Neue"/>
                <a:cs typeface="Helvetica Neue"/>
                <a:sym typeface="Helvetica Neue"/>
              </a:rPr>
              <a:t>non</a:t>
            </a:r>
            <a:endParaRPr sz="45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>
    <p:fade thruBlk="1"/>
  </p:transition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68"/>
          <p:cNvSpPr txBox="1"/>
          <p:nvPr>
            <p:ph type="title"/>
          </p:nvPr>
        </p:nvSpPr>
        <p:spPr>
          <a:xfrm>
            <a:off x="121424" y="59814"/>
            <a:ext cx="431482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Etape 2 : </a:t>
            </a:r>
            <a:r>
              <a:rPr i="1" lang="en-US"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US">
                <a:latin typeface="Tahoma"/>
                <a:ea typeface="Tahoma"/>
                <a:cs typeface="Tahoma"/>
                <a:sym typeface="Tahoma"/>
              </a:rPr>
              <a:t>) </a:t>
            </a:r>
            <a:r>
              <a:rPr lang="en-US"/>
              <a:t>n’est pas récursivement énumérable.</a:t>
            </a:r>
            <a:endParaRPr/>
          </a:p>
        </p:txBody>
      </p:sp>
      <p:grpSp>
        <p:nvGrpSpPr>
          <p:cNvPr id="813" name="Google Shape;813;p68"/>
          <p:cNvGrpSpPr/>
          <p:nvPr/>
        </p:nvGrpSpPr>
        <p:grpSpPr>
          <a:xfrm>
            <a:off x="495363" y="347014"/>
            <a:ext cx="2979737" cy="113907"/>
            <a:chOff x="495363" y="347014"/>
            <a:chExt cx="2979737" cy="113907"/>
          </a:xfrm>
        </p:grpSpPr>
        <p:sp>
          <p:nvSpPr>
            <p:cNvPr id="814" name="Google Shape;814;p68"/>
            <p:cNvSpPr/>
            <p:nvPr/>
          </p:nvSpPr>
          <p:spPr>
            <a:xfrm>
              <a:off x="495363" y="387896"/>
              <a:ext cx="73025" cy="73025"/>
            </a:xfrm>
            <a:custGeom>
              <a:rect b="b" l="l" r="r" t="t"/>
              <a:pathLst>
                <a:path extrusionOk="0" h="73025" w="73025">
                  <a:moveTo>
                    <a:pt x="72453" y="0"/>
                  </a:moveTo>
                  <a:lnTo>
                    <a:pt x="0" y="0"/>
                  </a:lnTo>
                  <a:lnTo>
                    <a:pt x="0" y="72453"/>
                  </a:lnTo>
                  <a:lnTo>
                    <a:pt x="72453" y="72453"/>
                  </a:lnTo>
                  <a:lnTo>
                    <a:pt x="72453" y="0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815" name="Google Shape;815;p68"/>
            <p:cNvSpPr/>
            <p:nvPr/>
          </p:nvSpPr>
          <p:spPr>
            <a:xfrm>
              <a:off x="2053970" y="347014"/>
              <a:ext cx="1421130" cy="0"/>
            </a:xfrm>
            <a:custGeom>
              <a:rect b="b" l="l" r="r" t="t"/>
              <a:pathLst>
                <a:path extrusionOk="0" h="120000" w="1421129">
                  <a:moveTo>
                    <a:pt x="0" y="0"/>
                  </a:moveTo>
                  <a:lnTo>
                    <a:pt x="1420939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816" name="Google Shape;816;p68"/>
          <p:cNvSpPr/>
          <p:nvPr/>
        </p:nvSpPr>
        <p:spPr>
          <a:xfrm>
            <a:off x="1416862" y="634771"/>
            <a:ext cx="1297940" cy="0"/>
          </a:xfrm>
          <a:custGeom>
            <a:rect b="b" l="l" r="r" t="t"/>
            <a:pathLst>
              <a:path extrusionOk="0" h="120000" w="1297939">
                <a:moveTo>
                  <a:pt x="0" y="0"/>
                </a:moveTo>
                <a:lnTo>
                  <a:pt x="1297673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17" name="Google Shape;817;p68"/>
          <p:cNvSpPr txBox="1"/>
          <p:nvPr/>
        </p:nvSpPr>
        <p:spPr>
          <a:xfrm>
            <a:off x="560895" y="309104"/>
            <a:ext cx="3677920" cy="923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76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Il suffit de montrer que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HALTING </a:t>
            </a:r>
            <a:r>
              <a:rPr lang="en-US" sz="1100">
                <a:latin typeface="Cambria"/>
                <a:ea typeface="Cambria"/>
                <a:cs typeface="Cambria"/>
                <a:sym typeface="Cambria"/>
              </a:rPr>
              <a:t>−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PROBLEM </a:t>
            </a:r>
            <a:r>
              <a:rPr lang="en-US" sz="1100">
                <a:latin typeface="Cambria"/>
                <a:ea typeface="Cambria"/>
                <a:cs typeface="Cambria"/>
                <a:sym typeface="Cambria"/>
              </a:rPr>
              <a:t>≤</a:t>
            </a:r>
            <a:r>
              <a:rPr baseline="-25000" i="1" lang="en-US" sz="1200">
                <a:latin typeface="Arial"/>
                <a:ea typeface="Arial"/>
                <a:cs typeface="Arial"/>
                <a:sym typeface="Arial"/>
              </a:rPr>
              <a:t>m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7159" lvl="0" marL="353060" marR="148590" rtl="0" algn="l">
              <a:lnSpc>
                <a:spcPct val="100000"/>
              </a:lnSpc>
              <a:spcBef>
                <a:spcPts val="97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En effet,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HALTING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−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PROBLEM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n’est pas récursivement  énumérable ;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7159" lvl="0" marL="353060" marR="124460" rtl="0" algn="l">
              <a:lnSpc>
                <a:spcPct val="114285"/>
              </a:lnSpc>
              <a:spcBef>
                <a:spcPts val="3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Et si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≤</a:t>
            </a:r>
            <a:r>
              <a:rPr baseline="-25000" i="1" lang="en-US" sz="1050">
                <a:latin typeface="Arial"/>
                <a:ea typeface="Arial"/>
                <a:cs typeface="Arial"/>
                <a:sym typeface="Arial"/>
              </a:rPr>
              <a:t>m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B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et si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n’est pas récursivement énumérable,  alors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B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non plus.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18" name="Google Shape;818;p68"/>
          <p:cNvSpPr txBox="1"/>
          <p:nvPr/>
        </p:nvSpPr>
        <p:spPr>
          <a:xfrm>
            <a:off x="1598675" y="1475392"/>
            <a:ext cx="320040" cy="195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540" lvl="0" marL="14604" marR="5080" rtl="0" algn="l">
              <a:lnSpc>
                <a:spcPct val="123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">
                <a:latin typeface="Helvetica Neue"/>
                <a:ea typeface="Helvetica Neue"/>
                <a:cs typeface="Helvetica Neue"/>
                <a:sym typeface="Helvetica Neue"/>
              </a:rPr>
              <a:t>Instance du  problème </a:t>
            </a:r>
            <a:r>
              <a:rPr i="1" lang="en-US" sz="450">
                <a:latin typeface="Arial"/>
                <a:ea typeface="Arial"/>
                <a:cs typeface="Arial"/>
                <a:sym typeface="Arial"/>
              </a:rPr>
              <a:t>A</a:t>
            </a:r>
            <a:endParaRPr sz="45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9" name="Google Shape;819;p68"/>
          <p:cNvSpPr/>
          <p:nvPr/>
        </p:nvSpPr>
        <p:spPr>
          <a:xfrm>
            <a:off x="2045510" y="1442740"/>
            <a:ext cx="270510" cy="270510"/>
          </a:xfrm>
          <a:custGeom>
            <a:rect b="b" l="l" r="r" t="t"/>
            <a:pathLst>
              <a:path extrusionOk="0" h="270510" w="270510">
                <a:moveTo>
                  <a:pt x="270003" y="0"/>
                </a:moveTo>
                <a:lnTo>
                  <a:pt x="0" y="0"/>
                </a:lnTo>
                <a:lnTo>
                  <a:pt x="0" y="270003"/>
                </a:lnTo>
                <a:lnTo>
                  <a:pt x="270003" y="270003"/>
                </a:lnTo>
                <a:lnTo>
                  <a:pt x="270003" y="0"/>
                </a:lnTo>
                <a:close/>
              </a:path>
            </a:pathLst>
          </a:cu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20" name="Google Shape;820;p68"/>
          <p:cNvSpPr txBox="1"/>
          <p:nvPr/>
        </p:nvSpPr>
        <p:spPr>
          <a:xfrm>
            <a:off x="2155964" y="1529039"/>
            <a:ext cx="41275" cy="939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450">
                <a:latin typeface="Arial"/>
                <a:ea typeface="Arial"/>
                <a:cs typeface="Arial"/>
                <a:sym typeface="Arial"/>
              </a:rPr>
              <a:t>f</a:t>
            </a:r>
            <a:endParaRPr sz="45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21" name="Google Shape;821;p68"/>
          <p:cNvGrpSpPr/>
          <p:nvPr/>
        </p:nvGrpSpPr>
        <p:grpSpPr>
          <a:xfrm>
            <a:off x="1951282" y="1545350"/>
            <a:ext cx="452499" cy="65405"/>
            <a:chOff x="1951282" y="1545350"/>
            <a:chExt cx="452499" cy="65405"/>
          </a:xfrm>
        </p:grpSpPr>
        <p:sp>
          <p:nvSpPr>
            <p:cNvPr id="822" name="Google Shape;822;p68"/>
            <p:cNvSpPr/>
            <p:nvPr/>
          </p:nvSpPr>
          <p:spPr>
            <a:xfrm>
              <a:off x="1951282" y="1577741"/>
              <a:ext cx="78740" cy="0"/>
            </a:xfrm>
            <a:custGeom>
              <a:rect b="b" l="l" r="r" t="t"/>
              <a:pathLst>
                <a:path extrusionOk="0" h="120000" w="78739">
                  <a:moveTo>
                    <a:pt x="0" y="0"/>
                  </a:moveTo>
                  <a:lnTo>
                    <a:pt x="78285" y="0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823" name="Google Shape;823;p68"/>
            <p:cNvSpPr/>
            <p:nvPr/>
          </p:nvSpPr>
          <p:spPr>
            <a:xfrm>
              <a:off x="2005274" y="1545350"/>
              <a:ext cx="30480" cy="65405"/>
            </a:xfrm>
            <a:custGeom>
              <a:rect b="b" l="l" r="r" t="t"/>
              <a:pathLst>
                <a:path extrusionOk="0" h="65405" w="30480">
                  <a:moveTo>
                    <a:pt x="0" y="0"/>
                  </a:moveTo>
                  <a:lnTo>
                    <a:pt x="4744" y="9900"/>
                  </a:lnTo>
                  <a:lnTo>
                    <a:pt x="13664" y="19991"/>
                  </a:lnTo>
                  <a:lnTo>
                    <a:pt x="23344" y="28183"/>
                  </a:lnTo>
                  <a:lnTo>
                    <a:pt x="30366" y="32390"/>
                  </a:lnTo>
                  <a:lnTo>
                    <a:pt x="23344" y="36597"/>
                  </a:lnTo>
                  <a:lnTo>
                    <a:pt x="13664" y="44790"/>
                  </a:lnTo>
                  <a:lnTo>
                    <a:pt x="4744" y="54880"/>
                  </a:lnTo>
                  <a:lnTo>
                    <a:pt x="0" y="64781"/>
                  </a:lnTo>
                </a:path>
              </a:pathLst>
            </a:custGeom>
            <a:noFill/>
            <a:ln cap="flat" cmpd="sng" w="121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824" name="Google Shape;824;p68"/>
            <p:cNvSpPr/>
            <p:nvPr/>
          </p:nvSpPr>
          <p:spPr>
            <a:xfrm>
              <a:off x="2319309" y="1577741"/>
              <a:ext cx="78740" cy="0"/>
            </a:xfrm>
            <a:custGeom>
              <a:rect b="b" l="l" r="r" t="t"/>
              <a:pathLst>
                <a:path extrusionOk="0" h="120000" w="78739">
                  <a:moveTo>
                    <a:pt x="0" y="0"/>
                  </a:moveTo>
                  <a:lnTo>
                    <a:pt x="78285" y="0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825" name="Google Shape;825;p68"/>
            <p:cNvSpPr/>
            <p:nvPr/>
          </p:nvSpPr>
          <p:spPr>
            <a:xfrm>
              <a:off x="2373301" y="1545350"/>
              <a:ext cx="30480" cy="65405"/>
            </a:xfrm>
            <a:custGeom>
              <a:rect b="b" l="l" r="r" t="t"/>
              <a:pathLst>
                <a:path extrusionOk="0" h="65405" w="30480">
                  <a:moveTo>
                    <a:pt x="0" y="0"/>
                  </a:moveTo>
                  <a:lnTo>
                    <a:pt x="4744" y="9900"/>
                  </a:lnTo>
                  <a:lnTo>
                    <a:pt x="13664" y="19991"/>
                  </a:lnTo>
                  <a:lnTo>
                    <a:pt x="23344" y="28183"/>
                  </a:lnTo>
                  <a:lnTo>
                    <a:pt x="30366" y="32390"/>
                  </a:lnTo>
                  <a:lnTo>
                    <a:pt x="23344" y="36597"/>
                  </a:lnTo>
                  <a:lnTo>
                    <a:pt x="13664" y="44790"/>
                  </a:lnTo>
                  <a:lnTo>
                    <a:pt x="4744" y="54880"/>
                  </a:lnTo>
                  <a:lnTo>
                    <a:pt x="0" y="64781"/>
                  </a:lnTo>
                </a:path>
              </a:pathLst>
            </a:custGeom>
            <a:noFill/>
            <a:ln cap="flat" cmpd="sng" w="121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826" name="Google Shape;826;p68"/>
          <p:cNvSpPr txBox="1"/>
          <p:nvPr/>
        </p:nvSpPr>
        <p:spPr>
          <a:xfrm>
            <a:off x="2442578" y="1475392"/>
            <a:ext cx="320040" cy="195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1269" lvl="0" marL="13334" marR="5080" rtl="0" algn="l">
              <a:lnSpc>
                <a:spcPct val="123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">
                <a:latin typeface="Helvetica Neue"/>
                <a:ea typeface="Helvetica Neue"/>
                <a:cs typeface="Helvetica Neue"/>
                <a:sym typeface="Helvetica Neue"/>
              </a:rPr>
              <a:t>Instance du  problème </a:t>
            </a:r>
            <a:r>
              <a:rPr i="1" lang="en-US" sz="450">
                <a:latin typeface="Arial"/>
                <a:ea typeface="Arial"/>
                <a:cs typeface="Arial"/>
                <a:sym typeface="Arial"/>
              </a:rPr>
              <a:t>B</a:t>
            </a:r>
            <a:endParaRPr sz="45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7" name="Google Shape;827;p68"/>
          <p:cNvSpPr/>
          <p:nvPr/>
        </p:nvSpPr>
        <p:spPr>
          <a:xfrm>
            <a:off x="2957790" y="1378265"/>
            <a:ext cx="399415" cy="399415"/>
          </a:xfrm>
          <a:custGeom>
            <a:rect b="b" l="l" r="r" t="t"/>
            <a:pathLst>
              <a:path extrusionOk="0" h="399414" w="399414">
                <a:moveTo>
                  <a:pt x="398952" y="199476"/>
                </a:moveTo>
                <a:lnTo>
                  <a:pt x="199476" y="0"/>
                </a:lnTo>
                <a:lnTo>
                  <a:pt x="0" y="199476"/>
                </a:lnTo>
                <a:lnTo>
                  <a:pt x="199476" y="398952"/>
                </a:lnTo>
                <a:lnTo>
                  <a:pt x="398952" y="199476"/>
                </a:lnTo>
                <a:close/>
              </a:path>
            </a:pathLst>
          </a:cu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28" name="Google Shape;828;p68"/>
          <p:cNvSpPr txBox="1"/>
          <p:nvPr/>
        </p:nvSpPr>
        <p:spPr>
          <a:xfrm>
            <a:off x="3008071" y="1522054"/>
            <a:ext cx="298450" cy="939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">
                <a:latin typeface="Helvetica Neue"/>
                <a:ea typeface="Helvetica Neue"/>
                <a:cs typeface="Helvetica Neue"/>
                <a:sym typeface="Helvetica Neue"/>
              </a:rPr>
              <a:t>Algorithme</a:t>
            </a:r>
            <a:endParaRPr sz="45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829" name="Google Shape;829;p68"/>
          <p:cNvGrpSpPr/>
          <p:nvPr/>
        </p:nvGrpSpPr>
        <p:grpSpPr>
          <a:xfrm>
            <a:off x="2795193" y="1545350"/>
            <a:ext cx="650959" cy="321277"/>
            <a:chOff x="2795193" y="1545350"/>
            <a:chExt cx="650959" cy="321277"/>
          </a:xfrm>
        </p:grpSpPr>
        <p:sp>
          <p:nvSpPr>
            <p:cNvPr id="830" name="Google Shape;830;p68"/>
            <p:cNvSpPr/>
            <p:nvPr/>
          </p:nvSpPr>
          <p:spPr>
            <a:xfrm>
              <a:off x="2795193" y="1577741"/>
              <a:ext cx="145415" cy="0"/>
            </a:xfrm>
            <a:custGeom>
              <a:rect b="b" l="l" r="r" t="t"/>
              <a:pathLst>
                <a:path extrusionOk="0" h="120000" w="145414">
                  <a:moveTo>
                    <a:pt x="0" y="0"/>
                  </a:moveTo>
                  <a:lnTo>
                    <a:pt x="145054" y="0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831" name="Google Shape;831;p68"/>
            <p:cNvSpPr/>
            <p:nvPr/>
          </p:nvSpPr>
          <p:spPr>
            <a:xfrm>
              <a:off x="2915954" y="1545350"/>
              <a:ext cx="30480" cy="65405"/>
            </a:xfrm>
            <a:custGeom>
              <a:rect b="b" l="l" r="r" t="t"/>
              <a:pathLst>
                <a:path extrusionOk="0" h="65405" w="30480">
                  <a:moveTo>
                    <a:pt x="0" y="0"/>
                  </a:moveTo>
                  <a:lnTo>
                    <a:pt x="4744" y="9900"/>
                  </a:lnTo>
                  <a:lnTo>
                    <a:pt x="13664" y="19991"/>
                  </a:lnTo>
                  <a:lnTo>
                    <a:pt x="23344" y="28183"/>
                  </a:lnTo>
                  <a:lnTo>
                    <a:pt x="30366" y="32390"/>
                  </a:lnTo>
                  <a:lnTo>
                    <a:pt x="23344" y="36597"/>
                  </a:lnTo>
                  <a:lnTo>
                    <a:pt x="13664" y="44790"/>
                  </a:lnTo>
                  <a:lnTo>
                    <a:pt x="4744" y="54880"/>
                  </a:lnTo>
                  <a:lnTo>
                    <a:pt x="0" y="64781"/>
                  </a:lnTo>
                </a:path>
              </a:pathLst>
            </a:custGeom>
            <a:noFill/>
            <a:ln cap="flat" cmpd="sng" w="121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832" name="Google Shape;832;p68"/>
            <p:cNvSpPr/>
            <p:nvPr/>
          </p:nvSpPr>
          <p:spPr>
            <a:xfrm>
              <a:off x="3362110" y="1577741"/>
              <a:ext cx="78105" cy="0"/>
            </a:xfrm>
            <a:custGeom>
              <a:rect b="b" l="l" r="r" t="t"/>
              <a:pathLst>
                <a:path extrusionOk="0" h="120000" w="78104">
                  <a:moveTo>
                    <a:pt x="0" y="0"/>
                  </a:moveTo>
                  <a:lnTo>
                    <a:pt x="77854" y="0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833" name="Google Shape;833;p68"/>
            <p:cNvSpPr/>
            <p:nvPr/>
          </p:nvSpPr>
          <p:spPr>
            <a:xfrm>
              <a:off x="3415672" y="1545350"/>
              <a:ext cx="30480" cy="65405"/>
            </a:xfrm>
            <a:custGeom>
              <a:rect b="b" l="l" r="r" t="t"/>
              <a:pathLst>
                <a:path extrusionOk="0" h="65405" w="30479">
                  <a:moveTo>
                    <a:pt x="0" y="0"/>
                  </a:moveTo>
                  <a:lnTo>
                    <a:pt x="4744" y="9900"/>
                  </a:lnTo>
                  <a:lnTo>
                    <a:pt x="13664" y="19991"/>
                  </a:lnTo>
                  <a:lnTo>
                    <a:pt x="23344" y="28183"/>
                  </a:lnTo>
                  <a:lnTo>
                    <a:pt x="30366" y="32390"/>
                  </a:lnTo>
                  <a:lnTo>
                    <a:pt x="23344" y="36597"/>
                  </a:lnTo>
                  <a:lnTo>
                    <a:pt x="13664" y="44790"/>
                  </a:lnTo>
                  <a:lnTo>
                    <a:pt x="4744" y="54880"/>
                  </a:lnTo>
                  <a:lnTo>
                    <a:pt x="0" y="64781"/>
                  </a:lnTo>
                </a:path>
              </a:pathLst>
            </a:custGeom>
            <a:noFill/>
            <a:ln cap="flat" cmpd="sng" w="121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834" name="Google Shape;834;p68"/>
            <p:cNvSpPr/>
            <p:nvPr/>
          </p:nvSpPr>
          <p:spPr>
            <a:xfrm>
              <a:off x="3157266" y="1782586"/>
              <a:ext cx="0" cy="78105"/>
            </a:xfrm>
            <a:custGeom>
              <a:rect b="b" l="l" r="r" t="t"/>
              <a:pathLst>
                <a:path extrusionOk="0" h="78105" w="120000">
                  <a:moveTo>
                    <a:pt x="0" y="0"/>
                  </a:moveTo>
                  <a:lnTo>
                    <a:pt x="0" y="77854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835" name="Google Shape;835;p68"/>
            <p:cNvSpPr/>
            <p:nvPr/>
          </p:nvSpPr>
          <p:spPr>
            <a:xfrm>
              <a:off x="3124875" y="1836147"/>
              <a:ext cx="65405" cy="30480"/>
            </a:xfrm>
            <a:custGeom>
              <a:rect b="b" l="l" r="r" t="t"/>
              <a:pathLst>
                <a:path extrusionOk="0" h="30480" w="65405">
                  <a:moveTo>
                    <a:pt x="64781" y="0"/>
                  </a:moveTo>
                  <a:lnTo>
                    <a:pt x="54880" y="4744"/>
                  </a:lnTo>
                  <a:lnTo>
                    <a:pt x="44790" y="13664"/>
                  </a:lnTo>
                  <a:lnTo>
                    <a:pt x="36597" y="23344"/>
                  </a:lnTo>
                  <a:lnTo>
                    <a:pt x="32390" y="30366"/>
                  </a:lnTo>
                  <a:lnTo>
                    <a:pt x="28183" y="23344"/>
                  </a:lnTo>
                  <a:lnTo>
                    <a:pt x="19991" y="13664"/>
                  </a:lnTo>
                  <a:lnTo>
                    <a:pt x="9900" y="4744"/>
                  </a:lnTo>
                  <a:lnTo>
                    <a:pt x="0" y="0"/>
                  </a:lnTo>
                </a:path>
              </a:pathLst>
            </a:custGeom>
            <a:noFill/>
            <a:ln cap="flat" cmpd="sng" w="121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836" name="Google Shape;836;p68"/>
          <p:cNvSpPr txBox="1"/>
          <p:nvPr/>
        </p:nvSpPr>
        <p:spPr>
          <a:xfrm>
            <a:off x="3462159" y="1528061"/>
            <a:ext cx="101600" cy="939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">
                <a:latin typeface="Helvetica Neue"/>
                <a:ea typeface="Helvetica Neue"/>
                <a:cs typeface="Helvetica Neue"/>
                <a:sym typeface="Helvetica Neue"/>
              </a:rPr>
              <a:t>oui</a:t>
            </a:r>
            <a:endParaRPr sz="45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37" name="Google Shape;837;p68"/>
          <p:cNvSpPr txBox="1"/>
          <p:nvPr/>
        </p:nvSpPr>
        <p:spPr>
          <a:xfrm>
            <a:off x="3097060" y="1856115"/>
            <a:ext cx="120650" cy="939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">
                <a:latin typeface="Helvetica Neue"/>
                <a:ea typeface="Helvetica Neue"/>
                <a:cs typeface="Helvetica Neue"/>
                <a:sym typeface="Helvetica Neue"/>
              </a:rPr>
              <a:t>non</a:t>
            </a:r>
            <a:endParaRPr sz="45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38" name="Google Shape;838;p68"/>
          <p:cNvSpPr/>
          <p:nvPr/>
        </p:nvSpPr>
        <p:spPr>
          <a:xfrm>
            <a:off x="495363" y="2152269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39" name="Google Shape;839;p68"/>
          <p:cNvSpPr txBox="1"/>
          <p:nvPr/>
        </p:nvSpPr>
        <p:spPr>
          <a:xfrm>
            <a:off x="624395" y="2073477"/>
            <a:ext cx="883919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Autrement dit,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40" name="Google Shape;840;p68"/>
          <p:cNvSpPr txBox="1"/>
          <p:nvPr/>
        </p:nvSpPr>
        <p:spPr>
          <a:xfrm>
            <a:off x="739025" y="2363411"/>
            <a:ext cx="3420110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Étant donné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⟨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⟩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, produire effectivement une formule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41" name="Google Shape;841;p68"/>
          <p:cNvSpPr/>
          <p:nvPr/>
        </p:nvSpPr>
        <p:spPr>
          <a:xfrm>
            <a:off x="1755013" y="2786786"/>
            <a:ext cx="1297940" cy="0"/>
          </a:xfrm>
          <a:custGeom>
            <a:rect b="b" l="l" r="r" t="t"/>
            <a:pathLst>
              <a:path extrusionOk="0" h="120000" w="1297939">
                <a:moveTo>
                  <a:pt x="0" y="0"/>
                </a:moveTo>
                <a:lnTo>
                  <a:pt x="1297673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42" name="Google Shape;842;p68"/>
          <p:cNvSpPr txBox="1"/>
          <p:nvPr/>
        </p:nvSpPr>
        <p:spPr>
          <a:xfrm>
            <a:off x="876084" y="2431256"/>
            <a:ext cx="3196590" cy="4972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5875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close 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γ</a:t>
            </a:r>
            <a:r>
              <a:rPr baseline="-25000" i="1" lang="en-US" sz="1050">
                <a:latin typeface="Arial"/>
                <a:ea typeface="Arial"/>
                <a:cs typeface="Arial"/>
                <a:sym typeface="Arial"/>
              </a:rPr>
              <a:t>M</a:t>
            </a:r>
            <a:r>
              <a:rPr baseline="-25000" i="1" lang="en-US" sz="1050">
                <a:latin typeface="Trebuchet MS"/>
                <a:ea typeface="Trebuchet MS"/>
                <a:cs typeface="Trebuchet MS"/>
                <a:sym typeface="Trebuchet MS"/>
              </a:rPr>
              <a:t>,</a:t>
            </a:r>
            <a:r>
              <a:rPr baseline="-25000" i="1" lang="en-US" sz="105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telle que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51459" marR="0" rtl="0" algn="l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None/>
            </a:pP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⟨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⟩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∈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HALTING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−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PROBLEM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⇔ 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γ</a:t>
            </a:r>
            <a:r>
              <a:rPr baseline="-25000" i="1" lang="en-US" sz="1050">
                <a:latin typeface="Arial"/>
                <a:ea typeface="Arial"/>
                <a:cs typeface="Arial"/>
                <a:sym typeface="Arial"/>
              </a:rPr>
              <a:t>M</a:t>
            </a:r>
            <a:r>
              <a:rPr baseline="-25000" i="1" lang="en-US" sz="1050">
                <a:latin typeface="Trebuchet MS"/>
                <a:ea typeface="Trebuchet MS"/>
                <a:cs typeface="Trebuchet MS"/>
                <a:sym typeface="Trebuchet MS"/>
              </a:rPr>
              <a:t>,</a:t>
            </a:r>
            <a:r>
              <a:rPr baseline="-25000" i="1" lang="en-US" sz="1050">
                <a:latin typeface="Arial"/>
                <a:ea typeface="Arial"/>
                <a:cs typeface="Arial"/>
                <a:sym typeface="Arial"/>
              </a:rPr>
              <a:t>w 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∈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43" name="Google Shape;843;p68"/>
          <p:cNvSpPr txBox="1"/>
          <p:nvPr/>
        </p:nvSpPr>
        <p:spPr>
          <a:xfrm>
            <a:off x="4434966" y="3370303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39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7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p69"/>
          <p:cNvSpPr txBox="1"/>
          <p:nvPr>
            <p:ph type="title"/>
          </p:nvPr>
        </p:nvSpPr>
        <p:spPr>
          <a:xfrm>
            <a:off x="121424" y="59814"/>
            <a:ext cx="431482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Etape 2 : </a:t>
            </a:r>
            <a:r>
              <a:rPr i="1" lang="en-US"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US">
                <a:latin typeface="Tahoma"/>
                <a:ea typeface="Tahoma"/>
                <a:cs typeface="Tahoma"/>
                <a:sym typeface="Tahoma"/>
              </a:rPr>
              <a:t>) </a:t>
            </a:r>
            <a:r>
              <a:rPr lang="en-US"/>
              <a:t>n’est pas récursivement énumérable.</a:t>
            </a:r>
            <a:endParaRPr/>
          </a:p>
        </p:txBody>
      </p:sp>
      <p:grpSp>
        <p:nvGrpSpPr>
          <p:cNvPr id="849" name="Google Shape;849;p69"/>
          <p:cNvGrpSpPr/>
          <p:nvPr/>
        </p:nvGrpSpPr>
        <p:grpSpPr>
          <a:xfrm>
            <a:off x="495363" y="347014"/>
            <a:ext cx="2979737" cy="113907"/>
            <a:chOff x="495363" y="347014"/>
            <a:chExt cx="2979737" cy="113907"/>
          </a:xfrm>
        </p:grpSpPr>
        <p:sp>
          <p:nvSpPr>
            <p:cNvPr id="850" name="Google Shape;850;p69"/>
            <p:cNvSpPr/>
            <p:nvPr/>
          </p:nvSpPr>
          <p:spPr>
            <a:xfrm>
              <a:off x="495363" y="387896"/>
              <a:ext cx="73025" cy="73025"/>
            </a:xfrm>
            <a:custGeom>
              <a:rect b="b" l="l" r="r" t="t"/>
              <a:pathLst>
                <a:path extrusionOk="0" h="73025" w="73025">
                  <a:moveTo>
                    <a:pt x="72453" y="0"/>
                  </a:moveTo>
                  <a:lnTo>
                    <a:pt x="0" y="0"/>
                  </a:lnTo>
                  <a:lnTo>
                    <a:pt x="0" y="72453"/>
                  </a:lnTo>
                  <a:lnTo>
                    <a:pt x="72453" y="72453"/>
                  </a:lnTo>
                  <a:lnTo>
                    <a:pt x="72453" y="0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851" name="Google Shape;851;p69"/>
            <p:cNvSpPr/>
            <p:nvPr/>
          </p:nvSpPr>
          <p:spPr>
            <a:xfrm>
              <a:off x="2053970" y="347014"/>
              <a:ext cx="1421130" cy="0"/>
            </a:xfrm>
            <a:custGeom>
              <a:rect b="b" l="l" r="r" t="t"/>
              <a:pathLst>
                <a:path extrusionOk="0" h="120000" w="1421129">
                  <a:moveTo>
                    <a:pt x="0" y="0"/>
                  </a:moveTo>
                  <a:lnTo>
                    <a:pt x="1420939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852" name="Google Shape;852;p69"/>
          <p:cNvSpPr/>
          <p:nvPr/>
        </p:nvSpPr>
        <p:spPr>
          <a:xfrm>
            <a:off x="1416862" y="634771"/>
            <a:ext cx="1297940" cy="0"/>
          </a:xfrm>
          <a:custGeom>
            <a:rect b="b" l="l" r="r" t="t"/>
            <a:pathLst>
              <a:path extrusionOk="0" h="120000" w="1297939">
                <a:moveTo>
                  <a:pt x="0" y="0"/>
                </a:moveTo>
                <a:lnTo>
                  <a:pt x="1297673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53" name="Google Shape;853;p69"/>
          <p:cNvSpPr txBox="1"/>
          <p:nvPr/>
        </p:nvSpPr>
        <p:spPr>
          <a:xfrm>
            <a:off x="560895" y="309104"/>
            <a:ext cx="3677920" cy="923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76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Il suffit de montrer que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HALTING </a:t>
            </a:r>
            <a:r>
              <a:rPr lang="en-US" sz="1100">
                <a:latin typeface="Cambria"/>
                <a:ea typeface="Cambria"/>
                <a:cs typeface="Cambria"/>
                <a:sym typeface="Cambria"/>
              </a:rPr>
              <a:t>−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PROBLEM </a:t>
            </a:r>
            <a:r>
              <a:rPr lang="en-US" sz="1100">
                <a:latin typeface="Cambria"/>
                <a:ea typeface="Cambria"/>
                <a:cs typeface="Cambria"/>
                <a:sym typeface="Cambria"/>
              </a:rPr>
              <a:t>≤</a:t>
            </a:r>
            <a:r>
              <a:rPr baseline="-25000" i="1" lang="en-US" sz="1200">
                <a:latin typeface="Arial"/>
                <a:ea typeface="Arial"/>
                <a:cs typeface="Arial"/>
                <a:sym typeface="Arial"/>
              </a:rPr>
              <a:t>m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7159" lvl="0" marL="353060" marR="148590" rtl="0" algn="l">
              <a:lnSpc>
                <a:spcPct val="100000"/>
              </a:lnSpc>
              <a:spcBef>
                <a:spcPts val="97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En effet,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HALTING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−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PROBLEM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n’est pas récursivement  énumérable ;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7159" lvl="0" marL="353060" marR="124460" rtl="0" algn="l">
              <a:lnSpc>
                <a:spcPct val="114285"/>
              </a:lnSpc>
              <a:spcBef>
                <a:spcPts val="3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Et si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≤</a:t>
            </a:r>
            <a:r>
              <a:rPr baseline="-25000" i="1" lang="en-US" sz="1050">
                <a:latin typeface="Arial"/>
                <a:ea typeface="Arial"/>
                <a:cs typeface="Arial"/>
                <a:sym typeface="Arial"/>
              </a:rPr>
              <a:t>m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B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et si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n’est pas récursivement énumérable,  alors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B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non plus.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54" name="Google Shape;854;p69"/>
          <p:cNvSpPr txBox="1"/>
          <p:nvPr/>
        </p:nvSpPr>
        <p:spPr>
          <a:xfrm>
            <a:off x="1598675" y="1475392"/>
            <a:ext cx="320040" cy="195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540" lvl="0" marL="14604" marR="5080" rtl="0" algn="l">
              <a:lnSpc>
                <a:spcPct val="123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">
                <a:latin typeface="Helvetica Neue"/>
                <a:ea typeface="Helvetica Neue"/>
                <a:cs typeface="Helvetica Neue"/>
                <a:sym typeface="Helvetica Neue"/>
              </a:rPr>
              <a:t>Instance du  problème </a:t>
            </a:r>
            <a:r>
              <a:rPr i="1" lang="en-US" sz="450">
                <a:latin typeface="Arial"/>
                <a:ea typeface="Arial"/>
                <a:cs typeface="Arial"/>
                <a:sym typeface="Arial"/>
              </a:rPr>
              <a:t>A</a:t>
            </a:r>
            <a:endParaRPr sz="45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5" name="Google Shape;855;p69"/>
          <p:cNvSpPr/>
          <p:nvPr/>
        </p:nvSpPr>
        <p:spPr>
          <a:xfrm>
            <a:off x="2045510" y="1442740"/>
            <a:ext cx="270510" cy="270510"/>
          </a:xfrm>
          <a:custGeom>
            <a:rect b="b" l="l" r="r" t="t"/>
            <a:pathLst>
              <a:path extrusionOk="0" h="270510" w="270510">
                <a:moveTo>
                  <a:pt x="270003" y="0"/>
                </a:moveTo>
                <a:lnTo>
                  <a:pt x="0" y="0"/>
                </a:lnTo>
                <a:lnTo>
                  <a:pt x="0" y="270003"/>
                </a:lnTo>
                <a:lnTo>
                  <a:pt x="270003" y="270003"/>
                </a:lnTo>
                <a:lnTo>
                  <a:pt x="270003" y="0"/>
                </a:lnTo>
                <a:close/>
              </a:path>
            </a:pathLst>
          </a:cu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56" name="Google Shape;856;p69"/>
          <p:cNvSpPr txBox="1"/>
          <p:nvPr/>
        </p:nvSpPr>
        <p:spPr>
          <a:xfrm>
            <a:off x="2155964" y="1529039"/>
            <a:ext cx="41275" cy="939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450">
                <a:latin typeface="Arial"/>
                <a:ea typeface="Arial"/>
                <a:cs typeface="Arial"/>
                <a:sym typeface="Arial"/>
              </a:rPr>
              <a:t>f</a:t>
            </a:r>
            <a:endParaRPr sz="45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57" name="Google Shape;857;p69"/>
          <p:cNvGrpSpPr/>
          <p:nvPr/>
        </p:nvGrpSpPr>
        <p:grpSpPr>
          <a:xfrm>
            <a:off x="1951282" y="1545350"/>
            <a:ext cx="452499" cy="65405"/>
            <a:chOff x="1951282" y="1545350"/>
            <a:chExt cx="452499" cy="65405"/>
          </a:xfrm>
        </p:grpSpPr>
        <p:sp>
          <p:nvSpPr>
            <p:cNvPr id="858" name="Google Shape;858;p69"/>
            <p:cNvSpPr/>
            <p:nvPr/>
          </p:nvSpPr>
          <p:spPr>
            <a:xfrm>
              <a:off x="1951282" y="1577741"/>
              <a:ext cx="78740" cy="0"/>
            </a:xfrm>
            <a:custGeom>
              <a:rect b="b" l="l" r="r" t="t"/>
              <a:pathLst>
                <a:path extrusionOk="0" h="120000" w="78739">
                  <a:moveTo>
                    <a:pt x="0" y="0"/>
                  </a:moveTo>
                  <a:lnTo>
                    <a:pt x="78285" y="0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859" name="Google Shape;859;p69"/>
            <p:cNvSpPr/>
            <p:nvPr/>
          </p:nvSpPr>
          <p:spPr>
            <a:xfrm>
              <a:off x="2005274" y="1545350"/>
              <a:ext cx="30480" cy="65405"/>
            </a:xfrm>
            <a:custGeom>
              <a:rect b="b" l="l" r="r" t="t"/>
              <a:pathLst>
                <a:path extrusionOk="0" h="65405" w="30480">
                  <a:moveTo>
                    <a:pt x="0" y="0"/>
                  </a:moveTo>
                  <a:lnTo>
                    <a:pt x="4744" y="9900"/>
                  </a:lnTo>
                  <a:lnTo>
                    <a:pt x="13664" y="19991"/>
                  </a:lnTo>
                  <a:lnTo>
                    <a:pt x="23344" y="28183"/>
                  </a:lnTo>
                  <a:lnTo>
                    <a:pt x="30366" y="32390"/>
                  </a:lnTo>
                  <a:lnTo>
                    <a:pt x="23344" y="36597"/>
                  </a:lnTo>
                  <a:lnTo>
                    <a:pt x="13664" y="44790"/>
                  </a:lnTo>
                  <a:lnTo>
                    <a:pt x="4744" y="54880"/>
                  </a:lnTo>
                  <a:lnTo>
                    <a:pt x="0" y="64781"/>
                  </a:lnTo>
                </a:path>
              </a:pathLst>
            </a:custGeom>
            <a:noFill/>
            <a:ln cap="flat" cmpd="sng" w="121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860" name="Google Shape;860;p69"/>
            <p:cNvSpPr/>
            <p:nvPr/>
          </p:nvSpPr>
          <p:spPr>
            <a:xfrm>
              <a:off x="2319309" y="1577741"/>
              <a:ext cx="78740" cy="0"/>
            </a:xfrm>
            <a:custGeom>
              <a:rect b="b" l="l" r="r" t="t"/>
              <a:pathLst>
                <a:path extrusionOk="0" h="120000" w="78739">
                  <a:moveTo>
                    <a:pt x="0" y="0"/>
                  </a:moveTo>
                  <a:lnTo>
                    <a:pt x="78285" y="0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861" name="Google Shape;861;p69"/>
            <p:cNvSpPr/>
            <p:nvPr/>
          </p:nvSpPr>
          <p:spPr>
            <a:xfrm>
              <a:off x="2373301" y="1545350"/>
              <a:ext cx="30480" cy="65405"/>
            </a:xfrm>
            <a:custGeom>
              <a:rect b="b" l="l" r="r" t="t"/>
              <a:pathLst>
                <a:path extrusionOk="0" h="65405" w="30480">
                  <a:moveTo>
                    <a:pt x="0" y="0"/>
                  </a:moveTo>
                  <a:lnTo>
                    <a:pt x="4744" y="9900"/>
                  </a:lnTo>
                  <a:lnTo>
                    <a:pt x="13664" y="19991"/>
                  </a:lnTo>
                  <a:lnTo>
                    <a:pt x="23344" y="28183"/>
                  </a:lnTo>
                  <a:lnTo>
                    <a:pt x="30366" y="32390"/>
                  </a:lnTo>
                  <a:lnTo>
                    <a:pt x="23344" y="36597"/>
                  </a:lnTo>
                  <a:lnTo>
                    <a:pt x="13664" y="44790"/>
                  </a:lnTo>
                  <a:lnTo>
                    <a:pt x="4744" y="54880"/>
                  </a:lnTo>
                  <a:lnTo>
                    <a:pt x="0" y="64781"/>
                  </a:lnTo>
                </a:path>
              </a:pathLst>
            </a:custGeom>
            <a:noFill/>
            <a:ln cap="flat" cmpd="sng" w="121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862" name="Google Shape;862;p69"/>
          <p:cNvSpPr txBox="1"/>
          <p:nvPr/>
        </p:nvSpPr>
        <p:spPr>
          <a:xfrm>
            <a:off x="2442578" y="1475392"/>
            <a:ext cx="320040" cy="195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1269" lvl="0" marL="13334" marR="5080" rtl="0" algn="l">
              <a:lnSpc>
                <a:spcPct val="123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">
                <a:latin typeface="Helvetica Neue"/>
                <a:ea typeface="Helvetica Neue"/>
                <a:cs typeface="Helvetica Neue"/>
                <a:sym typeface="Helvetica Neue"/>
              </a:rPr>
              <a:t>Instance du  problème </a:t>
            </a:r>
            <a:r>
              <a:rPr i="1" lang="en-US" sz="450">
                <a:latin typeface="Arial"/>
                <a:ea typeface="Arial"/>
                <a:cs typeface="Arial"/>
                <a:sym typeface="Arial"/>
              </a:rPr>
              <a:t>B</a:t>
            </a:r>
            <a:endParaRPr sz="45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Google Shape;863;p69"/>
          <p:cNvSpPr/>
          <p:nvPr/>
        </p:nvSpPr>
        <p:spPr>
          <a:xfrm>
            <a:off x="2957790" y="1378265"/>
            <a:ext cx="399415" cy="399415"/>
          </a:xfrm>
          <a:custGeom>
            <a:rect b="b" l="l" r="r" t="t"/>
            <a:pathLst>
              <a:path extrusionOk="0" h="399414" w="399414">
                <a:moveTo>
                  <a:pt x="398952" y="199476"/>
                </a:moveTo>
                <a:lnTo>
                  <a:pt x="199476" y="0"/>
                </a:lnTo>
                <a:lnTo>
                  <a:pt x="0" y="199476"/>
                </a:lnTo>
                <a:lnTo>
                  <a:pt x="199476" y="398952"/>
                </a:lnTo>
                <a:lnTo>
                  <a:pt x="398952" y="199476"/>
                </a:lnTo>
                <a:close/>
              </a:path>
            </a:pathLst>
          </a:cu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64" name="Google Shape;864;p69"/>
          <p:cNvSpPr txBox="1"/>
          <p:nvPr/>
        </p:nvSpPr>
        <p:spPr>
          <a:xfrm>
            <a:off x="3008071" y="1522054"/>
            <a:ext cx="298450" cy="939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">
                <a:latin typeface="Helvetica Neue"/>
                <a:ea typeface="Helvetica Neue"/>
                <a:cs typeface="Helvetica Neue"/>
                <a:sym typeface="Helvetica Neue"/>
              </a:rPr>
              <a:t>Algorithme</a:t>
            </a:r>
            <a:endParaRPr sz="45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865" name="Google Shape;865;p69"/>
          <p:cNvGrpSpPr/>
          <p:nvPr/>
        </p:nvGrpSpPr>
        <p:grpSpPr>
          <a:xfrm>
            <a:off x="2795193" y="1545350"/>
            <a:ext cx="650959" cy="321277"/>
            <a:chOff x="2795193" y="1545350"/>
            <a:chExt cx="650959" cy="321277"/>
          </a:xfrm>
        </p:grpSpPr>
        <p:sp>
          <p:nvSpPr>
            <p:cNvPr id="866" name="Google Shape;866;p69"/>
            <p:cNvSpPr/>
            <p:nvPr/>
          </p:nvSpPr>
          <p:spPr>
            <a:xfrm>
              <a:off x="2795193" y="1577741"/>
              <a:ext cx="145415" cy="0"/>
            </a:xfrm>
            <a:custGeom>
              <a:rect b="b" l="l" r="r" t="t"/>
              <a:pathLst>
                <a:path extrusionOk="0" h="120000" w="145414">
                  <a:moveTo>
                    <a:pt x="0" y="0"/>
                  </a:moveTo>
                  <a:lnTo>
                    <a:pt x="145054" y="0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867" name="Google Shape;867;p69"/>
            <p:cNvSpPr/>
            <p:nvPr/>
          </p:nvSpPr>
          <p:spPr>
            <a:xfrm>
              <a:off x="2915954" y="1545350"/>
              <a:ext cx="30480" cy="65405"/>
            </a:xfrm>
            <a:custGeom>
              <a:rect b="b" l="l" r="r" t="t"/>
              <a:pathLst>
                <a:path extrusionOk="0" h="65405" w="30480">
                  <a:moveTo>
                    <a:pt x="0" y="0"/>
                  </a:moveTo>
                  <a:lnTo>
                    <a:pt x="4744" y="9900"/>
                  </a:lnTo>
                  <a:lnTo>
                    <a:pt x="13664" y="19991"/>
                  </a:lnTo>
                  <a:lnTo>
                    <a:pt x="23344" y="28183"/>
                  </a:lnTo>
                  <a:lnTo>
                    <a:pt x="30366" y="32390"/>
                  </a:lnTo>
                  <a:lnTo>
                    <a:pt x="23344" y="36597"/>
                  </a:lnTo>
                  <a:lnTo>
                    <a:pt x="13664" y="44790"/>
                  </a:lnTo>
                  <a:lnTo>
                    <a:pt x="4744" y="54880"/>
                  </a:lnTo>
                  <a:lnTo>
                    <a:pt x="0" y="64781"/>
                  </a:lnTo>
                </a:path>
              </a:pathLst>
            </a:custGeom>
            <a:noFill/>
            <a:ln cap="flat" cmpd="sng" w="121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868" name="Google Shape;868;p69"/>
            <p:cNvSpPr/>
            <p:nvPr/>
          </p:nvSpPr>
          <p:spPr>
            <a:xfrm>
              <a:off x="3362110" y="1577741"/>
              <a:ext cx="78105" cy="0"/>
            </a:xfrm>
            <a:custGeom>
              <a:rect b="b" l="l" r="r" t="t"/>
              <a:pathLst>
                <a:path extrusionOk="0" h="120000" w="78104">
                  <a:moveTo>
                    <a:pt x="0" y="0"/>
                  </a:moveTo>
                  <a:lnTo>
                    <a:pt x="77854" y="0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869" name="Google Shape;869;p69"/>
            <p:cNvSpPr/>
            <p:nvPr/>
          </p:nvSpPr>
          <p:spPr>
            <a:xfrm>
              <a:off x="3415672" y="1545350"/>
              <a:ext cx="30480" cy="65405"/>
            </a:xfrm>
            <a:custGeom>
              <a:rect b="b" l="l" r="r" t="t"/>
              <a:pathLst>
                <a:path extrusionOk="0" h="65405" w="30479">
                  <a:moveTo>
                    <a:pt x="0" y="0"/>
                  </a:moveTo>
                  <a:lnTo>
                    <a:pt x="4744" y="9900"/>
                  </a:lnTo>
                  <a:lnTo>
                    <a:pt x="13664" y="19991"/>
                  </a:lnTo>
                  <a:lnTo>
                    <a:pt x="23344" y="28183"/>
                  </a:lnTo>
                  <a:lnTo>
                    <a:pt x="30366" y="32390"/>
                  </a:lnTo>
                  <a:lnTo>
                    <a:pt x="23344" y="36597"/>
                  </a:lnTo>
                  <a:lnTo>
                    <a:pt x="13664" y="44790"/>
                  </a:lnTo>
                  <a:lnTo>
                    <a:pt x="4744" y="54880"/>
                  </a:lnTo>
                  <a:lnTo>
                    <a:pt x="0" y="64781"/>
                  </a:lnTo>
                </a:path>
              </a:pathLst>
            </a:custGeom>
            <a:noFill/>
            <a:ln cap="flat" cmpd="sng" w="121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870" name="Google Shape;870;p69"/>
            <p:cNvSpPr/>
            <p:nvPr/>
          </p:nvSpPr>
          <p:spPr>
            <a:xfrm>
              <a:off x="3157266" y="1782586"/>
              <a:ext cx="0" cy="78105"/>
            </a:xfrm>
            <a:custGeom>
              <a:rect b="b" l="l" r="r" t="t"/>
              <a:pathLst>
                <a:path extrusionOk="0" h="78105" w="120000">
                  <a:moveTo>
                    <a:pt x="0" y="0"/>
                  </a:moveTo>
                  <a:lnTo>
                    <a:pt x="0" y="77854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871" name="Google Shape;871;p69"/>
            <p:cNvSpPr/>
            <p:nvPr/>
          </p:nvSpPr>
          <p:spPr>
            <a:xfrm>
              <a:off x="3124875" y="1836147"/>
              <a:ext cx="65405" cy="30480"/>
            </a:xfrm>
            <a:custGeom>
              <a:rect b="b" l="l" r="r" t="t"/>
              <a:pathLst>
                <a:path extrusionOk="0" h="30480" w="65405">
                  <a:moveTo>
                    <a:pt x="64781" y="0"/>
                  </a:moveTo>
                  <a:lnTo>
                    <a:pt x="54880" y="4744"/>
                  </a:lnTo>
                  <a:lnTo>
                    <a:pt x="44790" y="13664"/>
                  </a:lnTo>
                  <a:lnTo>
                    <a:pt x="36597" y="23344"/>
                  </a:lnTo>
                  <a:lnTo>
                    <a:pt x="32390" y="30366"/>
                  </a:lnTo>
                  <a:lnTo>
                    <a:pt x="28183" y="23344"/>
                  </a:lnTo>
                  <a:lnTo>
                    <a:pt x="19991" y="13664"/>
                  </a:lnTo>
                  <a:lnTo>
                    <a:pt x="9900" y="4744"/>
                  </a:lnTo>
                  <a:lnTo>
                    <a:pt x="0" y="0"/>
                  </a:lnTo>
                </a:path>
              </a:pathLst>
            </a:custGeom>
            <a:noFill/>
            <a:ln cap="flat" cmpd="sng" w="121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872" name="Google Shape;872;p69"/>
          <p:cNvSpPr txBox="1"/>
          <p:nvPr/>
        </p:nvSpPr>
        <p:spPr>
          <a:xfrm>
            <a:off x="3462159" y="1528061"/>
            <a:ext cx="101600" cy="939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">
                <a:latin typeface="Helvetica Neue"/>
                <a:ea typeface="Helvetica Neue"/>
                <a:cs typeface="Helvetica Neue"/>
                <a:sym typeface="Helvetica Neue"/>
              </a:rPr>
              <a:t>oui</a:t>
            </a:r>
            <a:endParaRPr sz="45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73" name="Google Shape;873;p69"/>
          <p:cNvSpPr txBox="1"/>
          <p:nvPr/>
        </p:nvSpPr>
        <p:spPr>
          <a:xfrm>
            <a:off x="3097060" y="1856115"/>
            <a:ext cx="120650" cy="939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">
                <a:latin typeface="Helvetica Neue"/>
                <a:ea typeface="Helvetica Neue"/>
                <a:cs typeface="Helvetica Neue"/>
                <a:sym typeface="Helvetica Neue"/>
              </a:rPr>
              <a:t>non</a:t>
            </a:r>
            <a:endParaRPr sz="45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74" name="Google Shape;874;p69"/>
          <p:cNvSpPr/>
          <p:nvPr/>
        </p:nvSpPr>
        <p:spPr>
          <a:xfrm>
            <a:off x="495363" y="2152269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75" name="Google Shape;875;p69"/>
          <p:cNvSpPr txBox="1"/>
          <p:nvPr/>
        </p:nvSpPr>
        <p:spPr>
          <a:xfrm>
            <a:off x="624395" y="2073477"/>
            <a:ext cx="883919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Autrement dit,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76" name="Google Shape;876;p69"/>
          <p:cNvSpPr txBox="1"/>
          <p:nvPr/>
        </p:nvSpPr>
        <p:spPr>
          <a:xfrm>
            <a:off x="739025" y="2363411"/>
            <a:ext cx="3420110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Étant donné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⟨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⟩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, produire effectivement une formule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77" name="Google Shape;877;p69"/>
          <p:cNvSpPr/>
          <p:nvPr/>
        </p:nvSpPr>
        <p:spPr>
          <a:xfrm>
            <a:off x="1755013" y="2786786"/>
            <a:ext cx="1297940" cy="0"/>
          </a:xfrm>
          <a:custGeom>
            <a:rect b="b" l="l" r="r" t="t"/>
            <a:pathLst>
              <a:path extrusionOk="0" h="120000" w="1297939">
                <a:moveTo>
                  <a:pt x="0" y="0"/>
                </a:moveTo>
                <a:lnTo>
                  <a:pt x="1297673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78" name="Google Shape;878;p69"/>
          <p:cNvSpPr txBox="1"/>
          <p:nvPr/>
        </p:nvSpPr>
        <p:spPr>
          <a:xfrm>
            <a:off x="876084" y="2431256"/>
            <a:ext cx="3196590" cy="4972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5875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close 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γ</a:t>
            </a:r>
            <a:r>
              <a:rPr baseline="-25000" i="1" lang="en-US" sz="1050">
                <a:latin typeface="Arial"/>
                <a:ea typeface="Arial"/>
                <a:cs typeface="Arial"/>
                <a:sym typeface="Arial"/>
              </a:rPr>
              <a:t>M</a:t>
            </a:r>
            <a:r>
              <a:rPr baseline="-25000" i="1" lang="en-US" sz="1050">
                <a:latin typeface="Trebuchet MS"/>
                <a:ea typeface="Trebuchet MS"/>
                <a:cs typeface="Trebuchet MS"/>
                <a:sym typeface="Trebuchet MS"/>
              </a:rPr>
              <a:t>,</a:t>
            </a:r>
            <a:r>
              <a:rPr baseline="-25000" i="1" lang="en-US" sz="105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telle que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51459" marR="0" rtl="0" algn="l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None/>
            </a:pP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⟨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⟩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∈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HALTING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−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PROBLEM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⇔ 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γ</a:t>
            </a:r>
            <a:r>
              <a:rPr baseline="-25000" i="1" lang="en-US" sz="1050">
                <a:latin typeface="Arial"/>
                <a:ea typeface="Arial"/>
                <a:cs typeface="Arial"/>
                <a:sym typeface="Arial"/>
              </a:rPr>
              <a:t>M</a:t>
            </a:r>
            <a:r>
              <a:rPr baseline="-25000" i="1" lang="en-US" sz="1050">
                <a:latin typeface="Trebuchet MS"/>
                <a:ea typeface="Trebuchet MS"/>
                <a:cs typeface="Trebuchet MS"/>
                <a:sym typeface="Trebuchet MS"/>
              </a:rPr>
              <a:t>,</a:t>
            </a:r>
            <a:r>
              <a:rPr baseline="-25000" i="1" lang="en-US" sz="1050">
                <a:latin typeface="Arial"/>
                <a:ea typeface="Arial"/>
                <a:cs typeface="Arial"/>
                <a:sym typeface="Arial"/>
              </a:rPr>
              <a:t>w 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∈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79" name="Google Shape;879;p69"/>
          <p:cNvSpPr txBox="1"/>
          <p:nvPr/>
        </p:nvSpPr>
        <p:spPr>
          <a:xfrm>
            <a:off x="4434966" y="3370303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39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0" name="Google Shape;880;p69"/>
          <p:cNvSpPr txBox="1"/>
          <p:nvPr/>
        </p:nvSpPr>
        <p:spPr>
          <a:xfrm>
            <a:off x="739025" y="2986867"/>
            <a:ext cx="3408045" cy="3295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3810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il suffit que cette formule close 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γ</a:t>
            </a:r>
            <a:r>
              <a:rPr baseline="-25000" i="1" lang="en-US" sz="1050">
                <a:latin typeface="Arial"/>
                <a:ea typeface="Arial"/>
                <a:cs typeface="Arial"/>
                <a:sym typeface="Arial"/>
              </a:rPr>
              <a:t>M</a:t>
            </a:r>
            <a:r>
              <a:rPr baseline="-25000" i="1" lang="en-US" sz="1050">
                <a:latin typeface="Trebuchet MS"/>
                <a:ea typeface="Trebuchet MS"/>
                <a:cs typeface="Trebuchet MS"/>
                <a:sym typeface="Trebuchet MS"/>
              </a:rPr>
              <a:t>,</a:t>
            </a:r>
            <a:r>
              <a:rPr baseline="-25000" i="1" lang="en-US" sz="105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exprime le fait que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M</a:t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indent="0" lvl="0" marL="174625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n’accepte pas le mot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>
    <p:fade thruBlk="1"/>
  </p:transition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4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p70"/>
          <p:cNvSpPr txBox="1"/>
          <p:nvPr>
            <p:ph type="title"/>
          </p:nvPr>
        </p:nvSpPr>
        <p:spPr>
          <a:xfrm>
            <a:off x="833196" y="59814"/>
            <a:ext cx="294195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Quelques formules de l’arithmétique</a:t>
            </a:r>
            <a:endParaRPr/>
          </a:p>
        </p:txBody>
      </p:sp>
      <p:sp>
        <p:nvSpPr>
          <p:cNvPr id="886" name="Google Shape;886;p70"/>
          <p:cNvSpPr/>
          <p:nvPr/>
        </p:nvSpPr>
        <p:spPr>
          <a:xfrm>
            <a:off x="495363" y="404736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87" name="Google Shape;887;p70"/>
          <p:cNvSpPr txBox="1"/>
          <p:nvPr/>
        </p:nvSpPr>
        <p:spPr>
          <a:xfrm>
            <a:off x="573595" y="325944"/>
            <a:ext cx="3489325" cy="29235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63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Exprimer quelques faits élémentaires. . 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t/>
            </a:r>
            <a:endParaRPr sz="105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7159" lvl="0" marL="340360" marR="11493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 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INTDIV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x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y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q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r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: “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q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est le quotient et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r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le reste de la  division euclidienne de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x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par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y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” :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52514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x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=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q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∗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y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+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r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∧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r 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&lt;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y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  <a:p>
            <a:pPr indent="0" lvl="0" marL="203200" marR="0" rtl="0" algn="l">
              <a:lnSpc>
                <a:spcPct val="100000"/>
              </a:lnSpc>
              <a:spcBef>
                <a:spcPts val="505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 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DIV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y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x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: “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y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divise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x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” :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525145" marR="0" rtl="0" algn="ctr">
              <a:lnSpc>
                <a:spcPct val="100000"/>
              </a:lnSpc>
              <a:spcBef>
                <a:spcPts val="844"/>
              </a:spcBef>
              <a:spcAft>
                <a:spcPts val="0"/>
              </a:spcAft>
              <a:buNone/>
            </a:pP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∃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q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INTDIV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x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y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q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0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  <a:p>
            <a:pPr indent="0" lvl="0" marL="203200" marR="0" rtl="0" algn="l">
              <a:lnSpc>
                <a:spcPct val="120000"/>
              </a:lnSpc>
              <a:spcBef>
                <a:spcPts val="85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 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EVEN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x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: “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x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est pair” :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DIV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x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  <a:p>
            <a:pPr indent="0" lvl="0" marL="203200" marR="0" rtl="0" algn="l">
              <a:lnSpc>
                <a:spcPct val="119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 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ODD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x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: “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x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est impair” :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¬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EVEN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x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  <a:p>
            <a:pPr indent="0" lvl="0" marL="203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 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PRIME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x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: “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x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est premier” :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525145" marR="0" rtl="0" algn="ctr">
              <a:lnSpc>
                <a:spcPct val="100000"/>
              </a:lnSpc>
              <a:spcBef>
                <a:spcPts val="844"/>
              </a:spcBef>
              <a:spcAft>
                <a:spcPts val="0"/>
              </a:spcAft>
              <a:buNone/>
            </a:pP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x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≥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2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∧ ∀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y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DIV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y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x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⇒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y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=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1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∨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y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=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x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)))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  <a:p>
            <a:pPr indent="0" lvl="0" marL="203200" marR="0" rtl="0" algn="l">
              <a:lnSpc>
                <a:spcPct val="114285"/>
              </a:lnSpc>
              <a:spcBef>
                <a:spcPts val="844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POWER</a:t>
            </a:r>
            <a:r>
              <a:rPr baseline="-25000" i="1" lang="en-US" sz="1050">
                <a:latin typeface="Arial"/>
                <a:ea typeface="Arial"/>
                <a:cs typeface="Arial"/>
                <a:sym typeface="Arial"/>
              </a:rPr>
              <a:t>p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x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: “Le nombre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x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est une puissance de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” (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p</a:t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indent="0" lvl="0" marL="34036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nombre premier fixé) :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525145" marR="0" rtl="0" algn="ctr">
              <a:lnSpc>
                <a:spcPct val="100000"/>
              </a:lnSpc>
              <a:spcBef>
                <a:spcPts val="844"/>
              </a:spcBef>
              <a:spcAft>
                <a:spcPts val="0"/>
              </a:spcAft>
              <a:buNone/>
            </a:pP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∀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y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((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DIV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y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x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∧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PRIME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y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))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⇒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y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=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88" name="Google Shape;888;p70"/>
          <p:cNvSpPr txBox="1"/>
          <p:nvPr/>
        </p:nvSpPr>
        <p:spPr>
          <a:xfrm>
            <a:off x="4434966" y="3370303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40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2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p71"/>
          <p:cNvSpPr txBox="1"/>
          <p:nvPr>
            <p:ph type="title"/>
          </p:nvPr>
        </p:nvSpPr>
        <p:spPr>
          <a:xfrm>
            <a:off x="833196" y="59814"/>
            <a:ext cx="294195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Quelques formules de l’arithmétique</a:t>
            </a:r>
            <a:endParaRPr/>
          </a:p>
        </p:txBody>
      </p:sp>
      <p:sp>
        <p:nvSpPr>
          <p:cNvPr id="894" name="Google Shape;894;p71"/>
          <p:cNvSpPr/>
          <p:nvPr/>
        </p:nvSpPr>
        <p:spPr>
          <a:xfrm>
            <a:off x="495363" y="393636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95" name="Google Shape;895;p71"/>
          <p:cNvSpPr txBox="1"/>
          <p:nvPr/>
        </p:nvSpPr>
        <p:spPr>
          <a:xfrm>
            <a:off x="598995" y="314844"/>
            <a:ext cx="3244215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On peut coder un mot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=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baseline="-25000" lang="en-US" sz="120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baseline="-25000" lang="en-US" sz="1200">
                <a:latin typeface="Helvetica Neue"/>
                <a:ea typeface="Helvetica Neue"/>
                <a:cs typeface="Helvetica Neue"/>
                <a:sym typeface="Helvetica Neue"/>
              </a:rPr>
              <a:t>2 </a:t>
            </a:r>
            <a:r>
              <a:rPr lang="en-US" sz="1100">
                <a:latin typeface="Cambria"/>
                <a:ea typeface="Cambria"/>
                <a:cs typeface="Cambria"/>
                <a:sym typeface="Cambria"/>
              </a:rPr>
              <a:t>· · ·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baseline="-25000" i="1" lang="en-US" sz="1200">
                <a:latin typeface="Arial"/>
                <a:ea typeface="Arial"/>
                <a:cs typeface="Arial"/>
                <a:sym typeface="Arial"/>
              </a:rPr>
              <a:t>n 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sur l’alphabet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96" name="Google Shape;896;p71"/>
          <p:cNvSpPr txBox="1"/>
          <p:nvPr/>
        </p:nvSpPr>
        <p:spPr>
          <a:xfrm>
            <a:off x="598995" y="417840"/>
            <a:ext cx="3674745" cy="30118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0625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Σ = </a:t>
            </a:r>
            <a:r>
              <a:rPr lang="en-US" sz="1100">
                <a:latin typeface="Cambria"/>
                <a:ea typeface="Cambria"/>
                <a:cs typeface="Cambria"/>
                <a:sym typeface="Cambria"/>
              </a:rPr>
              <a:t>{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0</a:t>
            </a:r>
            <a:r>
              <a:rPr i="1" lang="en-US" sz="11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i="1" lang="en-US" sz="11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1100">
                <a:latin typeface="Cambria"/>
                <a:ea typeface="Cambria"/>
                <a:cs typeface="Cambria"/>
                <a:sym typeface="Cambria"/>
              </a:rPr>
              <a:t>· · ·  </a:t>
            </a:r>
            <a:r>
              <a:rPr i="1" lang="en-US" sz="11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p </a:t>
            </a:r>
            <a:r>
              <a:rPr lang="en-US" sz="1100">
                <a:latin typeface="Cambria"/>
                <a:ea typeface="Cambria"/>
                <a:cs typeface="Cambria"/>
                <a:sym typeface="Cambria"/>
              </a:rPr>
              <a:t>−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lang="en-US" sz="1100">
                <a:latin typeface="Cambria"/>
                <a:ea typeface="Cambria"/>
                <a:cs typeface="Cambria"/>
                <a:sym typeface="Cambria"/>
              </a:rPr>
              <a:t>}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comme l’entier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593725" marR="0" rtl="0" algn="l">
              <a:lnSpc>
                <a:spcPct val="100000"/>
              </a:lnSpc>
              <a:spcBef>
                <a:spcPts val="530"/>
              </a:spcBef>
              <a:spcAft>
                <a:spcPts val="0"/>
              </a:spcAft>
              <a:buNone/>
            </a:pP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v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=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baseline="-25000" lang="en-US" sz="1200">
                <a:latin typeface="Helvetica Neue"/>
                <a:ea typeface="Helvetica Neue"/>
                <a:cs typeface="Helvetica Neue"/>
                <a:sym typeface="Helvetica Neue"/>
              </a:rPr>
              <a:t>1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+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baseline="-25000" lang="en-US" sz="120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p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+ </a:t>
            </a:r>
            <a:r>
              <a:rPr lang="en-US" sz="1100">
                <a:latin typeface="Cambria"/>
                <a:ea typeface="Cambria"/>
                <a:cs typeface="Cambria"/>
                <a:sym typeface="Cambria"/>
              </a:rPr>
              <a:t>· · ·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+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baseline="-25000" i="1" lang="en-US" sz="12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baseline="-25000" lang="en-US" sz="1200">
                <a:latin typeface="Cambria"/>
                <a:ea typeface="Cambria"/>
                <a:cs typeface="Cambria"/>
                <a:sym typeface="Cambria"/>
              </a:rPr>
              <a:t>−</a:t>
            </a:r>
            <a:r>
              <a:rPr baseline="-25000" lang="en-US" sz="120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p</a:t>
            </a:r>
            <a:r>
              <a:rPr baseline="30000" i="1" lang="en-US" sz="12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baseline="30000" lang="en-US" sz="1200">
                <a:latin typeface="Cambria"/>
                <a:ea typeface="Cambria"/>
                <a:cs typeface="Cambria"/>
                <a:sym typeface="Cambria"/>
              </a:rPr>
              <a:t>−</a:t>
            </a:r>
            <a:r>
              <a:rPr baseline="30000" lang="en-US" sz="1200">
                <a:latin typeface="Helvetica Neue"/>
                <a:ea typeface="Helvetica Neue"/>
                <a:cs typeface="Helvetica Neue"/>
                <a:sym typeface="Helvetica Neue"/>
              </a:rPr>
              <a:t>2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+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baseline="-25000" i="1" lang="en-US" sz="12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p</a:t>
            </a:r>
            <a:r>
              <a:rPr baseline="30000" i="1" lang="en-US" sz="12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baseline="30000" lang="en-US" sz="1200">
                <a:latin typeface="Cambria"/>
                <a:ea typeface="Cambria"/>
                <a:cs typeface="Cambria"/>
                <a:sym typeface="Cambria"/>
              </a:rPr>
              <a:t>−</a:t>
            </a:r>
            <a:r>
              <a:rPr baseline="30000" lang="en-US" sz="120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i="1" lang="en-US" sz="11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indent="0" lvl="0" marL="38100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Exprimer quelques faits sur un mot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7159" lvl="0" marL="314960" marR="59689" rtl="0" algn="just">
              <a:lnSpc>
                <a:spcPct val="100000"/>
              </a:lnSpc>
              <a:spcBef>
                <a:spcPts val="775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LENGTH</a:t>
            </a:r>
            <a:r>
              <a:rPr baseline="-25000" i="1" lang="en-US" sz="1050">
                <a:latin typeface="Arial"/>
                <a:ea typeface="Arial"/>
                <a:cs typeface="Arial"/>
                <a:sym typeface="Arial"/>
              </a:rPr>
              <a:t>p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v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d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: “Le nombre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d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est une puissance de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p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qui  donne la longueur de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v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vu comme un mot sur l’alphabet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Σ 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à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p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lettres” :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89560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POWER</a:t>
            </a:r>
            <a:r>
              <a:rPr baseline="-25000" i="1" lang="en-US" sz="1050">
                <a:latin typeface="Arial"/>
                <a:ea typeface="Arial"/>
                <a:cs typeface="Arial"/>
                <a:sym typeface="Arial"/>
              </a:rPr>
              <a:t>p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d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∧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v 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&lt;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d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∧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p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∗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v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≥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d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  <a:p>
            <a:pPr indent="-137159" lvl="0" marL="314960" marR="276225" rtl="0" algn="l">
              <a:lnSpc>
                <a:spcPct val="100000"/>
              </a:lnSpc>
              <a:spcBef>
                <a:spcPts val="495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DIGIT</a:t>
            </a:r>
            <a:r>
              <a:rPr baseline="-25000" i="1" lang="en-US" sz="1050">
                <a:latin typeface="Arial"/>
                <a:ea typeface="Arial"/>
                <a:cs typeface="Arial"/>
                <a:sym typeface="Arial"/>
              </a:rPr>
              <a:t>p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v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y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: “Le ’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y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ème’ chiffre de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v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de l’écriture en  base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p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est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b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y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est donné par une puissance de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)” :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89560" marR="0" rtl="0" algn="ctr">
              <a:lnSpc>
                <a:spcPct val="100000"/>
              </a:lnSpc>
              <a:spcBef>
                <a:spcPts val="490"/>
              </a:spcBef>
              <a:spcAft>
                <a:spcPts val="0"/>
              </a:spcAft>
              <a:buNone/>
            </a:pP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∃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u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∃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v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=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+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b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∗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y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+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u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∗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p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∗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y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∧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&lt;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y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∧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b 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&lt;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  <a:p>
            <a:pPr indent="-137159" lvl="0" marL="314960" marR="96520" rtl="0" algn="l">
              <a:lnSpc>
                <a:spcPct val="100000"/>
              </a:lnSpc>
              <a:spcBef>
                <a:spcPts val="495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DIGIT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v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y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b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d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: “Les 3 chiffres consécutifs de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v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à la  position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y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sont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c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et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d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y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étant donné par une puissance  de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)” :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76860" marR="0" rtl="0" algn="ctr">
              <a:lnSpc>
                <a:spcPct val="100000"/>
              </a:lnSpc>
              <a:spcBef>
                <a:spcPts val="484"/>
              </a:spcBef>
              <a:spcAft>
                <a:spcPts val="0"/>
              </a:spcAft>
              <a:buNone/>
            </a:pP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∃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u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∃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v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=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+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b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∗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y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+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c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∗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p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∗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y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+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d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∗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p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∗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p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∗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y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+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u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∗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p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∗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p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∗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p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∗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y</a:t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indent="0" lvl="0" marL="289560" marR="0" rtl="0" algn="ctr">
              <a:lnSpc>
                <a:spcPct val="100000"/>
              </a:lnSpc>
              <a:spcBef>
                <a:spcPts val="490"/>
              </a:spcBef>
              <a:spcAft>
                <a:spcPts val="0"/>
              </a:spcAft>
              <a:buNone/>
            </a:pP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∧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&lt;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y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∧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b 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&lt;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p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∧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c 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&lt;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p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∧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d 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&lt;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97" name="Google Shape;897;p71"/>
          <p:cNvSpPr/>
          <p:nvPr/>
        </p:nvSpPr>
        <p:spPr>
          <a:xfrm>
            <a:off x="495363" y="1016139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98" name="Google Shape;898;p71"/>
          <p:cNvSpPr txBox="1"/>
          <p:nvPr/>
        </p:nvSpPr>
        <p:spPr>
          <a:xfrm>
            <a:off x="4434966" y="3367384"/>
            <a:ext cx="109855" cy="1168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41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2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p72"/>
          <p:cNvSpPr txBox="1"/>
          <p:nvPr>
            <p:ph type="title"/>
          </p:nvPr>
        </p:nvSpPr>
        <p:spPr>
          <a:xfrm>
            <a:off x="833196" y="59814"/>
            <a:ext cx="294195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Quelques formules de l’arithmétique</a:t>
            </a:r>
            <a:endParaRPr/>
          </a:p>
        </p:txBody>
      </p:sp>
      <p:sp>
        <p:nvSpPr>
          <p:cNvPr id="904" name="Google Shape;904;p72"/>
          <p:cNvSpPr/>
          <p:nvPr/>
        </p:nvSpPr>
        <p:spPr>
          <a:xfrm>
            <a:off x="495363" y="373392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05" name="Google Shape;905;p72"/>
          <p:cNvSpPr txBox="1"/>
          <p:nvPr/>
        </p:nvSpPr>
        <p:spPr>
          <a:xfrm>
            <a:off x="573595" y="294600"/>
            <a:ext cx="3732529" cy="103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63500" marR="0" rtl="0" algn="l">
              <a:lnSpc>
                <a:spcPct val="11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Exprimer le diagramme espace temps d’une machine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7159" lvl="0" marL="340360" marR="81280" rtl="0" algn="l">
              <a:lnSpc>
                <a:spcPct val="120000"/>
              </a:lnSpc>
              <a:spcBef>
                <a:spcPts val="25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MATCH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v 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y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z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: “Les 3 chiffres de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v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à la position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y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sont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, 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b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et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c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et correspondent aux 3 chiffres de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v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à la position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z 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selon la fonction de transition 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δ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de la machine de Turing ” :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651510" marR="0" rtl="0" algn="ctr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None/>
            </a:pPr>
            <a:r>
              <a:rPr baseline="30000" lang="en-US" sz="1500">
                <a:latin typeface="Lucida Sans"/>
                <a:ea typeface="Lucida Sans"/>
                <a:cs typeface="Lucida Sans"/>
                <a:sym typeface="Lucida Sans"/>
              </a:rPr>
              <a:t>^	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DIGIT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v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y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b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∧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DIGIT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v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z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d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e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f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  <a:p>
            <a:pPr indent="0" lvl="0" marL="370205" marR="0" rtl="0" algn="l">
              <a:lnSpc>
                <a:spcPct val="100000"/>
              </a:lnSpc>
              <a:spcBef>
                <a:spcPts val="335"/>
              </a:spcBef>
              <a:spcAft>
                <a:spcPts val="0"/>
              </a:spcAft>
              <a:buNone/>
            </a:pPr>
            <a:r>
              <a:rPr lang="en-US" sz="700"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i="1" lang="en-US" sz="70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i="1" lang="en-US" sz="700">
                <a:latin typeface="Trebuchet MS"/>
                <a:ea typeface="Trebuchet MS"/>
                <a:cs typeface="Trebuchet MS"/>
                <a:sym typeface="Trebuchet MS"/>
              </a:rPr>
              <a:t>,</a:t>
            </a:r>
            <a:r>
              <a:rPr i="1" lang="en-US" sz="700">
                <a:latin typeface="Arial"/>
                <a:ea typeface="Arial"/>
                <a:cs typeface="Arial"/>
                <a:sym typeface="Arial"/>
              </a:rPr>
              <a:t>b</a:t>
            </a:r>
            <a:r>
              <a:rPr i="1" lang="en-US" sz="700">
                <a:latin typeface="Trebuchet MS"/>
                <a:ea typeface="Trebuchet MS"/>
                <a:cs typeface="Trebuchet MS"/>
                <a:sym typeface="Trebuchet MS"/>
              </a:rPr>
              <a:t>,</a:t>
            </a:r>
            <a:r>
              <a:rPr i="1" lang="en-US" sz="70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i="1" lang="en-US" sz="700">
                <a:latin typeface="Trebuchet MS"/>
                <a:ea typeface="Trebuchet MS"/>
                <a:cs typeface="Trebuchet MS"/>
                <a:sym typeface="Trebuchet MS"/>
              </a:rPr>
              <a:t>,</a:t>
            </a:r>
            <a:r>
              <a:rPr i="1" lang="en-US" sz="700">
                <a:latin typeface="Arial"/>
                <a:ea typeface="Arial"/>
                <a:cs typeface="Arial"/>
                <a:sym typeface="Arial"/>
              </a:rPr>
              <a:t>d</a:t>
            </a:r>
            <a:r>
              <a:rPr i="1" lang="en-US" sz="700">
                <a:latin typeface="Trebuchet MS"/>
                <a:ea typeface="Trebuchet MS"/>
                <a:cs typeface="Trebuchet MS"/>
                <a:sym typeface="Trebuchet MS"/>
              </a:rPr>
              <a:t>,</a:t>
            </a:r>
            <a:r>
              <a:rPr i="1" lang="en-US" sz="700">
                <a:latin typeface="Arial"/>
                <a:ea typeface="Arial"/>
                <a:cs typeface="Arial"/>
                <a:sym typeface="Arial"/>
              </a:rPr>
              <a:t>e</a:t>
            </a:r>
            <a:r>
              <a:rPr i="1" lang="en-US" sz="700">
                <a:latin typeface="Trebuchet MS"/>
                <a:ea typeface="Trebuchet MS"/>
                <a:cs typeface="Trebuchet MS"/>
                <a:sym typeface="Trebuchet MS"/>
              </a:rPr>
              <a:t>,</a:t>
            </a:r>
            <a:r>
              <a:rPr i="1" lang="en-US" sz="700">
                <a:latin typeface="Arial"/>
                <a:ea typeface="Arial"/>
                <a:cs typeface="Arial"/>
                <a:sym typeface="Arial"/>
              </a:rPr>
              <a:t>f </a:t>
            </a:r>
            <a:r>
              <a:rPr lang="en-US" sz="700">
                <a:latin typeface="Verdana"/>
                <a:ea typeface="Verdana"/>
                <a:cs typeface="Verdana"/>
                <a:sym typeface="Verdana"/>
              </a:rPr>
              <a:t>)</a:t>
            </a:r>
            <a:r>
              <a:rPr lang="en-US" sz="700">
                <a:latin typeface="Cambria"/>
                <a:ea typeface="Cambria"/>
                <a:cs typeface="Cambria"/>
                <a:sym typeface="Cambria"/>
              </a:rPr>
              <a:t>∈</a:t>
            </a:r>
            <a:r>
              <a:rPr lang="en-US" sz="700">
                <a:latin typeface="Times New Roman"/>
                <a:ea typeface="Times New Roman"/>
                <a:cs typeface="Times New Roman"/>
                <a:sym typeface="Times New Roman"/>
              </a:rPr>
              <a:t>LEGAL</a:t>
            </a:r>
            <a:endParaRPr sz="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06" name="Google Shape;906;p72"/>
          <p:cNvSpPr txBox="1"/>
          <p:nvPr/>
        </p:nvSpPr>
        <p:spPr>
          <a:xfrm>
            <a:off x="901484" y="2506645"/>
            <a:ext cx="3311525" cy="6375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MOVE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v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d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: “la suite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v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représente une suite de  configurations successives de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M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de longueur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c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jusqu’à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d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:  toutes les paires de suites de 3-chiffres exactement  écartées de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c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positions dans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v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se correspondent selon 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δ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” :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07" name="Google Shape;907;p72"/>
          <p:cNvSpPr txBox="1"/>
          <p:nvPr/>
        </p:nvSpPr>
        <p:spPr>
          <a:xfrm>
            <a:off x="764425" y="2524578"/>
            <a:ext cx="93345" cy="1511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67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</a:t>
            </a:r>
            <a:endParaRPr sz="60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908" name="Google Shape;908;p72"/>
          <p:cNvSpPr txBox="1"/>
          <p:nvPr/>
        </p:nvSpPr>
        <p:spPr>
          <a:xfrm>
            <a:off x="953884" y="3177230"/>
            <a:ext cx="3254375" cy="2679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∀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y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((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POWER</a:t>
            </a:r>
            <a:r>
              <a:rPr baseline="-25000" i="1" lang="en-US" sz="1050">
                <a:latin typeface="Arial"/>
                <a:ea typeface="Arial"/>
                <a:cs typeface="Arial"/>
                <a:sym typeface="Arial"/>
              </a:rPr>
              <a:t>p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y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∧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y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∗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p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∗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p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∗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c 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&lt;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d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⇒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MATCH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v 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y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yc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))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09" name="Google Shape;909;p72"/>
          <p:cNvSpPr txBox="1"/>
          <p:nvPr/>
        </p:nvSpPr>
        <p:spPr>
          <a:xfrm>
            <a:off x="4434966" y="3371256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42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3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p73"/>
          <p:cNvSpPr txBox="1"/>
          <p:nvPr>
            <p:ph type="title"/>
          </p:nvPr>
        </p:nvSpPr>
        <p:spPr>
          <a:xfrm>
            <a:off x="833196" y="59814"/>
            <a:ext cx="294195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Quelques formules de l’arithmétique</a:t>
            </a:r>
            <a:endParaRPr/>
          </a:p>
        </p:txBody>
      </p:sp>
      <p:sp>
        <p:nvSpPr>
          <p:cNvPr id="915" name="Google Shape;915;p73"/>
          <p:cNvSpPr/>
          <p:nvPr/>
        </p:nvSpPr>
        <p:spPr>
          <a:xfrm>
            <a:off x="495363" y="373392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16" name="Google Shape;916;p73"/>
          <p:cNvSpPr txBox="1"/>
          <p:nvPr/>
        </p:nvSpPr>
        <p:spPr>
          <a:xfrm>
            <a:off x="560895" y="294600"/>
            <a:ext cx="3757929" cy="12579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76200" marR="0" rtl="0" algn="l">
              <a:lnSpc>
                <a:spcPct val="11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Exprimer le diagramme espace temps d’une machine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7159" lvl="0" marL="353060" marR="93980" rtl="0" algn="l">
              <a:lnSpc>
                <a:spcPct val="120000"/>
              </a:lnSpc>
              <a:spcBef>
                <a:spcPts val="25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MATCH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v 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y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z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: “Les 3 chiffres de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v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à la position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y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sont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, 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b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et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c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et correspondent aux 3 chiffres de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v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à la position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z 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selon la fonction de transition 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δ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de la machine de Turing ” :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651510" marR="0" rtl="0" algn="ctr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None/>
            </a:pPr>
            <a:r>
              <a:rPr baseline="30000" lang="en-US" sz="1500">
                <a:latin typeface="Lucida Sans"/>
                <a:ea typeface="Lucida Sans"/>
                <a:cs typeface="Lucida Sans"/>
                <a:sym typeface="Lucida Sans"/>
              </a:rPr>
              <a:t>^	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DIGIT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v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y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b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∧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DIGIT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v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z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d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e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f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  <a:p>
            <a:pPr indent="0" lvl="0" marL="382905" marR="0" rtl="0" algn="l">
              <a:lnSpc>
                <a:spcPct val="100000"/>
              </a:lnSpc>
              <a:spcBef>
                <a:spcPts val="335"/>
              </a:spcBef>
              <a:spcAft>
                <a:spcPts val="0"/>
              </a:spcAft>
              <a:buNone/>
            </a:pPr>
            <a:r>
              <a:rPr lang="en-US" sz="700"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i="1" lang="en-US" sz="70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i="1" lang="en-US" sz="700">
                <a:latin typeface="Trebuchet MS"/>
                <a:ea typeface="Trebuchet MS"/>
                <a:cs typeface="Trebuchet MS"/>
                <a:sym typeface="Trebuchet MS"/>
              </a:rPr>
              <a:t>,</a:t>
            </a:r>
            <a:r>
              <a:rPr i="1" lang="en-US" sz="700">
                <a:latin typeface="Arial"/>
                <a:ea typeface="Arial"/>
                <a:cs typeface="Arial"/>
                <a:sym typeface="Arial"/>
              </a:rPr>
              <a:t>b</a:t>
            </a:r>
            <a:r>
              <a:rPr i="1" lang="en-US" sz="700">
                <a:latin typeface="Trebuchet MS"/>
                <a:ea typeface="Trebuchet MS"/>
                <a:cs typeface="Trebuchet MS"/>
                <a:sym typeface="Trebuchet MS"/>
              </a:rPr>
              <a:t>,</a:t>
            </a:r>
            <a:r>
              <a:rPr i="1" lang="en-US" sz="70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i="1" lang="en-US" sz="700">
                <a:latin typeface="Trebuchet MS"/>
                <a:ea typeface="Trebuchet MS"/>
                <a:cs typeface="Trebuchet MS"/>
                <a:sym typeface="Trebuchet MS"/>
              </a:rPr>
              <a:t>,</a:t>
            </a:r>
            <a:r>
              <a:rPr i="1" lang="en-US" sz="700">
                <a:latin typeface="Arial"/>
                <a:ea typeface="Arial"/>
                <a:cs typeface="Arial"/>
                <a:sym typeface="Arial"/>
              </a:rPr>
              <a:t>d</a:t>
            </a:r>
            <a:r>
              <a:rPr i="1" lang="en-US" sz="700">
                <a:latin typeface="Trebuchet MS"/>
                <a:ea typeface="Trebuchet MS"/>
                <a:cs typeface="Trebuchet MS"/>
                <a:sym typeface="Trebuchet MS"/>
              </a:rPr>
              <a:t>,</a:t>
            </a:r>
            <a:r>
              <a:rPr i="1" lang="en-US" sz="700">
                <a:latin typeface="Arial"/>
                <a:ea typeface="Arial"/>
                <a:cs typeface="Arial"/>
                <a:sym typeface="Arial"/>
              </a:rPr>
              <a:t>e</a:t>
            </a:r>
            <a:r>
              <a:rPr i="1" lang="en-US" sz="700">
                <a:latin typeface="Trebuchet MS"/>
                <a:ea typeface="Trebuchet MS"/>
                <a:cs typeface="Trebuchet MS"/>
                <a:sym typeface="Trebuchet MS"/>
              </a:rPr>
              <a:t>,</a:t>
            </a:r>
            <a:r>
              <a:rPr i="1" lang="en-US" sz="700">
                <a:latin typeface="Arial"/>
                <a:ea typeface="Arial"/>
                <a:cs typeface="Arial"/>
                <a:sym typeface="Arial"/>
              </a:rPr>
              <a:t>f </a:t>
            </a:r>
            <a:r>
              <a:rPr lang="en-US" sz="700">
                <a:latin typeface="Verdana"/>
                <a:ea typeface="Verdana"/>
                <a:cs typeface="Verdana"/>
                <a:sym typeface="Verdana"/>
              </a:rPr>
              <a:t>)</a:t>
            </a:r>
            <a:r>
              <a:rPr lang="en-US" sz="700">
                <a:latin typeface="Cambria"/>
                <a:ea typeface="Cambria"/>
                <a:cs typeface="Cambria"/>
                <a:sym typeface="Cambria"/>
              </a:rPr>
              <a:t>∈</a:t>
            </a:r>
            <a:r>
              <a:rPr lang="en-US" sz="700">
                <a:latin typeface="Times New Roman"/>
                <a:ea typeface="Times New Roman"/>
                <a:cs typeface="Times New Roman"/>
                <a:sym typeface="Times New Roman"/>
              </a:rPr>
              <a:t>LEGAL</a:t>
            </a:r>
            <a:endParaRPr sz="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28269" lvl="0" marL="629920" marR="0" rtl="0" algn="l">
              <a:lnSpc>
                <a:spcPct val="100000"/>
              </a:lnSpc>
              <a:spcBef>
                <a:spcPts val="705"/>
              </a:spcBef>
              <a:spcAft>
                <a:spcPts val="0"/>
              </a:spcAft>
              <a:buClr>
                <a:srgbClr val="3333B2"/>
              </a:buClr>
              <a:buSzPts val="900"/>
              <a:buFont typeface="Cambria"/>
              <a:buChar char="•"/>
            </a:pP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a, b, c, d, e, f 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900">
                <a:latin typeface="Cambria"/>
                <a:ea typeface="Cambria"/>
                <a:cs typeface="Cambria"/>
                <a:sym typeface="Cambria"/>
              </a:rPr>
              <a:t>∈ </a:t>
            </a:r>
            <a:r>
              <a:rPr lang="en-US" sz="900">
                <a:latin typeface="Times New Roman"/>
                <a:ea typeface="Times New Roman"/>
                <a:cs typeface="Times New Roman"/>
                <a:sym typeface="Times New Roman"/>
              </a:rPr>
              <a:t>LEGAL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désigne le fait que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17" name="Google Shape;917;p73"/>
          <p:cNvSpPr txBox="1"/>
          <p:nvPr/>
        </p:nvSpPr>
        <p:spPr>
          <a:xfrm>
            <a:off x="901484" y="2506645"/>
            <a:ext cx="3311525" cy="6375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MOVE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v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d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: “la suite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v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représente une suite de  configurations successives de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M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de longueur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c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jusqu’à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d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:  toutes les paires de suites de 3-chiffres exactement  écartées de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c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positions dans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v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se correspondent selon 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δ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” :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18" name="Google Shape;918;p73"/>
          <p:cNvSpPr txBox="1"/>
          <p:nvPr/>
        </p:nvSpPr>
        <p:spPr>
          <a:xfrm>
            <a:off x="764425" y="2524578"/>
            <a:ext cx="93345" cy="1511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67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</a:t>
            </a:r>
            <a:endParaRPr sz="60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919" name="Google Shape;919;p73"/>
          <p:cNvSpPr txBox="1"/>
          <p:nvPr/>
        </p:nvSpPr>
        <p:spPr>
          <a:xfrm>
            <a:off x="953884" y="3177230"/>
            <a:ext cx="3254375" cy="2679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∀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y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((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POWER</a:t>
            </a:r>
            <a:r>
              <a:rPr baseline="-25000" i="1" lang="en-US" sz="1050">
                <a:latin typeface="Arial"/>
                <a:ea typeface="Arial"/>
                <a:cs typeface="Arial"/>
                <a:sym typeface="Arial"/>
              </a:rPr>
              <a:t>p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y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∧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y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∗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p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∗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p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∗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c 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&lt;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d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⇒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MATCH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v 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y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yc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))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20" name="Google Shape;920;p73"/>
          <p:cNvSpPr txBox="1"/>
          <p:nvPr/>
        </p:nvSpPr>
        <p:spPr>
          <a:xfrm>
            <a:off x="4434966" y="3371256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42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921" name="Google Shape;921;p73"/>
          <p:cNvGraphicFramePr/>
          <p:nvPr/>
        </p:nvGraphicFramePr>
        <p:xfrm>
          <a:off x="2487519" y="165594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{04A7FA79-32BD-485F-8D30-55D212A3DDFB}</a:tableStyleId>
              </a:tblPr>
              <a:tblGrid>
                <a:gridCol w="208275"/>
                <a:gridCol w="208275"/>
                <a:gridCol w="208275"/>
              </a:tblGrid>
              <a:tr h="208450">
                <a:tc>
                  <a:txBody>
                    <a:bodyPr/>
                    <a:lstStyle/>
                    <a:p>
                      <a:pPr indent="0" lvl="0" marL="0" marR="64769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</a:t>
                      </a:r>
                      <a:endParaRPr sz="9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19675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64769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9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2985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6794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</a:t>
                      </a:r>
                      <a:endParaRPr sz="9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19675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8450">
                <a:tc>
                  <a:txBody>
                    <a:bodyPr/>
                    <a:lstStyle/>
                    <a:p>
                      <a:pPr indent="0" lvl="0" marL="0" marR="64769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</a:t>
                      </a:r>
                      <a:endParaRPr sz="9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2985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64769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</a:t>
                      </a:r>
                      <a:endParaRPr sz="9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19675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8064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f</a:t>
                      </a:r>
                      <a:endParaRPr sz="9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175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922" name="Google Shape;922;p73"/>
          <p:cNvSpPr txBox="1"/>
          <p:nvPr/>
        </p:nvSpPr>
        <p:spPr>
          <a:xfrm>
            <a:off x="1178572" y="2057852"/>
            <a:ext cx="1147445" cy="162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est une fenêtre légale.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>
    <p:fade thruBlk="1"/>
  </p:transition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6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p74"/>
          <p:cNvSpPr txBox="1"/>
          <p:nvPr>
            <p:ph type="title"/>
          </p:nvPr>
        </p:nvSpPr>
        <p:spPr>
          <a:xfrm>
            <a:off x="833196" y="59814"/>
            <a:ext cx="294195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Quelques formules de l’arithmétique</a:t>
            </a:r>
            <a:endParaRPr/>
          </a:p>
        </p:txBody>
      </p:sp>
      <p:sp>
        <p:nvSpPr>
          <p:cNvPr id="928" name="Google Shape;928;p74"/>
          <p:cNvSpPr/>
          <p:nvPr/>
        </p:nvSpPr>
        <p:spPr>
          <a:xfrm>
            <a:off x="495363" y="373392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29" name="Google Shape;929;p74"/>
          <p:cNvSpPr txBox="1"/>
          <p:nvPr/>
        </p:nvSpPr>
        <p:spPr>
          <a:xfrm>
            <a:off x="560895" y="294600"/>
            <a:ext cx="3757929" cy="12579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76200" marR="0" rtl="0" algn="l">
              <a:lnSpc>
                <a:spcPct val="11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Exprimer le diagramme espace temps d’une machine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7159" lvl="0" marL="353060" marR="93980" rtl="0" algn="l">
              <a:lnSpc>
                <a:spcPct val="120000"/>
              </a:lnSpc>
              <a:spcBef>
                <a:spcPts val="25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MATCH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v 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y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z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: “Les 3 chiffres de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v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à la position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y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sont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, 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b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et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c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et correspondent aux 3 chiffres de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v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à la position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z 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selon la fonction de transition 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δ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de la machine de Turing ” :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651510" marR="0" rtl="0" algn="ctr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None/>
            </a:pPr>
            <a:r>
              <a:rPr baseline="30000" lang="en-US" sz="1500">
                <a:latin typeface="Lucida Sans"/>
                <a:ea typeface="Lucida Sans"/>
                <a:cs typeface="Lucida Sans"/>
                <a:sym typeface="Lucida Sans"/>
              </a:rPr>
              <a:t>^	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DIGIT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v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y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b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∧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DIGIT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v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z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d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e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f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  <a:p>
            <a:pPr indent="0" lvl="0" marL="382905" marR="0" rtl="0" algn="l">
              <a:lnSpc>
                <a:spcPct val="100000"/>
              </a:lnSpc>
              <a:spcBef>
                <a:spcPts val="335"/>
              </a:spcBef>
              <a:spcAft>
                <a:spcPts val="0"/>
              </a:spcAft>
              <a:buNone/>
            </a:pPr>
            <a:r>
              <a:rPr lang="en-US" sz="700"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i="1" lang="en-US" sz="70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i="1" lang="en-US" sz="700">
                <a:latin typeface="Trebuchet MS"/>
                <a:ea typeface="Trebuchet MS"/>
                <a:cs typeface="Trebuchet MS"/>
                <a:sym typeface="Trebuchet MS"/>
              </a:rPr>
              <a:t>,</a:t>
            </a:r>
            <a:r>
              <a:rPr i="1" lang="en-US" sz="700">
                <a:latin typeface="Arial"/>
                <a:ea typeface="Arial"/>
                <a:cs typeface="Arial"/>
                <a:sym typeface="Arial"/>
              </a:rPr>
              <a:t>b</a:t>
            </a:r>
            <a:r>
              <a:rPr i="1" lang="en-US" sz="700">
                <a:latin typeface="Trebuchet MS"/>
                <a:ea typeface="Trebuchet MS"/>
                <a:cs typeface="Trebuchet MS"/>
                <a:sym typeface="Trebuchet MS"/>
              </a:rPr>
              <a:t>,</a:t>
            </a:r>
            <a:r>
              <a:rPr i="1" lang="en-US" sz="70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i="1" lang="en-US" sz="700">
                <a:latin typeface="Trebuchet MS"/>
                <a:ea typeface="Trebuchet MS"/>
                <a:cs typeface="Trebuchet MS"/>
                <a:sym typeface="Trebuchet MS"/>
              </a:rPr>
              <a:t>,</a:t>
            </a:r>
            <a:r>
              <a:rPr i="1" lang="en-US" sz="700">
                <a:latin typeface="Arial"/>
                <a:ea typeface="Arial"/>
                <a:cs typeface="Arial"/>
                <a:sym typeface="Arial"/>
              </a:rPr>
              <a:t>d</a:t>
            </a:r>
            <a:r>
              <a:rPr i="1" lang="en-US" sz="700">
                <a:latin typeface="Trebuchet MS"/>
                <a:ea typeface="Trebuchet MS"/>
                <a:cs typeface="Trebuchet MS"/>
                <a:sym typeface="Trebuchet MS"/>
              </a:rPr>
              <a:t>,</a:t>
            </a:r>
            <a:r>
              <a:rPr i="1" lang="en-US" sz="700">
                <a:latin typeface="Arial"/>
                <a:ea typeface="Arial"/>
                <a:cs typeface="Arial"/>
                <a:sym typeface="Arial"/>
              </a:rPr>
              <a:t>e</a:t>
            </a:r>
            <a:r>
              <a:rPr i="1" lang="en-US" sz="700">
                <a:latin typeface="Trebuchet MS"/>
                <a:ea typeface="Trebuchet MS"/>
                <a:cs typeface="Trebuchet MS"/>
                <a:sym typeface="Trebuchet MS"/>
              </a:rPr>
              <a:t>,</a:t>
            </a:r>
            <a:r>
              <a:rPr i="1" lang="en-US" sz="700">
                <a:latin typeface="Arial"/>
                <a:ea typeface="Arial"/>
                <a:cs typeface="Arial"/>
                <a:sym typeface="Arial"/>
              </a:rPr>
              <a:t>f </a:t>
            </a:r>
            <a:r>
              <a:rPr lang="en-US" sz="700">
                <a:latin typeface="Verdana"/>
                <a:ea typeface="Verdana"/>
                <a:cs typeface="Verdana"/>
                <a:sym typeface="Verdana"/>
              </a:rPr>
              <a:t>)</a:t>
            </a:r>
            <a:r>
              <a:rPr lang="en-US" sz="700">
                <a:latin typeface="Cambria"/>
                <a:ea typeface="Cambria"/>
                <a:cs typeface="Cambria"/>
                <a:sym typeface="Cambria"/>
              </a:rPr>
              <a:t>∈</a:t>
            </a:r>
            <a:r>
              <a:rPr lang="en-US" sz="700">
                <a:latin typeface="Times New Roman"/>
                <a:ea typeface="Times New Roman"/>
                <a:cs typeface="Times New Roman"/>
                <a:sym typeface="Times New Roman"/>
              </a:rPr>
              <a:t>LEGAL</a:t>
            </a:r>
            <a:endParaRPr sz="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28269" lvl="0" marL="629920" marR="0" rtl="0" algn="l">
              <a:lnSpc>
                <a:spcPct val="100000"/>
              </a:lnSpc>
              <a:spcBef>
                <a:spcPts val="705"/>
              </a:spcBef>
              <a:spcAft>
                <a:spcPts val="0"/>
              </a:spcAft>
              <a:buClr>
                <a:srgbClr val="3333B2"/>
              </a:buClr>
              <a:buSzPts val="900"/>
              <a:buFont typeface="Cambria"/>
              <a:buChar char="•"/>
            </a:pP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a, b, c, d, e, f 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900">
                <a:latin typeface="Cambria"/>
                <a:ea typeface="Cambria"/>
                <a:cs typeface="Cambria"/>
                <a:sym typeface="Cambria"/>
              </a:rPr>
              <a:t>∈ </a:t>
            </a:r>
            <a:r>
              <a:rPr lang="en-US" sz="900">
                <a:latin typeface="Times New Roman"/>
                <a:ea typeface="Times New Roman"/>
                <a:cs typeface="Times New Roman"/>
                <a:sym typeface="Times New Roman"/>
              </a:rPr>
              <a:t>LEGAL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désigne le fait que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30" name="Google Shape;930;p74"/>
          <p:cNvSpPr txBox="1"/>
          <p:nvPr/>
        </p:nvSpPr>
        <p:spPr>
          <a:xfrm>
            <a:off x="901484" y="2506645"/>
            <a:ext cx="3311525" cy="6375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MOVE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v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d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: “la suite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v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représente une suite de  configurations successives de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M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de longueur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c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jusqu’à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d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:  toutes les paires de suites de 3-chiffres exactement  écartées de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c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positions dans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v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se correspondent selon 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δ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” :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31" name="Google Shape;931;p74"/>
          <p:cNvSpPr txBox="1"/>
          <p:nvPr/>
        </p:nvSpPr>
        <p:spPr>
          <a:xfrm>
            <a:off x="764425" y="2524578"/>
            <a:ext cx="93345" cy="1511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67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</a:t>
            </a:r>
            <a:endParaRPr sz="60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932" name="Google Shape;932;p74"/>
          <p:cNvSpPr txBox="1"/>
          <p:nvPr/>
        </p:nvSpPr>
        <p:spPr>
          <a:xfrm>
            <a:off x="953884" y="3177230"/>
            <a:ext cx="3254375" cy="2679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∀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y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((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POWER</a:t>
            </a:r>
            <a:r>
              <a:rPr baseline="-25000" i="1" lang="en-US" sz="1050">
                <a:latin typeface="Arial"/>
                <a:ea typeface="Arial"/>
                <a:cs typeface="Arial"/>
                <a:sym typeface="Arial"/>
              </a:rPr>
              <a:t>p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y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∧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y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∗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p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∗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p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∗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c 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&lt;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d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⇒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MATCH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v 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y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yc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))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33" name="Google Shape;933;p74"/>
          <p:cNvSpPr txBox="1"/>
          <p:nvPr/>
        </p:nvSpPr>
        <p:spPr>
          <a:xfrm>
            <a:off x="4434966" y="3371256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42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934" name="Google Shape;934;p74"/>
          <p:cNvGraphicFramePr/>
          <p:nvPr/>
        </p:nvGraphicFramePr>
        <p:xfrm>
          <a:off x="2487519" y="165594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{04A7FA79-32BD-485F-8D30-55D212A3DDFB}</a:tableStyleId>
              </a:tblPr>
              <a:tblGrid>
                <a:gridCol w="208275"/>
                <a:gridCol w="208275"/>
                <a:gridCol w="208275"/>
              </a:tblGrid>
              <a:tr h="208450">
                <a:tc>
                  <a:txBody>
                    <a:bodyPr/>
                    <a:lstStyle/>
                    <a:p>
                      <a:pPr indent="0" lvl="0" marL="0" marR="64769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</a:t>
                      </a:r>
                      <a:endParaRPr sz="9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19675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64769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9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2985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6794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</a:t>
                      </a:r>
                      <a:endParaRPr sz="9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19675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8450">
                <a:tc>
                  <a:txBody>
                    <a:bodyPr/>
                    <a:lstStyle/>
                    <a:p>
                      <a:pPr indent="0" lvl="0" marL="0" marR="64769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</a:t>
                      </a:r>
                      <a:endParaRPr sz="9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2985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64769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</a:t>
                      </a:r>
                      <a:endParaRPr sz="9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19675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8064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f</a:t>
                      </a:r>
                      <a:endParaRPr sz="9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175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935" name="Google Shape;935;p74"/>
          <p:cNvSpPr txBox="1"/>
          <p:nvPr/>
        </p:nvSpPr>
        <p:spPr>
          <a:xfrm>
            <a:off x="1178572" y="2057852"/>
            <a:ext cx="1147445" cy="162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est une fenêtre légale.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36" name="Google Shape;936;p74"/>
          <p:cNvSpPr txBox="1"/>
          <p:nvPr/>
        </p:nvSpPr>
        <p:spPr>
          <a:xfrm>
            <a:off x="1050785" y="2197031"/>
            <a:ext cx="1381125" cy="162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-128270" lvl="0" marL="14033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B2"/>
              </a:buClr>
              <a:buSzPts val="900"/>
              <a:buFont typeface="Cambria"/>
              <a:buChar char="•"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On note évidemment ici,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37" name="Google Shape;937;p74"/>
          <p:cNvSpPr txBox="1"/>
          <p:nvPr/>
        </p:nvSpPr>
        <p:spPr>
          <a:xfrm>
            <a:off x="2437993" y="2111624"/>
            <a:ext cx="123189" cy="162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V</a:t>
            </a:r>
            <a:endParaRPr sz="90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938" name="Google Shape;938;p74"/>
          <p:cNvSpPr txBox="1"/>
          <p:nvPr/>
        </p:nvSpPr>
        <p:spPr>
          <a:xfrm>
            <a:off x="2535516" y="2269787"/>
            <a:ext cx="798195" cy="1168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i="1" lang="en-US" sz="60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i="1" lang="en-US" sz="600">
                <a:latin typeface="Verdana"/>
                <a:ea typeface="Verdana"/>
                <a:cs typeface="Verdana"/>
                <a:sym typeface="Verdana"/>
              </a:rPr>
              <a:t>,</a:t>
            </a:r>
            <a:r>
              <a:rPr i="1" lang="en-US" sz="600">
                <a:latin typeface="Arial"/>
                <a:ea typeface="Arial"/>
                <a:cs typeface="Arial"/>
                <a:sym typeface="Arial"/>
              </a:rPr>
              <a:t>b</a:t>
            </a:r>
            <a:r>
              <a:rPr i="1" lang="en-US" sz="600">
                <a:latin typeface="Verdana"/>
                <a:ea typeface="Verdana"/>
                <a:cs typeface="Verdana"/>
                <a:sym typeface="Verdana"/>
              </a:rPr>
              <a:t>,</a:t>
            </a:r>
            <a:r>
              <a:rPr i="1" lang="en-US" sz="60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i="1" lang="en-US" sz="600">
                <a:latin typeface="Verdana"/>
                <a:ea typeface="Verdana"/>
                <a:cs typeface="Verdana"/>
                <a:sym typeface="Verdana"/>
              </a:rPr>
              <a:t>,</a:t>
            </a:r>
            <a:r>
              <a:rPr i="1" lang="en-US" sz="600">
                <a:latin typeface="Arial"/>
                <a:ea typeface="Arial"/>
                <a:cs typeface="Arial"/>
                <a:sym typeface="Arial"/>
              </a:rPr>
              <a:t>d</a:t>
            </a:r>
            <a:r>
              <a:rPr i="1" lang="en-US" sz="600">
                <a:latin typeface="Verdana"/>
                <a:ea typeface="Verdana"/>
                <a:cs typeface="Verdana"/>
                <a:sym typeface="Verdana"/>
              </a:rPr>
              <a:t>,</a:t>
            </a:r>
            <a:r>
              <a:rPr i="1" lang="en-US" sz="600">
                <a:latin typeface="Arial"/>
                <a:ea typeface="Arial"/>
                <a:cs typeface="Arial"/>
                <a:sym typeface="Arial"/>
              </a:rPr>
              <a:t>e</a:t>
            </a:r>
            <a:r>
              <a:rPr i="1" lang="en-US" sz="600">
                <a:latin typeface="Verdana"/>
                <a:ea typeface="Verdana"/>
                <a:cs typeface="Verdana"/>
                <a:sym typeface="Verdana"/>
              </a:rPr>
              <a:t>,</a:t>
            </a:r>
            <a:r>
              <a:rPr i="1" lang="en-US" sz="600">
                <a:latin typeface="Arial"/>
                <a:ea typeface="Arial"/>
                <a:cs typeface="Arial"/>
                <a:sym typeface="Arial"/>
              </a:rPr>
              <a:t>f </a:t>
            </a:r>
            <a:r>
              <a:rPr lang="en-US" sz="600">
                <a:latin typeface="Verdana"/>
                <a:ea typeface="Verdana"/>
                <a:cs typeface="Verdana"/>
                <a:sym typeface="Verdana"/>
              </a:rPr>
              <a:t>)</a:t>
            </a:r>
            <a:r>
              <a:rPr lang="en-US" sz="600">
                <a:latin typeface="SimSun-ExtB"/>
                <a:ea typeface="SimSun-ExtB"/>
                <a:cs typeface="SimSun-ExtB"/>
                <a:sym typeface="SimSun-ExtB"/>
              </a:rPr>
              <a:t>∈</a:t>
            </a:r>
            <a:r>
              <a:rPr lang="en-US" sz="600">
                <a:latin typeface="Times New Roman"/>
                <a:ea typeface="Times New Roman"/>
                <a:cs typeface="Times New Roman"/>
                <a:sym typeface="Times New Roman"/>
              </a:rPr>
              <a:t>LEGAL</a:t>
            </a:r>
            <a:endParaRPr sz="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39" name="Google Shape;939;p74"/>
          <p:cNvSpPr txBox="1"/>
          <p:nvPr/>
        </p:nvSpPr>
        <p:spPr>
          <a:xfrm>
            <a:off x="3346031" y="2197031"/>
            <a:ext cx="374015" cy="162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pour la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40" name="Google Shape;940;p74"/>
          <p:cNvSpPr txBox="1"/>
          <p:nvPr/>
        </p:nvSpPr>
        <p:spPr>
          <a:xfrm>
            <a:off x="1178572" y="2336210"/>
            <a:ext cx="2506345" cy="162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conjonction pour chacun des 6-uplets de </a:t>
            </a:r>
            <a:r>
              <a:rPr lang="en-US" sz="900">
                <a:latin typeface="Times New Roman"/>
                <a:ea typeface="Times New Roman"/>
                <a:cs typeface="Times New Roman"/>
                <a:sym typeface="Times New Roman"/>
              </a:rPr>
              <a:t>LEGAL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>
    <p:fade thruBlk="1"/>
  </p:transition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4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p75"/>
          <p:cNvSpPr/>
          <p:nvPr/>
        </p:nvSpPr>
        <p:spPr>
          <a:xfrm>
            <a:off x="495363" y="111366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46" name="Google Shape;946;p75"/>
          <p:cNvSpPr txBox="1"/>
          <p:nvPr>
            <p:ph type="title"/>
          </p:nvPr>
        </p:nvSpPr>
        <p:spPr>
          <a:xfrm>
            <a:off x="624395" y="32574"/>
            <a:ext cx="3296920" cy="3435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9200">
            <a:spAutoFit/>
          </a:bodyPr>
          <a:lstStyle/>
          <a:p>
            <a:pPr indent="0" lvl="0" marL="12700" marR="508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</a:rPr>
              <a:t>Exprimer le diagramme espace temps d’une machine  (suite) :</a:t>
            </a:r>
            <a:endParaRPr sz="1100"/>
          </a:p>
        </p:txBody>
      </p:sp>
      <p:sp>
        <p:nvSpPr>
          <p:cNvPr id="947" name="Google Shape;947;p75"/>
          <p:cNvSpPr txBox="1"/>
          <p:nvPr>
            <p:ph idx="12" type="sldNum"/>
          </p:nvPr>
        </p:nvSpPr>
        <p:spPr>
          <a:xfrm>
            <a:off x="4409566" y="3370303"/>
            <a:ext cx="160654" cy="121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43</a:t>
            </a:r>
            <a:endParaRPr/>
          </a:p>
        </p:txBody>
      </p:sp>
      <p:sp>
        <p:nvSpPr>
          <p:cNvPr id="948" name="Google Shape;948;p75"/>
          <p:cNvSpPr txBox="1"/>
          <p:nvPr/>
        </p:nvSpPr>
        <p:spPr>
          <a:xfrm>
            <a:off x="713625" y="450105"/>
            <a:ext cx="3597910" cy="481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-137160" lvl="0" marL="200025" marR="558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START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v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: “la suite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v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débute avec la configuration initiale  de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M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sur l’entrée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=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baseline="-25000" lang="en-US" sz="105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baseline="-25000" lang="en-US" sz="1050">
                <a:latin typeface="Helvetica Neue"/>
                <a:ea typeface="Helvetica Neue"/>
                <a:cs typeface="Helvetica Neue"/>
                <a:sym typeface="Helvetica Neue"/>
              </a:rPr>
              <a:t>2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· · ·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baseline="-25000" i="1" lang="en-US" sz="105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auxquelles on a ajouté  des blancs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B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jusqu’à la longueur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c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c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est donné par une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49" name="Google Shape;949;p75"/>
          <p:cNvSpPr txBox="1"/>
          <p:nvPr/>
        </p:nvSpPr>
        <p:spPr>
          <a:xfrm>
            <a:off x="876084" y="905591"/>
            <a:ext cx="3359785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puissance de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p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;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p</a:t>
            </a:r>
            <a:r>
              <a:rPr baseline="30000" i="1" lang="en-US" sz="1050">
                <a:latin typeface="Arial"/>
                <a:ea typeface="Arial"/>
                <a:cs typeface="Arial"/>
                <a:sym typeface="Arial"/>
              </a:rPr>
              <a:t>i 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0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≤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i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≤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sont des constantes fixées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50" name="Google Shape;950;p75"/>
          <p:cNvSpPr txBox="1"/>
          <p:nvPr/>
        </p:nvSpPr>
        <p:spPr>
          <a:xfrm>
            <a:off x="901484" y="987243"/>
            <a:ext cx="1731010" cy="403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19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qui ne dépendent que de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)” :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94945" marR="0" rtl="0" algn="ctr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None/>
            </a:pPr>
            <a:r>
              <a:rPr i="1" lang="en-US" sz="700">
                <a:latin typeface="Arial"/>
                <a:ea typeface="Arial"/>
                <a:cs typeface="Arial"/>
                <a:sym typeface="Arial"/>
              </a:rPr>
              <a:t>n</a:t>
            </a:r>
            <a:endParaRPr sz="7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1" name="Google Shape;951;p75"/>
          <p:cNvSpPr txBox="1"/>
          <p:nvPr/>
        </p:nvSpPr>
        <p:spPr>
          <a:xfrm>
            <a:off x="1782076" y="1258397"/>
            <a:ext cx="166370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^</a:t>
            </a:r>
            <a:endParaRPr sz="100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952" name="Google Shape;952;p75"/>
          <p:cNvSpPr txBox="1"/>
          <p:nvPr/>
        </p:nvSpPr>
        <p:spPr>
          <a:xfrm>
            <a:off x="1777542" y="1570332"/>
            <a:ext cx="175260" cy="132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700"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700">
                <a:latin typeface="Verdana"/>
                <a:ea typeface="Verdana"/>
                <a:cs typeface="Verdana"/>
                <a:sym typeface="Verdana"/>
              </a:rPr>
              <a:t>=</a:t>
            </a:r>
            <a:r>
              <a:rPr lang="en-US" sz="700">
                <a:latin typeface="Helvetica Neue"/>
                <a:ea typeface="Helvetica Neue"/>
                <a:cs typeface="Helvetica Neue"/>
                <a:sym typeface="Helvetica Neue"/>
              </a:rPr>
              <a:t>0</a:t>
            </a:r>
            <a:endParaRPr sz="7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53" name="Google Shape;953;p75"/>
          <p:cNvSpPr txBox="1"/>
          <p:nvPr/>
        </p:nvSpPr>
        <p:spPr>
          <a:xfrm>
            <a:off x="2292565" y="1436080"/>
            <a:ext cx="519430" cy="132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700">
                <a:latin typeface="Arial"/>
                <a:ea typeface="Arial"/>
                <a:cs typeface="Arial"/>
                <a:sym typeface="Arial"/>
              </a:rPr>
              <a:t>p	i</a:t>
            </a:r>
            <a:endParaRPr sz="7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4" name="Google Shape;954;p75"/>
          <p:cNvSpPr txBox="1"/>
          <p:nvPr/>
        </p:nvSpPr>
        <p:spPr>
          <a:xfrm>
            <a:off x="2606243" y="1364312"/>
            <a:ext cx="532130" cy="132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700">
                <a:latin typeface="Arial"/>
                <a:ea typeface="Arial"/>
                <a:cs typeface="Arial"/>
                <a:sym typeface="Arial"/>
              </a:rPr>
              <a:t>i	n</a:t>
            </a:r>
            <a:endParaRPr sz="7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5" name="Google Shape;955;p75"/>
          <p:cNvSpPr txBox="1"/>
          <p:nvPr/>
        </p:nvSpPr>
        <p:spPr>
          <a:xfrm>
            <a:off x="1948294" y="1378602"/>
            <a:ext cx="1430020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DIGIT 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v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p 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∧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p   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&lt;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c</a:t>
            </a:r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6" name="Google Shape;956;p75"/>
          <p:cNvSpPr txBox="1"/>
          <p:nvPr/>
        </p:nvSpPr>
        <p:spPr>
          <a:xfrm>
            <a:off x="2312479" y="1708533"/>
            <a:ext cx="74930" cy="132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700">
                <a:latin typeface="Arial"/>
                <a:ea typeface="Arial"/>
                <a:cs typeface="Arial"/>
                <a:sym typeface="Arial"/>
              </a:rPr>
              <a:t>n</a:t>
            </a:r>
            <a:endParaRPr sz="7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7" name="Google Shape;957;p75"/>
          <p:cNvSpPr txBox="1"/>
          <p:nvPr/>
        </p:nvSpPr>
        <p:spPr>
          <a:xfrm>
            <a:off x="1121943" y="1722823"/>
            <a:ext cx="2918460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∧∀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y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POWER</a:t>
            </a:r>
            <a:r>
              <a:rPr baseline="-25000" i="1" lang="en-US" sz="1050">
                <a:latin typeface="Arial"/>
                <a:ea typeface="Arial"/>
                <a:cs typeface="Arial"/>
                <a:sym typeface="Arial"/>
              </a:rPr>
              <a:t>p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y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∧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p   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&lt;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y 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&lt;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c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⇒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DIGIT</a:t>
            </a:r>
            <a:r>
              <a:rPr baseline="-25000" i="1" lang="en-US" sz="1050">
                <a:latin typeface="Arial"/>
                <a:ea typeface="Arial"/>
                <a:cs typeface="Arial"/>
                <a:sym typeface="Arial"/>
              </a:rPr>
              <a:t>p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v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y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))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58" name="Google Shape;958;p75"/>
          <p:cNvSpPr txBox="1"/>
          <p:nvPr/>
        </p:nvSpPr>
        <p:spPr>
          <a:xfrm>
            <a:off x="700925" y="1912917"/>
            <a:ext cx="3583940" cy="14058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-137160" lvl="0" marL="212725" marR="30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HALT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v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d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: “La suite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v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possède un état d’acceptation  quelque part” :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76530" marR="0" rtl="0" algn="ctr">
              <a:lnSpc>
                <a:spcPct val="100000"/>
              </a:lnSpc>
              <a:spcBef>
                <a:spcPts val="495"/>
              </a:spcBef>
              <a:spcAft>
                <a:spcPts val="0"/>
              </a:spcAft>
              <a:buNone/>
            </a:pP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∃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y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POWER</a:t>
            </a:r>
            <a:r>
              <a:rPr baseline="-25000" i="1" lang="en-US" sz="1050">
                <a:latin typeface="Arial"/>
                <a:ea typeface="Arial"/>
                <a:cs typeface="Arial"/>
                <a:sym typeface="Arial"/>
              </a:rPr>
              <a:t>p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y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∧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y 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&lt;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d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∧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DIGIT</a:t>
            </a:r>
            <a:r>
              <a:rPr baseline="-25000" i="1" lang="en-US" sz="1050">
                <a:latin typeface="Arial"/>
                <a:ea typeface="Arial"/>
                <a:cs typeface="Arial"/>
                <a:sym typeface="Arial"/>
              </a:rPr>
              <a:t>p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v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y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q</a:t>
            </a:r>
            <a:r>
              <a:rPr baseline="-25000" i="1" lang="en-US" sz="105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))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  <a:p>
            <a:pPr indent="0" lvl="0" marL="76200" marR="0" rtl="0" algn="l">
              <a:lnSpc>
                <a:spcPct val="114285"/>
              </a:lnSpc>
              <a:spcBef>
                <a:spcPts val="495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VALCOMP</a:t>
            </a:r>
            <a:r>
              <a:rPr baseline="-25000" i="1" lang="en-US" sz="1050">
                <a:latin typeface="Arial"/>
                <a:ea typeface="Arial"/>
                <a:cs typeface="Arial"/>
                <a:sym typeface="Arial"/>
              </a:rPr>
              <a:t>M</a:t>
            </a:r>
            <a:r>
              <a:rPr baseline="-25000" i="1" lang="en-US" sz="1050">
                <a:latin typeface="Trebuchet MS"/>
                <a:ea typeface="Trebuchet MS"/>
                <a:cs typeface="Trebuchet MS"/>
                <a:sym typeface="Trebuchet MS"/>
              </a:rPr>
              <a:t>,</a:t>
            </a:r>
            <a:r>
              <a:rPr baseline="-25000" i="1" lang="en-US" sz="105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v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: “La suite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v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est un calcul de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M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valide sur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12725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” :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76530" marR="0" rtl="0" algn="ctr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∃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∃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d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POWER</a:t>
            </a:r>
            <a:r>
              <a:rPr baseline="-25000" i="1" lang="en-US" sz="1050">
                <a:latin typeface="Arial"/>
                <a:ea typeface="Arial"/>
                <a:cs typeface="Arial"/>
                <a:sym typeface="Arial"/>
              </a:rPr>
              <a:t>p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∧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c 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&lt;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d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∧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LENGTH</a:t>
            </a:r>
            <a:r>
              <a:rPr baseline="-25000" i="1" lang="en-US" sz="1050">
                <a:latin typeface="Arial"/>
                <a:ea typeface="Arial"/>
                <a:cs typeface="Arial"/>
                <a:sym typeface="Arial"/>
              </a:rPr>
              <a:t>p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v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d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endParaRPr sz="1000"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176530" marR="0" rtl="0" algn="ctr">
              <a:lnSpc>
                <a:spcPct val="100000"/>
              </a:lnSpc>
              <a:spcBef>
                <a:spcPts val="295"/>
              </a:spcBef>
              <a:spcAft>
                <a:spcPts val="0"/>
              </a:spcAft>
              <a:buNone/>
            </a:pP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∧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START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v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∧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MOVE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v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d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∧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HALT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v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d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))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3"/>
          <p:cNvSpPr txBox="1"/>
          <p:nvPr>
            <p:ph type="title"/>
          </p:nvPr>
        </p:nvSpPr>
        <p:spPr>
          <a:xfrm>
            <a:off x="1863686" y="59814"/>
            <a:ext cx="880744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Exemple 1</a:t>
            </a:r>
            <a:endParaRPr/>
          </a:p>
        </p:txBody>
      </p:sp>
      <p:sp>
        <p:nvSpPr>
          <p:cNvPr id="118" name="Google Shape;118;p13"/>
          <p:cNvSpPr/>
          <p:nvPr/>
        </p:nvSpPr>
        <p:spPr>
          <a:xfrm>
            <a:off x="495363" y="1487665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9" name="Google Shape;119;p13"/>
          <p:cNvSpPr txBox="1"/>
          <p:nvPr/>
        </p:nvSpPr>
        <p:spPr>
          <a:xfrm>
            <a:off x="334594" y="895183"/>
            <a:ext cx="3742054" cy="7054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75">
            <a:spAutoFit/>
          </a:bodyPr>
          <a:lstStyle/>
          <a:p>
            <a:pPr indent="0" lvl="0" marL="25400" marR="17780" rtl="0" algn="l">
              <a:lnSpc>
                <a:spcPct val="102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Il n’est pas possible de déterminer algorithmiquement si une  machine de Turing accepte au moins une entrée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30226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Problème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L</a:t>
            </a:r>
            <a:r>
              <a:rPr baseline="-25000" lang="en-US" sz="1200">
                <a:latin typeface="Cambria"/>
                <a:ea typeface="Cambria"/>
                <a:cs typeface="Cambria"/>
                <a:sym typeface="Cambria"/>
              </a:rPr>
              <a:t>∅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0" name="Google Shape;120;p13"/>
          <p:cNvSpPr txBox="1"/>
          <p:nvPr/>
        </p:nvSpPr>
        <p:spPr>
          <a:xfrm>
            <a:off x="4451781" y="3370303"/>
            <a:ext cx="118745" cy="121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525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6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3"/>
          <p:cNvSpPr txBox="1"/>
          <p:nvPr/>
        </p:nvSpPr>
        <p:spPr>
          <a:xfrm>
            <a:off x="333070" y="1598033"/>
            <a:ext cx="3034665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3333B2"/>
                </a:solidFill>
                <a:latin typeface="Arial"/>
                <a:ea typeface="Arial"/>
                <a:cs typeface="Arial"/>
                <a:sym typeface="Arial"/>
              </a:rPr>
              <a:t>Donnée</a:t>
            </a:r>
            <a:r>
              <a:rPr lang="en-US" sz="10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Le codage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⟨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⟩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d’une machine de Turing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2" name="Google Shape;122;p13"/>
          <p:cNvSpPr txBox="1"/>
          <p:nvPr/>
        </p:nvSpPr>
        <p:spPr>
          <a:xfrm>
            <a:off x="262724" y="1669722"/>
            <a:ext cx="1813560" cy="5359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207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3333B2"/>
                </a:solidFill>
                <a:latin typeface="Arial"/>
                <a:ea typeface="Arial"/>
                <a:cs typeface="Arial"/>
                <a:sym typeface="Arial"/>
              </a:rPr>
              <a:t>Réponse</a:t>
            </a:r>
            <a:r>
              <a:rPr lang="en-US" sz="10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Décider si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L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/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=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∅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97155" marR="0" rtl="0" algn="l">
              <a:lnSpc>
                <a:spcPct val="100000"/>
              </a:lnSpc>
              <a:spcBef>
                <a:spcPts val="755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Proposition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3" name="Google Shape;123;p13"/>
          <p:cNvSpPr txBox="1"/>
          <p:nvPr/>
        </p:nvSpPr>
        <p:spPr>
          <a:xfrm>
            <a:off x="321894" y="2209709"/>
            <a:ext cx="2015489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Le problème L</a:t>
            </a:r>
            <a:r>
              <a:rPr baseline="-25000" lang="en-US" sz="1200">
                <a:latin typeface="Cambria"/>
                <a:ea typeface="Cambria"/>
                <a:cs typeface="Cambria"/>
                <a:sym typeface="Cambria"/>
              </a:rPr>
              <a:t>∅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est indécidable.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2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p76"/>
          <p:cNvSpPr/>
          <p:nvPr/>
        </p:nvSpPr>
        <p:spPr>
          <a:xfrm>
            <a:off x="495363" y="698436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64" name="Google Shape;964;p76"/>
          <p:cNvSpPr txBox="1"/>
          <p:nvPr/>
        </p:nvSpPr>
        <p:spPr>
          <a:xfrm>
            <a:off x="598995" y="619644"/>
            <a:ext cx="2863850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100">
                <a:latin typeface="Verdana"/>
                <a:ea typeface="Verdana"/>
                <a:cs typeface="Verdana"/>
                <a:sym typeface="Verdana"/>
              </a:rPr>
              <a:t>γ</a:t>
            </a:r>
            <a:r>
              <a:rPr baseline="-25000" i="1" lang="en-US" sz="1200">
                <a:latin typeface="Arial"/>
                <a:ea typeface="Arial"/>
                <a:cs typeface="Arial"/>
                <a:sym typeface="Arial"/>
              </a:rPr>
              <a:t>M</a:t>
            </a:r>
            <a:r>
              <a:rPr baseline="-25000" i="1" lang="en-US" sz="1200">
                <a:latin typeface="Trebuchet MS"/>
                <a:ea typeface="Trebuchet MS"/>
                <a:cs typeface="Trebuchet MS"/>
                <a:sym typeface="Trebuchet MS"/>
              </a:rPr>
              <a:t>,</a:t>
            </a:r>
            <a:r>
              <a:rPr baseline="-25000" i="1" lang="en-US" sz="1200">
                <a:latin typeface="Arial"/>
                <a:ea typeface="Arial"/>
                <a:cs typeface="Arial"/>
                <a:sym typeface="Arial"/>
              </a:rPr>
              <a:t>w 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: “La machine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M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ne s’arrête pas sur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”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147445" marR="0" rtl="0" algn="l">
              <a:lnSpc>
                <a:spcPct val="100000"/>
              </a:lnSpc>
              <a:spcBef>
                <a:spcPts val="1130"/>
              </a:spcBef>
              <a:spcAft>
                <a:spcPts val="0"/>
              </a:spcAft>
              <a:buNone/>
            </a:pPr>
            <a:r>
              <a:rPr lang="en-US" sz="1100">
                <a:latin typeface="Cambria"/>
                <a:ea typeface="Cambria"/>
                <a:cs typeface="Cambria"/>
                <a:sym typeface="Cambria"/>
              </a:rPr>
              <a:t>¬∃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v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VALCOMP</a:t>
            </a:r>
            <a:r>
              <a:rPr baseline="-25000" i="1" lang="en-US" sz="1200">
                <a:latin typeface="Arial"/>
                <a:ea typeface="Arial"/>
                <a:cs typeface="Arial"/>
                <a:sym typeface="Arial"/>
              </a:rPr>
              <a:t>M</a:t>
            </a:r>
            <a:r>
              <a:rPr baseline="-25000" i="1" lang="en-US" sz="1200">
                <a:latin typeface="Trebuchet MS"/>
                <a:ea typeface="Trebuchet MS"/>
                <a:cs typeface="Trebuchet MS"/>
                <a:sym typeface="Trebuchet MS"/>
              </a:rPr>
              <a:t>,</a:t>
            </a:r>
            <a:r>
              <a:rPr baseline="-25000" i="1" lang="en-US" sz="120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v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r>
              <a:rPr i="1" lang="en-US" sz="11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65" name="Google Shape;965;p76"/>
          <p:cNvSpPr/>
          <p:nvPr/>
        </p:nvSpPr>
        <p:spPr>
          <a:xfrm>
            <a:off x="495363" y="1682800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66" name="Google Shape;966;p76"/>
          <p:cNvSpPr txBox="1"/>
          <p:nvPr/>
        </p:nvSpPr>
        <p:spPr>
          <a:xfrm>
            <a:off x="573595" y="1604008"/>
            <a:ext cx="3663950" cy="8978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75">
            <a:spAutoFit/>
          </a:bodyPr>
          <a:lstStyle/>
          <a:p>
            <a:pPr indent="0" lvl="0" marL="63500" marR="55880" rtl="0" algn="l">
              <a:lnSpc>
                <a:spcPct val="102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La fonction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f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: (</a:t>
            </a:r>
            <a:r>
              <a:rPr lang="en-US" sz="1100">
                <a:latin typeface="Cambria"/>
                <a:ea typeface="Cambria"/>
                <a:cs typeface="Cambria"/>
                <a:sym typeface="Cambria"/>
              </a:rPr>
              <a:t>⟨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en-US" sz="1100">
                <a:latin typeface="Cambria"/>
                <a:ea typeface="Cambria"/>
                <a:cs typeface="Cambria"/>
                <a:sym typeface="Cambria"/>
              </a:rPr>
              <a:t>⟩</a:t>
            </a:r>
            <a:r>
              <a:rPr i="1" lang="en-US" sz="11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100">
                <a:latin typeface="Cambria"/>
                <a:ea typeface="Cambria"/>
                <a:cs typeface="Cambria"/>
                <a:sym typeface="Cambria"/>
              </a:rPr>
              <a:t>›→ </a:t>
            </a:r>
            <a:r>
              <a:rPr i="1" lang="en-US" sz="1100">
                <a:latin typeface="Verdana"/>
                <a:ea typeface="Verdana"/>
                <a:cs typeface="Verdana"/>
                <a:sym typeface="Verdana"/>
              </a:rPr>
              <a:t>γ</a:t>
            </a:r>
            <a:r>
              <a:rPr baseline="-25000" i="1" lang="en-US" sz="1200">
                <a:latin typeface="Arial"/>
                <a:ea typeface="Arial"/>
                <a:cs typeface="Arial"/>
                <a:sym typeface="Arial"/>
              </a:rPr>
              <a:t>M</a:t>
            </a:r>
            <a:r>
              <a:rPr baseline="-25000" i="1" lang="en-US" sz="1200">
                <a:latin typeface="Trebuchet MS"/>
                <a:ea typeface="Trebuchet MS"/>
                <a:cs typeface="Trebuchet MS"/>
                <a:sym typeface="Trebuchet MS"/>
              </a:rPr>
              <a:t>,</a:t>
            </a:r>
            <a:r>
              <a:rPr baseline="-25000" i="1" lang="en-US" sz="1200">
                <a:latin typeface="Arial"/>
                <a:ea typeface="Arial"/>
                <a:cs typeface="Arial"/>
                <a:sym typeface="Arial"/>
              </a:rPr>
              <a:t>w 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est bien calculable, car on  peut bien produire </a:t>
            </a:r>
            <a:r>
              <a:rPr i="1" lang="en-US" sz="1100">
                <a:latin typeface="Verdana"/>
                <a:ea typeface="Verdana"/>
                <a:cs typeface="Verdana"/>
                <a:sym typeface="Verdana"/>
              </a:rPr>
              <a:t>γ</a:t>
            </a:r>
            <a:r>
              <a:rPr baseline="-25000" i="1" lang="en-US" sz="1200">
                <a:latin typeface="Arial"/>
                <a:ea typeface="Arial"/>
                <a:cs typeface="Arial"/>
                <a:sym typeface="Arial"/>
              </a:rPr>
              <a:t>M</a:t>
            </a:r>
            <a:r>
              <a:rPr baseline="-25000" i="1" lang="en-US" sz="1200">
                <a:latin typeface="Trebuchet MS"/>
                <a:ea typeface="Trebuchet MS"/>
                <a:cs typeface="Trebuchet MS"/>
                <a:sym typeface="Trebuchet MS"/>
              </a:rPr>
              <a:t>,</a:t>
            </a:r>
            <a:r>
              <a:rPr baseline="-25000" i="1" lang="en-US" sz="120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à partir de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M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et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par un  algorithme.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63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Ce qui termine la preuve.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67" name="Google Shape;967;p76"/>
          <p:cNvSpPr/>
          <p:nvPr/>
        </p:nvSpPr>
        <p:spPr>
          <a:xfrm>
            <a:off x="495363" y="2388819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68" name="Google Shape;968;p76"/>
          <p:cNvSpPr txBox="1"/>
          <p:nvPr>
            <p:ph idx="12" type="sldNum"/>
          </p:nvPr>
        </p:nvSpPr>
        <p:spPr>
          <a:xfrm>
            <a:off x="4409566" y="3370303"/>
            <a:ext cx="160654" cy="121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44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2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p77"/>
          <p:cNvSpPr txBox="1"/>
          <p:nvPr/>
        </p:nvSpPr>
        <p:spPr>
          <a:xfrm>
            <a:off x="1592668" y="59814"/>
            <a:ext cx="142303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Plus précisément</a:t>
            </a:r>
            <a:endParaRPr sz="1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74" name="Google Shape;974;p77"/>
          <p:cNvSpPr txBox="1"/>
          <p:nvPr>
            <p:ph idx="12" type="sldNum"/>
          </p:nvPr>
        </p:nvSpPr>
        <p:spPr>
          <a:xfrm>
            <a:off x="4409566" y="3370303"/>
            <a:ext cx="160654" cy="121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45</a:t>
            </a:r>
            <a:endParaRPr/>
          </a:p>
        </p:txBody>
      </p:sp>
      <p:sp>
        <p:nvSpPr>
          <p:cNvPr id="975" name="Google Shape;975;p77"/>
          <p:cNvSpPr txBox="1"/>
          <p:nvPr/>
        </p:nvSpPr>
        <p:spPr>
          <a:xfrm>
            <a:off x="347294" y="1059559"/>
            <a:ext cx="2297430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75">
            <a:spAutoFit/>
          </a:bodyPr>
          <a:lstStyle/>
          <a:p>
            <a:pPr indent="-208279" lvl="0" marL="220345" marR="5080" rtl="0" algn="l">
              <a:lnSpc>
                <a:spcPct val="102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3"/>
              </a:rPr>
              <a:t>Théorèmes d’incomplétude de Gödel </a:t>
            </a:r>
            <a:r>
              <a:rPr lang="en-US" sz="11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4"/>
              </a:rPr>
              <a:t>Rappels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20345" marR="308610" rtl="0" algn="l">
              <a:lnSpc>
                <a:spcPct val="102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5"/>
              </a:rPr>
              <a:t>Prouver le premier théorème </a:t>
            </a:r>
            <a:r>
              <a:rPr lang="en-US" sz="1100">
                <a:solidFill>
                  <a:srgbClr val="FFCC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6"/>
              </a:rPr>
              <a:t>Esprit du second théorème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>
    <p:fade thruBlk="1"/>
  </p:transition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9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p78"/>
          <p:cNvSpPr txBox="1"/>
          <p:nvPr/>
        </p:nvSpPr>
        <p:spPr>
          <a:xfrm>
            <a:off x="277558" y="58214"/>
            <a:ext cx="4053204" cy="4718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25">
            <a:spAutoFit/>
          </a:bodyPr>
          <a:lstStyle/>
          <a:p>
            <a:pPr indent="-1204595" lvl="0" marL="1216660" marR="5080" rtl="0" algn="l">
              <a:lnSpc>
                <a:spcPct val="106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Exercice : Donner explicitement une formule </a:t>
            </a:r>
            <a:r>
              <a:rPr i="1" lang="en-US" sz="1400">
                <a:solidFill>
                  <a:srgbClr val="3333B2"/>
                </a:solidFill>
                <a:latin typeface="Arial"/>
                <a:ea typeface="Arial"/>
                <a:cs typeface="Arial"/>
                <a:sym typeface="Arial"/>
              </a:rPr>
              <a:t>ψ </a:t>
            </a:r>
            <a:r>
              <a:rPr lang="en-US" sz="14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qui  n’est pas prouvable.</a:t>
            </a:r>
            <a:endParaRPr sz="1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81" name="Google Shape;981;p78"/>
          <p:cNvSpPr txBox="1"/>
          <p:nvPr/>
        </p:nvSpPr>
        <p:spPr>
          <a:xfrm>
            <a:off x="4434966" y="3370303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46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5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79"/>
          <p:cNvSpPr txBox="1"/>
          <p:nvPr>
            <p:ph type="title"/>
          </p:nvPr>
        </p:nvSpPr>
        <p:spPr>
          <a:xfrm>
            <a:off x="172110" y="58214"/>
            <a:ext cx="4265879" cy="4718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25">
            <a:spAutoFit/>
          </a:bodyPr>
          <a:lstStyle/>
          <a:p>
            <a:pPr indent="-1204595" lvl="0" marL="1322070" marR="5080" rtl="0" algn="l">
              <a:lnSpc>
                <a:spcPct val="106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Exercice : Donner explicitement une formule </a:t>
            </a:r>
            <a:r>
              <a:rPr i="1" lang="en-US">
                <a:latin typeface="Arial"/>
                <a:ea typeface="Arial"/>
                <a:cs typeface="Arial"/>
                <a:sym typeface="Arial"/>
              </a:rPr>
              <a:t>ψ </a:t>
            </a:r>
            <a:r>
              <a:rPr lang="en-US"/>
              <a:t>qui  n’est pas prouvable.</a:t>
            </a:r>
            <a:endParaRPr/>
          </a:p>
        </p:txBody>
      </p:sp>
      <p:sp>
        <p:nvSpPr>
          <p:cNvPr id="987" name="Google Shape;987;p79"/>
          <p:cNvSpPr/>
          <p:nvPr/>
        </p:nvSpPr>
        <p:spPr>
          <a:xfrm>
            <a:off x="495363" y="599541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88" name="Google Shape;988;p79"/>
          <p:cNvSpPr txBox="1"/>
          <p:nvPr/>
        </p:nvSpPr>
        <p:spPr>
          <a:xfrm>
            <a:off x="535495" y="520749"/>
            <a:ext cx="3749675" cy="11614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01600" marR="0" rtl="0" algn="l">
              <a:lnSpc>
                <a:spcPct val="11454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Soit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S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la machine de Turing qui fait les choses suivantes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2178685" rtl="0" algn="ctr">
              <a:lnSpc>
                <a:spcPct val="113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sur tout entrée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w</a:t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indent="-128269" lvl="0" marL="65532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33B2"/>
              </a:buClr>
              <a:buSzPts val="900"/>
              <a:buFont typeface="Cambria"/>
              <a:buChar char="•"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obtenir par le théorème de récursion sa propre description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2225675" rtl="0" algn="ctr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None/>
            </a:pPr>
            <a:r>
              <a:rPr lang="en-US" sz="900">
                <a:latin typeface="Cambria"/>
                <a:ea typeface="Cambria"/>
                <a:cs typeface="Cambria"/>
                <a:sym typeface="Cambria"/>
              </a:rPr>
              <a:t>⟨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US" sz="900">
                <a:latin typeface="Cambria"/>
                <a:ea typeface="Cambria"/>
                <a:cs typeface="Cambria"/>
                <a:sym typeface="Cambria"/>
              </a:rPr>
              <a:t>⟩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28269" lvl="0" marL="655320" marR="0" rtl="0" algn="l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>
                <a:srgbClr val="3333B2"/>
              </a:buClr>
              <a:buSzPts val="900"/>
              <a:buFont typeface="Cambria"/>
              <a:buChar char="•"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construire la formule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ψ 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=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γ</a:t>
            </a:r>
            <a:r>
              <a:rPr baseline="-25000" i="1" lang="en-US" sz="900">
                <a:latin typeface="Arial"/>
                <a:ea typeface="Arial"/>
                <a:cs typeface="Arial"/>
                <a:sym typeface="Arial"/>
              </a:rPr>
              <a:t>S</a:t>
            </a:r>
            <a:r>
              <a:rPr baseline="-25000" i="1" lang="en-US" sz="900">
                <a:latin typeface="Verdana"/>
                <a:ea typeface="Verdana"/>
                <a:cs typeface="Verdana"/>
                <a:sym typeface="Verdana"/>
              </a:rPr>
              <a:t>,c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28269" lvl="0" marL="655320" marR="0" rtl="0" algn="l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>
                <a:srgbClr val="3333B2"/>
              </a:buClr>
              <a:buSzPts val="900"/>
              <a:buFont typeface="Cambria"/>
              <a:buChar char="•"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énumérer les formules prouvables tant que l’on a pas produit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2208530" rtl="0" algn="ctr">
              <a:lnSpc>
                <a:spcPct val="75925"/>
              </a:lnSpc>
              <a:spcBef>
                <a:spcPts val="150"/>
              </a:spcBef>
              <a:spcAft>
                <a:spcPts val="0"/>
              </a:spcAft>
              <a:buNone/>
            </a:pPr>
            <a:r>
              <a:rPr baseline="30000" i="1" lang="en-US" sz="1350">
                <a:latin typeface="Arial"/>
                <a:ea typeface="Arial"/>
                <a:cs typeface="Arial"/>
                <a:sym typeface="Arial"/>
              </a:rPr>
              <a:t>γ</a:t>
            </a:r>
            <a:r>
              <a:rPr i="1" lang="en-US" sz="600">
                <a:latin typeface="Arial"/>
                <a:ea typeface="Arial"/>
                <a:cs typeface="Arial"/>
                <a:sym typeface="Arial"/>
              </a:rPr>
              <a:t>S</a:t>
            </a:r>
            <a:r>
              <a:rPr i="1" lang="en-US" sz="600">
                <a:latin typeface="Verdana"/>
                <a:ea typeface="Verdana"/>
                <a:cs typeface="Verdana"/>
                <a:sym typeface="Verdana"/>
              </a:rPr>
              <a:t>,c</a:t>
            </a:r>
            <a:r>
              <a:rPr baseline="30000" lang="en-US" sz="135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baseline="30000" sz="135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28269" lvl="0" marL="655320" marR="0" rtl="0" algn="l">
              <a:lnSpc>
                <a:spcPct val="113888"/>
              </a:lnSpc>
              <a:spcBef>
                <a:spcPts val="0"/>
              </a:spcBef>
              <a:spcAft>
                <a:spcPts val="0"/>
              </a:spcAft>
              <a:buClr>
                <a:srgbClr val="3333B2"/>
              </a:buClr>
              <a:buSzPts val="900"/>
              <a:buFont typeface="Cambria"/>
              <a:buChar char="•"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si l’étape d’avant finit par terminer, alors accepter.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89" name="Google Shape;989;p79"/>
          <p:cNvSpPr txBox="1"/>
          <p:nvPr/>
        </p:nvSpPr>
        <p:spPr>
          <a:xfrm>
            <a:off x="4434966" y="3370303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46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3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p80"/>
          <p:cNvSpPr txBox="1"/>
          <p:nvPr>
            <p:ph type="title"/>
          </p:nvPr>
        </p:nvSpPr>
        <p:spPr>
          <a:xfrm>
            <a:off x="172110" y="58214"/>
            <a:ext cx="4265879" cy="4718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25">
            <a:spAutoFit/>
          </a:bodyPr>
          <a:lstStyle/>
          <a:p>
            <a:pPr indent="-1204595" lvl="0" marL="1322070" marR="5080" rtl="0" algn="l">
              <a:lnSpc>
                <a:spcPct val="106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Exercice : Donner explicitement une formule </a:t>
            </a:r>
            <a:r>
              <a:rPr i="1" lang="en-US">
                <a:latin typeface="Arial"/>
                <a:ea typeface="Arial"/>
                <a:cs typeface="Arial"/>
                <a:sym typeface="Arial"/>
              </a:rPr>
              <a:t>ψ </a:t>
            </a:r>
            <a:r>
              <a:rPr lang="en-US"/>
              <a:t>qui  n’est pas prouvable.</a:t>
            </a:r>
            <a:endParaRPr/>
          </a:p>
        </p:txBody>
      </p:sp>
      <p:sp>
        <p:nvSpPr>
          <p:cNvPr id="995" name="Google Shape;995;p80"/>
          <p:cNvSpPr/>
          <p:nvPr/>
        </p:nvSpPr>
        <p:spPr>
          <a:xfrm>
            <a:off x="495363" y="599541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96" name="Google Shape;996;p80"/>
          <p:cNvSpPr/>
          <p:nvPr/>
        </p:nvSpPr>
        <p:spPr>
          <a:xfrm>
            <a:off x="495363" y="1725612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97" name="Google Shape;997;p80"/>
          <p:cNvSpPr txBox="1"/>
          <p:nvPr/>
        </p:nvSpPr>
        <p:spPr>
          <a:xfrm>
            <a:off x="510095" y="520749"/>
            <a:ext cx="3800475" cy="1470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0" marR="0" rtl="0" algn="l">
              <a:lnSpc>
                <a:spcPct val="11454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Soit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S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la machine de Turing qui fait les choses suivantes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2178685" rtl="0" algn="ctr">
              <a:lnSpc>
                <a:spcPct val="113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sur tout entrée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w</a:t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indent="-128269" lvl="0" marL="68072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33B2"/>
              </a:buClr>
              <a:buSzPts val="900"/>
              <a:buFont typeface="Cambria"/>
              <a:buChar char="•"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obtenir par le théorème de récursion sa propre description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2225675" rtl="0" algn="ctr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None/>
            </a:pPr>
            <a:r>
              <a:rPr lang="en-US" sz="900">
                <a:latin typeface="Cambria"/>
                <a:ea typeface="Cambria"/>
                <a:cs typeface="Cambria"/>
                <a:sym typeface="Cambria"/>
              </a:rPr>
              <a:t>⟨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US" sz="900">
                <a:latin typeface="Cambria"/>
                <a:ea typeface="Cambria"/>
                <a:cs typeface="Cambria"/>
                <a:sym typeface="Cambria"/>
              </a:rPr>
              <a:t>⟩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28269" lvl="0" marL="680720" marR="0" rtl="0" algn="l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>
                <a:srgbClr val="3333B2"/>
              </a:buClr>
              <a:buSzPts val="900"/>
              <a:buFont typeface="Cambria"/>
              <a:buChar char="•"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construire la formule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ψ 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=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γ</a:t>
            </a:r>
            <a:r>
              <a:rPr baseline="-25000" i="1" lang="en-US" sz="900">
                <a:latin typeface="Arial"/>
                <a:ea typeface="Arial"/>
                <a:cs typeface="Arial"/>
                <a:sym typeface="Arial"/>
              </a:rPr>
              <a:t>S</a:t>
            </a:r>
            <a:r>
              <a:rPr baseline="-25000" i="1" lang="en-US" sz="900">
                <a:latin typeface="Verdana"/>
                <a:ea typeface="Verdana"/>
                <a:cs typeface="Verdana"/>
                <a:sym typeface="Verdana"/>
              </a:rPr>
              <a:t>,c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28269" lvl="0" marL="680720" marR="0" rtl="0" algn="l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>
                <a:srgbClr val="3333B2"/>
              </a:buClr>
              <a:buSzPts val="900"/>
              <a:buFont typeface="Cambria"/>
              <a:buChar char="•"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énumérer les formules prouvables tant que l’on a pas produit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2208530" rtl="0" algn="ctr">
              <a:lnSpc>
                <a:spcPct val="68518"/>
              </a:lnSpc>
              <a:spcBef>
                <a:spcPts val="150"/>
              </a:spcBef>
              <a:spcAft>
                <a:spcPts val="0"/>
              </a:spcAft>
              <a:buNone/>
            </a:pPr>
            <a:r>
              <a:rPr baseline="30000" i="1" lang="en-US" sz="1350">
                <a:latin typeface="Arial"/>
                <a:ea typeface="Arial"/>
                <a:cs typeface="Arial"/>
                <a:sym typeface="Arial"/>
              </a:rPr>
              <a:t>γ</a:t>
            </a:r>
            <a:r>
              <a:rPr i="1" lang="en-US" sz="600">
                <a:latin typeface="Arial"/>
                <a:ea typeface="Arial"/>
                <a:cs typeface="Arial"/>
                <a:sym typeface="Arial"/>
              </a:rPr>
              <a:t>S</a:t>
            </a:r>
            <a:r>
              <a:rPr i="1" lang="en-US" sz="600">
                <a:latin typeface="Verdana"/>
                <a:ea typeface="Verdana"/>
                <a:cs typeface="Verdana"/>
                <a:sym typeface="Verdana"/>
              </a:rPr>
              <a:t>,c</a:t>
            </a:r>
            <a:r>
              <a:rPr baseline="30000" lang="en-US" sz="135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baseline="30000" sz="135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27000" marR="0" rtl="0" algn="l">
              <a:lnSpc>
                <a:spcPct val="6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-25000" lang="en-US" sz="1650">
                <a:latin typeface="Helvetica Neue"/>
                <a:ea typeface="Helvetica Neue"/>
                <a:cs typeface="Helvetica Neue"/>
                <a:sym typeface="Helvetica Neue"/>
              </a:rPr>
              <a:t>La for </a:t>
            </a:r>
            <a:r>
              <a:rPr baseline="30000" lang="en-US" sz="1350">
                <a:solidFill>
                  <a:srgbClr val="3333B2"/>
                </a:solidFill>
                <a:latin typeface="Cambria"/>
                <a:ea typeface="Cambria"/>
                <a:cs typeface="Cambria"/>
                <a:sym typeface="Cambria"/>
              </a:rPr>
              <a:t>• 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si l’étape d’avant finit par terminer, alors accepter.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353060" lvl="0" marL="127000" marR="514350" rtl="0" algn="l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mule </a:t>
            </a:r>
            <a:r>
              <a:rPr i="1" lang="en-US" sz="1100">
                <a:latin typeface="Verdana"/>
                <a:ea typeface="Verdana"/>
                <a:cs typeface="Verdana"/>
                <a:sym typeface="Verdana"/>
              </a:rPr>
              <a:t>ψ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= </a:t>
            </a:r>
            <a:r>
              <a:rPr i="1" lang="en-US" sz="1100">
                <a:latin typeface="Verdana"/>
                <a:ea typeface="Verdana"/>
                <a:cs typeface="Verdana"/>
                <a:sym typeface="Verdana"/>
              </a:rPr>
              <a:t>γ</a:t>
            </a:r>
            <a:r>
              <a:rPr baseline="-25000" i="1" lang="en-US" sz="1200">
                <a:latin typeface="Arial"/>
                <a:ea typeface="Arial"/>
                <a:cs typeface="Arial"/>
                <a:sym typeface="Arial"/>
              </a:rPr>
              <a:t>S</a:t>
            </a:r>
            <a:r>
              <a:rPr baseline="-25000" i="1" lang="en-US" sz="1200">
                <a:latin typeface="Trebuchet MS"/>
                <a:ea typeface="Trebuchet MS"/>
                <a:cs typeface="Trebuchet MS"/>
                <a:sym typeface="Trebuchet MS"/>
              </a:rPr>
              <a:t>,є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de la deuxième étape n’est pas  prouvable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98" name="Google Shape;998;p80"/>
          <p:cNvSpPr txBox="1"/>
          <p:nvPr/>
        </p:nvSpPr>
        <p:spPr>
          <a:xfrm>
            <a:off x="4434966" y="3370303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46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2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p81"/>
          <p:cNvSpPr txBox="1"/>
          <p:nvPr>
            <p:ph type="title"/>
          </p:nvPr>
        </p:nvSpPr>
        <p:spPr>
          <a:xfrm>
            <a:off x="172110" y="58214"/>
            <a:ext cx="4265879" cy="4718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25">
            <a:spAutoFit/>
          </a:bodyPr>
          <a:lstStyle/>
          <a:p>
            <a:pPr indent="-1204595" lvl="0" marL="1322070" marR="5080" rtl="0" algn="l">
              <a:lnSpc>
                <a:spcPct val="106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Exercice : Donner explicitement une formule </a:t>
            </a:r>
            <a:r>
              <a:rPr i="1" lang="en-US">
                <a:latin typeface="Arial"/>
                <a:ea typeface="Arial"/>
                <a:cs typeface="Arial"/>
                <a:sym typeface="Arial"/>
              </a:rPr>
              <a:t>ψ </a:t>
            </a:r>
            <a:r>
              <a:rPr lang="en-US"/>
              <a:t>qui  n’est pas prouvable.</a:t>
            </a:r>
            <a:endParaRPr/>
          </a:p>
        </p:txBody>
      </p:sp>
      <p:sp>
        <p:nvSpPr>
          <p:cNvPr id="1004" name="Google Shape;1004;p81"/>
          <p:cNvSpPr/>
          <p:nvPr/>
        </p:nvSpPr>
        <p:spPr>
          <a:xfrm>
            <a:off x="495363" y="599541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05" name="Google Shape;1005;p81"/>
          <p:cNvSpPr/>
          <p:nvPr/>
        </p:nvSpPr>
        <p:spPr>
          <a:xfrm>
            <a:off x="495363" y="1725612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06" name="Google Shape;1006;p81"/>
          <p:cNvSpPr txBox="1"/>
          <p:nvPr/>
        </p:nvSpPr>
        <p:spPr>
          <a:xfrm>
            <a:off x="510095" y="520749"/>
            <a:ext cx="3800475" cy="1619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0" marR="0" rtl="0" algn="l">
              <a:lnSpc>
                <a:spcPct val="11454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Soit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S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la machine de Turing qui fait les choses suivantes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66700" marR="0" rtl="0" algn="l">
              <a:lnSpc>
                <a:spcPct val="113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sur tout entrée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w</a:t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indent="-128269" lvl="0" marL="68072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33B2"/>
              </a:buClr>
              <a:buSzPts val="900"/>
              <a:buFont typeface="Cambria"/>
              <a:buChar char="•"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obtenir par le théorème de récursion sa propre description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680720" marR="0" rtl="0" algn="l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None/>
            </a:pPr>
            <a:r>
              <a:rPr lang="en-US" sz="900">
                <a:latin typeface="Cambria"/>
                <a:ea typeface="Cambria"/>
                <a:cs typeface="Cambria"/>
                <a:sym typeface="Cambria"/>
              </a:rPr>
              <a:t>⟨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US" sz="900">
                <a:latin typeface="Cambria"/>
                <a:ea typeface="Cambria"/>
                <a:cs typeface="Cambria"/>
                <a:sym typeface="Cambria"/>
              </a:rPr>
              <a:t>⟩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28269" lvl="0" marL="680720" marR="0" rtl="0" algn="l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>
                <a:srgbClr val="3333B2"/>
              </a:buClr>
              <a:buSzPts val="900"/>
              <a:buFont typeface="Cambria"/>
              <a:buChar char="•"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construire la formule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ψ 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=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γ</a:t>
            </a:r>
            <a:r>
              <a:rPr baseline="-25000" i="1" lang="en-US" sz="900">
                <a:latin typeface="Arial"/>
                <a:ea typeface="Arial"/>
                <a:cs typeface="Arial"/>
                <a:sym typeface="Arial"/>
              </a:rPr>
              <a:t>S</a:t>
            </a:r>
            <a:r>
              <a:rPr baseline="-25000" i="1" lang="en-US" sz="900">
                <a:latin typeface="Verdana"/>
                <a:ea typeface="Verdana"/>
                <a:cs typeface="Verdana"/>
                <a:sym typeface="Verdana"/>
              </a:rPr>
              <a:t>,c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28269" lvl="0" marL="680720" marR="0" rtl="0" algn="l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>
                <a:srgbClr val="3333B2"/>
              </a:buClr>
              <a:buSzPts val="900"/>
              <a:buFont typeface="Cambria"/>
              <a:buChar char="•"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énumérer les formules prouvables tant que l’on a pas produit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680720" marR="0" rtl="0" algn="l">
              <a:lnSpc>
                <a:spcPct val="68518"/>
              </a:lnSpc>
              <a:spcBef>
                <a:spcPts val="150"/>
              </a:spcBef>
              <a:spcAft>
                <a:spcPts val="0"/>
              </a:spcAft>
              <a:buNone/>
            </a:pPr>
            <a:r>
              <a:rPr baseline="30000" i="1" lang="en-US" sz="1350">
                <a:latin typeface="Arial"/>
                <a:ea typeface="Arial"/>
                <a:cs typeface="Arial"/>
                <a:sym typeface="Arial"/>
              </a:rPr>
              <a:t>γ</a:t>
            </a:r>
            <a:r>
              <a:rPr i="1" lang="en-US" sz="600">
                <a:latin typeface="Arial"/>
                <a:ea typeface="Arial"/>
                <a:cs typeface="Arial"/>
                <a:sym typeface="Arial"/>
              </a:rPr>
              <a:t>S</a:t>
            </a:r>
            <a:r>
              <a:rPr i="1" lang="en-US" sz="600">
                <a:latin typeface="Verdana"/>
                <a:ea typeface="Verdana"/>
                <a:cs typeface="Verdana"/>
                <a:sym typeface="Verdana"/>
              </a:rPr>
              <a:t>,c</a:t>
            </a:r>
            <a:r>
              <a:rPr baseline="30000" lang="en-US" sz="135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baseline="30000" sz="135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27000" marR="0" rtl="0" algn="l">
              <a:lnSpc>
                <a:spcPct val="6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-25000" lang="en-US" sz="1650">
                <a:latin typeface="Helvetica Neue"/>
                <a:ea typeface="Helvetica Neue"/>
                <a:cs typeface="Helvetica Neue"/>
                <a:sym typeface="Helvetica Neue"/>
              </a:rPr>
              <a:t>La for </a:t>
            </a:r>
            <a:r>
              <a:rPr baseline="30000" lang="en-US" sz="1350">
                <a:solidFill>
                  <a:srgbClr val="3333B2"/>
                </a:solidFill>
                <a:latin typeface="Cambria"/>
                <a:ea typeface="Cambria"/>
                <a:cs typeface="Cambria"/>
                <a:sym typeface="Cambria"/>
              </a:rPr>
              <a:t>• 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si l’étape d’avant finit par terminer, alors accepter.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353060" lvl="0" marL="127000" marR="514350" rtl="0" algn="l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mule </a:t>
            </a:r>
            <a:r>
              <a:rPr i="1" lang="en-US" sz="1100">
                <a:latin typeface="Verdana"/>
                <a:ea typeface="Verdana"/>
                <a:cs typeface="Verdana"/>
                <a:sym typeface="Verdana"/>
              </a:rPr>
              <a:t>ψ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= </a:t>
            </a:r>
            <a:r>
              <a:rPr i="1" lang="en-US" sz="1100">
                <a:latin typeface="Verdana"/>
                <a:ea typeface="Verdana"/>
                <a:cs typeface="Verdana"/>
                <a:sym typeface="Verdana"/>
              </a:rPr>
              <a:t>γ</a:t>
            </a:r>
            <a:r>
              <a:rPr baseline="-25000" i="1" lang="en-US" sz="1200">
                <a:latin typeface="Arial"/>
                <a:ea typeface="Arial"/>
                <a:cs typeface="Arial"/>
                <a:sym typeface="Arial"/>
              </a:rPr>
              <a:t>S</a:t>
            </a:r>
            <a:r>
              <a:rPr baseline="-25000" i="1" lang="en-US" sz="1200">
                <a:latin typeface="Trebuchet MS"/>
                <a:ea typeface="Trebuchet MS"/>
                <a:cs typeface="Trebuchet MS"/>
                <a:sym typeface="Trebuchet MS"/>
              </a:rPr>
              <a:t>,є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de la deuxième étape n’est pas  prouvable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667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  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ψ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est vraie ssi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S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n’accepte pas le mot vide.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07" name="Google Shape;1007;p81"/>
          <p:cNvSpPr txBox="1"/>
          <p:nvPr/>
        </p:nvSpPr>
        <p:spPr>
          <a:xfrm>
            <a:off x="4434966" y="3370303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46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p82"/>
          <p:cNvSpPr txBox="1"/>
          <p:nvPr>
            <p:ph type="title"/>
          </p:nvPr>
        </p:nvSpPr>
        <p:spPr>
          <a:xfrm>
            <a:off x="172110" y="58214"/>
            <a:ext cx="4265879" cy="4718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25">
            <a:spAutoFit/>
          </a:bodyPr>
          <a:lstStyle/>
          <a:p>
            <a:pPr indent="-1204595" lvl="0" marL="1322070" marR="5080" rtl="0" algn="l">
              <a:lnSpc>
                <a:spcPct val="106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Exercice : Donner explicitement une formule </a:t>
            </a:r>
            <a:r>
              <a:rPr i="1" lang="en-US">
                <a:latin typeface="Arial"/>
                <a:ea typeface="Arial"/>
                <a:cs typeface="Arial"/>
                <a:sym typeface="Arial"/>
              </a:rPr>
              <a:t>ψ </a:t>
            </a:r>
            <a:r>
              <a:rPr lang="en-US"/>
              <a:t>qui  n’est pas prouvable.</a:t>
            </a:r>
            <a:endParaRPr/>
          </a:p>
        </p:txBody>
      </p:sp>
      <p:sp>
        <p:nvSpPr>
          <p:cNvPr id="1013" name="Google Shape;1013;p82"/>
          <p:cNvSpPr/>
          <p:nvPr/>
        </p:nvSpPr>
        <p:spPr>
          <a:xfrm>
            <a:off x="495363" y="599541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14" name="Google Shape;1014;p82"/>
          <p:cNvSpPr/>
          <p:nvPr/>
        </p:nvSpPr>
        <p:spPr>
          <a:xfrm>
            <a:off x="495363" y="1725612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15" name="Google Shape;1015;p82"/>
          <p:cNvSpPr txBox="1"/>
          <p:nvPr/>
        </p:nvSpPr>
        <p:spPr>
          <a:xfrm>
            <a:off x="484695" y="520749"/>
            <a:ext cx="3851275" cy="2312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52400" marR="0" rtl="0" algn="l">
              <a:lnSpc>
                <a:spcPct val="11454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Soit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S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la machine de Turing qui fait les choses suivantes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92100" marR="0" rtl="0" algn="l">
              <a:lnSpc>
                <a:spcPct val="113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sur tout entrée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w</a:t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indent="-128269" lvl="0" marL="70612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33B2"/>
              </a:buClr>
              <a:buSzPts val="900"/>
              <a:buFont typeface="Cambria"/>
              <a:buChar char="•"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obtenir par le théorème de récursion sa propre description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706120" marR="0" rtl="0" algn="l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None/>
            </a:pPr>
            <a:r>
              <a:rPr lang="en-US" sz="900">
                <a:latin typeface="Cambria"/>
                <a:ea typeface="Cambria"/>
                <a:cs typeface="Cambria"/>
                <a:sym typeface="Cambria"/>
              </a:rPr>
              <a:t>⟨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US" sz="900">
                <a:latin typeface="Cambria"/>
                <a:ea typeface="Cambria"/>
                <a:cs typeface="Cambria"/>
                <a:sym typeface="Cambria"/>
              </a:rPr>
              <a:t>⟩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28269" lvl="0" marL="706120" marR="0" rtl="0" algn="l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>
                <a:srgbClr val="3333B2"/>
              </a:buClr>
              <a:buSzPts val="900"/>
              <a:buFont typeface="Cambria"/>
              <a:buChar char="•"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construire la formule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ψ 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=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γ</a:t>
            </a:r>
            <a:r>
              <a:rPr baseline="-25000" i="1" lang="en-US" sz="900">
                <a:latin typeface="Arial"/>
                <a:ea typeface="Arial"/>
                <a:cs typeface="Arial"/>
                <a:sym typeface="Arial"/>
              </a:rPr>
              <a:t>S</a:t>
            </a:r>
            <a:r>
              <a:rPr baseline="-25000" i="1" lang="en-US" sz="900">
                <a:latin typeface="Verdana"/>
                <a:ea typeface="Verdana"/>
                <a:cs typeface="Verdana"/>
                <a:sym typeface="Verdana"/>
              </a:rPr>
              <a:t>,c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28269" lvl="0" marL="706120" marR="0" rtl="0" algn="l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>
                <a:srgbClr val="3333B2"/>
              </a:buClr>
              <a:buSzPts val="900"/>
              <a:buFont typeface="Cambria"/>
              <a:buChar char="•"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énumérer les formules prouvables tant que l’on a pas produit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706120" marR="0" rtl="0" algn="l">
              <a:lnSpc>
                <a:spcPct val="68518"/>
              </a:lnSpc>
              <a:spcBef>
                <a:spcPts val="150"/>
              </a:spcBef>
              <a:spcAft>
                <a:spcPts val="0"/>
              </a:spcAft>
              <a:buNone/>
            </a:pPr>
            <a:r>
              <a:rPr baseline="30000" i="1" lang="en-US" sz="1350">
                <a:latin typeface="Arial"/>
                <a:ea typeface="Arial"/>
                <a:cs typeface="Arial"/>
                <a:sym typeface="Arial"/>
              </a:rPr>
              <a:t>γ</a:t>
            </a:r>
            <a:r>
              <a:rPr i="1" lang="en-US" sz="600">
                <a:latin typeface="Arial"/>
                <a:ea typeface="Arial"/>
                <a:cs typeface="Arial"/>
                <a:sym typeface="Arial"/>
              </a:rPr>
              <a:t>S</a:t>
            </a:r>
            <a:r>
              <a:rPr i="1" lang="en-US" sz="600">
                <a:latin typeface="Verdana"/>
                <a:ea typeface="Verdana"/>
                <a:cs typeface="Verdana"/>
                <a:sym typeface="Verdana"/>
              </a:rPr>
              <a:t>,c</a:t>
            </a:r>
            <a:r>
              <a:rPr baseline="30000" lang="en-US" sz="135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baseline="30000" sz="135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52400" marR="0" rtl="0" algn="l">
              <a:lnSpc>
                <a:spcPct val="6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-25000" lang="en-US" sz="1650">
                <a:latin typeface="Helvetica Neue"/>
                <a:ea typeface="Helvetica Neue"/>
                <a:cs typeface="Helvetica Neue"/>
                <a:sym typeface="Helvetica Neue"/>
              </a:rPr>
              <a:t>La for </a:t>
            </a:r>
            <a:r>
              <a:rPr baseline="30000" lang="en-US" sz="1350">
                <a:solidFill>
                  <a:srgbClr val="3333B2"/>
                </a:solidFill>
                <a:latin typeface="Cambria"/>
                <a:ea typeface="Cambria"/>
                <a:cs typeface="Cambria"/>
                <a:sym typeface="Cambria"/>
              </a:rPr>
              <a:t>• 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si l’étape d’avant finit par terminer, alors accepter.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353060" lvl="0" marL="152400" marR="539750" rtl="0" algn="l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mule </a:t>
            </a:r>
            <a:r>
              <a:rPr i="1" lang="en-US" sz="1100">
                <a:latin typeface="Verdana"/>
                <a:ea typeface="Verdana"/>
                <a:cs typeface="Verdana"/>
                <a:sym typeface="Verdana"/>
              </a:rPr>
              <a:t>ψ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= </a:t>
            </a:r>
            <a:r>
              <a:rPr i="1" lang="en-US" sz="1100">
                <a:latin typeface="Verdana"/>
                <a:ea typeface="Verdana"/>
                <a:cs typeface="Verdana"/>
                <a:sym typeface="Verdana"/>
              </a:rPr>
              <a:t>γ</a:t>
            </a:r>
            <a:r>
              <a:rPr baseline="-25000" i="1" lang="en-US" sz="1200">
                <a:latin typeface="Arial"/>
                <a:ea typeface="Arial"/>
                <a:cs typeface="Arial"/>
                <a:sym typeface="Arial"/>
              </a:rPr>
              <a:t>S</a:t>
            </a:r>
            <a:r>
              <a:rPr baseline="-25000" i="1" lang="en-US" sz="1200">
                <a:latin typeface="Trebuchet MS"/>
                <a:ea typeface="Trebuchet MS"/>
                <a:cs typeface="Trebuchet MS"/>
                <a:sym typeface="Trebuchet MS"/>
              </a:rPr>
              <a:t>,є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de la deuxième étape n’est pas  prouvable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921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  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ψ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est vraie ssi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S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n’accepte pas le mot vide.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7160" lvl="0" marL="429259" marR="200025" rtl="0" algn="l">
              <a:lnSpc>
                <a:spcPct val="110000"/>
              </a:lnSpc>
              <a:spcBef>
                <a:spcPts val="7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Si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S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trouve une preuve de 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ψ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, alors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S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accepte le mot vide,  et donc la formule 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ψ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est fausse.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28269" lvl="0" marL="70612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3333B2"/>
              </a:buClr>
              <a:buSzPts val="900"/>
              <a:buFont typeface="Cambria"/>
              <a:buChar char="•"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(si l’arithmétique est cohérente) on ne peut pas prouver de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706120" marR="0" rtl="0" algn="l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None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formule fausse.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28269" lvl="0" marL="706120" marR="0" rtl="0" algn="l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>
                <a:srgbClr val="3333B2"/>
              </a:buClr>
              <a:buSzPts val="900"/>
              <a:buFont typeface="Cambria"/>
              <a:buChar char="•"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ce cas ne peut donc pas se produire.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16" name="Google Shape;1016;p82"/>
          <p:cNvSpPr txBox="1"/>
          <p:nvPr/>
        </p:nvSpPr>
        <p:spPr>
          <a:xfrm>
            <a:off x="4434966" y="3370303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46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0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p83"/>
          <p:cNvSpPr txBox="1"/>
          <p:nvPr>
            <p:ph type="title"/>
          </p:nvPr>
        </p:nvSpPr>
        <p:spPr>
          <a:xfrm>
            <a:off x="172110" y="58214"/>
            <a:ext cx="4265879" cy="4718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25">
            <a:spAutoFit/>
          </a:bodyPr>
          <a:lstStyle/>
          <a:p>
            <a:pPr indent="-1204595" lvl="0" marL="1322070" marR="5080" rtl="0" algn="l">
              <a:lnSpc>
                <a:spcPct val="106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Exercice : Donner explicitement une formule </a:t>
            </a:r>
            <a:r>
              <a:rPr i="1" lang="en-US">
                <a:latin typeface="Arial"/>
                <a:ea typeface="Arial"/>
                <a:cs typeface="Arial"/>
                <a:sym typeface="Arial"/>
              </a:rPr>
              <a:t>ψ </a:t>
            </a:r>
            <a:r>
              <a:rPr lang="en-US"/>
              <a:t>qui  n’est pas prouvable.</a:t>
            </a:r>
            <a:endParaRPr/>
          </a:p>
        </p:txBody>
      </p:sp>
      <p:sp>
        <p:nvSpPr>
          <p:cNvPr id="1022" name="Google Shape;1022;p83"/>
          <p:cNvSpPr/>
          <p:nvPr/>
        </p:nvSpPr>
        <p:spPr>
          <a:xfrm>
            <a:off x="495363" y="599541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23" name="Google Shape;1023;p83"/>
          <p:cNvSpPr/>
          <p:nvPr/>
        </p:nvSpPr>
        <p:spPr>
          <a:xfrm>
            <a:off x="495363" y="1725612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24" name="Google Shape;1024;p83"/>
          <p:cNvSpPr txBox="1"/>
          <p:nvPr/>
        </p:nvSpPr>
        <p:spPr>
          <a:xfrm>
            <a:off x="459295" y="520749"/>
            <a:ext cx="3902075" cy="27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77800" marR="0" rtl="0" algn="l">
              <a:lnSpc>
                <a:spcPct val="11454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Soit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S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la machine de Turing qui fait les choses suivantes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317500" marR="0" rtl="0" algn="l">
              <a:lnSpc>
                <a:spcPct val="113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sur tout entrée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w</a:t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indent="-128269" lvl="0" marL="73152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33B2"/>
              </a:buClr>
              <a:buSzPts val="900"/>
              <a:buFont typeface="Cambria"/>
              <a:buChar char="•"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obtenir par le théorème de récursion sa propre description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731520" marR="0" rtl="0" algn="l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None/>
            </a:pPr>
            <a:r>
              <a:rPr lang="en-US" sz="900">
                <a:latin typeface="Cambria"/>
                <a:ea typeface="Cambria"/>
                <a:cs typeface="Cambria"/>
                <a:sym typeface="Cambria"/>
              </a:rPr>
              <a:t>⟨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US" sz="900">
                <a:latin typeface="Cambria"/>
                <a:ea typeface="Cambria"/>
                <a:cs typeface="Cambria"/>
                <a:sym typeface="Cambria"/>
              </a:rPr>
              <a:t>⟩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28269" lvl="0" marL="731520" marR="0" rtl="0" algn="l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>
                <a:srgbClr val="3333B2"/>
              </a:buClr>
              <a:buSzPts val="900"/>
              <a:buFont typeface="Cambria"/>
              <a:buChar char="•"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construire la formule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ψ 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=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γ</a:t>
            </a:r>
            <a:r>
              <a:rPr baseline="-25000" i="1" lang="en-US" sz="900">
                <a:latin typeface="Arial"/>
                <a:ea typeface="Arial"/>
                <a:cs typeface="Arial"/>
                <a:sym typeface="Arial"/>
              </a:rPr>
              <a:t>S</a:t>
            </a:r>
            <a:r>
              <a:rPr baseline="-25000" i="1" lang="en-US" sz="900">
                <a:latin typeface="Verdana"/>
                <a:ea typeface="Verdana"/>
                <a:cs typeface="Verdana"/>
                <a:sym typeface="Verdana"/>
              </a:rPr>
              <a:t>,c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28269" lvl="0" marL="731520" marR="0" rtl="0" algn="l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>
                <a:srgbClr val="3333B2"/>
              </a:buClr>
              <a:buSzPts val="900"/>
              <a:buFont typeface="Cambria"/>
              <a:buChar char="•"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énumérer les formules prouvables tant que l’on a pas produit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731520" marR="0" rtl="0" algn="l">
              <a:lnSpc>
                <a:spcPct val="68518"/>
              </a:lnSpc>
              <a:spcBef>
                <a:spcPts val="150"/>
              </a:spcBef>
              <a:spcAft>
                <a:spcPts val="0"/>
              </a:spcAft>
              <a:buNone/>
            </a:pPr>
            <a:r>
              <a:rPr baseline="30000" i="1" lang="en-US" sz="1350">
                <a:latin typeface="Arial"/>
                <a:ea typeface="Arial"/>
                <a:cs typeface="Arial"/>
                <a:sym typeface="Arial"/>
              </a:rPr>
              <a:t>γ</a:t>
            </a:r>
            <a:r>
              <a:rPr i="1" lang="en-US" sz="600">
                <a:latin typeface="Arial"/>
                <a:ea typeface="Arial"/>
                <a:cs typeface="Arial"/>
                <a:sym typeface="Arial"/>
              </a:rPr>
              <a:t>S</a:t>
            </a:r>
            <a:r>
              <a:rPr i="1" lang="en-US" sz="600">
                <a:latin typeface="Verdana"/>
                <a:ea typeface="Verdana"/>
                <a:cs typeface="Verdana"/>
                <a:sym typeface="Verdana"/>
              </a:rPr>
              <a:t>,c</a:t>
            </a:r>
            <a:r>
              <a:rPr baseline="30000" lang="en-US" sz="135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baseline="30000" sz="135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77800" marR="0" rtl="0" algn="l">
              <a:lnSpc>
                <a:spcPct val="6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-25000" lang="en-US" sz="1650">
                <a:latin typeface="Helvetica Neue"/>
                <a:ea typeface="Helvetica Neue"/>
                <a:cs typeface="Helvetica Neue"/>
                <a:sym typeface="Helvetica Neue"/>
              </a:rPr>
              <a:t>La for </a:t>
            </a:r>
            <a:r>
              <a:rPr baseline="30000" lang="en-US" sz="1350">
                <a:solidFill>
                  <a:srgbClr val="3333B2"/>
                </a:solidFill>
                <a:latin typeface="Cambria"/>
                <a:ea typeface="Cambria"/>
                <a:cs typeface="Cambria"/>
                <a:sym typeface="Cambria"/>
              </a:rPr>
              <a:t>• 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si l’étape d’avant finit par terminer, alors accepter.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353060" lvl="0" marL="177800" marR="565150" rtl="0" algn="l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mule </a:t>
            </a:r>
            <a:r>
              <a:rPr i="1" lang="en-US" sz="1100">
                <a:latin typeface="Verdana"/>
                <a:ea typeface="Verdana"/>
                <a:cs typeface="Verdana"/>
                <a:sym typeface="Verdana"/>
              </a:rPr>
              <a:t>ψ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= </a:t>
            </a:r>
            <a:r>
              <a:rPr i="1" lang="en-US" sz="1100">
                <a:latin typeface="Verdana"/>
                <a:ea typeface="Verdana"/>
                <a:cs typeface="Verdana"/>
                <a:sym typeface="Verdana"/>
              </a:rPr>
              <a:t>γ</a:t>
            </a:r>
            <a:r>
              <a:rPr baseline="-25000" i="1" lang="en-US" sz="1200">
                <a:latin typeface="Arial"/>
                <a:ea typeface="Arial"/>
                <a:cs typeface="Arial"/>
                <a:sym typeface="Arial"/>
              </a:rPr>
              <a:t>S</a:t>
            </a:r>
            <a:r>
              <a:rPr baseline="-25000" i="1" lang="en-US" sz="1200">
                <a:latin typeface="Trebuchet MS"/>
                <a:ea typeface="Trebuchet MS"/>
                <a:cs typeface="Trebuchet MS"/>
                <a:sym typeface="Trebuchet MS"/>
              </a:rPr>
              <a:t>,є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de la deuxième étape n’est pas  prouvable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3175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  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ψ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est vraie ssi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S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n’accepte pas le mot vide.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7160" lvl="0" marL="454659" marR="225425" rtl="0" algn="l">
              <a:lnSpc>
                <a:spcPct val="110000"/>
              </a:lnSpc>
              <a:spcBef>
                <a:spcPts val="7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Si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S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trouve une preuve de 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ψ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, alors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S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accepte le mot vide,  et donc la formule 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ψ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est fausse.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28269" lvl="0" marL="73152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3333B2"/>
              </a:buClr>
              <a:buSzPts val="900"/>
              <a:buFont typeface="Cambria"/>
              <a:buChar char="•"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(si l’arithmétique est cohérente) on ne peut pas prouver de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731520" marR="0" rtl="0" algn="l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None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formule fausse.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28269" lvl="0" marL="731520" marR="0" rtl="0" algn="l">
              <a:lnSpc>
                <a:spcPct val="115555"/>
              </a:lnSpc>
              <a:spcBef>
                <a:spcPts val="15"/>
              </a:spcBef>
              <a:spcAft>
                <a:spcPts val="0"/>
              </a:spcAft>
              <a:buClr>
                <a:srgbClr val="3333B2"/>
              </a:buClr>
              <a:buSzPts val="900"/>
              <a:buFont typeface="Cambria"/>
              <a:buChar char="•"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ce cas ne peut donc pas se produire.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7160" lvl="0" marL="454659" marR="153670" rtl="0" algn="l">
              <a:lnSpc>
                <a:spcPct val="110000"/>
              </a:lnSpc>
              <a:spcBef>
                <a:spcPts val="8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Si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S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ne trouve pas une preuve de 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ψ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, alors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S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n’accepte pas  le mot vide :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28269" lvl="0" marL="73152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3333B2"/>
              </a:buClr>
              <a:buSzPts val="900"/>
              <a:buFont typeface="Cambria"/>
              <a:buChar char="•"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et donc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ψ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est vraie sans être prouvable ! !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25" name="Google Shape;1025;p83"/>
          <p:cNvSpPr txBox="1"/>
          <p:nvPr/>
        </p:nvSpPr>
        <p:spPr>
          <a:xfrm>
            <a:off x="4434966" y="3370303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46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9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p84"/>
          <p:cNvSpPr txBox="1"/>
          <p:nvPr>
            <p:ph type="title"/>
          </p:nvPr>
        </p:nvSpPr>
        <p:spPr>
          <a:xfrm>
            <a:off x="172110" y="58214"/>
            <a:ext cx="4265879" cy="4718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25">
            <a:spAutoFit/>
          </a:bodyPr>
          <a:lstStyle/>
          <a:p>
            <a:pPr indent="-1204595" lvl="0" marL="1322070" marR="5080" rtl="0" algn="l">
              <a:lnSpc>
                <a:spcPct val="106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Exercice : Donner explicitement une formule </a:t>
            </a:r>
            <a:r>
              <a:rPr i="1" lang="en-US">
                <a:latin typeface="Arial"/>
                <a:ea typeface="Arial"/>
                <a:cs typeface="Arial"/>
                <a:sym typeface="Arial"/>
              </a:rPr>
              <a:t>ψ </a:t>
            </a:r>
            <a:r>
              <a:rPr lang="en-US"/>
              <a:t>qui  n’est pas prouvable.</a:t>
            </a:r>
            <a:endParaRPr/>
          </a:p>
        </p:txBody>
      </p:sp>
      <p:sp>
        <p:nvSpPr>
          <p:cNvPr id="1031" name="Google Shape;1031;p84"/>
          <p:cNvSpPr/>
          <p:nvPr/>
        </p:nvSpPr>
        <p:spPr>
          <a:xfrm>
            <a:off x="495363" y="599541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32" name="Google Shape;1032;p84"/>
          <p:cNvSpPr/>
          <p:nvPr/>
        </p:nvSpPr>
        <p:spPr>
          <a:xfrm>
            <a:off x="495363" y="1725612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33" name="Google Shape;1033;p84"/>
          <p:cNvSpPr/>
          <p:nvPr/>
        </p:nvSpPr>
        <p:spPr>
          <a:xfrm>
            <a:off x="495363" y="3314776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34" name="Google Shape;1034;p84"/>
          <p:cNvSpPr txBox="1"/>
          <p:nvPr/>
        </p:nvSpPr>
        <p:spPr>
          <a:xfrm>
            <a:off x="433895" y="520749"/>
            <a:ext cx="3952875" cy="29070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203200" marR="0" rtl="0" algn="l">
              <a:lnSpc>
                <a:spcPct val="11454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Soit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S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la machine de Turing qui fait les choses suivantes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342900" marR="0" rtl="0" algn="l">
              <a:lnSpc>
                <a:spcPct val="113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sur tout entrée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w</a:t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indent="-128269" lvl="0" marL="75692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33B2"/>
              </a:buClr>
              <a:buSzPts val="900"/>
              <a:buFont typeface="Cambria"/>
              <a:buChar char="•"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obtenir par le théorème de récursion sa propre description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756920" marR="0" rtl="0" algn="l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None/>
            </a:pPr>
            <a:r>
              <a:rPr lang="en-US" sz="900">
                <a:latin typeface="Cambria"/>
                <a:ea typeface="Cambria"/>
                <a:cs typeface="Cambria"/>
                <a:sym typeface="Cambria"/>
              </a:rPr>
              <a:t>⟨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US" sz="900">
                <a:latin typeface="Cambria"/>
                <a:ea typeface="Cambria"/>
                <a:cs typeface="Cambria"/>
                <a:sym typeface="Cambria"/>
              </a:rPr>
              <a:t>⟩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28269" lvl="0" marL="756920" marR="0" rtl="0" algn="l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>
                <a:srgbClr val="3333B2"/>
              </a:buClr>
              <a:buSzPts val="900"/>
              <a:buFont typeface="Cambria"/>
              <a:buChar char="•"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construire la formule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ψ 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=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γ</a:t>
            </a:r>
            <a:r>
              <a:rPr baseline="-25000" i="1" lang="en-US" sz="900">
                <a:latin typeface="Arial"/>
                <a:ea typeface="Arial"/>
                <a:cs typeface="Arial"/>
                <a:sym typeface="Arial"/>
              </a:rPr>
              <a:t>S</a:t>
            </a:r>
            <a:r>
              <a:rPr baseline="-25000" i="1" lang="en-US" sz="900">
                <a:latin typeface="Verdana"/>
                <a:ea typeface="Verdana"/>
                <a:cs typeface="Verdana"/>
                <a:sym typeface="Verdana"/>
              </a:rPr>
              <a:t>,c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28269" lvl="0" marL="756920" marR="0" rtl="0" algn="l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>
                <a:srgbClr val="3333B2"/>
              </a:buClr>
              <a:buSzPts val="900"/>
              <a:buFont typeface="Cambria"/>
              <a:buChar char="•"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énumérer les formules prouvables tant que l’on a pas produit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756920" marR="0" rtl="0" algn="l">
              <a:lnSpc>
                <a:spcPct val="68518"/>
              </a:lnSpc>
              <a:spcBef>
                <a:spcPts val="150"/>
              </a:spcBef>
              <a:spcAft>
                <a:spcPts val="0"/>
              </a:spcAft>
              <a:buNone/>
            </a:pPr>
            <a:r>
              <a:rPr baseline="30000" i="1" lang="en-US" sz="1350">
                <a:latin typeface="Arial"/>
                <a:ea typeface="Arial"/>
                <a:cs typeface="Arial"/>
                <a:sym typeface="Arial"/>
              </a:rPr>
              <a:t>γ</a:t>
            </a:r>
            <a:r>
              <a:rPr i="1" lang="en-US" sz="600">
                <a:latin typeface="Arial"/>
                <a:ea typeface="Arial"/>
                <a:cs typeface="Arial"/>
                <a:sym typeface="Arial"/>
              </a:rPr>
              <a:t>S</a:t>
            </a:r>
            <a:r>
              <a:rPr i="1" lang="en-US" sz="600">
                <a:latin typeface="Verdana"/>
                <a:ea typeface="Verdana"/>
                <a:cs typeface="Verdana"/>
                <a:sym typeface="Verdana"/>
              </a:rPr>
              <a:t>,c</a:t>
            </a:r>
            <a:r>
              <a:rPr baseline="30000" lang="en-US" sz="135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baseline="30000" sz="135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03200" marR="0" rtl="0" algn="l">
              <a:lnSpc>
                <a:spcPct val="6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-25000" lang="en-US" sz="1650">
                <a:latin typeface="Helvetica Neue"/>
                <a:ea typeface="Helvetica Neue"/>
                <a:cs typeface="Helvetica Neue"/>
                <a:sym typeface="Helvetica Neue"/>
              </a:rPr>
              <a:t>La for </a:t>
            </a:r>
            <a:r>
              <a:rPr baseline="30000" lang="en-US" sz="1350">
                <a:solidFill>
                  <a:srgbClr val="3333B2"/>
                </a:solidFill>
                <a:latin typeface="Cambria"/>
                <a:ea typeface="Cambria"/>
                <a:cs typeface="Cambria"/>
                <a:sym typeface="Cambria"/>
              </a:rPr>
              <a:t>• 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si l’étape d’avant finit par terminer, alors accepter.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353060" lvl="0" marL="203200" marR="590550" rtl="0" algn="l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mule </a:t>
            </a:r>
            <a:r>
              <a:rPr i="1" lang="en-US" sz="1100">
                <a:latin typeface="Verdana"/>
                <a:ea typeface="Verdana"/>
                <a:cs typeface="Verdana"/>
                <a:sym typeface="Verdana"/>
              </a:rPr>
              <a:t>ψ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= </a:t>
            </a:r>
            <a:r>
              <a:rPr i="1" lang="en-US" sz="1100">
                <a:latin typeface="Verdana"/>
                <a:ea typeface="Verdana"/>
                <a:cs typeface="Verdana"/>
                <a:sym typeface="Verdana"/>
              </a:rPr>
              <a:t>γ</a:t>
            </a:r>
            <a:r>
              <a:rPr baseline="-25000" i="1" lang="en-US" sz="1200">
                <a:latin typeface="Arial"/>
                <a:ea typeface="Arial"/>
                <a:cs typeface="Arial"/>
                <a:sym typeface="Arial"/>
              </a:rPr>
              <a:t>S</a:t>
            </a:r>
            <a:r>
              <a:rPr baseline="-25000" i="1" lang="en-US" sz="1200">
                <a:latin typeface="Trebuchet MS"/>
                <a:ea typeface="Trebuchet MS"/>
                <a:cs typeface="Trebuchet MS"/>
                <a:sym typeface="Trebuchet MS"/>
              </a:rPr>
              <a:t>,є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de la deuxième étape n’est pas  prouvable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3429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  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ψ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est vraie ssi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S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n’accepte pas le mot vide.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7160" lvl="0" marL="480059" marR="250825" rtl="0" algn="l">
              <a:lnSpc>
                <a:spcPct val="110000"/>
              </a:lnSpc>
              <a:spcBef>
                <a:spcPts val="7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Si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S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trouve une preuve de 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ψ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, alors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S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accepte le mot vide,  et donc la formule 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ψ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est fausse.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28269" lvl="0" marL="75692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3333B2"/>
              </a:buClr>
              <a:buSzPts val="900"/>
              <a:buFont typeface="Cambria"/>
              <a:buChar char="•"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(si l’arithmétique est cohérente) on ne peut pas prouver de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756920" marR="0" rtl="0" algn="l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None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formule fausse.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28269" lvl="0" marL="756920" marR="0" rtl="0" algn="l">
              <a:lnSpc>
                <a:spcPct val="115555"/>
              </a:lnSpc>
              <a:spcBef>
                <a:spcPts val="15"/>
              </a:spcBef>
              <a:spcAft>
                <a:spcPts val="0"/>
              </a:spcAft>
              <a:buClr>
                <a:srgbClr val="3333B2"/>
              </a:buClr>
              <a:buSzPts val="900"/>
              <a:buFont typeface="Cambria"/>
              <a:buChar char="•"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ce cas ne peut donc pas se produire.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7160" lvl="0" marL="480059" marR="179070" rtl="0" algn="l">
              <a:lnSpc>
                <a:spcPct val="110000"/>
              </a:lnSpc>
              <a:spcBef>
                <a:spcPts val="8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Si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S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ne trouve pas une preuve de 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ψ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, alors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S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n’accepte pas  le mot vide :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28269" lvl="0" marL="75692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3333B2"/>
              </a:buClr>
              <a:buSzPts val="900"/>
              <a:buFont typeface="Cambria"/>
              <a:buChar char="•"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et donc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ψ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est vraie sans être prouvable ! !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03200" marR="0" rtl="0" algn="l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Bref : </a:t>
            </a:r>
            <a:r>
              <a:rPr i="1" lang="en-US" sz="1100">
                <a:latin typeface="Verdana"/>
                <a:ea typeface="Verdana"/>
                <a:cs typeface="Verdana"/>
                <a:sym typeface="Verdana"/>
              </a:rPr>
              <a:t>ψ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est vraie mais non-prouvable.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35" name="Google Shape;1035;p84"/>
          <p:cNvSpPr txBox="1"/>
          <p:nvPr/>
        </p:nvSpPr>
        <p:spPr>
          <a:xfrm>
            <a:off x="4434966" y="3370303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46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9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Google Shape;1040;p85"/>
          <p:cNvSpPr txBox="1"/>
          <p:nvPr>
            <p:ph type="title"/>
          </p:nvPr>
        </p:nvSpPr>
        <p:spPr>
          <a:xfrm>
            <a:off x="1930374" y="59814"/>
            <a:ext cx="74739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Au menu</a:t>
            </a:r>
            <a:endParaRPr/>
          </a:p>
        </p:txBody>
      </p:sp>
      <p:sp>
        <p:nvSpPr>
          <p:cNvPr id="1041" name="Google Shape;1041;p85"/>
          <p:cNvSpPr txBox="1"/>
          <p:nvPr>
            <p:ph idx="12" type="sldNum"/>
          </p:nvPr>
        </p:nvSpPr>
        <p:spPr>
          <a:xfrm>
            <a:off x="4409566" y="3370303"/>
            <a:ext cx="160654" cy="121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52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47</a:t>
            </a:r>
            <a:endParaRPr/>
          </a:p>
        </p:txBody>
      </p:sp>
      <p:sp>
        <p:nvSpPr>
          <p:cNvPr id="1042" name="Google Shape;1042;p85"/>
          <p:cNvSpPr txBox="1"/>
          <p:nvPr/>
        </p:nvSpPr>
        <p:spPr>
          <a:xfrm>
            <a:off x="347294" y="672222"/>
            <a:ext cx="2948940" cy="20916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3"/>
              </a:rPr>
              <a:t>Calculabilité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2700" marR="5080" rtl="0" algn="l">
              <a:lnSpc>
                <a:spcPct val="226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4"/>
              </a:rPr>
              <a:t>Quelques résultats amusants de la calculabilité </a:t>
            </a:r>
            <a:r>
              <a:rPr lang="en-US" sz="1100">
                <a:solidFill>
                  <a:srgbClr val="FFCC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5"/>
              </a:rPr>
              <a:t>Diagrammes espace-temps &amp; Localité du calcul </a:t>
            </a:r>
            <a:r>
              <a:rPr lang="en-US" sz="1100">
                <a:solidFill>
                  <a:srgbClr val="FFCC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6"/>
              </a:rPr>
              <a:t>Théorèmes d’incomplétude de Gödel </a:t>
            </a:r>
            <a:r>
              <a:rPr lang="en-US" sz="1100">
                <a:solidFill>
                  <a:srgbClr val="FFCC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7"/>
              </a:rPr>
              <a:t>Introduction à la complexité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None/>
            </a:pPr>
            <a:r>
              <a:t/>
            </a:r>
            <a:endParaRPr sz="145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8"/>
              </a:rPr>
              <a:t>La suite...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4"/>
          <p:cNvSpPr txBox="1"/>
          <p:nvPr>
            <p:ph type="title"/>
          </p:nvPr>
        </p:nvSpPr>
        <p:spPr>
          <a:xfrm>
            <a:off x="375424" y="59814"/>
            <a:ext cx="385699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Démonstration :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HALTING </a:t>
            </a:r>
            <a:r>
              <a:rPr lang="en-US">
                <a:latin typeface="Cambria"/>
                <a:ea typeface="Cambria"/>
                <a:cs typeface="Cambria"/>
                <a:sym typeface="Cambria"/>
              </a:rPr>
              <a:t>−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PROBLEM </a:t>
            </a:r>
            <a:r>
              <a:rPr lang="en-US">
                <a:latin typeface="Cambria"/>
                <a:ea typeface="Cambria"/>
                <a:cs typeface="Cambria"/>
                <a:sym typeface="Cambria"/>
              </a:rPr>
              <a:t>≤</a:t>
            </a:r>
            <a:r>
              <a:rPr baseline="-25000" i="1" lang="en-US" sz="1500">
                <a:latin typeface="Arial"/>
                <a:ea typeface="Arial"/>
                <a:cs typeface="Arial"/>
                <a:sym typeface="Arial"/>
              </a:rPr>
              <a:t>m </a:t>
            </a:r>
            <a:r>
              <a:rPr i="1" lang="en-US" sz="1400">
                <a:latin typeface="Arial"/>
                <a:ea typeface="Arial"/>
                <a:cs typeface="Arial"/>
                <a:sym typeface="Arial"/>
              </a:rPr>
              <a:t>L</a:t>
            </a:r>
            <a:r>
              <a:rPr baseline="-25000" lang="en-US" sz="1500">
                <a:latin typeface="Cambria"/>
                <a:ea typeface="Cambria"/>
                <a:cs typeface="Cambria"/>
                <a:sym typeface="Cambria"/>
              </a:rPr>
              <a:t>∅</a:t>
            </a:r>
            <a:r>
              <a:rPr i="1" lang="en-US" sz="1400">
                <a:latin typeface="Arial"/>
                <a:ea typeface="Arial"/>
                <a:cs typeface="Arial"/>
                <a:sym typeface="Arial"/>
              </a:rPr>
              <a:t>.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4"/>
          <p:cNvSpPr txBox="1"/>
          <p:nvPr/>
        </p:nvSpPr>
        <p:spPr>
          <a:xfrm>
            <a:off x="309194" y="846059"/>
            <a:ext cx="3893820" cy="3638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75">
            <a:spAutoFit/>
          </a:bodyPr>
          <a:lstStyle/>
          <a:p>
            <a:pPr indent="0" lvl="0" marL="50800" marR="43180" rtl="0" algn="l">
              <a:lnSpc>
                <a:spcPct val="102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A chaque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lang="en-US" sz="1100">
                <a:latin typeface="Cambria"/>
                <a:ea typeface="Cambria"/>
                <a:cs typeface="Cambria"/>
                <a:sym typeface="Cambria"/>
              </a:rPr>
              <a:t>⟨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1100">
                <a:latin typeface="Cambria"/>
                <a:ea typeface="Cambria"/>
                <a:cs typeface="Cambria"/>
                <a:sym typeface="Cambria"/>
              </a:rPr>
              <a:t>⟩</a:t>
            </a:r>
            <a:r>
              <a:rPr i="1" lang="en-US" sz="11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on associe la machine de Turing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baseline="-25000" i="1" lang="en-US" sz="120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définie  par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0" name="Google Shape;130;p14"/>
          <p:cNvSpPr txBox="1"/>
          <p:nvPr/>
        </p:nvSpPr>
        <p:spPr>
          <a:xfrm>
            <a:off x="1214158" y="1714901"/>
            <a:ext cx="107950" cy="162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w</a:t>
            </a:r>
            <a:endParaRPr sz="9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4"/>
          <p:cNvSpPr/>
          <p:nvPr/>
        </p:nvSpPr>
        <p:spPr>
          <a:xfrm>
            <a:off x="1633547" y="1631068"/>
            <a:ext cx="360045" cy="360045"/>
          </a:xfrm>
          <a:custGeom>
            <a:rect b="b" l="l" r="r" t="t"/>
            <a:pathLst>
              <a:path extrusionOk="0" h="360044" w="360044">
                <a:moveTo>
                  <a:pt x="0" y="360004"/>
                </a:moveTo>
                <a:lnTo>
                  <a:pt x="360004" y="360004"/>
                </a:lnTo>
                <a:lnTo>
                  <a:pt x="360004" y="0"/>
                </a:lnTo>
                <a:lnTo>
                  <a:pt x="0" y="0"/>
                </a:lnTo>
                <a:lnTo>
                  <a:pt x="0" y="360004"/>
                </a:lnTo>
                <a:close/>
              </a:path>
            </a:pathLst>
          </a:cu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32" name="Google Shape;132;p14"/>
          <p:cNvSpPr txBox="1"/>
          <p:nvPr/>
        </p:nvSpPr>
        <p:spPr>
          <a:xfrm>
            <a:off x="1762861" y="1725061"/>
            <a:ext cx="101600" cy="162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A</a:t>
            </a:r>
            <a:endParaRPr sz="90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3" name="Google Shape;133;p14"/>
          <p:cNvGrpSpPr/>
          <p:nvPr/>
        </p:nvGrpSpPr>
        <p:grpSpPr>
          <a:xfrm>
            <a:off x="2010686" y="1706680"/>
            <a:ext cx="128497" cy="65405"/>
            <a:chOff x="2010686" y="1706680"/>
            <a:chExt cx="128497" cy="65405"/>
          </a:xfrm>
        </p:grpSpPr>
        <p:sp>
          <p:nvSpPr>
            <p:cNvPr id="134" name="Google Shape;134;p14"/>
            <p:cNvSpPr/>
            <p:nvPr/>
          </p:nvSpPr>
          <p:spPr>
            <a:xfrm>
              <a:off x="2010686" y="1739071"/>
              <a:ext cx="122555" cy="0"/>
            </a:xfrm>
            <a:custGeom>
              <a:rect b="b" l="l" r="r" t="t"/>
              <a:pathLst>
                <a:path extrusionOk="0" h="120000" w="122555">
                  <a:moveTo>
                    <a:pt x="0" y="0"/>
                  </a:moveTo>
                  <a:lnTo>
                    <a:pt x="122310" y="0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5" name="Google Shape;135;p14"/>
            <p:cNvSpPr/>
            <p:nvPr/>
          </p:nvSpPr>
          <p:spPr>
            <a:xfrm>
              <a:off x="2108703" y="1706680"/>
              <a:ext cx="30480" cy="65405"/>
            </a:xfrm>
            <a:custGeom>
              <a:rect b="b" l="l" r="r" t="t"/>
              <a:pathLst>
                <a:path extrusionOk="0" h="65405" w="30480">
                  <a:moveTo>
                    <a:pt x="0" y="0"/>
                  </a:moveTo>
                  <a:lnTo>
                    <a:pt x="4744" y="9900"/>
                  </a:lnTo>
                  <a:lnTo>
                    <a:pt x="13664" y="19991"/>
                  </a:lnTo>
                  <a:lnTo>
                    <a:pt x="23344" y="28183"/>
                  </a:lnTo>
                  <a:lnTo>
                    <a:pt x="30366" y="32390"/>
                  </a:lnTo>
                  <a:lnTo>
                    <a:pt x="23344" y="36597"/>
                  </a:lnTo>
                  <a:lnTo>
                    <a:pt x="13664" y="44790"/>
                  </a:lnTo>
                  <a:lnTo>
                    <a:pt x="4744" y="54880"/>
                  </a:lnTo>
                  <a:lnTo>
                    <a:pt x="0" y="64781"/>
                  </a:lnTo>
                </a:path>
              </a:pathLst>
            </a:custGeom>
            <a:noFill/>
            <a:ln cap="flat" cmpd="sng" w="121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136" name="Google Shape;136;p14"/>
          <p:cNvSpPr txBox="1"/>
          <p:nvPr/>
        </p:nvSpPr>
        <p:spPr>
          <a:xfrm>
            <a:off x="2177973" y="1641076"/>
            <a:ext cx="436880" cy="162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Accepte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37" name="Google Shape;137;p14"/>
          <p:cNvGrpSpPr/>
          <p:nvPr/>
        </p:nvGrpSpPr>
        <p:grpSpPr>
          <a:xfrm>
            <a:off x="788577" y="1467977"/>
            <a:ext cx="2681877" cy="686435"/>
            <a:chOff x="788577" y="1467977"/>
            <a:chExt cx="2681877" cy="686435"/>
          </a:xfrm>
        </p:grpSpPr>
        <p:sp>
          <p:nvSpPr>
            <p:cNvPr id="138" name="Google Shape;138;p14"/>
            <p:cNvSpPr/>
            <p:nvPr/>
          </p:nvSpPr>
          <p:spPr>
            <a:xfrm>
              <a:off x="1365777" y="1811070"/>
              <a:ext cx="248285" cy="0"/>
            </a:xfrm>
            <a:custGeom>
              <a:rect b="b" l="l" r="r" t="t"/>
              <a:pathLst>
                <a:path extrusionOk="0" h="120000" w="248284">
                  <a:moveTo>
                    <a:pt x="0" y="0"/>
                  </a:moveTo>
                  <a:lnTo>
                    <a:pt x="248032" y="0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9" name="Google Shape;139;p14"/>
            <p:cNvSpPr/>
            <p:nvPr/>
          </p:nvSpPr>
          <p:spPr>
            <a:xfrm>
              <a:off x="1589516" y="1778680"/>
              <a:ext cx="30480" cy="65405"/>
            </a:xfrm>
            <a:custGeom>
              <a:rect b="b" l="l" r="r" t="t"/>
              <a:pathLst>
                <a:path extrusionOk="0" h="65405" w="30480">
                  <a:moveTo>
                    <a:pt x="0" y="0"/>
                  </a:moveTo>
                  <a:lnTo>
                    <a:pt x="4744" y="9900"/>
                  </a:lnTo>
                  <a:lnTo>
                    <a:pt x="13664" y="19991"/>
                  </a:lnTo>
                  <a:lnTo>
                    <a:pt x="23344" y="28183"/>
                  </a:lnTo>
                  <a:lnTo>
                    <a:pt x="30366" y="32390"/>
                  </a:lnTo>
                  <a:lnTo>
                    <a:pt x="23344" y="36597"/>
                  </a:lnTo>
                  <a:lnTo>
                    <a:pt x="13664" y="44790"/>
                  </a:lnTo>
                  <a:lnTo>
                    <a:pt x="4744" y="54880"/>
                  </a:lnTo>
                  <a:lnTo>
                    <a:pt x="0" y="64781"/>
                  </a:lnTo>
                </a:path>
              </a:pathLst>
            </a:custGeom>
            <a:noFill/>
            <a:ln cap="flat" cmpd="sng" w="121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0" name="Google Shape;140;p14"/>
            <p:cNvSpPr/>
            <p:nvPr/>
          </p:nvSpPr>
          <p:spPr>
            <a:xfrm>
              <a:off x="2693203" y="1739071"/>
              <a:ext cx="771525" cy="0"/>
            </a:xfrm>
            <a:custGeom>
              <a:rect b="b" l="l" r="r" t="t"/>
              <a:pathLst>
                <a:path extrusionOk="0" h="120000" w="771525">
                  <a:moveTo>
                    <a:pt x="0" y="0"/>
                  </a:moveTo>
                  <a:lnTo>
                    <a:pt x="771064" y="0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1" name="Google Shape;141;p14"/>
            <p:cNvSpPr/>
            <p:nvPr/>
          </p:nvSpPr>
          <p:spPr>
            <a:xfrm>
              <a:off x="3439974" y="1706680"/>
              <a:ext cx="30480" cy="65405"/>
            </a:xfrm>
            <a:custGeom>
              <a:rect b="b" l="l" r="r" t="t"/>
              <a:pathLst>
                <a:path extrusionOk="0" h="65405" w="30479">
                  <a:moveTo>
                    <a:pt x="0" y="0"/>
                  </a:moveTo>
                  <a:lnTo>
                    <a:pt x="4744" y="9900"/>
                  </a:lnTo>
                  <a:lnTo>
                    <a:pt x="13664" y="19991"/>
                  </a:lnTo>
                  <a:lnTo>
                    <a:pt x="23344" y="28183"/>
                  </a:lnTo>
                  <a:lnTo>
                    <a:pt x="30366" y="32390"/>
                  </a:lnTo>
                  <a:lnTo>
                    <a:pt x="23344" y="36597"/>
                  </a:lnTo>
                  <a:lnTo>
                    <a:pt x="13664" y="44790"/>
                  </a:lnTo>
                  <a:lnTo>
                    <a:pt x="4744" y="54880"/>
                  </a:lnTo>
                  <a:lnTo>
                    <a:pt x="0" y="64781"/>
                  </a:lnTo>
                </a:path>
              </a:pathLst>
            </a:custGeom>
            <a:noFill/>
            <a:ln cap="flat" cmpd="sng" w="121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2" name="Google Shape;142;p14"/>
            <p:cNvSpPr/>
            <p:nvPr/>
          </p:nvSpPr>
          <p:spPr>
            <a:xfrm>
              <a:off x="788577" y="1467977"/>
              <a:ext cx="2591435" cy="686435"/>
            </a:xfrm>
            <a:custGeom>
              <a:rect b="b" l="l" r="r" t="t"/>
              <a:pathLst>
                <a:path extrusionOk="0" h="686435" w="2591435">
                  <a:moveTo>
                    <a:pt x="129230" y="686186"/>
                  </a:moveTo>
                  <a:lnTo>
                    <a:pt x="2591334" y="686186"/>
                  </a:lnTo>
                  <a:lnTo>
                    <a:pt x="2591334" y="0"/>
                  </a:lnTo>
                  <a:lnTo>
                    <a:pt x="129230" y="0"/>
                  </a:lnTo>
                  <a:lnTo>
                    <a:pt x="129230" y="686186"/>
                  </a:lnTo>
                  <a:close/>
                </a:path>
                <a:path extrusionOk="0" h="686435" w="2591435">
                  <a:moveTo>
                    <a:pt x="0" y="343093"/>
                  </a:moveTo>
                  <a:lnTo>
                    <a:pt x="109492" y="343093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3" name="Google Shape;143;p14"/>
            <p:cNvSpPr/>
            <p:nvPr/>
          </p:nvSpPr>
          <p:spPr>
            <a:xfrm>
              <a:off x="873776" y="1778680"/>
              <a:ext cx="30480" cy="65405"/>
            </a:xfrm>
            <a:custGeom>
              <a:rect b="b" l="l" r="r" t="t"/>
              <a:pathLst>
                <a:path extrusionOk="0" h="65405" w="30480">
                  <a:moveTo>
                    <a:pt x="0" y="0"/>
                  </a:moveTo>
                  <a:lnTo>
                    <a:pt x="4744" y="9900"/>
                  </a:lnTo>
                  <a:lnTo>
                    <a:pt x="13664" y="19991"/>
                  </a:lnTo>
                  <a:lnTo>
                    <a:pt x="23344" y="28183"/>
                  </a:lnTo>
                  <a:lnTo>
                    <a:pt x="30366" y="32390"/>
                  </a:lnTo>
                  <a:lnTo>
                    <a:pt x="23344" y="36597"/>
                  </a:lnTo>
                  <a:lnTo>
                    <a:pt x="13664" y="44790"/>
                  </a:lnTo>
                  <a:lnTo>
                    <a:pt x="4744" y="54880"/>
                  </a:lnTo>
                  <a:lnTo>
                    <a:pt x="0" y="64781"/>
                  </a:lnTo>
                </a:path>
              </a:pathLst>
            </a:custGeom>
            <a:noFill/>
            <a:ln cap="flat" cmpd="sng" w="121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144" name="Google Shape;144;p14"/>
          <p:cNvSpPr txBox="1"/>
          <p:nvPr/>
        </p:nvSpPr>
        <p:spPr>
          <a:xfrm>
            <a:off x="3509225" y="1641076"/>
            <a:ext cx="436880" cy="162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Accepte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5" name="Google Shape;145;p14"/>
          <p:cNvSpPr txBox="1"/>
          <p:nvPr/>
        </p:nvSpPr>
        <p:spPr>
          <a:xfrm>
            <a:off x="4451781" y="3370303"/>
            <a:ext cx="118745" cy="121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525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7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14"/>
          <p:cNvSpPr txBox="1"/>
          <p:nvPr/>
        </p:nvSpPr>
        <p:spPr>
          <a:xfrm>
            <a:off x="661962" y="1714241"/>
            <a:ext cx="88900" cy="162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u</a:t>
            </a:r>
            <a:endParaRPr sz="9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14"/>
          <p:cNvSpPr txBox="1"/>
          <p:nvPr/>
        </p:nvSpPr>
        <p:spPr>
          <a:xfrm>
            <a:off x="2038476" y="2190071"/>
            <a:ext cx="207010" cy="162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i="1" lang="en-US" sz="135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i="1" lang="en-US" sz="600">
                <a:latin typeface="Arial"/>
                <a:ea typeface="Arial"/>
                <a:cs typeface="Arial"/>
                <a:sym typeface="Arial"/>
              </a:rPr>
              <a:t>w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6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p86"/>
          <p:cNvSpPr txBox="1"/>
          <p:nvPr>
            <p:ph type="title"/>
          </p:nvPr>
        </p:nvSpPr>
        <p:spPr>
          <a:xfrm>
            <a:off x="1592668" y="59814"/>
            <a:ext cx="142303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Plus précisément</a:t>
            </a:r>
            <a:endParaRPr/>
          </a:p>
        </p:txBody>
      </p:sp>
      <p:sp>
        <p:nvSpPr>
          <p:cNvPr id="1048" name="Google Shape;1048;p86"/>
          <p:cNvSpPr txBox="1"/>
          <p:nvPr>
            <p:ph idx="12" type="sldNum"/>
          </p:nvPr>
        </p:nvSpPr>
        <p:spPr>
          <a:xfrm>
            <a:off x="4409566" y="3370303"/>
            <a:ext cx="160654" cy="121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52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48</a:t>
            </a:r>
            <a:endParaRPr/>
          </a:p>
        </p:txBody>
      </p:sp>
      <p:sp>
        <p:nvSpPr>
          <p:cNvPr id="1049" name="Google Shape;1049;p86"/>
          <p:cNvSpPr txBox="1"/>
          <p:nvPr/>
        </p:nvSpPr>
        <p:spPr>
          <a:xfrm>
            <a:off x="347294" y="1010398"/>
            <a:ext cx="2859405" cy="880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75">
            <a:spAutoFit/>
          </a:bodyPr>
          <a:lstStyle/>
          <a:p>
            <a:pPr indent="-208279" lvl="0" marL="220345" marR="1156335" rtl="0" algn="l">
              <a:lnSpc>
                <a:spcPct val="102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3"/>
              </a:rPr>
              <a:t>Introduction à la complexité </a:t>
            </a:r>
            <a:r>
              <a:rPr lang="en-US" sz="11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4"/>
              </a:rPr>
              <a:t>Exemples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20345" marR="5080" rtl="0" algn="l">
              <a:lnSpc>
                <a:spcPct val="102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5"/>
              </a:rPr>
              <a:t>Complexité d’un problème, d’un algorithme </a:t>
            </a:r>
            <a:r>
              <a:rPr lang="en-US" sz="1100">
                <a:solidFill>
                  <a:srgbClr val="FFCC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6"/>
              </a:rPr>
              <a:t>Exemple d’étude : le problème du tri </a:t>
            </a:r>
            <a:r>
              <a:rPr lang="en-US" sz="1100">
                <a:solidFill>
                  <a:srgbClr val="FFCC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7"/>
              </a:rPr>
              <a:t>Complexité du problème du tri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>
    <p:fade thruBlk="1"/>
  </p:transition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3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Google Shape;1054;p87"/>
          <p:cNvSpPr/>
          <p:nvPr/>
        </p:nvSpPr>
        <p:spPr>
          <a:xfrm>
            <a:off x="495363" y="841654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55" name="Google Shape;1055;p87"/>
          <p:cNvSpPr txBox="1"/>
          <p:nvPr>
            <p:ph type="title"/>
          </p:nvPr>
        </p:nvSpPr>
        <p:spPr>
          <a:xfrm>
            <a:off x="624395" y="762862"/>
            <a:ext cx="1187450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</a:rPr>
              <a:t>Le problème </a:t>
            </a:r>
            <a:r>
              <a:rPr i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MAX </a:t>
            </a:r>
            <a:r>
              <a:rPr lang="en-US" sz="1100">
                <a:solidFill>
                  <a:srgbClr val="000000"/>
                </a:solidFill>
              </a:rPr>
              <a:t>.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6" name="Google Shape;1056;p87"/>
          <p:cNvSpPr/>
          <p:nvPr/>
        </p:nvSpPr>
        <p:spPr>
          <a:xfrm>
            <a:off x="495363" y="1689379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57" name="Google Shape;1057;p87"/>
          <p:cNvSpPr txBox="1"/>
          <p:nvPr/>
        </p:nvSpPr>
        <p:spPr>
          <a:xfrm>
            <a:off x="560895" y="1103851"/>
            <a:ext cx="3467100" cy="1177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21590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On se donne une liste d’entiers naturels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e</a:t>
            </a:r>
            <a:r>
              <a:rPr baseline="-25000" lang="en-US" sz="105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e</a:t>
            </a:r>
            <a:r>
              <a:rPr baseline="-25000" lang="en-US" sz="105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· · · 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e</a:t>
            </a:r>
            <a:r>
              <a:rPr baseline="-25000" i="1" lang="en-US" sz="105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1590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 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On veut calculer max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{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e</a:t>
            </a:r>
            <a:r>
              <a:rPr baseline="-25000" lang="en-US" sz="105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e</a:t>
            </a:r>
            <a:r>
              <a:rPr baseline="-25000" lang="en-US" sz="105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· · ·  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e</a:t>
            </a:r>
            <a:r>
              <a:rPr baseline="-25000" i="1" lang="en-US" sz="105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}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76200" marR="0" rtl="0" algn="l">
              <a:lnSpc>
                <a:spcPct val="100000"/>
              </a:lnSpc>
              <a:spcBef>
                <a:spcPts val="159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Le problème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TRI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1590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On se donne une liste d’entiers naturels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e</a:t>
            </a:r>
            <a:r>
              <a:rPr baseline="-25000" lang="en-US" sz="105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e</a:t>
            </a:r>
            <a:r>
              <a:rPr baseline="-25000" lang="en-US" sz="105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· · · 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e</a:t>
            </a:r>
            <a:r>
              <a:rPr baseline="-25000" i="1" lang="en-US" sz="105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159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On veut les trier.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58" name="Google Shape;1058;p87"/>
          <p:cNvSpPr txBox="1"/>
          <p:nvPr>
            <p:ph idx="12" type="sldNum"/>
          </p:nvPr>
        </p:nvSpPr>
        <p:spPr>
          <a:xfrm>
            <a:off x="4409566" y="3370303"/>
            <a:ext cx="160654" cy="121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52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49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2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Google Shape;1063;p88"/>
          <p:cNvSpPr txBox="1"/>
          <p:nvPr>
            <p:ph type="title"/>
          </p:nvPr>
        </p:nvSpPr>
        <p:spPr>
          <a:xfrm>
            <a:off x="1343431" y="59814"/>
            <a:ext cx="189928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Une solution pour </a:t>
            </a:r>
            <a:r>
              <a:rPr i="1" lang="en-US">
                <a:latin typeface="Arial"/>
                <a:ea typeface="Arial"/>
                <a:cs typeface="Arial"/>
                <a:sym typeface="Arial"/>
              </a:rPr>
              <a:t>MAX</a:t>
            </a:r>
            <a:endParaRPr/>
          </a:p>
        </p:txBody>
      </p:sp>
      <p:sp>
        <p:nvSpPr>
          <p:cNvPr id="1064" name="Google Shape;1064;p88"/>
          <p:cNvSpPr txBox="1"/>
          <p:nvPr/>
        </p:nvSpPr>
        <p:spPr>
          <a:xfrm>
            <a:off x="319506" y="322999"/>
            <a:ext cx="3969385" cy="536575"/>
          </a:xfrm>
          <a:prstGeom prst="rect">
            <a:avLst/>
          </a:prstGeom>
          <a:solidFill>
            <a:srgbClr val="FFFAC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31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" marR="25425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int  </a:t>
            </a:r>
            <a:r>
              <a:rPr lang="en-US" sz="1000">
                <a:latin typeface="Courier New"/>
                <a:ea typeface="Courier New"/>
                <a:cs typeface="Courier New"/>
                <a:sym typeface="Courier New"/>
              </a:rPr>
              <a:t>[] T= </a:t>
            </a:r>
            <a:r>
              <a:rPr b="1" lang="en-US" sz="1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new int</a:t>
            </a:r>
            <a:r>
              <a:rPr lang="en-US" sz="1000">
                <a:latin typeface="Courier New"/>
                <a:ea typeface="Courier New"/>
                <a:cs typeface="Courier New"/>
                <a:sym typeface="Courier New"/>
              </a:rPr>
              <a:t>[100];  </a:t>
            </a:r>
            <a:r>
              <a:rPr b="1" lang="en-US" sz="1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int  </a:t>
            </a:r>
            <a:r>
              <a:rPr lang="en-US" sz="1000">
                <a:latin typeface="Courier New"/>
                <a:ea typeface="Courier New"/>
                <a:cs typeface="Courier New"/>
                <a:sym typeface="Courier New"/>
              </a:rPr>
              <a:t>r = max(T);</a:t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</p:txBody>
      </p:sp>
      <p:grpSp>
        <p:nvGrpSpPr>
          <p:cNvPr id="1065" name="Google Shape;1065;p88"/>
          <p:cNvGrpSpPr/>
          <p:nvPr/>
        </p:nvGrpSpPr>
        <p:grpSpPr>
          <a:xfrm>
            <a:off x="316979" y="983475"/>
            <a:ext cx="3974465" cy="1149007"/>
            <a:chOff x="316979" y="983475"/>
            <a:chExt cx="3974465" cy="1149007"/>
          </a:xfrm>
        </p:grpSpPr>
        <p:sp>
          <p:nvSpPr>
            <p:cNvPr id="1066" name="Google Shape;1066;p88"/>
            <p:cNvSpPr/>
            <p:nvPr/>
          </p:nvSpPr>
          <p:spPr>
            <a:xfrm>
              <a:off x="316979" y="983475"/>
              <a:ext cx="3974465" cy="43180"/>
            </a:xfrm>
            <a:custGeom>
              <a:rect b="b" l="l" r="r" t="t"/>
              <a:pathLst>
                <a:path extrusionOk="0" h="43180" w="3974465">
                  <a:moveTo>
                    <a:pt x="3974033" y="0"/>
                  </a:moveTo>
                  <a:lnTo>
                    <a:pt x="0" y="0"/>
                  </a:lnTo>
                  <a:lnTo>
                    <a:pt x="0" y="43014"/>
                  </a:lnTo>
                  <a:lnTo>
                    <a:pt x="3974033" y="43014"/>
                  </a:lnTo>
                  <a:lnTo>
                    <a:pt x="3974033" y="0"/>
                  </a:lnTo>
                  <a:close/>
                </a:path>
              </a:pathLst>
            </a:custGeom>
            <a:solidFill>
              <a:srgbClr val="FFFAC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67" name="Google Shape;1067;p88"/>
            <p:cNvSpPr/>
            <p:nvPr/>
          </p:nvSpPr>
          <p:spPr>
            <a:xfrm>
              <a:off x="319506" y="983475"/>
              <a:ext cx="0" cy="43180"/>
            </a:xfrm>
            <a:custGeom>
              <a:rect b="b" l="l" r="r" t="t"/>
              <a:pathLst>
                <a:path extrusionOk="0" h="43180" w="120000">
                  <a:moveTo>
                    <a:pt x="0" y="43014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68" name="Google Shape;1068;p88"/>
            <p:cNvSpPr/>
            <p:nvPr/>
          </p:nvSpPr>
          <p:spPr>
            <a:xfrm>
              <a:off x="316979" y="986002"/>
              <a:ext cx="43180" cy="0"/>
            </a:xfrm>
            <a:custGeom>
              <a:rect b="b" l="l" r="r" t="t"/>
              <a:pathLst>
                <a:path extrusionOk="0" h="120000" w="43179">
                  <a:moveTo>
                    <a:pt x="0" y="0"/>
                  </a:moveTo>
                  <a:lnTo>
                    <a:pt x="43014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69" name="Google Shape;1069;p88"/>
            <p:cNvSpPr/>
            <p:nvPr/>
          </p:nvSpPr>
          <p:spPr>
            <a:xfrm>
              <a:off x="359994" y="986002"/>
              <a:ext cx="3888104" cy="0"/>
            </a:xfrm>
            <a:custGeom>
              <a:rect b="b" l="l" r="r" t="t"/>
              <a:pathLst>
                <a:path extrusionOk="0" h="120000" w="3888104">
                  <a:moveTo>
                    <a:pt x="0" y="0"/>
                  </a:moveTo>
                  <a:lnTo>
                    <a:pt x="3888003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70" name="Google Shape;1070;p88"/>
            <p:cNvSpPr/>
            <p:nvPr/>
          </p:nvSpPr>
          <p:spPr>
            <a:xfrm>
              <a:off x="4247997" y="986002"/>
              <a:ext cx="43180" cy="0"/>
            </a:xfrm>
            <a:custGeom>
              <a:rect b="b" l="l" r="r" t="t"/>
              <a:pathLst>
                <a:path extrusionOk="0" h="120000" w="43179">
                  <a:moveTo>
                    <a:pt x="0" y="0"/>
                  </a:moveTo>
                  <a:lnTo>
                    <a:pt x="43014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71" name="Google Shape;1071;p88"/>
            <p:cNvSpPr/>
            <p:nvPr/>
          </p:nvSpPr>
          <p:spPr>
            <a:xfrm>
              <a:off x="4288485" y="983475"/>
              <a:ext cx="0" cy="43180"/>
            </a:xfrm>
            <a:custGeom>
              <a:rect b="b" l="l" r="r" t="t"/>
              <a:pathLst>
                <a:path extrusionOk="0" h="43180" w="120000">
                  <a:moveTo>
                    <a:pt x="0" y="43014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72" name="Google Shape;1072;p88"/>
            <p:cNvSpPr/>
            <p:nvPr/>
          </p:nvSpPr>
          <p:spPr>
            <a:xfrm>
              <a:off x="322046" y="1026490"/>
              <a:ext cx="38100" cy="152400"/>
            </a:xfrm>
            <a:custGeom>
              <a:rect b="b" l="l" r="r" t="t"/>
              <a:pathLst>
                <a:path extrusionOk="0" h="152400" w="38100">
                  <a:moveTo>
                    <a:pt x="37960" y="0"/>
                  </a:moveTo>
                  <a:lnTo>
                    <a:pt x="0" y="0"/>
                  </a:lnTo>
                  <a:lnTo>
                    <a:pt x="0" y="151828"/>
                  </a:lnTo>
                  <a:lnTo>
                    <a:pt x="37960" y="151828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FFAC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73" name="Google Shape;1073;p88"/>
            <p:cNvSpPr/>
            <p:nvPr/>
          </p:nvSpPr>
          <p:spPr>
            <a:xfrm>
              <a:off x="319506" y="1026490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FFFAC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74" name="Google Shape;1074;p88"/>
            <p:cNvSpPr/>
            <p:nvPr/>
          </p:nvSpPr>
          <p:spPr>
            <a:xfrm>
              <a:off x="319506" y="1026490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75" name="Google Shape;1075;p88"/>
            <p:cNvSpPr/>
            <p:nvPr/>
          </p:nvSpPr>
          <p:spPr>
            <a:xfrm>
              <a:off x="359994" y="1026490"/>
              <a:ext cx="3926204" cy="152400"/>
            </a:xfrm>
            <a:custGeom>
              <a:rect b="b" l="l" r="r" t="t"/>
              <a:pathLst>
                <a:path extrusionOk="0" h="152400" w="3926204">
                  <a:moveTo>
                    <a:pt x="3925963" y="0"/>
                  </a:moveTo>
                  <a:lnTo>
                    <a:pt x="3888003" y="0"/>
                  </a:lnTo>
                  <a:lnTo>
                    <a:pt x="0" y="0"/>
                  </a:lnTo>
                  <a:lnTo>
                    <a:pt x="0" y="151828"/>
                  </a:lnTo>
                  <a:lnTo>
                    <a:pt x="3888003" y="151828"/>
                  </a:lnTo>
                  <a:lnTo>
                    <a:pt x="3925963" y="151828"/>
                  </a:lnTo>
                  <a:lnTo>
                    <a:pt x="3925963" y="0"/>
                  </a:lnTo>
                  <a:close/>
                </a:path>
              </a:pathLst>
            </a:custGeom>
            <a:solidFill>
              <a:srgbClr val="FFFAC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76" name="Google Shape;1076;p88"/>
            <p:cNvSpPr/>
            <p:nvPr/>
          </p:nvSpPr>
          <p:spPr>
            <a:xfrm>
              <a:off x="4288485" y="1026490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FFFAC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77" name="Google Shape;1077;p88"/>
            <p:cNvSpPr/>
            <p:nvPr/>
          </p:nvSpPr>
          <p:spPr>
            <a:xfrm>
              <a:off x="4288485" y="1026490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78" name="Google Shape;1078;p88"/>
            <p:cNvSpPr/>
            <p:nvPr/>
          </p:nvSpPr>
          <p:spPr>
            <a:xfrm>
              <a:off x="322046" y="1178318"/>
              <a:ext cx="38100" cy="152400"/>
            </a:xfrm>
            <a:custGeom>
              <a:rect b="b" l="l" r="r" t="t"/>
              <a:pathLst>
                <a:path extrusionOk="0" h="152400" w="38100">
                  <a:moveTo>
                    <a:pt x="37960" y="0"/>
                  </a:moveTo>
                  <a:lnTo>
                    <a:pt x="0" y="0"/>
                  </a:lnTo>
                  <a:lnTo>
                    <a:pt x="0" y="151828"/>
                  </a:lnTo>
                  <a:lnTo>
                    <a:pt x="37960" y="151828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FFAC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79" name="Google Shape;1079;p88"/>
            <p:cNvSpPr/>
            <p:nvPr/>
          </p:nvSpPr>
          <p:spPr>
            <a:xfrm>
              <a:off x="319506" y="1178318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FFFAC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80" name="Google Shape;1080;p88"/>
            <p:cNvSpPr/>
            <p:nvPr/>
          </p:nvSpPr>
          <p:spPr>
            <a:xfrm>
              <a:off x="319506" y="1178318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81" name="Google Shape;1081;p88"/>
            <p:cNvSpPr/>
            <p:nvPr/>
          </p:nvSpPr>
          <p:spPr>
            <a:xfrm>
              <a:off x="359994" y="1178318"/>
              <a:ext cx="3926204" cy="152400"/>
            </a:xfrm>
            <a:custGeom>
              <a:rect b="b" l="l" r="r" t="t"/>
              <a:pathLst>
                <a:path extrusionOk="0" h="152400" w="3926204">
                  <a:moveTo>
                    <a:pt x="3925963" y="0"/>
                  </a:moveTo>
                  <a:lnTo>
                    <a:pt x="3888003" y="0"/>
                  </a:lnTo>
                  <a:lnTo>
                    <a:pt x="0" y="0"/>
                  </a:lnTo>
                  <a:lnTo>
                    <a:pt x="0" y="151828"/>
                  </a:lnTo>
                  <a:lnTo>
                    <a:pt x="3888003" y="151828"/>
                  </a:lnTo>
                  <a:lnTo>
                    <a:pt x="3925963" y="151828"/>
                  </a:lnTo>
                  <a:lnTo>
                    <a:pt x="3925963" y="0"/>
                  </a:lnTo>
                  <a:close/>
                </a:path>
              </a:pathLst>
            </a:custGeom>
            <a:solidFill>
              <a:srgbClr val="FFFAC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82" name="Google Shape;1082;p88"/>
            <p:cNvSpPr/>
            <p:nvPr/>
          </p:nvSpPr>
          <p:spPr>
            <a:xfrm>
              <a:off x="4288485" y="1178318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FFFAC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83" name="Google Shape;1083;p88"/>
            <p:cNvSpPr/>
            <p:nvPr/>
          </p:nvSpPr>
          <p:spPr>
            <a:xfrm>
              <a:off x="4288485" y="1178318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84" name="Google Shape;1084;p88"/>
            <p:cNvSpPr/>
            <p:nvPr/>
          </p:nvSpPr>
          <p:spPr>
            <a:xfrm>
              <a:off x="322046" y="1330147"/>
              <a:ext cx="38100" cy="152400"/>
            </a:xfrm>
            <a:custGeom>
              <a:rect b="b" l="l" r="r" t="t"/>
              <a:pathLst>
                <a:path extrusionOk="0" h="152400" w="38100">
                  <a:moveTo>
                    <a:pt x="37960" y="0"/>
                  </a:moveTo>
                  <a:lnTo>
                    <a:pt x="0" y="0"/>
                  </a:lnTo>
                  <a:lnTo>
                    <a:pt x="0" y="151828"/>
                  </a:lnTo>
                  <a:lnTo>
                    <a:pt x="37960" y="151828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FFAC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85" name="Google Shape;1085;p88"/>
            <p:cNvSpPr/>
            <p:nvPr/>
          </p:nvSpPr>
          <p:spPr>
            <a:xfrm>
              <a:off x="319506" y="1330147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FFFAC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86" name="Google Shape;1086;p88"/>
            <p:cNvSpPr/>
            <p:nvPr/>
          </p:nvSpPr>
          <p:spPr>
            <a:xfrm>
              <a:off x="319506" y="1330147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87" name="Google Shape;1087;p88"/>
            <p:cNvSpPr/>
            <p:nvPr/>
          </p:nvSpPr>
          <p:spPr>
            <a:xfrm>
              <a:off x="359994" y="1330147"/>
              <a:ext cx="3926204" cy="152400"/>
            </a:xfrm>
            <a:custGeom>
              <a:rect b="b" l="l" r="r" t="t"/>
              <a:pathLst>
                <a:path extrusionOk="0" h="152400" w="3926204">
                  <a:moveTo>
                    <a:pt x="3925963" y="0"/>
                  </a:moveTo>
                  <a:lnTo>
                    <a:pt x="3888003" y="0"/>
                  </a:lnTo>
                  <a:lnTo>
                    <a:pt x="0" y="0"/>
                  </a:lnTo>
                  <a:lnTo>
                    <a:pt x="0" y="151828"/>
                  </a:lnTo>
                  <a:lnTo>
                    <a:pt x="3888003" y="151828"/>
                  </a:lnTo>
                  <a:lnTo>
                    <a:pt x="3925963" y="151828"/>
                  </a:lnTo>
                  <a:lnTo>
                    <a:pt x="3925963" y="0"/>
                  </a:lnTo>
                  <a:close/>
                </a:path>
              </a:pathLst>
            </a:custGeom>
            <a:solidFill>
              <a:srgbClr val="FFFAC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88" name="Google Shape;1088;p88"/>
            <p:cNvSpPr/>
            <p:nvPr/>
          </p:nvSpPr>
          <p:spPr>
            <a:xfrm>
              <a:off x="4288485" y="1330147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FFFAC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89" name="Google Shape;1089;p88"/>
            <p:cNvSpPr/>
            <p:nvPr/>
          </p:nvSpPr>
          <p:spPr>
            <a:xfrm>
              <a:off x="4288485" y="1330147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90" name="Google Shape;1090;p88"/>
            <p:cNvSpPr/>
            <p:nvPr/>
          </p:nvSpPr>
          <p:spPr>
            <a:xfrm>
              <a:off x="322046" y="1481975"/>
              <a:ext cx="38100" cy="152400"/>
            </a:xfrm>
            <a:custGeom>
              <a:rect b="b" l="l" r="r" t="t"/>
              <a:pathLst>
                <a:path extrusionOk="0" h="152400" w="38100">
                  <a:moveTo>
                    <a:pt x="37960" y="0"/>
                  </a:moveTo>
                  <a:lnTo>
                    <a:pt x="0" y="0"/>
                  </a:lnTo>
                  <a:lnTo>
                    <a:pt x="0" y="151828"/>
                  </a:lnTo>
                  <a:lnTo>
                    <a:pt x="37960" y="151828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FFAC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91" name="Google Shape;1091;p88"/>
            <p:cNvSpPr/>
            <p:nvPr/>
          </p:nvSpPr>
          <p:spPr>
            <a:xfrm>
              <a:off x="319506" y="1481975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FFFAC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92" name="Google Shape;1092;p88"/>
            <p:cNvSpPr/>
            <p:nvPr/>
          </p:nvSpPr>
          <p:spPr>
            <a:xfrm>
              <a:off x="319506" y="1481975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93" name="Google Shape;1093;p88"/>
            <p:cNvSpPr/>
            <p:nvPr/>
          </p:nvSpPr>
          <p:spPr>
            <a:xfrm>
              <a:off x="359994" y="1481975"/>
              <a:ext cx="3926204" cy="152400"/>
            </a:xfrm>
            <a:custGeom>
              <a:rect b="b" l="l" r="r" t="t"/>
              <a:pathLst>
                <a:path extrusionOk="0" h="152400" w="3926204">
                  <a:moveTo>
                    <a:pt x="3925963" y="0"/>
                  </a:moveTo>
                  <a:lnTo>
                    <a:pt x="3888003" y="0"/>
                  </a:lnTo>
                  <a:lnTo>
                    <a:pt x="0" y="0"/>
                  </a:lnTo>
                  <a:lnTo>
                    <a:pt x="0" y="151828"/>
                  </a:lnTo>
                  <a:lnTo>
                    <a:pt x="3888003" y="151828"/>
                  </a:lnTo>
                  <a:lnTo>
                    <a:pt x="3925963" y="151828"/>
                  </a:lnTo>
                  <a:lnTo>
                    <a:pt x="3925963" y="0"/>
                  </a:lnTo>
                  <a:close/>
                </a:path>
              </a:pathLst>
            </a:custGeom>
            <a:solidFill>
              <a:srgbClr val="FFFAC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94" name="Google Shape;1094;p88"/>
            <p:cNvSpPr/>
            <p:nvPr/>
          </p:nvSpPr>
          <p:spPr>
            <a:xfrm>
              <a:off x="4288485" y="1481975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FFFAC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95" name="Google Shape;1095;p88"/>
            <p:cNvSpPr/>
            <p:nvPr/>
          </p:nvSpPr>
          <p:spPr>
            <a:xfrm>
              <a:off x="4288485" y="1481975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96" name="Google Shape;1096;p88"/>
            <p:cNvSpPr/>
            <p:nvPr/>
          </p:nvSpPr>
          <p:spPr>
            <a:xfrm>
              <a:off x="322046" y="1633804"/>
              <a:ext cx="38100" cy="152400"/>
            </a:xfrm>
            <a:custGeom>
              <a:rect b="b" l="l" r="r" t="t"/>
              <a:pathLst>
                <a:path extrusionOk="0" h="152400" w="38100">
                  <a:moveTo>
                    <a:pt x="37960" y="0"/>
                  </a:moveTo>
                  <a:lnTo>
                    <a:pt x="0" y="0"/>
                  </a:lnTo>
                  <a:lnTo>
                    <a:pt x="0" y="151828"/>
                  </a:lnTo>
                  <a:lnTo>
                    <a:pt x="37960" y="151828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FFAC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97" name="Google Shape;1097;p88"/>
            <p:cNvSpPr/>
            <p:nvPr/>
          </p:nvSpPr>
          <p:spPr>
            <a:xfrm>
              <a:off x="319506" y="1633804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FFFAC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98" name="Google Shape;1098;p88"/>
            <p:cNvSpPr/>
            <p:nvPr/>
          </p:nvSpPr>
          <p:spPr>
            <a:xfrm>
              <a:off x="319506" y="1633804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99" name="Google Shape;1099;p88"/>
            <p:cNvSpPr/>
            <p:nvPr/>
          </p:nvSpPr>
          <p:spPr>
            <a:xfrm>
              <a:off x="359994" y="1633804"/>
              <a:ext cx="3926204" cy="152400"/>
            </a:xfrm>
            <a:custGeom>
              <a:rect b="b" l="l" r="r" t="t"/>
              <a:pathLst>
                <a:path extrusionOk="0" h="152400" w="3926204">
                  <a:moveTo>
                    <a:pt x="3925963" y="0"/>
                  </a:moveTo>
                  <a:lnTo>
                    <a:pt x="3888003" y="0"/>
                  </a:lnTo>
                  <a:lnTo>
                    <a:pt x="0" y="0"/>
                  </a:lnTo>
                  <a:lnTo>
                    <a:pt x="0" y="151828"/>
                  </a:lnTo>
                  <a:lnTo>
                    <a:pt x="3888003" y="151828"/>
                  </a:lnTo>
                  <a:lnTo>
                    <a:pt x="3925963" y="151828"/>
                  </a:lnTo>
                  <a:lnTo>
                    <a:pt x="3925963" y="0"/>
                  </a:lnTo>
                  <a:close/>
                </a:path>
              </a:pathLst>
            </a:custGeom>
            <a:solidFill>
              <a:srgbClr val="FFFAC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00" name="Google Shape;1100;p88"/>
            <p:cNvSpPr/>
            <p:nvPr/>
          </p:nvSpPr>
          <p:spPr>
            <a:xfrm>
              <a:off x="4288485" y="1633804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FFFAC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01" name="Google Shape;1101;p88"/>
            <p:cNvSpPr/>
            <p:nvPr/>
          </p:nvSpPr>
          <p:spPr>
            <a:xfrm>
              <a:off x="4288485" y="1633804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02" name="Google Shape;1102;p88"/>
            <p:cNvSpPr/>
            <p:nvPr/>
          </p:nvSpPr>
          <p:spPr>
            <a:xfrm>
              <a:off x="322046" y="1785645"/>
              <a:ext cx="38100" cy="152400"/>
            </a:xfrm>
            <a:custGeom>
              <a:rect b="b" l="l" r="r" t="t"/>
              <a:pathLst>
                <a:path extrusionOk="0" h="152400" w="38100">
                  <a:moveTo>
                    <a:pt x="37960" y="0"/>
                  </a:moveTo>
                  <a:lnTo>
                    <a:pt x="0" y="0"/>
                  </a:lnTo>
                  <a:lnTo>
                    <a:pt x="0" y="151828"/>
                  </a:lnTo>
                  <a:lnTo>
                    <a:pt x="37960" y="151828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FFAC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03" name="Google Shape;1103;p88"/>
            <p:cNvSpPr/>
            <p:nvPr/>
          </p:nvSpPr>
          <p:spPr>
            <a:xfrm>
              <a:off x="319506" y="1785645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FFFAC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04" name="Google Shape;1104;p88"/>
            <p:cNvSpPr/>
            <p:nvPr/>
          </p:nvSpPr>
          <p:spPr>
            <a:xfrm>
              <a:off x="319506" y="1785645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05" name="Google Shape;1105;p88"/>
            <p:cNvSpPr/>
            <p:nvPr/>
          </p:nvSpPr>
          <p:spPr>
            <a:xfrm>
              <a:off x="359994" y="1785645"/>
              <a:ext cx="3926204" cy="152400"/>
            </a:xfrm>
            <a:custGeom>
              <a:rect b="b" l="l" r="r" t="t"/>
              <a:pathLst>
                <a:path extrusionOk="0" h="152400" w="3926204">
                  <a:moveTo>
                    <a:pt x="3925963" y="0"/>
                  </a:moveTo>
                  <a:lnTo>
                    <a:pt x="3888003" y="0"/>
                  </a:lnTo>
                  <a:lnTo>
                    <a:pt x="0" y="0"/>
                  </a:lnTo>
                  <a:lnTo>
                    <a:pt x="0" y="151828"/>
                  </a:lnTo>
                  <a:lnTo>
                    <a:pt x="3888003" y="151828"/>
                  </a:lnTo>
                  <a:lnTo>
                    <a:pt x="3925963" y="151828"/>
                  </a:lnTo>
                  <a:lnTo>
                    <a:pt x="3925963" y="0"/>
                  </a:lnTo>
                  <a:close/>
                </a:path>
              </a:pathLst>
            </a:custGeom>
            <a:solidFill>
              <a:srgbClr val="FFFAC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06" name="Google Shape;1106;p88"/>
            <p:cNvSpPr/>
            <p:nvPr/>
          </p:nvSpPr>
          <p:spPr>
            <a:xfrm>
              <a:off x="4288485" y="1785645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FFFAC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07" name="Google Shape;1107;p88"/>
            <p:cNvSpPr/>
            <p:nvPr/>
          </p:nvSpPr>
          <p:spPr>
            <a:xfrm>
              <a:off x="4288485" y="1785645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08" name="Google Shape;1108;p88"/>
            <p:cNvSpPr/>
            <p:nvPr/>
          </p:nvSpPr>
          <p:spPr>
            <a:xfrm>
              <a:off x="322046" y="1937473"/>
              <a:ext cx="38100" cy="152400"/>
            </a:xfrm>
            <a:custGeom>
              <a:rect b="b" l="l" r="r" t="t"/>
              <a:pathLst>
                <a:path extrusionOk="0" h="152400" w="38100">
                  <a:moveTo>
                    <a:pt x="37960" y="0"/>
                  </a:moveTo>
                  <a:lnTo>
                    <a:pt x="0" y="0"/>
                  </a:lnTo>
                  <a:lnTo>
                    <a:pt x="0" y="151828"/>
                  </a:lnTo>
                  <a:lnTo>
                    <a:pt x="37960" y="151828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FFAC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09" name="Google Shape;1109;p88"/>
            <p:cNvSpPr/>
            <p:nvPr/>
          </p:nvSpPr>
          <p:spPr>
            <a:xfrm>
              <a:off x="319506" y="1937473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FFFAC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10" name="Google Shape;1110;p88"/>
            <p:cNvSpPr/>
            <p:nvPr/>
          </p:nvSpPr>
          <p:spPr>
            <a:xfrm>
              <a:off x="319506" y="1937473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11" name="Google Shape;1111;p88"/>
            <p:cNvSpPr/>
            <p:nvPr/>
          </p:nvSpPr>
          <p:spPr>
            <a:xfrm>
              <a:off x="359994" y="1937473"/>
              <a:ext cx="3926204" cy="152400"/>
            </a:xfrm>
            <a:custGeom>
              <a:rect b="b" l="l" r="r" t="t"/>
              <a:pathLst>
                <a:path extrusionOk="0" h="152400" w="3926204">
                  <a:moveTo>
                    <a:pt x="3925963" y="0"/>
                  </a:moveTo>
                  <a:lnTo>
                    <a:pt x="3888003" y="0"/>
                  </a:lnTo>
                  <a:lnTo>
                    <a:pt x="0" y="0"/>
                  </a:lnTo>
                  <a:lnTo>
                    <a:pt x="0" y="151828"/>
                  </a:lnTo>
                  <a:lnTo>
                    <a:pt x="3888003" y="151828"/>
                  </a:lnTo>
                  <a:lnTo>
                    <a:pt x="3925963" y="151828"/>
                  </a:lnTo>
                  <a:lnTo>
                    <a:pt x="3925963" y="0"/>
                  </a:lnTo>
                  <a:close/>
                </a:path>
              </a:pathLst>
            </a:custGeom>
            <a:solidFill>
              <a:srgbClr val="FFFAC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12" name="Google Shape;1112;p88"/>
            <p:cNvSpPr/>
            <p:nvPr/>
          </p:nvSpPr>
          <p:spPr>
            <a:xfrm>
              <a:off x="4288485" y="1937473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FFFAC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13" name="Google Shape;1113;p88"/>
            <p:cNvSpPr/>
            <p:nvPr/>
          </p:nvSpPr>
          <p:spPr>
            <a:xfrm>
              <a:off x="4288485" y="1937473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14" name="Google Shape;1114;p88"/>
            <p:cNvSpPr/>
            <p:nvPr/>
          </p:nvSpPr>
          <p:spPr>
            <a:xfrm>
              <a:off x="316979" y="2089302"/>
              <a:ext cx="3974465" cy="43180"/>
            </a:xfrm>
            <a:custGeom>
              <a:rect b="b" l="l" r="r" t="t"/>
              <a:pathLst>
                <a:path extrusionOk="0" h="43180" w="3974465">
                  <a:moveTo>
                    <a:pt x="3974033" y="0"/>
                  </a:moveTo>
                  <a:lnTo>
                    <a:pt x="0" y="0"/>
                  </a:lnTo>
                  <a:lnTo>
                    <a:pt x="0" y="43014"/>
                  </a:lnTo>
                  <a:lnTo>
                    <a:pt x="3974033" y="43014"/>
                  </a:lnTo>
                  <a:lnTo>
                    <a:pt x="3974033" y="0"/>
                  </a:lnTo>
                  <a:close/>
                </a:path>
              </a:pathLst>
            </a:custGeom>
            <a:solidFill>
              <a:srgbClr val="FFFAC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15" name="Google Shape;1115;p88"/>
            <p:cNvSpPr/>
            <p:nvPr/>
          </p:nvSpPr>
          <p:spPr>
            <a:xfrm>
              <a:off x="319506" y="2089302"/>
              <a:ext cx="0" cy="43180"/>
            </a:xfrm>
            <a:custGeom>
              <a:rect b="b" l="l" r="r" t="t"/>
              <a:pathLst>
                <a:path extrusionOk="0" h="43180" w="120000">
                  <a:moveTo>
                    <a:pt x="0" y="43014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16" name="Google Shape;1116;p88"/>
            <p:cNvSpPr/>
            <p:nvPr/>
          </p:nvSpPr>
          <p:spPr>
            <a:xfrm>
              <a:off x="316979" y="2129790"/>
              <a:ext cx="43180" cy="0"/>
            </a:xfrm>
            <a:custGeom>
              <a:rect b="b" l="l" r="r" t="t"/>
              <a:pathLst>
                <a:path extrusionOk="0" h="120000" w="43179">
                  <a:moveTo>
                    <a:pt x="0" y="0"/>
                  </a:moveTo>
                  <a:lnTo>
                    <a:pt x="43014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17" name="Google Shape;1117;p88"/>
            <p:cNvSpPr/>
            <p:nvPr/>
          </p:nvSpPr>
          <p:spPr>
            <a:xfrm>
              <a:off x="359994" y="2129790"/>
              <a:ext cx="3888104" cy="0"/>
            </a:xfrm>
            <a:custGeom>
              <a:rect b="b" l="l" r="r" t="t"/>
              <a:pathLst>
                <a:path extrusionOk="0" h="120000" w="3888104">
                  <a:moveTo>
                    <a:pt x="0" y="0"/>
                  </a:moveTo>
                  <a:lnTo>
                    <a:pt x="3888003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18" name="Google Shape;1118;p88"/>
            <p:cNvSpPr/>
            <p:nvPr/>
          </p:nvSpPr>
          <p:spPr>
            <a:xfrm>
              <a:off x="4247997" y="2129790"/>
              <a:ext cx="43180" cy="0"/>
            </a:xfrm>
            <a:custGeom>
              <a:rect b="b" l="l" r="r" t="t"/>
              <a:pathLst>
                <a:path extrusionOk="0" h="120000" w="43179">
                  <a:moveTo>
                    <a:pt x="0" y="0"/>
                  </a:moveTo>
                  <a:lnTo>
                    <a:pt x="43014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19" name="Google Shape;1119;p88"/>
            <p:cNvSpPr/>
            <p:nvPr/>
          </p:nvSpPr>
          <p:spPr>
            <a:xfrm>
              <a:off x="4288485" y="2089302"/>
              <a:ext cx="0" cy="43180"/>
            </a:xfrm>
            <a:custGeom>
              <a:rect b="b" l="l" r="r" t="t"/>
              <a:pathLst>
                <a:path extrusionOk="0" h="43180" w="120000">
                  <a:moveTo>
                    <a:pt x="0" y="43014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1120" name="Google Shape;1120;p88"/>
          <p:cNvSpPr/>
          <p:nvPr/>
        </p:nvSpPr>
        <p:spPr>
          <a:xfrm>
            <a:off x="495363" y="2392375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21" name="Google Shape;1121;p88"/>
          <p:cNvSpPr/>
          <p:nvPr/>
        </p:nvSpPr>
        <p:spPr>
          <a:xfrm>
            <a:off x="495363" y="2774480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22" name="Google Shape;1122;p88"/>
          <p:cNvSpPr txBox="1"/>
          <p:nvPr/>
        </p:nvSpPr>
        <p:spPr>
          <a:xfrm>
            <a:off x="351688" y="993538"/>
            <a:ext cx="3909060" cy="2259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397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int </a:t>
            </a:r>
            <a:r>
              <a:rPr lang="en-US" sz="1000">
                <a:latin typeface="Courier New"/>
                <a:ea typeface="Courier New"/>
                <a:cs typeface="Courier New"/>
                <a:sym typeface="Courier New"/>
              </a:rPr>
              <a:t>max(</a:t>
            </a:r>
            <a:r>
              <a:rPr b="1" lang="en-US" sz="1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int  </a:t>
            </a:r>
            <a:r>
              <a:rPr lang="en-US" sz="1000">
                <a:latin typeface="Courier New"/>
                <a:ea typeface="Courier New"/>
                <a:cs typeface="Courier New"/>
                <a:sym typeface="Courier New"/>
              </a:rPr>
              <a:t>[] T) {</a:t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73025" marR="0" rtl="0" algn="l">
              <a:lnSpc>
                <a:spcPct val="119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int </a:t>
            </a:r>
            <a:r>
              <a:rPr lang="en-US" sz="1000">
                <a:latin typeface="Courier New"/>
                <a:ea typeface="Courier New"/>
                <a:cs typeface="Courier New"/>
                <a:sym typeface="Courier New"/>
              </a:rPr>
              <a:t>max = T[1];</a:t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69850" marR="0" rtl="0" algn="l">
              <a:lnSpc>
                <a:spcPct val="119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for  </a:t>
            </a:r>
            <a:r>
              <a:rPr lang="en-US" sz="1000"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-US" sz="1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int  </a:t>
            </a:r>
            <a:r>
              <a:rPr lang="en-US" sz="1000">
                <a:latin typeface="Courier New"/>
                <a:ea typeface="Courier New"/>
                <a:cs typeface="Courier New"/>
                <a:sym typeface="Courier New"/>
              </a:rPr>
              <a:t>j=2; j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≤  </a:t>
            </a:r>
            <a:r>
              <a:rPr lang="en-US" sz="1000">
                <a:latin typeface="Courier New"/>
                <a:ea typeface="Courier New"/>
                <a:cs typeface="Courier New"/>
                <a:sym typeface="Courier New"/>
              </a:rPr>
              <a:t>T.length; j++) {</a:t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2261870" rtl="0" algn="ctr">
              <a:lnSpc>
                <a:spcPct val="119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 f  </a:t>
            </a:r>
            <a:r>
              <a:rPr lang="en-US" sz="1000">
                <a:latin typeface="Courier New"/>
                <a:ea typeface="Courier New"/>
                <a:cs typeface="Courier New"/>
                <a:sym typeface="Courier New"/>
              </a:rPr>
              <a:t>(T[j] &gt; max)</a:t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2224405" rtl="0" algn="ctr">
              <a:lnSpc>
                <a:spcPct val="119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Courier New"/>
                <a:ea typeface="Courier New"/>
                <a:cs typeface="Courier New"/>
                <a:sym typeface="Courier New"/>
              </a:rPr>
              <a:t>max = T[j];}</a:t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66040" marR="0" rtl="0" algn="l">
              <a:lnSpc>
                <a:spcPct val="119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return </a:t>
            </a:r>
            <a:r>
              <a:rPr lang="en-US" sz="1000">
                <a:latin typeface="Courier New"/>
                <a:ea typeface="Courier New"/>
                <a:cs typeface="Courier New"/>
                <a:sym typeface="Courier New"/>
              </a:rPr>
              <a:t>max;</a:t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285115" marR="0" rtl="0" algn="l">
              <a:lnSpc>
                <a:spcPct val="100000"/>
              </a:lnSpc>
              <a:spcBef>
                <a:spcPts val="885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Nombre de comparaisons (hors variable de boucle)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85115" marR="0" rtl="0" algn="l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None/>
            </a:pP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) =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1100">
                <a:latin typeface="Cambria"/>
                <a:ea typeface="Cambria"/>
                <a:cs typeface="Cambria"/>
                <a:sym typeface="Cambria"/>
              </a:rPr>
              <a:t>−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1.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85115" marR="713740" rtl="0" algn="l">
              <a:lnSpc>
                <a:spcPct val="1026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Nombre d’affectations (hors variable de boucle)  1 </a:t>
            </a:r>
            <a:r>
              <a:rPr lang="en-US" sz="1100">
                <a:latin typeface="Cambria"/>
                <a:ea typeface="Cambria"/>
                <a:cs typeface="Cambria"/>
                <a:sym typeface="Cambria"/>
              </a:rPr>
              <a:t>≤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100">
                <a:latin typeface="Cambria"/>
                <a:ea typeface="Cambria"/>
                <a:cs typeface="Cambria"/>
                <a:sym typeface="Cambria"/>
              </a:rPr>
              <a:t>≤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459355" marR="0" rtl="0" algn="l">
              <a:lnSpc>
                <a:spcPct val="100000"/>
              </a:lnSpc>
              <a:spcBef>
                <a:spcPts val="204"/>
              </a:spcBef>
              <a:spcAft>
                <a:spcPts val="0"/>
              </a:spcAft>
              <a:buNone/>
            </a:pP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= longueur de la liste.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23" name="Google Shape;1123;p88"/>
          <p:cNvSpPr txBox="1"/>
          <p:nvPr>
            <p:ph idx="12" type="sldNum"/>
          </p:nvPr>
        </p:nvSpPr>
        <p:spPr>
          <a:xfrm>
            <a:off x="4409566" y="3370303"/>
            <a:ext cx="160654" cy="121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52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50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7" name="Shape 1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Google Shape;1128;p89"/>
          <p:cNvSpPr txBox="1"/>
          <p:nvPr>
            <p:ph type="title"/>
          </p:nvPr>
        </p:nvSpPr>
        <p:spPr>
          <a:xfrm>
            <a:off x="1592668" y="59814"/>
            <a:ext cx="142303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Plus précisément</a:t>
            </a:r>
            <a:endParaRPr/>
          </a:p>
        </p:txBody>
      </p:sp>
      <p:sp>
        <p:nvSpPr>
          <p:cNvPr id="1129" name="Google Shape;1129;p89"/>
          <p:cNvSpPr txBox="1"/>
          <p:nvPr>
            <p:ph idx="12" type="sldNum"/>
          </p:nvPr>
        </p:nvSpPr>
        <p:spPr>
          <a:xfrm>
            <a:off x="4409566" y="3370303"/>
            <a:ext cx="160654" cy="121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52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51</a:t>
            </a:r>
            <a:endParaRPr/>
          </a:p>
        </p:txBody>
      </p:sp>
      <p:sp>
        <p:nvSpPr>
          <p:cNvPr id="1130" name="Google Shape;1130;p89"/>
          <p:cNvSpPr txBox="1"/>
          <p:nvPr/>
        </p:nvSpPr>
        <p:spPr>
          <a:xfrm>
            <a:off x="347294" y="1010398"/>
            <a:ext cx="2859405" cy="880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75">
            <a:spAutoFit/>
          </a:bodyPr>
          <a:lstStyle/>
          <a:p>
            <a:pPr indent="-208279" lvl="0" marL="220345" marR="1156335" rtl="0" algn="l">
              <a:lnSpc>
                <a:spcPct val="102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3"/>
              </a:rPr>
              <a:t>Introduction à la complexité </a:t>
            </a:r>
            <a:r>
              <a:rPr lang="en-US" sz="11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4"/>
              </a:rPr>
              <a:t>Exemples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20345" marR="5080" rtl="0" algn="l">
              <a:lnSpc>
                <a:spcPct val="102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5"/>
              </a:rPr>
              <a:t>Complexité d’un problème, d’un algorithme </a:t>
            </a:r>
            <a:r>
              <a:rPr lang="en-US" sz="11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6"/>
              </a:rPr>
              <a:t>Exemple d’étude : le problème du tri </a:t>
            </a:r>
            <a:r>
              <a:rPr lang="en-US" sz="1100">
                <a:solidFill>
                  <a:srgbClr val="FFCC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7"/>
              </a:rPr>
              <a:t>Complexité du problème du tri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>
    <p:fade thruBlk="1"/>
  </p:transition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4" name="Shape 1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" name="Google Shape;1135;p90"/>
          <p:cNvSpPr txBox="1"/>
          <p:nvPr>
            <p:ph type="title"/>
          </p:nvPr>
        </p:nvSpPr>
        <p:spPr>
          <a:xfrm>
            <a:off x="564375" y="59814"/>
            <a:ext cx="347916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Complexité d’un problème, d’un algorithme</a:t>
            </a:r>
            <a:endParaRPr/>
          </a:p>
        </p:txBody>
      </p:sp>
      <p:sp>
        <p:nvSpPr>
          <p:cNvPr id="1136" name="Google Shape;1136;p90"/>
          <p:cNvSpPr/>
          <p:nvPr/>
        </p:nvSpPr>
        <p:spPr>
          <a:xfrm>
            <a:off x="495363" y="373392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37" name="Google Shape;1137;p90"/>
          <p:cNvSpPr/>
          <p:nvPr/>
        </p:nvSpPr>
        <p:spPr>
          <a:xfrm>
            <a:off x="495363" y="1570317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38" name="Google Shape;1138;p90"/>
          <p:cNvSpPr/>
          <p:nvPr/>
        </p:nvSpPr>
        <p:spPr>
          <a:xfrm>
            <a:off x="495363" y="2130831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39" name="Google Shape;1139;p90"/>
          <p:cNvSpPr/>
          <p:nvPr/>
        </p:nvSpPr>
        <p:spPr>
          <a:xfrm>
            <a:off x="495363" y="2728023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40" name="Google Shape;1140;p90"/>
          <p:cNvSpPr txBox="1"/>
          <p:nvPr/>
        </p:nvSpPr>
        <p:spPr>
          <a:xfrm>
            <a:off x="548195" y="294600"/>
            <a:ext cx="3716020" cy="26962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88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On fixe une mesure élémentaire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28600" marR="0" rtl="0" algn="l">
              <a:lnSpc>
                <a:spcPct val="120000"/>
              </a:lnSpc>
              <a:spcBef>
                <a:spcPts val="77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nombre de comparaisons,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28600" marR="0" rtl="0" algn="l">
              <a:lnSpc>
                <a:spcPct val="119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nombre d’affectations,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28600" marR="0" rtl="0" algn="l">
              <a:lnSpc>
                <a:spcPct val="119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mémoire utilisée,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28600" marR="0" rtl="0" algn="l">
              <a:lnSpc>
                <a:spcPct val="119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temps utilisé,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 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 . 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None/>
            </a:pPr>
            <a:r>
              <a:t/>
            </a:r>
            <a:endParaRPr sz="115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88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Cette mesure associe à un algorithme </a:t>
            </a:r>
            <a:r>
              <a:rPr lang="en-US" sz="1100">
                <a:latin typeface="Cambria"/>
                <a:ea typeface="Cambria"/>
                <a:cs typeface="Cambria"/>
                <a:sym typeface="Cambria"/>
              </a:rPr>
              <a:t>A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et une entrée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d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88265" marR="0" rtl="0" algn="l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une valeur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72390" marR="0" rtl="0" algn="ctr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None/>
            </a:pP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Complexite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lang="en-US" sz="1100">
                <a:latin typeface="Cambria"/>
                <a:ea typeface="Cambria"/>
                <a:cs typeface="Cambria"/>
                <a:sym typeface="Cambria"/>
              </a:rPr>
              <a:t>A</a:t>
            </a:r>
            <a:r>
              <a:rPr i="1" lang="en-US" sz="11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d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r>
              <a:rPr i="1" lang="en-US" sz="11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indent="0" lvl="0" marL="88265" marR="30480" rtl="0" algn="l">
              <a:lnSpc>
                <a:spcPct val="102600"/>
              </a:lnSpc>
              <a:spcBef>
                <a:spcPts val="35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On cherche souvent à évaluer cette complexité en fonction  d’un paramètre naturel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=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taille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d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, représentatif des  entrées.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88900" marR="0" rtl="0" algn="l">
              <a:lnSpc>
                <a:spcPct val="119090"/>
              </a:lnSpc>
              <a:spcBef>
                <a:spcPts val="67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Exemple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28600" marR="0" rtl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A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: l’algorithme itératif pour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MAX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précédent.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41" name="Google Shape;1141;p90"/>
          <p:cNvSpPr txBox="1"/>
          <p:nvPr/>
        </p:nvSpPr>
        <p:spPr>
          <a:xfrm>
            <a:off x="739025" y="2964921"/>
            <a:ext cx="3489325" cy="481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381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d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: une liste donnée en entrée.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38100" marR="0" rtl="0" algn="l">
              <a:lnSpc>
                <a:spcPct val="119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=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taille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d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, le nombre d’éléments dans la liste.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381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Complexite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A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d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, le nombre de comparaisons de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A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sur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d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42" name="Google Shape;1142;p90"/>
          <p:cNvSpPr txBox="1"/>
          <p:nvPr/>
        </p:nvSpPr>
        <p:spPr>
          <a:xfrm>
            <a:off x="4434966" y="3366432"/>
            <a:ext cx="109855" cy="1168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52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6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Google Shape;1147;p91"/>
          <p:cNvSpPr/>
          <p:nvPr/>
        </p:nvSpPr>
        <p:spPr>
          <a:xfrm>
            <a:off x="495363" y="359562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48" name="Google Shape;1148;p91"/>
          <p:cNvSpPr txBox="1"/>
          <p:nvPr>
            <p:ph type="title"/>
          </p:nvPr>
        </p:nvSpPr>
        <p:spPr>
          <a:xfrm>
            <a:off x="624395" y="280770"/>
            <a:ext cx="3095625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</a:rPr>
              <a:t>On peut alors parler de la complexité (au pire cas)</a:t>
            </a:r>
            <a:endParaRPr sz="1100"/>
          </a:p>
        </p:txBody>
      </p:sp>
      <p:sp>
        <p:nvSpPr>
          <p:cNvPr id="1149" name="Google Shape;1149;p91"/>
          <p:cNvSpPr txBox="1"/>
          <p:nvPr/>
        </p:nvSpPr>
        <p:spPr>
          <a:xfrm>
            <a:off x="739025" y="621759"/>
            <a:ext cx="3163570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d’un algorithme (on fait varier seulement les entrées)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50" name="Google Shape;1150;p91"/>
          <p:cNvSpPr txBox="1"/>
          <p:nvPr/>
        </p:nvSpPr>
        <p:spPr>
          <a:xfrm>
            <a:off x="1881987" y="982360"/>
            <a:ext cx="106680" cy="132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latin typeface="Cambria"/>
                <a:ea typeface="Cambria"/>
                <a:cs typeface="Cambria"/>
                <a:sym typeface="Cambria"/>
              </a:rPr>
              <a:t>A</a:t>
            </a:r>
            <a:endParaRPr sz="7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1" name="Google Shape;1151;p91"/>
          <p:cNvSpPr txBox="1"/>
          <p:nvPr/>
        </p:nvSpPr>
        <p:spPr>
          <a:xfrm>
            <a:off x="2309126" y="1052350"/>
            <a:ext cx="523240" cy="132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700">
                <a:latin typeface="Arial"/>
                <a:ea typeface="Arial"/>
                <a:cs typeface="Arial"/>
                <a:sym typeface="Arial"/>
              </a:rPr>
              <a:t>d</a:t>
            </a:r>
            <a:r>
              <a:rPr i="1" lang="en-US" sz="700">
                <a:latin typeface="Trebuchet MS"/>
                <a:ea typeface="Trebuchet MS"/>
                <a:cs typeface="Trebuchet MS"/>
                <a:sym typeface="Trebuchet MS"/>
              </a:rPr>
              <a:t>/</a:t>
            </a:r>
            <a:r>
              <a:rPr i="1" lang="en-US" sz="700">
                <a:latin typeface="Arial"/>
                <a:ea typeface="Arial"/>
                <a:cs typeface="Arial"/>
                <a:sym typeface="Arial"/>
              </a:rPr>
              <a:t>taille</a:t>
            </a:r>
            <a:r>
              <a:rPr lang="en-US" sz="700"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i="1" lang="en-US" sz="700">
                <a:latin typeface="Arial"/>
                <a:ea typeface="Arial"/>
                <a:cs typeface="Arial"/>
                <a:sym typeface="Arial"/>
              </a:rPr>
              <a:t>d </a:t>
            </a:r>
            <a:r>
              <a:rPr lang="en-US" sz="700">
                <a:latin typeface="Verdana"/>
                <a:ea typeface="Verdana"/>
                <a:cs typeface="Verdana"/>
                <a:sym typeface="Verdana"/>
              </a:rPr>
              <a:t>)=</a:t>
            </a:r>
            <a:endParaRPr sz="7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52" name="Google Shape;1152;p91"/>
          <p:cNvSpPr txBox="1"/>
          <p:nvPr/>
        </p:nvSpPr>
        <p:spPr>
          <a:xfrm>
            <a:off x="1227632" y="925415"/>
            <a:ext cx="2707005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Complexite 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 =	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max   </a:t>
            </a:r>
            <a:r>
              <a:rPr baseline="-25000" i="1" lang="en-US" sz="105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Complexite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A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d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53" name="Google Shape;1153;p91"/>
          <p:cNvSpPr txBox="1"/>
          <p:nvPr/>
        </p:nvSpPr>
        <p:spPr>
          <a:xfrm>
            <a:off x="611695" y="1230813"/>
            <a:ext cx="3487420" cy="1749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65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d’un problème (on fait varier l’algorithme, et les entrées)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412875" marR="0" rtl="0" algn="l">
              <a:lnSpc>
                <a:spcPct val="9704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inf	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Complexite</a:t>
            </a:r>
            <a:r>
              <a:rPr baseline="-25000" lang="en-US" sz="1050">
                <a:latin typeface="Cambria"/>
                <a:ea typeface="Cambria"/>
                <a:cs typeface="Cambria"/>
                <a:sym typeface="Cambria"/>
              </a:rPr>
              <a:t>A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519430" rtl="0" algn="ctr">
              <a:lnSpc>
                <a:spcPct val="101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latin typeface="Cambria"/>
                <a:ea typeface="Cambria"/>
                <a:cs typeface="Cambria"/>
                <a:sym typeface="Cambria"/>
              </a:rPr>
              <a:t>A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correct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None/>
            </a:pPr>
            <a:r>
              <a:t/>
            </a:r>
            <a:endParaRPr sz="155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5400" marR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On arrive parfois à parler de la complexité exacte.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5400" marR="502284" rtl="0" algn="l">
              <a:lnSpc>
                <a:spcPct val="1026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Il est souvent pertinant de se limiter à une étude  asymptotique, ou à des bornes asymptotiques.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5400" marR="210820" rtl="0" algn="l">
              <a:lnSpc>
                <a:spcPct val="102699"/>
              </a:lnSpc>
              <a:spcBef>
                <a:spcPts val="295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Les bornes asymptotiques permettent de capturer  l’essentiel de la complexité dans bon nombre de cas.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54" name="Google Shape;1154;p91"/>
          <p:cNvSpPr/>
          <p:nvPr/>
        </p:nvSpPr>
        <p:spPr>
          <a:xfrm>
            <a:off x="495363" y="2102535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55" name="Google Shape;1155;p91"/>
          <p:cNvSpPr/>
          <p:nvPr/>
        </p:nvSpPr>
        <p:spPr>
          <a:xfrm>
            <a:off x="495363" y="2312568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56" name="Google Shape;1156;p91"/>
          <p:cNvSpPr/>
          <p:nvPr/>
        </p:nvSpPr>
        <p:spPr>
          <a:xfrm>
            <a:off x="495363" y="2694673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57" name="Google Shape;1157;p91"/>
          <p:cNvSpPr txBox="1"/>
          <p:nvPr>
            <p:ph idx="12" type="sldNum"/>
          </p:nvPr>
        </p:nvSpPr>
        <p:spPr>
          <a:xfrm>
            <a:off x="4409566" y="3370303"/>
            <a:ext cx="160654" cy="121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53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p92"/>
          <p:cNvSpPr txBox="1"/>
          <p:nvPr>
            <p:ph type="title"/>
          </p:nvPr>
        </p:nvSpPr>
        <p:spPr>
          <a:xfrm>
            <a:off x="1324571" y="59814"/>
            <a:ext cx="195897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Exemple d’étude exacte</a:t>
            </a:r>
            <a:endParaRPr/>
          </a:p>
        </p:txBody>
      </p:sp>
      <p:sp>
        <p:nvSpPr>
          <p:cNvPr id="1163" name="Google Shape;1163;p92"/>
          <p:cNvSpPr/>
          <p:nvPr/>
        </p:nvSpPr>
        <p:spPr>
          <a:xfrm>
            <a:off x="495363" y="581253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grpSp>
        <p:nvGrpSpPr>
          <p:cNvPr id="1164" name="Google Shape;1164;p92"/>
          <p:cNvGrpSpPr/>
          <p:nvPr/>
        </p:nvGrpSpPr>
        <p:grpSpPr>
          <a:xfrm>
            <a:off x="316979" y="1227556"/>
            <a:ext cx="3974465" cy="1106412"/>
            <a:chOff x="316979" y="1227556"/>
            <a:chExt cx="3974465" cy="1106412"/>
          </a:xfrm>
        </p:grpSpPr>
        <p:sp>
          <p:nvSpPr>
            <p:cNvPr id="1165" name="Google Shape;1165;p92"/>
            <p:cNvSpPr/>
            <p:nvPr/>
          </p:nvSpPr>
          <p:spPr>
            <a:xfrm>
              <a:off x="316979" y="1227556"/>
              <a:ext cx="3974465" cy="43180"/>
            </a:xfrm>
            <a:custGeom>
              <a:rect b="b" l="l" r="r" t="t"/>
              <a:pathLst>
                <a:path extrusionOk="0" h="43180" w="3974465">
                  <a:moveTo>
                    <a:pt x="3974033" y="0"/>
                  </a:moveTo>
                  <a:lnTo>
                    <a:pt x="0" y="0"/>
                  </a:lnTo>
                  <a:lnTo>
                    <a:pt x="0" y="43014"/>
                  </a:lnTo>
                  <a:lnTo>
                    <a:pt x="3974033" y="43014"/>
                  </a:lnTo>
                  <a:lnTo>
                    <a:pt x="3974033" y="0"/>
                  </a:lnTo>
                  <a:close/>
                </a:path>
              </a:pathLst>
            </a:custGeom>
            <a:solidFill>
              <a:srgbClr val="FFFAC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66" name="Google Shape;1166;p92"/>
            <p:cNvSpPr/>
            <p:nvPr/>
          </p:nvSpPr>
          <p:spPr>
            <a:xfrm>
              <a:off x="319506" y="1227556"/>
              <a:ext cx="0" cy="43180"/>
            </a:xfrm>
            <a:custGeom>
              <a:rect b="b" l="l" r="r" t="t"/>
              <a:pathLst>
                <a:path extrusionOk="0" h="43180" w="120000">
                  <a:moveTo>
                    <a:pt x="0" y="43014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67" name="Google Shape;1167;p92"/>
            <p:cNvSpPr/>
            <p:nvPr/>
          </p:nvSpPr>
          <p:spPr>
            <a:xfrm>
              <a:off x="316979" y="1230083"/>
              <a:ext cx="43180" cy="0"/>
            </a:xfrm>
            <a:custGeom>
              <a:rect b="b" l="l" r="r" t="t"/>
              <a:pathLst>
                <a:path extrusionOk="0" h="120000" w="43179">
                  <a:moveTo>
                    <a:pt x="0" y="0"/>
                  </a:moveTo>
                  <a:lnTo>
                    <a:pt x="43014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68" name="Google Shape;1168;p92"/>
            <p:cNvSpPr/>
            <p:nvPr/>
          </p:nvSpPr>
          <p:spPr>
            <a:xfrm>
              <a:off x="359994" y="1230083"/>
              <a:ext cx="3888104" cy="0"/>
            </a:xfrm>
            <a:custGeom>
              <a:rect b="b" l="l" r="r" t="t"/>
              <a:pathLst>
                <a:path extrusionOk="0" h="120000" w="3888104">
                  <a:moveTo>
                    <a:pt x="0" y="0"/>
                  </a:moveTo>
                  <a:lnTo>
                    <a:pt x="3888003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69" name="Google Shape;1169;p92"/>
            <p:cNvSpPr/>
            <p:nvPr/>
          </p:nvSpPr>
          <p:spPr>
            <a:xfrm>
              <a:off x="4247997" y="1230083"/>
              <a:ext cx="43180" cy="0"/>
            </a:xfrm>
            <a:custGeom>
              <a:rect b="b" l="l" r="r" t="t"/>
              <a:pathLst>
                <a:path extrusionOk="0" h="120000" w="43179">
                  <a:moveTo>
                    <a:pt x="0" y="0"/>
                  </a:moveTo>
                  <a:lnTo>
                    <a:pt x="43014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70" name="Google Shape;1170;p92"/>
            <p:cNvSpPr/>
            <p:nvPr/>
          </p:nvSpPr>
          <p:spPr>
            <a:xfrm>
              <a:off x="4288485" y="1227556"/>
              <a:ext cx="0" cy="43180"/>
            </a:xfrm>
            <a:custGeom>
              <a:rect b="b" l="l" r="r" t="t"/>
              <a:pathLst>
                <a:path extrusionOk="0" h="43180" w="120000">
                  <a:moveTo>
                    <a:pt x="0" y="43014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71" name="Google Shape;1171;p92"/>
            <p:cNvSpPr/>
            <p:nvPr/>
          </p:nvSpPr>
          <p:spPr>
            <a:xfrm>
              <a:off x="322046" y="1270584"/>
              <a:ext cx="38100" cy="152400"/>
            </a:xfrm>
            <a:custGeom>
              <a:rect b="b" l="l" r="r" t="t"/>
              <a:pathLst>
                <a:path extrusionOk="0" h="152400" w="38100">
                  <a:moveTo>
                    <a:pt x="37960" y="0"/>
                  </a:moveTo>
                  <a:lnTo>
                    <a:pt x="0" y="0"/>
                  </a:lnTo>
                  <a:lnTo>
                    <a:pt x="0" y="151828"/>
                  </a:lnTo>
                  <a:lnTo>
                    <a:pt x="37960" y="151828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FFAC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72" name="Google Shape;1172;p92"/>
            <p:cNvSpPr/>
            <p:nvPr/>
          </p:nvSpPr>
          <p:spPr>
            <a:xfrm>
              <a:off x="319506" y="1270584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FFFAC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73" name="Google Shape;1173;p92"/>
            <p:cNvSpPr/>
            <p:nvPr/>
          </p:nvSpPr>
          <p:spPr>
            <a:xfrm>
              <a:off x="319506" y="1270584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74" name="Google Shape;1174;p92"/>
            <p:cNvSpPr/>
            <p:nvPr/>
          </p:nvSpPr>
          <p:spPr>
            <a:xfrm>
              <a:off x="359994" y="1270584"/>
              <a:ext cx="3926204" cy="152400"/>
            </a:xfrm>
            <a:custGeom>
              <a:rect b="b" l="l" r="r" t="t"/>
              <a:pathLst>
                <a:path extrusionOk="0" h="152400" w="3926204">
                  <a:moveTo>
                    <a:pt x="3925963" y="0"/>
                  </a:moveTo>
                  <a:lnTo>
                    <a:pt x="3888003" y="0"/>
                  </a:lnTo>
                  <a:lnTo>
                    <a:pt x="0" y="0"/>
                  </a:lnTo>
                  <a:lnTo>
                    <a:pt x="0" y="151828"/>
                  </a:lnTo>
                  <a:lnTo>
                    <a:pt x="3888003" y="151828"/>
                  </a:lnTo>
                  <a:lnTo>
                    <a:pt x="3925963" y="151828"/>
                  </a:lnTo>
                  <a:lnTo>
                    <a:pt x="3925963" y="0"/>
                  </a:lnTo>
                  <a:close/>
                </a:path>
              </a:pathLst>
            </a:custGeom>
            <a:solidFill>
              <a:srgbClr val="FFFAC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75" name="Google Shape;1175;p92"/>
            <p:cNvSpPr/>
            <p:nvPr/>
          </p:nvSpPr>
          <p:spPr>
            <a:xfrm>
              <a:off x="4288485" y="1270584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FFFAC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76" name="Google Shape;1176;p92"/>
            <p:cNvSpPr/>
            <p:nvPr/>
          </p:nvSpPr>
          <p:spPr>
            <a:xfrm>
              <a:off x="4288485" y="1270584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77" name="Google Shape;1177;p92"/>
            <p:cNvSpPr/>
            <p:nvPr/>
          </p:nvSpPr>
          <p:spPr>
            <a:xfrm>
              <a:off x="322046" y="1422412"/>
              <a:ext cx="38100" cy="152400"/>
            </a:xfrm>
            <a:custGeom>
              <a:rect b="b" l="l" r="r" t="t"/>
              <a:pathLst>
                <a:path extrusionOk="0" h="152400" w="38100">
                  <a:moveTo>
                    <a:pt x="37960" y="0"/>
                  </a:moveTo>
                  <a:lnTo>
                    <a:pt x="0" y="0"/>
                  </a:lnTo>
                  <a:lnTo>
                    <a:pt x="0" y="151828"/>
                  </a:lnTo>
                  <a:lnTo>
                    <a:pt x="37960" y="151828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FFAC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78" name="Google Shape;1178;p92"/>
            <p:cNvSpPr/>
            <p:nvPr/>
          </p:nvSpPr>
          <p:spPr>
            <a:xfrm>
              <a:off x="319506" y="1422412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FFFAC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79" name="Google Shape;1179;p92"/>
            <p:cNvSpPr/>
            <p:nvPr/>
          </p:nvSpPr>
          <p:spPr>
            <a:xfrm>
              <a:off x="319506" y="1422412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80" name="Google Shape;1180;p92"/>
            <p:cNvSpPr/>
            <p:nvPr/>
          </p:nvSpPr>
          <p:spPr>
            <a:xfrm>
              <a:off x="359994" y="1422412"/>
              <a:ext cx="3926204" cy="152400"/>
            </a:xfrm>
            <a:custGeom>
              <a:rect b="b" l="l" r="r" t="t"/>
              <a:pathLst>
                <a:path extrusionOk="0" h="152400" w="3926204">
                  <a:moveTo>
                    <a:pt x="3925963" y="0"/>
                  </a:moveTo>
                  <a:lnTo>
                    <a:pt x="3888003" y="0"/>
                  </a:lnTo>
                  <a:lnTo>
                    <a:pt x="0" y="0"/>
                  </a:lnTo>
                  <a:lnTo>
                    <a:pt x="0" y="151828"/>
                  </a:lnTo>
                  <a:lnTo>
                    <a:pt x="3888003" y="151828"/>
                  </a:lnTo>
                  <a:lnTo>
                    <a:pt x="3925963" y="151828"/>
                  </a:lnTo>
                  <a:lnTo>
                    <a:pt x="3925963" y="0"/>
                  </a:lnTo>
                  <a:close/>
                </a:path>
              </a:pathLst>
            </a:custGeom>
            <a:solidFill>
              <a:srgbClr val="FFFAC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81" name="Google Shape;1181;p92"/>
            <p:cNvSpPr/>
            <p:nvPr/>
          </p:nvSpPr>
          <p:spPr>
            <a:xfrm>
              <a:off x="4288485" y="1422412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FFFAC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82" name="Google Shape;1182;p92"/>
            <p:cNvSpPr/>
            <p:nvPr/>
          </p:nvSpPr>
          <p:spPr>
            <a:xfrm>
              <a:off x="4288485" y="1422412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83" name="Google Shape;1183;p92"/>
            <p:cNvSpPr/>
            <p:nvPr/>
          </p:nvSpPr>
          <p:spPr>
            <a:xfrm>
              <a:off x="322046" y="1574241"/>
              <a:ext cx="38100" cy="152400"/>
            </a:xfrm>
            <a:custGeom>
              <a:rect b="b" l="l" r="r" t="t"/>
              <a:pathLst>
                <a:path extrusionOk="0" h="152400" w="38100">
                  <a:moveTo>
                    <a:pt x="37960" y="0"/>
                  </a:moveTo>
                  <a:lnTo>
                    <a:pt x="0" y="0"/>
                  </a:lnTo>
                  <a:lnTo>
                    <a:pt x="0" y="151828"/>
                  </a:lnTo>
                  <a:lnTo>
                    <a:pt x="37960" y="151828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FFAC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84" name="Google Shape;1184;p92"/>
            <p:cNvSpPr/>
            <p:nvPr/>
          </p:nvSpPr>
          <p:spPr>
            <a:xfrm>
              <a:off x="319506" y="1574241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FFFAC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85" name="Google Shape;1185;p92"/>
            <p:cNvSpPr/>
            <p:nvPr/>
          </p:nvSpPr>
          <p:spPr>
            <a:xfrm>
              <a:off x="319506" y="1574241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86" name="Google Shape;1186;p92"/>
            <p:cNvSpPr/>
            <p:nvPr/>
          </p:nvSpPr>
          <p:spPr>
            <a:xfrm>
              <a:off x="359994" y="1574241"/>
              <a:ext cx="3926204" cy="152400"/>
            </a:xfrm>
            <a:custGeom>
              <a:rect b="b" l="l" r="r" t="t"/>
              <a:pathLst>
                <a:path extrusionOk="0" h="152400" w="3926204">
                  <a:moveTo>
                    <a:pt x="3925963" y="0"/>
                  </a:moveTo>
                  <a:lnTo>
                    <a:pt x="3888003" y="0"/>
                  </a:lnTo>
                  <a:lnTo>
                    <a:pt x="0" y="0"/>
                  </a:lnTo>
                  <a:lnTo>
                    <a:pt x="0" y="151828"/>
                  </a:lnTo>
                  <a:lnTo>
                    <a:pt x="3888003" y="151828"/>
                  </a:lnTo>
                  <a:lnTo>
                    <a:pt x="3925963" y="151828"/>
                  </a:lnTo>
                  <a:lnTo>
                    <a:pt x="3925963" y="0"/>
                  </a:lnTo>
                  <a:close/>
                </a:path>
              </a:pathLst>
            </a:custGeom>
            <a:solidFill>
              <a:srgbClr val="FFFAC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87" name="Google Shape;1187;p92"/>
            <p:cNvSpPr/>
            <p:nvPr/>
          </p:nvSpPr>
          <p:spPr>
            <a:xfrm>
              <a:off x="4288485" y="1574241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FFFAC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88" name="Google Shape;1188;p92"/>
            <p:cNvSpPr/>
            <p:nvPr/>
          </p:nvSpPr>
          <p:spPr>
            <a:xfrm>
              <a:off x="4288485" y="1574241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89" name="Google Shape;1189;p92"/>
            <p:cNvSpPr/>
            <p:nvPr/>
          </p:nvSpPr>
          <p:spPr>
            <a:xfrm>
              <a:off x="322046" y="1726069"/>
              <a:ext cx="38100" cy="152400"/>
            </a:xfrm>
            <a:custGeom>
              <a:rect b="b" l="l" r="r" t="t"/>
              <a:pathLst>
                <a:path extrusionOk="0" h="152400" w="38100">
                  <a:moveTo>
                    <a:pt x="37960" y="0"/>
                  </a:moveTo>
                  <a:lnTo>
                    <a:pt x="0" y="0"/>
                  </a:lnTo>
                  <a:lnTo>
                    <a:pt x="0" y="151828"/>
                  </a:lnTo>
                  <a:lnTo>
                    <a:pt x="37960" y="151828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FFAC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90" name="Google Shape;1190;p92"/>
            <p:cNvSpPr/>
            <p:nvPr/>
          </p:nvSpPr>
          <p:spPr>
            <a:xfrm>
              <a:off x="319506" y="1726069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FFFAC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91" name="Google Shape;1191;p92"/>
            <p:cNvSpPr/>
            <p:nvPr/>
          </p:nvSpPr>
          <p:spPr>
            <a:xfrm>
              <a:off x="319506" y="1726069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92" name="Google Shape;1192;p92"/>
            <p:cNvSpPr/>
            <p:nvPr/>
          </p:nvSpPr>
          <p:spPr>
            <a:xfrm>
              <a:off x="359994" y="1726069"/>
              <a:ext cx="3926204" cy="152400"/>
            </a:xfrm>
            <a:custGeom>
              <a:rect b="b" l="l" r="r" t="t"/>
              <a:pathLst>
                <a:path extrusionOk="0" h="152400" w="3926204">
                  <a:moveTo>
                    <a:pt x="3925963" y="0"/>
                  </a:moveTo>
                  <a:lnTo>
                    <a:pt x="3888003" y="0"/>
                  </a:lnTo>
                  <a:lnTo>
                    <a:pt x="0" y="0"/>
                  </a:lnTo>
                  <a:lnTo>
                    <a:pt x="0" y="151828"/>
                  </a:lnTo>
                  <a:lnTo>
                    <a:pt x="3888003" y="151828"/>
                  </a:lnTo>
                  <a:lnTo>
                    <a:pt x="3925963" y="151828"/>
                  </a:lnTo>
                  <a:lnTo>
                    <a:pt x="3925963" y="0"/>
                  </a:lnTo>
                  <a:close/>
                </a:path>
              </a:pathLst>
            </a:custGeom>
            <a:solidFill>
              <a:srgbClr val="FFFAC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93" name="Google Shape;1193;p92"/>
            <p:cNvSpPr/>
            <p:nvPr/>
          </p:nvSpPr>
          <p:spPr>
            <a:xfrm>
              <a:off x="4288485" y="1726069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FFFAC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94" name="Google Shape;1194;p92"/>
            <p:cNvSpPr/>
            <p:nvPr/>
          </p:nvSpPr>
          <p:spPr>
            <a:xfrm>
              <a:off x="4288485" y="1726069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95" name="Google Shape;1195;p92"/>
            <p:cNvSpPr/>
            <p:nvPr/>
          </p:nvSpPr>
          <p:spPr>
            <a:xfrm>
              <a:off x="322046" y="1877898"/>
              <a:ext cx="38100" cy="152400"/>
            </a:xfrm>
            <a:custGeom>
              <a:rect b="b" l="l" r="r" t="t"/>
              <a:pathLst>
                <a:path extrusionOk="0" h="152400" w="38100">
                  <a:moveTo>
                    <a:pt x="37960" y="0"/>
                  </a:moveTo>
                  <a:lnTo>
                    <a:pt x="0" y="0"/>
                  </a:lnTo>
                  <a:lnTo>
                    <a:pt x="0" y="151828"/>
                  </a:lnTo>
                  <a:lnTo>
                    <a:pt x="37960" y="151828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FFAC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96" name="Google Shape;1196;p92"/>
            <p:cNvSpPr/>
            <p:nvPr/>
          </p:nvSpPr>
          <p:spPr>
            <a:xfrm>
              <a:off x="319506" y="1877898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FFFAC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97" name="Google Shape;1197;p92"/>
            <p:cNvSpPr/>
            <p:nvPr/>
          </p:nvSpPr>
          <p:spPr>
            <a:xfrm>
              <a:off x="319506" y="1877898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98" name="Google Shape;1198;p92"/>
            <p:cNvSpPr/>
            <p:nvPr/>
          </p:nvSpPr>
          <p:spPr>
            <a:xfrm>
              <a:off x="359994" y="1877898"/>
              <a:ext cx="3926204" cy="152400"/>
            </a:xfrm>
            <a:custGeom>
              <a:rect b="b" l="l" r="r" t="t"/>
              <a:pathLst>
                <a:path extrusionOk="0" h="152400" w="3926204">
                  <a:moveTo>
                    <a:pt x="3925963" y="0"/>
                  </a:moveTo>
                  <a:lnTo>
                    <a:pt x="3888003" y="0"/>
                  </a:lnTo>
                  <a:lnTo>
                    <a:pt x="0" y="0"/>
                  </a:lnTo>
                  <a:lnTo>
                    <a:pt x="0" y="151828"/>
                  </a:lnTo>
                  <a:lnTo>
                    <a:pt x="3888003" y="151828"/>
                  </a:lnTo>
                  <a:lnTo>
                    <a:pt x="3925963" y="151828"/>
                  </a:lnTo>
                  <a:lnTo>
                    <a:pt x="3925963" y="0"/>
                  </a:lnTo>
                  <a:close/>
                </a:path>
              </a:pathLst>
            </a:custGeom>
            <a:solidFill>
              <a:srgbClr val="FFFAC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99" name="Google Shape;1199;p92"/>
            <p:cNvSpPr/>
            <p:nvPr/>
          </p:nvSpPr>
          <p:spPr>
            <a:xfrm>
              <a:off x="4288485" y="1877898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FFFAC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00" name="Google Shape;1200;p92"/>
            <p:cNvSpPr/>
            <p:nvPr/>
          </p:nvSpPr>
          <p:spPr>
            <a:xfrm>
              <a:off x="4288485" y="1877898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01" name="Google Shape;1201;p92"/>
            <p:cNvSpPr/>
            <p:nvPr/>
          </p:nvSpPr>
          <p:spPr>
            <a:xfrm>
              <a:off x="322046" y="2029726"/>
              <a:ext cx="38100" cy="152400"/>
            </a:xfrm>
            <a:custGeom>
              <a:rect b="b" l="l" r="r" t="t"/>
              <a:pathLst>
                <a:path extrusionOk="0" h="152400" w="38100">
                  <a:moveTo>
                    <a:pt x="37960" y="0"/>
                  </a:moveTo>
                  <a:lnTo>
                    <a:pt x="0" y="0"/>
                  </a:lnTo>
                  <a:lnTo>
                    <a:pt x="0" y="151828"/>
                  </a:lnTo>
                  <a:lnTo>
                    <a:pt x="37960" y="151828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FFAC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02" name="Google Shape;1202;p92"/>
            <p:cNvSpPr/>
            <p:nvPr/>
          </p:nvSpPr>
          <p:spPr>
            <a:xfrm>
              <a:off x="319506" y="2029726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FFFAC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03" name="Google Shape;1203;p92"/>
            <p:cNvSpPr/>
            <p:nvPr/>
          </p:nvSpPr>
          <p:spPr>
            <a:xfrm>
              <a:off x="319506" y="2029726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04" name="Google Shape;1204;p92"/>
            <p:cNvSpPr/>
            <p:nvPr/>
          </p:nvSpPr>
          <p:spPr>
            <a:xfrm>
              <a:off x="359994" y="2029726"/>
              <a:ext cx="3926204" cy="152400"/>
            </a:xfrm>
            <a:custGeom>
              <a:rect b="b" l="l" r="r" t="t"/>
              <a:pathLst>
                <a:path extrusionOk="0" h="152400" w="3926204">
                  <a:moveTo>
                    <a:pt x="3925963" y="0"/>
                  </a:moveTo>
                  <a:lnTo>
                    <a:pt x="3888003" y="0"/>
                  </a:lnTo>
                  <a:lnTo>
                    <a:pt x="0" y="0"/>
                  </a:lnTo>
                  <a:lnTo>
                    <a:pt x="0" y="151828"/>
                  </a:lnTo>
                  <a:lnTo>
                    <a:pt x="3888003" y="151828"/>
                  </a:lnTo>
                  <a:lnTo>
                    <a:pt x="3925963" y="151828"/>
                  </a:lnTo>
                  <a:lnTo>
                    <a:pt x="3925963" y="0"/>
                  </a:lnTo>
                  <a:close/>
                </a:path>
              </a:pathLst>
            </a:custGeom>
            <a:solidFill>
              <a:srgbClr val="FFFAC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05" name="Google Shape;1205;p92"/>
            <p:cNvSpPr/>
            <p:nvPr/>
          </p:nvSpPr>
          <p:spPr>
            <a:xfrm>
              <a:off x="4288485" y="2029726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FFFAC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06" name="Google Shape;1206;p92"/>
            <p:cNvSpPr/>
            <p:nvPr/>
          </p:nvSpPr>
          <p:spPr>
            <a:xfrm>
              <a:off x="4288485" y="2029726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07" name="Google Shape;1207;p92"/>
            <p:cNvSpPr/>
            <p:nvPr/>
          </p:nvSpPr>
          <p:spPr>
            <a:xfrm>
              <a:off x="322046" y="2181568"/>
              <a:ext cx="38100" cy="152400"/>
            </a:xfrm>
            <a:custGeom>
              <a:rect b="b" l="l" r="r" t="t"/>
              <a:pathLst>
                <a:path extrusionOk="0" h="152400" w="38100">
                  <a:moveTo>
                    <a:pt x="37960" y="0"/>
                  </a:moveTo>
                  <a:lnTo>
                    <a:pt x="0" y="0"/>
                  </a:lnTo>
                  <a:lnTo>
                    <a:pt x="0" y="151828"/>
                  </a:lnTo>
                  <a:lnTo>
                    <a:pt x="37960" y="151828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FFAC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08" name="Google Shape;1208;p92"/>
            <p:cNvSpPr/>
            <p:nvPr/>
          </p:nvSpPr>
          <p:spPr>
            <a:xfrm>
              <a:off x="319506" y="2181568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FFFAC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09" name="Google Shape;1209;p92"/>
            <p:cNvSpPr/>
            <p:nvPr/>
          </p:nvSpPr>
          <p:spPr>
            <a:xfrm>
              <a:off x="319506" y="2181568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10" name="Google Shape;1210;p92"/>
            <p:cNvSpPr/>
            <p:nvPr/>
          </p:nvSpPr>
          <p:spPr>
            <a:xfrm>
              <a:off x="359994" y="2181567"/>
              <a:ext cx="3926204" cy="152400"/>
            </a:xfrm>
            <a:custGeom>
              <a:rect b="b" l="l" r="r" t="t"/>
              <a:pathLst>
                <a:path extrusionOk="0" h="152400" w="3926204">
                  <a:moveTo>
                    <a:pt x="3925963" y="0"/>
                  </a:moveTo>
                  <a:lnTo>
                    <a:pt x="3888003" y="0"/>
                  </a:lnTo>
                  <a:lnTo>
                    <a:pt x="0" y="0"/>
                  </a:lnTo>
                  <a:lnTo>
                    <a:pt x="0" y="151828"/>
                  </a:lnTo>
                  <a:lnTo>
                    <a:pt x="3888003" y="151828"/>
                  </a:lnTo>
                  <a:lnTo>
                    <a:pt x="3925963" y="151828"/>
                  </a:lnTo>
                  <a:lnTo>
                    <a:pt x="3925963" y="0"/>
                  </a:lnTo>
                  <a:close/>
                </a:path>
              </a:pathLst>
            </a:custGeom>
            <a:solidFill>
              <a:srgbClr val="FFFAC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11" name="Google Shape;1211;p92"/>
            <p:cNvSpPr/>
            <p:nvPr/>
          </p:nvSpPr>
          <p:spPr>
            <a:xfrm>
              <a:off x="4288485" y="2181568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FFFAC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12" name="Google Shape;1212;p92"/>
            <p:cNvSpPr/>
            <p:nvPr/>
          </p:nvSpPr>
          <p:spPr>
            <a:xfrm>
              <a:off x="4288485" y="2181568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1213" name="Google Shape;1213;p92"/>
          <p:cNvSpPr txBox="1"/>
          <p:nvPr/>
        </p:nvSpPr>
        <p:spPr>
          <a:xfrm>
            <a:off x="327710" y="435813"/>
            <a:ext cx="3779520" cy="18903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8100">
            <a:spAutoFit/>
          </a:bodyPr>
          <a:lstStyle/>
          <a:p>
            <a:pPr indent="0" lvl="0" marL="30924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Etude du problème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MAX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en nombre de comparaisons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7160" lvl="0" marL="586105" marR="425450" rtl="0" algn="l">
              <a:lnSpc>
                <a:spcPct val="100000"/>
              </a:lnSpc>
              <a:spcBef>
                <a:spcPts val="475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Le problème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MAX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admet une solution avec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−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1  comparaisons.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381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int </a:t>
            </a:r>
            <a:r>
              <a:rPr lang="en-US" sz="1000">
                <a:latin typeface="Courier New"/>
                <a:ea typeface="Courier New"/>
                <a:cs typeface="Courier New"/>
                <a:sym typeface="Courier New"/>
              </a:rPr>
              <a:t>max(</a:t>
            </a:r>
            <a:r>
              <a:rPr b="1" lang="en-US" sz="1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int  </a:t>
            </a:r>
            <a:r>
              <a:rPr lang="en-US" sz="1000">
                <a:latin typeface="Courier New"/>
                <a:ea typeface="Courier New"/>
                <a:cs typeface="Courier New"/>
                <a:sym typeface="Courier New"/>
              </a:rPr>
              <a:t>[] T) {</a:t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97155" marR="0" rtl="0" algn="l">
              <a:lnSpc>
                <a:spcPct val="119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int </a:t>
            </a:r>
            <a:r>
              <a:rPr lang="en-US" sz="1000">
                <a:latin typeface="Courier New"/>
                <a:ea typeface="Courier New"/>
                <a:cs typeface="Courier New"/>
                <a:sym typeface="Courier New"/>
              </a:rPr>
              <a:t>max = T[1];</a:t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93345" marR="0" rtl="0" algn="l">
              <a:lnSpc>
                <a:spcPct val="119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for  </a:t>
            </a:r>
            <a:r>
              <a:rPr lang="en-US" sz="1000"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-US" sz="1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int  </a:t>
            </a:r>
            <a:r>
              <a:rPr lang="en-US" sz="1000">
                <a:latin typeface="Courier New"/>
                <a:ea typeface="Courier New"/>
                <a:cs typeface="Courier New"/>
                <a:sym typeface="Courier New"/>
              </a:rPr>
              <a:t>j=2; j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≤  </a:t>
            </a:r>
            <a:r>
              <a:rPr lang="en-US" sz="1000">
                <a:latin typeface="Courier New"/>
                <a:ea typeface="Courier New"/>
                <a:cs typeface="Courier New"/>
                <a:sym typeface="Courier New"/>
              </a:rPr>
              <a:t>T.length; j++) {</a:t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2083435" rtl="0" algn="ctr">
              <a:lnSpc>
                <a:spcPct val="119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 f  </a:t>
            </a:r>
            <a:r>
              <a:rPr lang="en-US" sz="1000">
                <a:latin typeface="Courier New"/>
                <a:ea typeface="Courier New"/>
                <a:cs typeface="Courier New"/>
                <a:sym typeface="Courier New"/>
              </a:rPr>
              <a:t>(T[j] &gt; max)</a:t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2046604" rtl="0" algn="ctr">
              <a:lnSpc>
                <a:spcPct val="119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Courier New"/>
                <a:ea typeface="Courier New"/>
                <a:cs typeface="Courier New"/>
                <a:sym typeface="Courier New"/>
              </a:rPr>
              <a:t>max = T[j];}</a:t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90170" marR="0" rtl="0" algn="l">
              <a:lnSpc>
                <a:spcPct val="119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return </a:t>
            </a:r>
            <a:r>
              <a:rPr lang="en-US" sz="1000">
                <a:latin typeface="Courier New"/>
                <a:ea typeface="Courier New"/>
                <a:cs typeface="Courier New"/>
                <a:sym typeface="Courier New"/>
              </a:rPr>
              <a:t>max;</a:t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23495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</p:txBody>
      </p:sp>
      <p:grpSp>
        <p:nvGrpSpPr>
          <p:cNvPr id="1214" name="Google Shape;1214;p92"/>
          <p:cNvGrpSpPr/>
          <p:nvPr/>
        </p:nvGrpSpPr>
        <p:grpSpPr>
          <a:xfrm>
            <a:off x="316979" y="2333396"/>
            <a:ext cx="3974465" cy="43180"/>
            <a:chOff x="316979" y="2333396"/>
            <a:chExt cx="3974465" cy="43180"/>
          </a:xfrm>
        </p:grpSpPr>
        <p:sp>
          <p:nvSpPr>
            <p:cNvPr id="1215" name="Google Shape;1215;p92"/>
            <p:cNvSpPr/>
            <p:nvPr/>
          </p:nvSpPr>
          <p:spPr>
            <a:xfrm>
              <a:off x="316979" y="2333396"/>
              <a:ext cx="3974465" cy="43180"/>
            </a:xfrm>
            <a:custGeom>
              <a:rect b="b" l="l" r="r" t="t"/>
              <a:pathLst>
                <a:path extrusionOk="0" h="43180" w="3974465">
                  <a:moveTo>
                    <a:pt x="3974033" y="0"/>
                  </a:moveTo>
                  <a:lnTo>
                    <a:pt x="0" y="0"/>
                  </a:lnTo>
                  <a:lnTo>
                    <a:pt x="0" y="43014"/>
                  </a:lnTo>
                  <a:lnTo>
                    <a:pt x="3974033" y="43014"/>
                  </a:lnTo>
                  <a:lnTo>
                    <a:pt x="3974033" y="0"/>
                  </a:lnTo>
                  <a:close/>
                </a:path>
              </a:pathLst>
            </a:custGeom>
            <a:solidFill>
              <a:srgbClr val="FFFAC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16" name="Google Shape;1216;p92"/>
            <p:cNvSpPr/>
            <p:nvPr/>
          </p:nvSpPr>
          <p:spPr>
            <a:xfrm>
              <a:off x="319506" y="2333396"/>
              <a:ext cx="0" cy="43180"/>
            </a:xfrm>
            <a:custGeom>
              <a:rect b="b" l="l" r="r" t="t"/>
              <a:pathLst>
                <a:path extrusionOk="0" h="43180" w="120000">
                  <a:moveTo>
                    <a:pt x="0" y="43014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17" name="Google Shape;1217;p92"/>
            <p:cNvSpPr/>
            <p:nvPr/>
          </p:nvSpPr>
          <p:spPr>
            <a:xfrm>
              <a:off x="316979" y="2373884"/>
              <a:ext cx="43180" cy="0"/>
            </a:xfrm>
            <a:custGeom>
              <a:rect b="b" l="l" r="r" t="t"/>
              <a:pathLst>
                <a:path extrusionOk="0" h="120000" w="43179">
                  <a:moveTo>
                    <a:pt x="0" y="0"/>
                  </a:moveTo>
                  <a:lnTo>
                    <a:pt x="43014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18" name="Google Shape;1218;p92"/>
            <p:cNvSpPr/>
            <p:nvPr/>
          </p:nvSpPr>
          <p:spPr>
            <a:xfrm>
              <a:off x="359994" y="2373884"/>
              <a:ext cx="3888104" cy="0"/>
            </a:xfrm>
            <a:custGeom>
              <a:rect b="b" l="l" r="r" t="t"/>
              <a:pathLst>
                <a:path extrusionOk="0" h="120000" w="3888104">
                  <a:moveTo>
                    <a:pt x="0" y="0"/>
                  </a:moveTo>
                  <a:lnTo>
                    <a:pt x="3888003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19" name="Google Shape;1219;p92"/>
            <p:cNvSpPr/>
            <p:nvPr/>
          </p:nvSpPr>
          <p:spPr>
            <a:xfrm>
              <a:off x="4247997" y="2373884"/>
              <a:ext cx="43180" cy="0"/>
            </a:xfrm>
            <a:custGeom>
              <a:rect b="b" l="l" r="r" t="t"/>
              <a:pathLst>
                <a:path extrusionOk="0" h="120000" w="43179">
                  <a:moveTo>
                    <a:pt x="0" y="0"/>
                  </a:moveTo>
                  <a:lnTo>
                    <a:pt x="43014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20" name="Google Shape;1220;p92"/>
            <p:cNvSpPr/>
            <p:nvPr/>
          </p:nvSpPr>
          <p:spPr>
            <a:xfrm>
              <a:off x="4288485" y="2333396"/>
              <a:ext cx="0" cy="43180"/>
            </a:xfrm>
            <a:custGeom>
              <a:rect b="b" l="l" r="r" t="t"/>
              <a:pathLst>
                <a:path extrusionOk="0" h="43180" w="120000">
                  <a:moveTo>
                    <a:pt x="0" y="43014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1221" name="Google Shape;1221;p92"/>
          <p:cNvSpPr txBox="1"/>
          <p:nvPr/>
        </p:nvSpPr>
        <p:spPr>
          <a:xfrm>
            <a:off x="4434966" y="3370303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54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5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Google Shape;1226;p93"/>
          <p:cNvSpPr txBox="1"/>
          <p:nvPr>
            <p:ph type="title"/>
          </p:nvPr>
        </p:nvSpPr>
        <p:spPr>
          <a:xfrm>
            <a:off x="1324571" y="59814"/>
            <a:ext cx="195897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Exemple d’étude exacte</a:t>
            </a:r>
            <a:endParaRPr/>
          </a:p>
        </p:txBody>
      </p:sp>
      <p:sp>
        <p:nvSpPr>
          <p:cNvPr id="1227" name="Google Shape;1227;p93"/>
          <p:cNvSpPr/>
          <p:nvPr/>
        </p:nvSpPr>
        <p:spPr>
          <a:xfrm>
            <a:off x="495363" y="581253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grpSp>
        <p:nvGrpSpPr>
          <p:cNvPr id="1228" name="Google Shape;1228;p93"/>
          <p:cNvGrpSpPr/>
          <p:nvPr/>
        </p:nvGrpSpPr>
        <p:grpSpPr>
          <a:xfrm>
            <a:off x="316979" y="1227556"/>
            <a:ext cx="3974465" cy="1149020"/>
            <a:chOff x="316979" y="1227556"/>
            <a:chExt cx="3974465" cy="1149020"/>
          </a:xfrm>
        </p:grpSpPr>
        <p:sp>
          <p:nvSpPr>
            <p:cNvPr id="1229" name="Google Shape;1229;p93"/>
            <p:cNvSpPr/>
            <p:nvPr/>
          </p:nvSpPr>
          <p:spPr>
            <a:xfrm>
              <a:off x="316979" y="1227556"/>
              <a:ext cx="3974465" cy="43180"/>
            </a:xfrm>
            <a:custGeom>
              <a:rect b="b" l="l" r="r" t="t"/>
              <a:pathLst>
                <a:path extrusionOk="0" h="43180" w="3974465">
                  <a:moveTo>
                    <a:pt x="3974033" y="0"/>
                  </a:moveTo>
                  <a:lnTo>
                    <a:pt x="0" y="0"/>
                  </a:lnTo>
                  <a:lnTo>
                    <a:pt x="0" y="43014"/>
                  </a:lnTo>
                  <a:lnTo>
                    <a:pt x="3974033" y="43014"/>
                  </a:lnTo>
                  <a:lnTo>
                    <a:pt x="3974033" y="0"/>
                  </a:lnTo>
                  <a:close/>
                </a:path>
              </a:pathLst>
            </a:custGeom>
            <a:solidFill>
              <a:srgbClr val="FFFAC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30" name="Google Shape;1230;p93"/>
            <p:cNvSpPr/>
            <p:nvPr/>
          </p:nvSpPr>
          <p:spPr>
            <a:xfrm>
              <a:off x="319506" y="1227556"/>
              <a:ext cx="0" cy="43180"/>
            </a:xfrm>
            <a:custGeom>
              <a:rect b="b" l="l" r="r" t="t"/>
              <a:pathLst>
                <a:path extrusionOk="0" h="43180" w="120000">
                  <a:moveTo>
                    <a:pt x="0" y="43014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31" name="Google Shape;1231;p93"/>
            <p:cNvSpPr/>
            <p:nvPr/>
          </p:nvSpPr>
          <p:spPr>
            <a:xfrm>
              <a:off x="316979" y="1230083"/>
              <a:ext cx="43180" cy="0"/>
            </a:xfrm>
            <a:custGeom>
              <a:rect b="b" l="l" r="r" t="t"/>
              <a:pathLst>
                <a:path extrusionOk="0" h="120000" w="43179">
                  <a:moveTo>
                    <a:pt x="0" y="0"/>
                  </a:moveTo>
                  <a:lnTo>
                    <a:pt x="43014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32" name="Google Shape;1232;p93"/>
            <p:cNvSpPr/>
            <p:nvPr/>
          </p:nvSpPr>
          <p:spPr>
            <a:xfrm>
              <a:off x="359994" y="1230083"/>
              <a:ext cx="3888104" cy="0"/>
            </a:xfrm>
            <a:custGeom>
              <a:rect b="b" l="l" r="r" t="t"/>
              <a:pathLst>
                <a:path extrusionOk="0" h="120000" w="3888104">
                  <a:moveTo>
                    <a:pt x="0" y="0"/>
                  </a:moveTo>
                  <a:lnTo>
                    <a:pt x="3888003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33" name="Google Shape;1233;p93"/>
            <p:cNvSpPr/>
            <p:nvPr/>
          </p:nvSpPr>
          <p:spPr>
            <a:xfrm>
              <a:off x="4247997" y="1230083"/>
              <a:ext cx="43180" cy="0"/>
            </a:xfrm>
            <a:custGeom>
              <a:rect b="b" l="l" r="r" t="t"/>
              <a:pathLst>
                <a:path extrusionOk="0" h="120000" w="43179">
                  <a:moveTo>
                    <a:pt x="0" y="0"/>
                  </a:moveTo>
                  <a:lnTo>
                    <a:pt x="43014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34" name="Google Shape;1234;p93"/>
            <p:cNvSpPr/>
            <p:nvPr/>
          </p:nvSpPr>
          <p:spPr>
            <a:xfrm>
              <a:off x="4288485" y="1227556"/>
              <a:ext cx="0" cy="43180"/>
            </a:xfrm>
            <a:custGeom>
              <a:rect b="b" l="l" r="r" t="t"/>
              <a:pathLst>
                <a:path extrusionOk="0" h="43180" w="120000">
                  <a:moveTo>
                    <a:pt x="0" y="43014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35" name="Google Shape;1235;p93"/>
            <p:cNvSpPr/>
            <p:nvPr/>
          </p:nvSpPr>
          <p:spPr>
            <a:xfrm>
              <a:off x="322046" y="1270584"/>
              <a:ext cx="38100" cy="152400"/>
            </a:xfrm>
            <a:custGeom>
              <a:rect b="b" l="l" r="r" t="t"/>
              <a:pathLst>
                <a:path extrusionOk="0" h="152400" w="38100">
                  <a:moveTo>
                    <a:pt x="37960" y="0"/>
                  </a:moveTo>
                  <a:lnTo>
                    <a:pt x="0" y="0"/>
                  </a:lnTo>
                  <a:lnTo>
                    <a:pt x="0" y="151828"/>
                  </a:lnTo>
                  <a:lnTo>
                    <a:pt x="37960" y="151828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FFAC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36" name="Google Shape;1236;p93"/>
            <p:cNvSpPr/>
            <p:nvPr/>
          </p:nvSpPr>
          <p:spPr>
            <a:xfrm>
              <a:off x="319506" y="1270584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FFFAC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37" name="Google Shape;1237;p93"/>
            <p:cNvSpPr/>
            <p:nvPr/>
          </p:nvSpPr>
          <p:spPr>
            <a:xfrm>
              <a:off x="319506" y="1270584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38" name="Google Shape;1238;p93"/>
            <p:cNvSpPr/>
            <p:nvPr/>
          </p:nvSpPr>
          <p:spPr>
            <a:xfrm>
              <a:off x="359994" y="1270584"/>
              <a:ext cx="3926204" cy="152400"/>
            </a:xfrm>
            <a:custGeom>
              <a:rect b="b" l="l" r="r" t="t"/>
              <a:pathLst>
                <a:path extrusionOk="0" h="152400" w="3926204">
                  <a:moveTo>
                    <a:pt x="3925963" y="0"/>
                  </a:moveTo>
                  <a:lnTo>
                    <a:pt x="3888003" y="0"/>
                  </a:lnTo>
                  <a:lnTo>
                    <a:pt x="0" y="0"/>
                  </a:lnTo>
                  <a:lnTo>
                    <a:pt x="0" y="151828"/>
                  </a:lnTo>
                  <a:lnTo>
                    <a:pt x="3888003" y="151828"/>
                  </a:lnTo>
                  <a:lnTo>
                    <a:pt x="3925963" y="151828"/>
                  </a:lnTo>
                  <a:lnTo>
                    <a:pt x="3925963" y="0"/>
                  </a:lnTo>
                  <a:close/>
                </a:path>
              </a:pathLst>
            </a:custGeom>
            <a:solidFill>
              <a:srgbClr val="FFFAC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39" name="Google Shape;1239;p93"/>
            <p:cNvSpPr/>
            <p:nvPr/>
          </p:nvSpPr>
          <p:spPr>
            <a:xfrm>
              <a:off x="4288485" y="1270584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FFFAC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40" name="Google Shape;1240;p93"/>
            <p:cNvSpPr/>
            <p:nvPr/>
          </p:nvSpPr>
          <p:spPr>
            <a:xfrm>
              <a:off x="4288485" y="1270584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41" name="Google Shape;1241;p93"/>
            <p:cNvSpPr/>
            <p:nvPr/>
          </p:nvSpPr>
          <p:spPr>
            <a:xfrm>
              <a:off x="322046" y="1422412"/>
              <a:ext cx="38100" cy="152400"/>
            </a:xfrm>
            <a:custGeom>
              <a:rect b="b" l="l" r="r" t="t"/>
              <a:pathLst>
                <a:path extrusionOk="0" h="152400" w="38100">
                  <a:moveTo>
                    <a:pt x="37960" y="0"/>
                  </a:moveTo>
                  <a:lnTo>
                    <a:pt x="0" y="0"/>
                  </a:lnTo>
                  <a:lnTo>
                    <a:pt x="0" y="151828"/>
                  </a:lnTo>
                  <a:lnTo>
                    <a:pt x="37960" y="151828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FFAC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42" name="Google Shape;1242;p93"/>
            <p:cNvSpPr/>
            <p:nvPr/>
          </p:nvSpPr>
          <p:spPr>
            <a:xfrm>
              <a:off x="319506" y="1422412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FFFAC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43" name="Google Shape;1243;p93"/>
            <p:cNvSpPr/>
            <p:nvPr/>
          </p:nvSpPr>
          <p:spPr>
            <a:xfrm>
              <a:off x="319506" y="1422412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44" name="Google Shape;1244;p93"/>
            <p:cNvSpPr/>
            <p:nvPr/>
          </p:nvSpPr>
          <p:spPr>
            <a:xfrm>
              <a:off x="359994" y="1422412"/>
              <a:ext cx="3926204" cy="152400"/>
            </a:xfrm>
            <a:custGeom>
              <a:rect b="b" l="l" r="r" t="t"/>
              <a:pathLst>
                <a:path extrusionOk="0" h="152400" w="3926204">
                  <a:moveTo>
                    <a:pt x="3925963" y="0"/>
                  </a:moveTo>
                  <a:lnTo>
                    <a:pt x="3888003" y="0"/>
                  </a:lnTo>
                  <a:lnTo>
                    <a:pt x="0" y="0"/>
                  </a:lnTo>
                  <a:lnTo>
                    <a:pt x="0" y="151828"/>
                  </a:lnTo>
                  <a:lnTo>
                    <a:pt x="3888003" y="151828"/>
                  </a:lnTo>
                  <a:lnTo>
                    <a:pt x="3925963" y="151828"/>
                  </a:lnTo>
                  <a:lnTo>
                    <a:pt x="3925963" y="0"/>
                  </a:lnTo>
                  <a:close/>
                </a:path>
              </a:pathLst>
            </a:custGeom>
            <a:solidFill>
              <a:srgbClr val="FFFAC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45" name="Google Shape;1245;p93"/>
            <p:cNvSpPr/>
            <p:nvPr/>
          </p:nvSpPr>
          <p:spPr>
            <a:xfrm>
              <a:off x="4288485" y="1422412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FFFAC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46" name="Google Shape;1246;p93"/>
            <p:cNvSpPr/>
            <p:nvPr/>
          </p:nvSpPr>
          <p:spPr>
            <a:xfrm>
              <a:off x="4288485" y="1422412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47" name="Google Shape;1247;p93"/>
            <p:cNvSpPr/>
            <p:nvPr/>
          </p:nvSpPr>
          <p:spPr>
            <a:xfrm>
              <a:off x="322046" y="1574241"/>
              <a:ext cx="38100" cy="152400"/>
            </a:xfrm>
            <a:custGeom>
              <a:rect b="b" l="l" r="r" t="t"/>
              <a:pathLst>
                <a:path extrusionOk="0" h="152400" w="38100">
                  <a:moveTo>
                    <a:pt x="37960" y="0"/>
                  </a:moveTo>
                  <a:lnTo>
                    <a:pt x="0" y="0"/>
                  </a:lnTo>
                  <a:lnTo>
                    <a:pt x="0" y="151828"/>
                  </a:lnTo>
                  <a:lnTo>
                    <a:pt x="37960" y="151828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FFAC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48" name="Google Shape;1248;p93"/>
            <p:cNvSpPr/>
            <p:nvPr/>
          </p:nvSpPr>
          <p:spPr>
            <a:xfrm>
              <a:off x="319506" y="1574241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FFFAC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49" name="Google Shape;1249;p93"/>
            <p:cNvSpPr/>
            <p:nvPr/>
          </p:nvSpPr>
          <p:spPr>
            <a:xfrm>
              <a:off x="319506" y="1574241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50" name="Google Shape;1250;p93"/>
            <p:cNvSpPr/>
            <p:nvPr/>
          </p:nvSpPr>
          <p:spPr>
            <a:xfrm>
              <a:off x="359994" y="1574241"/>
              <a:ext cx="3926204" cy="152400"/>
            </a:xfrm>
            <a:custGeom>
              <a:rect b="b" l="l" r="r" t="t"/>
              <a:pathLst>
                <a:path extrusionOk="0" h="152400" w="3926204">
                  <a:moveTo>
                    <a:pt x="3925963" y="0"/>
                  </a:moveTo>
                  <a:lnTo>
                    <a:pt x="3888003" y="0"/>
                  </a:lnTo>
                  <a:lnTo>
                    <a:pt x="0" y="0"/>
                  </a:lnTo>
                  <a:lnTo>
                    <a:pt x="0" y="151828"/>
                  </a:lnTo>
                  <a:lnTo>
                    <a:pt x="3888003" y="151828"/>
                  </a:lnTo>
                  <a:lnTo>
                    <a:pt x="3925963" y="151828"/>
                  </a:lnTo>
                  <a:lnTo>
                    <a:pt x="3925963" y="0"/>
                  </a:lnTo>
                  <a:close/>
                </a:path>
              </a:pathLst>
            </a:custGeom>
            <a:solidFill>
              <a:srgbClr val="FFFAC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51" name="Google Shape;1251;p93"/>
            <p:cNvSpPr/>
            <p:nvPr/>
          </p:nvSpPr>
          <p:spPr>
            <a:xfrm>
              <a:off x="4288485" y="1574241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FFFAC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52" name="Google Shape;1252;p93"/>
            <p:cNvSpPr/>
            <p:nvPr/>
          </p:nvSpPr>
          <p:spPr>
            <a:xfrm>
              <a:off x="4288485" y="1574241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53" name="Google Shape;1253;p93"/>
            <p:cNvSpPr/>
            <p:nvPr/>
          </p:nvSpPr>
          <p:spPr>
            <a:xfrm>
              <a:off x="322046" y="1726069"/>
              <a:ext cx="38100" cy="152400"/>
            </a:xfrm>
            <a:custGeom>
              <a:rect b="b" l="l" r="r" t="t"/>
              <a:pathLst>
                <a:path extrusionOk="0" h="152400" w="38100">
                  <a:moveTo>
                    <a:pt x="37960" y="0"/>
                  </a:moveTo>
                  <a:lnTo>
                    <a:pt x="0" y="0"/>
                  </a:lnTo>
                  <a:lnTo>
                    <a:pt x="0" y="151828"/>
                  </a:lnTo>
                  <a:lnTo>
                    <a:pt x="37960" y="151828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FFAC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54" name="Google Shape;1254;p93"/>
            <p:cNvSpPr/>
            <p:nvPr/>
          </p:nvSpPr>
          <p:spPr>
            <a:xfrm>
              <a:off x="319506" y="1726069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FFFAC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55" name="Google Shape;1255;p93"/>
            <p:cNvSpPr/>
            <p:nvPr/>
          </p:nvSpPr>
          <p:spPr>
            <a:xfrm>
              <a:off x="319506" y="1726069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56" name="Google Shape;1256;p93"/>
            <p:cNvSpPr/>
            <p:nvPr/>
          </p:nvSpPr>
          <p:spPr>
            <a:xfrm>
              <a:off x="359994" y="1726069"/>
              <a:ext cx="3926204" cy="152400"/>
            </a:xfrm>
            <a:custGeom>
              <a:rect b="b" l="l" r="r" t="t"/>
              <a:pathLst>
                <a:path extrusionOk="0" h="152400" w="3926204">
                  <a:moveTo>
                    <a:pt x="3925963" y="0"/>
                  </a:moveTo>
                  <a:lnTo>
                    <a:pt x="3888003" y="0"/>
                  </a:lnTo>
                  <a:lnTo>
                    <a:pt x="0" y="0"/>
                  </a:lnTo>
                  <a:lnTo>
                    <a:pt x="0" y="151828"/>
                  </a:lnTo>
                  <a:lnTo>
                    <a:pt x="3888003" y="151828"/>
                  </a:lnTo>
                  <a:lnTo>
                    <a:pt x="3925963" y="151828"/>
                  </a:lnTo>
                  <a:lnTo>
                    <a:pt x="3925963" y="0"/>
                  </a:lnTo>
                  <a:close/>
                </a:path>
              </a:pathLst>
            </a:custGeom>
            <a:solidFill>
              <a:srgbClr val="FFFAC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57" name="Google Shape;1257;p93"/>
            <p:cNvSpPr/>
            <p:nvPr/>
          </p:nvSpPr>
          <p:spPr>
            <a:xfrm>
              <a:off x="4288485" y="1726069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FFFAC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58" name="Google Shape;1258;p93"/>
            <p:cNvSpPr/>
            <p:nvPr/>
          </p:nvSpPr>
          <p:spPr>
            <a:xfrm>
              <a:off x="4288485" y="1726069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59" name="Google Shape;1259;p93"/>
            <p:cNvSpPr/>
            <p:nvPr/>
          </p:nvSpPr>
          <p:spPr>
            <a:xfrm>
              <a:off x="322046" y="1877898"/>
              <a:ext cx="38100" cy="152400"/>
            </a:xfrm>
            <a:custGeom>
              <a:rect b="b" l="l" r="r" t="t"/>
              <a:pathLst>
                <a:path extrusionOk="0" h="152400" w="38100">
                  <a:moveTo>
                    <a:pt x="37960" y="0"/>
                  </a:moveTo>
                  <a:lnTo>
                    <a:pt x="0" y="0"/>
                  </a:lnTo>
                  <a:lnTo>
                    <a:pt x="0" y="151828"/>
                  </a:lnTo>
                  <a:lnTo>
                    <a:pt x="37960" y="151828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FFAC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60" name="Google Shape;1260;p93"/>
            <p:cNvSpPr/>
            <p:nvPr/>
          </p:nvSpPr>
          <p:spPr>
            <a:xfrm>
              <a:off x="319506" y="1877898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FFFAC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61" name="Google Shape;1261;p93"/>
            <p:cNvSpPr/>
            <p:nvPr/>
          </p:nvSpPr>
          <p:spPr>
            <a:xfrm>
              <a:off x="319506" y="1877898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62" name="Google Shape;1262;p93"/>
            <p:cNvSpPr/>
            <p:nvPr/>
          </p:nvSpPr>
          <p:spPr>
            <a:xfrm>
              <a:off x="359994" y="1877898"/>
              <a:ext cx="3926204" cy="152400"/>
            </a:xfrm>
            <a:custGeom>
              <a:rect b="b" l="l" r="r" t="t"/>
              <a:pathLst>
                <a:path extrusionOk="0" h="152400" w="3926204">
                  <a:moveTo>
                    <a:pt x="3925963" y="0"/>
                  </a:moveTo>
                  <a:lnTo>
                    <a:pt x="3888003" y="0"/>
                  </a:lnTo>
                  <a:lnTo>
                    <a:pt x="0" y="0"/>
                  </a:lnTo>
                  <a:lnTo>
                    <a:pt x="0" y="151828"/>
                  </a:lnTo>
                  <a:lnTo>
                    <a:pt x="3888003" y="151828"/>
                  </a:lnTo>
                  <a:lnTo>
                    <a:pt x="3925963" y="151828"/>
                  </a:lnTo>
                  <a:lnTo>
                    <a:pt x="3925963" y="0"/>
                  </a:lnTo>
                  <a:close/>
                </a:path>
              </a:pathLst>
            </a:custGeom>
            <a:solidFill>
              <a:srgbClr val="FFFAC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63" name="Google Shape;1263;p93"/>
            <p:cNvSpPr/>
            <p:nvPr/>
          </p:nvSpPr>
          <p:spPr>
            <a:xfrm>
              <a:off x="4288485" y="1877898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FFFAC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64" name="Google Shape;1264;p93"/>
            <p:cNvSpPr/>
            <p:nvPr/>
          </p:nvSpPr>
          <p:spPr>
            <a:xfrm>
              <a:off x="4288485" y="1877898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65" name="Google Shape;1265;p93"/>
            <p:cNvSpPr/>
            <p:nvPr/>
          </p:nvSpPr>
          <p:spPr>
            <a:xfrm>
              <a:off x="322046" y="2029726"/>
              <a:ext cx="38100" cy="152400"/>
            </a:xfrm>
            <a:custGeom>
              <a:rect b="b" l="l" r="r" t="t"/>
              <a:pathLst>
                <a:path extrusionOk="0" h="152400" w="38100">
                  <a:moveTo>
                    <a:pt x="37960" y="0"/>
                  </a:moveTo>
                  <a:lnTo>
                    <a:pt x="0" y="0"/>
                  </a:lnTo>
                  <a:lnTo>
                    <a:pt x="0" y="151828"/>
                  </a:lnTo>
                  <a:lnTo>
                    <a:pt x="37960" y="151828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FFAC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66" name="Google Shape;1266;p93"/>
            <p:cNvSpPr/>
            <p:nvPr/>
          </p:nvSpPr>
          <p:spPr>
            <a:xfrm>
              <a:off x="319506" y="2029726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FFFAC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67" name="Google Shape;1267;p93"/>
            <p:cNvSpPr/>
            <p:nvPr/>
          </p:nvSpPr>
          <p:spPr>
            <a:xfrm>
              <a:off x="319506" y="2029726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68" name="Google Shape;1268;p93"/>
            <p:cNvSpPr/>
            <p:nvPr/>
          </p:nvSpPr>
          <p:spPr>
            <a:xfrm>
              <a:off x="359994" y="2029726"/>
              <a:ext cx="3926204" cy="152400"/>
            </a:xfrm>
            <a:custGeom>
              <a:rect b="b" l="l" r="r" t="t"/>
              <a:pathLst>
                <a:path extrusionOk="0" h="152400" w="3926204">
                  <a:moveTo>
                    <a:pt x="3925963" y="0"/>
                  </a:moveTo>
                  <a:lnTo>
                    <a:pt x="3888003" y="0"/>
                  </a:lnTo>
                  <a:lnTo>
                    <a:pt x="0" y="0"/>
                  </a:lnTo>
                  <a:lnTo>
                    <a:pt x="0" y="151828"/>
                  </a:lnTo>
                  <a:lnTo>
                    <a:pt x="3888003" y="151828"/>
                  </a:lnTo>
                  <a:lnTo>
                    <a:pt x="3925963" y="151828"/>
                  </a:lnTo>
                  <a:lnTo>
                    <a:pt x="3925963" y="0"/>
                  </a:lnTo>
                  <a:close/>
                </a:path>
              </a:pathLst>
            </a:custGeom>
            <a:solidFill>
              <a:srgbClr val="FFFAC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69" name="Google Shape;1269;p93"/>
            <p:cNvSpPr/>
            <p:nvPr/>
          </p:nvSpPr>
          <p:spPr>
            <a:xfrm>
              <a:off x="4288485" y="2029726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FFFAC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70" name="Google Shape;1270;p93"/>
            <p:cNvSpPr/>
            <p:nvPr/>
          </p:nvSpPr>
          <p:spPr>
            <a:xfrm>
              <a:off x="4288485" y="2029726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71" name="Google Shape;1271;p93"/>
            <p:cNvSpPr/>
            <p:nvPr/>
          </p:nvSpPr>
          <p:spPr>
            <a:xfrm>
              <a:off x="322046" y="2181568"/>
              <a:ext cx="38100" cy="152400"/>
            </a:xfrm>
            <a:custGeom>
              <a:rect b="b" l="l" r="r" t="t"/>
              <a:pathLst>
                <a:path extrusionOk="0" h="152400" w="38100">
                  <a:moveTo>
                    <a:pt x="37960" y="0"/>
                  </a:moveTo>
                  <a:lnTo>
                    <a:pt x="0" y="0"/>
                  </a:lnTo>
                  <a:lnTo>
                    <a:pt x="0" y="151828"/>
                  </a:lnTo>
                  <a:lnTo>
                    <a:pt x="37960" y="151828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FFAC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72" name="Google Shape;1272;p93"/>
            <p:cNvSpPr/>
            <p:nvPr/>
          </p:nvSpPr>
          <p:spPr>
            <a:xfrm>
              <a:off x="319506" y="2181568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FFFAC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73" name="Google Shape;1273;p93"/>
            <p:cNvSpPr/>
            <p:nvPr/>
          </p:nvSpPr>
          <p:spPr>
            <a:xfrm>
              <a:off x="319506" y="2181568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74" name="Google Shape;1274;p93"/>
            <p:cNvSpPr/>
            <p:nvPr/>
          </p:nvSpPr>
          <p:spPr>
            <a:xfrm>
              <a:off x="359994" y="2181567"/>
              <a:ext cx="3926204" cy="152400"/>
            </a:xfrm>
            <a:custGeom>
              <a:rect b="b" l="l" r="r" t="t"/>
              <a:pathLst>
                <a:path extrusionOk="0" h="152400" w="3926204">
                  <a:moveTo>
                    <a:pt x="3925963" y="0"/>
                  </a:moveTo>
                  <a:lnTo>
                    <a:pt x="3888003" y="0"/>
                  </a:lnTo>
                  <a:lnTo>
                    <a:pt x="0" y="0"/>
                  </a:lnTo>
                  <a:lnTo>
                    <a:pt x="0" y="151828"/>
                  </a:lnTo>
                  <a:lnTo>
                    <a:pt x="3888003" y="151828"/>
                  </a:lnTo>
                  <a:lnTo>
                    <a:pt x="3925963" y="151828"/>
                  </a:lnTo>
                  <a:lnTo>
                    <a:pt x="3925963" y="0"/>
                  </a:lnTo>
                  <a:close/>
                </a:path>
              </a:pathLst>
            </a:custGeom>
            <a:solidFill>
              <a:srgbClr val="FFFAC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75" name="Google Shape;1275;p93"/>
            <p:cNvSpPr/>
            <p:nvPr/>
          </p:nvSpPr>
          <p:spPr>
            <a:xfrm>
              <a:off x="4288485" y="2181568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FFFAC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76" name="Google Shape;1276;p93"/>
            <p:cNvSpPr/>
            <p:nvPr/>
          </p:nvSpPr>
          <p:spPr>
            <a:xfrm>
              <a:off x="4288485" y="2181568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77" name="Google Shape;1277;p93"/>
            <p:cNvSpPr/>
            <p:nvPr/>
          </p:nvSpPr>
          <p:spPr>
            <a:xfrm>
              <a:off x="316979" y="2333396"/>
              <a:ext cx="3974465" cy="43180"/>
            </a:xfrm>
            <a:custGeom>
              <a:rect b="b" l="l" r="r" t="t"/>
              <a:pathLst>
                <a:path extrusionOk="0" h="43180" w="3974465">
                  <a:moveTo>
                    <a:pt x="3974033" y="0"/>
                  </a:moveTo>
                  <a:lnTo>
                    <a:pt x="0" y="0"/>
                  </a:lnTo>
                  <a:lnTo>
                    <a:pt x="0" y="43014"/>
                  </a:lnTo>
                  <a:lnTo>
                    <a:pt x="3974033" y="43014"/>
                  </a:lnTo>
                  <a:lnTo>
                    <a:pt x="3974033" y="0"/>
                  </a:lnTo>
                  <a:close/>
                </a:path>
              </a:pathLst>
            </a:custGeom>
            <a:solidFill>
              <a:srgbClr val="FFFAC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78" name="Google Shape;1278;p93"/>
            <p:cNvSpPr/>
            <p:nvPr/>
          </p:nvSpPr>
          <p:spPr>
            <a:xfrm>
              <a:off x="319506" y="2333396"/>
              <a:ext cx="0" cy="43180"/>
            </a:xfrm>
            <a:custGeom>
              <a:rect b="b" l="l" r="r" t="t"/>
              <a:pathLst>
                <a:path extrusionOk="0" h="43180" w="120000">
                  <a:moveTo>
                    <a:pt x="0" y="43014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79" name="Google Shape;1279;p93"/>
            <p:cNvSpPr/>
            <p:nvPr/>
          </p:nvSpPr>
          <p:spPr>
            <a:xfrm>
              <a:off x="316979" y="2373884"/>
              <a:ext cx="43180" cy="0"/>
            </a:xfrm>
            <a:custGeom>
              <a:rect b="b" l="l" r="r" t="t"/>
              <a:pathLst>
                <a:path extrusionOk="0" h="120000" w="43179">
                  <a:moveTo>
                    <a:pt x="0" y="0"/>
                  </a:moveTo>
                  <a:lnTo>
                    <a:pt x="43014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80" name="Google Shape;1280;p93"/>
            <p:cNvSpPr/>
            <p:nvPr/>
          </p:nvSpPr>
          <p:spPr>
            <a:xfrm>
              <a:off x="359994" y="2373884"/>
              <a:ext cx="3888104" cy="0"/>
            </a:xfrm>
            <a:custGeom>
              <a:rect b="b" l="l" r="r" t="t"/>
              <a:pathLst>
                <a:path extrusionOk="0" h="120000" w="3888104">
                  <a:moveTo>
                    <a:pt x="0" y="0"/>
                  </a:moveTo>
                  <a:lnTo>
                    <a:pt x="3888003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81" name="Google Shape;1281;p93"/>
            <p:cNvSpPr/>
            <p:nvPr/>
          </p:nvSpPr>
          <p:spPr>
            <a:xfrm>
              <a:off x="4247997" y="2373884"/>
              <a:ext cx="43180" cy="0"/>
            </a:xfrm>
            <a:custGeom>
              <a:rect b="b" l="l" r="r" t="t"/>
              <a:pathLst>
                <a:path extrusionOk="0" h="120000" w="43179">
                  <a:moveTo>
                    <a:pt x="0" y="0"/>
                  </a:moveTo>
                  <a:lnTo>
                    <a:pt x="43014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82" name="Google Shape;1282;p93"/>
            <p:cNvSpPr/>
            <p:nvPr/>
          </p:nvSpPr>
          <p:spPr>
            <a:xfrm>
              <a:off x="4288485" y="2333396"/>
              <a:ext cx="0" cy="43180"/>
            </a:xfrm>
            <a:custGeom>
              <a:rect b="b" l="l" r="r" t="t"/>
              <a:pathLst>
                <a:path extrusionOk="0" h="43180" w="120000">
                  <a:moveTo>
                    <a:pt x="0" y="43014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1283" name="Google Shape;1283;p93"/>
          <p:cNvSpPr txBox="1"/>
          <p:nvPr/>
        </p:nvSpPr>
        <p:spPr>
          <a:xfrm>
            <a:off x="315010" y="435813"/>
            <a:ext cx="3804920" cy="26358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8100">
            <a:spAutoFit/>
          </a:bodyPr>
          <a:lstStyle/>
          <a:p>
            <a:pPr indent="0" lvl="0" marL="32194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Etude du problème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MAX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en nombre de comparaisons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7160" lvl="0" marL="598805" marR="438150" rtl="0" algn="l">
              <a:lnSpc>
                <a:spcPct val="100000"/>
              </a:lnSpc>
              <a:spcBef>
                <a:spcPts val="475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Le problème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MAX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admet une solution avec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−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1  comparaisons.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50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int </a:t>
            </a:r>
            <a:r>
              <a:rPr lang="en-US" sz="1000">
                <a:latin typeface="Courier New"/>
                <a:ea typeface="Courier New"/>
                <a:cs typeface="Courier New"/>
                <a:sym typeface="Courier New"/>
              </a:rPr>
              <a:t>max(</a:t>
            </a:r>
            <a:r>
              <a:rPr b="1" lang="en-US" sz="1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int  </a:t>
            </a:r>
            <a:r>
              <a:rPr lang="en-US" sz="1000">
                <a:latin typeface="Courier New"/>
                <a:ea typeface="Courier New"/>
                <a:cs typeface="Courier New"/>
                <a:sym typeface="Courier New"/>
              </a:rPr>
              <a:t>[] T) {</a:t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109854" marR="0" rtl="0" algn="l">
              <a:lnSpc>
                <a:spcPct val="119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int </a:t>
            </a:r>
            <a:r>
              <a:rPr lang="en-US" sz="1000">
                <a:latin typeface="Courier New"/>
                <a:ea typeface="Courier New"/>
                <a:cs typeface="Courier New"/>
                <a:sym typeface="Courier New"/>
              </a:rPr>
              <a:t>max = T[1];</a:t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106045" marR="0" rtl="0" algn="l">
              <a:lnSpc>
                <a:spcPct val="119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for  </a:t>
            </a:r>
            <a:r>
              <a:rPr lang="en-US" sz="1000"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-US" sz="1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int  </a:t>
            </a:r>
            <a:r>
              <a:rPr lang="en-US" sz="1000">
                <a:latin typeface="Courier New"/>
                <a:ea typeface="Courier New"/>
                <a:cs typeface="Courier New"/>
                <a:sym typeface="Courier New"/>
              </a:rPr>
              <a:t>j=2; j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≤  </a:t>
            </a:r>
            <a:r>
              <a:rPr lang="en-US" sz="1000">
                <a:latin typeface="Courier New"/>
                <a:ea typeface="Courier New"/>
                <a:cs typeface="Courier New"/>
                <a:sym typeface="Courier New"/>
              </a:rPr>
              <a:t>T.length; j++) {</a:t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2083435" rtl="0" algn="ctr">
              <a:lnSpc>
                <a:spcPct val="119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 f  </a:t>
            </a:r>
            <a:r>
              <a:rPr lang="en-US" sz="1000">
                <a:latin typeface="Courier New"/>
                <a:ea typeface="Courier New"/>
                <a:cs typeface="Courier New"/>
                <a:sym typeface="Courier New"/>
              </a:rPr>
              <a:t>(T[j] &gt; max)</a:t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2046604" rtl="0" algn="ctr">
              <a:lnSpc>
                <a:spcPct val="119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Courier New"/>
                <a:ea typeface="Courier New"/>
                <a:cs typeface="Courier New"/>
                <a:sym typeface="Courier New"/>
              </a:rPr>
              <a:t>max = T[j];}</a:t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102870" marR="0" rtl="0" algn="l">
              <a:lnSpc>
                <a:spcPct val="119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return </a:t>
            </a:r>
            <a:r>
              <a:rPr lang="en-US" sz="1000">
                <a:latin typeface="Courier New"/>
                <a:ea typeface="Courier New"/>
                <a:cs typeface="Courier New"/>
                <a:sym typeface="Courier New"/>
              </a:rPr>
              <a:t>max;</a:t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36195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  <a:p>
            <a:pPr indent="-137160" lvl="0" marL="598805" marR="8826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Cet algorithme est optimal en nombre de comparaisons  (parmi ceux qui fonctionnent avec affectations et  comparaisons).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84" name="Google Shape;1284;p93"/>
          <p:cNvSpPr txBox="1"/>
          <p:nvPr/>
        </p:nvSpPr>
        <p:spPr>
          <a:xfrm>
            <a:off x="4434966" y="3370303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54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8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" name="Google Shape;1289;p94"/>
          <p:cNvSpPr txBox="1"/>
          <p:nvPr/>
        </p:nvSpPr>
        <p:spPr>
          <a:xfrm>
            <a:off x="2004987" y="59814"/>
            <a:ext cx="59817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Preuve</a:t>
            </a:r>
            <a:endParaRPr sz="1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90" name="Google Shape;1290;p94"/>
          <p:cNvSpPr/>
          <p:nvPr/>
        </p:nvSpPr>
        <p:spPr>
          <a:xfrm>
            <a:off x="495363" y="498449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291" name="Google Shape;1291;p94"/>
          <p:cNvSpPr txBox="1"/>
          <p:nvPr/>
        </p:nvSpPr>
        <p:spPr>
          <a:xfrm>
            <a:off x="624395" y="419657"/>
            <a:ext cx="3552825" cy="5359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75">
            <a:spAutoFit/>
          </a:bodyPr>
          <a:lstStyle/>
          <a:p>
            <a:pPr indent="0" lvl="0" marL="12700" marR="5080" rtl="0" algn="just">
              <a:lnSpc>
                <a:spcPct val="102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Proposition : dans tout algorithme, tout élément autre que  le maximum doit être comparé au moins une fois avec un  élément qui lui est plus grand.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92" name="Google Shape;1292;p94"/>
          <p:cNvSpPr/>
          <p:nvPr/>
        </p:nvSpPr>
        <p:spPr>
          <a:xfrm>
            <a:off x="495363" y="2937865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293" name="Google Shape;1293;p94"/>
          <p:cNvSpPr txBox="1"/>
          <p:nvPr/>
        </p:nvSpPr>
        <p:spPr>
          <a:xfrm>
            <a:off x="624395" y="2865585"/>
            <a:ext cx="3503295" cy="2908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07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Conséquence : il faut au moins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1100">
                <a:latin typeface="Cambria"/>
                <a:ea typeface="Cambria"/>
                <a:cs typeface="Cambria"/>
                <a:sym typeface="Cambria"/>
              </a:rPr>
              <a:t>−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1 comparaisons pour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94" name="Google Shape;1294;p94"/>
          <p:cNvSpPr txBox="1"/>
          <p:nvPr/>
        </p:nvSpPr>
        <p:spPr>
          <a:xfrm>
            <a:off x="624395" y="3037657"/>
            <a:ext cx="966469" cy="1974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07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résoudre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MAX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95" name="Google Shape;1295;p94"/>
          <p:cNvSpPr txBox="1"/>
          <p:nvPr/>
        </p:nvSpPr>
        <p:spPr>
          <a:xfrm>
            <a:off x="4434966" y="3370303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55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9" name="Shape 1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" name="Google Shape;1300;p95"/>
          <p:cNvSpPr txBox="1"/>
          <p:nvPr>
            <p:ph type="title"/>
          </p:nvPr>
        </p:nvSpPr>
        <p:spPr>
          <a:xfrm>
            <a:off x="2004987" y="59814"/>
            <a:ext cx="59817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Preuve</a:t>
            </a:r>
            <a:endParaRPr/>
          </a:p>
        </p:txBody>
      </p:sp>
      <p:sp>
        <p:nvSpPr>
          <p:cNvPr id="1301" name="Google Shape;1301;p95"/>
          <p:cNvSpPr/>
          <p:nvPr/>
        </p:nvSpPr>
        <p:spPr>
          <a:xfrm>
            <a:off x="495363" y="498449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302" name="Google Shape;1302;p95"/>
          <p:cNvSpPr/>
          <p:nvPr/>
        </p:nvSpPr>
        <p:spPr>
          <a:xfrm>
            <a:off x="495363" y="1032383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303" name="Google Shape;1303;p95"/>
          <p:cNvSpPr txBox="1"/>
          <p:nvPr/>
        </p:nvSpPr>
        <p:spPr>
          <a:xfrm>
            <a:off x="535495" y="419657"/>
            <a:ext cx="3747770" cy="24187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75">
            <a:spAutoFit/>
          </a:bodyPr>
          <a:lstStyle/>
          <a:p>
            <a:pPr indent="0" lvl="0" marL="101600" marR="111125" rtl="0" algn="just">
              <a:lnSpc>
                <a:spcPct val="102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Proposition : dans tout algorithme, tout élément autre que  le maximum doit être comparé au moins une fois avec un  élément qui lui est plus grand.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01600" marR="0" rtl="0" algn="just">
              <a:lnSpc>
                <a:spcPct val="100000"/>
              </a:lnSpc>
              <a:spcBef>
                <a:spcPts val="175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Preuve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7159" lvl="0" marL="378460" marR="93980" rtl="0" algn="l">
              <a:lnSpc>
                <a:spcPct val="100000"/>
              </a:lnSpc>
              <a:spcBef>
                <a:spcPts val="175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soit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i</a:t>
            </a:r>
            <a:r>
              <a:rPr baseline="-25000" lang="en-US" sz="1050">
                <a:latin typeface="Helvetica Neue"/>
                <a:ea typeface="Helvetica Neue"/>
                <a:cs typeface="Helvetica Neue"/>
                <a:sym typeface="Helvetica Neue"/>
              </a:rPr>
              <a:t>0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le rang du maximum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M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retourné par l’algorithme sur  une liste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L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=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e</a:t>
            </a:r>
            <a:r>
              <a:rPr baseline="-25000" lang="en-US" sz="105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.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e</a:t>
            </a:r>
            <a:r>
              <a:rPr baseline="-25000" lang="en-US" sz="105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.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· · ·  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.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e</a:t>
            </a:r>
            <a:r>
              <a:rPr baseline="-25000" i="1" lang="en-US" sz="105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7159" lvl="0" marL="378460" marR="290195" rtl="0" algn="l">
              <a:lnSpc>
                <a:spcPct val="114285"/>
              </a:lnSpc>
              <a:spcBef>
                <a:spcPts val="3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Par l’absurde : soit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j</a:t>
            </a:r>
            <a:r>
              <a:rPr baseline="-25000" lang="en-US" sz="1050">
                <a:latin typeface="Helvetica Neue"/>
                <a:ea typeface="Helvetica Neue"/>
                <a:cs typeface="Helvetica Neue"/>
                <a:sym typeface="Helvetica Neue"/>
              </a:rPr>
              <a:t>0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/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=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i</a:t>
            </a:r>
            <a:r>
              <a:rPr baseline="-25000" lang="en-US" sz="1050">
                <a:latin typeface="Helvetica Neue"/>
                <a:ea typeface="Helvetica Neue"/>
                <a:cs typeface="Helvetica Neue"/>
                <a:sym typeface="Helvetica Neue"/>
              </a:rPr>
              <a:t>0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tel que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e</a:t>
            </a:r>
            <a:r>
              <a:rPr baseline="-25000" i="1" lang="en-US" sz="1050">
                <a:latin typeface="Arial"/>
                <a:ea typeface="Arial"/>
                <a:cs typeface="Arial"/>
                <a:sym typeface="Arial"/>
              </a:rPr>
              <a:t>j</a:t>
            </a:r>
            <a:r>
              <a:rPr baseline="-25000" lang="en-US" sz="750">
                <a:latin typeface="Helvetica Neue"/>
                <a:ea typeface="Helvetica Neue"/>
                <a:cs typeface="Helvetica Neue"/>
                <a:sym typeface="Helvetica Neue"/>
              </a:rPr>
              <a:t>0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n’est pas comparé  avec un élément plus grand que lui.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41300" marR="0" rtl="0" algn="l">
              <a:lnSpc>
                <a:spcPct val="1095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e</a:t>
            </a:r>
            <a:r>
              <a:rPr baseline="-25000" i="1" lang="en-US" sz="1050">
                <a:latin typeface="Arial"/>
                <a:ea typeface="Arial"/>
                <a:cs typeface="Arial"/>
                <a:sym typeface="Arial"/>
              </a:rPr>
              <a:t>j</a:t>
            </a:r>
            <a:r>
              <a:rPr baseline="-25000" lang="en-US" sz="750">
                <a:latin typeface="Helvetica Neue"/>
                <a:ea typeface="Helvetica Neue"/>
                <a:cs typeface="Helvetica Neue"/>
                <a:sym typeface="Helvetica Neue"/>
              </a:rPr>
              <a:t>0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n’a donc pas été comparé avec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e</a:t>
            </a:r>
            <a:r>
              <a:rPr baseline="-25000" i="1" lang="en-US" sz="1050">
                <a:latin typeface="Arial"/>
                <a:ea typeface="Arial"/>
                <a:cs typeface="Arial"/>
                <a:sym typeface="Arial"/>
              </a:rPr>
              <a:t>i</a:t>
            </a:r>
            <a:r>
              <a:rPr baseline="-25000" lang="en-US" sz="750">
                <a:latin typeface="Helvetica Neue"/>
                <a:ea typeface="Helvetica Neue"/>
                <a:cs typeface="Helvetica Neue"/>
                <a:sym typeface="Helvetica Neue"/>
              </a:rPr>
              <a:t>0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le maximum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7159" lvl="0" marL="378460" marR="132715" rtl="0" algn="l">
              <a:lnSpc>
                <a:spcPct val="114285"/>
              </a:lnSpc>
              <a:spcBef>
                <a:spcPts val="4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Considérer la liste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L</a:t>
            </a:r>
            <a:r>
              <a:rPr baseline="30000" lang="en-US" sz="1050">
                <a:latin typeface="Cambria"/>
                <a:ea typeface="Cambria"/>
                <a:cs typeface="Cambria"/>
                <a:sym typeface="Cambria"/>
              </a:rPr>
              <a:t>′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=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e</a:t>
            </a:r>
            <a:r>
              <a:rPr baseline="-25000" lang="en-US" sz="105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.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e</a:t>
            </a:r>
            <a:r>
              <a:rPr baseline="-25000" lang="en-US" sz="105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.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· · · 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.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e</a:t>
            </a:r>
            <a:r>
              <a:rPr baseline="-25000" i="1" lang="en-US" sz="1050">
                <a:latin typeface="Arial"/>
                <a:ea typeface="Arial"/>
                <a:cs typeface="Arial"/>
                <a:sym typeface="Arial"/>
              </a:rPr>
              <a:t>j</a:t>
            </a:r>
            <a:r>
              <a:rPr baseline="-25000" lang="en-US" sz="750">
                <a:latin typeface="Helvetica Neue"/>
                <a:ea typeface="Helvetica Neue"/>
                <a:cs typeface="Helvetica Neue"/>
                <a:sym typeface="Helvetica Neue"/>
              </a:rPr>
              <a:t>0 </a:t>
            </a:r>
            <a:r>
              <a:rPr baseline="-25000" lang="en-US" sz="1050">
                <a:latin typeface="Cambria"/>
                <a:ea typeface="Cambria"/>
                <a:cs typeface="Cambria"/>
                <a:sym typeface="Cambria"/>
              </a:rPr>
              <a:t>−</a:t>
            </a:r>
            <a:r>
              <a:rPr baseline="-25000" lang="en-US" sz="105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.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M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+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.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e</a:t>
            </a:r>
            <a:r>
              <a:rPr baseline="-25000" i="1" lang="en-US" sz="1050">
                <a:latin typeface="Arial"/>
                <a:ea typeface="Arial"/>
                <a:cs typeface="Arial"/>
                <a:sym typeface="Arial"/>
              </a:rPr>
              <a:t>j</a:t>
            </a:r>
            <a:r>
              <a:rPr baseline="-25000" lang="en-US" sz="750">
                <a:latin typeface="Helvetica Neue"/>
                <a:ea typeface="Helvetica Neue"/>
                <a:cs typeface="Helvetica Neue"/>
                <a:sym typeface="Helvetica Neue"/>
              </a:rPr>
              <a:t>0 </a:t>
            </a:r>
            <a:r>
              <a:rPr baseline="-25000" lang="en-US" sz="1050">
                <a:latin typeface="Verdana"/>
                <a:ea typeface="Verdana"/>
                <a:cs typeface="Verdana"/>
                <a:sym typeface="Verdana"/>
              </a:rPr>
              <a:t>+</a:t>
            </a:r>
            <a:r>
              <a:rPr baseline="-25000" lang="en-US" sz="105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.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· · · 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.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e</a:t>
            </a:r>
            <a:r>
              <a:rPr baseline="-25000" i="1" lang="en-US" sz="1050">
                <a:latin typeface="Arial"/>
                <a:ea typeface="Arial"/>
                <a:cs typeface="Arial"/>
                <a:sym typeface="Arial"/>
              </a:rPr>
              <a:t>n 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obtenue à partir de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L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en remplaçant l’élément d’indice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j</a:t>
            </a:r>
            <a:r>
              <a:rPr baseline="-25000" lang="en-US" sz="1050">
                <a:latin typeface="Helvetica Neue"/>
                <a:ea typeface="Helvetica Neue"/>
                <a:cs typeface="Helvetica Neue"/>
                <a:sym typeface="Helvetica Neue"/>
              </a:rPr>
              <a:t>0 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par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+1.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41300" marR="0" rtl="0" algn="l">
              <a:lnSpc>
                <a:spcPct val="114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L’algorithme effectue exactement les mêmes comparaisons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378460" marR="548640" rtl="0" algn="l">
              <a:lnSpc>
                <a:spcPct val="114285"/>
              </a:lnSpc>
              <a:spcBef>
                <a:spcPts val="35"/>
              </a:spcBef>
              <a:spcAft>
                <a:spcPts val="0"/>
              </a:spcAft>
              <a:buNone/>
            </a:pP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sur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L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et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L</a:t>
            </a:r>
            <a:r>
              <a:rPr baseline="30000" lang="en-US" sz="1050">
                <a:latin typeface="Cambria"/>
                <a:ea typeface="Cambria"/>
                <a:cs typeface="Cambria"/>
                <a:sym typeface="Cambria"/>
              </a:rPr>
              <a:t>′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, sans comparer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L</a:t>
            </a:r>
            <a:r>
              <a:rPr baseline="30000" lang="en-US" sz="1050">
                <a:latin typeface="Cambria"/>
                <a:ea typeface="Cambria"/>
                <a:cs typeface="Cambria"/>
                <a:sym typeface="Cambria"/>
              </a:rPr>
              <a:t>′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[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j</a:t>
            </a:r>
            <a:r>
              <a:rPr baseline="-25000" lang="en-US" sz="1050">
                <a:latin typeface="Helvetica Neue"/>
                <a:ea typeface="Helvetica Neue"/>
                <a:cs typeface="Helvetica Neue"/>
                <a:sym typeface="Helvetica Neue"/>
              </a:rPr>
              <a:t>0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]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avec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L</a:t>
            </a:r>
            <a:r>
              <a:rPr baseline="30000" lang="en-US" sz="1050">
                <a:latin typeface="Cambria"/>
                <a:ea typeface="Cambria"/>
                <a:cs typeface="Cambria"/>
                <a:sym typeface="Cambria"/>
              </a:rPr>
              <a:t>′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[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i</a:t>
            </a:r>
            <a:r>
              <a:rPr baseline="-25000" lang="en-US" sz="1050">
                <a:latin typeface="Helvetica Neue"/>
                <a:ea typeface="Helvetica Neue"/>
                <a:cs typeface="Helvetica Neue"/>
                <a:sym typeface="Helvetica Neue"/>
              </a:rPr>
              <a:t>0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]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et donc  retournera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L</a:t>
            </a:r>
            <a:r>
              <a:rPr baseline="30000" lang="en-US" sz="1050">
                <a:latin typeface="Cambria"/>
                <a:ea typeface="Cambria"/>
                <a:cs typeface="Cambria"/>
                <a:sym typeface="Cambria"/>
              </a:rPr>
              <a:t>′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[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i</a:t>
            </a:r>
            <a:r>
              <a:rPr baseline="-25000" lang="en-US" sz="1050">
                <a:latin typeface="Helvetica Neue"/>
                <a:ea typeface="Helvetica Neue"/>
                <a:cs typeface="Helvetica Neue"/>
                <a:sym typeface="Helvetica Neue"/>
              </a:rPr>
              <a:t>0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]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, ce qui est incorrect.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04" name="Google Shape;1304;p95"/>
          <p:cNvSpPr/>
          <p:nvPr/>
        </p:nvSpPr>
        <p:spPr>
          <a:xfrm>
            <a:off x="495363" y="2937865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305" name="Google Shape;1305;p95"/>
          <p:cNvSpPr txBox="1"/>
          <p:nvPr/>
        </p:nvSpPr>
        <p:spPr>
          <a:xfrm>
            <a:off x="624395" y="2865585"/>
            <a:ext cx="3503295" cy="2908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07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Conséquence : il faut au moins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1100">
                <a:latin typeface="Cambria"/>
                <a:ea typeface="Cambria"/>
                <a:cs typeface="Cambria"/>
                <a:sym typeface="Cambria"/>
              </a:rPr>
              <a:t>−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1 comparaisons pour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06" name="Google Shape;1306;p95"/>
          <p:cNvSpPr txBox="1"/>
          <p:nvPr/>
        </p:nvSpPr>
        <p:spPr>
          <a:xfrm>
            <a:off x="624395" y="3037657"/>
            <a:ext cx="966469" cy="1974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07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résoudre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MAX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07" name="Google Shape;1307;p95"/>
          <p:cNvSpPr txBox="1"/>
          <p:nvPr/>
        </p:nvSpPr>
        <p:spPr>
          <a:xfrm>
            <a:off x="4434966" y="3370303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55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5"/>
          <p:cNvSpPr txBox="1"/>
          <p:nvPr>
            <p:ph type="title"/>
          </p:nvPr>
        </p:nvSpPr>
        <p:spPr>
          <a:xfrm>
            <a:off x="1863686" y="59814"/>
            <a:ext cx="880744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Exemple 2</a:t>
            </a:r>
            <a:endParaRPr/>
          </a:p>
        </p:txBody>
      </p:sp>
      <p:sp>
        <p:nvSpPr>
          <p:cNvPr id="153" name="Google Shape;153;p15"/>
          <p:cNvSpPr/>
          <p:nvPr/>
        </p:nvSpPr>
        <p:spPr>
          <a:xfrm>
            <a:off x="495363" y="1133563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54" name="Google Shape;154;p15"/>
          <p:cNvSpPr txBox="1"/>
          <p:nvPr/>
        </p:nvSpPr>
        <p:spPr>
          <a:xfrm>
            <a:off x="224624" y="1029690"/>
            <a:ext cx="4074160" cy="1169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6175">
            <a:spAutoFit/>
          </a:bodyPr>
          <a:lstStyle/>
          <a:p>
            <a:pPr indent="0" lvl="0" marL="41211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Problème Problème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L</a:t>
            </a:r>
            <a:r>
              <a:rPr baseline="-25000" lang="en-US" sz="1200">
                <a:latin typeface="Verdana"/>
                <a:ea typeface="Verdana"/>
                <a:cs typeface="Verdana"/>
                <a:sym typeface="Verdana"/>
              </a:rPr>
              <a:t>=</a:t>
            </a:r>
            <a:r>
              <a:rPr baseline="-25000" lang="en-US" sz="1200">
                <a:latin typeface="Cambria"/>
                <a:ea typeface="Cambria"/>
                <a:cs typeface="Cambria"/>
                <a:sym typeface="Cambria"/>
              </a:rPr>
              <a:t>/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20650" marR="0" rtl="0" algn="l">
              <a:lnSpc>
                <a:spcPct val="114285"/>
              </a:lnSpc>
              <a:spcBef>
                <a:spcPts val="175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3333B2"/>
                </a:solidFill>
                <a:latin typeface="Arial"/>
                <a:ea typeface="Arial"/>
                <a:cs typeface="Arial"/>
                <a:sym typeface="Arial"/>
              </a:rPr>
              <a:t>Donnée</a:t>
            </a:r>
            <a:r>
              <a:rPr lang="en-US" sz="10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Le codage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⟨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⟩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d’une machine de Turing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et le codage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⟨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baseline="30000" lang="en-US" sz="1050">
                <a:latin typeface="Cambria"/>
                <a:ea typeface="Cambria"/>
                <a:cs typeface="Cambria"/>
                <a:sym typeface="Cambria"/>
              </a:rPr>
              <a:t>′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⟩</a:t>
            </a:r>
            <a:endParaRPr sz="1000">
              <a:latin typeface="Cambria"/>
              <a:ea typeface="Cambria"/>
              <a:cs typeface="Cambria"/>
              <a:sym typeface="Cambria"/>
            </a:endParaRPr>
          </a:p>
          <a:p>
            <a:pPr indent="0" lvl="0" marL="688975" marR="0" rtl="0" algn="l">
              <a:lnSpc>
                <a:spcPct val="1138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d’une machine de Turing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baseline="30000" lang="en-US" sz="1050">
                <a:latin typeface="Cambria"/>
                <a:ea typeface="Cambria"/>
                <a:cs typeface="Cambria"/>
                <a:sym typeface="Cambria"/>
              </a:rPr>
              <a:t>′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5080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3333B2"/>
                </a:solidFill>
                <a:latin typeface="Arial"/>
                <a:ea typeface="Arial"/>
                <a:cs typeface="Arial"/>
                <a:sym typeface="Arial"/>
              </a:rPr>
              <a:t>Réponse</a:t>
            </a:r>
            <a:r>
              <a:rPr lang="en-US" sz="10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Déterminer si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L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/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=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L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baseline="30000" lang="en-US" sz="1050">
                <a:latin typeface="Cambria"/>
                <a:ea typeface="Cambria"/>
                <a:cs typeface="Cambria"/>
                <a:sym typeface="Cambria"/>
              </a:rPr>
              <a:t>′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35255" marR="0" rtl="0" algn="l">
              <a:lnSpc>
                <a:spcPct val="100000"/>
              </a:lnSpc>
              <a:spcBef>
                <a:spcPts val="755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Proposition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35255" marR="0" rtl="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None/>
            </a:pP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Le problème Problème L</a:t>
            </a:r>
            <a:r>
              <a:rPr baseline="-25000" lang="en-US" sz="1200">
                <a:latin typeface="Cambria"/>
                <a:ea typeface="Cambria"/>
                <a:cs typeface="Cambria"/>
                <a:sym typeface="Cambria"/>
              </a:rPr>
              <a:t>/</a:t>
            </a:r>
            <a:r>
              <a:rPr baseline="-25000" lang="en-US" sz="1200">
                <a:latin typeface="Verdana"/>
                <a:ea typeface="Verdana"/>
                <a:cs typeface="Verdana"/>
                <a:sym typeface="Verdana"/>
              </a:rPr>
              <a:t>=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est indécidable.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5"/>
          <p:cNvSpPr txBox="1"/>
          <p:nvPr/>
        </p:nvSpPr>
        <p:spPr>
          <a:xfrm>
            <a:off x="4451781" y="3370303"/>
            <a:ext cx="118745" cy="121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525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8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1" name="Shape 1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" name="Google Shape;1312;p96"/>
          <p:cNvSpPr txBox="1"/>
          <p:nvPr>
            <p:ph type="title"/>
          </p:nvPr>
        </p:nvSpPr>
        <p:spPr>
          <a:xfrm>
            <a:off x="1060945" y="59814"/>
            <a:ext cx="248666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Notation de Landau (Pire Cas)</a:t>
            </a:r>
            <a:endParaRPr/>
          </a:p>
        </p:txBody>
      </p:sp>
      <p:sp>
        <p:nvSpPr>
          <p:cNvPr id="1313" name="Google Shape;1313;p96"/>
          <p:cNvSpPr/>
          <p:nvPr/>
        </p:nvSpPr>
        <p:spPr>
          <a:xfrm>
            <a:off x="495363" y="397421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314" name="Google Shape;1314;p96"/>
          <p:cNvSpPr txBox="1"/>
          <p:nvPr/>
        </p:nvSpPr>
        <p:spPr>
          <a:xfrm>
            <a:off x="573595" y="318629"/>
            <a:ext cx="3682365" cy="2983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63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Notation de Landau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7159" lvl="0" marL="340360" marR="68580" rtl="0" algn="l">
              <a:lnSpc>
                <a:spcPct val="100000"/>
              </a:lnSpc>
              <a:spcBef>
                <a:spcPts val="1095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f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 =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g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si et seulement si il existe deux constantes  positives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baseline="-25000" lang="en-US" sz="1050">
                <a:latin typeface="Helvetica Neue"/>
                <a:ea typeface="Helvetica Neue"/>
                <a:cs typeface="Helvetica Neue"/>
                <a:sym typeface="Helvetica Neue"/>
              </a:rPr>
              <a:t>0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et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B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telles que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332105" marR="0" rtl="0" algn="ctr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None/>
            </a:pP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∀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≥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baseline="-25000" lang="en-US" sz="1050">
                <a:latin typeface="Helvetica Neue"/>
                <a:ea typeface="Helvetica Neue"/>
                <a:cs typeface="Helvetica Neue"/>
                <a:sym typeface="Helvetica Neue"/>
              </a:rPr>
              <a:t>0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|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f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| ≤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Bg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endParaRPr sz="1000"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340360" marR="0" rtl="0" algn="l">
              <a:lnSpc>
                <a:spcPct val="100000"/>
              </a:lnSpc>
              <a:spcBef>
                <a:spcPts val="765"/>
              </a:spcBef>
              <a:spcAft>
                <a:spcPts val="0"/>
              </a:spcAft>
              <a:buNone/>
            </a:pP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Ce qui signifie que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f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ne croît pas plus vite que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g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63500" marR="0" rtl="0" algn="l">
              <a:lnSpc>
                <a:spcPct val="100000"/>
              </a:lnSpc>
              <a:spcBef>
                <a:spcPts val="835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Exemple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03200" marR="0" rtl="0" algn="l">
              <a:lnSpc>
                <a:spcPct val="120000"/>
              </a:lnSpc>
              <a:spcBef>
                <a:spcPts val="8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Le problème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MAX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admet une solution itérative en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endParaRPr sz="1000"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340360" marR="0" rtl="0" algn="l">
              <a:lnSpc>
                <a:spcPct val="119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affectations.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03200" marR="0" rtl="0" algn="l">
              <a:lnSpc>
                <a:spcPct val="119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L’algorithme itératif précédent fonctionne en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endParaRPr sz="1000"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34036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affectations.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63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Un algorithme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03200" marR="0" rtl="0" algn="l">
              <a:lnSpc>
                <a:spcPct val="120000"/>
              </a:lnSpc>
              <a:spcBef>
                <a:spcPts val="85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en temps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effectue un nombre constant d’opérations.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03200" marR="0" rtl="0" algn="l">
              <a:lnSpc>
                <a:spcPct val="119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en temps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est un algorithme (au pire) linéaire.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0320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en temps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baseline="30000" i="1" lang="en-US" sz="1050">
                <a:latin typeface="Arial"/>
                <a:ea typeface="Arial"/>
                <a:cs typeface="Arial"/>
                <a:sym typeface="Arial"/>
              </a:rPr>
              <a:t>k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est un algorithme (au pire) polynomial.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15" name="Google Shape;1315;p96"/>
          <p:cNvSpPr/>
          <p:nvPr/>
        </p:nvSpPr>
        <p:spPr>
          <a:xfrm>
            <a:off x="495363" y="1785835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316" name="Google Shape;1316;p96"/>
          <p:cNvSpPr/>
          <p:nvPr/>
        </p:nvSpPr>
        <p:spPr>
          <a:xfrm>
            <a:off x="495363" y="2721724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317" name="Google Shape;1317;p96"/>
          <p:cNvSpPr txBox="1"/>
          <p:nvPr>
            <p:ph idx="12" type="sldNum"/>
          </p:nvPr>
        </p:nvSpPr>
        <p:spPr>
          <a:xfrm>
            <a:off x="4409566" y="3370303"/>
            <a:ext cx="160654" cy="121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56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1" name="Shape 1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2" name="Google Shape;1322;p97"/>
          <p:cNvSpPr txBox="1"/>
          <p:nvPr>
            <p:ph type="title"/>
          </p:nvPr>
        </p:nvSpPr>
        <p:spPr>
          <a:xfrm>
            <a:off x="1470875" y="59814"/>
            <a:ext cx="161607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Notation de Landau</a:t>
            </a:r>
            <a:endParaRPr/>
          </a:p>
        </p:txBody>
      </p:sp>
      <p:sp>
        <p:nvSpPr>
          <p:cNvPr id="1323" name="Google Shape;1323;p97"/>
          <p:cNvSpPr/>
          <p:nvPr/>
        </p:nvSpPr>
        <p:spPr>
          <a:xfrm>
            <a:off x="495363" y="612952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324" name="Google Shape;1324;p97"/>
          <p:cNvSpPr txBox="1"/>
          <p:nvPr/>
        </p:nvSpPr>
        <p:spPr>
          <a:xfrm>
            <a:off x="586295" y="534160"/>
            <a:ext cx="3644265" cy="24542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5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Notation de Landau (suite)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7159" lvl="0" marL="327660" marR="558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f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 = Ω(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g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si et seulement si il existe deux constantes  positives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baseline="-25000" lang="en-US" sz="1050">
                <a:latin typeface="Helvetica Neue"/>
                <a:ea typeface="Helvetica Neue"/>
                <a:cs typeface="Helvetica Neue"/>
                <a:sym typeface="Helvetica Neue"/>
              </a:rPr>
              <a:t>0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et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B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telles que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345440" marR="0" rtl="0" algn="ctr">
              <a:lnSpc>
                <a:spcPct val="100000"/>
              </a:lnSpc>
              <a:spcBef>
                <a:spcPts val="990"/>
              </a:spcBef>
              <a:spcAft>
                <a:spcPts val="0"/>
              </a:spcAft>
              <a:buNone/>
            </a:pP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∀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≥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baseline="-25000" lang="en-US" sz="1050">
                <a:latin typeface="Helvetica Neue"/>
                <a:ea typeface="Helvetica Neue"/>
                <a:cs typeface="Helvetica Neue"/>
                <a:sym typeface="Helvetica Neue"/>
              </a:rPr>
              <a:t>0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|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f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| ≥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Bg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endParaRPr sz="1000">
              <a:latin typeface="Lucida Sans"/>
              <a:ea typeface="Lucida Sans"/>
              <a:cs typeface="Lucida Sans"/>
              <a:sym typeface="Lucida Sans"/>
            </a:endParaRPr>
          </a:p>
          <a:p>
            <a:pPr indent="-137159" lvl="0" marL="327660" marR="83820" rtl="0" algn="l">
              <a:lnSpc>
                <a:spcPct val="100000"/>
              </a:lnSpc>
              <a:spcBef>
                <a:spcPts val="99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f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 = Θ(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g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si et seulement si il existe trois constantes  positives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baseline="-25000" lang="en-US" sz="1050">
                <a:latin typeface="Helvetica Neue"/>
                <a:ea typeface="Helvetica Neue"/>
                <a:cs typeface="Helvetica Neue"/>
                <a:sym typeface="Helvetica Neue"/>
              </a:rPr>
              <a:t>0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B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et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C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telles que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345440" marR="0" rtl="0" algn="ctr">
              <a:lnSpc>
                <a:spcPct val="100000"/>
              </a:lnSpc>
              <a:spcBef>
                <a:spcPts val="990"/>
              </a:spcBef>
              <a:spcAft>
                <a:spcPts val="0"/>
              </a:spcAft>
              <a:buNone/>
            </a:pP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∀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≥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baseline="-25000" lang="en-US" sz="1050">
                <a:latin typeface="Helvetica Neue"/>
                <a:ea typeface="Helvetica Neue"/>
                <a:cs typeface="Helvetica Neue"/>
                <a:sym typeface="Helvetica Neue"/>
              </a:rPr>
              <a:t>0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Bg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≤ |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f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| ≤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Cg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endParaRPr sz="1000"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50"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5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Exemple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90500" marR="0" rtl="0" algn="l">
              <a:lnSpc>
                <a:spcPct val="120000"/>
              </a:lnSpc>
              <a:spcBef>
                <a:spcPts val="175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Le problème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MAX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nécessite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Θ(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comparaisons.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905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 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(à venir) Trier nécessite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Ω(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log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comparaisons.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25" name="Google Shape;1325;p97"/>
          <p:cNvSpPr/>
          <p:nvPr/>
        </p:nvSpPr>
        <p:spPr>
          <a:xfrm>
            <a:off x="495363" y="2548801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326" name="Google Shape;1326;p97"/>
          <p:cNvSpPr txBox="1"/>
          <p:nvPr>
            <p:ph idx="12" type="sldNum"/>
          </p:nvPr>
        </p:nvSpPr>
        <p:spPr>
          <a:xfrm>
            <a:off x="4409566" y="3370303"/>
            <a:ext cx="160654" cy="121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57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0" name="Shape 1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Google Shape;1331;p98"/>
          <p:cNvSpPr txBox="1"/>
          <p:nvPr>
            <p:ph type="title"/>
          </p:nvPr>
        </p:nvSpPr>
        <p:spPr>
          <a:xfrm>
            <a:off x="666940" y="59814"/>
            <a:ext cx="327406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Complexité d’un algorithme en moyenne</a:t>
            </a:r>
            <a:endParaRPr/>
          </a:p>
        </p:txBody>
      </p:sp>
      <p:sp>
        <p:nvSpPr>
          <p:cNvPr id="1332" name="Google Shape;1332;p98"/>
          <p:cNvSpPr/>
          <p:nvPr/>
        </p:nvSpPr>
        <p:spPr>
          <a:xfrm>
            <a:off x="495363" y="490067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333" name="Google Shape;1333;p98"/>
          <p:cNvSpPr txBox="1"/>
          <p:nvPr/>
        </p:nvSpPr>
        <p:spPr>
          <a:xfrm>
            <a:off x="598995" y="1238756"/>
            <a:ext cx="1864360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Complexite</a:t>
            </a:r>
            <a:r>
              <a:rPr lang="en-US" sz="1100">
                <a:latin typeface="Cambria"/>
                <a:ea typeface="Cambria"/>
                <a:cs typeface="Cambria"/>
                <a:sym typeface="Cambria"/>
              </a:rPr>
              <a:t>−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Moyenne</a:t>
            </a:r>
            <a:r>
              <a:rPr baseline="-25000" lang="en-US" sz="1200">
                <a:latin typeface="Cambria"/>
                <a:ea typeface="Cambria"/>
                <a:cs typeface="Cambria"/>
                <a:sym typeface="Cambria"/>
              </a:rPr>
              <a:t>A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) =</a:t>
            </a:r>
            <a:endParaRPr sz="110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334" name="Google Shape;1334;p98"/>
          <p:cNvSpPr txBox="1"/>
          <p:nvPr/>
        </p:nvSpPr>
        <p:spPr>
          <a:xfrm>
            <a:off x="624395" y="411275"/>
            <a:ext cx="3578860" cy="88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75">
            <a:spAutoFit/>
          </a:bodyPr>
          <a:lstStyle/>
          <a:p>
            <a:pPr indent="0" lvl="0" marL="12700" marR="5080" rtl="0" algn="l">
              <a:lnSpc>
                <a:spcPct val="102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Si on fixe une distribution </a:t>
            </a:r>
            <a:r>
              <a:rPr i="1" lang="en-US" sz="1100">
                <a:latin typeface="Verdana"/>
                <a:ea typeface="Verdana"/>
                <a:cs typeface="Verdana"/>
                <a:sym typeface="Verdana"/>
              </a:rPr>
              <a:t>π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sur les entrées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d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, il est parfois  possible d’évaluer la complexité en moyenne d’un  algorithme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None/>
            </a:pPr>
            <a:r>
              <a:t/>
            </a:r>
            <a:endParaRPr sz="125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72072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Σ</a:t>
            </a:r>
            <a:endParaRPr sz="110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335" name="Google Shape;1335;p98"/>
          <p:cNvSpPr txBox="1"/>
          <p:nvPr/>
        </p:nvSpPr>
        <p:spPr>
          <a:xfrm>
            <a:off x="3095320" y="1238756"/>
            <a:ext cx="1369695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100">
                <a:latin typeface="Verdana"/>
                <a:ea typeface="Verdana"/>
                <a:cs typeface="Verdana"/>
                <a:sym typeface="Verdana"/>
              </a:rPr>
              <a:t>π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d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Complexite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lang="en-US" sz="1100">
                <a:latin typeface="Cambria"/>
                <a:ea typeface="Cambria"/>
                <a:cs typeface="Cambria"/>
                <a:sym typeface="Cambria"/>
              </a:rPr>
              <a:t>A</a:t>
            </a:r>
            <a:r>
              <a:rPr i="1" lang="en-US" sz="11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d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endParaRPr sz="110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336" name="Google Shape;1336;p98"/>
          <p:cNvSpPr/>
          <p:nvPr/>
        </p:nvSpPr>
        <p:spPr>
          <a:xfrm>
            <a:off x="495363" y="1782457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grpSp>
        <p:nvGrpSpPr>
          <p:cNvPr id="1337" name="Google Shape;1337;p98"/>
          <p:cNvGrpSpPr/>
          <p:nvPr/>
        </p:nvGrpSpPr>
        <p:grpSpPr>
          <a:xfrm>
            <a:off x="316979" y="2074519"/>
            <a:ext cx="3974465" cy="693522"/>
            <a:chOff x="316979" y="2074519"/>
            <a:chExt cx="3974465" cy="693522"/>
          </a:xfrm>
        </p:grpSpPr>
        <p:sp>
          <p:nvSpPr>
            <p:cNvPr id="1338" name="Google Shape;1338;p98"/>
            <p:cNvSpPr/>
            <p:nvPr/>
          </p:nvSpPr>
          <p:spPr>
            <a:xfrm>
              <a:off x="316979" y="2074519"/>
              <a:ext cx="3974465" cy="43180"/>
            </a:xfrm>
            <a:custGeom>
              <a:rect b="b" l="l" r="r" t="t"/>
              <a:pathLst>
                <a:path extrusionOk="0" h="43180" w="3974465">
                  <a:moveTo>
                    <a:pt x="3974033" y="0"/>
                  </a:moveTo>
                  <a:lnTo>
                    <a:pt x="0" y="0"/>
                  </a:lnTo>
                  <a:lnTo>
                    <a:pt x="0" y="43014"/>
                  </a:lnTo>
                  <a:lnTo>
                    <a:pt x="3974033" y="43014"/>
                  </a:lnTo>
                  <a:lnTo>
                    <a:pt x="3974033" y="0"/>
                  </a:lnTo>
                  <a:close/>
                </a:path>
              </a:pathLst>
            </a:custGeom>
            <a:solidFill>
              <a:srgbClr val="FFFAC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39" name="Google Shape;1339;p98"/>
            <p:cNvSpPr/>
            <p:nvPr/>
          </p:nvSpPr>
          <p:spPr>
            <a:xfrm>
              <a:off x="319506" y="2074519"/>
              <a:ext cx="0" cy="43180"/>
            </a:xfrm>
            <a:custGeom>
              <a:rect b="b" l="l" r="r" t="t"/>
              <a:pathLst>
                <a:path extrusionOk="0" h="43180" w="120000">
                  <a:moveTo>
                    <a:pt x="0" y="43014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40" name="Google Shape;1340;p98"/>
            <p:cNvSpPr/>
            <p:nvPr/>
          </p:nvSpPr>
          <p:spPr>
            <a:xfrm>
              <a:off x="316979" y="2077046"/>
              <a:ext cx="43180" cy="0"/>
            </a:xfrm>
            <a:custGeom>
              <a:rect b="b" l="l" r="r" t="t"/>
              <a:pathLst>
                <a:path extrusionOk="0" h="120000" w="43179">
                  <a:moveTo>
                    <a:pt x="0" y="0"/>
                  </a:moveTo>
                  <a:lnTo>
                    <a:pt x="43014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41" name="Google Shape;1341;p98"/>
            <p:cNvSpPr/>
            <p:nvPr/>
          </p:nvSpPr>
          <p:spPr>
            <a:xfrm>
              <a:off x="359994" y="2077046"/>
              <a:ext cx="3888104" cy="0"/>
            </a:xfrm>
            <a:custGeom>
              <a:rect b="b" l="l" r="r" t="t"/>
              <a:pathLst>
                <a:path extrusionOk="0" h="120000" w="3888104">
                  <a:moveTo>
                    <a:pt x="0" y="0"/>
                  </a:moveTo>
                  <a:lnTo>
                    <a:pt x="3888003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42" name="Google Shape;1342;p98"/>
            <p:cNvSpPr/>
            <p:nvPr/>
          </p:nvSpPr>
          <p:spPr>
            <a:xfrm>
              <a:off x="4247997" y="2077046"/>
              <a:ext cx="43180" cy="0"/>
            </a:xfrm>
            <a:custGeom>
              <a:rect b="b" l="l" r="r" t="t"/>
              <a:pathLst>
                <a:path extrusionOk="0" h="120000" w="43179">
                  <a:moveTo>
                    <a:pt x="0" y="0"/>
                  </a:moveTo>
                  <a:lnTo>
                    <a:pt x="43014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43" name="Google Shape;1343;p98"/>
            <p:cNvSpPr/>
            <p:nvPr/>
          </p:nvSpPr>
          <p:spPr>
            <a:xfrm>
              <a:off x="4288485" y="2074519"/>
              <a:ext cx="0" cy="43180"/>
            </a:xfrm>
            <a:custGeom>
              <a:rect b="b" l="l" r="r" t="t"/>
              <a:pathLst>
                <a:path extrusionOk="0" h="43180" w="120000">
                  <a:moveTo>
                    <a:pt x="0" y="43014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44" name="Google Shape;1344;p98"/>
            <p:cNvSpPr/>
            <p:nvPr/>
          </p:nvSpPr>
          <p:spPr>
            <a:xfrm>
              <a:off x="322046" y="2117534"/>
              <a:ext cx="38100" cy="152400"/>
            </a:xfrm>
            <a:custGeom>
              <a:rect b="b" l="l" r="r" t="t"/>
              <a:pathLst>
                <a:path extrusionOk="0" h="152400" w="38100">
                  <a:moveTo>
                    <a:pt x="37960" y="0"/>
                  </a:moveTo>
                  <a:lnTo>
                    <a:pt x="0" y="0"/>
                  </a:lnTo>
                  <a:lnTo>
                    <a:pt x="0" y="151828"/>
                  </a:lnTo>
                  <a:lnTo>
                    <a:pt x="37960" y="151828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FFAC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45" name="Google Shape;1345;p98"/>
            <p:cNvSpPr/>
            <p:nvPr/>
          </p:nvSpPr>
          <p:spPr>
            <a:xfrm>
              <a:off x="319506" y="2117534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FFFAC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46" name="Google Shape;1346;p98"/>
            <p:cNvSpPr/>
            <p:nvPr/>
          </p:nvSpPr>
          <p:spPr>
            <a:xfrm>
              <a:off x="319506" y="2117534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47" name="Google Shape;1347;p98"/>
            <p:cNvSpPr/>
            <p:nvPr/>
          </p:nvSpPr>
          <p:spPr>
            <a:xfrm>
              <a:off x="359994" y="2117534"/>
              <a:ext cx="3926204" cy="152400"/>
            </a:xfrm>
            <a:custGeom>
              <a:rect b="b" l="l" r="r" t="t"/>
              <a:pathLst>
                <a:path extrusionOk="0" h="152400" w="3926204">
                  <a:moveTo>
                    <a:pt x="3925963" y="0"/>
                  </a:moveTo>
                  <a:lnTo>
                    <a:pt x="3888003" y="0"/>
                  </a:lnTo>
                  <a:lnTo>
                    <a:pt x="0" y="0"/>
                  </a:lnTo>
                  <a:lnTo>
                    <a:pt x="0" y="151828"/>
                  </a:lnTo>
                  <a:lnTo>
                    <a:pt x="3888003" y="151828"/>
                  </a:lnTo>
                  <a:lnTo>
                    <a:pt x="3925963" y="151828"/>
                  </a:lnTo>
                  <a:lnTo>
                    <a:pt x="3925963" y="0"/>
                  </a:lnTo>
                  <a:close/>
                </a:path>
              </a:pathLst>
            </a:custGeom>
            <a:solidFill>
              <a:srgbClr val="FFFAC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48" name="Google Shape;1348;p98"/>
            <p:cNvSpPr/>
            <p:nvPr/>
          </p:nvSpPr>
          <p:spPr>
            <a:xfrm>
              <a:off x="4288485" y="2117534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FFFAC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49" name="Google Shape;1349;p98"/>
            <p:cNvSpPr/>
            <p:nvPr/>
          </p:nvSpPr>
          <p:spPr>
            <a:xfrm>
              <a:off x="4288485" y="2117534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50" name="Google Shape;1350;p98"/>
            <p:cNvSpPr/>
            <p:nvPr/>
          </p:nvSpPr>
          <p:spPr>
            <a:xfrm>
              <a:off x="322046" y="2269363"/>
              <a:ext cx="38100" cy="152400"/>
            </a:xfrm>
            <a:custGeom>
              <a:rect b="b" l="l" r="r" t="t"/>
              <a:pathLst>
                <a:path extrusionOk="0" h="152400" w="38100">
                  <a:moveTo>
                    <a:pt x="37960" y="0"/>
                  </a:moveTo>
                  <a:lnTo>
                    <a:pt x="0" y="0"/>
                  </a:lnTo>
                  <a:lnTo>
                    <a:pt x="0" y="151828"/>
                  </a:lnTo>
                  <a:lnTo>
                    <a:pt x="37960" y="151828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FFAC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51" name="Google Shape;1351;p98"/>
            <p:cNvSpPr/>
            <p:nvPr/>
          </p:nvSpPr>
          <p:spPr>
            <a:xfrm>
              <a:off x="319506" y="2269363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FFFAC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52" name="Google Shape;1352;p98"/>
            <p:cNvSpPr/>
            <p:nvPr/>
          </p:nvSpPr>
          <p:spPr>
            <a:xfrm>
              <a:off x="319506" y="2269363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53" name="Google Shape;1353;p98"/>
            <p:cNvSpPr/>
            <p:nvPr/>
          </p:nvSpPr>
          <p:spPr>
            <a:xfrm>
              <a:off x="359994" y="2269363"/>
              <a:ext cx="3926204" cy="152400"/>
            </a:xfrm>
            <a:custGeom>
              <a:rect b="b" l="l" r="r" t="t"/>
              <a:pathLst>
                <a:path extrusionOk="0" h="152400" w="3926204">
                  <a:moveTo>
                    <a:pt x="3925963" y="0"/>
                  </a:moveTo>
                  <a:lnTo>
                    <a:pt x="3888003" y="0"/>
                  </a:lnTo>
                  <a:lnTo>
                    <a:pt x="0" y="0"/>
                  </a:lnTo>
                  <a:lnTo>
                    <a:pt x="0" y="151828"/>
                  </a:lnTo>
                  <a:lnTo>
                    <a:pt x="3888003" y="151828"/>
                  </a:lnTo>
                  <a:lnTo>
                    <a:pt x="3925963" y="151828"/>
                  </a:lnTo>
                  <a:lnTo>
                    <a:pt x="3925963" y="0"/>
                  </a:lnTo>
                  <a:close/>
                </a:path>
              </a:pathLst>
            </a:custGeom>
            <a:solidFill>
              <a:srgbClr val="FFFAC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54" name="Google Shape;1354;p98"/>
            <p:cNvSpPr/>
            <p:nvPr/>
          </p:nvSpPr>
          <p:spPr>
            <a:xfrm>
              <a:off x="4288485" y="2269363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FFFAC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55" name="Google Shape;1355;p98"/>
            <p:cNvSpPr/>
            <p:nvPr/>
          </p:nvSpPr>
          <p:spPr>
            <a:xfrm>
              <a:off x="4288485" y="2269363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56" name="Google Shape;1356;p98"/>
            <p:cNvSpPr/>
            <p:nvPr/>
          </p:nvSpPr>
          <p:spPr>
            <a:xfrm>
              <a:off x="322046" y="2421191"/>
              <a:ext cx="38100" cy="152400"/>
            </a:xfrm>
            <a:custGeom>
              <a:rect b="b" l="l" r="r" t="t"/>
              <a:pathLst>
                <a:path extrusionOk="0" h="152400" w="38100">
                  <a:moveTo>
                    <a:pt x="37960" y="0"/>
                  </a:moveTo>
                  <a:lnTo>
                    <a:pt x="0" y="0"/>
                  </a:lnTo>
                  <a:lnTo>
                    <a:pt x="0" y="151828"/>
                  </a:lnTo>
                  <a:lnTo>
                    <a:pt x="37960" y="151828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FFAC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57" name="Google Shape;1357;p98"/>
            <p:cNvSpPr/>
            <p:nvPr/>
          </p:nvSpPr>
          <p:spPr>
            <a:xfrm>
              <a:off x="319506" y="2421191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FFFAC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58" name="Google Shape;1358;p98"/>
            <p:cNvSpPr/>
            <p:nvPr/>
          </p:nvSpPr>
          <p:spPr>
            <a:xfrm>
              <a:off x="319506" y="2421191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59" name="Google Shape;1359;p98"/>
            <p:cNvSpPr/>
            <p:nvPr/>
          </p:nvSpPr>
          <p:spPr>
            <a:xfrm>
              <a:off x="359994" y="2421191"/>
              <a:ext cx="3926204" cy="152400"/>
            </a:xfrm>
            <a:custGeom>
              <a:rect b="b" l="l" r="r" t="t"/>
              <a:pathLst>
                <a:path extrusionOk="0" h="152400" w="3926204">
                  <a:moveTo>
                    <a:pt x="3925963" y="0"/>
                  </a:moveTo>
                  <a:lnTo>
                    <a:pt x="3888003" y="0"/>
                  </a:lnTo>
                  <a:lnTo>
                    <a:pt x="0" y="0"/>
                  </a:lnTo>
                  <a:lnTo>
                    <a:pt x="0" y="151828"/>
                  </a:lnTo>
                  <a:lnTo>
                    <a:pt x="3888003" y="151828"/>
                  </a:lnTo>
                  <a:lnTo>
                    <a:pt x="3925963" y="151828"/>
                  </a:lnTo>
                  <a:lnTo>
                    <a:pt x="3925963" y="0"/>
                  </a:lnTo>
                  <a:close/>
                </a:path>
              </a:pathLst>
            </a:custGeom>
            <a:solidFill>
              <a:srgbClr val="FFFAC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60" name="Google Shape;1360;p98"/>
            <p:cNvSpPr/>
            <p:nvPr/>
          </p:nvSpPr>
          <p:spPr>
            <a:xfrm>
              <a:off x="4288485" y="2421191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FFFAC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61" name="Google Shape;1361;p98"/>
            <p:cNvSpPr/>
            <p:nvPr/>
          </p:nvSpPr>
          <p:spPr>
            <a:xfrm>
              <a:off x="4288485" y="2421191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62" name="Google Shape;1362;p98"/>
            <p:cNvSpPr/>
            <p:nvPr/>
          </p:nvSpPr>
          <p:spPr>
            <a:xfrm>
              <a:off x="322046" y="2573032"/>
              <a:ext cx="38100" cy="152400"/>
            </a:xfrm>
            <a:custGeom>
              <a:rect b="b" l="l" r="r" t="t"/>
              <a:pathLst>
                <a:path extrusionOk="0" h="152400" w="38100">
                  <a:moveTo>
                    <a:pt x="37960" y="0"/>
                  </a:moveTo>
                  <a:lnTo>
                    <a:pt x="0" y="0"/>
                  </a:lnTo>
                  <a:lnTo>
                    <a:pt x="0" y="151828"/>
                  </a:lnTo>
                  <a:lnTo>
                    <a:pt x="37960" y="151828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FFAC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63" name="Google Shape;1363;p98"/>
            <p:cNvSpPr/>
            <p:nvPr/>
          </p:nvSpPr>
          <p:spPr>
            <a:xfrm>
              <a:off x="319506" y="2573032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FFFAC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64" name="Google Shape;1364;p98"/>
            <p:cNvSpPr/>
            <p:nvPr/>
          </p:nvSpPr>
          <p:spPr>
            <a:xfrm>
              <a:off x="319506" y="2573032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65" name="Google Shape;1365;p98"/>
            <p:cNvSpPr/>
            <p:nvPr/>
          </p:nvSpPr>
          <p:spPr>
            <a:xfrm>
              <a:off x="359994" y="2573032"/>
              <a:ext cx="3926204" cy="152400"/>
            </a:xfrm>
            <a:custGeom>
              <a:rect b="b" l="l" r="r" t="t"/>
              <a:pathLst>
                <a:path extrusionOk="0" h="152400" w="3926204">
                  <a:moveTo>
                    <a:pt x="3925963" y="0"/>
                  </a:moveTo>
                  <a:lnTo>
                    <a:pt x="3888003" y="0"/>
                  </a:lnTo>
                  <a:lnTo>
                    <a:pt x="0" y="0"/>
                  </a:lnTo>
                  <a:lnTo>
                    <a:pt x="0" y="151828"/>
                  </a:lnTo>
                  <a:lnTo>
                    <a:pt x="3888003" y="151828"/>
                  </a:lnTo>
                  <a:lnTo>
                    <a:pt x="3925963" y="151828"/>
                  </a:lnTo>
                  <a:lnTo>
                    <a:pt x="3925963" y="0"/>
                  </a:lnTo>
                  <a:close/>
                </a:path>
              </a:pathLst>
            </a:custGeom>
            <a:solidFill>
              <a:srgbClr val="FFFAC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66" name="Google Shape;1366;p98"/>
            <p:cNvSpPr/>
            <p:nvPr/>
          </p:nvSpPr>
          <p:spPr>
            <a:xfrm>
              <a:off x="4288485" y="2573032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FFFAC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67" name="Google Shape;1367;p98"/>
            <p:cNvSpPr/>
            <p:nvPr/>
          </p:nvSpPr>
          <p:spPr>
            <a:xfrm>
              <a:off x="4288485" y="2573032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68" name="Google Shape;1368;p98"/>
            <p:cNvSpPr/>
            <p:nvPr/>
          </p:nvSpPr>
          <p:spPr>
            <a:xfrm>
              <a:off x="316979" y="2724861"/>
              <a:ext cx="3974465" cy="43180"/>
            </a:xfrm>
            <a:custGeom>
              <a:rect b="b" l="l" r="r" t="t"/>
              <a:pathLst>
                <a:path extrusionOk="0" h="43180" w="3974465">
                  <a:moveTo>
                    <a:pt x="3974033" y="0"/>
                  </a:moveTo>
                  <a:lnTo>
                    <a:pt x="0" y="0"/>
                  </a:lnTo>
                  <a:lnTo>
                    <a:pt x="0" y="43014"/>
                  </a:lnTo>
                  <a:lnTo>
                    <a:pt x="3974033" y="43014"/>
                  </a:lnTo>
                  <a:lnTo>
                    <a:pt x="3974033" y="0"/>
                  </a:lnTo>
                  <a:close/>
                </a:path>
              </a:pathLst>
            </a:custGeom>
            <a:solidFill>
              <a:srgbClr val="FFFAC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69" name="Google Shape;1369;p98"/>
            <p:cNvSpPr/>
            <p:nvPr/>
          </p:nvSpPr>
          <p:spPr>
            <a:xfrm>
              <a:off x="319506" y="2724861"/>
              <a:ext cx="0" cy="43180"/>
            </a:xfrm>
            <a:custGeom>
              <a:rect b="b" l="l" r="r" t="t"/>
              <a:pathLst>
                <a:path extrusionOk="0" h="43180" w="120000">
                  <a:moveTo>
                    <a:pt x="0" y="43014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70" name="Google Shape;1370;p98"/>
            <p:cNvSpPr/>
            <p:nvPr/>
          </p:nvSpPr>
          <p:spPr>
            <a:xfrm>
              <a:off x="316979" y="2765348"/>
              <a:ext cx="43180" cy="0"/>
            </a:xfrm>
            <a:custGeom>
              <a:rect b="b" l="l" r="r" t="t"/>
              <a:pathLst>
                <a:path extrusionOk="0" h="120000" w="43179">
                  <a:moveTo>
                    <a:pt x="0" y="0"/>
                  </a:moveTo>
                  <a:lnTo>
                    <a:pt x="43014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71" name="Google Shape;1371;p98"/>
            <p:cNvSpPr/>
            <p:nvPr/>
          </p:nvSpPr>
          <p:spPr>
            <a:xfrm>
              <a:off x="359994" y="2765348"/>
              <a:ext cx="3888104" cy="0"/>
            </a:xfrm>
            <a:custGeom>
              <a:rect b="b" l="l" r="r" t="t"/>
              <a:pathLst>
                <a:path extrusionOk="0" h="120000" w="3888104">
                  <a:moveTo>
                    <a:pt x="0" y="0"/>
                  </a:moveTo>
                  <a:lnTo>
                    <a:pt x="3888003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72" name="Google Shape;1372;p98"/>
            <p:cNvSpPr/>
            <p:nvPr/>
          </p:nvSpPr>
          <p:spPr>
            <a:xfrm>
              <a:off x="4247997" y="2765348"/>
              <a:ext cx="43180" cy="0"/>
            </a:xfrm>
            <a:custGeom>
              <a:rect b="b" l="l" r="r" t="t"/>
              <a:pathLst>
                <a:path extrusionOk="0" h="120000" w="43179">
                  <a:moveTo>
                    <a:pt x="0" y="0"/>
                  </a:moveTo>
                  <a:lnTo>
                    <a:pt x="43014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73" name="Google Shape;1373;p98"/>
            <p:cNvSpPr/>
            <p:nvPr/>
          </p:nvSpPr>
          <p:spPr>
            <a:xfrm>
              <a:off x="4288485" y="2724861"/>
              <a:ext cx="0" cy="43180"/>
            </a:xfrm>
            <a:custGeom>
              <a:rect b="b" l="l" r="r" t="t"/>
              <a:pathLst>
                <a:path extrusionOk="0" h="43180" w="120000">
                  <a:moveTo>
                    <a:pt x="0" y="43014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1374" name="Google Shape;1374;p98"/>
          <p:cNvSpPr txBox="1"/>
          <p:nvPr/>
        </p:nvSpPr>
        <p:spPr>
          <a:xfrm>
            <a:off x="358597" y="1451291"/>
            <a:ext cx="3698240" cy="17551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210439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800">
                <a:latin typeface="Arial"/>
                <a:ea typeface="Arial"/>
                <a:cs typeface="Arial"/>
                <a:sym typeface="Arial"/>
              </a:rPr>
              <a:t>d</a:t>
            </a:r>
            <a:r>
              <a:rPr i="1" lang="en-US" sz="800">
                <a:latin typeface="Trebuchet MS"/>
                <a:ea typeface="Trebuchet MS"/>
                <a:cs typeface="Trebuchet MS"/>
                <a:sym typeface="Trebuchet MS"/>
              </a:rPr>
              <a:t>/</a:t>
            </a:r>
            <a:r>
              <a:rPr i="1" lang="en-US" sz="800">
                <a:latin typeface="Arial"/>
                <a:ea typeface="Arial"/>
                <a:cs typeface="Arial"/>
                <a:sym typeface="Arial"/>
              </a:rPr>
              <a:t>taille</a:t>
            </a:r>
            <a:r>
              <a:rPr lang="en-US" sz="800"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i="1" lang="en-US" sz="800">
                <a:latin typeface="Arial"/>
                <a:ea typeface="Arial"/>
                <a:cs typeface="Arial"/>
                <a:sym typeface="Arial"/>
              </a:rPr>
              <a:t>d </a:t>
            </a:r>
            <a:r>
              <a:rPr lang="en-US" sz="800">
                <a:latin typeface="Verdana"/>
                <a:ea typeface="Verdana"/>
                <a:cs typeface="Verdana"/>
                <a:sym typeface="Verdana"/>
              </a:rPr>
              <a:t>)=</a:t>
            </a:r>
            <a:r>
              <a:rPr i="1" lang="en-US" sz="800">
                <a:latin typeface="Arial"/>
                <a:ea typeface="Arial"/>
                <a:cs typeface="Arial"/>
                <a:sym typeface="Arial"/>
              </a:rPr>
              <a:t>n</a:t>
            </a:r>
            <a:endParaRPr sz="800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None/>
            </a:pPr>
            <a:r>
              <a:t/>
            </a:r>
            <a:endParaRPr sz="850">
              <a:latin typeface="Arial"/>
              <a:ea typeface="Arial"/>
              <a:cs typeface="Arial"/>
              <a:sym typeface="Arial"/>
            </a:endParaRPr>
          </a:p>
          <a:p>
            <a:pPr indent="0" lvl="0" marL="27813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Exemple : pour l’algorithme </a:t>
            </a:r>
            <a:r>
              <a:rPr lang="en-US" sz="1100">
                <a:latin typeface="Cambria"/>
                <a:ea typeface="Cambria"/>
                <a:cs typeface="Cambria"/>
                <a:sym typeface="Cambria"/>
              </a:rPr>
              <a:t>A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suivant.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445" marR="0" rtl="0" algn="l">
              <a:lnSpc>
                <a:spcPct val="120000"/>
              </a:lnSpc>
              <a:spcBef>
                <a:spcPts val="1685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static  boolean </a:t>
            </a:r>
            <a:r>
              <a:rPr lang="en-US" sz="1000">
                <a:latin typeface="Courier New"/>
                <a:ea typeface="Courier New"/>
                <a:cs typeface="Courier New"/>
                <a:sym typeface="Courier New"/>
              </a:rPr>
              <a:t>Dans(</a:t>
            </a:r>
            <a:r>
              <a:rPr b="1" lang="en-US" sz="1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int</a:t>
            </a:r>
            <a:r>
              <a:rPr lang="en-US" sz="1000">
                <a:latin typeface="Courier New"/>
                <a:ea typeface="Courier New"/>
                <a:cs typeface="Courier New"/>
                <a:sym typeface="Courier New"/>
              </a:rPr>
              <a:t>[] T,x) {</a:t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3175" marR="0" rtl="0" algn="l">
              <a:lnSpc>
                <a:spcPct val="119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for  </a:t>
            </a:r>
            <a:r>
              <a:rPr lang="en-US" sz="1000"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-US" sz="1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int  </a:t>
            </a:r>
            <a:r>
              <a:rPr lang="en-US" sz="1000">
                <a:latin typeface="Courier New"/>
                <a:ea typeface="Courier New"/>
                <a:cs typeface="Courier New"/>
                <a:sym typeface="Courier New"/>
              </a:rPr>
              <a:t>j=1; j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≤  </a:t>
            </a:r>
            <a:r>
              <a:rPr lang="en-US" sz="1000">
                <a:latin typeface="Courier New"/>
                <a:ea typeface="Courier New"/>
                <a:cs typeface="Courier New"/>
                <a:sym typeface="Courier New"/>
              </a:rPr>
              <a:t>T.length; j++) {</a:t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  <a:p>
            <a:pPr indent="370840" lvl="0" marL="0" marR="1723389" rtl="0" algn="l">
              <a:lnSpc>
                <a:spcPct val="120000"/>
              </a:lnSpc>
              <a:spcBef>
                <a:spcPts val="35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 f  </a:t>
            </a:r>
            <a:r>
              <a:rPr lang="en-US" sz="1000">
                <a:latin typeface="Courier New"/>
                <a:ea typeface="Courier New"/>
                <a:cs typeface="Courier New"/>
                <a:sym typeface="Courier New"/>
              </a:rPr>
              <a:t>(T[j] == x) </a:t>
            </a:r>
            <a:r>
              <a:rPr b="1" lang="en-US" sz="1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return  true</a:t>
            </a:r>
            <a:r>
              <a:rPr lang="en-US" sz="1000">
                <a:latin typeface="Courier New"/>
                <a:ea typeface="Courier New"/>
                <a:cs typeface="Courier New"/>
                <a:sym typeface="Courier New"/>
              </a:rPr>
              <a:t>}  </a:t>
            </a:r>
            <a:r>
              <a:rPr b="1" lang="en-US" sz="1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return  false</a:t>
            </a:r>
            <a:r>
              <a:rPr lang="en-US" sz="1000">
                <a:latin typeface="Courier New"/>
                <a:ea typeface="Courier New"/>
                <a:cs typeface="Courier New"/>
                <a:sym typeface="Courier New"/>
              </a:rPr>
              <a:t>; }</a:t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None/>
            </a:pPr>
            <a:r>
              <a:t/>
            </a:r>
            <a:endParaRPr sz="95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278130" marR="5080" rtl="0" algn="l">
              <a:lnSpc>
                <a:spcPct val="102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Nombre de comparaisons (entre entiers) :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k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, où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k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est le  rang de l’élément lorsqu’il est dans la liste,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sinon.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75" name="Google Shape;1375;p98"/>
          <p:cNvSpPr txBox="1"/>
          <p:nvPr>
            <p:ph idx="12" type="sldNum"/>
          </p:nvPr>
        </p:nvSpPr>
        <p:spPr>
          <a:xfrm>
            <a:off x="4409566" y="3370303"/>
            <a:ext cx="160654" cy="121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58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9" name="Shape 1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" name="Google Shape;1380;p99"/>
          <p:cNvSpPr/>
          <p:nvPr/>
        </p:nvSpPr>
        <p:spPr>
          <a:xfrm>
            <a:off x="495363" y="218541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381" name="Google Shape;1381;p99"/>
          <p:cNvSpPr txBox="1"/>
          <p:nvPr>
            <p:ph type="title"/>
          </p:nvPr>
        </p:nvSpPr>
        <p:spPr>
          <a:xfrm>
            <a:off x="624395" y="139749"/>
            <a:ext cx="3601085" cy="3638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75">
            <a:spAutoFit/>
          </a:bodyPr>
          <a:lstStyle/>
          <a:p>
            <a:pPr indent="0" lvl="0" marL="12700" marR="5080" rtl="0" algn="l">
              <a:lnSpc>
                <a:spcPct val="102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</a:rPr>
              <a:t>Si on suppose que les entrées sont les listes permutations  de </a:t>
            </a:r>
            <a:r>
              <a:rPr lang="en-US" sz="11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{</a:t>
            </a:r>
            <a:r>
              <a:rPr lang="en-US" sz="1100">
                <a:solidFill>
                  <a:srgbClr val="000000"/>
                </a:solidFill>
              </a:rPr>
              <a:t>1</a:t>
            </a:r>
            <a:r>
              <a:rPr i="1" lang="en-US" sz="11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1100">
                <a:solidFill>
                  <a:srgbClr val="000000"/>
                </a:solidFill>
              </a:rPr>
              <a:t>2</a:t>
            </a:r>
            <a:r>
              <a:rPr i="1" lang="en-US" sz="11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11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· · ·  </a:t>
            </a:r>
            <a:r>
              <a:rPr i="1" lang="en-US" sz="11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11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}</a:t>
            </a:r>
            <a:r>
              <a:rPr lang="en-US" sz="1100">
                <a:solidFill>
                  <a:srgbClr val="000000"/>
                </a:solidFill>
              </a:rPr>
              <a:t>, et qu’elles sont équiprobables,</a:t>
            </a:r>
            <a:endParaRPr sz="11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82" name="Google Shape;1382;p99"/>
          <p:cNvSpPr txBox="1"/>
          <p:nvPr/>
        </p:nvSpPr>
        <p:spPr>
          <a:xfrm>
            <a:off x="649554" y="618742"/>
            <a:ext cx="202692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5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Complexite </a:t>
            </a:r>
            <a:r>
              <a:rPr lang="en-US" sz="1100">
                <a:latin typeface="Cambria"/>
                <a:ea typeface="Cambria"/>
                <a:cs typeface="Cambria"/>
                <a:sym typeface="Cambria"/>
              </a:rPr>
              <a:t>−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Moyenne</a:t>
            </a:r>
            <a:r>
              <a:rPr baseline="-25000" lang="en-US" sz="1200">
                <a:latin typeface="Cambria"/>
                <a:ea typeface="Cambria"/>
                <a:cs typeface="Cambria"/>
                <a:sym typeface="Cambria"/>
              </a:rPr>
              <a:t>A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)  =</a:t>
            </a:r>
            <a:endParaRPr sz="1100"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30480" rtl="0" algn="r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None/>
            </a:pP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=</a:t>
            </a:r>
            <a:endParaRPr sz="110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383" name="Google Shape;1383;p99"/>
          <p:cNvSpPr txBox="1"/>
          <p:nvPr/>
        </p:nvSpPr>
        <p:spPr>
          <a:xfrm>
            <a:off x="2726359" y="646936"/>
            <a:ext cx="1528445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i="1" lang="en-US" sz="1650">
                <a:latin typeface="Arial"/>
                <a:ea typeface="Arial"/>
                <a:cs typeface="Arial"/>
                <a:sym typeface="Arial"/>
              </a:rPr>
              <a:t>Esperance</a:t>
            </a:r>
            <a:r>
              <a:rPr i="1" lang="en-US" sz="800">
                <a:latin typeface="Arial"/>
                <a:ea typeface="Arial"/>
                <a:cs typeface="Arial"/>
                <a:sym typeface="Arial"/>
              </a:rPr>
              <a:t>d</a:t>
            </a:r>
            <a:r>
              <a:rPr i="1" lang="en-US" sz="800">
                <a:latin typeface="Trebuchet MS"/>
                <a:ea typeface="Trebuchet MS"/>
                <a:cs typeface="Trebuchet MS"/>
                <a:sym typeface="Trebuchet MS"/>
              </a:rPr>
              <a:t>/</a:t>
            </a:r>
            <a:r>
              <a:rPr i="1" lang="en-US" sz="800">
                <a:latin typeface="Arial"/>
                <a:ea typeface="Arial"/>
                <a:cs typeface="Arial"/>
                <a:sym typeface="Arial"/>
              </a:rPr>
              <a:t>taille</a:t>
            </a:r>
            <a:r>
              <a:rPr lang="en-US" sz="800"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i="1" lang="en-US" sz="800">
                <a:latin typeface="Arial"/>
                <a:ea typeface="Arial"/>
                <a:cs typeface="Arial"/>
                <a:sym typeface="Arial"/>
              </a:rPr>
              <a:t>d </a:t>
            </a:r>
            <a:r>
              <a:rPr lang="en-US" sz="800">
                <a:latin typeface="Verdana"/>
                <a:ea typeface="Verdana"/>
                <a:cs typeface="Verdana"/>
                <a:sym typeface="Verdana"/>
              </a:rPr>
              <a:t>)=</a:t>
            </a:r>
            <a:r>
              <a:rPr i="1" lang="en-US" sz="8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baseline="30000" lang="en-US" sz="1650">
                <a:latin typeface="Lucida Sans"/>
                <a:ea typeface="Lucida Sans"/>
                <a:cs typeface="Lucida Sans"/>
                <a:sym typeface="Lucida Sans"/>
              </a:rPr>
              <a:t>[</a:t>
            </a:r>
            <a:r>
              <a:rPr baseline="30000" i="1" lang="en-US" sz="1650">
                <a:latin typeface="Arial"/>
                <a:ea typeface="Arial"/>
                <a:cs typeface="Arial"/>
                <a:sym typeface="Arial"/>
              </a:rPr>
              <a:t>k </a:t>
            </a:r>
            <a:r>
              <a:rPr baseline="30000" lang="en-US" sz="1650">
                <a:latin typeface="Lucida Sans"/>
                <a:ea typeface="Lucida Sans"/>
                <a:cs typeface="Lucida Sans"/>
                <a:sym typeface="Lucida Sans"/>
              </a:rPr>
              <a:t>]</a:t>
            </a:r>
            <a:endParaRPr baseline="30000" sz="165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384" name="Google Shape;1384;p99"/>
          <p:cNvSpPr txBox="1"/>
          <p:nvPr/>
        </p:nvSpPr>
        <p:spPr>
          <a:xfrm>
            <a:off x="2751759" y="688783"/>
            <a:ext cx="172085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Σ</a:t>
            </a:r>
            <a:endParaRPr sz="110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385" name="Google Shape;1385;p99"/>
          <p:cNvSpPr txBox="1"/>
          <p:nvPr/>
        </p:nvSpPr>
        <p:spPr>
          <a:xfrm>
            <a:off x="2898013" y="766177"/>
            <a:ext cx="196850" cy="2520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9200">
            <a:spAutoFit/>
          </a:bodyPr>
          <a:lstStyle/>
          <a:p>
            <a:pPr indent="0" lvl="0" marL="12700" marR="5080" rtl="0" algn="l">
              <a:lnSpc>
                <a:spcPct val="10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800">
                <a:latin typeface="Arial"/>
                <a:ea typeface="Arial"/>
                <a:cs typeface="Arial"/>
                <a:sym typeface="Arial"/>
              </a:rPr>
              <a:t>n  i</a:t>
            </a:r>
            <a:r>
              <a:rPr lang="en-US" sz="800">
                <a:latin typeface="Verdana"/>
                <a:ea typeface="Verdana"/>
                <a:cs typeface="Verdana"/>
                <a:sym typeface="Verdana"/>
              </a:rPr>
              <a:t>=</a:t>
            </a:r>
            <a:r>
              <a:rPr lang="en-US" sz="80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endParaRPr sz="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86" name="Google Shape;1386;p99"/>
          <p:cNvSpPr txBox="1"/>
          <p:nvPr/>
        </p:nvSpPr>
        <p:spPr>
          <a:xfrm>
            <a:off x="3098469" y="792694"/>
            <a:ext cx="1026160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i </a:t>
            </a:r>
            <a:r>
              <a:rPr lang="en-US" sz="1100">
                <a:latin typeface="Cambria"/>
                <a:ea typeface="Cambria"/>
                <a:cs typeface="Cambria"/>
                <a:sym typeface="Cambria"/>
              </a:rPr>
              <a:t>×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Proba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k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=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endParaRPr sz="110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387" name="Google Shape;1387;p99"/>
          <p:cNvSpPr txBox="1"/>
          <p:nvPr/>
        </p:nvSpPr>
        <p:spPr>
          <a:xfrm>
            <a:off x="624395" y="1098053"/>
            <a:ext cx="2825750" cy="3638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Puisque les permutations sont équiprobables,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None/>
            </a:pP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Proba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k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=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) =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i="1" lang="en-US" sz="1100">
                <a:latin typeface="Verdana"/>
                <a:ea typeface="Verdana"/>
                <a:cs typeface="Verdana"/>
                <a:sym typeface="Verdana"/>
              </a:rPr>
              <a:t>/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88" name="Google Shape;1388;p99"/>
          <p:cNvSpPr txBox="1"/>
          <p:nvPr/>
        </p:nvSpPr>
        <p:spPr>
          <a:xfrm>
            <a:off x="1133576" y="1581517"/>
            <a:ext cx="2014220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Complexite </a:t>
            </a:r>
            <a:r>
              <a:rPr lang="en-US" sz="1100">
                <a:latin typeface="Cambria"/>
                <a:ea typeface="Cambria"/>
                <a:cs typeface="Cambria"/>
                <a:sym typeface="Cambria"/>
              </a:rPr>
              <a:t>−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Moyenne</a:t>
            </a:r>
            <a:r>
              <a:rPr baseline="-25000" lang="en-US" sz="1200">
                <a:latin typeface="Cambria"/>
                <a:ea typeface="Cambria"/>
                <a:cs typeface="Cambria"/>
                <a:sym typeface="Cambria"/>
              </a:rPr>
              <a:t>A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)  =</a:t>
            </a:r>
            <a:endParaRPr sz="110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389" name="Google Shape;1389;p99"/>
          <p:cNvSpPr txBox="1"/>
          <p:nvPr/>
        </p:nvSpPr>
        <p:spPr>
          <a:xfrm>
            <a:off x="3223082" y="1477605"/>
            <a:ext cx="172085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Σ</a:t>
            </a:r>
            <a:endParaRPr sz="110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390" name="Google Shape;1390;p99"/>
          <p:cNvSpPr txBox="1"/>
          <p:nvPr/>
        </p:nvSpPr>
        <p:spPr>
          <a:xfrm>
            <a:off x="3369335" y="1554999"/>
            <a:ext cx="81915" cy="147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800">
                <a:latin typeface="Arial"/>
                <a:ea typeface="Arial"/>
                <a:cs typeface="Arial"/>
                <a:sym typeface="Arial"/>
              </a:rPr>
              <a:t>n</a:t>
            </a:r>
            <a:endParaRPr sz="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1" name="Google Shape;1391;p99"/>
          <p:cNvSpPr txBox="1"/>
          <p:nvPr/>
        </p:nvSpPr>
        <p:spPr>
          <a:xfrm>
            <a:off x="3544392" y="1526970"/>
            <a:ext cx="191135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-25000" i="1" lang="en-US" sz="1650">
                <a:latin typeface="Arial"/>
                <a:ea typeface="Arial"/>
                <a:cs typeface="Arial"/>
                <a:sym typeface="Arial"/>
              </a:rPr>
              <a:t>i </a:t>
            </a:r>
            <a:r>
              <a:rPr lang="en-US" sz="800" u="sng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endParaRPr sz="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92" name="Google Shape;1392;p99"/>
          <p:cNvSpPr txBox="1"/>
          <p:nvPr/>
        </p:nvSpPr>
        <p:spPr>
          <a:xfrm>
            <a:off x="3369335" y="1666619"/>
            <a:ext cx="340360" cy="147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i="1" lang="en-US" sz="1200">
                <a:latin typeface="Arial"/>
                <a:ea typeface="Arial"/>
                <a:cs typeface="Arial"/>
                <a:sym typeface="Arial"/>
              </a:rPr>
              <a:t>i</a:t>
            </a:r>
            <a:r>
              <a:rPr baseline="30000" lang="en-US" sz="1200">
                <a:latin typeface="Verdana"/>
                <a:ea typeface="Verdana"/>
                <a:cs typeface="Verdana"/>
                <a:sym typeface="Verdana"/>
              </a:rPr>
              <a:t>=</a:t>
            </a:r>
            <a:r>
              <a:rPr baseline="30000" lang="en-US" sz="1200">
                <a:latin typeface="Helvetica Neue"/>
                <a:ea typeface="Helvetica Neue"/>
                <a:cs typeface="Helvetica Neue"/>
                <a:sym typeface="Helvetica Neue"/>
              </a:rPr>
              <a:t>1  </a:t>
            </a:r>
            <a:r>
              <a:rPr i="1" lang="en-US" sz="800">
                <a:latin typeface="Arial"/>
                <a:ea typeface="Arial"/>
                <a:cs typeface="Arial"/>
                <a:sym typeface="Arial"/>
              </a:rPr>
              <a:t>n</a:t>
            </a:r>
            <a:endParaRPr sz="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3" name="Google Shape;1393;p99"/>
          <p:cNvSpPr txBox="1"/>
          <p:nvPr/>
        </p:nvSpPr>
        <p:spPr>
          <a:xfrm>
            <a:off x="2988805" y="1765272"/>
            <a:ext cx="133350" cy="3822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347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=</a:t>
            </a:r>
            <a:endParaRPr sz="1100"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85"/>
              </a:spcBef>
              <a:spcAft>
                <a:spcPts val="0"/>
              </a:spcAft>
              <a:buNone/>
            </a:pP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=</a:t>
            </a:r>
            <a:endParaRPr sz="110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394" name="Google Shape;1394;p99"/>
          <p:cNvSpPr txBox="1"/>
          <p:nvPr/>
        </p:nvSpPr>
        <p:spPr>
          <a:xfrm>
            <a:off x="3238271" y="1746388"/>
            <a:ext cx="365125" cy="147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8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800"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i="1" lang="en-US" sz="8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800">
                <a:latin typeface="Verdana"/>
                <a:ea typeface="Verdana"/>
                <a:cs typeface="Verdana"/>
                <a:sym typeface="Verdana"/>
              </a:rPr>
              <a:t>+</a:t>
            </a:r>
            <a:r>
              <a:rPr lang="en-US" sz="80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lang="en-US" sz="800">
                <a:latin typeface="Verdana"/>
                <a:ea typeface="Verdana"/>
                <a:cs typeface="Verdana"/>
                <a:sym typeface="Verdana"/>
              </a:rPr>
              <a:t>)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95" name="Google Shape;1395;p99"/>
          <p:cNvSpPr/>
          <p:nvPr/>
        </p:nvSpPr>
        <p:spPr>
          <a:xfrm>
            <a:off x="3250971" y="1893925"/>
            <a:ext cx="339725" cy="0"/>
          </a:xfrm>
          <a:custGeom>
            <a:rect b="b" l="l" r="r" t="t"/>
            <a:pathLst>
              <a:path extrusionOk="0" h="120000" w="339725">
                <a:moveTo>
                  <a:pt x="0" y="0"/>
                </a:moveTo>
                <a:lnTo>
                  <a:pt x="339471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396" name="Google Shape;1396;p99"/>
          <p:cNvSpPr txBox="1"/>
          <p:nvPr/>
        </p:nvSpPr>
        <p:spPr>
          <a:xfrm>
            <a:off x="3212871" y="1862415"/>
            <a:ext cx="301625" cy="147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-25000" i="1" lang="en-US" sz="120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80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i="1" lang="en-US" sz="800">
                <a:latin typeface="Arial"/>
                <a:ea typeface="Arial"/>
                <a:cs typeface="Arial"/>
                <a:sym typeface="Arial"/>
              </a:rPr>
              <a:t>n</a:t>
            </a:r>
            <a:endParaRPr sz="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7" name="Google Shape;1397;p99"/>
          <p:cNvSpPr txBox="1"/>
          <p:nvPr/>
        </p:nvSpPr>
        <p:spPr>
          <a:xfrm>
            <a:off x="3296221" y="1938374"/>
            <a:ext cx="165735" cy="147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latin typeface="Verdana"/>
                <a:ea typeface="Verdana"/>
                <a:cs typeface="Verdana"/>
                <a:sym typeface="Verdana"/>
              </a:rPr>
              <a:t>+</a:t>
            </a:r>
            <a:r>
              <a:rPr lang="en-US" sz="80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endParaRPr sz="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98" name="Google Shape;1398;p99"/>
          <p:cNvSpPr/>
          <p:nvPr/>
        </p:nvSpPr>
        <p:spPr>
          <a:xfrm>
            <a:off x="3250971" y="2072208"/>
            <a:ext cx="198120" cy="0"/>
          </a:xfrm>
          <a:custGeom>
            <a:rect b="b" l="l" r="r" t="t"/>
            <a:pathLst>
              <a:path extrusionOk="0" h="120000" w="198120">
                <a:moveTo>
                  <a:pt x="0" y="0"/>
                </a:moveTo>
                <a:lnTo>
                  <a:pt x="197878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399" name="Google Shape;1399;p99"/>
          <p:cNvSpPr txBox="1"/>
          <p:nvPr/>
        </p:nvSpPr>
        <p:spPr>
          <a:xfrm>
            <a:off x="3309073" y="2040711"/>
            <a:ext cx="81915" cy="147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endParaRPr sz="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00" name="Google Shape;1400;p99"/>
          <p:cNvSpPr/>
          <p:nvPr/>
        </p:nvSpPr>
        <p:spPr>
          <a:xfrm>
            <a:off x="495363" y="2363774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401" name="Google Shape;1401;p99"/>
          <p:cNvSpPr txBox="1"/>
          <p:nvPr/>
        </p:nvSpPr>
        <p:spPr>
          <a:xfrm>
            <a:off x="573595" y="2241205"/>
            <a:ext cx="3514725" cy="7899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5225">
            <a:spAutoFit/>
          </a:bodyPr>
          <a:lstStyle/>
          <a:p>
            <a:pPr indent="0" lvl="0" marL="635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(poly inf421) D’autres exemples plus compliqués.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63500" marR="55880" rtl="0" algn="just">
              <a:lnSpc>
                <a:spcPct val="1026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(joli exercice) Pour </a:t>
            </a:r>
            <a:r>
              <a:rPr lang="en-US" sz="1100">
                <a:latin typeface="Cambria"/>
                <a:ea typeface="Cambria"/>
                <a:cs typeface="Cambria"/>
                <a:sym typeface="Cambria"/>
              </a:rPr>
              <a:t>A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algorithme itératif précédent pour 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MAX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Complexite </a:t>
            </a:r>
            <a:r>
              <a:rPr lang="en-US" sz="1100">
                <a:latin typeface="Cambria"/>
                <a:ea typeface="Cambria"/>
                <a:cs typeface="Cambria"/>
                <a:sym typeface="Cambria"/>
              </a:rPr>
              <a:t>−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Moyenne</a:t>
            </a:r>
            <a:r>
              <a:rPr baseline="-25000" lang="en-US" sz="1200">
                <a:latin typeface="Cambria"/>
                <a:ea typeface="Cambria"/>
                <a:cs typeface="Cambria"/>
                <a:sym typeface="Cambria"/>
              </a:rPr>
              <a:t>A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en affectations entre  variables entières est en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Θ(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log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(de l’ordre de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02" name="Google Shape;1402;p99"/>
          <p:cNvSpPr/>
          <p:nvPr/>
        </p:nvSpPr>
        <p:spPr>
          <a:xfrm>
            <a:off x="495363" y="2573807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403" name="Google Shape;1403;p99"/>
          <p:cNvSpPr txBox="1"/>
          <p:nvPr/>
        </p:nvSpPr>
        <p:spPr>
          <a:xfrm>
            <a:off x="724420" y="3069347"/>
            <a:ext cx="81915" cy="147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800">
                <a:latin typeface="Arial"/>
                <a:ea typeface="Arial"/>
                <a:cs typeface="Arial"/>
                <a:sym typeface="Arial"/>
              </a:rPr>
              <a:t>n</a:t>
            </a:r>
            <a:endParaRPr sz="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4" name="Google Shape;1404;p99"/>
          <p:cNvSpPr txBox="1"/>
          <p:nvPr>
            <p:ph idx="12" type="sldNum"/>
          </p:nvPr>
        </p:nvSpPr>
        <p:spPr>
          <a:xfrm>
            <a:off x="4409566" y="3370303"/>
            <a:ext cx="160654" cy="121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59</a:t>
            </a:r>
            <a:endParaRPr/>
          </a:p>
        </p:txBody>
      </p:sp>
      <p:sp>
        <p:nvSpPr>
          <p:cNvPr id="1405" name="Google Shape;1405;p99"/>
          <p:cNvSpPr txBox="1"/>
          <p:nvPr/>
        </p:nvSpPr>
        <p:spPr>
          <a:xfrm>
            <a:off x="1234960" y="3096347"/>
            <a:ext cx="81915" cy="147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endParaRPr sz="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06" name="Google Shape;1406;p99"/>
          <p:cNvSpPr txBox="1"/>
          <p:nvPr/>
        </p:nvSpPr>
        <p:spPr>
          <a:xfrm>
            <a:off x="1234960" y="2994023"/>
            <a:ext cx="669925" cy="147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u="sng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lang="en-US" sz="800"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lang="en-US" sz="800" u="sng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endParaRPr sz="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07" name="Google Shape;1407;p99"/>
          <p:cNvSpPr txBox="1"/>
          <p:nvPr/>
        </p:nvSpPr>
        <p:spPr>
          <a:xfrm>
            <a:off x="1821916" y="3096347"/>
            <a:ext cx="81915" cy="147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800">
                <a:latin typeface="Arial"/>
                <a:ea typeface="Arial"/>
                <a:cs typeface="Arial"/>
                <a:sym typeface="Arial"/>
              </a:rPr>
              <a:t>n</a:t>
            </a:r>
            <a:endParaRPr sz="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8" name="Google Shape;1408;p99"/>
          <p:cNvSpPr txBox="1"/>
          <p:nvPr/>
        </p:nvSpPr>
        <p:spPr>
          <a:xfrm>
            <a:off x="624395" y="3011245"/>
            <a:ext cx="1381125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H  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=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1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+	+ </a:t>
            </a:r>
            <a:r>
              <a:rPr lang="en-US" sz="1100">
                <a:latin typeface="Cambria"/>
                <a:ea typeface="Cambria"/>
                <a:cs typeface="Cambria"/>
                <a:sym typeface="Cambria"/>
              </a:rPr>
              <a:t>· · ·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+  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).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>
    <p:fade thruBlk="1"/>
  </p:transition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2" name="Shape 1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" name="Google Shape;1413;p100"/>
          <p:cNvSpPr txBox="1"/>
          <p:nvPr>
            <p:ph type="title"/>
          </p:nvPr>
        </p:nvSpPr>
        <p:spPr>
          <a:xfrm>
            <a:off x="1592668" y="59814"/>
            <a:ext cx="142303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Plus précisément</a:t>
            </a:r>
            <a:endParaRPr/>
          </a:p>
        </p:txBody>
      </p:sp>
      <p:sp>
        <p:nvSpPr>
          <p:cNvPr id="1414" name="Google Shape;1414;p100"/>
          <p:cNvSpPr txBox="1"/>
          <p:nvPr>
            <p:ph idx="12" type="sldNum"/>
          </p:nvPr>
        </p:nvSpPr>
        <p:spPr>
          <a:xfrm>
            <a:off x="4409566" y="3370303"/>
            <a:ext cx="160654" cy="121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60</a:t>
            </a:r>
            <a:endParaRPr/>
          </a:p>
        </p:txBody>
      </p:sp>
      <p:sp>
        <p:nvSpPr>
          <p:cNvPr id="1415" name="Google Shape;1415;p100"/>
          <p:cNvSpPr txBox="1"/>
          <p:nvPr/>
        </p:nvSpPr>
        <p:spPr>
          <a:xfrm>
            <a:off x="347294" y="1010398"/>
            <a:ext cx="2859405" cy="880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75">
            <a:spAutoFit/>
          </a:bodyPr>
          <a:lstStyle/>
          <a:p>
            <a:pPr indent="-208279" lvl="0" marL="220345" marR="1156335" rtl="0" algn="l">
              <a:lnSpc>
                <a:spcPct val="102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3"/>
              </a:rPr>
              <a:t>Introduction à la complexité </a:t>
            </a:r>
            <a:r>
              <a:rPr lang="en-US" sz="11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4"/>
              </a:rPr>
              <a:t>Exemples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20345" marR="5080" rtl="0" algn="l">
              <a:lnSpc>
                <a:spcPct val="102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5"/>
              </a:rPr>
              <a:t>Complexité d’un problème, d’un algorithme </a:t>
            </a:r>
            <a:r>
              <a:rPr lang="en-US" sz="1100">
                <a:solidFill>
                  <a:srgbClr val="FFCC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6"/>
              </a:rPr>
              <a:t>Exemple d’étude : le problème du tri </a:t>
            </a:r>
            <a:r>
              <a:rPr lang="en-US" sz="11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action="ppaction://hlinksldjump" r:id="rId7"/>
              </a:rPr>
              <a:t>Complexité du problème du tri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>
    <p:fade thruBlk="1"/>
  </p:transition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9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" name="Google Shape;1420;p101"/>
          <p:cNvSpPr txBox="1"/>
          <p:nvPr>
            <p:ph type="title"/>
          </p:nvPr>
        </p:nvSpPr>
        <p:spPr>
          <a:xfrm>
            <a:off x="1583474" y="59814"/>
            <a:ext cx="144145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Trier par insertion</a:t>
            </a:r>
            <a:endParaRPr/>
          </a:p>
        </p:txBody>
      </p:sp>
      <p:sp>
        <p:nvSpPr>
          <p:cNvPr id="1421" name="Google Shape;1421;p101"/>
          <p:cNvSpPr/>
          <p:nvPr/>
        </p:nvSpPr>
        <p:spPr>
          <a:xfrm>
            <a:off x="495363" y="423608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422" name="Google Shape;1422;p101"/>
          <p:cNvSpPr txBox="1"/>
          <p:nvPr/>
        </p:nvSpPr>
        <p:spPr>
          <a:xfrm>
            <a:off x="573595" y="344816"/>
            <a:ext cx="3612515" cy="8978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6286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Méthode souvent utilisée pour trier un jeu de cartes.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63500" marR="30480" rtl="0" algn="l">
              <a:lnSpc>
                <a:spcPct val="102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Etape préliminaire : savoir insérer un élément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x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dans une  liste triée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e</a:t>
            </a:r>
            <a:r>
              <a:rPr baseline="-25000" lang="en-US" sz="120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i="1" lang="en-US" sz="1100">
                <a:latin typeface="Verdana"/>
                <a:ea typeface="Verdana"/>
                <a:cs typeface="Verdana"/>
                <a:sym typeface="Verdana"/>
              </a:rPr>
              <a:t>.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e</a:t>
            </a:r>
            <a:r>
              <a:rPr baseline="-25000" lang="en-US" sz="120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i="1" lang="en-US" sz="1100">
                <a:latin typeface="Verdana"/>
                <a:ea typeface="Verdana"/>
                <a:cs typeface="Verdana"/>
                <a:sym typeface="Verdana"/>
              </a:rPr>
              <a:t>. </a:t>
            </a:r>
            <a:r>
              <a:rPr lang="en-US" sz="1100">
                <a:latin typeface="Cambria"/>
                <a:ea typeface="Cambria"/>
                <a:cs typeface="Cambria"/>
                <a:sym typeface="Cambria"/>
              </a:rPr>
              <a:t>· · ·  </a:t>
            </a:r>
            <a:r>
              <a:rPr i="1" lang="en-US" sz="1100">
                <a:latin typeface="Verdana"/>
                <a:ea typeface="Verdana"/>
                <a:cs typeface="Verdana"/>
                <a:sym typeface="Verdana"/>
              </a:rPr>
              <a:t>.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e</a:t>
            </a:r>
            <a:r>
              <a:rPr baseline="-25000" i="1" lang="en-US" sz="12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, avec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e</a:t>
            </a:r>
            <a:r>
              <a:rPr baseline="-25000" i="1" lang="en-US" sz="1200">
                <a:latin typeface="Arial"/>
                <a:ea typeface="Arial"/>
                <a:cs typeface="Arial"/>
                <a:sym typeface="Arial"/>
              </a:rPr>
              <a:t>i  </a:t>
            </a:r>
            <a:r>
              <a:rPr lang="en-US" sz="1100">
                <a:latin typeface="Cambria"/>
                <a:ea typeface="Cambria"/>
                <a:cs typeface="Cambria"/>
                <a:sym typeface="Cambria"/>
              </a:rPr>
              <a:t>≤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e</a:t>
            </a:r>
            <a:r>
              <a:rPr baseline="-25000" i="1" lang="en-US" sz="1200">
                <a:latin typeface="Arial"/>
                <a:ea typeface="Arial"/>
                <a:cs typeface="Arial"/>
                <a:sym typeface="Arial"/>
              </a:rPr>
              <a:t>i</a:t>
            </a:r>
            <a:r>
              <a:rPr baseline="-25000" lang="en-US" sz="1200">
                <a:latin typeface="Verdana"/>
                <a:ea typeface="Verdana"/>
                <a:cs typeface="Verdana"/>
                <a:sym typeface="Verdana"/>
              </a:rPr>
              <a:t>+</a:t>
            </a:r>
            <a:r>
              <a:rPr baseline="-25000" lang="en-US" sz="120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03200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Equations récursives :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23" name="Google Shape;1423;p101"/>
          <p:cNvSpPr/>
          <p:nvPr/>
        </p:nvSpPr>
        <p:spPr>
          <a:xfrm>
            <a:off x="495363" y="756869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424" name="Google Shape;1424;p101"/>
          <p:cNvSpPr txBox="1"/>
          <p:nvPr/>
        </p:nvSpPr>
        <p:spPr>
          <a:xfrm>
            <a:off x="1211325" y="1441861"/>
            <a:ext cx="673100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Insere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x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∅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endParaRPr sz="100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425" name="Google Shape;1425;p101"/>
          <p:cNvSpPr txBox="1"/>
          <p:nvPr/>
        </p:nvSpPr>
        <p:spPr>
          <a:xfrm>
            <a:off x="2217729" y="1441861"/>
            <a:ext cx="543560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=   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x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∅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endParaRPr sz="100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426" name="Google Shape;1426;p101"/>
          <p:cNvSpPr txBox="1"/>
          <p:nvPr/>
        </p:nvSpPr>
        <p:spPr>
          <a:xfrm>
            <a:off x="1211325" y="1593690"/>
            <a:ext cx="1782445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Insere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x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L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))   =   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x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L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))</a:t>
            </a:r>
            <a:endParaRPr sz="100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427" name="Google Shape;1427;p101"/>
          <p:cNvSpPr txBox="1"/>
          <p:nvPr/>
        </p:nvSpPr>
        <p:spPr>
          <a:xfrm>
            <a:off x="3484295" y="1593690"/>
            <a:ext cx="466725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si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x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≤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a</a:t>
            </a:r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28" name="Google Shape;1428;p101"/>
          <p:cNvGrpSpPr/>
          <p:nvPr/>
        </p:nvGrpSpPr>
        <p:grpSpPr>
          <a:xfrm>
            <a:off x="871169" y="2376157"/>
            <a:ext cx="3420110" cy="802741"/>
            <a:chOff x="871169" y="2376157"/>
            <a:chExt cx="3420110" cy="802741"/>
          </a:xfrm>
        </p:grpSpPr>
        <p:sp>
          <p:nvSpPr>
            <p:cNvPr id="1429" name="Google Shape;1429;p101"/>
            <p:cNvSpPr/>
            <p:nvPr/>
          </p:nvSpPr>
          <p:spPr>
            <a:xfrm>
              <a:off x="871169" y="2376157"/>
              <a:ext cx="3420110" cy="43180"/>
            </a:xfrm>
            <a:custGeom>
              <a:rect b="b" l="l" r="r" t="t"/>
              <a:pathLst>
                <a:path extrusionOk="0" h="43180" w="3420110">
                  <a:moveTo>
                    <a:pt x="3419855" y="0"/>
                  </a:moveTo>
                  <a:lnTo>
                    <a:pt x="0" y="0"/>
                  </a:lnTo>
                  <a:lnTo>
                    <a:pt x="0" y="43014"/>
                  </a:lnTo>
                  <a:lnTo>
                    <a:pt x="3419855" y="43014"/>
                  </a:lnTo>
                  <a:lnTo>
                    <a:pt x="3419855" y="0"/>
                  </a:lnTo>
                  <a:close/>
                </a:path>
              </a:pathLst>
            </a:custGeom>
            <a:solidFill>
              <a:srgbClr val="FFFAC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30" name="Google Shape;1430;p101"/>
            <p:cNvSpPr/>
            <p:nvPr/>
          </p:nvSpPr>
          <p:spPr>
            <a:xfrm>
              <a:off x="873696" y="2376157"/>
              <a:ext cx="0" cy="43180"/>
            </a:xfrm>
            <a:custGeom>
              <a:rect b="b" l="l" r="r" t="t"/>
              <a:pathLst>
                <a:path extrusionOk="0" h="43180" w="120000">
                  <a:moveTo>
                    <a:pt x="0" y="43014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31" name="Google Shape;1431;p101"/>
            <p:cNvSpPr/>
            <p:nvPr/>
          </p:nvSpPr>
          <p:spPr>
            <a:xfrm>
              <a:off x="871169" y="2378684"/>
              <a:ext cx="43180" cy="0"/>
            </a:xfrm>
            <a:custGeom>
              <a:rect b="b" l="l" r="r" t="t"/>
              <a:pathLst>
                <a:path extrusionOk="0" h="120000" w="43180">
                  <a:moveTo>
                    <a:pt x="0" y="0"/>
                  </a:moveTo>
                  <a:lnTo>
                    <a:pt x="43014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32" name="Google Shape;1432;p101"/>
            <p:cNvSpPr/>
            <p:nvPr/>
          </p:nvSpPr>
          <p:spPr>
            <a:xfrm>
              <a:off x="914184" y="2378684"/>
              <a:ext cx="3334385" cy="0"/>
            </a:xfrm>
            <a:custGeom>
              <a:rect b="b" l="l" r="r" t="t"/>
              <a:pathLst>
                <a:path extrusionOk="0" h="120000" w="3334385">
                  <a:moveTo>
                    <a:pt x="0" y="0"/>
                  </a:moveTo>
                  <a:lnTo>
                    <a:pt x="3333813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33" name="Google Shape;1433;p101"/>
            <p:cNvSpPr/>
            <p:nvPr/>
          </p:nvSpPr>
          <p:spPr>
            <a:xfrm>
              <a:off x="4247997" y="2378684"/>
              <a:ext cx="43180" cy="0"/>
            </a:xfrm>
            <a:custGeom>
              <a:rect b="b" l="l" r="r" t="t"/>
              <a:pathLst>
                <a:path extrusionOk="0" h="120000" w="43179">
                  <a:moveTo>
                    <a:pt x="0" y="0"/>
                  </a:moveTo>
                  <a:lnTo>
                    <a:pt x="43014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34" name="Google Shape;1434;p101"/>
            <p:cNvSpPr/>
            <p:nvPr/>
          </p:nvSpPr>
          <p:spPr>
            <a:xfrm>
              <a:off x="4288485" y="2376157"/>
              <a:ext cx="0" cy="43180"/>
            </a:xfrm>
            <a:custGeom>
              <a:rect b="b" l="l" r="r" t="t"/>
              <a:pathLst>
                <a:path extrusionOk="0" h="43180" w="120000">
                  <a:moveTo>
                    <a:pt x="0" y="43014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35" name="Google Shape;1435;p101"/>
            <p:cNvSpPr/>
            <p:nvPr/>
          </p:nvSpPr>
          <p:spPr>
            <a:xfrm>
              <a:off x="876223" y="2419172"/>
              <a:ext cx="38100" cy="152400"/>
            </a:xfrm>
            <a:custGeom>
              <a:rect b="b" l="l" r="r" t="t"/>
              <a:pathLst>
                <a:path extrusionOk="0" h="152400" w="38100">
                  <a:moveTo>
                    <a:pt x="37960" y="0"/>
                  </a:moveTo>
                  <a:lnTo>
                    <a:pt x="0" y="0"/>
                  </a:lnTo>
                  <a:lnTo>
                    <a:pt x="0" y="151828"/>
                  </a:lnTo>
                  <a:lnTo>
                    <a:pt x="37960" y="151828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FFAC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36" name="Google Shape;1436;p101"/>
            <p:cNvSpPr/>
            <p:nvPr/>
          </p:nvSpPr>
          <p:spPr>
            <a:xfrm>
              <a:off x="873696" y="2419172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FFFAC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37" name="Google Shape;1437;p101"/>
            <p:cNvSpPr/>
            <p:nvPr/>
          </p:nvSpPr>
          <p:spPr>
            <a:xfrm>
              <a:off x="873696" y="2419172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38" name="Google Shape;1438;p101"/>
            <p:cNvSpPr/>
            <p:nvPr/>
          </p:nvSpPr>
          <p:spPr>
            <a:xfrm>
              <a:off x="914184" y="2419172"/>
              <a:ext cx="3371850" cy="152400"/>
            </a:xfrm>
            <a:custGeom>
              <a:rect b="b" l="l" r="r" t="t"/>
              <a:pathLst>
                <a:path extrusionOk="0" h="152400" w="3371850">
                  <a:moveTo>
                    <a:pt x="3371773" y="0"/>
                  </a:moveTo>
                  <a:lnTo>
                    <a:pt x="3333813" y="0"/>
                  </a:lnTo>
                  <a:lnTo>
                    <a:pt x="0" y="0"/>
                  </a:lnTo>
                  <a:lnTo>
                    <a:pt x="0" y="151828"/>
                  </a:lnTo>
                  <a:lnTo>
                    <a:pt x="3333813" y="151828"/>
                  </a:lnTo>
                  <a:lnTo>
                    <a:pt x="3371773" y="151828"/>
                  </a:lnTo>
                  <a:lnTo>
                    <a:pt x="3371773" y="0"/>
                  </a:lnTo>
                  <a:close/>
                </a:path>
              </a:pathLst>
            </a:custGeom>
            <a:solidFill>
              <a:srgbClr val="FFFAC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39" name="Google Shape;1439;p101"/>
            <p:cNvSpPr/>
            <p:nvPr/>
          </p:nvSpPr>
          <p:spPr>
            <a:xfrm>
              <a:off x="4288485" y="2419172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FFFAC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40" name="Google Shape;1440;p101"/>
            <p:cNvSpPr/>
            <p:nvPr/>
          </p:nvSpPr>
          <p:spPr>
            <a:xfrm>
              <a:off x="4288485" y="2419172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41" name="Google Shape;1441;p101"/>
            <p:cNvSpPr/>
            <p:nvPr/>
          </p:nvSpPr>
          <p:spPr>
            <a:xfrm>
              <a:off x="876223" y="2571000"/>
              <a:ext cx="38100" cy="152400"/>
            </a:xfrm>
            <a:custGeom>
              <a:rect b="b" l="l" r="r" t="t"/>
              <a:pathLst>
                <a:path extrusionOk="0" h="152400" w="38100">
                  <a:moveTo>
                    <a:pt x="37960" y="0"/>
                  </a:moveTo>
                  <a:lnTo>
                    <a:pt x="0" y="0"/>
                  </a:lnTo>
                  <a:lnTo>
                    <a:pt x="0" y="151828"/>
                  </a:lnTo>
                  <a:lnTo>
                    <a:pt x="37960" y="151828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FFAC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42" name="Google Shape;1442;p101"/>
            <p:cNvSpPr/>
            <p:nvPr/>
          </p:nvSpPr>
          <p:spPr>
            <a:xfrm>
              <a:off x="873696" y="2571000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FFFAC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43" name="Google Shape;1443;p101"/>
            <p:cNvSpPr/>
            <p:nvPr/>
          </p:nvSpPr>
          <p:spPr>
            <a:xfrm>
              <a:off x="873696" y="2571000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44" name="Google Shape;1444;p101"/>
            <p:cNvSpPr/>
            <p:nvPr/>
          </p:nvSpPr>
          <p:spPr>
            <a:xfrm>
              <a:off x="914184" y="2571000"/>
              <a:ext cx="3371850" cy="152400"/>
            </a:xfrm>
            <a:custGeom>
              <a:rect b="b" l="l" r="r" t="t"/>
              <a:pathLst>
                <a:path extrusionOk="0" h="152400" w="3371850">
                  <a:moveTo>
                    <a:pt x="3371773" y="0"/>
                  </a:moveTo>
                  <a:lnTo>
                    <a:pt x="3333813" y="0"/>
                  </a:lnTo>
                  <a:lnTo>
                    <a:pt x="0" y="0"/>
                  </a:lnTo>
                  <a:lnTo>
                    <a:pt x="0" y="151828"/>
                  </a:lnTo>
                  <a:lnTo>
                    <a:pt x="3333813" y="151828"/>
                  </a:lnTo>
                  <a:lnTo>
                    <a:pt x="3371773" y="151828"/>
                  </a:lnTo>
                  <a:lnTo>
                    <a:pt x="3371773" y="0"/>
                  </a:lnTo>
                  <a:close/>
                </a:path>
              </a:pathLst>
            </a:custGeom>
            <a:solidFill>
              <a:srgbClr val="FFFAC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45" name="Google Shape;1445;p101"/>
            <p:cNvSpPr/>
            <p:nvPr/>
          </p:nvSpPr>
          <p:spPr>
            <a:xfrm>
              <a:off x="4288485" y="2571000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FFFAC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46" name="Google Shape;1446;p101"/>
            <p:cNvSpPr/>
            <p:nvPr/>
          </p:nvSpPr>
          <p:spPr>
            <a:xfrm>
              <a:off x="4288485" y="2571000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47" name="Google Shape;1447;p101"/>
            <p:cNvSpPr/>
            <p:nvPr/>
          </p:nvSpPr>
          <p:spPr>
            <a:xfrm>
              <a:off x="876223" y="2722829"/>
              <a:ext cx="38100" cy="152400"/>
            </a:xfrm>
            <a:custGeom>
              <a:rect b="b" l="l" r="r" t="t"/>
              <a:pathLst>
                <a:path extrusionOk="0" h="152400" w="38100">
                  <a:moveTo>
                    <a:pt x="37960" y="0"/>
                  </a:moveTo>
                  <a:lnTo>
                    <a:pt x="0" y="0"/>
                  </a:lnTo>
                  <a:lnTo>
                    <a:pt x="0" y="151828"/>
                  </a:lnTo>
                  <a:lnTo>
                    <a:pt x="37960" y="151828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FFAC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48" name="Google Shape;1448;p101"/>
            <p:cNvSpPr/>
            <p:nvPr/>
          </p:nvSpPr>
          <p:spPr>
            <a:xfrm>
              <a:off x="873696" y="2722829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FFFAC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49" name="Google Shape;1449;p101"/>
            <p:cNvSpPr/>
            <p:nvPr/>
          </p:nvSpPr>
          <p:spPr>
            <a:xfrm>
              <a:off x="873696" y="2722829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50" name="Google Shape;1450;p101"/>
            <p:cNvSpPr/>
            <p:nvPr/>
          </p:nvSpPr>
          <p:spPr>
            <a:xfrm>
              <a:off x="914184" y="2722829"/>
              <a:ext cx="3371850" cy="152400"/>
            </a:xfrm>
            <a:custGeom>
              <a:rect b="b" l="l" r="r" t="t"/>
              <a:pathLst>
                <a:path extrusionOk="0" h="152400" w="3371850">
                  <a:moveTo>
                    <a:pt x="3371773" y="0"/>
                  </a:moveTo>
                  <a:lnTo>
                    <a:pt x="3333813" y="0"/>
                  </a:lnTo>
                  <a:lnTo>
                    <a:pt x="0" y="0"/>
                  </a:lnTo>
                  <a:lnTo>
                    <a:pt x="0" y="151828"/>
                  </a:lnTo>
                  <a:lnTo>
                    <a:pt x="3333813" y="151828"/>
                  </a:lnTo>
                  <a:lnTo>
                    <a:pt x="3371773" y="151828"/>
                  </a:lnTo>
                  <a:lnTo>
                    <a:pt x="3371773" y="0"/>
                  </a:lnTo>
                  <a:close/>
                </a:path>
              </a:pathLst>
            </a:custGeom>
            <a:solidFill>
              <a:srgbClr val="FFFAC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51" name="Google Shape;1451;p101"/>
            <p:cNvSpPr/>
            <p:nvPr/>
          </p:nvSpPr>
          <p:spPr>
            <a:xfrm>
              <a:off x="4288485" y="2722829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FFFAC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52" name="Google Shape;1452;p101"/>
            <p:cNvSpPr/>
            <p:nvPr/>
          </p:nvSpPr>
          <p:spPr>
            <a:xfrm>
              <a:off x="4288485" y="2722829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53" name="Google Shape;1453;p101"/>
            <p:cNvSpPr/>
            <p:nvPr/>
          </p:nvSpPr>
          <p:spPr>
            <a:xfrm>
              <a:off x="876223" y="2874670"/>
              <a:ext cx="38100" cy="152400"/>
            </a:xfrm>
            <a:custGeom>
              <a:rect b="b" l="l" r="r" t="t"/>
              <a:pathLst>
                <a:path extrusionOk="0" h="152400" w="38100">
                  <a:moveTo>
                    <a:pt x="37960" y="0"/>
                  </a:moveTo>
                  <a:lnTo>
                    <a:pt x="0" y="0"/>
                  </a:lnTo>
                  <a:lnTo>
                    <a:pt x="0" y="151828"/>
                  </a:lnTo>
                  <a:lnTo>
                    <a:pt x="37960" y="151828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FFAC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54" name="Google Shape;1454;p101"/>
            <p:cNvSpPr/>
            <p:nvPr/>
          </p:nvSpPr>
          <p:spPr>
            <a:xfrm>
              <a:off x="873696" y="2874670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FFFAC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55" name="Google Shape;1455;p101"/>
            <p:cNvSpPr/>
            <p:nvPr/>
          </p:nvSpPr>
          <p:spPr>
            <a:xfrm>
              <a:off x="873696" y="2874670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56" name="Google Shape;1456;p101"/>
            <p:cNvSpPr/>
            <p:nvPr/>
          </p:nvSpPr>
          <p:spPr>
            <a:xfrm>
              <a:off x="914184" y="2874670"/>
              <a:ext cx="3371850" cy="152400"/>
            </a:xfrm>
            <a:custGeom>
              <a:rect b="b" l="l" r="r" t="t"/>
              <a:pathLst>
                <a:path extrusionOk="0" h="152400" w="3371850">
                  <a:moveTo>
                    <a:pt x="3371773" y="0"/>
                  </a:moveTo>
                  <a:lnTo>
                    <a:pt x="3333813" y="0"/>
                  </a:lnTo>
                  <a:lnTo>
                    <a:pt x="0" y="0"/>
                  </a:lnTo>
                  <a:lnTo>
                    <a:pt x="0" y="151828"/>
                  </a:lnTo>
                  <a:lnTo>
                    <a:pt x="3333813" y="151828"/>
                  </a:lnTo>
                  <a:lnTo>
                    <a:pt x="3371773" y="151828"/>
                  </a:lnTo>
                  <a:lnTo>
                    <a:pt x="3371773" y="0"/>
                  </a:lnTo>
                  <a:close/>
                </a:path>
              </a:pathLst>
            </a:custGeom>
            <a:solidFill>
              <a:srgbClr val="FFFAC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57" name="Google Shape;1457;p101"/>
            <p:cNvSpPr/>
            <p:nvPr/>
          </p:nvSpPr>
          <p:spPr>
            <a:xfrm>
              <a:off x="4288485" y="2874670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FFFAC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58" name="Google Shape;1458;p101"/>
            <p:cNvSpPr/>
            <p:nvPr/>
          </p:nvSpPr>
          <p:spPr>
            <a:xfrm>
              <a:off x="4288485" y="2874670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59" name="Google Shape;1459;p101"/>
            <p:cNvSpPr/>
            <p:nvPr/>
          </p:nvSpPr>
          <p:spPr>
            <a:xfrm>
              <a:off x="876223" y="3026498"/>
              <a:ext cx="38100" cy="152400"/>
            </a:xfrm>
            <a:custGeom>
              <a:rect b="b" l="l" r="r" t="t"/>
              <a:pathLst>
                <a:path extrusionOk="0" h="152400" w="38100">
                  <a:moveTo>
                    <a:pt x="37960" y="0"/>
                  </a:moveTo>
                  <a:lnTo>
                    <a:pt x="0" y="0"/>
                  </a:lnTo>
                  <a:lnTo>
                    <a:pt x="0" y="151828"/>
                  </a:lnTo>
                  <a:lnTo>
                    <a:pt x="37960" y="151828"/>
                  </a:lnTo>
                  <a:lnTo>
                    <a:pt x="37960" y="0"/>
                  </a:lnTo>
                  <a:close/>
                </a:path>
              </a:pathLst>
            </a:custGeom>
            <a:solidFill>
              <a:srgbClr val="FFFAC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60" name="Google Shape;1460;p101"/>
            <p:cNvSpPr/>
            <p:nvPr/>
          </p:nvSpPr>
          <p:spPr>
            <a:xfrm>
              <a:off x="873696" y="3026498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FFFAC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61" name="Google Shape;1461;p101"/>
            <p:cNvSpPr/>
            <p:nvPr/>
          </p:nvSpPr>
          <p:spPr>
            <a:xfrm>
              <a:off x="873696" y="3026498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62" name="Google Shape;1462;p101"/>
            <p:cNvSpPr/>
            <p:nvPr/>
          </p:nvSpPr>
          <p:spPr>
            <a:xfrm>
              <a:off x="914184" y="3026498"/>
              <a:ext cx="3371850" cy="152400"/>
            </a:xfrm>
            <a:custGeom>
              <a:rect b="b" l="l" r="r" t="t"/>
              <a:pathLst>
                <a:path extrusionOk="0" h="152400" w="3371850">
                  <a:moveTo>
                    <a:pt x="3371773" y="0"/>
                  </a:moveTo>
                  <a:lnTo>
                    <a:pt x="3333813" y="0"/>
                  </a:lnTo>
                  <a:lnTo>
                    <a:pt x="0" y="0"/>
                  </a:lnTo>
                  <a:lnTo>
                    <a:pt x="0" y="151828"/>
                  </a:lnTo>
                  <a:lnTo>
                    <a:pt x="3333813" y="151828"/>
                  </a:lnTo>
                  <a:lnTo>
                    <a:pt x="3371773" y="151828"/>
                  </a:lnTo>
                  <a:lnTo>
                    <a:pt x="3371773" y="0"/>
                  </a:lnTo>
                  <a:close/>
                </a:path>
              </a:pathLst>
            </a:custGeom>
            <a:solidFill>
              <a:srgbClr val="FFFAC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63" name="Google Shape;1463;p101"/>
            <p:cNvSpPr/>
            <p:nvPr/>
          </p:nvSpPr>
          <p:spPr>
            <a:xfrm>
              <a:off x="4288485" y="3026498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FFFAC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64" name="Google Shape;1464;p101"/>
            <p:cNvSpPr/>
            <p:nvPr/>
          </p:nvSpPr>
          <p:spPr>
            <a:xfrm>
              <a:off x="4288485" y="3026498"/>
              <a:ext cx="0" cy="152400"/>
            </a:xfrm>
            <a:custGeom>
              <a:rect b="b" l="l" r="r" t="t"/>
              <a:pathLst>
                <a:path extrusionOk="0" h="152400" w="120000">
                  <a:moveTo>
                    <a:pt x="0" y="15182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1465" name="Google Shape;1465;p101"/>
          <p:cNvSpPr txBox="1"/>
          <p:nvPr/>
        </p:nvSpPr>
        <p:spPr>
          <a:xfrm>
            <a:off x="675525" y="1745518"/>
            <a:ext cx="3385820" cy="1425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28638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Insere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x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L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))  = 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Insere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x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L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))	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sinon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7160" lvl="0" marL="238125" marR="93980" rtl="0" algn="l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Correction : par induction, si on suppose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L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triée, le  résultat est bien trié.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41934" marR="0" rtl="0" algn="l">
              <a:lnSpc>
                <a:spcPct val="120000"/>
              </a:lnSpc>
              <a:spcBef>
                <a:spcPts val="605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static </a:t>
            </a:r>
            <a:r>
              <a:rPr lang="en-US" sz="1000">
                <a:latin typeface="Courier New"/>
                <a:ea typeface="Courier New"/>
                <a:cs typeface="Courier New"/>
                <a:sym typeface="Courier New"/>
              </a:rPr>
              <a:t>Liste Insere(</a:t>
            </a:r>
            <a:r>
              <a:rPr b="1" lang="en-US" sz="1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int </a:t>
            </a:r>
            <a:r>
              <a:rPr lang="en-US" sz="1000">
                <a:latin typeface="Courier New"/>
                <a:ea typeface="Courier New"/>
                <a:cs typeface="Courier New"/>
                <a:sym typeface="Courier New"/>
              </a:rPr>
              <a:t>x, Liste a) {</a:t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370840" marR="0" rtl="0" algn="l">
              <a:lnSpc>
                <a:spcPct val="119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 f  </a:t>
            </a:r>
            <a:r>
              <a:rPr lang="en-US" sz="1000">
                <a:latin typeface="Courier New"/>
                <a:ea typeface="Courier New"/>
                <a:cs typeface="Courier New"/>
                <a:sym typeface="Courier New"/>
              </a:rPr>
              <a:t>(a==</a:t>
            </a:r>
            <a:r>
              <a:rPr b="1" lang="en-US" sz="1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null</a:t>
            </a:r>
            <a:r>
              <a:rPr lang="en-US" sz="1000">
                <a:latin typeface="Courier New"/>
                <a:ea typeface="Courier New"/>
                <a:cs typeface="Courier New"/>
                <a:sym typeface="Courier New"/>
              </a:rPr>
              <a:t>) </a:t>
            </a:r>
            <a:r>
              <a:rPr b="1" lang="en-US" sz="1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return new </a:t>
            </a:r>
            <a:r>
              <a:rPr lang="en-US" sz="1000">
                <a:latin typeface="Courier New"/>
                <a:ea typeface="Courier New"/>
                <a:cs typeface="Courier New"/>
                <a:sym typeface="Courier New"/>
              </a:rPr>
              <a:t>Liste(x,</a:t>
            </a:r>
            <a:r>
              <a:rPr b="1" lang="en-US" sz="1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null</a:t>
            </a:r>
            <a:r>
              <a:rPr lang="en-US" sz="1000"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  <a:p>
            <a:pPr indent="14604" lvl="0" marL="355600" marR="161925" rtl="0" algn="l">
              <a:lnSpc>
                <a:spcPct val="120000"/>
              </a:lnSpc>
              <a:spcBef>
                <a:spcPts val="35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 f  </a:t>
            </a:r>
            <a:r>
              <a:rPr lang="en-US" sz="1000">
                <a:latin typeface="Courier New"/>
                <a:ea typeface="Courier New"/>
                <a:cs typeface="Courier New"/>
                <a:sym typeface="Courier New"/>
              </a:rPr>
              <a:t>(x 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≤  </a:t>
            </a:r>
            <a:r>
              <a:rPr lang="en-US" sz="1000">
                <a:latin typeface="Courier New"/>
                <a:ea typeface="Courier New"/>
                <a:cs typeface="Courier New"/>
                <a:sym typeface="Courier New"/>
              </a:rPr>
              <a:t>a.contenu) </a:t>
            </a:r>
            <a:r>
              <a:rPr b="1" lang="en-US" sz="1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return new </a:t>
            </a:r>
            <a:r>
              <a:rPr lang="en-US" sz="1000">
                <a:latin typeface="Courier New"/>
                <a:ea typeface="Courier New"/>
                <a:cs typeface="Courier New"/>
                <a:sym typeface="Courier New"/>
              </a:rPr>
              <a:t>Liste(x,a);  </a:t>
            </a:r>
            <a:r>
              <a:rPr b="1" lang="en-US" sz="1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return new </a:t>
            </a:r>
            <a:r>
              <a:rPr lang="en-US" sz="1000">
                <a:latin typeface="Courier New"/>
                <a:ea typeface="Courier New"/>
                <a:cs typeface="Courier New"/>
                <a:sym typeface="Courier New"/>
              </a:rPr>
              <a:t>Liste(a.contenu,Insere(x,a.suivant));</a:t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22987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</p:txBody>
      </p:sp>
      <p:grpSp>
        <p:nvGrpSpPr>
          <p:cNvPr id="1466" name="Google Shape;1466;p101"/>
          <p:cNvGrpSpPr/>
          <p:nvPr/>
        </p:nvGrpSpPr>
        <p:grpSpPr>
          <a:xfrm>
            <a:off x="871169" y="3178327"/>
            <a:ext cx="3420110" cy="43180"/>
            <a:chOff x="871169" y="3178327"/>
            <a:chExt cx="3420110" cy="43180"/>
          </a:xfrm>
        </p:grpSpPr>
        <p:sp>
          <p:nvSpPr>
            <p:cNvPr id="1467" name="Google Shape;1467;p101"/>
            <p:cNvSpPr/>
            <p:nvPr/>
          </p:nvSpPr>
          <p:spPr>
            <a:xfrm>
              <a:off x="871169" y="3178327"/>
              <a:ext cx="3420110" cy="43180"/>
            </a:xfrm>
            <a:custGeom>
              <a:rect b="b" l="l" r="r" t="t"/>
              <a:pathLst>
                <a:path extrusionOk="0" h="43180" w="3420110">
                  <a:moveTo>
                    <a:pt x="3419855" y="0"/>
                  </a:moveTo>
                  <a:lnTo>
                    <a:pt x="0" y="0"/>
                  </a:lnTo>
                  <a:lnTo>
                    <a:pt x="0" y="43014"/>
                  </a:lnTo>
                  <a:lnTo>
                    <a:pt x="3419855" y="43014"/>
                  </a:lnTo>
                  <a:lnTo>
                    <a:pt x="3419855" y="0"/>
                  </a:lnTo>
                  <a:close/>
                </a:path>
              </a:pathLst>
            </a:custGeom>
            <a:solidFill>
              <a:srgbClr val="FFFAC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68" name="Google Shape;1468;p101"/>
            <p:cNvSpPr/>
            <p:nvPr/>
          </p:nvSpPr>
          <p:spPr>
            <a:xfrm>
              <a:off x="873696" y="3178327"/>
              <a:ext cx="0" cy="43180"/>
            </a:xfrm>
            <a:custGeom>
              <a:rect b="b" l="l" r="r" t="t"/>
              <a:pathLst>
                <a:path extrusionOk="0" h="43180" w="120000">
                  <a:moveTo>
                    <a:pt x="0" y="43014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69" name="Google Shape;1469;p101"/>
            <p:cNvSpPr/>
            <p:nvPr/>
          </p:nvSpPr>
          <p:spPr>
            <a:xfrm>
              <a:off x="871169" y="3218815"/>
              <a:ext cx="43180" cy="0"/>
            </a:xfrm>
            <a:custGeom>
              <a:rect b="b" l="l" r="r" t="t"/>
              <a:pathLst>
                <a:path extrusionOk="0" h="120000" w="43180">
                  <a:moveTo>
                    <a:pt x="0" y="0"/>
                  </a:moveTo>
                  <a:lnTo>
                    <a:pt x="43014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70" name="Google Shape;1470;p101"/>
            <p:cNvSpPr/>
            <p:nvPr/>
          </p:nvSpPr>
          <p:spPr>
            <a:xfrm>
              <a:off x="914184" y="3218815"/>
              <a:ext cx="3334385" cy="0"/>
            </a:xfrm>
            <a:custGeom>
              <a:rect b="b" l="l" r="r" t="t"/>
              <a:pathLst>
                <a:path extrusionOk="0" h="120000" w="3334385">
                  <a:moveTo>
                    <a:pt x="0" y="0"/>
                  </a:moveTo>
                  <a:lnTo>
                    <a:pt x="3333813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71" name="Google Shape;1471;p101"/>
            <p:cNvSpPr/>
            <p:nvPr/>
          </p:nvSpPr>
          <p:spPr>
            <a:xfrm>
              <a:off x="4247997" y="3218815"/>
              <a:ext cx="43180" cy="0"/>
            </a:xfrm>
            <a:custGeom>
              <a:rect b="b" l="l" r="r" t="t"/>
              <a:pathLst>
                <a:path extrusionOk="0" h="120000" w="43179">
                  <a:moveTo>
                    <a:pt x="0" y="0"/>
                  </a:moveTo>
                  <a:lnTo>
                    <a:pt x="43014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72" name="Google Shape;1472;p101"/>
            <p:cNvSpPr/>
            <p:nvPr/>
          </p:nvSpPr>
          <p:spPr>
            <a:xfrm>
              <a:off x="4288485" y="3178327"/>
              <a:ext cx="0" cy="43180"/>
            </a:xfrm>
            <a:custGeom>
              <a:rect b="b" l="l" r="r" t="t"/>
              <a:pathLst>
                <a:path extrusionOk="0" h="43180" w="120000">
                  <a:moveTo>
                    <a:pt x="0" y="43014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1473" name="Google Shape;1473;p101"/>
          <p:cNvSpPr txBox="1"/>
          <p:nvPr>
            <p:ph idx="12" type="sldNum"/>
          </p:nvPr>
        </p:nvSpPr>
        <p:spPr>
          <a:xfrm>
            <a:off x="4409566" y="3370303"/>
            <a:ext cx="160654" cy="121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61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7" name="Shape 1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" name="Google Shape;1478;p102"/>
          <p:cNvSpPr txBox="1"/>
          <p:nvPr>
            <p:ph type="title"/>
          </p:nvPr>
        </p:nvSpPr>
        <p:spPr>
          <a:xfrm>
            <a:off x="1664461" y="59814"/>
            <a:ext cx="127952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Tri par insertion</a:t>
            </a:r>
            <a:endParaRPr/>
          </a:p>
        </p:txBody>
      </p:sp>
      <p:sp>
        <p:nvSpPr>
          <p:cNvPr id="1479" name="Google Shape;1479;p102"/>
          <p:cNvSpPr txBox="1"/>
          <p:nvPr/>
        </p:nvSpPr>
        <p:spPr>
          <a:xfrm>
            <a:off x="319506" y="571855"/>
            <a:ext cx="3969385" cy="840740"/>
          </a:xfrm>
          <a:prstGeom prst="rect">
            <a:avLst/>
          </a:prstGeom>
          <a:solidFill>
            <a:srgbClr val="FFFAC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19675">
            <a:spAutoFit/>
          </a:bodyPr>
          <a:lstStyle/>
          <a:p>
            <a:pPr indent="-101599" lvl="0" marL="144780" marR="225234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static </a:t>
            </a:r>
            <a:r>
              <a:rPr lang="en-US" sz="1000">
                <a:latin typeface="Courier New"/>
                <a:ea typeface="Courier New"/>
                <a:cs typeface="Courier New"/>
                <a:sym typeface="Courier New"/>
              </a:rPr>
              <a:t>Liste Trie(Liste p) {  Liste r = </a:t>
            </a:r>
            <a:r>
              <a:rPr b="1" lang="en-US" sz="1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null</a:t>
            </a:r>
            <a:r>
              <a:rPr lang="en-US" sz="1000"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  <a:p>
            <a:pPr indent="-107950" lvl="0" marL="269240" marR="1837054" rtl="0" algn="l">
              <a:lnSpc>
                <a:spcPct val="120000"/>
              </a:lnSpc>
              <a:spcBef>
                <a:spcPts val="3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for </a:t>
            </a:r>
            <a:r>
              <a:rPr lang="en-US" sz="1000">
                <a:latin typeface="Courier New"/>
                <a:ea typeface="Courier New"/>
                <a:cs typeface="Courier New"/>
                <a:sym typeface="Courier New"/>
              </a:rPr>
              <a:t>(; p ! = </a:t>
            </a:r>
            <a:r>
              <a:rPr b="1" lang="en-US" sz="1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null</a:t>
            </a:r>
            <a:r>
              <a:rPr lang="en-US" sz="1000">
                <a:latin typeface="Courier New"/>
                <a:ea typeface="Courier New"/>
                <a:cs typeface="Courier New"/>
                <a:sym typeface="Courier New"/>
              </a:rPr>
              <a:t>; p = p.suivant)  r = Insere(p.contenu,r);</a:t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15748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return </a:t>
            </a:r>
            <a:r>
              <a:rPr lang="en-US" sz="1000">
                <a:latin typeface="Courier New"/>
                <a:ea typeface="Courier New"/>
                <a:cs typeface="Courier New"/>
                <a:sym typeface="Courier New"/>
              </a:rPr>
              <a:t>r;}</a:t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480" name="Google Shape;1480;p102"/>
          <p:cNvSpPr/>
          <p:nvPr/>
        </p:nvSpPr>
        <p:spPr>
          <a:xfrm>
            <a:off x="495363" y="1826399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481" name="Google Shape;1481;p102"/>
          <p:cNvSpPr txBox="1"/>
          <p:nvPr/>
        </p:nvSpPr>
        <p:spPr>
          <a:xfrm>
            <a:off x="573595" y="1703829"/>
            <a:ext cx="3712845" cy="11722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62864" marR="30480" rtl="0" algn="l">
              <a:lnSpc>
                <a:spcPct val="1252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Complexité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de </a:t>
            </a:r>
            <a:r>
              <a:rPr lang="en-US" sz="1000">
                <a:latin typeface="Courier New"/>
                <a:ea typeface="Courier New"/>
                <a:cs typeface="Courier New"/>
                <a:sym typeface="Courier New"/>
              </a:rPr>
              <a:t>Insere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en comparaisons :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) =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  Complexité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de </a:t>
            </a:r>
            <a:r>
              <a:rPr lang="en-US" sz="1000">
                <a:latin typeface="Courier New"/>
                <a:ea typeface="Courier New"/>
                <a:cs typeface="Courier New"/>
                <a:sym typeface="Courier New"/>
              </a:rPr>
              <a:t>Trie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en comparaisons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63500" marR="0" rtl="0" algn="l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None/>
            </a:pP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100">
                <a:latin typeface="Cambria"/>
                <a:ea typeface="Cambria"/>
                <a:cs typeface="Cambria"/>
                <a:sym typeface="Cambria"/>
              </a:rPr>
              <a:t>≤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nI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) =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baseline="30000" lang="en-US" sz="120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62864" marR="135255" rtl="0" algn="l">
              <a:lnSpc>
                <a:spcPct val="1026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Le pire cas est atteint lorsqu’on trie une liste déjà triée, et  mène à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Ω(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baseline="30000" lang="en-US" sz="120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comparaisons. La complexité du tri par  insertion est donc bien en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Θ(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baseline="30000" lang="en-US" sz="120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82" name="Google Shape;1482;p102"/>
          <p:cNvSpPr/>
          <p:nvPr/>
        </p:nvSpPr>
        <p:spPr>
          <a:xfrm>
            <a:off x="495363" y="2036432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483" name="Google Shape;1483;p102"/>
          <p:cNvSpPr/>
          <p:nvPr/>
        </p:nvSpPr>
        <p:spPr>
          <a:xfrm>
            <a:off x="495363" y="2418537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484" name="Google Shape;1484;p102"/>
          <p:cNvSpPr txBox="1"/>
          <p:nvPr>
            <p:ph idx="12" type="sldNum"/>
          </p:nvPr>
        </p:nvSpPr>
        <p:spPr>
          <a:xfrm>
            <a:off x="4409566" y="3370303"/>
            <a:ext cx="160654" cy="121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62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8" name="Shape 1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9" name="Google Shape;1489;p103"/>
          <p:cNvSpPr txBox="1"/>
          <p:nvPr>
            <p:ph type="title"/>
          </p:nvPr>
        </p:nvSpPr>
        <p:spPr>
          <a:xfrm>
            <a:off x="1769313" y="59814"/>
            <a:ext cx="106997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Tri par fusion</a:t>
            </a:r>
            <a:endParaRPr/>
          </a:p>
        </p:txBody>
      </p:sp>
      <p:sp>
        <p:nvSpPr>
          <p:cNvPr id="1490" name="Google Shape;1490;p103"/>
          <p:cNvSpPr/>
          <p:nvPr/>
        </p:nvSpPr>
        <p:spPr>
          <a:xfrm>
            <a:off x="495363" y="516128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491" name="Google Shape;1491;p103"/>
          <p:cNvSpPr txBox="1"/>
          <p:nvPr/>
        </p:nvSpPr>
        <p:spPr>
          <a:xfrm>
            <a:off x="573595" y="412254"/>
            <a:ext cx="3206750" cy="12947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6175">
            <a:spAutoFit/>
          </a:bodyPr>
          <a:lstStyle/>
          <a:p>
            <a:pPr indent="0" lvl="0" marL="63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Fusion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7159" lvl="0" marL="340360" marR="55880" rtl="0" algn="l">
              <a:lnSpc>
                <a:spcPct val="100000"/>
              </a:lnSpc>
              <a:spcBef>
                <a:spcPts val="175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Construire une liste triée qui contienne l’union des  éléments de deux listes triées.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63500" marR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Exemple :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Fusion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i="1" lang="en-US" sz="1100">
                <a:latin typeface="Verdana"/>
                <a:ea typeface="Verdana"/>
                <a:cs typeface="Verdana"/>
                <a:sym typeface="Verdana"/>
              </a:rPr>
              <a:t>.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4</a:t>
            </a:r>
            <a:r>
              <a:rPr i="1" lang="en-US" sz="1100">
                <a:latin typeface="Verdana"/>
                <a:ea typeface="Verdana"/>
                <a:cs typeface="Verdana"/>
                <a:sym typeface="Verdana"/>
              </a:rPr>
              <a:t>.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5</a:t>
            </a:r>
            <a:r>
              <a:rPr i="1" lang="en-US" sz="1100">
                <a:latin typeface="Verdana"/>
                <a:ea typeface="Verdana"/>
                <a:cs typeface="Verdana"/>
                <a:sym typeface="Verdana"/>
              </a:rPr>
              <a:t>.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7</a:t>
            </a:r>
            <a:r>
              <a:rPr i="1" lang="en-US" sz="11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i="1" lang="en-US" sz="1100">
                <a:latin typeface="Verdana"/>
                <a:ea typeface="Verdana"/>
                <a:cs typeface="Verdana"/>
                <a:sym typeface="Verdana"/>
              </a:rPr>
              <a:t>.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4</a:t>
            </a:r>
            <a:r>
              <a:rPr i="1" lang="en-US" sz="1100">
                <a:latin typeface="Verdana"/>
                <a:ea typeface="Verdana"/>
                <a:cs typeface="Verdana"/>
                <a:sym typeface="Verdana"/>
              </a:rPr>
              <a:t>.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9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) =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i="1" lang="en-US" sz="1100">
                <a:latin typeface="Verdana"/>
                <a:ea typeface="Verdana"/>
                <a:cs typeface="Verdana"/>
                <a:sym typeface="Verdana"/>
              </a:rPr>
              <a:t>.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i="1" lang="en-US" sz="1100">
                <a:latin typeface="Verdana"/>
                <a:ea typeface="Verdana"/>
                <a:cs typeface="Verdana"/>
                <a:sym typeface="Verdana"/>
              </a:rPr>
              <a:t>.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4</a:t>
            </a:r>
            <a:r>
              <a:rPr i="1" lang="en-US" sz="1100">
                <a:latin typeface="Verdana"/>
                <a:ea typeface="Verdana"/>
                <a:cs typeface="Verdana"/>
                <a:sym typeface="Verdana"/>
              </a:rPr>
              <a:t>.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4</a:t>
            </a:r>
            <a:r>
              <a:rPr i="1" lang="en-US" sz="1100">
                <a:latin typeface="Verdana"/>
                <a:ea typeface="Verdana"/>
                <a:cs typeface="Verdana"/>
                <a:sym typeface="Verdana"/>
              </a:rPr>
              <a:t>.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5</a:t>
            </a:r>
            <a:r>
              <a:rPr i="1" lang="en-US" sz="1100">
                <a:latin typeface="Verdana"/>
                <a:ea typeface="Verdana"/>
                <a:cs typeface="Verdana"/>
                <a:sym typeface="Verdana"/>
              </a:rPr>
              <a:t>.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7</a:t>
            </a:r>
            <a:r>
              <a:rPr i="1" lang="en-US" sz="1100">
                <a:latin typeface="Verdana"/>
                <a:ea typeface="Verdana"/>
                <a:cs typeface="Verdana"/>
                <a:sym typeface="Verdana"/>
              </a:rPr>
              <a:t>.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9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63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Equations récursives de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Fusion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X</a:t>
            </a:r>
            <a:r>
              <a:rPr i="1" lang="en-US" sz="11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Y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92" name="Google Shape;1492;p103"/>
          <p:cNvSpPr/>
          <p:nvPr/>
        </p:nvSpPr>
        <p:spPr>
          <a:xfrm>
            <a:off x="495363" y="1232255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493" name="Google Shape;1493;p103"/>
          <p:cNvSpPr/>
          <p:nvPr/>
        </p:nvSpPr>
        <p:spPr>
          <a:xfrm>
            <a:off x="495363" y="1594129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494" name="Google Shape;1494;p103"/>
          <p:cNvSpPr txBox="1"/>
          <p:nvPr/>
        </p:nvSpPr>
        <p:spPr>
          <a:xfrm>
            <a:off x="687654" y="1959685"/>
            <a:ext cx="791845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Fusion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X</a:t>
            </a:r>
            <a:r>
              <a:rPr i="1" lang="en-US" sz="11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1100">
                <a:latin typeface="Cambria"/>
                <a:ea typeface="Cambria"/>
                <a:cs typeface="Cambria"/>
                <a:sym typeface="Cambria"/>
              </a:rPr>
              <a:t>∅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endParaRPr sz="110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495" name="Google Shape;1495;p103"/>
          <p:cNvSpPr txBox="1"/>
          <p:nvPr/>
        </p:nvSpPr>
        <p:spPr>
          <a:xfrm>
            <a:off x="2102219" y="1959685"/>
            <a:ext cx="1548130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=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X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None/>
            </a:pP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=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Y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None/>
            </a:pP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=   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i="1" lang="en-US" sz="11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Fusion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L</a:t>
            </a:r>
            <a:r>
              <a:rPr i="1" lang="en-US" sz="11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b</a:t>
            </a:r>
            <a:r>
              <a:rPr i="1" lang="en-US" sz="11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)))</a:t>
            </a:r>
            <a:endParaRPr sz="1100"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None/>
            </a:pP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=   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b</a:t>
            </a:r>
            <a:r>
              <a:rPr i="1" lang="en-US" sz="11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Fusion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((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i="1" lang="en-US" sz="11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L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r>
              <a:rPr i="1" lang="en-US" sz="11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))</a:t>
            </a:r>
            <a:endParaRPr sz="110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496" name="Google Shape;1496;p103"/>
          <p:cNvSpPr txBox="1"/>
          <p:nvPr/>
        </p:nvSpPr>
        <p:spPr>
          <a:xfrm>
            <a:off x="687654" y="2131757"/>
            <a:ext cx="793750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Fusion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lang="en-US" sz="1100">
                <a:latin typeface="Cambria"/>
                <a:ea typeface="Cambria"/>
                <a:cs typeface="Cambria"/>
                <a:sym typeface="Cambria"/>
              </a:rPr>
              <a:t>∅</a:t>
            </a:r>
            <a:r>
              <a:rPr i="1" lang="en-US" sz="11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Y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endParaRPr sz="110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497" name="Google Shape;1497;p103"/>
          <p:cNvSpPr txBox="1"/>
          <p:nvPr/>
        </p:nvSpPr>
        <p:spPr>
          <a:xfrm>
            <a:off x="687654" y="2303842"/>
            <a:ext cx="1313815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Fusion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((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i="1" lang="en-US" sz="11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L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r>
              <a:rPr i="1" lang="en-US" sz="11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b</a:t>
            </a:r>
            <a:r>
              <a:rPr i="1" lang="en-US" sz="11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))</a:t>
            </a:r>
            <a:endParaRPr sz="110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498" name="Google Shape;1498;p103"/>
          <p:cNvSpPr txBox="1"/>
          <p:nvPr/>
        </p:nvSpPr>
        <p:spPr>
          <a:xfrm>
            <a:off x="3751122" y="2303842"/>
            <a:ext cx="503555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si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1100">
                <a:latin typeface="Cambria"/>
                <a:ea typeface="Cambria"/>
                <a:cs typeface="Cambria"/>
                <a:sym typeface="Cambria"/>
              </a:rPr>
              <a:t>≤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b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9" name="Google Shape;1499;p103"/>
          <p:cNvSpPr txBox="1"/>
          <p:nvPr/>
        </p:nvSpPr>
        <p:spPr>
          <a:xfrm>
            <a:off x="687654" y="2475914"/>
            <a:ext cx="1313815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Fusion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((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i="1" lang="en-US" sz="11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L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r>
              <a:rPr i="1" lang="en-US" sz="11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b</a:t>
            </a:r>
            <a:r>
              <a:rPr i="1" lang="en-US" sz="11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))</a:t>
            </a:r>
            <a:endParaRPr sz="110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500" name="Google Shape;1500;p103"/>
          <p:cNvSpPr txBox="1"/>
          <p:nvPr/>
        </p:nvSpPr>
        <p:spPr>
          <a:xfrm>
            <a:off x="3751122" y="2475914"/>
            <a:ext cx="356870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sinon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01" name="Google Shape;1501;p103"/>
          <p:cNvSpPr/>
          <p:nvPr/>
        </p:nvSpPr>
        <p:spPr>
          <a:xfrm>
            <a:off x="495363" y="2862072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502" name="Google Shape;1502;p103"/>
          <p:cNvSpPr txBox="1"/>
          <p:nvPr/>
        </p:nvSpPr>
        <p:spPr>
          <a:xfrm>
            <a:off x="624395" y="2783279"/>
            <a:ext cx="3436620" cy="3638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Correction : par induction, si on suppose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i="1" lang="en-US" sz="11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L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et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b</a:t>
            </a:r>
            <a:r>
              <a:rPr i="1" lang="en-US" sz="11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endParaRPr sz="1100"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triées, le résultat est correct.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03" name="Google Shape;1503;p103"/>
          <p:cNvSpPr txBox="1"/>
          <p:nvPr>
            <p:ph idx="12" type="sldNum"/>
          </p:nvPr>
        </p:nvSpPr>
        <p:spPr>
          <a:xfrm>
            <a:off x="4409566" y="3370303"/>
            <a:ext cx="160654" cy="121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63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7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8" name="Google Shape;1508;p104"/>
          <p:cNvSpPr txBox="1"/>
          <p:nvPr>
            <p:ph type="title"/>
          </p:nvPr>
        </p:nvSpPr>
        <p:spPr>
          <a:xfrm>
            <a:off x="2017915" y="59814"/>
            <a:ext cx="57277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Fusion</a:t>
            </a:r>
            <a:endParaRPr/>
          </a:p>
        </p:txBody>
      </p:sp>
      <p:sp>
        <p:nvSpPr>
          <p:cNvPr id="1509" name="Google Shape;1509;p104"/>
          <p:cNvSpPr txBox="1"/>
          <p:nvPr/>
        </p:nvSpPr>
        <p:spPr>
          <a:xfrm>
            <a:off x="319506" y="686231"/>
            <a:ext cx="3969385" cy="1599565"/>
          </a:xfrm>
          <a:prstGeom prst="rect">
            <a:avLst/>
          </a:prstGeom>
          <a:solidFill>
            <a:srgbClr val="FFFAC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19675">
            <a:spAutoFit/>
          </a:bodyPr>
          <a:lstStyle/>
          <a:p>
            <a:pPr indent="0" lvl="0" marL="43815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static </a:t>
            </a:r>
            <a:r>
              <a:rPr lang="en-US" sz="1000">
                <a:latin typeface="Courier New"/>
                <a:ea typeface="Courier New"/>
                <a:cs typeface="Courier New"/>
                <a:sym typeface="Courier New"/>
              </a:rPr>
              <a:t>Liste Fusion(Liste a, Liste b) {</a:t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  <a:p>
            <a:pPr indent="-103504" lvl="0" marL="276225" marR="2963545" rtl="0" algn="l">
              <a:lnSpc>
                <a:spcPct val="120000"/>
              </a:lnSpc>
              <a:spcBef>
                <a:spcPts val="35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 f  </a:t>
            </a:r>
            <a:r>
              <a:rPr lang="en-US" sz="1000">
                <a:latin typeface="Courier New"/>
                <a:ea typeface="Courier New"/>
                <a:cs typeface="Courier New"/>
                <a:sym typeface="Courier New"/>
              </a:rPr>
              <a:t>(a == </a:t>
            </a:r>
            <a:r>
              <a:rPr b="1" lang="en-US" sz="1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null</a:t>
            </a:r>
            <a:r>
              <a:rPr lang="en-US" sz="1000">
                <a:latin typeface="Courier New"/>
                <a:ea typeface="Courier New"/>
                <a:cs typeface="Courier New"/>
                <a:sym typeface="Courier New"/>
              </a:rPr>
              <a:t>)  </a:t>
            </a:r>
            <a:r>
              <a:rPr b="1" lang="en-US" sz="1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return </a:t>
            </a:r>
            <a:r>
              <a:rPr lang="en-US" sz="1000">
                <a:latin typeface="Courier New"/>
                <a:ea typeface="Courier New"/>
                <a:cs typeface="Courier New"/>
                <a:sym typeface="Courier New"/>
              </a:rPr>
              <a:t>b;</a:t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17272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 f  </a:t>
            </a:r>
            <a:r>
              <a:rPr lang="en-US" sz="1000">
                <a:latin typeface="Courier New"/>
                <a:ea typeface="Courier New"/>
                <a:cs typeface="Courier New"/>
                <a:sym typeface="Courier New"/>
              </a:rPr>
              <a:t>(b == </a:t>
            </a:r>
            <a:r>
              <a:rPr b="1" lang="en-US" sz="1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null</a:t>
            </a:r>
            <a:r>
              <a:rPr lang="en-US" sz="1000"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276225" marR="0" rtl="0" algn="l">
              <a:lnSpc>
                <a:spcPct val="119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return </a:t>
            </a:r>
            <a:r>
              <a:rPr lang="en-US" sz="1000">
                <a:latin typeface="Courier New"/>
                <a:ea typeface="Courier New"/>
                <a:cs typeface="Courier New"/>
                <a:sym typeface="Courier New"/>
              </a:rPr>
              <a:t>a;</a:t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172720" marR="0" rtl="0" algn="l">
              <a:lnSpc>
                <a:spcPct val="119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 f  </a:t>
            </a:r>
            <a:r>
              <a:rPr lang="en-US" sz="1000">
                <a:latin typeface="Courier New"/>
                <a:ea typeface="Courier New"/>
                <a:cs typeface="Courier New"/>
                <a:sym typeface="Courier New"/>
              </a:rPr>
              <a:t>(a.contenu &lt; b.contenu)</a:t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  <a:p>
            <a:pPr indent="118745" lvl="0" marL="156845" marR="706755" rtl="0" algn="l">
              <a:lnSpc>
                <a:spcPct val="120000"/>
              </a:lnSpc>
              <a:spcBef>
                <a:spcPts val="4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return new </a:t>
            </a:r>
            <a:r>
              <a:rPr lang="en-US" sz="1000">
                <a:latin typeface="Courier New"/>
                <a:ea typeface="Courier New"/>
                <a:cs typeface="Courier New"/>
                <a:sym typeface="Courier New"/>
              </a:rPr>
              <a:t>Liste(a.contenu, Fusion(a.suivant, b));  </a:t>
            </a:r>
            <a:r>
              <a:rPr b="1" lang="en-US" sz="1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else</a:t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indent="0" lvl="0" marL="27622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return new </a:t>
            </a:r>
            <a:r>
              <a:rPr lang="en-US" sz="1000">
                <a:latin typeface="Courier New"/>
                <a:ea typeface="Courier New"/>
                <a:cs typeface="Courier New"/>
                <a:sym typeface="Courier New"/>
              </a:rPr>
              <a:t>Liste(b.contenu, Fusion(a, b.suivant));</a:t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3175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510" name="Google Shape;1510;p104"/>
          <p:cNvSpPr/>
          <p:nvPr/>
        </p:nvSpPr>
        <p:spPr>
          <a:xfrm>
            <a:off x="495363" y="2496477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511" name="Google Shape;1511;p104"/>
          <p:cNvSpPr txBox="1"/>
          <p:nvPr/>
        </p:nvSpPr>
        <p:spPr>
          <a:xfrm>
            <a:off x="624395" y="2417685"/>
            <a:ext cx="2584450" cy="3638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Complexité en nombre de comparaisons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None/>
            </a:pP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longueur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) +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longueur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))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12" name="Google Shape;1512;p104"/>
          <p:cNvSpPr txBox="1"/>
          <p:nvPr>
            <p:ph idx="12" type="sldNum"/>
          </p:nvPr>
        </p:nvSpPr>
        <p:spPr>
          <a:xfrm>
            <a:off x="4409566" y="3370303"/>
            <a:ext cx="160654" cy="121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64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6" name="Shape 1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7" name="Google Shape;1517;p105"/>
          <p:cNvSpPr txBox="1"/>
          <p:nvPr>
            <p:ph type="title"/>
          </p:nvPr>
        </p:nvSpPr>
        <p:spPr>
          <a:xfrm>
            <a:off x="1926272" y="59814"/>
            <a:ext cx="75565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Tri fusion</a:t>
            </a:r>
            <a:endParaRPr/>
          </a:p>
        </p:txBody>
      </p:sp>
      <p:sp>
        <p:nvSpPr>
          <p:cNvPr id="1518" name="Google Shape;1518;p105"/>
          <p:cNvSpPr/>
          <p:nvPr/>
        </p:nvSpPr>
        <p:spPr>
          <a:xfrm>
            <a:off x="495363" y="888276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519" name="Google Shape;1519;p105"/>
          <p:cNvSpPr txBox="1"/>
          <p:nvPr/>
        </p:nvSpPr>
        <p:spPr>
          <a:xfrm>
            <a:off x="598995" y="809484"/>
            <a:ext cx="3500120" cy="17456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Une liste de 0 ou 1 élément est triée.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Toute autre liste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L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None/>
            </a:pPr>
            <a:r>
              <a:t/>
            </a:r>
            <a:endParaRPr sz="1150">
              <a:latin typeface="Arial"/>
              <a:ea typeface="Arial"/>
              <a:cs typeface="Arial"/>
              <a:sym typeface="Arial"/>
            </a:endParaRPr>
          </a:p>
          <a:p>
            <a:pPr indent="-137159" lvl="0" marL="314960" marR="558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peut se découper en deux sous-listes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L</a:t>
            </a:r>
            <a:r>
              <a:rPr baseline="-25000" lang="en-US" sz="1050">
                <a:latin typeface="Helvetica Neue"/>
                <a:ea typeface="Helvetica Neue"/>
                <a:cs typeface="Helvetica Neue"/>
                <a:sym typeface="Helvetica Neue"/>
              </a:rPr>
              <a:t>1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et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L</a:t>
            </a:r>
            <a:r>
              <a:rPr baseline="-25000" lang="en-US" sz="1050">
                <a:latin typeface="Helvetica Neue"/>
                <a:ea typeface="Helvetica Neue"/>
                <a:cs typeface="Helvetica Neue"/>
                <a:sym typeface="Helvetica Neue"/>
              </a:rPr>
              <a:t>2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de même  taille (à 1 près).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77800" marR="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Les sous-listes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L</a:t>
            </a:r>
            <a:r>
              <a:rPr baseline="-25000" lang="en-US" sz="1050">
                <a:latin typeface="Helvetica Neue"/>
                <a:ea typeface="Helvetica Neue"/>
                <a:cs typeface="Helvetica Neue"/>
                <a:sym typeface="Helvetica Neue"/>
              </a:rPr>
              <a:t>1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et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L</a:t>
            </a:r>
            <a:r>
              <a:rPr baseline="-25000" lang="en-US" sz="1050">
                <a:latin typeface="Helvetica Neue"/>
                <a:ea typeface="Helvetica Neue"/>
                <a:cs typeface="Helvetica Neue"/>
                <a:sym typeface="Helvetica Neue"/>
              </a:rPr>
              <a:t>2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sont triées récursivement,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77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puis fusionnées.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528955" marR="0" rtl="0" algn="l">
              <a:lnSpc>
                <a:spcPct val="100000"/>
              </a:lnSpc>
              <a:spcBef>
                <a:spcPts val="830"/>
              </a:spcBef>
              <a:spcAft>
                <a:spcPts val="0"/>
              </a:spcAft>
              <a:buNone/>
            </a:pP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TriFusion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L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 =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Fusion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TriFusion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L</a:t>
            </a:r>
            <a:r>
              <a:rPr baseline="-25000" lang="en-US" sz="105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TriFusion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L</a:t>
            </a:r>
            <a:r>
              <a:rPr baseline="-25000" lang="en-US" sz="105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))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20" name="Google Shape;1520;p105"/>
          <p:cNvSpPr/>
          <p:nvPr/>
        </p:nvSpPr>
        <p:spPr>
          <a:xfrm>
            <a:off x="495363" y="1229893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521" name="Google Shape;1521;p105"/>
          <p:cNvSpPr txBox="1"/>
          <p:nvPr>
            <p:ph idx="12" type="sldNum"/>
          </p:nvPr>
        </p:nvSpPr>
        <p:spPr>
          <a:xfrm>
            <a:off x="4409566" y="3370303"/>
            <a:ext cx="160654" cy="121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65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