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6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00C20AB-CFAE-403B-9FCC-B7D06605944E}" type="datetimeFigureOut">
              <a:rPr lang="fr-FR" smtClean="0"/>
              <a:t>22/01/2021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00C20AB-CFAE-403B-9FCC-B7D06605944E}" type="datetimeFigureOut">
              <a:rPr lang="fr-FR" smtClean="0"/>
              <a:t>22/01/2021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00C20AB-CFAE-403B-9FCC-B7D06605944E}" type="datetimeFigureOut">
              <a:rPr lang="fr-FR" smtClean="0"/>
              <a:t>22/01/2021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00C20AB-CFAE-403B-9FCC-B7D06605944E}" type="datetimeFigureOut">
              <a:rPr lang="fr-FR" smtClean="0"/>
              <a:t>22/01/2021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00C20AB-CFAE-403B-9FCC-B7D06605944E}" type="datetimeFigureOut">
              <a:rPr lang="fr-FR" smtClean="0"/>
              <a:t>22/01/2021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00C20AB-CFAE-403B-9FCC-B7D06605944E}" type="datetimeFigureOut">
              <a:rPr lang="fr-FR" smtClean="0"/>
              <a:t>22/01/2021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00C20AB-CFAE-403B-9FCC-B7D06605944E}" type="datetimeFigureOut">
              <a:rPr lang="fr-FR" smtClean="0"/>
              <a:t>22/01/2021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00C20AB-CFAE-403B-9FCC-B7D06605944E}" type="datetimeFigureOut">
              <a:rPr lang="fr-FR" smtClean="0"/>
              <a:t>22/01/2021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00C20AB-CFAE-403B-9FCC-B7D06605944E}" type="datetimeFigureOut">
              <a:rPr lang="fr-FR" smtClean="0"/>
              <a:t>22/01/2021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00C20AB-CFAE-403B-9FCC-B7D06605944E}" type="datetimeFigureOut">
              <a:rPr lang="fr-FR" smtClean="0"/>
              <a:t>22/01/2021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00C20AB-CFAE-403B-9FCC-B7D06605944E}" type="datetimeFigureOut">
              <a:rPr lang="fr-FR" smtClean="0"/>
              <a:t>22/01/2021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CEF15C-9A13-406C-9083-75387C87DF9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C20AB-CFAE-403B-9FCC-B7D06605944E}" type="datetimeFigureOut">
              <a:rPr lang="fr-FR" smtClean="0"/>
              <a:t>22/01/2021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CEF15C-9A13-406C-9083-75387C87DF9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nswers.com/topic/tragedy" TargetMode="External"/><Relationship Id="rId2" Type="http://schemas.openxmlformats.org/officeDocument/2006/relationships/hyperlink" Target="http://www.answers.com/topic/genre" TargetMode="External"/><Relationship Id="rId1" Type="http://schemas.openxmlformats.org/officeDocument/2006/relationships/slideLayout" Target="../slideLayouts/slideLayout2.xml"/><Relationship Id="rId5" Type="http://schemas.openxmlformats.org/officeDocument/2006/relationships/hyperlink" Target="http://www.answers.com/topic/ode" TargetMode="External"/><Relationship Id="rId4" Type="http://schemas.openxmlformats.org/officeDocument/2006/relationships/hyperlink" Target="http://www.answers.com/topic/epi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b="1" u="sng" dirty="0"/>
              <a:t>Literary Movements</a:t>
            </a:r>
            <a:endParaRPr lang="fr-FR" dirty="0"/>
          </a:p>
        </p:txBody>
      </p:sp>
      <p:sp>
        <p:nvSpPr>
          <p:cNvPr id="3" name="Sous-titre 2"/>
          <p:cNvSpPr>
            <a:spLocks noGrp="1"/>
          </p:cNvSpPr>
          <p:nvPr>
            <p:ph type="subTitle" idx="1"/>
          </p:nvPr>
        </p:nvSpPr>
        <p:spPr/>
        <p:txBody>
          <a:bodyPr/>
          <a:lstStyle/>
          <a:p>
            <a:r>
              <a:rPr lang="en-US" b="1" u="sng" dirty="0" smtClean="0"/>
              <a:t>Classicism</a:t>
            </a:r>
          </a:p>
          <a:p>
            <a:endParaRPr lang="en-US" b="1" u="sng" dirty="0"/>
          </a:p>
          <a:p>
            <a:endParaRPr lang="en-US" b="1" u="sng"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u="sng" dirty="0"/>
              <a:t>Movement origin: </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Classicism was defined by the ancient </a:t>
            </a:r>
            <a:r>
              <a:rPr lang="en-US" b="1" u="sng" dirty="0">
                <a:solidFill>
                  <a:srgbClr val="FF0000"/>
                </a:solidFill>
              </a:rPr>
              <a:t>Greeks</a:t>
            </a:r>
            <a:r>
              <a:rPr lang="en-US" dirty="0"/>
              <a:t>, imitated by the </a:t>
            </a:r>
            <a:r>
              <a:rPr lang="en-US" u="sng" dirty="0">
                <a:solidFill>
                  <a:srgbClr val="FF0000"/>
                </a:solidFill>
              </a:rPr>
              <a:t>Romans</a:t>
            </a:r>
            <a:r>
              <a:rPr lang="en-US" dirty="0"/>
              <a:t>, and then continued to appear in various forms across the centuries. Historically, the periods most associated with Classicism are the </a:t>
            </a:r>
            <a:r>
              <a:rPr lang="en-US" u="sng" dirty="0">
                <a:solidFill>
                  <a:srgbClr val="FF0000"/>
                </a:solidFill>
              </a:rPr>
              <a:t>fifth and fourth centuries BC </a:t>
            </a:r>
            <a:r>
              <a:rPr lang="en-US" dirty="0"/>
              <a:t>in </a:t>
            </a:r>
            <a:r>
              <a:rPr lang="en-US" b="1" u="sng" dirty="0">
                <a:solidFill>
                  <a:srgbClr val="FF0000"/>
                </a:solidFill>
              </a:rPr>
              <a:t>Greece</a:t>
            </a:r>
            <a:r>
              <a:rPr lang="en-US" dirty="0"/>
              <a:t> with writers such as </a:t>
            </a:r>
            <a:r>
              <a:rPr lang="en-US" b="1" u="sng" dirty="0">
                <a:solidFill>
                  <a:srgbClr val="FF0000"/>
                </a:solidFill>
              </a:rPr>
              <a:t>Aristotle</a:t>
            </a:r>
            <a:r>
              <a:rPr lang="en-US" dirty="0"/>
              <a:t> and </a:t>
            </a:r>
            <a:r>
              <a:rPr lang="en-US" b="1" u="sng" dirty="0">
                <a:solidFill>
                  <a:srgbClr val="FF0000"/>
                </a:solidFill>
              </a:rPr>
              <a:t>Sophocles</a:t>
            </a:r>
            <a:r>
              <a:rPr lang="en-US" dirty="0"/>
              <a:t>; with Roman writers such as </a:t>
            </a:r>
            <a:r>
              <a:rPr lang="en-US" u="sng" dirty="0">
                <a:solidFill>
                  <a:srgbClr val="FF0000"/>
                </a:solidFill>
              </a:rPr>
              <a:t>Cicero</a:t>
            </a:r>
            <a:r>
              <a:rPr lang="en-US" dirty="0"/>
              <a:t> and </a:t>
            </a:r>
            <a:r>
              <a:rPr lang="en-US" b="1" u="sng" dirty="0">
                <a:solidFill>
                  <a:srgbClr val="FF0000"/>
                </a:solidFill>
              </a:rPr>
              <a:t>Vergil</a:t>
            </a:r>
            <a:r>
              <a:rPr lang="en-US" dirty="0"/>
              <a:t>; in late seventeenth-century French drama; and in the eighteenth century, especially in France, during a period called the Enlightenment, with such writers as </a:t>
            </a:r>
            <a:r>
              <a:rPr lang="en-US" b="1" u="sng" dirty="0">
                <a:solidFill>
                  <a:srgbClr val="FF0000"/>
                </a:solidFill>
              </a:rPr>
              <a:t>Voltaire. </a:t>
            </a:r>
            <a:endParaRPr lang="fr-FR" b="1" u="sng" dirty="0">
              <a:solidFill>
                <a:srgbClr val="FF0000"/>
              </a:solidFill>
            </a:endParaRP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u="sng" dirty="0"/>
              <a:t>Major elements of Classicism</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pPr lvl="0"/>
            <a:r>
              <a:rPr lang="en-US" dirty="0"/>
              <a:t>Classicism affirms the </a:t>
            </a:r>
            <a:r>
              <a:rPr lang="en-US" b="1" u="sng" dirty="0">
                <a:solidFill>
                  <a:srgbClr val="FF0000"/>
                </a:solidFill>
              </a:rPr>
              <a:t>superiority of balance and rationality </a:t>
            </a:r>
            <a:r>
              <a:rPr lang="en-US" dirty="0"/>
              <a:t>over impulse and emotion.</a:t>
            </a:r>
            <a:endParaRPr lang="fr-FR" dirty="0"/>
          </a:p>
          <a:p>
            <a:pPr lvl="0"/>
            <a:r>
              <a:rPr lang="en-US" dirty="0"/>
              <a:t> It aspires to </a:t>
            </a:r>
            <a:r>
              <a:rPr lang="en-US" b="1" u="sng" dirty="0">
                <a:solidFill>
                  <a:srgbClr val="FF0000"/>
                </a:solidFill>
              </a:rPr>
              <a:t>formal precision</a:t>
            </a:r>
            <a:r>
              <a:rPr lang="en-US" dirty="0"/>
              <a:t>, affirms </a:t>
            </a:r>
            <a:r>
              <a:rPr lang="en-US" b="1" u="sng" dirty="0">
                <a:solidFill>
                  <a:srgbClr val="FF0000"/>
                </a:solidFill>
              </a:rPr>
              <a:t>order</a:t>
            </a:r>
            <a:r>
              <a:rPr lang="en-US" dirty="0"/>
              <a:t>, and </a:t>
            </a:r>
            <a:r>
              <a:rPr lang="en-US" b="1" u="sng" dirty="0">
                <a:solidFill>
                  <a:srgbClr val="FF0000"/>
                </a:solidFill>
              </a:rPr>
              <a:t>eschews ambiguity</a:t>
            </a:r>
            <a:r>
              <a:rPr lang="en-US" dirty="0"/>
              <a:t>, and flights of imagination.</a:t>
            </a:r>
            <a:endParaRPr lang="fr-FR" dirty="0"/>
          </a:p>
          <a:p>
            <a:pPr lvl="0"/>
            <a:r>
              <a:rPr lang="en-US" dirty="0"/>
              <a:t> Classicism asserts the importance of </a:t>
            </a:r>
            <a:r>
              <a:rPr lang="en-US" b="1" u="sng" dirty="0">
                <a:solidFill>
                  <a:srgbClr val="FF0000"/>
                </a:solidFill>
              </a:rPr>
              <a:t>wholeness and unity</a:t>
            </a:r>
            <a:r>
              <a:rPr lang="en-US" dirty="0"/>
              <a:t>; the work of art coheres without extraneous elements or open-ended conclusions.</a:t>
            </a:r>
            <a:endParaRPr lang="fr-FR" dirty="0"/>
          </a:p>
          <a:p>
            <a:pPr lvl="0"/>
            <a:r>
              <a:rPr lang="en-US" dirty="0"/>
              <a:t>It stressed restraint and restricted scope, </a:t>
            </a:r>
            <a:r>
              <a:rPr lang="en-US" b="1" u="sng" dirty="0">
                <a:solidFill>
                  <a:srgbClr val="FF0000"/>
                </a:solidFill>
              </a:rPr>
              <a:t>reason reflected in theme and structure. </a:t>
            </a:r>
            <a:endParaRPr lang="fr-FR" b="1" u="sng" dirty="0">
              <a:solidFill>
                <a:srgbClr val="FF0000"/>
              </a:solidFill>
            </a:endParaRPr>
          </a:p>
          <a:p>
            <a:pPr lvl="0"/>
            <a:r>
              <a:rPr lang="en-US" dirty="0"/>
              <a:t>The writer must be governed by rules, models, or conventions, rather than by wayward inspiration.</a:t>
            </a:r>
            <a:endParaRPr lang="fr-FR" dirty="0"/>
          </a:p>
          <a:p>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u="sng" dirty="0"/>
              <a:t>Example</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In his </a:t>
            </a:r>
            <a:r>
              <a:rPr lang="en-US" i="1" dirty="0"/>
              <a:t>Poetics</a:t>
            </a:r>
            <a:r>
              <a:rPr lang="en-US" dirty="0"/>
              <a:t>, Aristotle stressed the unities of time, place, and action. He asserted that the action of a place must occur </a:t>
            </a:r>
            <a:r>
              <a:rPr lang="en-US" b="1" u="sng" dirty="0">
                <a:solidFill>
                  <a:srgbClr val="FF0000"/>
                </a:solidFill>
              </a:rPr>
              <a:t>within 24 hours</a:t>
            </a:r>
            <a:r>
              <a:rPr lang="en-US" dirty="0"/>
              <a:t>, with all the events taking place in </a:t>
            </a:r>
            <a:r>
              <a:rPr lang="en-US" b="1" u="sng" dirty="0">
                <a:solidFill>
                  <a:srgbClr val="FF0000"/>
                </a:solidFill>
              </a:rPr>
              <a:t>one location</a:t>
            </a:r>
            <a:r>
              <a:rPr lang="en-US" dirty="0"/>
              <a:t>, and </a:t>
            </a:r>
            <a:r>
              <a:rPr lang="en-US" b="1" u="sng" dirty="0">
                <a:solidFill>
                  <a:srgbClr val="FF0000"/>
                </a:solidFill>
              </a:rPr>
              <a:t>each event causing the next event. </a:t>
            </a:r>
            <a:r>
              <a:rPr lang="en-US" dirty="0"/>
              <a:t>Following these restrictions would produce a pleasingly cohesive drama. </a:t>
            </a:r>
            <a:endParaRPr lang="fr-FR" dirty="0"/>
          </a:p>
          <a:p>
            <a:r>
              <a:rPr lang="en-US" dirty="0"/>
              <a:t>        Classicism is not necessarily linked to ancient times; there is a </a:t>
            </a:r>
            <a:r>
              <a:rPr lang="en-US" b="1" u="sng" dirty="0">
                <a:solidFill>
                  <a:srgbClr val="FF0000"/>
                </a:solidFill>
              </a:rPr>
              <a:t>renewal interest in many following centuries</a:t>
            </a:r>
            <a:r>
              <a:rPr lang="en-US" dirty="0"/>
              <a:t>. Writers imitate Greek or Roman models in </a:t>
            </a:r>
            <a:r>
              <a:rPr lang="en-US" b="1" u="sng" dirty="0">
                <a:solidFill>
                  <a:srgbClr val="FF0000"/>
                </a:solidFill>
              </a:rPr>
              <a:t>subject-matter </a:t>
            </a:r>
            <a:r>
              <a:rPr lang="en-US" dirty="0"/>
              <a:t>(e.g. Greek legends) or in </a:t>
            </a:r>
            <a:r>
              <a:rPr lang="en-US" b="1" u="sng" dirty="0">
                <a:solidFill>
                  <a:srgbClr val="FF0000"/>
                </a:solidFill>
              </a:rPr>
              <a:t>form</a:t>
            </a:r>
            <a:r>
              <a:rPr lang="en-US" dirty="0"/>
              <a:t> (by the adoption of </a:t>
            </a:r>
            <a:r>
              <a:rPr lang="en-US" u="sng" dirty="0">
                <a:hlinkClick r:id="rId2"/>
              </a:rPr>
              <a:t>genres</a:t>
            </a:r>
            <a:r>
              <a:rPr lang="en-US" dirty="0"/>
              <a:t> like </a:t>
            </a:r>
            <a:r>
              <a:rPr lang="en-US" u="sng" dirty="0">
                <a:hlinkClick r:id="rId3"/>
              </a:rPr>
              <a:t>tragedy</a:t>
            </a:r>
            <a:r>
              <a:rPr lang="en-US" dirty="0"/>
              <a:t>, </a:t>
            </a:r>
            <a:r>
              <a:rPr lang="en-US" u="sng" dirty="0">
                <a:hlinkClick r:id="rId4"/>
              </a:rPr>
              <a:t>epic</a:t>
            </a:r>
            <a:r>
              <a:rPr lang="en-US" dirty="0"/>
              <a:t>, </a:t>
            </a:r>
            <a:r>
              <a:rPr lang="en-US" u="sng" dirty="0">
                <a:hlinkClick r:id="rId5"/>
              </a:rPr>
              <a:t>ode</a:t>
            </a:r>
            <a:r>
              <a:rPr lang="en-US" dirty="0"/>
              <a:t>), or both. In the twentieth century, for example, it can be seen in the literary works and critical theory </a:t>
            </a:r>
            <a:r>
              <a:rPr lang="en-US" b="1" u="sng" dirty="0">
                <a:solidFill>
                  <a:srgbClr val="FF0000"/>
                </a:solidFill>
              </a:rPr>
              <a:t>of T. S. </a:t>
            </a:r>
            <a:r>
              <a:rPr lang="en-US" dirty="0"/>
              <a:t>Eliot and in the use of </a:t>
            </a:r>
            <a:r>
              <a:rPr lang="en-US" b="1" u="sng" dirty="0">
                <a:solidFill>
                  <a:srgbClr val="FF0000"/>
                </a:solidFill>
              </a:rPr>
              <a:t>mythology</a:t>
            </a:r>
            <a:r>
              <a:rPr lang="en-US" dirty="0"/>
              <a:t> in various works.</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u="sng" dirty="0"/>
              <a:t>Representative authors of Classicism:</a:t>
            </a:r>
            <a:r>
              <a:rPr lang="fr-FR" dirty="0"/>
              <a:t/>
            </a:r>
            <a:br>
              <a:rPr lang="fr-FR" dirty="0"/>
            </a:br>
            <a:endParaRPr lang="fr-FR" dirty="0"/>
          </a:p>
        </p:txBody>
      </p:sp>
      <p:sp>
        <p:nvSpPr>
          <p:cNvPr id="3" name="Espace réservé du contenu 2"/>
          <p:cNvSpPr>
            <a:spLocks noGrp="1"/>
          </p:cNvSpPr>
          <p:nvPr>
            <p:ph idx="1"/>
          </p:nvPr>
        </p:nvSpPr>
        <p:spPr>
          <a:xfrm>
            <a:off x="457200" y="1124744"/>
            <a:ext cx="8229600" cy="5328592"/>
          </a:xfrm>
        </p:spPr>
        <p:txBody>
          <a:bodyPr>
            <a:normAutofit fontScale="25000" lnSpcReduction="20000"/>
          </a:bodyPr>
          <a:lstStyle/>
          <a:p>
            <a:r>
              <a:rPr lang="en-US" sz="8000" b="1" u="sng" dirty="0">
                <a:solidFill>
                  <a:srgbClr val="FF0000"/>
                </a:solidFill>
              </a:rPr>
              <a:t>Pierre Corneille </a:t>
            </a:r>
            <a:r>
              <a:rPr lang="en-US" sz="8000" dirty="0"/>
              <a:t>(1606-84): </a:t>
            </a:r>
            <a:r>
              <a:rPr lang="en-US" sz="8000" b="1" u="sng" dirty="0">
                <a:solidFill>
                  <a:srgbClr val="FF0000"/>
                </a:solidFill>
              </a:rPr>
              <a:t>French dramatist</a:t>
            </a:r>
            <a:r>
              <a:rPr lang="en-US" sz="8000" dirty="0"/>
              <a:t>, whose plays are masterpieces of classical French literature. </a:t>
            </a:r>
            <a:r>
              <a:rPr lang="en-US" sz="8000" dirty="0" smtClean="0"/>
              <a:t> </a:t>
            </a:r>
            <a:r>
              <a:rPr lang="en-US" sz="8000" dirty="0"/>
              <a:t>He is a master of comedy and he </a:t>
            </a:r>
            <a:r>
              <a:rPr lang="en-US" sz="8000" b="1" u="sng" dirty="0">
                <a:solidFill>
                  <a:srgbClr val="FF0000"/>
                </a:solidFill>
              </a:rPr>
              <a:t>originated the comedy of manners.</a:t>
            </a:r>
            <a:r>
              <a:rPr lang="en-US" sz="8000" dirty="0"/>
              <a:t> One of his unforgettable comedies is </a:t>
            </a:r>
            <a:r>
              <a:rPr lang="en-US" sz="8000" b="1" i="1" dirty="0">
                <a:solidFill>
                  <a:srgbClr val="FF0000"/>
                </a:solidFill>
              </a:rPr>
              <a:t>Le </a:t>
            </a:r>
            <a:r>
              <a:rPr lang="en-US" sz="8000" b="1" i="1" dirty="0" err="1">
                <a:solidFill>
                  <a:srgbClr val="FF0000"/>
                </a:solidFill>
              </a:rPr>
              <a:t>menteur</a:t>
            </a:r>
            <a:r>
              <a:rPr lang="en-US" sz="8000" b="1" dirty="0">
                <a:solidFill>
                  <a:srgbClr val="FF0000"/>
                </a:solidFill>
              </a:rPr>
              <a:t> </a:t>
            </a:r>
            <a:r>
              <a:rPr lang="en-US" sz="8000" dirty="0"/>
              <a:t>(The Liar, 1643). His tragedies include: </a:t>
            </a:r>
            <a:r>
              <a:rPr lang="en-US" sz="8000" b="1" i="1" dirty="0" err="1">
                <a:solidFill>
                  <a:srgbClr val="FF0000"/>
                </a:solidFill>
              </a:rPr>
              <a:t>Médée</a:t>
            </a:r>
            <a:r>
              <a:rPr lang="en-US" sz="8000" i="1" dirty="0"/>
              <a:t> </a:t>
            </a:r>
            <a:r>
              <a:rPr lang="en-US" sz="8000" dirty="0"/>
              <a:t>(1635), </a:t>
            </a:r>
            <a:r>
              <a:rPr lang="en-US" sz="8000" i="1" dirty="0"/>
              <a:t>Le </a:t>
            </a:r>
            <a:r>
              <a:rPr lang="en-US" sz="8000" b="1" i="1" dirty="0">
                <a:solidFill>
                  <a:srgbClr val="FF0000"/>
                </a:solidFill>
              </a:rPr>
              <a:t>Cid</a:t>
            </a:r>
            <a:r>
              <a:rPr lang="en-US" sz="8000" dirty="0" smtClean="0"/>
              <a:t>, and </a:t>
            </a:r>
            <a:r>
              <a:rPr lang="en-US" sz="8000" b="1" i="1" dirty="0">
                <a:solidFill>
                  <a:srgbClr val="FF0000"/>
                </a:solidFill>
              </a:rPr>
              <a:t>Horace</a:t>
            </a:r>
            <a:r>
              <a:rPr lang="en-US" sz="8000" dirty="0"/>
              <a:t> (1640</a:t>
            </a:r>
            <a:r>
              <a:rPr lang="en-US" sz="8000" dirty="0" smtClean="0"/>
              <a:t>).</a:t>
            </a:r>
            <a:endParaRPr lang="fr-FR" sz="8000" dirty="0"/>
          </a:p>
          <a:p>
            <a:r>
              <a:rPr lang="en-US" sz="8000" b="1" u="sng" dirty="0">
                <a:solidFill>
                  <a:srgbClr val="FF0000"/>
                </a:solidFill>
              </a:rPr>
              <a:t>-T. S. Eliot </a:t>
            </a:r>
            <a:r>
              <a:rPr lang="en-US" sz="8000" dirty="0"/>
              <a:t>(1888-1965): </a:t>
            </a:r>
            <a:r>
              <a:rPr lang="en-US" sz="8000" dirty="0" smtClean="0"/>
              <a:t>He </a:t>
            </a:r>
            <a:r>
              <a:rPr lang="en-US" sz="8000" dirty="0"/>
              <a:t>integrates </a:t>
            </a:r>
            <a:r>
              <a:rPr lang="en-US" sz="8000" b="1" u="sng" dirty="0">
                <a:solidFill>
                  <a:srgbClr val="FF0000"/>
                </a:solidFill>
              </a:rPr>
              <a:t>classical tragic elements </a:t>
            </a:r>
            <a:r>
              <a:rPr lang="en-US" sz="8000" dirty="0"/>
              <a:t>in his play </a:t>
            </a:r>
            <a:r>
              <a:rPr lang="en-US" sz="8000" b="1" i="1" dirty="0">
                <a:solidFill>
                  <a:srgbClr val="FF0000"/>
                </a:solidFill>
              </a:rPr>
              <a:t>Murder in the Cathedral</a:t>
            </a:r>
            <a:r>
              <a:rPr lang="en-US" sz="8000" dirty="0"/>
              <a:t>, about the life and death of Thomas Becket. Eliot is a complex literary critic and poet, articulated some of the most challenging </a:t>
            </a:r>
            <a:r>
              <a:rPr lang="en-US" sz="8000" b="1" dirty="0">
                <a:solidFill>
                  <a:srgbClr val="FF0000"/>
                </a:solidFill>
              </a:rPr>
              <a:t>modern stylistic developments with an appreciation of Classicism</a:t>
            </a:r>
            <a:r>
              <a:rPr lang="en-US" sz="8000" dirty="0" smtClean="0"/>
              <a:t>.</a:t>
            </a:r>
            <a:endParaRPr lang="fr-FR" sz="8000" dirty="0"/>
          </a:p>
          <a:p>
            <a:r>
              <a:rPr lang="en-US" sz="8000" b="1" u="sng" dirty="0">
                <a:solidFill>
                  <a:srgbClr val="FF0000"/>
                </a:solidFill>
              </a:rPr>
              <a:t>-Euripides</a:t>
            </a:r>
            <a:r>
              <a:rPr lang="en-US" sz="8000" b="1" dirty="0">
                <a:solidFill>
                  <a:srgbClr val="FF0000"/>
                </a:solidFill>
              </a:rPr>
              <a:t>: </a:t>
            </a:r>
            <a:r>
              <a:rPr lang="en-US" sz="8000" dirty="0"/>
              <a:t>(480?-406? BC) is one of the great tragic poets and dramatists of ancient </a:t>
            </a:r>
            <a:r>
              <a:rPr lang="en-US" sz="8000" b="1" u="sng" dirty="0">
                <a:solidFill>
                  <a:srgbClr val="FF0000"/>
                </a:solidFill>
              </a:rPr>
              <a:t>Greece. </a:t>
            </a:r>
            <a:r>
              <a:rPr lang="en-US" sz="8000" dirty="0" smtClean="0"/>
              <a:t>His </a:t>
            </a:r>
            <a:r>
              <a:rPr lang="en-US" sz="8000" dirty="0"/>
              <a:t>work had a great influence on </a:t>
            </a:r>
            <a:r>
              <a:rPr lang="en-US" sz="8000" b="1" u="sng" dirty="0">
                <a:solidFill>
                  <a:srgbClr val="FF0000"/>
                </a:solidFill>
              </a:rPr>
              <a:t>Roman drama, later English and German drama, and especially 17th-century French dramatic poets Pierre </a:t>
            </a:r>
            <a:r>
              <a:rPr lang="en-US" sz="8000" b="1" u="sng" dirty="0" smtClean="0">
                <a:solidFill>
                  <a:srgbClr val="FF0000"/>
                </a:solidFill>
              </a:rPr>
              <a:t>Corneille</a:t>
            </a:r>
            <a:endParaRPr lang="en-US" sz="8000" dirty="0" smtClean="0"/>
          </a:p>
          <a:p>
            <a:r>
              <a:rPr lang="en-US" sz="8000" b="1" u="sng" dirty="0" smtClean="0">
                <a:solidFill>
                  <a:srgbClr val="FF0000"/>
                </a:solidFill>
              </a:rPr>
              <a:t>William </a:t>
            </a:r>
            <a:r>
              <a:rPr lang="en-US" sz="8000" b="1" u="sng" dirty="0">
                <a:solidFill>
                  <a:srgbClr val="FF0000"/>
                </a:solidFill>
              </a:rPr>
              <a:t>Shakespeare</a:t>
            </a:r>
            <a:r>
              <a:rPr lang="en-US" sz="8000" u="sng" dirty="0"/>
              <a:t> </a:t>
            </a:r>
            <a:r>
              <a:rPr lang="en-US" sz="8000" dirty="0"/>
              <a:t>:(1564-1616), English playwright and poet, recognized in much of the world as </a:t>
            </a:r>
            <a:r>
              <a:rPr lang="en-US" sz="8000" b="1" u="sng" dirty="0">
                <a:solidFill>
                  <a:srgbClr val="FF0000"/>
                </a:solidFill>
              </a:rPr>
              <a:t>the greatest of all </a:t>
            </a:r>
            <a:r>
              <a:rPr lang="en-US" sz="8000" b="1" u="sng" dirty="0" smtClean="0">
                <a:solidFill>
                  <a:srgbClr val="FF0000"/>
                </a:solidFill>
              </a:rPr>
              <a:t>dramatists</a:t>
            </a:r>
            <a:r>
              <a:rPr lang="en-US" sz="8000" dirty="0" smtClean="0"/>
              <a:t>. </a:t>
            </a:r>
            <a:r>
              <a:rPr lang="en-US" sz="8000" dirty="0"/>
              <a:t>Scholars have written thousands of books and articles about his plots, characters, themes, and language. He is the most widely quoted author in history, and his plays have probably been performed more times than those of any other dramatist. His famous works are: </a:t>
            </a:r>
            <a:r>
              <a:rPr lang="en-US" sz="8000" i="1" dirty="0"/>
              <a:t>Hamlet, Othello, Macbeth, Romeo and Juliet </a:t>
            </a:r>
            <a:r>
              <a:rPr lang="en-US" sz="8000" dirty="0"/>
              <a:t>and </a:t>
            </a:r>
            <a:r>
              <a:rPr lang="en-US" sz="8000" i="1" dirty="0"/>
              <a:t>The Tempest</a:t>
            </a:r>
            <a:endParaRPr lang="fr-FR" sz="8000"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Major Works </a:t>
            </a:r>
            <a:r>
              <a:rPr lang="fr-FR" dirty="0" err="1" smtClean="0"/>
              <a:t>Written</a:t>
            </a:r>
            <a:r>
              <a:rPr lang="fr-FR" dirty="0" smtClean="0"/>
              <a:t> in the </a:t>
            </a:r>
            <a:r>
              <a:rPr lang="fr-FR" dirty="0" err="1" smtClean="0"/>
              <a:t>Classical</a:t>
            </a:r>
            <a:r>
              <a:rPr lang="fr-FR" dirty="0" smtClean="0"/>
              <a:t> </a:t>
            </a:r>
            <a:r>
              <a:rPr lang="fr-FR" dirty="0" err="1" smtClean="0"/>
              <a:t>Period</a:t>
            </a:r>
            <a:endParaRPr lang="fr-FR" dirty="0"/>
          </a:p>
        </p:txBody>
      </p:sp>
      <p:sp>
        <p:nvSpPr>
          <p:cNvPr id="3" name="Espace réservé du contenu 2"/>
          <p:cNvSpPr>
            <a:spLocks noGrp="1"/>
          </p:cNvSpPr>
          <p:nvPr>
            <p:ph idx="1"/>
          </p:nvPr>
        </p:nvSpPr>
        <p:spPr/>
        <p:txBody>
          <a:bodyPr>
            <a:noAutofit/>
          </a:bodyPr>
          <a:lstStyle/>
          <a:p>
            <a:r>
              <a:rPr lang="en-US" sz="1800" b="1" dirty="0">
                <a:solidFill>
                  <a:srgbClr val="FF0000"/>
                </a:solidFill>
              </a:rPr>
              <a:t>-Horace</a:t>
            </a:r>
            <a:r>
              <a:rPr lang="en-US" sz="1800" dirty="0"/>
              <a:t>:  </a:t>
            </a:r>
            <a:r>
              <a:rPr lang="en-US" sz="1800" i="1" dirty="0"/>
              <a:t>Horace</a:t>
            </a:r>
            <a:r>
              <a:rPr lang="en-US" sz="1800" dirty="0"/>
              <a:t> (1640) is the </a:t>
            </a:r>
            <a:r>
              <a:rPr lang="en-US" sz="1800" b="1" u="sng" dirty="0">
                <a:solidFill>
                  <a:srgbClr val="FF0000"/>
                </a:solidFill>
              </a:rPr>
              <a:t>first play </a:t>
            </a:r>
            <a:r>
              <a:rPr lang="en-US" sz="1800" dirty="0"/>
              <a:t>in Corneille’s </a:t>
            </a:r>
            <a:r>
              <a:rPr lang="en-US" sz="1800" b="1" u="sng" dirty="0">
                <a:solidFill>
                  <a:srgbClr val="FF0000"/>
                </a:solidFill>
              </a:rPr>
              <a:t>classic </a:t>
            </a:r>
            <a:r>
              <a:rPr lang="en-US" sz="1800" b="1" u="sng" dirty="0" smtClean="0">
                <a:solidFill>
                  <a:srgbClr val="FF0000"/>
                </a:solidFill>
              </a:rPr>
              <a:t>trilogy</a:t>
            </a:r>
            <a:r>
              <a:rPr lang="en-US" sz="1800" dirty="0" smtClean="0"/>
              <a:t>. </a:t>
            </a:r>
            <a:r>
              <a:rPr lang="en-US" sz="1800" b="1" u="sng" dirty="0" smtClean="0">
                <a:solidFill>
                  <a:srgbClr val="FF0000"/>
                </a:solidFill>
              </a:rPr>
              <a:t>The </a:t>
            </a:r>
            <a:r>
              <a:rPr lang="en-US" sz="1800" b="1" u="sng" dirty="0" err="1">
                <a:solidFill>
                  <a:srgbClr val="FF0000"/>
                </a:solidFill>
              </a:rPr>
              <a:t>Horatii</a:t>
            </a:r>
            <a:r>
              <a:rPr lang="en-US" sz="1800" dirty="0"/>
              <a:t>, </a:t>
            </a:r>
            <a:r>
              <a:rPr lang="en-US" sz="1800" dirty="0" smtClean="0"/>
              <a:t>fight with </a:t>
            </a:r>
            <a:r>
              <a:rPr lang="en-US" sz="1800" b="1" u="sng" dirty="0" smtClean="0">
                <a:solidFill>
                  <a:srgbClr val="FF0000"/>
                </a:solidFill>
              </a:rPr>
              <a:t>the </a:t>
            </a:r>
            <a:r>
              <a:rPr lang="en-US" sz="1800" b="1" u="sng" dirty="0" err="1">
                <a:solidFill>
                  <a:srgbClr val="FF0000"/>
                </a:solidFill>
              </a:rPr>
              <a:t>Curatii</a:t>
            </a:r>
            <a:r>
              <a:rPr lang="en-US" sz="1800" b="1" u="sng" dirty="0">
                <a:solidFill>
                  <a:srgbClr val="FF0000"/>
                </a:solidFill>
              </a:rPr>
              <a:t>, </a:t>
            </a:r>
            <a:r>
              <a:rPr lang="en-US" sz="1800" dirty="0"/>
              <a:t>who are three brothers of </a:t>
            </a:r>
            <a:r>
              <a:rPr lang="en-US" sz="1800" dirty="0" smtClean="0"/>
              <a:t>Alba. </a:t>
            </a:r>
            <a:r>
              <a:rPr lang="en-US" sz="1800" dirty="0"/>
              <a:t>Horace is married to Sabine, the sister </a:t>
            </a:r>
            <a:r>
              <a:rPr lang="en-US" sz="1800" dirty="0" smtClean="0"/>
              <a:t>of </a:t>
            </a:r>
            <a:r>
              <a:rPr lang="en-US" sz="1800" dirty="0" err="1"/>
              <a:t>Curiace</a:t>
            </a:r>
            <a:r>
              <a:rPr lang="en-US" sz="1800" dirty="0"/>
              <a:t> , and </a:t>
            </a:r>
            <a:r>
              <a:rPr lang="en-US" sz="1800" dirty="0" err="1"/>
              <a:t>Curiace</a:t>
            </a:r>
            <a:r>
              <a:rPr lang="en-US" sz="1800" dirty="0"/>
              <a:t> is engaged to Horace’s sister, Camille .Horace is fervently patriotic and is unmoved by these circumstances .Sabine pleads with him not to fight her bothers ,but Horace ignores her. </a:t>
            </a:r>
            <a:r>
              <a:rPr lang="en-US" sz="1800" dirty="0" smtClean="0"/>
              <a:t>He </a:t>
            </a:r>
            <a:r>
              <a:rPr lang="en-US" sz="1800" dirty="0"/>
              <a:t>kills his bothers-in-law, also losing his brothers during the fight .When Horace returns to Rome triumphant, Camille curses him and Rome. Enraged, Horace stabs his sister, who dies. By law, he is condemned to death for the murder of his sister, but he appeals to the populace for forgiveness, which is granted because he is hero of Rome.</a:t>
            </a:r>
            <a:endParaRPr lang="fr-FR" sz="1800" dirty="0"/>
          </a:p>
          <a:p>
            <a:r>
              <a:rPr lang="en-US" sz="1800" dirty="0"/>
              <a:t>-</a:t>
            </a:r>
            <a:r>
              <a:rPr lang="en-US" sz="1800" b="1" u="sng" dirty="0">
                <a:solidFill>
                  <a:srgbClr val="FF0000"/>
                </a:solidFill>
              </a:rPr>
              <a:t>The Waste Land</a:t>
            </a:r>
            <a:r>
              <a:rPr lang="en-US" sz="1800" b="1" dirty="0">
                <a:solidFill>
                  <a:srgbClr val="FF0000"/>
                </a:solidFill>
              </a:rPr>
              <a:t> </a:t>
            </a:r>
            <a:r>
              <a:rPr lang="en-US" sz="1800" dirty="0" smtClean="0"/>
              <a:t>It </a:t>
            </a:r>
            <a:r>
              <a:rPr lang="en-US" sz="1800" dirty="0"/>
              <a:t>is a poem written in the </a:t>
            </a:r>
            <a:r>
              <a:rPr lang="en-US" sz="1800" b="1" u="sng" dirty="0">
                <a:solidFill>
                  <a:srgbClr val="FF0000"/>
                </a:solidFill>
              </a:rPr>
              <a:t>epic</a:t>
            </a:r>
            <a:r>
              <a:rPr lang="en-US" sz="1800" dirty="0"/>
              <a:t> mold of </a:t>
            </a:r>
            <a:r>
              <a:rPr lang="en-US" sz="1800" b="1" u="sng" dirty="0">
                <a:solidFill>
                  <a:srgbClr val="FF0000"/>
                </a:solidFill>
              </a:rPr>
              <a:t>such classic works </a:t>
            </a:r>
            <a:r>
              <a:rPr lang="en-US" sz="1800" dirty="0"/>
              <a:t>as Dante’s </a:t>
            </a:r>
            <a:r>
              <a:rPr lang="en-US" sz="1800" i="1" u="sng" dirty="0"/>
              <a:t>Divine Comedy</a:t>
            </a:r>
            <a:r>
              <a:rPr lang="en-US" sz="1800" dirty="0"/>
              <a:t>. It is replete with allusions to myth, ritual, religion, history - both past and </a:t>
            </a:r>
            <a:r>
              <a:rPr lang="en-US" sz="1800" dirty="0" smtClean="0"/>
              <a:t>present.</a:t>
            </a:r>
            <a:endParaRPr lang="fr-FR" sz="1800" dirty="0"/>
          </a:p>
          <a:p>
            <a:r>
              <a:rPr lang="en-US" sz="1800" u="sng" dirty="0" err="1">
                <a:solidFill>
                  <a:srgbClr val="FF0000"/>
                </a:solidFill>
              </a:rPr>
              <a:t>Medea</a:t>
            </a:r>
            <a:r>
              <a:rPr lang="en-US" sz="1800" dirty="0"/>
              <a:t> (431BC) was one of Euripides’ great works. </a:t>
            </a:r>
            <a:r>
              <a:rPr lang="en-US" sz="1800" i="1" dirty="0" err="1"/>
              <a:t>Medea</a:t>
            </a:r>
            <a:r>
              <a:rPr lang="en-US" sz="1800" dirty="0"/>
              <a:t> </a:t>
            </a:r>
            <a:r>
              <a:rPr lang="en-US" sz="1800" dirty="0" smtClean="0"/>
              <a:t> is </a:t>
            </a:r>
            <a:r>
              <a:rPr lang="en-US" sz="1800" dirty="0"/>
              <a:t>a woman who rebels against her husband and murders their children to punish him for his infidelity. Like other Greek tragedies, the play explores the costs extracted by acts of impulse and passion. It sympathetically portrays the feelings of betrayal and abandonment and shows how these convert into revenge as </a:t>
            </a:r>
            <a:r>
              <a:rPr lang="en-US" sz="1800" i="1" dirty="0" err="1"/>
              <a:t>Medea</a:t>
            </a:r>
            <a:r>
              <a:rPr lang="en-US" sz="1800" i="1" dirty="0"/>
              <a:t> </a:t>
            </a:r>
            <a:r>
              <a:rPr lang="en-US" sz="1800" dirty="0"/>
              <a:t>seeks to retaliate by murdering her children. It depicts the terrible waste that comes when passion is unrestrained.</a:t>
            </a:r>
            <a:endParaRPr lang="fr-FR" sz="1800" dirty="0"/>
          </a:p>
          <a:p>
            <a:endParaRPr lang="fr-F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u="sng" dirty="0"/>
              <a:t>Themes</a:t>
            </a:r>
            <a:r>
              <a:rPr lang="en-US" b="1" u="sng" dirty="0" smtClean="0"/>
              <a:t>:</a:t>
            </a:r>
            <a:br>
              <a:rPr lang="en-US" b="1" u="sng" dirty="0" smtClean="0"/>
            </a:br>
            <a:r>
              <a:rPr lang="fr-FR" dirty="0"/>
              <a:t/>
            </a:r>
            <a:br>
              <a:rPr lang="fr-FR" dirty="0"/>
            </a:br>
            <a:endParaRPr lang="fr-FR" dirty="0"/>
          </a:p>
        </p:txBody>
      </p:sp>
      <p:sp>
        <p:nvSpPr>
          <p:cNvPr id="3" name="Espace réservé du contenu 2"/>
          <p:cNvSpPr>
            <a:spLocks noGrp="1"/>
          </p:cNvSpPr>
          <p:nvPr>
            <p:ph idx="1"/>
          </p:nvPr>
        </p:nvSpPr>
        <p:spPr>
          <a:xfrm>
            <a:off x="457200" y="764704"/>
            <a:ext cx="8229600" cy="6093296"/>
          </a:xfrm>
        </p:spPr>
        <p:txBody>
          <a:bodyPr>
            <a:normAutofit fontScale="32500" lnSpcReduction="20000"/>
          </a:bodyPr>
          <a:lstStyle/>
          <a:p>
            <a:r>
              <a:rPr lang="en-US" sz="8000" b="1" u="sng" dirty="0">
                <a:solidFill>
                  <a:srgbClr val="FF0000"/>
                </a:solidFill>
              </a:rPr>
              <a:t>History: </a:t>
            </a:r>
            <a:r>
              <a:rPr lang="en-US" sz="8000" dirty="0"/>
              <a:t>Greek historians wanted to tell the stories of a </a:t>
            </a:r>
            <a:r>
              <a:rPr lang="en-US" sz="8000" b="1" u="sng" dirty="0">
                <a:solidFill>
                  <a:srgbClr val="FF0000"/>
                </a:solidFill>
              </a:rPr>
              <a:t>more glorious</a:t>
            </a:r>
            <a:r>
              <a:rPr lang="en-US" sz="8000" dirty="0"/>
              <a:t>, </a:t>
            </a:r>
            <a:r>
              <a:rPr lang="en-US" sz="8000" b="1" u="sng" dirty="0">
                <a:solidFill>
                  <a:srgbClr val="FF0000"/>
                </a:solidFill>
              </a:rPr>
              <a:t>heroic past </a:t>
            </a:r>
            <a:r>
              <a:rPr lang="en-US" sz="8000" dirty="0"/>
              <a:t>and tended, in general, to view the </a:t>
            </a:r>
            <a:r>
              <a:rPr lang="en-US" sz="8000" b="1" u="sng" dirty="0">
                <a:solidFill>
                  <a:srgbClr val="FF0000"/>
                </a:solidFill>
              </a:rPr>
              <a:t>past </a:t>
            </a:r>
            <a:r>
              <a:rPr lang="en-US" sz="8000" b="1" u="sng" dirty="0" smtClean="0">
                <a:solidFill>
                  <a:srgbClr val="FF0000"/>
                </a:solidFill>
              </a:rPr>
              <a:t>as </a:t>
            </a:r>
            <a:r>
              <a:rPr lang="en-US" sz="8000" b="1" u="sng" dirty="0">
                <a:solidFill>
                  <a:srgbClr val="FF0000"/>
                </a:solidFill>
              </a:rPr>
              <a:t>better than the present.</a:t>
            </a:r>
            <a:r>
              <a:rPr lang="en-US" sz="8000" dirty="0"/>
              <a:t> Most of these characteristics also permeate ancient Roman writings</a:t>
            </a:r>
            <a:r>
              <a:rPr lang="en-US" sz="8000" i="1" dirty="0"/>
              <a:t>.</a:t>
            </a:r>
            <a:endParaRPr lang="fr-FR" sz="8000" dirty="0"/>
          </a:p>
          <a:p>
            <a:r>
              <a:rPr lang="en-US" sz="8000" dirty="0"/>
              <a:t> </a:t>
            </a:r>
            <a:r>
              <a:rPr lang="en-US" sz="8000" b="1" dirty="0">
                <a:solidFill>
                  <a:srgbClr val="FF0000"/>
                </a:solidFill>
              </a:rPr>
              <a:t>- </a:t>
            </a:r>
            <a:r>
              <a:rPr lang="en-US" sz="8000" b="1" u="sng" dirty="0">
                <a:solidFill>
                  <a:srgbClr val="FF0000"/>
                </a:solidFill>
              </a:rPr>
              <a:t>Order</a:t>
            </a:r>
            <a:r>
              <a:rPr lang="en-US" sz="8000" dirty="0"/>
              <a:t>: Classic Greek and Roman writers </a:t>
            </a:r>
            <a:r>
              <a:rPr lang="en-US" sz="8000" dirty="0" smtClean="0"/>
              <a:t>prefer </a:t>
            </a:r>
            <a:r>
              <a:rPr lang="en-US" sz="8000" b="1" u="sng" dirty="0" smtClean="0">
                <a:solidFill>
                  <a:srgbClr val="FF0000"/>
                </a:solidFill>
              </a:rPr>
              <a:t>order</a:t>
            </a:r>
            <a:r>
              <a:rPr lang="en-US" sz="8000" b="1" u="sng" dirty="0">
                <a:solidFill>
                  <a:srgbClr val="FF0000"/>
                </a:solidFill>
              </a:rPr>
              <a:t> over chaos </a:t>
            </a:r>
            <a:r>
              <a:rPr lang="en-US" sz="8000" dirty="0"/>
              <a:t>.These writers strove to achieve </a:t>
            </a:r>
            <a:r>
              <a:rPr lang="en-US" sz="8000" b="1" u="sng" dirty="0">
                <a:solidFill>
                  <a:srgbClr val="FF0000"/>
                </a:solidFill>
              </a:rPr>
              <a:t>continuity, harmony, and logic </a:t>
            </a:r>
            <a:r>
              <a:rPr lang="en-US" sz="8000" dirty="0"/>
              <a:t>in their works</a:t>
            </a:r>
            <a:r>
              <a:rPr lang="en-US" sz="8000" dirty="0" smtClean="0"/>
              <a:t>. Dramatists give importance to the </a:t>
            </a:r>
            <a:r>
              <a:rPr lang="en-US" sz="8000" dirty="0"/>
              <a:t>three unities of </a:t>
            </a:r>
            <a:r>
              <a:rPr lang="en-US" sz="8000" b="1" u="sng" dirty="0">
                <a:solidFill>
                  <a:srgbClr val="FF0000"/>
                </a:solidFill>
              </a:rPr>
              <a:t>action, time, and place</a:t>
            </a:r>
            <a:r>
              <a:rPr lang="en-US" sz="8000" dirty="0"/>
              <a:t>. According to these rules, a play </a:t>
            </a:r>
            <a:r>
              <a:rPr lang="en-US" sz="8000" dirty="0" smtClean="0"/>
              <a:t>first </a:t>
            </a:r>
            <a:r>
              <a:rPr lang="en-US" sz="8000" dirty="0"/>
              <a:t>must have a </a:t>
            </a:r>
            <a:r>
              <a:rPr lang="en-US" sz="8000" b="1" u="sng" dirty="0">
                <a:solidFill>
                  <a:srgbClr val="FF0000"/>
                </a:solidFill>
              </a:rPr>
              <a:t>single plot with a beginning, middle and ending </a:t>
            </a:r>
            <a:r>
              <a:rPr lang="en-US" sz="8000" dirty="0"/>
              <a:t>.Second, the action of a play should be restricted to the events of </a:t>
            </a:r>
            <a:r>
              <a:rPr lang="en-US" sz="8000" b="1" u="sng" dirty="0">
                <a:solidFill>
                  <a:srgbClr val="FF0000"/>
                </a:solidFill>
              </a:rPr>
              <a:t>a single day </a:t>
            </a:r>
            <a:r>
              <a:rPr lang="en-US" sz="8000" dirty="0"/>
              <a:t>.Finally, the scene should be restricted to </a:t>
            </a:r>
            <a:r>
              <a:rPr lang="en-US" sz="8000" b="1" u="sng" dirty="0">
                <a:solidFill>
                  <a:srgbClr val="FF0000"/>
                </a:solidFill>
              </a:rPr>
              <a:t>a single location</a:t>
            </a:r>
            <a:r>
              <a:rPr lang="en-US" sz="8000" dirty="0"/>
              <a:t>.</a:t>
            </a:r>
            <a:endParaRPr lang="fr-FR" sz="8000" dirty="0"/>
          </a:p>
          <a:p>
            <a:r>
              <a:rPr lang="en-US" sz="8000" dirty="0"/>
              <a:t> </a:t>
            </a:r>
            <a:r>
              <a:rPr lang="en-US" sz="8000" b="1" u="sng" dirty="0">
                <a:solidFill>
                  <a:srgbClr val="FF0000"/>
                </a:solidFill>
              </a:rPr>
              <a:t>-Reason versus passion</a:t>
            </a:r>
            <a:r>
              <a:rPr lang="en-US" sz="8000" dirty="0"/>
              <a:t> </a:t>
            </a:r>
            <a:r>
              <a:rPr lang="en-US" sz="8000" dirty="0" smtClean="0"/>
              <a:t>:Greek and Roman dramatists </a:t>
            </a:r>
            <a:r>
              <a:rPr lang="en-US" sz="8000" dirty="0"/>
              <a:t>present characters who are </a:t>
            </a:r>
            <a:r>
              <a:rPr lang="en-US" sz="8000" b="1" dirty="0">
                <a:solidFill>
                  <a:srgbClr val="FF0000"/>
                </a:solidFill>
              </a:rPr>
              <a:t>driven by their passion </a:t>
            </a:r>
            <a:r>
              <a:rPr lang="en-US" sz="8000" dirty="0"/>
              <a:t>and who are </a:t>
            </a:r>
            <a:r>
              <a:rPr lang="en-US" sz="8000" b="1" u="sng" dirty="0">
                <a:solidFill>
                  <a:srgbClr val="FF0000"/>
                </a:solidFill>
              </a:rPr>
              <a:t>not governed by their reason</a:t>
            </a:r>
            <a:r>
              <a:rPr lang="en-US" sz="8000" dirty="0"/>
              <a:t>. The destiny of these characters is always </a:t>
            </a:r>
            <a:r>
              <a:rPr lang="en-US" sz="8000" b="1" u="sng" dirty="0">
                <a:solidFill>
                  <a:srgbClr val="FF0000"/>
                </a:solidFill>
              </a:rPr>
              <a:t>death or insanity</a:t>
            </a:r>
            <a:r>
              <a:rPr lang="en-US" sz="8000" dirty="0"/>
              <a:t>.</a:t>
            </a:r>
            <a:endParaRPr lang="fr-FR" sz="8000"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u="sng" dirty="0"/>
              <a:t>Style:</a:t>
            </a:r>
            <a:r>
              <a:rPr lang="fr-FR" dirty="0"/>
              <a:t/>
            </a:r>
            <a:br>
              <a:rPr lang="fr-FR" dirty="0"/>
            </a:br>
            <a:endParaRPr lang="fr-FR" dirty="0"/>
          </a:p>
        </p:txBody>
      </p:sp>
      <p:sp>
        <p:nvSpPr>
          <p:cNvPr id="3" name="Espace réservé du contenu 2"/>
          <p:cNvSpPr>
            <a:spLocks noGrp="1"/>
          </p:cNvSpPr>
          <p:nvPr>
            <p:ph idx="1"/>
          </p:nvPr>
        </p:nvSpPr>
        <p:spPr/>
        <p:txBody>
          <a:bodyPr/>
          <a:lstStyle/>
          <a:p>
            <a:r>
              <a:rPr lang="en-US" dirty="0"/>
              <a:t>- </a:t>
            </a:r>
            <a:r>
              <a:rPr lang="en-US" u="sng" dirty="0"/>
              <a:t>Pastoral</a:t>
            </a:r>
            <a:r>
              <a:rPr lang="en-US" dirty="0"/>
              <a:t>: A pastoral is a literary composition on a </a:t>
            </a:r>
            <a:r>
              <a:rPr lang="en-US" b="1" u="sng" dirty="0">
                <a:solidFill>
                  <a:srgbClr val="FF0000"/>
                </a:solidFill>
              </a:rPr>
              <a:t>rural theme</a:t>
            </a:r>
            <a:r>
              <a:rPr lang="en-US" dirty="0"/>
              <a:t>. In a pastoral, the characters are </a:t>
            </a:r>
            <a:r>
              <a:rPr lang="en-US" b="1" u="sng" dirty="0">
                <a:solidFill>
                  <a:srgbClr val="FF0000"/>
                </a:solidFill>
              </a:rPr>
              <a:t>shepherds</a:t>
            </a:r>
            <a:r>
              <a:rPr lang="en-US" dirty="0"/>
              <a:t> who speak in a courtly manner despite their simple setting.</a:t>
            </a:r>
            <a:endParaRPr lang="fr-FR" dirty="0"/>
          </a:p>
          <a:p>
            <a:r>
              <a:rPr lang="en-US" b="1" u="sng" dirty="0">
                <a:solidFill>
                  <a:srgbClr val="FF0000"/>
                </a:solidFill>
              </a:rPr>
              <a:t>Tragedies</a:t>
            </a:r>
            <a:r>
              <a:rPr lang="en-US" dirty="0"/>
              <a:t> and </a:t>
            </a:r>
            <a:r>
              <a:rPr lang="en-US" b="1" u="sng" dirty="0">
                <a:solidFill>
                  <a:srgbClr val="FF0000"/>
                </a:solidFill>
              </a:rPr>
              <a:t>epics</a:t>
            </a:r>
            <a:r>
              <a:rPr lang="en-US" dirty="0"/>
              <a:t> are the most common literary forms under classicism</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404</Words>
  <Application>Microsoft Office PowerPoint</Application>
  <PresentationFormat>Affichage à l'écran (4:3)</PresentationFormat>
  <Paragraphs>30</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Literary Movements</vt:lpstr>
      <vt:lpstr>Movement origin:  </vt:lpstr>
      <vt:lpstr>Major elements of Classicism </vt:lpstr>
      <vt:lpstr>Example</vt:lpstr>
      <vt:lpstr>Representative authors of Classicism: </vt:lpstr>
      <vt:lpstr>Major Works Written in the Classical Period</vt:lpstr>
      <vt:lpstr>Themes:  </vt:lpstr>
      <vt:lpstr>Style: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Literary Movements</dc:title>
  <dc:creator>NT00</dc:creator>
  <cp:lastModifiedBy>NT00</cp:lastModifiedBy>
  <cp:revision>9</cp:revision>
  <dcterms:created xsi:type="dcterms:W3CDTF">2021-01-22T18:34:26Z</dcterms:created>
  <dcterms:modified xsi:type="dcterms:W3CDTF">2021-01-22T20:09:46Z</dcterms:modified>
</cp:coreProperties>
</file>