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01/10/2018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Abdaoui</a:t>
            </a:r>
            <a:r>
              <a:rPr lang="fr-FR" dirty="0" smtClean="0"/>
              <a:t> </a:t>
            </a:r>
            <a:r>
              <a:rPr lang="fr-FR" dirty="0" err="1" smtClean="0"/>
              <a:t>Wissem</a:t>
            </a:r>
            <a:endParaRPr lang="fr-FR" dirty="0" smtClean="0"/>
          </a:p>
          <a:p>
            <a:r>
              <a:rPr lang="fr-FR" dirty="0" smtClean="0"/>
              <a:t>M2 Immunologie </a:t>
            </a:r>
            <a:r>
              <a:rPr lang="fr-FR" dirty="0" err="1" smtClean="0"/>
              <a:t>Aprofondie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En 1936</a:t>
            </a:r>
            <a:r>
              <a:rPr lang="fr-FR" dirty="0" smtClean="0"/>
              <a:t>, le premier vaccin contre la </a:t>
            </a:r>
            <a:r>
              <a:rPr lang="fr-FR" b="1" dirty="0" smtClean="0"/>
              <a:t>grippe</a:t>
            </a:r>
            <a:r>
              <a:rPr lang="fr-FR" dirty="0" smtClean="0"/>
              <a:t> fait son apparition. Il sera testé avec succès sur les soldats américains durant la Seconde Guerre Mondiale.</a:t>
            </a:r>
          </a:p>
          <a:p>
            <a:r>
              <a:rPr lang="fr-FR" b="1" dirty="0" smtClean="0"/>
              <a:t>En 1954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Jonas SALK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met au point le premier vaccin contre la </a:t>
            </a:r>
            <a:r>
              <a:rPr lang="fr-FR" b="1" dirty="0" smtClean="0"/>
              <a:t>poliomyélite</a:t>
            </a:r>
            <a:r>
              <a:rPr lang="fr-FR" dirty="0" smtClean="0"/>
              <a:t>. </a:t>
            </a:r>
          </a:p>
          <a:p>
            <a:r>
              <a:rPr lang="fr-FR" b="1" dirty="0" smtClean="0"/>
              <a:t>En 1957</a:t>
            </a:r>
            <a:r>
              <a:rPr lang="fr-FR" dirty="0" smtClean="0"/>
              <a:t>, un vaccin buvable contre la poliomyélite, créé par </a:t>
            </a:r>
            <a:r>
              <a:rPr lang="fr-FR" b="1" dirty="0" smtClean="0">
                <a:solidFill>
                  <a:srgbClr val="FF0000"/>
                </a:solidFill>
              </a:rPr>
              <a:t>Albert Sabin</a:t>
            </a:r>
            <a:r>
              <a:rPr lang="fr-FR" dirty="0" smtClean="0"/>
              <a:t>, médecin-virologiste américain   (1906-1993) est commercialisé.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fr-FR" b="1" dirty="0" smtClean="0"/>
              <a:t>En 1963</a:t>
            </a:r>
            <a:r>
              <a:rPr lang="fr-FR" dirty="0" smtClean="0"/>
              <a:t>, la vaccination contre la rougeole débute.</a:t>
            </a:r>
          </a:p>
          <a:p>
            <a:r>
              <a:rPr lang="fr-FR" b="1" dirty="0" smtClean="0"/>
              <a:t>En 1967</a:t>
            </a:r>
            <a:r>
              <a:rPr lang="fr-FR" dirty="0" smtClean="0"/>
              <a:t>, la vaccination contre les </a:t>
            </a:r>
            <a:r>
              <a:rPr lang="fr-FR" b="1" dirty="0" smtClean="0"/>
              <a:t>oreillons</a:t>
            </a:r>
            <a:r>
              <a:rPr lang="fr-FR" dirty="0" smtClean="0"/>
              <a:t> débute, après la découverte d'un vaccin (virus vivant) par </a:t>
            </a:r>
            <a:r>
              <a:rPr lang="fr-FR" b="1" dirty="0" err="1" smtClean="0">
                <a:solidFill>
                  <a:srgbClr val="FF0000"/>
                </a:solidFill>
              </a:rPr>
              <a:t>Michiaki</a:t>
            </a:r>
            <a:r>
              <a:rPr lang="fr-FR" b="1" dirty="0" smtClean="0">
                <a:solidFill>
                  <a:srgbClr val="FF0000"/>
                </a:solidFill>
              </a:rPr>
              <a:t> TAKAHASHI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b="1" dirty="0" smtClean="0"/>
              <a:t>En 1973</a:t>
            </a:r>
            <a:r>
              <a:rPr lang="fr-FR" dirty="0" smtClean="0"/>
              <a:t>, apparaît la vaccination contre la </a:t>
            </a:r>
            <a:r>
              <a:rPr lang="fr-FR" b="1" dirty="0" smtClean="0"/>
              <a:t>varicelle</a:t>
            </a:r>
            <a:r>
              <a:rPr lang="fr-FR" dirty="0" smtClean="0"/>
              <a:t>, après la découverte d'un vaccin (virus vivant) par </a:t>
            </a:r>
            <a:r>
              <a:rPr lang="fr-FR" b="1" dirty="0" err="1" smtClean="0">
                <a:solidFill>
                  <a:srgbClr val="FF0000"/>
                </a:solidFill>
              </a:rPr>
              <a:t>Michiaki</a:t>
            </a:r>
            <a:r>
              <a:rPr lang="fr-FR" b="1" dirty="0" smtClean="0">
                <a:solidFill>
                  <a:srgbClr val="FF0000"/>
                </a:solidFill>
              </a:rPr>
              <a:t> TAKAHASHI</a:t>
            </a:r>
            <a:r>
              <a:rPr lang="fr-F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>
              <a:solidFill>
                <a:srgbClr val="F0F44A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fr-FR" dirty="0" smtClean="0"/>
          </a:p>
          <a:p>
            <a:r>
              <a:rPr lang="fr-FR" dirty="0" smtClean="0"/>
              <a:t>En </a:t>
            </a:r>
            <a:r>
              <a:rPr lang="fr-FR" b="1" dirty="0" smtClean="0"/>
              <a:t>1975</a:t>
            </a:r>
            <a:r>
              <a:rPr lang="fr-FR" dirty="0" smtClean="0"/>
              <a:t>, le vaccin contre le </a:t>
            </a:r>
            <a:r>
              <a:rPr lang="fr-FR" b="1" dirty="0" smtClean="0"/>
              <a:t>méningocoque</a:t>
            </a:r>
            <a:r>
              <a:rPr lang="fr-FR" dirty="0" smtClean="0"/>
              <a:t> est administré pour la première fois. Il protégeait contre certains types de méningocoques (A et C).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fr-FR" b="1" dirty="0" smtClean="0"/>
          </a:p>
          <a:p>
            <a:pPr>
              <a:buFont typeface="Wingdings" pitchFamily="2" charset="2"/>
              <a:buNone/>
            </a:pPr>
            <a:r>
              <a:rPr lang="fr-FR" b="1" dirty="0" smtClean="0"/>
              <a:t>En 1980</a:t>
            </a:r>
            <a:r>
              <a:rPr lang="fr-FR" dirty="0" smtClean="0"/>
              <a:t>, l'organisation mondiale pour la santé (OMS) déclare que la variole a complètement disparu. </a:t>
            </a:r>
          </a:p>
          <a:p>
            <a:pPr algn="ctr">
              <a:buFont typeface="Wingdings" pitchFamily="2" charset="2"/>
              <a:buNone/>
            </a:pPr>
            <a:r>
              <a:rPr lang="fr-FR" dirty="0" smtClean="0"/>
              <a:t>	</a:t>
            </a:r>
          </a:p>
          <a:p>
            <a:pPr algn="ctr">
              <a:buFont typeface="Wingdings" pitchFamily="2" charset="2"/>
              <a:buNone/>
            </a:pPr>
            <a:r>
              <a:rPr lang="fr-FR" b="1" dirty="0" smtClean="0"/>
              <a:t>Aucun cas n'a été signalé depuis 1977.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En 1981</a:t>
            </a:r>
            <a:r>
              <a:rPr lang="fr-FR" dirty="0" smtClean="0"/>
              <a:t>, un vaccin est découvert contre </a:t>
            </a:r>
            <a:r>
              <a:rPr lang="fr-FR" b="1" dirty="0" smtClean="0"/>
              <a:t>l'hépatite B</a:t>
            </a:r>
            <a:r>
              <a:rPr lang="fr-FR" dirty="0" smtClean="0"/>
              <a:t>. </a:t>
            </a:r>
          </a:p>
          <a:p>
            <a:r>
              <a:rPr lang="fr-FR" b="1" dirty="0" smtClean="0"/>
              <a:t>En 1986</a:t>
            </a:r>
            <a:r>
              <a:rPr lang="fr-FR" dirty="0" smtClean="0"/>
              <a:t>, un nouveau vaccin dit « recombinant » sera proposé.</a:t>
            </a:r>
          </a:p>
          <a:p>
            <a:r>
              <a:rPr lang="fr-FR" b="1" dirty="0" smtClean="0"/>
              <a:t>En 1985</a:t>
            </a:r>
            <a:r>
              <a:rPr lang="fr-FR" dirty="0" smtClean="0"/>
              <a:t>, le premier vaccin contre </a:t>
            </a:r>
            <a:r>
              <a:rPr lang="fr-FR" b="1" dirty="0" smtClean="0"/>
              <a:t>l'</a:t>
            </a:r>
            <a:r>
              <a:rPr lang="fr-FR" b="1" i="1" dirty="0" err="1" smtClean="0"/>
              <a:t>Hæmophilus</a:t>
            </a:r>
            <a:r>
              <a:rPr lang="fr-FR" b="1" i="1" dirty="0" smtClean="0"/>
              <a:t> </a:t>
            </a:r>
            <a:r>
              <a:rPr lang="fr-FR" b="1" i="1" dirty="0" err="1" smtClean="0"/>
              <a:t>influenzæ</a:t>
            </a:r>
            <a:r>
              <a:rPr lang="fr-FR" i="1" dirty="0" smtClean="0"/>
              <a:t> de type b</a:t>
            </a:r>
            <a:r>
              <a:rPr lang="fr-FR" dirty="0" smtClean="0"/>
              <a:t> qui est à l'origine de </a:t>
            </a:r>
            <a:r>
              <a:rPr lang="fr-FR" b="1" dirty="0" smtClean="0"/>
              <a:t>méningites</a:t>
            </a:r>
            <a:r>
              <a:rPr lang="fr-FR" dirty="0" smtClean="0"/>
              <a:t> est mis au point.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744"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La vaccination = processus consistant à stimuler les réponses immunitaires adaptatives protectrices contre des micro-organismes en exposant l’individu à des formes non pathogènes ou à des composants des micro-organismes. </a:t>
            </a:r>
          </a:p>
          <a:p>
            <a:r>
              <a:rPr lang="fr-FR" dirty="0" smtClean="0"/>
              <a:t>La substance active d’un vaccin est un </a:t>
            </a:r>
            <a:r>
              <a:rPr lang="fr-FR" b="1" dirty="0" smtClean="0"/>
              <a:t>immunogène. </a:t>
            </a:r>
          </a:p>
          <a:p>
            <a:r>
              <a:rPr lang="fr-FR" dirty="0" smtClean="0"/>
              <a:t>La vaccination peut être </a:t>
            </a:r>
            <a:r>
              <a:rPr lang="fr-FR" b="1" dirty="0" smtClean="0"/>
              <a:t>prophylactique</a:t>
            </a:r>
            <a:r>
              <a:rPr lang="fr-FR" dirty="0" smtClean="0"/>
              <a:t> et donc préventive de l’infection ou </a:t>
            </a:r>
            <a:r>
              <a:rPr lang="fr-FR" b="1" dirty="0" smtClean="0"/>
              <a:t>thérapeutique</a:t>
            </a:r>
            <a:r>
              <a:rPr lang="fr-FR" dirty="0" smtClean="0"/>
              <a:t> pour le traitement de patients infectés chroniquement, atteints de cancers ou de pathologies auto-immunes.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 développement des vaccins contre des infections a été l’un des grands succès de l’immunologie. </a:t>
            </a:r>
          </a:p>
          <a:p>
            <a:r>
              <a:rPr lang="fr-FR" dirty="0" smtClean="0"/>
              <a:t>Elle a permis l’éradication intentionnelle de la surface de la terre de la variole grâce à un programme mondial de vaccination. </a:t>
            </a:r>
          </a:p>
          <a:p>
            <a:r>
              <a:rPr lang="fr-FR" dirty="0" smtClean="0"/>
              <a:t>La poliomyélite sera vraisemblablement la seconde maladie dans ce cas. </a:t>
            </a:r>
          </a:p>
          <a:p>
            <a:r>
              <a:rPr lang="fr-FR" dirty="0" smtClean="0"/>
              <a:t>D’autres maladies ont été en grande partie contrôlées grâce à la </a:t>
            </a:r>
            <a:r>
              <a:rPr lang="fr-FR" dirty="0" smtClean="0"/>
              <a:t>vaccination.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Dès environ 3000 ans avant Jésus Christ, des écrits rapportent l’utilisation par </a:t>
            </a:r>
            <a:r>
              <a:rPr lang="fr-FR" dirty="0" smtClean="0">
                <a:solidFill>
                  <a:srgbClr val="FF0000"/>
                </a:solidFill>
              </a:rPr>
              <a:t>les égyptiens </a:t>
            </a:r>
            <a:r>
              <a:rPr lang="fr-FR" dirty="0" smtClean="0"/>
              <a:t>de croûtes séchées de vaches atteintes de la variole pour prévenir de cette infection. </a:t>
            </a:r>
          </a:p>
          <a:p>
            <a:r>
              <a:rPr lang="fr-FR" dirty="0" smtClean="0"/>
              <a:t>Divers travaux montrent par la suite la reprise de cette pratique.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Cependant, ce n’est qu’en </a:t>
            </a:r>
            <a:r>
              <a:rPr lang="fr-FR" dirty="0" smtClean="0">
                <a:solidFill>
                  <a:srgbClr val="FF0000"/>
                </a:solidFill>
              </a:rPr>
              <a:t>1796</a:t>
            </a:r>
            <a:r>
              <a:rPr lang="fr-FR" dirty="0" smtClean="0"/>
              <a:t> que le médecin anglais </a:t>
            </a:r>
            <a:r>
              <a:rPr lang="fr-FR" b="1" dirty="0" smtClean="0">
                <a:solidFill>
                  <a:srgbClr val="FF0000"/>
                </a:solidFill>
              </a:rPr>
              <a:t>Edward Jenner</a:t>
            </a:r>
            <a:r>
              <a:rPr lang="fr-FR" b="1" dirty="0" smtClean="0"/>
              <a:t> </a:t>
            </a:r>
            <a:r>
              <a:rPr lang="fr-FR" dirty="0" smtClean="0"/>
              <a:t>décrit officiellement l’immunisation efficace du jeune James </a:t>
            </a:r>
            <a:r>
              <a:rPr lang="fr-FR" dirty="0" err="1" smtClean="0"/>
              <a:t>Phipps</a:t>
            </a:r>
            <a:r>
              <a:rPr lang="fr-FR" dirty="0" smtClean="0"/>
              <a:t>, âgé de 8 ans, à l’aide du pus prélevé sur la main de Sarah </a:t>
            </a:r>
            <a:r>
              <a:rPr lang="fr-FR" dirty="0" err="1" smtClean="0"/>
              <a:t>Nelmes</a:t>
            </a:r>
            <a:r>
              <a:rPr lang="fr-FR" dirty="0" smtClean="0"/>
              <a:t>, une fermière infectée par la vaccine. </a:t>
            </a:r>
          </a:p>
          <a:p>
            <a:r>
              <a:rPr lang="fr-FR" dirty="0" smtClean="0"/>
              <a:t>Cette pratique s'est répandue progressivement à l’époque dans toute l'Europe. </a:t>
            </a:r>
          </a:p>
          <a:p>
            <a:r>
              <a:rPr lang="fr-FR" dirty="0" smtClean="0"/>
              <a:t>C’est pour cette raison que le mot </a:t>
            </a:r>
            <a:r>
              <a:rPr lang="fr-FR" i="1" dirty="0" smtClean="0"/>
              <a:t>vaccination vient du latin </a:t>
            </a:r>
            <a:r>
              <a:rPr lang="fr-FR" i="1" dirty="0" err="1" smtClean="0"/>
              <a:t>vacca</a:t>
            </a:r>
            <a:r>
              <a:rPr lang="fr-FR" i="1" dirty="0" smtClean="0"/>
              <a:t> qui </a:t>
            </a:r>
            <a:r>
              <a:rPr lang="fr-FR" dirty="0" smtClean="0"/>
              <a:t>signifie </a:t>
            </a:r>
            <a:r>
              <a:rPr lang="fr-FR" i="1" dirty="0" smtClean="0"/>
              <a:t>vache.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 principe d'action de la vaccination a été expliqué par </a:t>
            </a:r>
            <a:r>
              <a:rPr lang="fr-FR" b="1" dirty="0" smtClean="0">
                <a:solidFill>
                  <a:srgbClr val="FF0000"/>
                </a:solidFill>
              </a:rPr>
              <a:t>Louis Pasteur et ses collaborateurs Emile Roux et Emile Duclaux</a:t>
            </a:r>
            <a:r>
              <a:rPr lang="fr-FR" dirty="0" smtClean="0"/>
              <a:t>, à la suite des travaux de Robert Koch ayant établi le lien entre les micro-organismes et les maladies infectieuses. </a:t>
            </a:r>
          </a:p>
          <a:p>
            <a:r>
              <a:rPr lang="fr-FR" dirty="0" smtClean="0"/>
              <a:t>La première vaccination réalisée par Louis Pasteur fut celle d'un troupeau de moutons contre le charbon le 5 mai 1881. </a:t>
            </a:r>
          </a:p>
          <a:p>
            <a:r>
              <a:rPr lang="fr-FR" dirty="0" smtClean="0"/>
              <a:t>Sa première vaccination humaine fut celle d'un enfant contre la rage le 6 juillet 1885.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 smtClean="0"/>
          </a:p>
          <a:p>
            <a:r>
              <a:rPr lang="fr-FR" b="1" dirty="0" smtClean="0"/>
              <a:t>En 1890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Emile VON BEHRING</a:t>
            </a:r>
            <a:r>
              <a:rPr lang="fr-FR" dirty="0" smtClean="0"/>
              <a:t>, médecin-bactériologiste allemand, découvre le </a:t>
            </a:r>
            <a:r>
              <a:rPr lang="fr-FR" b="1" dirty="0" smtClean="0"/>
              <a:t>rôle des anticorps</a:t>
            </a:r>
            <a:r>
              <a:rPr lang="fr-FR" dirty="0" smtClean="0"/>
              <a:t>, fabriqués par les globules blancs, pour lutter contre les microbes.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 smtClean="0"/>
          </a:p>
          <a:p>
            <a:r>
              <a:rPr lang="fr-FR" b="1" dirty="0" smtClean="0"/>
              <a:t>En 1921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Albert CALMETTE</a:t>
            </a:r>
            <a:r>
              <a:rPr lang="fr-FR" dirty="0" smtClean="0"/>
              <a:t>, médecin bactériologiste français, et </a:t>
            </a:r>
            <a:r>
              <a:rPr lang="fr-FR" b="1" dirty="0" smtClean="0">
                <a:solidFill>
                  <a:srgbClr val="FF0000"/>
                </a:solidFill>
              </a:rPr>
              <a:t>Camille GUERIN</a:t>
            </a:r>
            <a:r>
              <a:rPr lang="fr-FR" dirty="0" smtClean="0"/>
              <a:t>, vétérinaire microbiologiste français, mettent au point le </a:t>
            </a:r>
            <a:r>
              <a:rPr lang="fr-FR" b="1" dirty="0" smtClean="0"/>
              <a:t>vaccin BCG</a:t>
            </a:r>
            <a:r>
              <a:rPr lang="fr-FR" dirty="0" smtClean="0"/>
              <a:t> (Bacille Calmette Guérin) qui protège de la </a:t>
            </a:r>
            <a:r>
              <a:rPr lang="fr-FR" b="1" dirty="0" smtClean="0"/>
              <a:t>tuberculose</a:t>
            </a:r>
            <a:r>
              <a:rPr lang="fr-FR" dirty="0" smtClean="0"/>
              <a:t>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vaccination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En </a:t>
            </a:r>
            <a:r>
              <a:rPr lang="fr-FR" b="1" dirty="0" smtClean="0"/>
              <a:t>1923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Gaston Ramon</a:t>
            </a:r>
            <a:r>
              <a:rPr lang="fr-FR" dirty="0" smtClean="0"/>
              <a:t>, vétérinaire et biologiste français (1886-1963), met au point le vaccin contre la </a:t>
            </a:r>
            <a:r>
              <a:rPr lang="fr-FR" b="1" dirty="0" smtClean="0"/>
              <a:t>diphtérie</a:t>
            </a:r>
            <a:r>
              <a:rPr lang="fr-FR" dirty="0" smtClean="0"/>
              <a:t>. </a:t>
            </a:r>
          </a:p>
          <a:p>
            <a:r>
              <a:rPr lang="fr-FR" b="1" dirty="0" smtClean="0"/>
              <a:t>En 1927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Gaston RAMON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r>
              <a:rPr lang="fr-FR" dirty="0" smtClean="0"/>
              <a:t>découvre le vaccin contre le </a:t>
            </a:r>
            <a:r>
              <a:rPr lang="fr-FR" b="1" dirty="0" smtClean="0"/>
              <a:t>tétanos</a:t>
            </a:r>
            <a:r>
              <a:rPr lang="fr-FR" dirty="0" smtClean="0"/>
              <a:t>.</a:t>
            </a:r>
          </a:p>
          <a:p>
            <a:r>
              <a:rPr lang="fr-FR" b="1" dirty="0" smtClean="0"/>
              <a:t> En 1932</a:t>
            </a:r>
            <a:r>
              <a:rPr lang="fr-FR" dirty="0" smtClean="0"/>
              <a:t>, le vaccin contre la </a:t>
            </a:r>
            <a:r>
              <a:rPr lang="fr-FR" b="1" dirty="0" smtClean="0"/>
              <a:t>fièvre jaune</a:t>
            </a:r>
            <a:r>
              <a:rPr lang="fr-FR" dirty="0" smtClean="0"/>
              <a:t> est découvert par </a:t>
            </a:r>
            <a:r>
              <a:rPr lang="fr-FR" b="1" dirty="0" smtClean="0"/>
              <a:t>l'Institut Pasteur de Dakar.</a:t>
            </a:r>
          </a:p>
          <a:p>
            <a:r>
              <a:rPr lang="fr-FR" b="1" dirty="0" smtClean="0"/>
              <a:t>En 1937</a:t>
            </a:r>
            <a:r>
              <a:rPr lang="fr-FR" dirty="0" smtClean="0"/>
              <a:t>, un second vaccin moins fragile sera mis au point.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694</Words>
  <Application>Microsoft Office PowerPoint</Application>
  <PresentationFormat>Affichage à l'écran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Histoire de la vaccination</vt:lpstr>
      <vt:lpstr>Introduction</vt:lpstr>
      <vt:lpstr>Histoire de la vaccination</vt:lpstr>
      <vt:lpstr>Histoire de la vaccination</vt:lpstr>
      <vt:lpstr>Histoire de la vaccination</vt:lpstr>
      <vt:lpstr>Histoire de la vaccination</vt:lpstr>
      <vt:lpstr>Histoire de la vaccination</vt:lpstr>
      <vt:lpstr>Histoire de la vaccination</vt:lpstr>
      <vt:lpstr>Histoire de la vaccination</vt:lpstr>
      <vt:lpstr>Histoire de la vaccination</vt:lpstr>
      <vt:lpstr>Histoire de la vaccination</vt:lpstr>
      <vt:lpstr>Histoire de la vaccination</vt:lpstr>
      <vt:lpstr>Histoire de la vaccination</vt:lpstr>
      <vt:lpstr>Histoire de la vaccination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 de la vaccination</dc:title>
  <dc:creator>NT00</dc:creator>
  <cp:lastModifiedBy>NT00</cp:lastModifiedBy>
  <cp:revision>13</cp:revision>
  <dcterms:created xsi:type="dcterms:W3CDTF">2018-09-29T08:19:34Z</dcterms:created>
  <dcterms:modified xsi:type="dcterms:W3CDTF">2018-10-01T10:35:38Z</dcterms:modified>
</cp:coreProperties>
</file>