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58" r:id="rId6"/>
    <p:sldId id="262" r:id="rId7"/>
    <p:sldId id="259" r:id="rId8"/>
    <p:sldId id="264" r:id="rId9"/>
    <p:sldId id="260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3D776D-DBA6-47D2-9472-0AD53C3D457B}" type="datetimeFigureOut">
              <a:rPr lang="fr-FR" smtClean="0"/>
              <a:t>01/05/2021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663647-9915-455E-B0EB-5B1F3CFC314D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851648" cy="1828800"/>
          </a:xfrm>
        </p:spPr>
        <p:txBody>
          <a:bodyPr anchor="ctr">
            <a:normAutofit/>
          </a:bodyPr>
          <a:lstStyle/>
          <a:p>
            <a:pPr algn="ctr"/>
            <a:r>
              <a:rPr lang="ar-DZ" sz="5400" dirty="0" smtClean="0">
                <a:latin typeface="Sakkal Majalla" pitchFamily="2" charset="-78"/>
                <a:cs typeface="Sakkal Majalla" pitchFamily="2" charset="-78"/>
              </a:rPr>
              <a:t>خطوات تنفيذ إدارة العلاقة مع الزبون</a:t>
            </a:r>
            <a:endParaRPr lang="fr-FR" sz="5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2357430"/>
            <a:ext cx="7854696" cy="392909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أولا/ تحديد الزبائن</a:t>
            </a:r>
          </a:p>
          <a:p>
            <a:pPr algn="just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ثانيا/ تقييم (تمييز) الزبائن</a:t>
            </a:r>
          </a:p>
          <a:p>
            <a:pPr algn="just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ثالثا/ التفاعل مع زبائن المؤسسة</a:t>
            </a:r>
          </a:p>
          <a:p>
            <a:pPr algn="just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رابعا/ المحافظة على ولاء الزبائن</a:t>
            </a:r>
            <a:endParaRPr lang="fr-FR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14282" y="1935480"/>
            <a:ext cx="8472518" cy="4389120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ولاء الاحتكار: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ذلك في حالة عدم وجود بدائل للزبون.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الولاء الخامل: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تعني كسل أو عدم رغبة الزبون في البحث عن بديل.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ولاء الملائمة: كأن يكون موقع المؤسسة قريب من منزل الزبون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ملائم له.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ولاء السعر: 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هو أن يعرف الزبون أسعار المنتجات البديلة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يحرص على شراء الأرخص.</a:t>
            </a:r>
          </a:p>
          <a:p>
            <a:pPr algn="just" rtl="1">
              <a:lnSpc>
                <a:spcPct val="150000"/>
              </a:lnSpc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الولاء المحفز: مستمد من تقديم تقديم جوائز للزبائن الأكثر شراء أو ولاء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الولاء العاطفي: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هو الولاء لاسم تجاري معين.</a:t>
            </a: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رابعا/ المحافظة على ولاء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الزبائن/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2.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أنواع ولاء الزبون</a:t>
            </a:r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sz="40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3. مراحل ولاء الزبون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21364"/>
            <a:ext cx="8229600" cy="445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رابعا/ المحافظة على ولاء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الزبائن/ 3. مراحل ولاء الزبون</a:t>
            </a:r>
            <a:endParaRPr lang="fr-FR" sz="40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9750" algn="just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البداية يكون الزبون محتملا،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المؤسسة تؤهل أو لا تؤهل الزبون المحتمل إلى زبون مرتقب وفقا لقدراته، كما تشجع كل زبون مرتقب ليقوم بأول عملية شراء ليصبح بهذا زبون جديد،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تواصل تشجيعه ليعيد الشراء مرات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متعددة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بالتالي يصبح زبون مكرر لعملية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الشراء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يزيد الزبون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تكرار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عمليات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الشراء لمرات عديدة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إلى أن يصبح الزبون الموالي للمؤسسة، يألف الزبون المؤسسة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تنشأ بينهما علاقة تتصف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بالوفاء فيصبح الزبون لا يشتري فقط لنفسه منتجات المؤسسة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إنما يحث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يشتري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للأفراد الذين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حوله،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في هذه الحالة يتحوّل إلى زبون سفير للمؤسسة، تتوطد العلاقة أكثر فأكثر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بين المؤسسة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 الزبون السفير إلى أن يصبح زبون مشارك في المؤسسة من خلال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اقتراحاته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انتقاداته. </a:t>
            </a:r>
          </a:p>
          <a:p>
            <a:pPr marL="0" indent="539750" algn="just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أي مرحلة قد يصاب الزبون بحالة عدم الرضا فيتكون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لديه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احتجاج يدفعه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ليصبح غير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نشيط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يتوقف عن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الشراء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هو ما يشكل أزمة للمؤسسة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المطلوب من المؤسسة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هذه الحالة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إدارة هذه الاحتجاجات بجدية حتى تتمكن من إعادة تأهيله لينتقل إلى بقية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المر احل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الأخرى.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رابعا/ المحافظة على ولاء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الزبائن/ 3. مراحل ولاء الزبون</a:t>
            </a:r>
            <a:endParaRPr lang="fr-FR" sz="40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539750" algn="just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تلجأ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المؤسسات إلى ما يسمى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ببرامج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الولاء أو العضوية من أجل ضمان ولاء زبائنها وحثهم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على تكرار الشراء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منها، ويمكن التمييز بين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ثلاث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أنواع من هذه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البرامج: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1.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برنامج مكافأة الزبون المتكرر: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مثل ما تقوم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شركات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الطيران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التي تمنح نقاطا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للمسافرين ضمن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خطوطها يمكن أن تستخدم في الحصول على رحلات بالمجان أو الحصول على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درجة أعلى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الطائرة. ويتم وضع معيار معين لتحديد عدد النقاط الممنوحة مثل: عدد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الكيلومترات التي قطعها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الزبون مع الشركة.</a:t>
            </a:r>
          </a:p>
          <a:p>
            <a:pPr marL="0" indent="0" algn="just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2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. برنامج نادي العضوية: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وفيه يتم منح عضوية مجانية للمتعاملين مع المؤسسة، أو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مقابل رسم اشتراك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بسيط، بحيث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يستفيد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المنتمي لهذا النادي بخصومات على السلع والخدمات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ودعوات لحضور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اجتماعات محلية وشهرية أو حضور حفلات أو مقابلات في كرة القدم مثل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الكلاسيكو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الاسباني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بين فريق ريا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ل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مدريد وبرشلونة.</a:t>
            </a:r>
          </a:p>
          <a:p>
            <a:pPr algn="just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3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. برنامج كبار الزبائن: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تقوم المؤسسة بتحديد أكثر زبائنها أهمية بعد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الانتهاء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عملية تقييم</a:t>
            </a:r>
          </a:p>
          <a:p>
            <a:pPr marL="0" indent="0" algn="just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الزبائن، ويتم معاملتهم معاملة خاصة كونهم يمثلون نسبة كبيرة من رقم أعمالها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ومصدرا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للربح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الذي تحققه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المؤسسة وأحد عوامل بقائها في السوق. </a:t>
            </a: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وتوجد عدة أشكال لهذه المعاملة الخاصة أهما ما يلي:</a:t>
            </a:r>
          </a:p>
          <a:p>
            <a:pPr marL="0" indent="0" algn="just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buNone/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just" rtl="1">
              <a:lnSpc>
                <a:spcPct val="150000"/>
              </a:lnSpc>
            </a:pP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رابعا/ المحافظة على ولاء </a:t>
            </a: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الزبائن/4. برامج </a:t>
            </a: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ولاء </a:t>
            </a: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الزبون</a:t>
            </a:r>
            <a:endParaRPr lang="fr-FR" sz="5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 rtl="1">
              <a:lnSpc>
                <a:spcPct val="150000"/>
              </a:lnSpc>
              <a:tabLst>
                <a:tab pos="0" algn="l"/>
              </a:tabLst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منحهم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الأولوية في الحصول على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منتجات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المؤسسة خاصة الجديد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النادر منها، مثل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تقديم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شركات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الطيران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أولوية الحجز للمسافرين على خطوطها بصفة دائمة.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تكليف أشخاص معينين بخدمتهم.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تخصيص أماكن خاصة للزبائن المهمين عند الاستقبال أو تقديم الخدمة. </a:t>
            </a:r>
          </a:p>
          <a:p>
            <a:pPr marL="0" indent="444500"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وعلى العموم، تعد أفضل خطوة لكسب ولاء الزبائن هي تحقيق رضائهم عن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منتجات المؤسسة بصفة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خاصة وعن المؤسسة بصفة عامة. ولتحقيق رضا الزبون يمكن للمؤسسة إنشاء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علاقة خاصة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معه تسمح لها بتلبية حاجاته ورغباته بشكل أفضل 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منافسيها.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just" rtl="1">
              <a:lnSpc>
                <a:spcPct val="150000"/>
              </a:lnSpc>
            </a:pP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رابعا/ المحافظة على ولاء </a:t>
            </a: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الزبائن/4. برامج </a:t>
            </a: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ولاء </a:t>
            </a:r>
            <a:r>
              <a:rPr lang="ar-DZ" sz="4400" b="1" dirty="0" smtClean="0">
                <a:latin typeface="Sakkal Majalla" pitchFamily="2" charset="-78"/>
                <a:cs typeface="Sakkal Majalla" pitchFamily="2" charset="-78"/>
              </a:rPr>
              <a:t>الزبون</a:t>
            </a:r>
            <a:endParaRPr lang="fr-FR" sz="5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r" rtl="1"/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أولا/ تحديد الزبائن</a:t>
            </a:r>
            <a:br>
              <a:rPr lang="ar-DZ" sz="5400" b="1" dirty="0" smtClean="0">
                <a:latin typeface="Sakkal Majalla" pitchFamily="2" charset="-78"/>
                <a:cs typeface="Sakkal Majalla" pitchFamily="2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542925" algn="just" rtl="1">
              <a:lnSpc>
                <a:spcPct val="150000"/>
              </a:lnSpc>
              <a:buNone/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القطاع السوقي المستهدف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هو مجموعة الزبائن الذين تتوافر لديهم مجموعة من الدوافع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والصفات لشراء منتجات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(سلع وخدمات )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المؤسسة.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كما يشترط توفر القدرة على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الشراء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في هذه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المجموعة من الزبائن حتى تقوم المؤسسة باستهدافهم. وبعد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تحديد القطاع السوقي المستهدف تقوم المؤسسة بتحديد الزبائن الذين سوف تستهدفهم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عبر نظام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إدارة علاقات الزبائن، وذلك عبر: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r" rtl="1"/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أولا/ تحديد الزبائن</a:t>
            </a:r>
            <a:br>
              <a:rPr lang="ar-DZ" sz="5400" b="1" dirty="0" smtClean="0">
                <a:latin typeface="Sakkal Majalla" pitchFamily="2" charset="-78"/>
                <a:cs typeface="Sakkal Majalla" pitchFamily="2" charset="-78"/>
              </a:rPr>
            </a:b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تحديد معنى كلمة زبون بالنسبة للمؤسسة (هل هو المشتري أم المستخدم النهائي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).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تحديد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عدد الزبائن الذين تعرفهم المؤسسة بشكل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فردي.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توفير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قاعدة بيانات تحتوي على معلومات عن هوية جميع زبائن الشركة أو جزء منهم.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تحديد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مدى دقة البيانات المتوفرة وحداثتها.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تحديد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مقدار المعلومات المتوفرة عن كل زبون.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البحث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عن مصادر إضافية لتوسعة قاعدة بيانات الزبائن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وفي نهاية هذه المرحلة تقوم المؤسسة بجمع أكبر كم ممكن من المعلومات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المتعلقة بالزبائن بشكل فردي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(أي معلومات دقيقة عن كل زبون) وهو ما يسمح لها بالتعرف على زبائنها بشكل كاف.</a:t>
            </a:r>
          </a:p>
          <a:p>
            <a:pPr marL="0" indent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فبناء علاقات جيدة مع الزبائن يمر عبر امتلاك المؤسسة لقاعدة بيانات تسمح للمؤسسة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بمعرفة حاجاتهم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ورغباتهم والكيفية المثلى للاتصال بهم وضمان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استمرارية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تعاملهم مع المؤسسة.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r" rtl="1"/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أولا/ تحديد الزبائن</a:t>
            </a:r>
            <a:br>
              <a:rPr lang="ar-DZ" sz="5400" b="1" dirty="0" smtClean="0">
                <a:latin typeface="Sakkal Majalla" pitchFamily="2" charset="-78"/>
                <a:cs typeface="Sakkal Majalla" pitchFamily="2" charset="-78"/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1">
              <a:lnSpc>
                <a:spcPct val="150000"/>
              </a:lnSpc>
            </a:pPr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ثانيا/ تقييم (تمييز) الزبائن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يعتبر تقييم الزبون أحد أهم أسس إدارة العلاقات مع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الزبائن المتاحة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لدى الشركة عن الزبون. ويتم التقييم باستخدام الأدوات والمعايير التالية:</a:t>
            </a:r>
          </a:p>
          <a:p>
            <a:pPr marL="0" indent="0" algn="just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1. درجة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ربحية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الزبون: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تقاس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بكم ونوع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التي يشتريها الزبون مخصوما منها تكاليف الوصول إليه وخدمات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ما بعد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البيع والضمانات التي يطلبها. ويمكن تمثيلها بالمعادلة التالية: </a:t>
            </a: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ربحية الزبون= قيمة ما </a:t>
            </a: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حصل عليه </a:t>
            </a: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من الشركة- تكلفته على الشركة</a:t>
            </a: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2. درجة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ولاء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الزبون: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وذلك اعتمادا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على طول فترة علاقة الشركة بالزبون واحتمالات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استمرا رها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وعلاقة الزبون بالمنافسين.</a:t>
            </a:r>
          </a:p>
          <a:p>
            <a:pPr marL="0" indent="0" algn="just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3. درجة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اهتمام الزبون بالمؤسسة: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ويحددها موظف الاتصال المخصص لإدارة علاقة المؤسسة بالزبون بناءا على انطباعاته نحوه ومدى اهتمام الزبون بتوطيد علاقة طويلة الأجل مع المؤسسة.</a:t>
            </a:r>
          </a:p>
          <a:p>
            <a:pPr marL="0" indent="0" algn="just" rtl="1">
              <a:buNone/>
            </a:pPr>
            <a:endParaRPr lang="fr-FR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4. عدد الشكاوي: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يعبر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عدد الشكاوي عن تذمر الزبون من الشركة ولكنه يتحول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إلى فرصة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رابط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جيد بين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الشركة والزبون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إذا تم تذليل أسباب الشكوى.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5. درجة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توافق الزبون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والمؤسسة: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يتحقق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هذا التوافق بتطابق العناصر الأساسية التي يبحث عنها الزبون في المنتج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والكفاءات المحورية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للمؤسسة. أما إذا كانت العناصر الأساسية التي يبحث عنها الزبون في المنتج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تمثل العناصر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الثانوية للمؤسسة فهذا يعني أنه لا يوجد توافق بين الزبون والمؤسسة.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1">
              <a:lnSpc>
                <a:spcPct val="150000"/>
              </a:lnSpc>
            </a:pPr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ثانيا/ تقييم (تمييز) الزبائن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1">
              <a:lnSpc>
                <a:spcPct val="150000"/>
              </a:lnSpc>
            </a:pPr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ثالثا/ التفاعل مع زبائن المؤسسة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4500"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تتمثل الخطوة الثالثة من خطوات إدارة علاقات الزبائن في إنشاء شبكة اتصال مع الزبائن،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وذلك بعد إنشاء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قاعدة بيانات الزبون وتقييم الزبائن بشكل يسمح بالتمييز بينهم بحسب قيمتهم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بالنسبة للمؤسسة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ومدى إمكانية الحفاظ على علاقات دائمة معهم.</a:t>
            </a:r>
          </a:p>
          <a:p>
            <a:pPr marL="0" indent="444500"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ويتمثل الغرض الرئيسي من هذه المرحلة في بناء حوار مستمر بين المؤسسة وزبائنها 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خلال جميع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قنوات الاتصال المتاحة، بما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ذلك: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العروض الترويجية.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خطابات التحصيل والفواتير.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اتصالات مواقع الانترنت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معالجة الشكاوي. </a:t>
            </a:r>
          </a:p>
          <a:p>
            <a:pPr algn="r" rtl="1"/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الطلبيات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والمشتريات.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أسئلة الزبائن.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مكالمات المبيعات المباشرة.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البريد الالكتروني.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الفاكسات.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المكالمات الهاتفية 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الزيارات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(تنقل رجال البيع إلى الزبون أو تنقل الأخير لنقاط البيع).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1">
              <a:lnSpc>
                <a:spcPct val="150000"/>
              </a:lnSpc>
            </a:pPr>
            <a:r>
              <a:rPr lang="ar-DZ" sz="5400" b="1" dirty="0" smtClean="0">
                <a:latin typeface="Sakkal Majalla" pitchFamily="2" charset="-78"/>
                <a:cs typeface="Sakkal Majalla" pitchFamily="2" charset="-78"/>
              </a:rPr>
              <a:t>ثالثا/ التفاعل مع زبائن المؤسسة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رابعا/ المحافظة على ولاء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الزبائن/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 1. مفهوم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الولاء</a:t>
            </a:r>
            <a:endParaRPr lang="fr-FR" sz="4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بعد تقييم الزبائن وتحديد الزبائن الأكثر أهمية بالنسبة للمؤسسة يتم وضع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إستراتيجية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لضمان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ولائهم حتى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لا تفقدهم المؤسسة. فما المقصود بولاء الزبون وكيف يتم ضمان ذلك؟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”يرى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البعض أن ولاء الزبون يتحدد على أساس عادات العميل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الشرائية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فيقال أن هذا العميل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يدين بالولاء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للشركة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إذا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ما دأب على التعامل معها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على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شراء منتجاتها“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</TotalTime>
  <Words>1196</Words>
  <Application>Microsoft Office PowerPoint</Application>
  <PresentationFormat>Affichage à l'écran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خطوات تنفيذ إدارة العلاقة مع الزبون</vt:lpstr>
      <vt:lpstr>أولا/ تحديد الزبائن </vt:lpstr>
      <vt:lpstr>أولا/ تحديد الزبائن </vt:lpstr>
      <vt:lpstr>أولا/ تحديد الزبائن </vt:lpstr>
      <vt:lpstr>ثانيا/ تقييم (تمييز) الزبائن</vt:lpstr>
      <vt:lpstr>ثانيا/ تقييم (تمييز) الزبائن</vt:lpstr>
      <vt:lpstr>ثالثا/ التفاعل مع زبائن المؤسسة</vt:lpstr>
      <vt:lpstr>ثالثا/ التفاعل مع زبائن المؤسسة</vt:lpstr>
      <vt:lpstr>رابعا/ المحافظة على ولاء الزبائن/ 1. مفهوم الولاء</vt:lpstr>
      <vt:lpstr>رابعا/ المحافظة على ولاء الزبائن/ 2. أنواع ولاء الزبون: </vt:lpstr>
      <vt:lpstr>رابعا/ المحافظة على ولاء الزبائن/ 3. مراحل ولاء الزبون</vt:lpstr>
      <vt:lpstr>رابعا/ المحافظة على ولاء الزبائن/ 3. مراحل ولاء الزبون</vt:lpstr>
      <vt:lpstr>رابعا/ المحافظة على ولاء الزبائن/4. برامج ولاء الزبون</vt:lpstr>
      <vt:lpstr>رابعا/ المحافظة على ولاء الزبائن/4. برامج ولاء الزبون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25</cp:revision>
  <dcterms:created xsi:type="dcterms:W3CDTF">2021-05-01T11:40:20Z</dcterms:created>
  <dcterms:modified xsi:type="dcterms:W3CDTF">2021-05-01T16:24:00Z</dcterms:modified>
</cp:coreProperties>
</file>