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9" r:id="rId9"/>
    <p:sldId id="270" r:id="rId10"/>
    <p:sldId id="267" r:id="rId11"/>
    <p:sldId id="268"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22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089B8392-E94E-442D-BF81-48EE1F61E1B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B8392-E94E-442D-BF81-48EE1F61E1B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B8392-E94E-442D-BF81-48EE1F61E1BC}" type="slidenum">
              <a:rPr lang="fr-FR" smtClean="0"/>
              <a:pPr/>
              <a:t>‹N°›</a:t>
            </a:fld>
            <a:endParaRPr lang="fr-FR"/>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1C53729-639D-4282-A08A-B9453B5FB00F}" type="datetimeFigureOut">
              <a:rPr lang="fr-FR" smtClean="0"/>
              <a:pPr/>
              <a:t>10/02/2021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89B8392-E94E-442D-BF81-48EE1F61E1BC}"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1C53729-639D-4282-A08A-B9453B5FB00F}" type="datetimeFigureOut">
              <a:rPr lang="fr-FR" smtClean="0"/>
              <a:pPr/>
              <a:t>10/02/2021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89B8392-E94E-442D-BF81-48EE1F61E1BC}"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latin typeface="Sakkal Majalla" pitchFamily="2" charset="-78"/>
                <a:cs typeface="Sakkal Majalla" pitchFamily="2" charset="-78"/>
              </a:rPr>
              <a:t>الإطار </a:t>
            </a:r>
            <a:r>
              <a:rPr lang="ar-DZ" dirty="0" err="1" smtClean="0">
                <a:latin typeface="Sakkal Majalla" pitchFamily="2" charset="-78"/>
                <a:cs typeface="Sakkal Majalla" pitchFamily="2" charset="-78"/>
              </a:rPr>
              <a:t>المفاهيمي</a:t>
            </a:r>
            <a:r>
              <a:rPr lang="ar-DZ" dirty="0" smtClean="0">
                <a:latin typeface="Sakkal Majalla" pitchFamily="2" charset="-78"/>
                <a:cs typeface="Sakkal Majalla" pitchFamily="2" charset="-78"/>
              </a:rPr>
              <a:t> لجودة الخدمة</a:t>
            </a:r>
            <a:endParaRPr lang="fr-FR" dirty="0">
              <a:latin typeface="Sakkal Majalla" pitchFamily="2" charset="-78"/>
              <a:cs typeface="Sakkal Majalla" pitchFamily="2" charset="-78"/>
            </a:endParaRPr>
          </a:p>
        </p:txBody>
      </p:sp>
      <p:sp>
        <p:nvSpPr>
          <p:cNvPr id="3" name="Sous-titre 2"/>
          <p:cNvSpPr>
            <a:spLocks noGrp="1"/>
          </p:cNvSpPr>
          <p:nvPr>
            <p:ph type="subTitle" idx="1"/>
          </p:nvPr>
        </p:nvSpPr>
        <p:spPr>
          <a:xfrm>
            <a:off x="533400" y="3228536"/>
            <a:ext cx="7854696" cy="3200860"/>
          </a:xfrm>
        </p:spPr>
        <p:txBody>
          <a:bodyPr>
            <a:noAutofit/>
          </a:bodyPr>
          <a:lstStyle/>
          <a:p>
            <a:pPr rtl="1"/>
            <a:r>
              <a:rPr lang="ar-DZ" sz="2800" b="1" smtClean="0">
                <a:latin typeface="Sakkal Majalla" pitchFamily="2" charset="-78"/>
                <a:cs typeface="Sakkal Majalla" pitchFamily="2" charset="-78"/>
              </a:rPr>
              <a:t>أولا</a:t>
            </a:r>
            <a:r>
              <a:rPr lang="ar-DZ" sz="2800" b="1" dirty="0" smtClean="0">
                <a:latin typeface="Sakkal Majalla" pitchFamily="2" charset="-78"/>
                <a:cs typeface="Sakkal Majalla" pitchFamily="2" charset="-78"/>
              </a:rPr>
              <a:t>/ مفهوم جودة الخدمة</a:t>
            </a:r>
            <a:endParaRPr lang="fr-FR" sz="2800" dirty="0" smtClean="0">
              <a:latin typeface="Sakkal Majalla" pitchFamily="2" charset="-78"/>
              <a:cs typeface="Sakkal Majalla" pitchFamily="2" charset="-78"/>
            </a:endParaRPr>
          </a:p>
          <a:p>
            <a:pPr marL="514350" lvl="0" indent="-63500" rtl="1">
              <a:buFont typeface="+mj-lt"/>
              <a:buAutoNum type="arabicPeriod"/>
            </a:pPr>
            <a:r>
              <a:rPr lang="ar-DZ" sz="2800" b="1" dirty="0" smtClean="0">
                <a:latin typeface="Sakkal Majalla" pitchFamily="2" charset="-78"/>
                <a:cs typeface="Sakkal Majalla" pitchFamily="2" charset="-78"/>
              </a:rPr>
              <a:t>تعريف جودة الخدمة</a:t>
            </a:r>
            <a:endParaRPr lang="fr-FR" sz="2800" dirty="0" smtClean="0">
              <a:latin typeface="Sakkal Majalla" pitchFamily="2" charset="-78"/>
              <a:cs typeface="Sakkal Majalla" pitchFamily="2" charset="-78"/>
            </a:endParaRPr>
          </a:p>
          <a:p>
            <a:pPr marL="514350" lvl="0" indent="-63500" rtl="1">
              <a:buFont typeface="+mj-lt"/>
              <a:buAutoNum type="arabicPeriod"/>
            </a:pPr>
            <a:r>
              <a:rPr lang="ar-DZ" sz="2800" b="1" dirty="0" smtClean="0">
                <a:latin typeface="Sakkal Majalla" pitchFamily="2" charset="-78"/>
                <a:cs typeface="Sakkal Majalla" pitchFamily="2" charset="-78"/>
              </a:rPr>
              <a:t>أهمية دراسة جودة الخدمة</a:t>
            </a:r>
            <a:endParaRPr lang="fr-FR" sz="2800" dirty="0" smtClean="0">
              <a:latin typeface="Sakkal Majalla" pitchFamily="2" charset="-78"/>
              <a:cs typeface="Sakkal Majalla" pitchFamily="2" charset="-78"/>
            </a:endParaRPr>
          </a:p>
          <a:p>
            <a:pPr rtl="1"/>
            <a:r>
              <a:rPr lang="ar-DZ" sz="2800" b="1" dirty="0" smtClean="0">
                <a:latin typeface="Sakkal Majalla" pitchFamily="2" charset="-78"/>
                <a:cs typeface="Sakkal Majalla" pitchFamily="2" charset="-78"/>
              </a:rPr>
              <a:t>ثانيا/أبعاد جودة الخدمة</a:t>
            </a:r>
            <a:endParaRPr lang="fr-FR" sz="2800" dirty="0" smtClean="0">
              <a:latin typeface="Sakkal Majalla" pitchFamily="2" charset="-78"/>
              <a:cs typeface="Sakkal Majalla" pitchFamily="2" charset="-78"/>
            </a:endParaRPr>
          </a:p>
          <a:p>
            <a:pPr rtl="1"/>
            <a:r>
              <a:rPr lang="ar-DZ" sz="2800" b="1" dirty="0" smtClean="0">
                <a:latin typeface="Sakkal Majalla" pitchFamily="2" charset="-78"/>
                <a:cs typeface="Sakkal Majalla" pitchFamily="2" charset="-78"/>
              </a:rPr>
              <a:t>ثالثا/مراقبة جودة الخدمة</a:t>
            </a:r>
            <a:endParaRPr lang="fr-FR" sz="2800" dirty="0" smtClean="0">
              <a:latin typeface="Sakkal Majalla" pitchFamily="2" charset="-78"/>
              <a:cs typeface="Sakkal Majalla" pitchFamily="2" charset="-78"/>
            </a:endParaRPr>
          </a:p>
          <a:p>
            <a:endParaRPr lang="fr-FR" sz="28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00042"/>
            <a:ext cx="8229600" cy="1143000"/>
          </a:xfrm>
        </p:spPr>
        <p:txBody>
          <a:bodyPr/>
          <a:lstStyle/>
          <a:p>
            <a:pPr algn="ctr" rtl="1"/>
            <a:r>
              <a:rPr lang="ar-DZ" dirty="0" smtClean="0">
                <a:latin typeface="Sakkal Majalla" pitchFamily="2" charset="-78"/>
                <a:cs typeface="Sakkal Majalla" pitchFamily="2" charset="-78"/>
              </a:rPr>
              <a:t>ثالثا/مراقبة الخدمة</a:t>
            </a:r>
            <a:endParaRPr lang="fr-FR" dirty="0">
              <a:latin typeface="Sakkal Majalla" pitchFamily="2" charset="-78"/>
              <a:cs typeface="Sakkal Majalla" pitchFamily="2" charset="-78"/>
            </a:endParaRPr>
          </a:p>
        </p:txBody>
      </p:sp>
      <p:sp>
        <p:nvSpPr>
          <p:cNvPr id="3" name="Espace réservé du contenu 2"/>
          <p:cNvSpPr>
            <a:spLocks noGrp="1"/>
          </p:cNvSpPr>
          <p:nvPr>
            <p:ph idx="1"/>
          </p:nvPr>
        </p:nvSpPr>
        <p:spPr>
          <a:xfrm>
            <a:off x="1028704" y="1714488"/>
            <a:ext cx="7186634" cy="4429156"/>
          </a:xfrm>
        </p:spPr>
        <p:txBody>
          <a:bodyPr>
            <a:normAutofit fontScale="92500"/>
          </a:bodyPr>
          <a:lstStyle/>
          <a:p>
            <a:pPr marL="0" indent="0" algn="just" rtl="1">
              <a:lnSpc>
                <a:spcPct val="150000"/>
              </a:lnSpc>
            </a:pPr>
            <a:r>
              <a:rPr lang="ar-DZ" dirty="0" smtClean="0">
                <a:solidFill>
                  <a:srgbClr val="C00000"/>
                </a:solidFill>
                <a:latin typeface="Sakkal Majalla" pitchFamily="2" charset="-78"/>
                <a:cs typeface="Sakkal Majalla" pitchFamily="2" charset="-78"/>
              </a:rPr>
              <a:t>تحليل الأداء الداخلي: </a:t>
            </a:r>
            <a:r>
              <a:rPr lang="ar-DZ" dirty="0" smtClean="0">
                <a:latin typeface="Sakkal Majalla" pitchFamily="2" charset="-78"/>
                <a:cs typeface="Sakkal Majalla" pitchFamily="2" charset="-78"/>
              </a:rPr>
              <a:t>يجب أن يشمل هذا التحليل جميع العاملين بالمؤسسة من أجل قياس نجاح التخطيط من قبل المؤسسة الخدمية، </a:t>
            </a:r>
            <a:r>
              <a:rPr lang="ar-DZ" dirty="0" err="1" smtClean="0">
                <a:latin typeface="Sakkal Majalla" pitchFamily="2" charset="-78"/>
                <a:cs typeface="Sakkal Majalla" pitchFamily="2" charset="-78"/>
              </a:rPr>
              <a:t>و</a:t>
            </a:r>
            <a:r>
              <a:rPr lang="ar-DZ" dirty="0" smtClean="0">
                <a:latin typeface="Sakkal Majalla" pitchFamily="2" charset="-78"/>
                <a:cs typeface="Sakkal Majalla" pitchFamily="2" charset="-78"/>
              </a:rPr>
              <a:t> أيضا </a:t>
            </a:r>
            <a:r>
              <a:rPr lang="ar-DZ" dirty="0" smtClean="0">
                <a:latin typeface="Sakkal Majalla" pitchFamily="2" charset="-78"/>
                <a:cs typeface="Sakkal Majalla" pitchFamily="2" charset="-78"/>
              </a:rPr>
              <a:t>تحديد الجودة المعيارية المنجزة على أرض الواقع. من الضروري أن يتبع هذا التحليل برد فعل سريع من أجل تحسين جودة الخدمة المقدمة.</a:t>
            </a:r>
          </a:p>
          <a:p>
            <a:pPr marL="0" indent="0" algn="just" rtl="1">
              <a:lnSpc>
                <a:spcPct val="150000"/>
              </a:lnSpc>
            </a:pPr>
            <a:r>
              <a:rPr lang="ar-DZ" dirty="0" smtClean="0">
                <a:solidFill>
                  <a:srgbClr val="C00000"/>
                </a:solidFill>
                <a:latin typeface="Sakkal Majalla" pitchFamily="2" charset="-78"/>
                <a:cs typeface="Sakkal Majalla" pitchFamily="2" charset="-78"/>
              </a:rPr>
              <a:t>تحليل إشباع الزبون:</a:t>
            </a:r>
            <a:r>
              <a:rPr lang="ar-DZ" dirty="0" smtClean="0">
                <a:latin typeface="Sakkal Majalla" pitchFamily="2" charset="-78"/>
                <a:cs typeface="Sakkal Majalla" pitchFamily="2" charset="-78"/>
              </a:rPr>
              <a:t> يمثل الإشباع الحالة التي يحصل فيها العميل على ما يريده من منافع لدى شرائه للخدمة. إن </a:t>
            </a:r>
            <a:r>
              <a:rPr lang="ar-DZ" dirty="0" smtClean="0">
                <a:latin typeface="Sakkal Majalla" pitchFamily="2" charset="-78"/>
                <a:cs typeface="Sakkal Majalla" pitchFamily="2" charset="-78"/>
              </a:rPr>
              <a:t>الجودة </a:t>
            </a:r>
            <a:r>
              <a:rPr lang="ar-DZ" dirty="0" err="1" smtClean="0">
                <a:latin typeface="Sakkal Majalla" pitchFamily="2" charset="-78"/>
                <a:cs typeface="Sakkal Majalla" pitchFamily="2" charset="-78"/>
              </a:rPr>
              <a:t>و</a:t>
            </a:r>
            <a:r>
              <a:rPr lang="ar-DZ" dirty="0" smtClean="0">
                <a:latin typeface="Sakkal Majalla" pitchFamily="2" charset="-78"/>
                <a:cs typeface="Sakkal Majalla" pitchFamily="2" charset="-78"/>
              </a:rPr>
              <a:t> الإشباع </a:t>
            </a:r>
            <a:r>
              <a:rPr lang="ar-DZ" dirty="0" err="1" smtClean="0">
                <a:latin typeface="Sakkal Majalla" pitchFamily="2" charset="-78"/>
                <a:cs typeface="Sakkal Majalla" pitchFamily="2" charset="-78"/>
              </a:rPr>
              <a:t>و</a:t>
            </a:r>
            <a:r>
              <a:rPr lang="ar-DZ" dirty="0" smtClean="0">
                <a:latin typeface="Sakkal Majalla" pitchFamily="2" charset="-78"/>
                <a:cs typeface="Sakkal Majalla" pitchFamily="2" charset="-78"/>
              </a:rPr>
              <a:t> </a:t>
            </a:r>
            <a:r>
              <a:rPr lang="ar-DZ" dirty="0" err="1" smtClean="0">
                <a:latin typeface="Sakkal Majalla" pitchFamily="2" charset="-78"/>
                <a:cs typeface="Sakkal Majalla" pitchFamily="2" charset="-78"/>
              </a:rPr>
              <a:t>الرضى</a:t>
            </a:r>
            <a:r>
              <a:rPr lang="ar-DZ" dirty="0" smtClean="0">
                <a:latin typeface="Sakkal Majalla" pitchFamily="2" charset="-78"/>
                <a:cs typeface="Sakkal Majalla" pitchFamily="2" charset="-78"/>
              </a:rPr>
              <a:t> كلها مفاهيم تستند على مدى إدراكات الزبائن للخدمة </a:t>
            </a:r>
            <a:r>
              <a:rPr lang="ar-DZ" dirty="0" err="1" smtClean="0">
                <a:latin typeface="Sakkal Majalla" pitchFamily="2" charset="-78"/>
                <a:cs typeface="Sakkal Majalla" pitchFamily="2" charset="-78"/>
              </a:rPr>
              <a:t>و</a:t>
            </a:r>
            <a:r>
              <a:rPr lang="ar-DZ" dirty="0" smtClean="0">
                <a:latin typeface="Sakkal Majalla" pitchFamily="2" charset="-78"/>
                <a:cs typeface="Sakkal Majalla" pitchFamily="2" charset="-78"/>
              </a:rPr>
              <a:t> هذه الأخيرة مرتبطة بالتجارب الخبرة.</a:t>
            </a:r>
            <a:endParaRPr lang="fr-FR"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latin typeface="Sakkal Majalla" pitchFamily="2" charset="-78"/>
                <a:cs typeface="Sakkal Majalla" pitchFamily="2" charset="-78"/>
              </a:rPr>
              <a:t>ثالثا/ مراقبة الخدمة</a:t>
            </a:r>
            <a:endParaRPr lang="fr-FR"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algn="r" rtl="1">
              <a:lnSpc>
                <a:spcPct val="150000"/>
              </a:lnSpc>
            </a:pPr>
            <a:r>
              <a:rPr lang="ar-DZ" dirty="0" smtClean="0">
                <a:solidFill>
                  <a:srgbClr val="C00000"/>
                </a:solidFill>
                <a:latin typeface="Sakkal Majalla" pitchFamily="2" charset="-78"/>
                <a:cs typeface="Sakkal Majalla" pitchFamily="2" charset="-78"/>
              </a:rPr>
              <a:t>بحوث السوق الخاصة: </a:t>
            </a:r>
            <a:r>
              <a:rPr lang="ar-DZ" dirty="0" smtClean="0">
                <a:latin typeface="Sakkal Majalla" pitchFamily="2" charset="-78"/>
                <a:cs typeface="Sakkal Majalla" pitchFamily="2" charset="-78"/>
              </a:rPr>
              <a:t>هذا النوع يتضمن العديد من التقنيات، </a:t>
            </a:r>
            <a:r>
              <a:rPr lang="ar-DZ" dirty="0" err="1" smtClean="0">
                <a:latin typeface="Sakkal Majalla" pitchFamily="2" charset="-78"/>
                <a:cs typeface="Sakkal Majalla" pitchFamily="2" charset="-78"/>
              </a:rPr>
              <a:t>و</a:t>
            </a:r>
            <a:r>
              <a:rPr lang="ar-DZ" dirty="0" smtClean="0">
                <a:latin typeface="Sakkal Majalla" pitchFamily="2" charset="-78"/>
                <a:cs typeface="Sakkal Majalla" pitchFamily="2" charset="-78"/>
              </a:rPr>
              <a:t> لكن الأكثر شيوعا هي تقنية المتسوق الخفي أو السري.حيث يقوم بزيارة مقدم الخدمة باعتباره زبون عادي  </a:t>
            </a:r>
            <a:r>
              <a:rPr lang="ar-DZ" dirty="0" err="1" smtClean="0">
                <a:latin typeface="Sakkal Majalla" pitchFamily="2" charset="-78"/>
                <a:cs typeface="Sakkal Majalla" pitchFamily="2" charset="-78"/>
              </a:rPr>
              <a:t>و</a:t>
            </a:r>
            <a:r>
              <a:rPr lang="ar-DZ" dirty="0" smtClean="0">
                <a:latin typeface="Sakkal Majalla" pitchFamily="2" charset="-78"/>
                <a:cs typeface="Sakkal Majalla" pitchFamily="2" charset="-78"/>
              </a:rPr>
              <a:t> بذلك فإنه يستطيع رؤية جميع العاملين في الموقع: كيف يقومون </a:t>
            </a:r>
            <a:r>
              <a:rPr lang="ar-DZ" dirty="0" smtClean="0">
                <a:latin typeface="Sakkal Majalla" pitchFamily="2" charset="-78"/>
                <a:cs typeface="Sakkal Majalla" pitchFamily="2" charset="-78"/>
              </a:rPr>
              <a:t>بأعمالهم، </a:t>
            </a:r>
            <a:r>
              <a:rPr lang="ar-DZ" dirty="0" smtClean="0">
                <a:latin typeface="Sakkal Majalla" pitchFamily="2" charset="-78"/>
                <a:cs typeface="Sakkal Majalla" pitchFamily="2" charset="-78"/>
              </a:rPr>
              <a:t>مستوى التفاعل مع العملاء، طريقة الاتصال.......</a:t>
            </a:r>
            <a:endParaRPr lang="fr-FR"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b="1" dirty="0" smtClean="0">
                <a:latin typeface="Sakkal Majalla" pitchFamily="2" charset="-78"/>
                <a:cs typeface="Sakkal Majalla" pitchFamily="2" charset="-78"/>
              </a:rPr>
              <a:t>أولا/ مفهوم جودة </a:t>
            </a:r>
            <a:r>
              <a:rPr lang="ar-DZ" b="1" dirty="0" smtClean="0">
                <a:latin typeface="Sakkal Majalla" pitchFamily="2" charset="-78"/>
                <a:cs typeface="Sakkal Majalla" pitchFamily="2" charset="-78"/>
              </a:rPr>
              <a:t>الخدمة</a:t>
            </a:r>
            <a:endParaRPr lang="fr-FR"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normAutofit/>
          </a:bodyPr>
          <a:lstStyle/>
          <a:p>
            <a:pPr marL="514350" lvl="0" indent="-514350" algn="just" rtl="1">
              <a:lnSpc>
                <a:spcPct val="150000"/>
              </a:lnSpc>
              <a:buFont typeface="+mj-lt"/>
              <a:buAutoNum type="arabicPeriod"/>
            </a:pPr>
            <a:r>
              <a:rPr lang="ar-DZ" sz="4000" b="1" dirty="0" smtClean="0">
                <a:latin typeface="Sakkal Majalla" pitchFamily="2" charset="-78"/>
                <a:cs typeface="Sakkal Majalla" pitchFamily="2" charset="-78"/>
              </a:rPr>
              <a:t>تعريف </a:t>
            </a:r>
            <a:r>
              <a:rPr lang="ar-DZ" sz="4000" b="1" dirty="0" smtClean="0">
                <a:latin typeface="Sakkal Majalla" pitchFamily="2" charset="-78"/>
                <a:cs typeface="Sakkal Majalla" pitchFamily="2" charset="-78"/>
              </a:rPr>
              <a:t>جودة الخدمة</a:t>
            </a:r>
            <a:endParaRPr lang="fr-FR" sz="4000" dirty="0" smtClean="0">
              <a:latin typeface="Sakkal Majalla" pitchFamily="2" charset="-78"/>
              <a:cs typeface="Sakkal Majalla" pitchFamily="2" charset="-78"/>
            </a:endParaRPr>
          </a:p>
          <a:p>
            <a:pPr marL="514350" lvl="0" indent="-514350" algn="just" rtl="1">
              <a:lnSpc>
                <a:spcPct val="150000"/>
              </a:lnSpc>
              <a:buFont typeface="+mj-lt"/>
              <a:buAutoNum type="arabicPeriod"/>
            </a:pPr>
            <a:r>
              <a:rPr lang="ar-DZ" sz="4000" b="1" dirty="0" smtClean="0">
                <a:latin typeface="Sakkal Majalla" pitchFamily="2" charset="-78"/>
                <a:cs typeface="Sakkal Majalla" pitchFamily="2" charset="-78"/>
              </a:rPr>
              <a:t>أهمية دراسة جودة الخدمة</a:t>
            </a:r>
            <a:endParaRPr lang="fr-FR" sz="4000" dirty="0" smtClean="0">
              <a:latin typeface="Sakkal Majalla" pitchFamily="2" charset="-78"/>
              <a:cs typeface="Sakkal Majalla" pitchFamily="2" charset="-78"/>
            </a:endParaRPr>
          </a:p>
          <a:p>
            <a:pPr marL="514350" indent="-514350" algn="just">
              <a:lnSpc>
                <a:spcPct val="150000"/>
              </a:lnSpc>
              <a:buFont typeface="+mj-lt"/>
              <a:buAutoNum type="arabicPeriod"/>
            </a:pPr>
            <a:endParaRPr lang="fr-FR" sz="40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35480"/>
            <a:ext cx="8229600" cy="4565354"/>
          </a:xfrm>
        </p:spPr>
        <p:txBody>
          <a:bodyPr>
            <a:noAutofit/>
          </a:bodyPr>
          <a:lstStyle/>
          <a:p>
            <a:pPr algn="just" rtl="1">
              <a:buNone/>
            </a:pPr>
            <a:r>
              <a:rPr lang="fr-FR" sz="3200" b="1" dirty="0" smtClean="0">
                <a:solidFill>
                  <a:srgbClr val="C00000"/>
                </a:solidFill>
                <a:latin typeface="Sakkal Majalla" pitchFamily="2" charset="-78"/>
                <a:cs typeface="Sakkal Majalla" pitchFamily="2" charset="-78"/>
              </a:rPr>
              <a:t>"</a:t>
            </a:r>
            <a:r>
              <a:rPr lang="ar-SA" sz="3200" b="1" dirty="0" smtClean="0">
                <a:solidFill>
                  <a:srgbClr val="C00000"/>
                </a:solidFill>
                <a:latin typeface="Sakkal Majalla" pitchFamily="2" charset="-78"/>
                <a:cs typeface="Sakkal Majalla" pitchFamily="2" charset="-78"/>
              </a:rPr>
              <a:t>نظام تجهيز الخدمات </a:t>
            </a:r>
            <a:r>
              <a:rPr lang="ar-SA" sz="3200" b="1" dirty="0" err="1" smtClean="0">
                <a:solidFill>
                  <a:srgbClr val="C00000"/>
                </a:solidFill>
                <a:latin typeface="Sakkal Majalla" pitchFamily="2" charset="-78"/>
                <a:cs typeface="Sakkal Majalla" pitchFamily="2" charset="-78"/>
              </a:rPr>
              <a:t>و</a:t>
            </a:r>
            <a:r>
              <a:rPr lang="ar-SA" sz="3200" b="1" dirty="0" smtClean="0">
                <a:solidFill>
                  <a:srgbClr val="C00000"/>
                </a:solidFill>
                <a:latin typeface="Sakkal Majalla" pitchFamily="2" charset="-78"/>
                <a:cs typeface="Sakkal Majalla" pitchFamily="2" charset="-78"/>
              </a:rPr>
              <a:t> المتمثل بالإحاطة المادية لتصميم التسهيلات المقدمة من تقنية </a:t>
            </a:r>
            <a:r>
              <a:rPr lang="ar-SA" sz="3200" b="1" dirty="0" err="1" smtClean="0">
                <a:solidFill>
                  <a:srgbClr val="C00000"/>
                </a:solidFill>
                <a:latin typeface="Sakkal Majalla" pitchFamily="2" charset="-78"/>
                <a:cs typeface="Sakkal Majalla" pitchFamily="2" charset="-78"/>
              </a:rPr>
              <a:t>و</a:t>
            </a:r>
            <a:r>
              <a:rPr lang="ar-SA" sz="3200" b="1" dirty="0" smtClean="0">
                <a:solidFill>
                  <a:srgbClr val="C00000"/>
                </a:solidFill>
                <a:latin typeface="Sakkal Majalla" pitchFamily="2" charset="-78"/>
                <a:cs typeface="Sakkal Majalla" pitchFamily="2" charset="-78"/>
              </a:rPr>
              <a:t> أفكا </a:t>
            </a:r>
            <a:r>
              <a:rPr lang="ar-SA" sz="3200" b="1" dirty="0" err="1" smtClean="0">
                <a:solidFill>
                  <a:srgbClr val="C00000"/>
                </a:solidFill>
                <a:latin typeface="Sakkal Majalla" pitchFamily="2" charset="-78"/>
                <a:cs typeface="Sakkal Majalla" pitchFamily="2" charset="-78"/>
              </a:rPr>
              <a:t>ر</a:t>
            </a:r>
            <a:r>
              <a:rPr lang="ar-SA" sz="3200" b="1" dirty="0" smtClean="0">
                <a:solidFill>
                  <a:srgbClr val="C00000"/>
                </a:solidFill>
                <a:latin typeface="Sakkal Majalla" pitchFamily="2" charset="-78"/>
                <a:cs typeface="Sakkal Majalla" pitchFamily="2" charset="-78"/>
              </a:rPr>
              <a:t> ونظام للرقابة على العمليات بما يحقق الرضا والقبول لدى الزبائن معتمدين على التغذية العكسية لمواجهة المشكلات في الخدمات وإمكانية تطويرها مستقبلا</a:t>
            </a:r>
            <a:r>
              <a:rPr lang="fr-FR" sz="3200" b="1" dirty="0" smtClean="0">
                <a:solidFill>
                  <a:srgbClr val="C00000"/>
                </a:solidFill>
                <a:latin typeface="Sakkal Majalla" pitchFamily="2" charset="-78"/>
                <a:cs typeface="Sakkal Majalla" pitchFamily="2" charset="-78"/>
              </a:rPr>
              <a:t>".</a:t>
            </a:r>
            <a:endParaRPr lang="fr-FR" sz="3200" dirty="0" smtClean="0">
              <a:solidFill>
                <a:srgbClr val="C00000"/>
              </a:solidFill>
              <a:latin typeface="Sakkal Majalla" pitchFamily="2" charset="-78"/>
              <a:cs typeface="Sakkal Majalla" pitchFamily="2" charset="-78"/>
            </a:endParaRPr>
          </a:p>
          <a:p>
            <a:pPr algn="just" rtl="1"/>
            <a:r>
              <a:rPr lang="ar-SA" sz="3200" dirty="0" smtClean="0">
                <a:latin typeface="Sakkal Majalla" pitchFamily="2" charset="-78"/>
                <a:cs typeface="Sakkal Majalla" pitchFamily="2" charset="-78"/>
              </a:rPr>
              <a:t>فجودة الخدمة تعتبر مقياس للدرجة التي يرقى إليها مستوى الخدمة المقدمة للزبائن ليقابل توقعاتهم. و بالتالي فإن تقديم خدمة ذات جودة متميزة يعني تطابق مستوى الجودة الفعلي مع توقعات الزبائن لأبعاد جودة الخدمة ومستوى الأداء الفعلي الذي يعكس مدى توافر تلك الأبعاد بالفعل في الخدمة المقدمة لهم .</a:t>
            </a:r>
            <a:endParaRPr lang="fr-FR" sz="3200" dirty="0" smtClean="0">
              <a:latin typeface="Sakkal Majalla" pitchFamily="2" charset="-78"/>
              <a:cs typeface="Sakkal Majalla" pitchFamily="2" charset="-78"/>
            </a:endParaRPr>
          </a:p>
          <a:p>
            <a:pPr algn="just" rtl="1">
              <a:buNone/>
            </a:pPr>
            <a:endParaRPr lang="fr-FR" sz="3200" dirty="0">
              <a:latin typeface="Sakkal Majalla" pitchFamily="2" charset="-78"/>
              <a:cs typeface="Sakkal Majalla" pitchFamily="2" charset="-78"/>
            </a:endParaRPr>
          </a:p>
        </p:txBody>
      </p:sp>
      <p:sp>
        <p:nvSpPr>
          <p:cNvPr id="4" name="Titre 1"/>
          <p:cNvSpPr>
            <a:spLocks noGrp="1"/>
          </p:cNvSpPr>
          <p:nvPr>
            <p:ph type="title"/>
          </p:nvPr>
        </p:nvSpPr>
        <p:spPr/>
        <p:txBody>
          <a:bodyPr>
            <a:normAutofit/>
          </a:bodyPr>
          <a:lstStyle/>
          <a:p>
            <a:pPr algn="r" rtl="1"/>
            <a:r>
              <a:rPr lang="ar-DZ" sz="4000" b="1" dirty="0" smtClean="0">
                <a:latin typeface="Sakkal Majalla" pitchFamily="2" charset="-78"/>
                <a:cs typeface="Sakkal Majalla" pitchFamily="2" charset="-78"/>
              </a:rPr>
              <a:t>أولا/ مفهوم جودة </a:t>
            </a:r>
            <a:r>
              <a:rPr lang="ar-DZ" sz="4000" b="1" dirty="0" smtClean="0">
                <a:latin typeface="Sakkal Majalla" pitchFamily="2" charset="-78"/>
                <a:cs typeface="Sakkal Majalla" pitchFamily="2" charset="-78"/>
              </a:rPr>
              <a:t>الخدمة  1. تعريف جودة الخدمة</a:t>
            </a:r>
            <a:endParaRPr lang="fr-FR" sz="40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buNone/>
            </a:pPr>
            <a:r>
              <a:rPr lang="ar-SA" dirty="0" smtClean="0">
                <a:latin typeface="Sakkal Majalla" pitchFamily="2" charset="-78"/>
                <a:cs typeface="Sakkal Majalla" pitchFamily="2" charset="-78"/>
              </a:rPr>
              <a:t>إن جودة الخدمة هي ما يدركه الزبائن المتمثل في الفرق بين توقعاتهم وبين ما يحصلون</a:t>
            </a:r>
            <a:r>
              <a:rPr lang="ar-DZ" dirty="0" smtClean="0">
                <a:latin typeface="Sakkal Majalla" pitchFamily="2" charset="-78"/>
                <a:cs typeface="Sakkal Majalla" pitchFamily="2" charset="-78"/>
              </a:rPr>
              <a:t>ة</a:t>
            </a:r>
            <a:r>
              <a:rPr lang="ar-SA" dirty="0" smtClean="0">
                <a:latin typeface="Sakkal Majalla" pitchFamily="2" charset="-78"/>
                <a:cs typeface="Sakkal Majalla" pitchFamily="2" charset="-78"/>
              </a:rPr>
              <a:t>عليه فعلا</a:t>
            </a:r>
            <a:r>
              <a:rPr lang="ar-SA" b="1" dirty="0" smtClean="0">
                <a:latin typeface="Sakkal Majalla" pitchFamily="2" charset="-78"/>
                <a:cs typeface="Sakkal Majalla" pitchFamily="2" charset="-78"/>
              </a:rPr>
              <a:t>(جودة الخدمة</a:t>
            </a:r>
            <a:r>
              <a:rPr lang="fr-FR" b="1" dirty="0" smtClean="0">
                <a:latin typeface="Sakkal Majalla" pitchFamily="2" charset="-78"/>
                <a:cs typeface="Sakkal Majalla" pitchFamily="2" charset="-78"/>
              </a:rPr>
              <a:t>= </a:t>
            </a:r>
            <a:r>
              <a:rPr lang="ar-SA" b="1" dirty="0" smtClean="0">
                <a:latin typeface="Sakkal Majalla" pitchFamily="2" charset="-78"/>
                <a:cs typeface="Sakkal Majalla" pitchFamily="2" charset="-78"/>
              </a:rPr>
              <a:t>إدراك الزبون للأداء الفعلي- توقعات الزبون لمستوى الأداء)</a:t>
            </a:r>
            <a:r>
              <a:rPr lang="fr-FR" b="1" dirty="0" smtClean="0">
                <a:latin typeface="Sakkal Majalla" pitchFamily="2" charset="-78"/>
                <a:cs typeface="Sakkal Majalla" pitchFamily="2" charset="-78"/>
              </a:rPr>
              <a:t>  .</a:t>
            </a:r>
            <a:r>
              <a:rPr lang="ar-SA" dirty="0" smtClean="0">
                <a:latin typeface="Sakkal Majalla" pitchFamily="2" charset="-78"/>
                <a:cs typeface="Sakkal Majalla" pitchFamily="2" charset="-78"/>
              </a:rPr>
              <a:t>وفي ضوء المعادلة السابقة يمكن تصور ثلاث مستويات من الخدمة هي</a:t>
            </a:r>
            <a:r>
              <a:rPr lang="fr-FR" dirty="0" smtClean="0">
                <a:latin typeface="Sakkal Majalla" pitchFamily="2" charset="-78"/>
                <a:cs typeface="Sakkal Majalla" pitchFamily="2" charset="-78"/>
              </a:rPr>
              <a:t>:</a:t>
            </a:r>
          </a:p>
          <a:p>
            <a:pPr lvl="0" algn="just" rtl="1"/>
            <a:r>
              <a:rPr lang="ar-SA" b="1" dirty="0" smtClean="0">
                <a:solidFill>
                  <a:srgbClr val="C00000"/>
                </a:solidFill>
                <a:latin typeface="Sakkal Majalla" pitchFamily="2" charset="-78"/>
                <a:cs typeface="Sakkal Majalla" pitchFamily="2" charset="-78"/>
              </a:rPr>
              <a:t>الخدمة العادية</a:t>
            </a:r>
            <a:r>
              <a:rPr lang="fr-FR" b="1" dirty="0" smtClean="0">
                <a:solidFill>
                  <a:srgbClr val="C00000"/>
                </a:solidFill>
                <a:latin typeface="Sakkal Majalla" pitchFamily="2" charset="-78"/>
                <a:cs typeface="Sakkal Majalla" pitchFamily="2" charset="-78"/>
              </a:rPr>
              <a:t>:</a:t>
            </a:r>
            <a:r>
              <a:rPr lang="ar-SA" dirty="0" smtClean="0">
                <a:solidFill>
                  <a:srgbClr val="C00000"/>
                </a:solidFill>
                <a:latin typeface="Sakkal Majalla" pitchFamily="2" charset="-78"/>
                <a:cs typeface="Sakkal Majalla" pitchFamily="2" charset="-78"/>
              </a:rPr>
              <a:t> </a:t>
            </a:r>
            <a:r>
              <a:rPr lang="ar-SA" dirty="0" smtClean="0">
                <a:latin typeface="Sakkal Majalla" pitchFamily="2" charset="-78"/>
                <a:cs typeface="Sakkal Majalla" pitchFamily="2" charset="-78"/>
              </a:rPr>
              <a:t>وهي تلك التي تتحقق عندما يتساوى إدراك الزبون للأداء مع توقعاته المسبقة عنها</a:t>
            </a:r>
            <a:r>
              <a:rPr lang="fr-FR" dirty="0" smtClean="0">
                <a:latin typeface="Sakkal Majalla" pitchFamily="2" charset="-78"/>
                <a:cs typeface="Sakkal Majalla" pitchFamily="2" charset="-78"/>
              </a:rPr>
              <a:t>.</a:t>
            </a:r>
          </a:p>
          <a:p>
            <a:pPr lvl="0" algn="just" rtl="1"/>
            <a:r>
              <a:rPr lang="ar-SA" b="1" dirty="0" smtClean="0">
                <a:solidFill>
                  <a:srgbClr val="C00000"/>
                </a:solidFill>
                <a:latin typeface="Sakkal Majalla" pitchFamily="2" charset="-78"/>
                <a:cs typeface="Sakkal Majalla" pitchFamily="2" charset="-78"/>
              </a:rPr>
              <a:t>الخدمة السيئة</a:t>
            </a:r>
            <a:r>
              <a:rPr lang="fr-FR" b="1" dirty="0" smtClean="0">
                <a:solidFill>
                  <a:srgbClr val="C00000"/>
                </a:solidFill>
                <a:latin typeface="Sakkal Majalla" pitchFamily="2" charset="-78"/>
                <a:cs typeface="Sakkal Majalla" pitchFamily="2" charset="-78"/>
              </a:rPr>
              <a:t>:</a:t>
            </a:r>
            <a:r>
              <a:rPr lang="ar-DZ" b="1" dirty="0" smtClean="0">
                <a:solidFill>
                  <a:srgbClr val="C00000"/>
                </a:solidFill>
                <a:latin typeface="Sakkal Majalla" pitchFamily="2" charset="-78"/>
                <a:cs typeface="Sakkal Majalla" pitchFamily="2" charset="-78"/>
              </a:rPr>
              <a:t> </a:t>
            </a:r>
            <a:r>
              <a:rPr lang="ar-SA" dirty="0" smtClean="0">
                <a:latin typeface="Sakkal Majalla" pitchFamily="2" charset="-78"/>
                <a:cs typeface="Sakkal Majalla" pitchFamily="2" charset="-78"/>
              </a:rPr>
              <a:t>وهي </a:t>
            </a:r>
            <a:r>
              <a:rPr lang="ar-SA" dirty="0" smtClean="0">
                <a:latin typeface="Sakkal Majalla" pitchFamily="2" charset="-78"/>
                <a:cs typeface="Sakkal Majalla" pitchFamily="2" charset="-78"/>
              </a:rPr>
              <a:t>تلك الخدمة التي تتحقق عندما يتدنى الأداء الفعلي عن مستويات التوقعات بالنسبة لها</a:t>
            </a:r>
            <a:r>
              <a:rPr lang="fr-FR" dirty="0" smtClean="0">
                <a:latin typeface="Sakkal Majalla" pitchFamily="2" charset="-78"/>
                <a:cs typeface="Sakkal Majalla" pitchFamily="2" charset="-78"/>
              </a:rPr>
              <a:t>.</a:t>
            </a:r>
          </a:p>
          <a:p>
            <a:pPr lvl="0" algn="just" rtl="1"/>
            <a:r>
              <a:rPr lang="ar-SA" b="1" dirty="0" smtClean="0">
                <a:solidFill>
                  <a:srgbClr val="C00000"/>
                </a:solidFill>
                <a:latin typeface="Sakkal Majalla" pitchFamily="2" charset="-78"/>
                <a:cs typeface="Sakkal Majalla" pitchFamily="2" charset="-78"/>
              </a:rPr>
              <a:t>الخدمة المتميزة: </a:t>
            </a:r>
            <a:r>
              <a:rPr lang="ar-SA" dirty="0" smtClean="0">
                <a:latin typeface="Sakkal Majalla" pitchFamily="2" charset="-78"/>
                <a:cs typeface="Sakkal Majalla" pitchFamily="2" charset="-78"/>
              </a:rPr>
              <a:t>وهي تلك الخدمة التي تتحقق عندما يفوق أو يتجاوز الأداء الفعلي للخدمة توقعات الزبائن بالنسبة لها</a:t>
            </a:r>
            <a:r>
              <a:rPr lang="fr-FR" dirty="0" smtClean="0">
                <a:latin typeface="Sakkal Majalla" pitchFamily="2" charset="-78"/>
                <a:cs typeface="Sakkal Majalla" pitchFamily="2" charset="-78"/>
              </a:rPr>
              <a:t>.</a:t>
            </a:r>
          </a:p>
          <a:p>
            <a:pPr algn="just"/>
            <a:endParaRPr lang="fr-FR" dirty="0">
              <a:latin typeface="Sakkal Majalla" pitchFamily="2" charset="-78"/>
              <a:cs typeface="Sakkal Majalla" pitchFamily="2" charset="-78"/>
            </a:endParaRPr>
          </a:p>
        </p:txBody>
      </p:sp>
      <p:sp>
        <p:nvSpPr>
          <p:cNvPr id="4" name="Titre 1"/>
          <p:cNvSpPr>
            <a:spLocks noGrp="1"/>
          </p:cNvSpPr>
          <p:nvPr>
            <p:ph type="title"/>
          </p:nvPr>
        </p:nvSpPr>
        <p:spPr>
          <a:xfrm>
            <a:off x="428596" y="500042"/>
            <a:ext cx="8229600" cy="1143000"/>
          </a:xfrm>
        </p:spPr>
        <p:txBody>
          <a:bodyPr>
            <a:normAutofit/>
          </a:bodyPr>
          <a:lstStyle/>
          <a:p>
            <a:pPr algn="r" rtl="1"/>
            <a:r>
              <a:rPr lang="ar-DZ" sz="4000" b="1" dirty="0" smtClean="0">
                <a:latin typeface="Sakkal Majalla" pitchFamily="2" charset="-78"/>
                <a:cs typeface="Sakkal Majalla" pitchFamily="2" charset="-78"/>
              </a:rPr>
              <a:t>أولا/ مفهوم جودة </a:t>
            </a:r>
            <a:r>
              <a:rPr lang="ar-DZ" sz="4000" b="1" dirty="0" smtClean="0">
                <a:latin typeface="Sakkal Majalla" pitchFamily="2" charset="-78"/>
                <a:cs typeface="Sakkal Majalla" pitchFamily="2" charset="-78"/>
              </a:rPr>
              <a:t>الخدمة  1. تعريف جودة الخدمة</a:t>
            </a:r>
            <a:endParaRPr lang="fr-FR" sz="40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just" rtl="1">
              <a:lnSpc>
                <a:spcPct val="150000"/>
              </a:lnSpc>
              <a:buNone/>
            </a:pPr>
            <a:r>
              <a:rPr lang="ar-SA" dirty="0" smtClean="0">
                <a:latin typeface="Sakkal Majalla" pitchFamily="2" charset="-78"/>
                <a:cs typeface="Sakkal Majalla" pitchFamily="2" charset="-78"/>
              </a:rPr>
              <a:t>ومنه فإن جودة الخدمة هي</a:t>
            </a:r>
            <a:r>
              <a:rPr lang="fr-FR" dirty="0" smtClean="0">
                <a:latin typeface="Sakkal Majalla" pitchFamily="2" charset="-78"/>
                <a:cs typeface="Sakkal Majalla" pitchFamily="2" charset="-78"/>
              </a:rPr>
              <a:t>: </a:t>
            </a:r>
            <a:r>
              <a:rPr lang="ar-SA" dirty="0" smtClean="0">
                <a:latin typeface="Sakkal Majalla" pitchFamily="2" charset="-78"/>
                <a:cs typeface="Sakkal Majalla" pitchFamily="2" charset="-78"/>
              </a:rPr>
              <a:t>نتيجة مقارنة الزبائن بين توقعاتهم للخدمة </a:t>
            </a:r>
            <a:r>
              <a:rPr lang="ar-SA" dirty="0" err="1" smtClean="0">
                <a:latin typeface="Sakkal Majalla" pitchFamily="2" charset="-78"/>
                <a:cs typeface="Sakkal Majalla" pitchFamily="2" charset="-78"/>
              </a:rPr>
              <a:t>و</a:t>
            </a:r>
            <a:r>
              <a:rPr lang="ar-SA" dirty="0" smtClean="0">
                <a:latin typeface="Sakkal Majalla" pitchFamily="2" charset="-78"/>
                <a:cs typeface="Sakkal Majalla" pitchFamily="2" charset="-78"/>
              </a:rPr>
              <a:t>  إدراكهم لمستوى أدائها حيث تنحصر في</a:t>
            </a:r>
            <a:r>
              <a:rPr lang="fr-FR" dirty="0" smtClean="0">
                <a:latin typeface="Sakkal Majalla" pitchFamily="2" charset="-78"/>
                <a:cs typeface="Sakkal Majalla" pitchFamily="2" charset="-78"/>
              </a:rPr>
              <a:t>:</a:t>
            </a:r>
          </a:p>
          <a:p>
            <a:pPr lvl="0" algn="just" rtl="1">
              <a:lnSpc>
                <a:spcPct val="150000"/>
              </a:lnSpc>
            </a:pPr>
            <a:r>
              <a:rPr lang="ar-SA" dirty="0" smtClean="0">
                <a:latin typeface="Sakkal Majalla" pitchFamily="2" charset="-78"/>
                <a:cs typeface="Sakkal Majalla" pitchFamily="2" charset="-78"/>
              </a:rPr>
              <a:t>الأداء الصحيح للعمل في المرة الأولى</a:t>
            </a:r>
            <a:r>
              <a:rPr lang="fr-FR" dirty="0" smtClean="0">
                <a:latin typeface="Sakkal Majalla" pitchFamily="2" charset="-78"/>
                <a:cs typeface="Sakkal Majalla" pitchFamily="2" charset="-78"/>
              </a:rPr>
              <a:t>.</a:t>
            </a:r>
          </a:p>
          <a:p>
            <a:pPr lvl="0" algn="just" rtl="1">
              <a:lnSpc>
                <a:spcPct val="150000"/>
              </a:lnSpc>
            </a:pPr>
            <a:r>
              <a:rPr lang="ar-SA" dirty="0" smtClean="0">
                <a:latin typeface="Sakkal Majalla" pitchFamily="2" charset="-78"/>
                <a:cs typeface="Sakkal Majalla" pitchFamily="2" charset="-78"/>
              </a:rPr>
              <a:t>الخلو من العيوب والأخطاء</a:t>
            </a:r>
            <a:r>
              <a:rPr lang="fr-FR" dirty="0" smtClean="0">
                <a:latin typeface="Sakkal Majalla" pitchFamily="2" charset="-78"/>
                <a:cs typeface="Sakkal Majalla" pitchFamily="2" charset="-78"/>
              </a:rPr>
              <a:t>.</a:t>
            </a:r>
          </a:p>
          <a:p>
            <a:pPr lvl="0" algn="just" rtl="1">
              <a:lnSpc>
                <a:spcPct val="150000"/>
              </a:lnSpc>
            </a:pPr>
            <a:r>
              <a:rPr lang="ar-SA" dirty="0" smtClean="0">
                <a:latin typeface="Sakkal Majalla" pitchFamily="2" charset="-78"/>
                <a:cs typeface="Sakkal Majalla" pitchFamily="2" charset="-78"/>
              </a:rPr>
              <a:t>القدرة على الوفاء باحتياجات الزبائن</a:t>
            </a:r>
            <a:r>
              <a:rPr lang="fr-FR" dirty="0" smtClean="0">
                <a:latin typeface="Sakkal Majalla" pitchFamily="2" charset="-78"/>
                <a:cs typeface="Sakkal Majalla" pitchFamily="2" charset="-78"/>
              </a:rPr>
              <a:t>.</a:t>
            </a:r>
          </a:p>
          <a:p>
            <a:pPr lvl="0" algn="just" rtl="1">
              <a:lnSpc>
                <a:spcPct val="150000"/>
              </a:lnSpc>
            </a:pPr>
            <a:r>
              <a:rPr lang="ar-SA" dirty="0" smtClean="0">
                <a:latin typeface="Sakkal Majalla" pitchFamily="2" charset="-78"/>
                <a:cs typeface="Sakkal Majalla" pitchFamily="2" charset="-78"/>
              </a:rPr>
              <a:t>توافق الأداء الفعلي للخدمة مع توقعاتهم</a:t>
            </a:r>
            <a:r>
              <a:rPr lang="fr-FR" dirty="0" smtClean="0">
                <a:latin typeface="Sakkal Majalla" pitchFamily="2" charset="-78"/>
                <a:cs typeface="Sakkal Majalla" pitchFamily="2" charset="-78"/>
              </a:rPr>
              <a:t>.</a:t>
            </a:r>
          </a:p>
          <a:p>
            <a:pPr algn="just" rtl="1">
              <a:lnSpc>
                <a:spcPct val="150000"/>
              </a:lnSpc>
            </a:pPr>
            <a:r>
              <a:rPr lang="ar-SA" dirty="0" smtClean="0">
                <a:latin typeface="Sakkal Majalla" pitchFamily="2" charset="-78"/>
                <a:cs typeface="Sakkal Majalla" pitchFamily="2" charset="-78"/>
              </a:rPr>
              <a:t>تعظيم القيمة المسلمة لهم.</a:t>
            </a:r>
            <a:endParaRPr lang="fr-FR" dirty="0" smtClean="0">
              <a:latin typeface="Sakkal Majalla" pitchFamily="2" charset="-78"/>
              <a:cs typeface="Sakkal Majalla" pitchFamily="2" charset="-78"/>
            </a:endParaRPr>
          </a:p>
          <a:p>
            <a:pPr algn="just" rtl="1">
              <a:lnSpc>
                <a:spcPct val="150000"/>
              </a:lnSpc>
            </a:pPr>
            <a:endParaRPr lang="fr-FR" dirty="0">
              <a:latin typeface="Sakkal Majalla" pitchFamily="2" charset="-78"/>
              <a:cs typeface="Sakkal Majalla" pitchFamily="2" charset="-78"/>
            </a:endParaRPr>
          </a:p>
        </p:txBody>
      </p:sp>
      <p:sp>
        <p:nvSpPr>
          <p:cNvPr id="4" name="Titre 1"/>
          <p:cNvSpPr>
            <a:spLocks noGrp="1"/>
          </p:cNvSpPr>
          <p:nvPr>
            <p:ph type="title"/>
          </p:nvPr>
        </p:nvSpPr>
        <p:spPr/>
        <p:txBody>
          <a:bodyPr>
            <a:normAutofit/>
          </a:bodyPr>
          <a:lstStyle/>
          <a:p>
            <a:pPr algn="r" rtl="1"/>
            <a:r>
              <a:rPr lang="ar-DZ" sz="4000" b="1" dirty="0" smtClean="0">
                <a:latin typeface="Sakkal Majalla" pitchFamily="2" charset="-78"/>
                <a:cs typeface="Sakkal Majalla" pitchFamily="2" charset="-78"/>
              </a:rPr>
              <a:t>أولا/ مفهوم جودة </a:t>
            </a:r>
            <a:r>
              <a:rPr lang="ar-DZ" sz="4000" b="1" dirty="0" smtClean="0">
                <a:latin typeface="Sakkal Majalla" pitchFamily="2" charset="-78"/>
                <a:cs typeface="Sakkal Majalla" pitchFamily="2" charset="-78"/>
              </a:rPr>
              <a:t>الخدمة  1. تعريف جودة الخدمة</a:t>
            </a:r>
            <a:endParaRPr lang="fr-FR" sz="4000"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143000"/>
          </a:xfrm>
        </p:spPr>
        <p:txBody>
          <a:bodyPr>
            <a:noAutofit/>
          </a:bodyPr>
          <a:lstStyle/>
          <a:p>
            <a:pPr lvl="0" algn="r" rtl="1"/>
            <a:r>
              <a:rPr lang="ar-DZ" sz="3600" b="1" dirty="0" smtClean="0">
                <a:latin typeface="Sakkal Majalla" pitchFamily="2" charset="-78"/>
                <a:cs typeface="Sakkal Majalla" pitchFamily="2" charset="-78"/>
              </a:rPr>
              <a:t>أولا/ مفهوم جودة </a:t>
            </a:r>
            <a:r>
              <a:rPr lang="ar-DZ" sz="3600" b="1" dirty="0" smtClean="0">
                <a:latin typeface="Sakkal Majalla" pitchFamily="2" charset="-78"/>
                <a:cs typeface="Sakkal Majalla" pitchFamily="2" charset="-78"/>
              </a:rPr>
              <a:t>الخدمة 2.  أهمية </a:t>
            </a:r>
            <a:r>
              <a:rPr lang="ar-DZ" sz="3600" b="1" dirty="0" smtClean="0">
                <a:latin typeface="Sakkal Majalla" pitchFamily="2" charset="-78"/>
                <a:cs typeface="Sakkal Majalla" pitchFamily="2" charset="-78"/>
              </a:rPr>
              <a:t>دراسة جودة </a:t>
            </a:r>
            <a:r>
              <a:rPr lang="ar-DZ" sz="3600" b="1" dirty="0" smtClean="0">
                <a:latin typeface="Sakkal Majalla" pitchFamily="2" charset="-78"/>
                <a:cs typeface="Sakkal Majalla" pitchFamily="2" charset="-78"/>
              </a:rPr>
              <a:t>الخدمة</a:t>
            </a:r>
            <a:endParaRPr lang="fr-FR" sz="3600" dirty="0"/>
          </a:p>
        </p:txBody>
      </p:sp>
      <p:sp>
        <p:nvSpPr>
          <p:cNvPr id="3" name="Espace réservé du contenu 2"/>
          <p:cNvSpPr>
            <a:spLocks noGrp="1"/>
          </p:cNvSpPr>
          <p:nvPr>
            <p:ph idx="1"/>
          </p:nvPr>
        </p:nvSpPr>
        <p:spPr/>
        <p:txBody>
          <a:bodyPr>
            <a:normAutofit lnSpcReduction="10000"/>
          </a:bodyPr>
          <a:lstStyle/>
          <a:p>
            <a:pPr lvl="0" algn="just" rtl="1">
              <a:lnSpc>
                <a:spcPct val="150000"/>
              </a:lnSpc>
            </a:pPr>
            <a:r>
              <a:rPr lang="ar-SA" b="1" dirty="0" smtClean="0">
                <a:solidFill>
                  <a:srgbClr val="C00000"/>
                </a:solidFill>
                <a:latin typeface="Sakkal Majalla" pitchFamily="2" charset="-78"/>
                <a:cs typeface="Sakkal Majalla" pitchFamily="2" charset="-78"/>
              </a:rPr>
              <a:t>نمو مجال الخدمة: </a:t>
            </a:r>
            <a:r>
              <a:rPr lang="ar-SA" dirty="0" smtClean="0">
                <a:latin typeface="Sakkal Majalla" pitchFamily="2" charset="-78"/>
                <a:cs typeface="Sakkal Majalla" pitchFamily="2" charset="-78"/>
              </a:rPr>
              <a:t>لقد أصبح الاهتمام المتنامي بصناعة الخدمات يرتبط أساسا بمستوى معيشة أفراد المجتمع  </a:t>
            </a:r>
            <a:r>
              <a:rPr lang="ar-SA" dirty="0" err="1" smtClean="0">
                <a:latin typeface="Sakkal Majalla" pitchFamily="2" charset="-78"/>
                <a:cs typeface="Sakkal Majalla" pitchFamily="2" charset="-78"/>
              </a:rPr>
              <a:t>و</a:t>
            </a:r>
            <a:r>
              <a:rPr lang="ar-SA" dirty="0" smtClean="0">
                <a:latin typeface="Sakkal Majalla" pitchFamily="2" charset="-78"/>
                <a:cs typeface="Sakkal Majalla" pitchFamily="2" charset="-78"/>
              </a:rPr>
              <a:t> هو ما </a:t>
            </a:r>
            <a:r>
              <a:rPr lang="ar-SA" dirty="0" smtClean="0">
                <a:latin typeface="Sakkal Majalla" pitchFamily="2" charset="-78"/>
                <a:cs typeface="Sakkal Majalla" pitchFamily="2" charset="-78"/>
              </a:rPr>
              <a:t>أدى </a:t>
            </a:r>
            <a:r>
              <a:rPr lang="ar-SA" dirty="0" smtClean="0">
                <a:latin typeface="Sakkal Majalla" pitchFamily="2" charset="-78"/>
                <a:cs typeface="Sakkal Majalla" pitchFamily="2" charset="-78"/>
              </a:rPr>
              <a:t>تضاعف الحاجة إلى أنواع مختلفة من الخدمات مثل السياحة، التعليم، البنوك، التأمينات </a:t>
            </a:r>
            <a:r>
              <a:rPr lang="ar-SA" dirty="0" err="1" smtClean="0">
                <a:latin typeface="Sakkal Majalla" pitchFamily="2" charset="-78"/>
                <a:cs typeface="Sakkal Majalla" pitchFamily="2" charset="-78"/>
              </a:rPr>
              <a:t>و</a:t>
            </a:r>
            <a:r>
              <a:rPr lang="ar-SA" dirty="0" smtClean="0">
                <a:latin typeface="Sakkal Majalla" pitchFamily="2" charset="-78"/>
                <a:cs typeface="Sakkal Majalla" pitchFamily="2" charset="-78"/>
              </a:rPr>
              <a:t> غيرها.</a:t>
            </a:r>
            <a:endParaRPr lang="fr-FR" dirty="0" smtClean="0">
              <a:latin typeface="Sakkal Majalla" pitchFamily="2" charset="-78"/>
              <a:cs typeface="Sakkal Majalla" pitchFamily="2" charset="-78"/>
            </a:endParaRPr>
          </a:p>
          <a:p>
            <a:pPr lvl="0" algn="just" rtl="1"/>
            <a:r>
              <a:rPr lang="ar-SA" b="1" dirty="0" smtClean="0">
                <a:solidFill>
                  <a:srgbClr val="C00000"/>
                </a:solidFill>
                <a:latin typeface="Sakkal Majalla" pitchFamily="2" charset="-78"/>
                <a:cs typeface="Sakkal Majalla" pitchFamily="2" charset="-78"/>
              </a:rPr>
              <a:t>ازدياد حدة المنافسة:</a:t>
            </a:r>
            <a:r>
              <a:rPr lang="ar-SA" dirty="0" smtClean="0">
                <a:solidFill>
                  <a:srgbClr val="C00000"/>
                </a:solidFill>
                <a:latin typeface="Sakkal Majalla" pitchFamily="2" charset="-78"/>
                <a:cs typeface="Sakkal Majalla" pitchFamily="2" charset="-78"/>
              </a:rPr>
              <a:t> </a:t>
            </a:r>
            <a:r>
              <a:rPr lang="ar-SA" dirty="0" smtClean="0">
                <a:latin typeface="Sakkal Majalla" pitchFamily="2" charset="-78"/>
                <a:cs typeface="Sakkal Majalla" pitchFamily="2" charset="-78"/>
              </a:rPr>
              <a:t>تعد جودة الخدمة من بين أهم المؤشرات التنافسية التي تعتمد عليها المؤسسات في تدعيم مركزها التنافسي من أجل ضمان البقاء </a:t>
            </a:r>
            <a:r>
              <a:rPr lang="ar-SA" dirty="0" err="1" smtClean="0">
                <a:latin typeface="Sakkal Majalla" pitchFamily="2" charset="-78"/>
                <a:cs typeface="Sakkal Majalla" pitchFamily="2" charset="-78"/>
              </a:rPr>
              <a:t>و</a:t>
            </a:r>
            <a:r>
              <a:rPr lang="ar-SA" dirty="0" smtClean="0">
                <a:latin typeface="Sakkal Majalla" pitchFamily="2" charset="-78"/>
                <a:cs typeface="Sakkal Majalla" pitchFamily="2" charset="-78"/>
              </a:rPr>
              <a:t> الاستمرارية.</a:t>
            </a:r>
            <a:endParaRPr lang="fr-FR" dirty="0" smtClean="0">
              <a:latin typeface="Sakkal Majalla" pitchFamily="2" charset="-78"/>
              <a:cs typeface="Sakkal Majalla" pitchFamily="2" charset="-78"/>
            </a:endParaRPr>
          </a:p>
          <a:p>
            <a:pPr lvl="0" algn="just" rtl="1"/>
            <a:r>
              <a:rPr lang="ar-SA" b="1" dirty="0" smtClean="0">
                <a:solidFill>
                  <a:srgbClr val="C00000"/>
                </a:solidFill>
                <a:latin typeface="Sakkal Majalla" pitchFamily="2" charset="-78"/>
                <a:cs typeface="Sakkal Majalla" pitchFamily="2" charset="-78"/>
              </a:rPr>
              <a:t>الفهم الأكبر للعملاء:</a:t>
            </a:r>
            <a:r>
              <a:rPr lang="ar-SA" dirty="0" smtClean="0">
                <a:solidFill>
                  <a:srgbClr val="C00000"/>
                </a:solidFill>
                <a:latin typeface="Sakkal Majalla" pitchFamily="2" charset="-78"/>
                <a:cs typeface="Sakkal Majalla" pitchFamily="2" charset="-78"/>
              </a:rPr>
              <a:t> </a:t>
            </a:r>
            <a:r>
              <a:rPr lang="ar-SA" dirty="0" smtClean="0">
                <a:latin typeface="Sakkal Majalla" pitchFamily="2" charset="-78"/>
                <a:cs typeface="Sakkal Majalla" pitchFamily="2" charset="-78"/>
              </a:rPr>
              <a:t>إن استمرار التفوق </a:t>
            </a:r>
            <a:r>
              <a:rPr lang="ar-SA" dirty="0" err="1" smtClean="0">
                <a:latin typeface="Sakkal Majalla" pitchFamily="2" charset="-78"/>
                <a:cs typeface="Sakkal Majalla" pitchFamily="2" charset="-78"/>
              </a:rPr>
              <a:t>و</a:t>
            </a:r>
            <a:r>
              <a:rPr lang="ar-SA" dirty="0" smtClean="0">
                <a:latin typeface="Sakkal Majalla" pitchFamily="2" charset="-78"/>
                <a:cs typeface="Sakkal Majalla" pitchFamily="2" charset="-78"/>
              </a:rPr>
              <a:t> النجاح مرهون بمعرفة ما يريده العملاء.</a:t>
            </a:r>
            <a:endParaRPr lang="fr-FR" dirty="0" smtClean="0">
              <a:latin typeface="Sakkal Majalla" pitchFamily="2" charset="-78"/>
              <a:cs typeface="Sakkal Majalla" pitchFamily="2" charset="-78"/>
            </a:endParaRPr>
          </a:p>
          <a:p>
            <a:pPr lvl="0" algn="just" rtl="1"/>
            <a:r>
              <a:rPr lang="ar-SA" b="1" dirty="0" smtClean="0">
                <a:solidFill>
                  <a:srgbClr val="C00000"/>
                </a:solidFill>
                <a:latin typeface="Sakkal Majalla" pitchFamily="2" charset="-78"/>
                <a:cs typeface="Sakkal Majalla" pitchFamily="2" charset="-78"/>
              </a:rPr>
              <a:t>المدلول الاقتصادي لجودة خدمة العميل:</a:t>
            </a:r>
            <a:r>
              <a:rPr lang="ar-SA" dirty="0" smtClean="0">
                <a:solidFill>
                  <a:srgbClr val="C00000"/>
                </a:solidFill>
                <a:latin typeface="Sakkal Majalla" pitchFamily="2" charset="-78"/>
                <a:cs typeface="Sakkal Majalla" pitchFamily="2" charset="-78"/>
              </a:rPr>
              <a:t> </a:t>
            </a:r>
            <a:r>
              <a:rPr lang="ar-SA" dirty="0" smtClean="0">
                <a:latin typeface="Sakkal Majalla" pitchFamily="2" charset="-78"/>
                <a:cs typeface="Sakkal Majalla" pitchFamily="2" charset="-78"/>
              </a:rPr>
              <a:t>يجب أن لا تسعى المؤسسات إلى جذب عملاء جدد فقط بل غليها أيضا أن تحافظ على العملاء الحاليين. </a:t>
            </a:r>
            <a:endParaRPr lang="fr-FR" dirty="0" smtClean="0">
              <a:latin typeface="Sakkal Majalla" pitchFamily="2" charset="-78"/>
              <a:cs typeface="Sakkal Majalla" pitchFamily="2" charset="-78"/>
            </a:endParaRPr>
          </a:p>
          <a:p>
            <a:pPr algn="just"/>
            <a:endParaRPr lang="fr-FR"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500063" y="285750"/>
            <a:ext cx="8229600" cy="1143000"/>
          </a:xfrm>
        </p:spPr>
        <p:txBody>
          <a:bodyPr/>
          <a:lstStyle/>
          <a:p>
            <a:pPr algn="ctr"/>
            <a:r>
              <a:rPr lang="ar-DZ" dirty="0" smtClean="0">
                <a:latin typeface="Sakkal Majalla" pitchFamily="2" charset="-78"/>
                <a:cs typeface="Sakkal Majalla" pitchFamily="2" charset="-78"/>
              </a:rPr>
              <a:t>ثانيا/ أبعاد الخدمة</a:t>
            </a:r>
            <a:endParaRPr lang="fr-FR" dirty="0">
              <a:latin typeface="Sakkal Majalla" pitchFamily="2" charset="-78"/>
              <a:cs typeface="Sakkal Majalla" pitchFamily="2" charset="-78"/>
            </a:endParaRPr>
          </a:p>
        </p:txBody>
      </p:sp>
      <p:graphicFrame>
        <p:nvGraphicFramePr>
          <p:cNvPr id="6" name="Espace réservé du contenu 5"/>
          <p:cNvGraphicFramePr>
            <a:graphicFrameLocks noGrp="1"/>
          </p:cNvGraphicFramePr>
          <p:nvPr>
            <p:ph idx="1"/>
          </p:nvPr>
        </p:nvGraphicFramePr>
        <p:xfrm>
          <a:off x="457200" y="1500174"/>
          <a:ext cx="8229600" cy="5162802"/>
        </p:xfrm>
        <a:graphic>
          <a:graphicData uri="http://schemas.openxmlformats.org/drawingml/2006/table">
            <a:tbl>
              <a:tblPr firstRow="1" bandRow="1">
                <a:tableStyleId>{5C22544A-7EE6-4342-B048-85BDC9FD1C3A}</a:tableStyleId>
              </a:tblPr>
              <a:tblGrid>
                <a:gridCol w="5829312"/>
                <a:gridCol w="2400288"/>
              </a:tblGrid>
              <a:tr h="1764438">
                <a:tc>
                  <a:txBody>
                    <a:bodyPr/>
                    <a:lstStyle/>
                    <a:p>
                      <a:pPr algn="just" rtl="1"/>
                      <a:r>
                        <a:rPr lang="ar-DZ" sz="2400" dirty="0" smtClean="0">
                          <a:latin typeface="Sakkal Majalla" pitchFamily="2" charset="-78"/>
                          <a:cs typeface="Sakkal Majalla" pitchFamily="2" charset="-78"/>
                        </a:rPr>
                        <a:t>تشمل ما يلي:</a:t>
                      </a:r>
                    </a:p>
                    <a:p>
                      <a:pPr algn="just" rtl="1">
                        <a:buFont typeface="Arial" pitchFamily="34" charset="0"/>
                        <a:buChar char="•"/>
                      </a:pPr>
                      <a:r>
                        <a:rPr lang="ar-DZ" sz="2400" dirty="0" smtClean="0">
                          <a:latin typeface="Sakkal Majalla" pitchFamily="2" charset="-78"/>
                          <a:cs typeface="Sakkal Majalla" pitchFamily="2" charset="-78"/>
                        </a:rPr>
                        <a:t>ثبات الأداء </a:t>
                      </a:r>
                      <a:r>
                        <a:rPr lang="ar-DZ" sz="2400" dirty="0" err="1" smtClean="0">
                          <a:latin typeface="Sakkal Majalla" pitchFamily="2" charset="-78"/>
                          <a:cs typeface="Sakkal Majalla" pitchFamily="2" charset="-78"/>
                        </a:rPr>
                        <a:t>و</a:t>
                      </a:r>
                      <a:r>
                        <a:rPr lang="ar-DZ" sz="2400" dirty="0" smtClean="0">
                          <a:latin typeface="Sakkal Majalla" pitchFamily="2" charset="-78"/>
                          <a:cs typeface="Sakkal Majalla" pitchFamily="2" charset="-78"/>
                        </a:rPr>
                        <a:t> إنجاز الخدمة بطريقة صحيحة</a:t>
                      </a:r>
                      <a:r>
                        <a:rPr lang="ar-DZ" sz="2400" baseline="0" dirty="0" smtClean="0">
                          <a:latin typeface="Sakkal Majalla" pitchFamily="2" charset="-78"/>
                          <a:cs typeface="Sakkal Majalla" pitchFamily="2" charset="-78"/>
                        </a:rPr>
                        <a:t> كما يرغب العميل من أول مرة.</a:t>
                      </a:r>
                    </a:p>
                    <a:p>
                      <a:pPr algn="just" rtl="1">
                        <a:buFont typeface="Arial" pitchFamily="34" charset="0"/>
                        <a:buChar char="•"/>
                      </a:pPr>
                      <a:r>
                        <a:rPr lang="ar-DZ" sz="2400" baseline="0" dirty="0" smtClean="0">
                          <a:latin typeface="Sakkal Majalla" pitchFamily="2" charset="-78"/>
                          <a:cs typeface="Sakkal Majalla" pitchFamily="2" charset="-78"/>
                        </a:rPr>
                        <a:t>تنفيذ المؤسسة لوعودها نحو العميل بدقة من خلال الدقة في الحسابات </a:t>
                      </a:r>
                      <a:r>
                        <a:rPr lang="ar-DZ" sz="2400" baseline="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احترام المواعيد.</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الاعتمادية</a:t>
                      </a:r>
                      <a:endParaRPr lang="fr-FR" sz="2400" dirty="0">
                        <a:latin typeface="Sakkal Majalla" pitchFamily="2" charset="-78"/>
                        <a:cs typeface="Sakkal Majalla" pitchFamily="2" charset="-78"/>
                      </a:endParaRPr>
                    </a:p>
                  </a:txBody>
                  <a:tcPr/>
                </a:tc>
              </a:tr>
              <a:tr h="2053842">
                <a:tc>
                  <a:txBody>
                    <a:bodyPr/>
                    <a:lstStyle/>
                    <a:p>
                      <a:pPr algn="just" rtl="1"/>
                      <a:r>
                        <a:rPr lang="ar-DZ" sz="2400" dirty="0" smtClean="0">
                          <a:latin typeface="Sakkal Majalla" pitchFamily="2" charset="-78"/>
                          <a:cs typeface="Sakkal Majalla" pitchFamily="2" charset="-78"/>
                        </a:rPr>
                        <a:t>من خلال:</a:t>
                      </a:r>
                    </a:p>
                    <a:p>
                      <a:pPr algn="just" rtl="1">
                        <a:buFont typeface="Arial" pitchFamily="34" charset="0"/>
                        <a:buChar char="•"/>
                      </a:pPr>
                      <a:r>
                        <a:rPr lang="ar-DZ" sz="2400" dirty="0" smtClean="0">
                          <a:latin typeface="Sakkal Majalla" pitchFamily="2" charset="-78"/>
                          <a:cs typeface="Sakkal Majalla" pitchFamily="2" charset="-78"/>
                        </a:rPr>
                        <a:t>إعلام العميل بمواعيد تقديم الخدمة </a:t>
                      </a:r>
                      <a:r>
                        <a:rPr lang="ar-DZ" sz="2400" dirty="0" err="1" smtClean="0">
                          <a:latin typeface="Sakkal Majalla" pitchFamily="2" charset="-78"/>
                          <a:cs typeface="Sakkal Majalla" pitchFamily="2" charset="-78"/>
                        </a:rPr>
                        <a:t>و</a:t>
                      </a:r>
                      <a:r>
                        <a:rPr lang="ar-DZ" sz="2400" dirty="0" smtClean="0">
                          <a:latin typeface="Sakkal Majalla" pitchFamily="2" charset="-78"/>
                          <a:cs typeface="Sakkal Majalla" pitchFamily="2" charset="-78"/>
                        </a:rPr>
                        <a:t> مواعيد الانتهاء منها.</a:t>
                      </a:r>
                    </a:p>
                    <a:p>
                      <a:pPr algn="just" rtl="1">
                        <a:buFont typeface="Arial" pitchFamily="34" charset="0"/>
                        <a:buChar char="•"/>
                      </a:pPr>
                      <a:r>
                        <a:rPr lang="ar-DZ" sz="2400" dirty="0" smtClean="0">
                          <a:latin typeface="Sakkal Majalla" pitchFamily="2" charset="-78"/>
                          <a:cs typeface="Sakkal Majalla" pitchFamily="2" charset="-78"/>
                        </a:rPr>
                        <a:t>تقديم خدمات فورية.</a:t>
                      </a:r>
                    </a:p>
                    <a:p>
                      <a:pPr algn="just" rtl="1">
                        <a:buFont typeface="Arial" pitchFamily="34" charset="0"/>
                        <a:buChar char="•"/>
                      </a:pPr>
                      <a:r>
                        <a:rPr lang="ar-DZ" sz="2400" dirty="0" smtClean="0">
                          <a:latin typeface="Sakkal Majalla" pitchFamily="2" charset="-78"/>
                          <a:cs typeface="Sakkal Majalla" pitchFamily="2" charset="-78"/>
                        </a:rPr>
                        <a:t>الاستجابة الفورية لاحتياجات العملاء.</a:t>
                      </a:r>
                    </a:p>
                    <a:p>
                      <a:pPr algn="just" rtl="1">
                        <a:buFont typeface="Arial" pitchFamily="34" charset="0"/>
                        <a:buChar char="•"/>
                      </a:pPr>
                      <a:r>
                        <a:rPr lang="ar-DZ" sz="2400" dirty="0" smtClean="0">
                          <a:latin typeface="Sakkal Majalla" pitchFamily="2" charset="-78"/>
                          <a:cs typeface="Sakkal Majalla" pitchFamily="2" charset="-78"/>
                        </a:rPr>
                        <a:t>الرد الفوري على استفسارات العملاء </a:t>
                      </a:r>
                      <a:r>
                        <a:rPr lang="ar-DZ" sz="2400" dirty="0" err="1" smtClean="0">
                          <a:latin typeface="Sakkal Majalla" pitchFamily="2" charset="-78"/>
                          <a:cs typeface="Sakkal Majalla" pitchFamily="2" charset="-78"/>
                        </a:rPr>
                        <a:t>و</a:t>
                      </a:r>
                      <a:r>
                        <a:rPr lang="ar-DZ" sz="2400" dirty="0" smtClean="0">
                          <a:latin typeface="Sakkal Majalla" pitchFamily="2" charset="-78"/>
                          <a:cs typeface="Sakkal Majalla" pitchFamily="2" charset="-78"/>
                        </a:rPr>
                        <a:t> شكاويهم.</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سرعة الاستجابة من قبل العاملين</a:t>
                      </a:r>
                      <a:endParaRPr lang="fr-FR" sz="2400" dirty="0">
                        <a:latin typeface="Sakkal Majalla" pitchFamily="2" charset="-78"/>
                        <a:cs typeface="Sakkal Majalla" pitchFamily="2" charset="-78"/>
                      </a:endParaRPr>
                    </a:p>
                  </a:txBody>
                  <a:tcPr/>
                </a:tc>
              </a:tr>
              <a:tr h="1110942">
                <a:tc>
                  <a:txBody>
                    <a:bodyPr/>
                    <a:lstStyle/>
                    <a:p>
                      <a:pPr algn="just" rtl="1"/>
                      <a:r>
                        <a:rPr lang="ar-DZ" sz="2400" dirty="0" smtClean="0">
                          <a:latin typeface="Sakkal Majalla" pitchFamily="2" charset="-78"/>
                          <a:cs typeface="Sakkal Majalla" pitchFamily="2" charset="-78"/>
                        </a:rPr>
                        <a:t>و تعني</a:t>
                      </a:r>
                      <a:r>
                        <a:rPr lang="ar-DZ" sz="2400" baseline="0" dirty="0" smtClean="0">
                          <a:latin typeface="Sakkal Majalla" pitchFamily="2" charset="-78"/>
                          <a:cs typeface="Sakkal Majalla" pitchFamily="2" charset="-78"/>
                        </a:rPr>
                        <a:t> اهتمام المؤسسة بتوظيف الأفراد الذين يتوفرون على قدر كبير من المعرفة </a:t>
                      </a:r>
                      <a:r>
                        <a:rPr lang="ar-DZ" sz="2400" baseline="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المهارات مما يؤهلهم إلى التعامل مع العملاء </a:t>
                      </a:r>
                      <a:r>
                        <a:rPr lang="ar-DZ" sz="2400" baseline="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إعطائهم صورة حسنة عن المؤسسة.</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المهارات</a:t>
                      </a:r>
                      <a:endParaRPr lang="fr-FR" sz="2400" dirty="0">
                        <a:latin typeface="Sakkal Majalla" pitchFamily="2" charset="-78"/>
                        <a:cs typeface="Sakkal Majalla" pitchFamily="2" charset="-78"/>
                      </a:endParaRPr>
                    </a:p>
                  </a:txBody>
                  <a:tcPr/>
                </a:tc>
              </a:tr>
            </a:tbl>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457200" y="1500174"/>
          <a:ext cx="8229600" cy="5103832"/>
        </p:xfrm>
        <a:graphic>
          <a:graphicData uri="http://schemas.openxmlformats.org/drawingml/2006/table">
            <a:tbl>
              <a:tblPr firstRow="1" bandRow="1">
                <a:tableStyleId>{5C22544A-7EE6-4342-B048-85BDC9FD1C3A}</a:tableStyleId>
              </a:tblPr>
              <a:tblGrid>
                <a:gridCol w="6257940"/>
                <a:gridCol w="1971660"/>
              </a:tblGrid>
              <a:tr h="1831591">
                <a:tc>
                  <a:txBody>
                    <a:bodyPr/>
                    <a:lstStyle/>
                    <a:p>
                      <a:pPr algn="just" rtl="1"/>
                      <a:r>
                        <a:rPr lang="ar-DZ" sz="2400" dirty="0" smtClean="0">
                          <a:latin typeface="Sakkal Majalla" pitchFamily="2" charset="-78"/>
                          <a:cs typeface="Sakkal Majalla" pitchFamily="2" charset="-78"/>
                        </a:rPr>
                        <a:t>من خلال:</a:t>
                      </a:r>
                    </a:p>
                    <a:p>
                      <a:pPr algn="just" rtl="1">
                        <a:buFont typeface="Arial" pitchFamily="34" charset="0"/>
                        <a:buChar char="•"/>
                      </a:pPr>
                      <a:r>
                        <a:rPr lang="ar-DZ" sz="2400" dirty="0" smtClean="0">
                          <a:latin typeface="Sakkal Majalla" pitchFamily="2" charset="-78"/>
                          <a:cs typeface="Sakkal Majalla" pitchFamily="2" charset="-78"/>
                        </a:rPr>
                        <a:t>سهولة الاستفسار عن الخدمة المراد تحقيقها عبر الهاتف </a:t>
                      </a:r>
                      <a:r>
                        <a:rPr lang="ar-DZ" sz="240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الانترنت.</a:t>
                      </a:r>
                    </a:p>
                    <a:p>
                      <a:pPr algn="just" rtl="1">
                        <a:buFont typeface="Arial" pitchFamily="34" charset="0"/>
                        <a:buChar char="•"/>
                      </a:pPr>
                      <a:r>
                        <a:rPr lang="ar-DZ" sz="2400" baseline="0" dirty="0" smtClean="0">
                          <a:latin typeface="Sakkal Majalla" pitchFamily="2" charset="-78"/>
                          <a:cs typeface="Sakkal Majalla" pitchFamily="2" charset="-78"/>
                        </a:rPr>
                        <a:t>مدة الانتظار في تقديم الخدمة.</a:t>
                      </a:r>
                    </a:p>
                    <a:p>
                      <a:pPr algn="just" rtl="1">
                        <a:buFont typeface="Arial" pitchFamily="34" charset="0"/>
                        <a:buChar char="•"/>
                      </a:pPr>
                      <a:r>
                        <a:rPr lang="ar-DZ" sz="2400" baseline="0" dirty="0" smtClean="0">
                          <a:latin typeface="Sakkal Majalla" pitchFamily="2" charset="-78"/>
                          <a:cs typeface="Sakkal Majalla" pitchFamily="2" charset="-78"/>
                        </a:rPr>
                        <a:t>ملائمة عمل  المؤسسة المقدمة للخدمة.</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السهولة في تقديم الخدمة</a:t>
                      </a:r>
                      <a:endParaRPr lang="fr-FR" sz="2400" dirty="0">
                        <a:latin typeface="Sakkal Majalla" pitchFamily="2" charset="-78"/>
                        <a:cs typeface="Sakkal Majalla" pitchFamily="2" charset="-78"/>
                      </a:endParaRPr>
                    </a:p>
                  </a:txBody>
                  <a:tcPr/>
                </a:tc>
              </a:tr>
              <a:tr h="2254265">
                <a:tc>
                  <a:txBody>
                    <a:bodyPr/>
                    <a:lstStyle/>
                    <a:p>
                      <a:pPr algn="just" rtl="1"/>
                      <a:r>
                        <a:rPr lang="ar-DZ" sz="2400" dirty="0" smtClean="0">
                          <a:latin typeface="Sakkal Majalla" pitchFamily="2" charset="-78"/>
                          <a:cs typeface="Sakkal Majalla" pitchFamily="2" charset="-78"/>
                        </a:rPr>
                        <a:t>من خلال:</a:t>
                      </a:r>
                    </a:p>
                    <a:p>
                      <a:pPr algn="just" rtl="1">
                        <a:buFont typeface="Arial" pitchFamily="34" charset="0"/>
                        <a:buChar char="•"/>
                      </a:pPr>
                      <a:r>
                        <a:rPr lang="ar-DZ" sz="2400" dirty="0" smtClean="0">
                          <a:latin typeface="Sakkal Majalla" pitchFamily="2" charset="-78"/>
                          <a:cs typeface="Sakkal Majalla" pitchFamily="2" charset="-78"/>
                        </a:rPr>
                        <a:t>حسن خلق القائمين على التقديم الخدمة.</a:t>
                      </a:r>
                    </a:p>
                    <a:p>
                      <a:pPr algn="just" rtl="1">
                        <a:buFont typeface="Arial" pitchFamily="34" charset="0"/>
                        <a:buChar char="•"/>
                      </a:pPr>
                      <a:r>
                        <a:rPr lang="ar-DZ" sz="2400" dirty="0" smtClean="0">
                          <a:latin typeface="Sakkal Majalla" pitchFamily="2" charset="-78"/>
                          <a:cs typeface="Sakkal Majalla" pitchFamily="2" charset="-78"/>
                        </a:rPr>
                        <a:t>التحلي بروح الصداقة لدى الموظفين خاصة الذين هم على اتصال مباشر مع العملاء.</a:t>
                      </a:r>
                    </a:p>
                    <a:p>
                      <a:pPr algn="just" rtl="1">
                        <a:buFont typeface="Arial" pitchFamily="34" charset="0"/>
                        <a:buChar char="•"/>
                      </a:pPr>
                      <a:r>
                        <a:rPr lang="ar-DZ" sz="2400" dirty="0" smtClean="0">
                          <a:latin typeface="Sakkal Majalla" pitchFamily="2" charset="-78"/>
                          <a:cs typeface="Sakkal Majalla" pitchFamily="2" charset="-78"/>
                        </a:rPr>
                        <a:t>الاهتمام بحسن مظهر العاملين.</a:t>
                      </a:r>
                    </a:p>
                    <a:p>
                      <a:pPr algn="just" rtl="1">
                        <a:buFont typeface="Arial" pitchFamily="34" charset="0"/>
                        <a:buChar char="•"/>
                      </a:pPr>
                      <a:r>
                        <a:rPr lang="ar-DZ" sz="2400" dirty="0" smtClean="0">
                          <a:latin typeface="Sakkal Majalla" pitchFamily="2" charset="-78"/>
                          <a:cs typeface="Sakkal Majalla" pitchFamily="2" charset="-78"/>
                        </a:rPr>
                        <a:t>تقدير ظروف العملاء </a:t>
                      </a:r>
                      <a:r>
                        <a:rPr lang="ar-DZ" sz="2400" dirty="0" err="1" smtClean="0">
                          <a:latin typeface="Sakkal Majalla" pitchFamily="2" charset="-78"/>
                          <a:cs typeface="Sakkal Majalla" pitchFamily="2" charset="-78"/>
                        </a:rPr>
                        <a:t>و</a:t>
                      </a:r>
                      <a:r>
                        <a:rPr lang="ar-DZ" sz="2400" dirty="0" smtClean="0">
                          <a:latin typeface="Sakkal Majalla" pitchFamily="2" charset="-78"/>
                          <a:cs typeface="Sakkal Majalla" pitchFamily="2" charset="-78"/>
                        </a:rPr>
                        <a:t> التعاطف معهم.</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مجاملة العملاء</a:t>
                      </a:r>
                      <a:endParaRPr lang="fr-FR" sz="2400" dirty="0">
                        <a:latin typeface="Sakkal Majalla" pitchFamily="2" charset="-78"/>
                        <a:cs typeface="Sakkal Majalla" pitchFamily="2" charset="-78"/>
                      </a:endParaRPr>
                    </a:p>
                  </a:txBody>
                  <a:tcPr/>
                </a:tc>
              </a:tr>
              <a:tr h="986241">
                <a:tc>
                  <a:txBody>
                    <a:bodyPr/>
                    <a:lstStyle/>
                    <a:p>
                      <a:pPr algn="just" rtl="1"/>
                      <a:r>
                        <a:rPr lang="ar-DZ" sz="2400" dirty="0"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تعني التزام الصدق مع العملاء بحيث تتولد عندهم الثقة في المؤسسة مما يكسبها عملاء جدد.</a:t>
                      </a:r>
                    </a:p>
                  </a:txBody>
                  <a:tcPr/>
                </a:tc>
                <a:tc>
                  <a:txBody>
                    <a:bodyPr/>
                    <a:lstStyle/>
                    <a:p>
                      <a:pPr algn="r" rtl="1"/>
                      <a:r>
                        <a:rPr lang="ar-DZ" sz="2400" dirty="0" smtClean="0">
                          <a:latin typeface="Sakkal Majalla" pitchFamily="2" charset="-78"/>
                          <a:cs typeface="Sakkal Majalla" pitchFamily="2" charset="-78"/>
                        </a:rPr>
                        <a:t>المصداقية</a:t>
                      </a:r>
                      <a:endParaRPr lang="fr-FR" sz="2400" dirty="0">
                        <a:latin typeface="Sakkal Majalla" pitchFamily="2" charset="-78"/>
                        <a:cs typeface="Sakkal Majalla" pitchFamily="2" charset="-78"/>
                      </a:endParaRPr>
                    </a:p>
                  </a:txBody>
                  <a:tcPr/>
                </a:tc>
              </a:tr>
            </a:tbl>
          </a:graphicData>
        </a:graphic>
      </p:graphicFrame>
      <p:sp>
        <p:nvSpPr>
          <p:cNvPr id="4" name="Titre 1"/>
          <p:cNvSpPr>
            <a:spLocks noGrp="1"/>
          </p:cNvSpPr>
          <p:nvPr>
            <p:ph type="title"/>
          </p:nvPr>
        </p:nvSpPr>
        <p:spPr>
          <a:xfrm>
            <a:off x="457200" y="285728"/>
            <a:ext cx="8229600" cy="1143000"/>
          </a:xfrm>
        </p:spPr>
        <p:txBody>
          <a:bodyPr/>
          <a:lstStyle/>
          <a:p>
            <a:pPr algn="ctr"/>
            <a:r>
              <a:rPr lang="ar-DZ" dirty="0" smtClean="0">
                <a:latin typeface="Sakkal Majalla" pitchFamily="2" charset="-78"/>
                <a:cs typeface="Sakkal Majalla" pitchFamily="2" charset="-78"/>
              </a:rPr>
              <a:t>ثانيا/ أبعاد الخدمة</a:t>
            </a:r>
            <a:endParaRPr lang="fr-FR"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457200" y="1571612"/>
          <a:ext cx="8229600" cy="5072099"/>
        </p:xfrm>
        <a:graphic>
          <a:graphicData uri="http://schemas.openxmlformats.org/drawingml/2006/table">
            <a:tbl>
              <a:tblPr firstRow="1" bandRow="1">
                <a:tableStyleId>{5C22544A-7EE6-4342-B048-85BDC9FD1C3A}</a:tableStyleId>
              </a:tblPr>
              <a:tblGrid>
                <a:gridCol w="6329378"/>
                <a:gridCol w="1900222"/>
              </a:tblGrid>
              <a:tr h="1648432">
                <a:tc>
                  <a:txBody>
                    <a:bodyPr/>
                    <a:lstStyle/>
                    <a:p>
                      <a:pPr algn="just" rtl="1"/>
                      <a:r>
                        <a:rPr lang="ar-DZ" sz="2400" dirty="0" smtClean="0">
                          <a:latin typeface="Sakkal Majalla" pitchFamily="2" charset="-78"/>
                          <a:cs typeface="Sakkal Majalla" pitchFamily="2" charset="-78"/>
                        </a:rPr>
                        <a:t>و ذلك</a:t>
                      </a:r>
                      <a:r>
                        <a:rPr lang="ar-DZ" sz="2400" baseline="0" dirty="0" smtClean="0">
                          <a:latin typeface="Sakkal Majalla" pitchFamily="2" charset="-78"/>
                          <a:cs typeface="Sakkal Majalla" pitchFamily="2" charset="-78"/>
                        </a:rPr>
                        <a:t> عن طريق:</a:t>
                      </a:r>
                    </a:p>
                    <a:p>
                      <a:pPr algn="just" rtl="1">
                        <a:buFont typeface="Arial" pitchFamily="34" charset="0"/>
                        <a:buChar char="•"/>
                      </a:pPr>
                      <a:r>
                        <a:rPr lang="ar-DZ" sz="2400" baseline="0" dirty="0" smtClean="0">
                          <a:latin typeface="Sakkal Majalla" pitchFamily="2" charset="-78"/>
                          <a:cs typeface="Sakkal Majalla" pitchFamily="2" charset="-78"/>
                        </a:rPr>
                        <a:t>توفير مختلف التسهيلات أثناء إجراء المعاملات.</a:t>
                      </a:r>
                    </a:p>
                    <a:p>
                      <a:pPr algn="just" rtl="1">
                        <a:buFont typeface="Arial" pitchFamily="34" charset="0"/>
                        <a:buChar char="•"/>
                      </a:pPr>
                      <a:r>
                        <a:rPr lang="ar-DZ" sz="2400" baseline="0" dirty="0" smtClean="0">
                          <a:latin typeface="Sakkal Majalla" pitchFamily="2" charset="-78"/>
                          <a:cs typeface="Sakkal Majalla" pitchFamily="2" charset="-78"/>
                        </a:rPr>
                        <a:t>المحافظة على سرية المعلومات </a:t>
                      </a:r>
                      <a:r>
                        <a:rPr lang="ar-DZ" sz="2400" baseline="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تفادي تسريبها.</a:t>
                      </a:r>
                    </a:p>
                    <a:p>
                      <a:pPr algn="just" rtl="1">
                        <a:buFont typeface="Arial" pitchFamily="34" charset="0"/>
                        <a:buChar char="•"/>
                      </a:pPr>
                      <a:r>
                        <a:rPr lang="ar-DZ" sz="2400" baseline="0" dirty="0" smtClean="0">
                          <a:latin typeface="Sakkal Majalla" pitchFamily="2" charset="-78"/>
                          <a:cs typeface="Sakkal Majalla" pitchFamily="2" charset="-78"/>
                        </a:rPr>
                        <a:t>توفير موظفي الأمن داخل </a:t>
                      </a:r>
                      <a:r>
                        <a:rPr lang="ar-DZ" sz="2400" baseline="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خارج المؤسسة.</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الأمان</a:t>
                      </a:r>
                      <a:endParaRPr lang="fr-FR" sz="2400" dirty="0">
                        <a:latin typeface="Sakkal Majalla" pitchFamily="2" charset="-78"/>
                        <a:cs typeface="Sakkal Majalla" pitchFamily="2" charset="-78"/>
                      </a:endParaRPr>
                    </a:p>
                  </a:txBody>
                  <a:tcPr/>
                </a:tc>
              </a:tr>
              <a:tr h="1268025">
                <a:tc>
                  <a:txBody>
                    <a:bodyPr/>
                    <a:lstStyle/>
                    <a:p>
                      <a:pPr algn="just" rtl="1"/>
                      <a:r>
                        <a:rPr lang="ar-DZ" sz="2400" dirty="0" smtClean="0">
                          <a:latin typeface="Sakkal Majalla" pitchFamily="2" charset="-78"/>
                          <a:cs typeface="Sakkal Majalla" pitchFamily="2" charset="-78"/>
                        </a:rPr>
                        <a:t>عن طريق:</a:t>
                      </a:r>
                    </a:p>
                    <a:p>
                      <a:pPr algn="just" rtl="1">
                        <a:buFont typeface="Arial" pitchFamily="34" charset="0"/>
                        <a:buChar char="•"/>
                      </a:pPr>
                      <a:r>
                        <a:rPr lang="ar-DZ" sz="2400" dirty="0" smtClean="0">
                          <a:latin typeface="Sakkal Majalla" pitchFamily="2" charset="-78"/>
                          <a:cs typeface="Sakkal Majalla" pitchFamily="2" charset="-78"/>
                        </a:rPr>
                        <a:t>الاستماع إلى انشغالاتهم.</a:t>
                      </a:r>
                    </a:p>
                    <a:p>
                      <a:pPr algn="just" rtl="1">
                        <a:buFont typeface="Arial" pitchFamily="34" charset="0"/>
                        <a:buChar char="•"/>
                      </a:pPr>
                      <a:r>
                        <a:rPr lang="ar-DZ" sz="2400" dirty="0" smtClean="0">
                          <a:latin typeface="Sakkal Majalla" pitchFamily="2" charset="-78"/>
                          <a:cs typeface="Sakkal Majalla" pitchFamily="2" charset="-78"/>
                        </a:rPr>
                        <a:t>الاهتمام بكل عميل بما يتوافق مع رغباته.</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فهم أفضل للعملاء</a:t>
                      </a:r>
                      <a:endParaRPr lang="fr-FR" sz="2400" dirty="0">
                        <a:latin typeface="Sakkal Majalla" pitchFamily="2" charset="-78"/>
                        <a:cs typeface="Sakkal Majalla" pitchFamily="2" charset="-78"/>
                      </a:endParaRPr>
                    </a:p>
                  </a:txBody>
                  <a:tcPr/>
                </a:tc>
              </a:tr>
              <a:tr h="1268025">
                <a:tc>
                  <a:txBody>
                    <a:bodyPr/>
                    <a:lstStyle/>
                    <a:p>
                      <a:pPr algn="just" rtl="1"/>
                      <a:r>
                        <a:rPr lang="ar-DZ" sz="2400" dirty="0" smtClean="0">
                          <a:latin typeface="Sakkal Majalla" pitchFamily="2" charset="-78"/>
                          <a:cs typeface="Sakkal Majalla" pitchFamily="2" charset="-78"/>
                        </a:rPr>
                        <a:t>و تعني شرح الخدمة عن طريق:</a:t>
                      </a:r>
                    </a:p>
                    <a:p>
                      <a:pPr algn="just" rtl="1">
                        <a:buFont typeface="Arial" pitchFamily="34" charset="0"/>
                        <a:buChar char="•"/>
                      </a:pPr>
                      <a:r>
                        <a:rPr lang="ar-DZ" sz="2400" dirty="0" smtClean="0">
                          <a:latin typeface="Sakkal Majalla" pitchFamily="2" charset="-78"/>
                          <a:cs typeface="Sakkal Majalla" pitchFamily="2" charset="-78"/>
                        </a:rPr>
                        <a:t>استعمال لغة</a:t>
                      </a:r>
                      <a:r>
                        <a:rPr lang="ar-DZ" sz="2400" baseline="0" dirty="0" smtClean="0">
                          <a:latin typeface="Sakkal Majalla" pitchFamily="2" charset="-78"/>
                          <a:cs typeface="Sakkal Majalla" pitchFamily="2" charset="-78"/>
                        </a:rPr>
                        <a:t> يفهمها العميل.</a:t>
                      </a:r>
                    </a:p>
                    <a:p>
                      <a:pPr algn="just" rtl="1">
                        <a:buFont typeface="Arial" pitchFamily="34" charset="0"/>
                        <a:buChar char="•"/>
                      </a:pPr>
                      <a:r>
                        <a:rPr lang="ar-DZ" sz="2400" baseline="0" dirty="0" smtClean="0">
                          <a:latin typeface="Sakkal Majalla" pitchFamily="2" charset="-78"/>
                          <a:cs typeface="Sakkal Majalla" pitchFamily="2" charset="-78"/>
                        </a:rPr>
                        <a:t>الاستعانة بمختلف وسائل  الاتصال(إعلانات، هاتف، انترنت....)</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الاتصال بالعملاء</a:t>
                      </a:r>
                      <a:endParaRPr lang="fr-FR" sz="2400" dirty="0">
                        <a:latin typeface="Sakkal Majalla" pitchFamily="2" charset="-78"/>
                        <a:cs typeface="Sakkal Majalla" pitchFamily="2" charset="-78"/>
                      </a:endParaRPr>
                    </a:p>
                  </a:txBody>
                  <a:tcPr/>
                </a:tc>
              </a:tr>
              <a:tr h="887617">
                <a:tc>
                  <a:txBody>
                    <a:bodyPr/>
                    <a:lstStyle/>
                    <a:p>
                      <a:pPr algn="just" rtl="1">
                        <a:buFont typeface="Arial" pitchFamily="34" charset="0"/>
                        <a:buChar char="•"/>
                      </a:pPr>
                      <a:r>
                        <a:rPr lang="ar-DZ" sz="2400" dirty="0" smtClean="0">
                          <a:latin typeface="Sakkal Majalla" pitchFamily="2" charset="-78"/>
                          <a:cs typeface="Sakkal Majalla" pitchFamily="2" charset="-78"/>
                        </a:rPr>
                        <a:t>التصميم </a:t>
                      </a:r>
                      <a:r>
                        <a:rPr lang="ar-DZ" sz="2400" dirty="0" err="1" smtClean="0">
                          <a:latin typeface="Sakkal Majalla" pitchFamily="2" charset="-78"/>
                          <a:cs typeface="Sakkal Majalla" pitchFamily="2" charset="-78"/>
                        </a:rPr>
                        <a:t>و</a:t>
                      </a:r>
                      <a:r>
                        <a:rPr lang="ar-DZ" sz="2400" dirty="0" smtClean="0">
                          <a:latin typeface="Sakkal Majalla" pitchFamily="2" charset="-78"/>
                          <a:cs typeface="Sakkal Majalla" pitchFamily="2" charset="-78"/>
                        </a:rPr>
                        <a:t> التنظيم الداخلي للمؤسسة مقدمة الخدمة.</a:t>
                      </a:r>
                    </a:p>
                    <a:p>
                      <a:pPr algn="just" rtl="1">
                        <a:buFont typeface="Arial" pitchFamily="34" charset="0"/>
                        <a:buChar char="•"/>
                      </a:pPr>
                      <a:r>
                        <a:rPr lang="ar-DZ" sz="2400" dirty="0" smtClean="0">
                          <a:latin typeface="Sakkal Majalla" pitchFamily="2" charset="-78"/>
                          <a:cs typeface="Sakkal Majalla" pitchFamily="2" charset="-78"/>
                        </a:rPr>
                        <a:t>حداثة</a:t>
                      </a:r>
                      <a:r>
                        <a:rPr lang="ar-DZ" sz="2400" baseline="0" dirty="0" smtClean="0">
                          <a:latin typeface="Sakkal Majalla" pitchFamily="2" charset="-78"/>
                          <a:cs typeface="Sakkal Majalla" pitchFamily="2" charset="-78"/>
                        </a:rPr>
                        <a:t> الأجهزة </a:t>
                      </a:r>
                      <a:r>
                        <a:rPr lang="ar-DZ" sz="2400" baseline="0" dirty="0" err="1" smtClean="0">
                          <a:latin typeface="Sakkal Majalla" pitchFamily="2" charset="-78"/>
                          <a:cs typeface="Sakkal Majalla" pitchFamily="2" charset="-78"/>
                        </a:rPr>
                        <a:t>و</a:t>
                      </a:r>
                      <a:r>
                        <a:rPr lang="ar-DZ" sz="2400" baseline="0" dirty="0" smtClean="0">
                          <a:latin typeface="Sakkal Majalla" pitchFamily="2" charset="-78"/>
                          <a:cs typeface="Sakkal Majalla" pitchFamily="2" charset="-78"/>
                        </a:rPr>
                        <a:t> المعدات المستعملة في تقديم الخدمة.</a:t>
                      </a:r>
                      <a:endParaRPr lang="fr-FR" sz="2400" dirty="0">
                        <a:latin typeface="Sakkal Majalla" pitchFamily="2" charset="-78"/>
                        <a:cs typeface="Sakkal Majalla" pitchFamily="2" charset="-78"/>
                      </a:endParaRPr>
                    </a:p>
                  </a:txBody>
                  <a:tcPr/>
                </a:tc>
                <a:tc>
                  <a:txBody>
                    <a:bodyPr/>
                    <a:lstStyle/>
                    <a:p>
                      <a:pPr algn="r" rtl="1"/>
                      <a:r>
                        <a:rPr lang="ar-DZ" sz="2400" dirty="0" smtClean="0">
                          <a:latin typeface="Sakkal Majalla" pitchFamily="2" charset="-78"/>
                          <a:cs typeface="Sakkal Majalla" pitchFamily="2" charset="-78"/>
                        </a:rPr>
                        <a:t>الجوانب المادية الملموسة</a:t>
                      </a:r>
                      <a:endParaRPr lang="fr-FR" sz="2400" dirty="0">
                        <a:latin typeface="Sakkal Majalla" pitchFamily="2" charset="-78"/>
                        <a:cs typeface="Sakkal Majalla" pitchFamily="2" charset="-78"/>
                      </a:endParaRPr>
                    </a:p>
                  </a:txBody>
                  <a:tcPr/>
                </a:tc>
              </a:tr>
            </a:tbl>
          </a:graphicData>
        </a:graphic>
      </p:graphicFrame>
      <p:sp>
        <p:nvSpPr>
          <p:cNvPr id="4" name="Titre 1"/>
          <p:cNvSpPr>
            <a:spLocks noGrp="1"/>
          </p:cNvSpPr>
          <p:nvPr>
            <p:ph type="title"/>
          </p:nvPr>
        </p:nvSpPr>
        <p:spPr>
          <a:xfrm>
            <a:off x="428596" y="357166"/>
            <a:ext cx="8229600" cy="1143000"/>
          </a:xfrm>
        </p:spPr>
        <p:txBody>
          <a:bodyPr/>
          <a:lstStyle/>
          <a:p>
            <a:pPr algn="ctr"/>
            <a:r>
              <a:rPr lang="ar-DZ" dirty="0" smtClean="0">
                <a:latin typeface="Sakkal Majalla" pitchFamily="2" charset="-78"/>
                <a:cs typeface="Sakkal Majalla" pitchFamily="2" charset="-78"/>
              </a:rPr>
              <a:t>ثانيا/ أبعاد الخدمة</a:t>
            </a:r>
            <a:endParaRPr lang="fr-FR" dirty="0">
              <a:latin typeface="Sakkal Majalla" pitchFamily="2" charset="-78"/>
              <a:cs typeface="Sakkal Majalla" pitchFamily="2"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152</TotalTime>
  <Words>845</Words>
  <Application>Microsoft Office PowerPoint</Application>
  <PresentationFormat>Affichage à l'écran (4:3)</PresentationFormat>
  <Paragraphs>78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Débit</vt:lpstr>
      <vt:lpstr>الإطار المفاهيمي لجودة الخدمة</vt:lpstr>
      <vt:lpstr>أولا/ مفهوم جودة الخدمة</vt:lpstr>
      <vt:lpstr>أولا/ مفهوم جودة الخدمة  1. تعريف جودة الخدمة</vt:lpstr>
      <vt:lpstr>أولا/ مفهوم جودة الخدمة  1. تعريف جودة الخدمة</vt:lpstr>
      <vt:lpstr>أولا/ مفهوم جودة الخدمة  1. تعريف جودة الخدمة</vt:lpstr>
      <vt:lpstr>أولا/ مفهوم جودة الخدمة 2.  أهمية دراسة جودة الخدمة</vt:lpstr>
      <vt:lpstr>ثانيا/ أبعاد الخدمة</vt:lpstr>
      <vt:lpstr>ثانيا/ أبعاد الخدمة</vt:lpstr>
      <vt:lpstr>ثانيا/ أبعاد الخدمة</vt:lpstr>
      <vt:lpstr>ثالثا/مراقبة الخدمة</vt:lpstr>
      <vt:lpstr>ثالثا/ مراقبة الخدمة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31</cp:revision>
  <dcterms:created xsi:type="dcterms:W3CDTF">2021-02-09T16:38:35Z</dcterms:created>
  <dcterms:modified xsi:type="dcterms:W3CDTF">2021-02-10T13:31:01Z</dcterms:modified>
</cp:coreProperties>
</file>