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56" r:id="rId3"/>
    <p:sldId id="257" r:id="rId4"/>
    <p:sldId id="273" r:id="rId5"/>
    <p:sldId id="290" r:id="rId6"/>
    <p:sldId id="309" r:id="rId7"/>
    <p:sldId id="325" r:id="rId8"/>
    <p:sldId id="326" r:id="rId9"/>
    <p:sldId id="327" r:id="rId10"/>
    <p:sldId id="328"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260" r:id="rId29"/>
    <p:sldId id="271" r:id="rId30"/>
    <p:sldId id="261" r:id="rId31"/>
    <p:sldId id="262" r:id="rId32"/>
    <p:sldId id="263" r:id="rId33"/>
    <p:sldId id="272" r:id="rId34"/>
    <p:sldId id="264" r:id="rId35"/>
    <p:sldId id="265" r:id="rId36"/>
    <p:sldId id="266" r:id="rId37"/>
    <p:sldId id="268" r:id="rId38"/>
    <p:sldId id="267" r:id="rId39"/>
    <p:sldId id="269" r:id="rId40"/>
    <p:sldId id="270" r:id="rId41"/>
    <p:sldId id="274" r:id="rId42"/>
    <p:sldId id="275" r:id="rId43"/>
    <p:sldId id="276" r:id="rId44"/>
    <p:sldId id="277" r:id="rId45"/>
    <p:sldId id="289"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8" autoAdjust="0"/>
    <p:restoredTop sz="94660"/>
  </p:normalViewPr>
  <p:slideViewPr>
    <p:cSldViewPr snapToGrid="0">
      <p:cViewPr varScale="1">
        <p:scale>
          <a:sx n="88" d="100"/>
          <a:sy n="88" d="100"/>
        </p:scale>
        <p:origin x="1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EB9D20-E19E-4004-B7FD-A6567B27BF56}" type="datetimeFigureOut">
              <a:rPr lang="fr-FR" smtClean="0"/>
              <a:t>27/10/2023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EB9D20-E19E-4004-B7FD-A6567B27BF56}" type="datetimeFigureOut">
              <a:rPr lang="fr-FR" smtClean="0"/>
              <a:t>27/10/2023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hasCustomPrompt="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EB9D20-E19E-4004-B7FD-A6567B27BF56}" type="datetimeFigureOut">
              <a:rPr lang="fr-FR" smtClean="0"/>
              <a:t>27/10/2023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hasCustomPrompt="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EB9D20-E19E-4004-B7FD-A6567B27BF56}" type="datetimeFigureOut">
              <a:rPr lang="fr-FR" smtClean="0"/>
              <a:t>27/10/2023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8EB9D20-E19E-4004-B7FD-A6567B27BF56}" type="datetimeFigureOut">
              <a:rPr lang="fr-FR" smtClean="0"/>
              <a:t>27/10/2023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hasCustomPrompt="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hasCustomPrompt="1"/>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8EB9D20-E19E-4004-B7FD-A6567B27BF56}" type="datetimeFigureOut">
              <a:rPr lang="fr-FR" smtClean="0"/>
              <a:t>27/10/2023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8EB9D20-E19E-4004-B7FD-A6567B27BF56}" type="datetimeFigureOut">
              <a:rPr lang="fr-FR" smtClean="0"/>
              <a:t>27/10/2023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8EB9D20-E19E-4004-B7FD-A6567B27BF56}" type="datetimeFigureOut">
              <a:rPr lang="fr-FR" smtClean="0"/>
              <a:t>27/10/2023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EB9D20-E19E-4004-B7FD-A6567B27BF56}" type="datetimeFigureOut">
              <a:rPr lang="fr-FR" smtClean="0"/>
              <a:t>27/10/2023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8EB9D20-E19E-4004-B7FD-A6567B27BF56}" type="datetimeFigureOut">
              <a:rPr lang="fr-FR" smtClean="0"/>
              <a:t>27/10/2023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8EB9D20-E19E-4004-B7FD-A6567B27BF56}" type="datetimeFigureOut">
              <a:rPr lang="fr-FR" smtClean="0"/>
              <a:t>27/10/2023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8E9206-C324-46D5-816B-CD5321640BDB}"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B9D20-E19E-4004-B7FD-A6567B27BF56}" type="datetimeFigureOut">
              <a:rPr lang="fr-FR" smtClean="0"/>
              <a:t>27/10/2023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E9206-C324-46D5-816B-CD5321640BDB}"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55073" y="1030451"/>
            <a:ext cx="10515600" cy="1325563"/>
          </a:xfrm>
        </p:spPr>
        <p:txBody>
          <a:bodyPr>
            <a:noAutofit/>
          </a:bodyPr>
          <a:lstStyle/>
          <a:p>
            <a:pPr algn="ctr"/>
            <a:r>
              <a:rPr lang="en-US" sz="2400" b="1" dirty="0" smtClean="0">
                <a:latin typeface="Times New Roman" panose="02020603050405020304" pitchFamily="18" charset="0"/>
                <a:cs typeface="Times New Roman" panose="02020603050405020304" pitchFamily="18" charset="0"/>
              </a:rPr>
              <a:t>University of  08 Mai 1945 – Guelma</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Faculty of Letters and Foreign Languages.</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Department of English.</a:t>
            </a:r>
            <a:br>
              <a:rPr lang="en-US" sz="2400" b="1" dirty="0" smtClean="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a:r>
            <a:br>
              <a:rPr lang="en-US" sz="2400" b="1" dirty="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Presentation in C.W Literature about</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Contemporary Anglophone Canadian Literature .</a:t>
            </a:r>
            <a:br>
              <a:rPr lang="en-US" sz="2400" b="1" dirty="0" smtClean="0">
                <a:latin typeface="Times New Roman" panose="02020603050405020304" pitchFamily="18" charset="0"/>
                <a:cs typeface="Times New Roman" panose="02020603050405020304" pitchFamily="18" charset="0"/>
              </a:rPr>
            </a:br>
            <a:endParaRPr lang="fr-FR" sz="24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84017" y="4681358"/>
            <a:ext cx="12150437" cy="4351338"/>
          </a:xfrm>
        </p:spPr>
        <p:txBody>
          <a:bodyPr>
            <a:normAutofit/>
          </a:bodyPr>
          <a:lstStyle/>
          <a:p>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Bekhairia</a:t>
            </a:r>
            <a:r>
              <a:rPr lang="fr-FR" dirty="0" smtClean="0">
                <a:latin typeface="Times New Roman" panose="02020603050405020304" pitchFamily="18" charset="0"/>
                <a:cs typeface="Times New Roman" panose="02020603050405020304" pitchFamily="18" charset="0"/>
              </a:rPr>
              <a:t> Bouchra </a:t>
            </a:r>
          </a:p>
          <a:p>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Kennat</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Chanihez</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Sabeur</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Hadil</a:t>
            </a:r>
            <a:r>
              <a:rPr lang="fr-FR" dirty="0" smtClean="0">
                <a:latin typeface="Times New Roman" panose="02020603050405020304" pitchFamily="18" charset="0"/>
                <a:cs typeface="Times New Roman" panose="02020603050405020304" pitchFamily="18" charset="0"/>
              </a:rPr>
              <a:t>                         </a:t>
            </a:r>
          </a:p>
          <a:p>
            <a:pPr marL="0" indent="0">
              <a:buNone/>
            </a:pPr>
            <a:r>
              <a:rPr lang="fr-FR" dirty="0" smtClean="0">
                <a:latin typeface="Times New Roman" panose="02020603050405020304" pitchFamily="18" charset="0"/>
                <a:cs typeface="Times New Roman" panose="02020603050405020304" pitchFamily="18" charset="0"/>
              </a:rPr>
              <a:t>                                       M2. </a:t>
            </a:r>
            <a:r>
              <a:rPr lang="fr-FR" dirty="0" err="1" smtClean="0">
                <a:latin typeface="Times New Roman" panose="02020603050405020304" pitchFamily="18" charset="0"/>
                <a:cs typeface="Times New Roman" panose="02020603050405020304" pitchFamily="18" charset="0"/>
              </a:rPr>
              <a:t>Grp</a:t>
            </a:r>
            <a:r>
              <a:rPr lang="fr-FR" dirty="0" smtClean="0">
                <a:latin typeface="Times New Roman" panose="02020603050405020304" pitchFamily="18" charset="0"/>
                <a:cs typeface="Times New Roman" panose="02020603050405020304" pitchFamily="18" charset="0"/>
              </a:rPr>
              <a:t>: 02                                       </a:t>
            </a:r>
            <a:r>
              <a:rPr lang="fr-FR" b="1" dirty="0" smtClean="0">
                <a:latin typeface="Times New Roman" panose="02020603050405020304" pitchFamily="18" charset="0"/>
                <a:cs typeface="Times New Roman" panose="02020603050405020304" pitchFamily="18" charset="0"/>
              </a:rPr>
              <a:t>Dr.Bendjemil.K.</a:t>
            </a:r>
          </a:p>
          <a:p>
            <a:pPr marL="0" indent="0">
              <a:buNone/>
            </a:pPr>
            <a:endParaRPr lang="fr-FR" b="1"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543" y="2660740"/>
            <a:ext cx="2832457" cy="24770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116" y="3261390"/>
            <a:ext cx="3920839" cy="23882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63" y="1468581"/>
            <a:ext cx="2049038" cy="25219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8455" y="2429452"/>
            <a:ext cx="9081655" cy="1325563"/>
          </a:xfrm>
        </p:spPr>
        <p:txBody>
          <a:bodyPr>
            <a:noAutofit/>
          </a:bodyPr>
          <a:lstStyle/>
          <a:p>
            <a:pPr>
              <a:lnSpc>
                <a:spcPct val="150000"/>
              </a:lnSpc>
            </a:pPr>
            <a:r>
              <a:rPr lang="en-US" b="1" dirty="0" smtClean="0">
                <a:latin typeface="Times New Roman" panose="02020603050405020304" pitchFamily="18" charset="0"/>
                <a:cs typeface="Times New Roman" panose="02020603050405020304" pitchFamily="18" charset="0"/>
              </a:rPr>
              <a:t>2- History </a:t>
            </a:r>
            <a:r>
              <a:rPr lang="en-US" b="1" dirty="0">
                <a:latin typeface="Times New Roman" panose="02020603050405020304" pitchFamily="18" charset="0"/>
                <a:cs typeface="Times New Roman" panose="02020603050405020304" pitchFamily="18" charset="0"/>
              </a:rPr>
              <a:t>of Canadian Literature </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A. Colonial Literature</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In </a:t>
            </a:r>
            <a:r>
              <a:rPr lang="en-US" sz="2800" dirty="0">
                <a:latin typeface="Times New Roman" panose="02020603050405020304" pitchFamily="18" charset="0"/>
                <a:cs typeface="Times New Roman" panose="02020603050405020304" pitchFamily="18" charset="0"/>
              </a:rPr>
              <a:t>the early 17th century, Canadian literature began to come into </a:t>
            </a:r>
            <a:r>
              <a:rPr lang="en-US" sz="2800" dirty="0" smtClean="0">
                <a:latin typeface="Times New Roman" panose="02020603050405020304" pitchFamily="18" charset="0"/>
                <a:cs typeface="Times New Roman" panose="02020603050405020304" pitchFamily="18" charset="0"/>
              </a:rPr>
              <a:t>existence in </a:t>
            </a:r>
            <a:r>
              <a:rPr lang="en-US" sz="2800" dirty="0">
                <a:latin typeface="Times New Roman" panose="02020603050405020304" pitchFamily="18" charset="0"/>
                <a:cs typeface="Times New Roman" panose="02020603050405020304" pitchFamily="18" charset="0"/>
              </a:rPr>
              <a:t>the form of </a:t>
            </a:r>
            <a:r>
              <a:rPr lang="en-US" sz="2800" b="1" dirty="0">
                <a:latin typeface="Times New Roman" panose="02020603050405020304" pitchFamily="18" charset="0"/>
                <a:cs typeface="Times New Roman" panose="02020603050405020304" pitchFamily="18" charset="0"/>
              </a:rPr>
              <a:t>exploration literature with Jacobean poetry </a:t>
            </a:r>
            <a:r>
              <a:rPr lang="en-US" sz="2800" b="1" dirty="0" smtClean="0">
                <a:latin typeface="Times New Roman" panose="02020603050405020304" pitchFamily="18" charset="0"/>
                <a:cs typeface="Times New Roman" panose="02020603050405020304" pitchFamily="18" charset="0"/>
              </a:rPr>
              <a:t>in Newfoundland </a:t>
            </a:r>
            <a:r>
              <a:rPr lang="en-US" sz="2800" dirty="0">
                <a:latin typeface="Times New Roman" panose="02020603050405020304" pitchFamily="18" charset="0"/>
                <a:cs typeface="Times New Roman" panose="02020603050405020304" pitchFamily="18" charset="0"/>
              </a:rPr>
              <a:t>and with</a:t>
            </a:r>
            <a:r>
              <a:rPr lang="en-US" sz="2800" b="1" dirty="0">
                <a:latin typeface="Times New Roman" panose="02020603050405020304" pitchFamily="18" charset="0"/>
                <a:cs typeface="Times New Roman" panose="02020603050405020304" pitchFamily="18" charset="0"/>
              </a:rPr>
              <a:t> epistolary fiction of the English garrison</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community </a:t>
            </a:r>
            <a:r>
              <a:rPr lang="en-US" sz="2800" dirty="0">
                <a:latin typeface="Times New Roman" panose="02020603050405020304" pitchFamily="18" charset="0"/>
                <a:cs typeface="Times New Roman" panose="02020603050405020304" pitchFamily="18" charset="0"/>
              </a:rPr>
              <a:t>in Québec.</a:t>
            </a:r>
            <a:endParaRPr lang="fr-FR" sz="2800"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cstate="print"/>
          <a:stretch>
            <a:fillRect/>
          </a:stretch>
        </p:blipFill>
        <p:spPr>
          <a:xfrm>
            <a:off x="0" y="1528550"/>
            <a:ext cx="2655296" cy="26526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4455" y="1299153"/>
            <a:ext cx="10515600" cy="4351338"/>
          </a:xfrm>
        </p:spPr>
        <p:txBody>
          <a:bodyPr>
            <a:normAutofit/>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     After </a:t>
            </a:r>
            <a:r>
              <a:rPr lang="en-US" dirty="0">
                <a:latin typeface="Times New Roman" panose="02020603050405020304" pitchFamily="18" charset="0"/>
                <a:cs typeface="Times New Roman" panose="02020603050405020304" pitchFamily="18" charset="0"/>
              </a:rPr>
              <a:t>the end of 1776, many Canadian writers began to produce </a:t>
            </a:r>
            <a:r>
              <a:rPr lang="en-US" dirty="0" smtClean="0">
                <a:latin typeface="Times New Roman" panose="02020603050405020304" pitchFamily="18" charset="0"/>
                <a:cs typeface="Times New Roman" panose="02020603050405020304" pitchFamily="18" charset="0"/>
              </a:rPr>
              <a:t>political humorous </a:t>
            </a:r>
            <a:r>
              <a:rPr lang="en-US" dirty="0">
                <a:latin typeface="Times New Roman" panose="02020603050405020304" pitchFamily="18" charset="0"/>
                <a:cs typeface="Times New Roman" panose="02020603050405020304" pitchFamily="18" charset="0"/>
              </a:rPr>
              <a:t>writing in English Newspapers and literary magazines became </a:t>
            </a:r>
            <a:r>
              <a:rPr lang="en-US" dirty="0" smtClean="0">
                <a:latin typeface="Times New Roman" panose="02020603050405020304" pitchFamily="18" charset="0"/>
                <a:cs typeface="Times New Roman" panose="02020603050405020304" pitchFamily="18" charset="0"/>
              </a:rPr>
              <a:t>a good </a:t>
            </a:r>
            <a:r>
              <a:rPr lang="en-US" dirty="0">
                <a:latin typeface="Times New Roman" panose="02020603050405020304" pitchFamily="18" charset="0"/>
                <a:cs typeface="Times New Roman" panose="02020603050405020304" pitchFamily="18" charset="0"/>
              </a:rPr>
              <a:t>source of publication for political commentary of conservative </a:t>
            </a:r>
            <a:r>
              <a:rPr lang="en-US" dirty="0" smtClean="0">
                <a:latin typeface="Times New Roman" panose="02020603050405020304" pitchFamily="18" charset="0"/>
                <a:cs typeface="Times New Roman" panose="02020603050405020304" pitchFamily="18" charset="0"/>
              </a:rPr>
              <a:t>and reform-minded</a:t>
            </a:r>
            <a:r>
              <a:rPr lang="en-US" dirty="0">
                <a:latin typeface="Times New Roman" panose="02020603050405020304" pitchFamily="18" charset="0"/>
                <a:cs typeface="Times New Roman" panose="02020603050405020304" pitchFamily="18" charset="0"/>
              </a:rPr>
              <a:t>, and also for literary expression, which was used to </a:t>
            </a:r>
            <a:r>
              <a:rPr lang="en-US" dirty="0" smtClean="0">
                <a:latin typeface="Times New Roman" panose="02020603050405020304" pitchFamily="18" charset="0"/>
                <a:cs typeface="Times New Roman" panose="02020603050405020304" pitchFamily="18" charset="0"/>
              </a:rPr>
              <a:t>be followed </a:t>
            </a:r>
            <a:r>
              <a:rPr lang="en-US" dirty="0">
                <a:latin typeface="Times New Roman" panose="02020603050405020304" pitchFamily="18" charset="0"/>
                <a:cs typeface="Times New Roman" panose="02020603050405020304" pitchFamily="18" charset="0"/>
              </a:rPr>
              <a:t>in 19th century generally in Romantic Sentimental and </a:t>
            </a:r>
            <a:r>
              <a:rPr lang="en-US" dirty="0" smtClean="0">
                <a:latin typeface="Times New Roman" panose="02020603050405020304" pitchFamily="18" charset="0"/>
                <a:cs typeface="Times New Roman" panose="02020603050405020304" pitchFamily="18" charset="0"/>
              </a:rPr>
              <a:t>Orientalist fashions </a:t>
            </a:r>
            <a:r>
              <a:rPr lang="en-US" dirty="0">
                <a:latin typeface="Times New Roman" panose="02020603050405020304" pitchFamily="18" charset="0"/>
                <a:cs typeface="Times New Roman" panose="02020603050405020304" pitchFamily="18" charset="0"/>
              </a:rPr>
              <a:t>in Britain.</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5182" y="2116570"/>
            <a:ext cx="10515600" cy="4351338"/>
          </a:xfrm>
        </p:spPr>
        <p:txBody>
          <a:bodyPr/>
          <a:lstStyle/>
          <a:p>
            <a:pPr marL="0" indent="0">
              <a:lnSpc>
                <a:spcPct val="150000"/>
              </a:lnSpc>
              <a:buNone/>
            </a:pPr>
            <a:r>
              <a:rPr lang="en-US" dirty="0" smtClean="0"/>
              <a:t>   </a:t>
            </a:r>
            <a:r>
              <a:rPr lang="en-US" b="1" dirty="0" smtClean="0">
                <a:latin typeface="Times New Roman" panose="02020603050405020304" pitchFamily="18" charset="0"/>
                <a:cs typeface="Times New Roman" panose="02020603050405020304" pitchFamily="18" charset="0"/>
              </a:rPr>
              <a:t>Nova </a:t>
            </a:r>
            <a:r>
              <a:rPr lang="en-US" b="1" dirty="0">
                <a:latin typeface="Times New Roman" panose="02020603050405020304" pitchFamily="18" charset="0"/>
                <a:cs typeface="Times New Roman" panose="02020603050405020304" pitchFamily="18" charset="0"/>
              </a:rPr>
              <a:t>Scotia </a:t>
            </a:r>
            <a:r>
              <a:rPr lang="en-US" dirty="0">
                <a:latin typeface="Times New Roman" panose="02020603050405020304" pitchFamily="18" charset="0"/>
                <a:cs typeface="Times New Roman" panose="02020603050405020304" pitchFamily="18" charset="0"/>
              </a:rPr>
              <a:t>emerged as a form of satire in that time. Novels, dramas </a:t>
            </a:r>
            <a:r>
              <a:rPr lang="en-US" dirty="0" smtClean="0">
                <a:latin typeface="Times New Roman" panose="02020603050405020304" pitchFamily="18" charset="0"/>
                <a:cs typeface="Times New Roman" panose="02020603050405020304" pitchFamily="18" charset="0"/>
              </a:rPr>
              <a:t>and poetry </a:t>
            </a:r>
            <a:r>
              <a:rPr lang="en-US" dirty="0">
                <a:latin typeface="Times New Roman" panose="02020603050405020304" pitchFamily="18" charset="0"/>
                <a:cs typeface="Times New Roman" panose="02020603050405020304" pitchFamily="18" charset="0"/>
              </a:rPr>
              <a:t>all suffered a historical romance and Gothic paradigms. </a:t>
            </a:r>
            <a:r>
              <a:rPr lang="en-US" b="1" dirty="0" smtClean="0">
                <a:latin typeface="Times New Roman" panose="02020603050405020304" pitchFamily="18" charset="0"/>
                <a:cs typeface="Times New Roman" panose="02020603050405020304" pitchFamily="18" charset="0"/>
              </a:rPr>
              <a:t>Susanna </a:t>
            </a:r>
            <a:r>
              <a:rPr lang="en-US" b="1" dirty="0" err="1" smtClean="0">
                <a:latin typeface="Times New Roman" panose="02020603050405020304" pitchFamily="18" charset="0"/>
                <a:cs typeface="Times New Roman" panose="02020603050405020304" pitchFamily="18" charset="0"/>
              </a:rPr>
              <a:t>Moodie’s</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Settlement Narrative </a:t>
            </a:r>
            <a:r>
              <a:rPr lang="en-US" dirty="0">
                <a:latin typeface="Times New Roman" panose="02020603050405020304" pitchFamily="18" charset="0"/>
                <a:cs typeface="Times New Roman" panose="02020603050405020304" pitchFamily="18" charset="0"/>
              </a:rPr>
              <a:t>was one of many early autobiographies.</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3618" y="1756352"/>
            <a:ext cx="10515600" cy="4351338"/>
          </a:xfrm>
        </p:spPr>
        <p:txBody>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   In </a:t>
            </a:r>
            <a:r>
              <a:rPr lang="en-US" dirty="0">
                <a:latin typeface="Times New Roman" panose="02020603050405020304" pitchFamily="18" charset="0"/>
                <a:cs typeface="Times New Roman" panose="02020603050405020304" pitchFamily="18" charset="0"/>
              </a:rPr>
              <a:t>travel writings, many short personal sketches of persons and places </a:t>
            </a:r>
            <a:r>
              <a:rPr lang="en-US" dirty="0" smtClean="0">
                <a:latin typeface="Times New Roman" panose="02020603050405020304" pitchFamily="18" charset="0"/>
                <a:cs typeface="Times New Roman" panose="02020603050405020304" pitchFamily="18" charset="0"/>
              </a:rPr>
              <a:t>were included </a:t>
            </a:r>
            <a:r>
              <a:rPr lang="en-US" dirty="0">
                <a:latin typeface="Times New Roman" panose="02020603050405020304" pitchFamily="18" charset="0"/>
                <a:cs typeface="Times New Roman" panose="02020603050405020304" pitchFamily="18" charset="0"/>
              </a:rPr>
              <a:t>which formed the basis for much travel writings and also for </a:t>
            </a:r>
            <a:r>
              <a:rPr lang="en-US" dirty="0" smtClean="0">
                <a:latin typeface="Times New Roman" panose="02020603050405020304" pitchFamily="18" charset="0"/>
                <a:cs typeface="Times New Roman" panose="02020603050405020304" pitchFamily="18" charset="0"/>
              </a:rPr>
              <a:t>the short </a:t>
            </a:r>
            <a:r>
              <a:rPr lang="en-US" dirty="0">
                <a:latin typeface="Times New Roman" panose="02020603050405020304" pitchFamily="18" charset="0"/>
                <a:cs typeface="Times New Roman" panose="02020603050405020304" pitchFamily="18" charset="0"/>
              </a:rPr>
              <a:t>fiction that emerged as a new genre during the 19th century.</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3509" y="2282825"/>
            <a:ext cx="11326091" cy="4351338"/>
          </a:xfrm>
        </p:spPr>
        <p:txBody>
          <a:bodyPr/>
          <a:lstStyle/>
          <a:p>
            <a:pPr marL="0" indent="0">
              <a:lnSpc>
                <a:spcPct val="150000"/>
              </a:lnSpc>
              <a:buNone/>
            </a:pPr>
            <a:r>
              <a:rPr lang="en-US" dirty="0" smtClean="0"/>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genre of </a:t>
            </a:r>
            <a:r>
              <a:rPr lang="en-US" b="1" dirty="0">
                <a:latin typeface="Times New Roman" panose="02020603050405020304" pitchFamily="18" charset="0"/>
                <a:cs typeface="Times New Roman" panose="02020603050405020304" pitchFamily="18" charset="0"/>
              </a:rPr>
              <a:t>folksongs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folktales survived</a:t>
            </a:r>
            <a:r>
              <a:rPr lang="en-US" dirty="0">
                <a:latin typeface="Times New Roman" panose="02020603050405020304" pitchFamily="18" charset="0"/>
                <a:cs typeface="Times New Roman" panose="02020603050405020304" pitchFamily="18" charset="0"/>
              </a:rPr>
              <a:t>, but Native oral </a:t>
            </a:r>
            <a:r>
              <a:rPr lang="en-US" dirty="0" smtClean="0">
                <a:latin typeface="Times New Roman" panose="02020603050405020304" pitchFamily="18" charset="0"/>
                <a:cs typeface="Times New Roman" panose="02020603050405020304" pitchFamily="18" charset="0"/>
              </a:rPr>
              <a:t>literature received </a:t>
            </a:r>
            <a:r>
              <a:rPr lang="en-US" dirty="0">
                <a:latin typeface="Times New Roman" panose="02020603050405020304" pitchFamily="18" charset="0"/>
                <a:cs typeface="Times New Roman" panose="02020603050405020304" pitchFamily="18" charset="0"/>
              </a:rPr>
              <a:t>slight literary concentration until the later 19th century.</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1109" y="1534680"/>
            <a:ext cx="11201400" cy="4351338"/>
          </a:xfrm>
        </p:spPr>
        <p:txBody>
          <a:bodyPr/>
          <a:lstStyle/>
          <a:p>
            <a:pPr marL="0" indent="0">
              <a:lnSpc>
                <a:spcPct val="150000"/>
              </a:lnSpc>
              <a:buNone/>
            </a:pPr>
            <a:r>
              <a:rPr lang="en-US" b="1" dirty="0" smtClean="0">
                <a:latin typeface="Times New Roman" panose="02020603050405020304" pitchFamily="18" charset="0"/>
                <a:cs typeface="Times New Roman" panose="02020603050405020304" pitchFamily="18" charset="0"/>
              </a:rPr>
              <a:t>  B</a:t>
            </a:r>
            <a:r>
              <a:rPr lang="en-US" b="1" dirty="0">
                <a:latin typeface="Times New Roman" panose="02020603050405020304" pitchFamily="18" charset="0"/>
                <a:cs typeface="Times New Roman" panose="02020603050405020304" pitchFamily="18" charset="0"/>
              </a:rPr>
              <a:t>. Early National Literature</a:t>
            </a:r>
          </a:p>
          <a:p>
            <a:pPr marL="0" indent="0">
              <a:lnSpc>
                <a:spcPct val="150000"/>
              </a:lnSpc>
              <a:buNone/>
            </a:pPr>
            <a:r>
              <a:rPr lang="en-US" dirty="0" smtClean="0">
                <a:latin typeface="Times New Roman" panose="02020603050405020304" pitchFamily="18" charset="0"/>
                <a:cs typeface="Times New Roman" panose="02020603050405020304" pitchFamily="18" charset="0"/>
              </a:rPr>
              <a:t>  From </a:t>
            </a:r>
            <a:r>
              <a:rPr lang="en-US" b="1" dirty="0">
                <a:latin typeface="Times New Roman" panose="02020603050405020304" pitchFamily="18" charset="0"/>
                <a:cs typeface="Times New Roman" panose="02020603050405020304" pitchFamily="18" charset="0"/>
              </a:rPr>
              <a:t>1867</a:t>
            </a:r>
            <a:r>
              <a:rPr lang="en-US" dirty="0">
                <a:latin typeface="Times New Roman" panose="02020603050405020304" pitchFamily="18" charset="0"/>
                <a:cs typeface="Times New Roman" panose="02020603050405020304" pitchFamily="18" charset="0"/>
              </a:rPr>
              <a:t> to </a:t>
            </a:r>
            <a:r>
              <a:rPr lang="en-US" b="1" dirty="0">
                <a:latin typeface="Times New Roman" panose="02020603050405020304" pitchFamily="18" charset="0"/>
                <a:cs typeface="Times New Roman" panose="02020603050405020304" pitchFamily="18" charset="0"/>
              </a:rPr>
              <a:t>1914</a:t>
            </a:r>
            <a:r>
              <a:rPr lang="en-US" dirty="0">
                <a:latin typeface="Times New Roman" panose="02020603050405020304" pitchFamily="18" charset="0"/>
                <a:cs typeface="Times New Roman" panose="02020603050405020304" pitchFamily="18" charset="0"/>
              </a:rPr>
              <a:t>, Canadian literatures turned much </a:t>
            </a:r>
            <a:r>
              <a:rPr lang="en-US" dirty="0" smtClean="0">
                <a:latin typeface="Times New Roman" panose="02020603050405020304" pitchFamily="18" charset="0"/>
                <a:cs typeface="Times New Roman" panose="02020603050405020304" pitchFamily="18" charset="0"/>
              </a:rPr>
              <a:t>towards confederation </a:t>
            </a:r>
            <a:r>
              <a:rPr lang="en-US" dirty="0">
                <a:latin typeface="Times New Roman" panose="02020603050405020304" pitchFamily="18" charset="0"/>
                <a:cs typeface="Times New Roman" panose="02020603050405020304" pitchFamily="18" charset="0"/>
              </a:rPr>
              <a:t>and during the five decades following, much </a:t>
            </a:r>
            <a:r>
              <a:rPr lang="en-US" dirty="0" smtClean="0">
                <a:latin typeface="Times New Roman" panose="02020603050405020304" pitchFamily="18" charset="0"/>
                <a:cs typeface="Times New Roman" panose="02020603050405020304" pitchFamily="18" charset="0"/>
              </a:rPr>
              <a:t>attention turned </a:t>
            </a:r>
            <a:r>
              <a:rPr lang="en-US" dirty="0">
                <a:latin typeface="Times New Roman" panose="02020603050405020304" pitchFamily="18" charset="0"/>
                <a:cs typeface="Times New Roman" panose="02020603050405020304" pitchFamily="18" charset="0"/>
              </a:rPr>
              <a:t>to literary and political organization. Schools and universities </a:t>
            </a:r>
            <a:r>
              <a:rPr lang="en-US" dirty="0" smtClean="0">
                <a:latin typeface="Times New Roman" panose="02020603050405020304" pitchFamily="18" charset="0"/>
                <a:cs typeface="Times New Roman" panose="02020603050405020304" pitchFamily="18" charset="0"/>
              </a:rPr>
              <a:t>were opened </a:t>
            </a:r>
            <a:r>
              <a:rPr lang="en-US" dirty="0">
                <a:latin typeface="Times New Roman" panose="02020603050405020304" pitchFamily="18" charset="0"/>
                <a:cs typeface="Times New Roman" panose="02020603050405020304" pitchFamily="18" charset="0"/>
              </a:rPr>
              <a:t>like several Carnegie Libraries.</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nSpc>
                <a:spcPct val="150000"/>
              </a:lnSpc>
              <a:buNone/>
            </a:pPr>
            <a:r>
              <a:rPr lang="en-US" dirty="0" smtClean="0"/>
              <a:t>  </a:t>
            </a:r>
            <a:r>
              <a:rPr lang="en-US" dirty="0" smtClean="0">
                <a:latin typeface="Times New Roman" panose="02020603050405020304" pitchFamily="18" charset="0"/>
                <a:cs typeface="Times New Roman" panose="02020603050405020304" pitchFamily="18" charset="0"/>
              </a:rPr>
              <a:t>Thoughtful </a:t>
            </a:r>
            <a:r>
              <a:rPr lang="en-US" dirty="0">
                <a:latin typeface="Times New Roman" panose="02020603050405020304" pitchFamily="18" charset="0"/>
                <a:cs typeface="Times New Roman" panose="02020603050405020304" pitchFamily="18" charset="0"/>
              </a:rPr>
              <a:t>discourses in the form of philosophical and science </a:t>
            </a:r>
            <a:r>
              <a:rPr lang="en-US" dirty="0" smtClean="0">
                <a:latin typeface="Times New Roman" panose="02020603050405020304" pitchFamily="18" charset="0"/>
                <a:cs typeface="Times New Roman" panose="02020603050405020304" pitchFamily="18" charset="0"/>
              </a:rPr>
              <a:t>writings emerged </a:t>
            </a:r>
            <a:r>
              <a:rPr lang="en-US" dirty="0">
                <a:latin typeface="Times New Roman" panose="02020603050405020304" pitchFamily="18" charset="0"/>
                <a:cs typeface="Times New Roman" panose="02020603050405020304" pitchFamily="18" charset="0"/>
              </a:rPr>
              <a:t>on papers and because of the travel writings several other </a:t>
            </a:r>
            <a:r>
              <a:rPr lang="en-US" dirty="0" smtClean="0">
                <a:latin typeface="Times New Roman" panose="02020603050405020304" pitchFamily="18" charset="0"/>
                <a:cs typeface="Times New Roman" panose="02020603050405020304" pitchFamily="18" charset="0"/>
              </a:rPr>
              <a:t>kinds of </a:t>
            </a:r>
            <a:r>
              <a:rPr lang="en-US" dirty="0">
                <a:latin typeface="Times New Roman" panose="02020603050405020304" pitchFamily="18" charset="0"/>
                <a:cs typeface="Times New Roman" panose="02020603050405020304" pitchFamily="18" charset="0"/>
              </a:rPr>
              <a:t>writings like impressionistic and reportorial writings also came on </a:t>
            </a:r>
            <a:r>
              <a:rPr lang="en-US" dirty="0" smtClean="0">
                <a:latin typeface="Times New Roman" panose="02020603050405020304" pitchFamily="18" charset="0"/>
                <a:cs typeface="Times New Roman" panose="02020603050405020304" pitchFamily="18" charset="0"/>
              </a:rPr>
              <a:t>the literary </a:t>
            </a:r>
            <a:r>
              <a:rPr lang="en-US" dirty="0">
                <a:latin typeface="Times New Roman" panose="02020603050405020304" pitchFamily="18" charset="0"/>
                <a:cs typeface="Times New Roman" panose="02020603050405020304" pitchFamily="18" charset="0"/>
              </a:rPr>
              <a:t>platform of Canada.</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4963" y="1964170"/>
            <a:ext cx="11062855" cy="4351338"/>
          </a:xfrm>
        </p:spPr>
        <p:txBody>
          <a:bodyPr/>
          <a:lstStyle/>
          <a:p>
            <a:pPr marL="0" indent="0">
              <a:lnSpc>
                <a:spcPct val="150000"/>
              </a:lnSpc>
              <a:buNone/>
            </a:pPr>
            <a:r>
              <a:rPr lang="fr-F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end of 19h century, advocates of women’s suffrage and </a:t>
            </a:r>
            <a:r>
              <a:rPr lang="en-US" dirty="0" smtClean="0">
                <a:latin typeface="Times New Roman" panose="02020603050405020304" pitchFamily="18" charset="0"/>
                <a:cs typeface="Times New Roman" panose="02020603050405020304" pitchFamily="18" charset="0"/>
              </a:rPr>
              <a:t>prohibition wrote </a:t>
            </a:r>
            <a:r>
              <a:rPr lang="en-US" dirty="0">
                <a:latin typeface="Times New Roman" panose="02020603050405020304" pitchFamily="18" charset="0"/>
                <a:cs typeface="Times New Roman" panose="02020603050405020304" pitchFamily="18" charset="0"/>
              </a:rPr>
              <a:t>stories and essays on issues of social transformation. In the </a:t>
            </a:r>
            <a:r>
              <a:rPr lang="en-US" dirty="0" smtClean="0">
                <a:latin typeface="Times New Roman" panose="02020603050405020304" pitchFamily="18" charset="0"/>
                <a:cs typeface="Times New Roman" panose="02020603050405020304" pitchFamily="18" charset="0"/>
              </a:rPr>
              <a:t>early 20th </a:t>
            </a:r>
            <a:r>
              <a:rPr lang="en-US" dirty="0">
                <a:latin typeface="Times New Roman" panose="02020603050405020304" pitchFamily="18" charset="0"/>
                <a:cs typeface="Times New Roman" panose="02020603050405020304" pitchFamily="18" charset="0"/>
              </a:rPr>
              <a:t>century, many books like comic sketches of Stephen Leacock had </a:t>
            </a:r>
            <a:r>
              <a:rPr lang="en-US" dirty="0" smtClean="0">
                <a:latin typeface="Times New Roman" panose="02020603050405020304" pitchFamily="18" charset="0"/>
                <a:cs typeface="Times New Roman" panose="02020603050405020304" pitchFamily="18" charset="0"/>
              </a:rPr>
              <a:t>dealt ironically </a:t>
            </a:r>
            <a:r>
              <a:rPr lang="en-US" dirty="0">
                <a:latin typeface="Times New Roman" panose="02020603050405020304" pitchFamily="18" charset="0"/>
                <a:cs typeface="Times New Roman" panose="02020603050405020304" pitchFamily="18" charset="0"/>
              </a:rPr>
              <a:t>with social platitudes.</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7310" y="2144279"/>
            <a:ext cx="11187545" cy="4351338"/>
          </a:xfrm>
        </p:spPr>
        <p:txBody>
          <a:bodyPr/>
          <a:lstStyle/>
          <a:p>
            <a:pPr marL="0" indent="0">
              <a:lnSpc>
                <a:spcPct val="150000"/>
              </a:lnSpc>
              <a:buNone/>
            </a:pPr>
            <a:r>
              <a:rPr lang="en-US" dirty="0" smtClean="0"/>
              <a:t>  </a:t>
            </a:r>
            <a:r>
              <a:rPr lang="en-US" dirty="0" smtClean="0">
                <a:latin typeface="Times New Roman" panose="02020603050405020304" pitchFamily="18" charset="0"/>
                <a:cs typeface="Times New Roman" panose="02020603050405020304" pitchFamily="18" charset="0"/>
              </a:rPr>
              <a:t>Then</a:t>
            </a:r>
            <a:r>
              <a:rPr lang="en-US" dirty="0">
                <a:latin typeface="Times New Roman" panose="02020603050405020304" pitchFamily="18" charset="0"/>
                <a:cs typeface="Times New Roman" panose="02020603050405020304" pitchFamily="18" charset="0"/>
              </a:rPr>
              <a:t>, the Confederation Group of poetry produced significant writings </a:t>
            </a:r>
            <a:r>
              <a:rPr lang="en-US" dirty="0" smtClean="0">
                <a:latin typeface="Times New Roman" panose="02020603050405020304" pitchFamily="18" charset="0"/>
                <a:cs typeface="Times New Roman" panose="02020603050405020304" pitchFamily="18" charset="0"/>
              </a:rPr>
              <a:t>in 19 </a:t>
            </a:r>
            <a:r>
              <a:rPr lang="en-US" dirty="0">
                <a:latin typeface="Times New Roman" panose="02020603050405020304" pitchFamily="18" charset="0"/>
                <a:cs typeface="Times New Roman" panose="02020603050405020304" pitchFamily="18" charset="0"/>
              </a:rPr>
              <a:t>century in which nature, winter, and the Canadian landscape were</a:t>
            </a:r>
          </a:p>
          <a:p>
            <a:pPr marL="0" indent="0">
              <a:lnSpc>
                <a:spcPct val="150000"/>
              </a:lnSpc>
              <a:buNone/>
            </a:pPr>
            <a:r>
              <a:rPr lang="en-US" dirty="0">
                <a:latin typeface="Times New Roman" panose="02020603050405020304" pitchFamily="18" charset="0"/>
                <a:cs typeface="Times New Roman" panose="02020603050405020304" pitchFamily="18" charset="0"/>
              </a:rPr>
              <a:t>deeply fascinating.</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9763" y="1299152"/>
            <a:ext cx="10785764" cy="4351338"/>
          </a:xfrm>
        </p:spPr>
        <p:txBody>
          <a:bodyPr/>
          <a:lstStyle/>
          <a:p>
            <a:pPr marL="0" indent="0">
              <a:lnSpc>
                <a:spcPct val="150000"/>
              </a:lnSpc>
              <a:buNone/>
            </a:pPr>
            <a:r>
              <a:rPr lang="fr-FR" b="1" dirty="0" smtClean="0"/>
              <a:t>   </a:t>
            </a:r>
            <a:r>
              <a:rPr lang="en-US" b="1" dirty="0">
                <a:latin typeface="Times New Roman" panose="02020603050405020304" pitchFamily="18" charset="0"/>
                <a:cs typeface="Times New Roman" panose="02020603050405020304" pitchFamily="18" charset="0"/>
              </a:rPr>
              <a:t>C. Interwar and Postwar</a:t>
            </a:r>
          </a:p>
          <a:p>
            <a:pPr marL="0" indent="0">
              <a:lnSpc>
                <a:spcPct val="150000"/>
              </a:lnSpc>
              <a:buNone/>
            </a:pPr>
            <a:r>
              <a:rPr lang="en-US" dirty="0" smtClean="0">
                <a:latin typeface="Times New Roman" panose="02020603050405020304" pitchFamily="18" charset="0"/>
                <a:cs typeface="Times New Roman" panose="02020603050405020304" pitchFamily="18" charset="0"/>
              </a:rPr>
              <a:t>  These </a:t>
            </a:r>
            <a:r>
              <a:rPr lang="en-US" dirty="0">
                <a:latin typeface="Times New Roman" panose="02020603050405020304" pitchFamily="18" charset="0"/>
                <a:cs typeface="Times New Roman" panose="02020603050405020304" pitchFamily="18" charset="0"/>
              </a:rPr>
              <a:t>two inter and post wars changed the cultural and social milieu of</a:t>
            </a:r>
          </a:p>
          <a:p>
            <a:pPr marL="0" indent="0">
              <a:lnSpc>
                <a:spcPct val="150000"/>
              </a:lnSpc>
              <a:buNone/>
            </a:pPr>
            <a:r>
              <a:rPr lang="en-US" dirty="0">
                <a:latin typeface="Times New Roman" panose="02020603050405020304" pitchFamily="18" charset="0"/>
                <a:cs typeface="Times New Roman" panose="02020603050405020304" pitchFamily="18" charset="0"/>
              </a:rPr>
              <a:t>Canada to a great extent. A new generation of literature emerged and</a:t>
            </a:r>
          </a:p>
          <a:p>
            <a:pPr marL="0" indent="0">
              <a:lnSpc>
                <a:spcPct val="150000"/>
              </a:lnSpc>
              <a:buNone/>
            </a:pPr>
            <a:r>
              <a:rPr lang="en-US" dirty="0">
                <a:latin typeface="Times New Roman" panose="02020603050405020304" pitchFamily="18" charset="0"/>
                <a:cs typeface="Times New Roman" panose="02020603050405020304" pitchFamily="18" charset="0"/>
              </a:rPr>
              <a:t>discarded the past theories in literature and new rewards were also</a:t>
            </a:r>
          </a:p>
          <a:p>
            <a:pPr marL="0" indent="0">
              <a:lnSpc>
                <a:spcPct val="150000"/>
              </a:lnSpc>
              <a:buNone/>
            </a:pPr>
            <a:r>
              <a:rPr lang="en-US" dirty="0">
                <a:latin typeface="Times New Roman" panose="02020603050405020304" pitchFamily="18" charset="0"/>
                <a:cs typeface="Times New Roman" panose="02020603050405020304" pitchFamily="18" charset="0"/>
              </a:rPr>
              <a:t>announced for literary accomplishments.</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46908" y="-748002"/>
            <a:ext cx="9144000" cy="2387600"/>
          </a:xfrm>
        </p:spPr>
        <p:txBody>
          <a:bodyPr/>
          <a:lstStyle/>
          <a:p>
            <a:r>
              <a:rPr lang="fr-FR" dirty="0" smtClean="0">
                <a:latin typeface="Times New Roman" panose="02020603050405020304" pitchFamily="18" charset="0"/>
                <a:cs typeface="Times New Roman" panose="02020603050405020304" pitchFamily="18" charset="0"/>
              </a:rPr>
              <a:t>Components:</a:t>
            </a:r>
            <a:endParaRPr lang="fr-FR"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2549236" y="2147311"/>
            <a:ext cx="9144000" cy="1655762"/>
          </a:xfrm>
        </p:spPr>
        <p:txBody>
          <a:bodyPr>
            <a:noAutofit/>
          </a:bodyPr>
          <a:lstStyle/>
          <a:p>
            <a:pPr algn="l"/>
            <a:r>
              <a:rPr lang="en-US" sz="3200" dirty="0" smtClean="0">
                <a:latin typeface="Times New Roman" panose="02020603050405020304" pitchFamily="18" charset="0"/>
                <a:cs typeface="Times New Roman" panose="02020603050405020304" pitchFamily="18" charset="0"/>
              </a:rPr>
              <a:t>Introduction</a:t>
            </a:r>
            <a:r>
              <a:rPr lang="fr-FR" sz="3200" dirty="0" smtClean="0">
                <a:latin typeface="Times New Roman" panose="02020603050405020304" pitchFamily="18" charset="0"/>
                <a:cs typeface="Times New Roman" panose="02020603050405020304" pitchFamily="18" charset="0"/>
              </a:rPr>
              <a:t>.</a:t>
            </a:r>
          </a:p>
          <a:p>
            <a:pPr algn="l"/>
            <a:r>
              <a:rPr lang="fr-FR" sz="3200" dirty="0" smtClean="0">
                <a:latin typeface="Times New Roman" panose="02020603050405020304" pitchFamily="18" charset="0"/>
                <a:cs typeface="Times New Roman" panose="02020603050405020304" pitchFamily="18" charset="0"/>
              </a:rPr>
              <a:t>1- The </a:t>
            </a:r>
            <a:r>
              <a:rPr lang="fr-FR" sz="3200" dirty="0" err="1" smtClean="0">
                <a:latin typeface="Times New Roman" panose="02020603050405020304" pitchFamily="18" charset="0"/>
                <a:cs typeface="Times New Roman" panose="02020603050405020304" pitchFamily="18" charset="0"/>
              </a:rPr>
              <a:t>definition</a:t>
            </a:r>
            <a:r>
              <a:rPr lang="fr-FR" sz="3200" dirty="0" smtClean="0">
                <a:latin typeface="Times New Roman" panose="02020603050405020304" pitchFamily="18" charset="0"/>
                <a:cs typeface="Times New Roman" panose="02020603050405020304" pitchFamily="18" charset="0"/>
              </a:rPr>
              <a:t> of Canadian </a:t>
            </a:r>
            <a:r>
              <a:rPr lang="fr-FR" sz="3200" dirty="0" err="1" smtClean="0">
                <a:latin typeface="Times New Roman" panose="02020603050405020304" pitchFamily="18" charset="0"/>
                <a:cs typeface="Times New Roman" panose="02020603050405020304" pitchFamily="18" charset="0"/>
              </a:rPr>
              <a:t>Literature</a:t>
            </a:r>
            <a:r>
              <a:rPr lang="fr-FR" sz="3200" dirty="0" smtClean="0">
                <a:latin typeface="Times New Roman" panose="02020603050405020304" pitchFamily="18" charset="0"/>
                <a:cs typeface="Times New Roman" panose="02020603050405020304" pitchFamily="18" charset="0"/>
              </a:rPr>
              <a:t>.</a:t>
            </a:r>
          </a:p>
          <a:p>
            <a:pPr algn="l"/>
            <a:r>
              <a:rPr lang="fr-FR" sz="3200" dirty="0" smtClean="0">
                <a:latin typeface="Times New Roman" panose="02020603050405020304" pitchFamily="18" charset="0"/>
                <a:cs typeface="Times New Roman" panose="02020603050405020304" pitchFamily="18" charset="0"/>
              </a:rPr>
              <a:t>2- The </a:t>
            </a:r>
            <a:r>
              <a:rPr lang="en-US" sz="3200" dirty="0" smtClean="0">
                <a:latin typeface="Times New Roman" panose="02020603050405020304" pitchFamily="18" charset="0"/>
                <a:cs typeface="Times New Roman" panose="02020603050405020304" pitchFamily="18" charset="0"/>
              </a:rPr>
              <a:t>history</a:t>
            </a:r>
            <a:r>
              <a:rPr lang="fr-FR" sz="3200" dirty="0" smtClean="0">
                <a:latin typeface="Times New Roman" panose="02020603050405020304" pitchFamily="18" charset="0"/>
                <a:cs typeface="Times New Roman" panose="02020603050405020304" pitchFamily="18" charset="0"/>
              </a:rPr>
              <a:t> of Canadian </a:t>
            </a:r>
            <a:r>
              <a:rPr lang="fr-FR" sz="3200" dirty="0" err="1" smtClean="0">
                <a:latin typeface="Times New Roman" panose="02020603050405020304" pitchFamily="18" charset="0"/>
                <a:cs typeface="Times New Roman" panose="02020603050405020304" pitchFamily="18" charset="0"/>
              </a:rPr>
              <a:t>Literature</a:t>
            </a:r>
            <a:r>
              <a:rPr lang="fr-FR" sz="3200" dirty="0" smtClean="0">
                <a:latin typeface="Times New Roman" panose="02020603050405020304" pitchFamily="18" charset="0"/>
                <a:cs typeface="Times New Roman" panose="02020603050405020304" pitchFamily="18" charset="0"/>
              </a:rPr>
              <a:t>.</a:t>
            </a:r>
          </a:p>
          <a:p>
            <a:pPr algn="l"/>
            <a:r>
              <a:rPr lang="fr-FR" sz="3200" dirty="0" smtClean="0">
                <a:latin typeface="Times New Roman" panose="02020603050405020304" pitchFamily="18" charset="0"/>
                <a:cs typeface="Times New Roman" panose="02020603050405020304" pitchFamily="18" charset="0"/>
              </a:rPr>
              <a:t>3- </a:t>
            </a:r>
            <a:r>
              <a:rPr lang="fr-FR" sz="3200" dirty="0" err="1" smtClean="0">
                <a:latin typeface="Times New Roman" panose="02020603050405020304" pitchFamily="18" charset="0"/>
                <a:cs typeface="Times New Roman" panose="02020603050405020304" pitchFamily="18" charset="0"/>
              </a:rPr>
              <a:t>Characteristics</a:t>
            </a:r>
            <a:r>
              <a:rPr lang="fr-FR" sz="3200" dirty="0" smtClean="0">
                <a:latin typeface="Times New Roman" panose="02020603050405020304" pitchFamily="18" charset="0"/>
                <a:cs typeface="Times New Roman" panose="02020603050405020304" pitchFamily="18" charset="0"/>
              </a:rPr>
              <a:t> of Canadian </a:t>
            </a:r>
            <a:r>
              <a:rPr lang="fr-FR" sz="3200" dirty="0" err="1" smtClean="0">
                <a:latin typeface="Times New Roman" panose="02020603050405020304" pitchFamily="18" charset="0"/>
                <a:cs typeface="Times New Roman" panose="02020603050405020304" pitchFamily="18" charset="0"/>
              </a:rPr>
              <a:t>Literature</a:t>
            </a:r>
            <a:r>
              <a:rPr lang="fr-FR" sz="3200" dirty="0" smtClean="0">
                <a:latin typeface="Times New Roman" panose="02020603050405020304" pitchFamily="18" charset="0"/>
                <a:cs typeface="Times New Roman" panose="02020603050405020304" pitchFamily="18" charset="0"/>
              </a:rPr>
              <a:t>.</a:t>
            </a:r>
          </a:p>
          <a:p>
            <a:pPr algn="l"/>
            <a:r>
              <a:rPr lang="fr-FR" sz="3200" dirty="0" smtClean="0">
                <a:latin typeface="Times New Roman" panose="02020603050405020304" pitchFamily="18" charset="0"/>
                <a:cs typeface="Times New Roman" panose="02020603050405020304" pitchFamily="18" charset="0"/>
              </a:rPr>
              <a:t>4- Major Writers and Novels of Canadian </a:t>
            </a:r>
            <a:r>
              <a:rPr lang="fr-FR" sz="3200" dirty="0" err="1" smtClean="0">
                <a:latin typeface="Times New Roman" panose="02020603050405020304" pitchFamily="18" charset="0"/>
                <a:cs typeface="Times New Roman" panose="02020603050405020304" pitchFamily="18" charset="0"/>
              </a:rPr>
              <a:t>Literature</a:t>
            </a:r>
            <a:r>
              <a:rPr lang="fr-FR" sz="3200" dirty="0" smtClean="0">
                <a:latin typeface="Times New Roman" panose="02020603050405020304" pitchFamily="18" charset="0"/>
                <a:cs typeface="Times New Roman" panose="02020603050405020304" pitchFamily="18" charset="0"/>
              </a:rPr>
              <a:t>.</a:t>
            </a:r>
          </a:p>
          <a:p>
            <a:pPr algn="l"/>
            <a:r>
              <a:rPr lang="fr-FR" sz="3200" dirty="0" smtClean="0">
                <a:latin typeface="Times New Roman" panose="02020603050405020304" pitchFamily="18" charset="0"/>
                <a:cs typeface="Times New Roman" panose="02020603050405020304" pitchFamily="18" charset="0"/>
              </a:rPr>
              <a:t>5- The Themes of the Canadian </a:t>
            </a:r>
            <a:r>
              <a:rPr lang="fr-FR" sz="3200" dirty="0" err="1" smtClean="0">
                <a:latin typeface="Times New Roman" panose="02020603050405020304" pitchFamily="18" charset="0"/>
                <a:cs typeface="Times New Roman" panose="02020603050405020304" pitchFamily="18" charset="0"/>
              </a:rPr>
              <a:t>Literature</a:t>
            </a:r>
            <a:r>
              <a:rPr lang="fr-FR" sz="3200" dirty="0" smtClean="0">
                <a:latin typeface="Times New Roman" panose="02020603050405020304" pitchFamily="18" charset="0"/>
                <a:cs typeface="Times New Roman" panose="02020603050405020304" pitchFamily="18" charset="0"/>
              </a:rPr>
              <a:t>.</a:t>
            </a:r>
            <a:endParaRPr lang="fr-FR" sz="3200"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072" y="1714789"/>
            <a:ext cx="11090564" cy="4351338"/>
          </a:xfrm>
        </p:spPr>
        <p:txBody>
          <a:bodyPr/>
          <a:lstStyle/>
          <a:p>
            <a:pPr marL="0" indent="0">
              <a:lnSpc>
                <a:spcPct val="150000"/>
              </a:lnSpc>
              <a:buNone/>
            </a:pPr>
            <a:r>
              <a:rPr lang="fr-FR" dirty="0" smtClean="0"/>
              <a:t>    </a:t>
            </a:r>
            <a:r>
              <a:rPr lang="en-US" dirty="0">
                <a:latin typeface="Times New Roman" panose="02020603050405020304" pitchFamily="18" charset="0"/>
                <a:cs typeface="Times New Roman" panose="02020603050405020304" pitchFamily="18" charset="0"/>
              </a:rPr>
              <a:t>The fiction of </a:t>
            </a:r>
            <a:r>
              <a:rPr lang="en-US" b="1" dirty="0">
                <a:latin typeface="Times New Roman" panose="02020603050405020304" pitchFamily="18" charset="0"/>
                <a:cs typeface="Times New Roman" panose="02020603050405020304" pitchFamily="18" charset="0"/>
              </a:rPr>
              <a:t>1920s</a:t>
            </a:r>
            <a:r>
              <a:rPr lang="en-US" dirty="0">
                <a:latin typeface="Times New Roman" panose="02020603050405020304" pitchFamily="18" charset="0"/>
                <a:cs typeface="Times New Roman" panose="02020603050405020304" pitchFamily="18" charset="0"/>
              </a:rPr>
              <a:t> kept on the convention of class distinction while </a:t>
            </a:r>
            <a:r>
              <a:rPr lang="en-US" dirty="0" smtClean="0">
                <a:latin typeface="Times New Roman" panose="02020603050405020304" pitchFamily="18" charset="0"/>
                <a:cs typeface="Times New Roman" panose="02020603050405020304" pitchFamily="18" charset="0"/>
              </a:rPr>
              <a:t>in </a:t>
            </a:r>
            <a:r>
              <a:rPr lang="en-US" b="1" dirty="0" smtClean="0">
                <a:latin typeface="Times New Roman" panose="02020603050405020304" pitchFamily="18" charset="0"/>
                <a:cs typeface="Times New Roman" panose="02020603050405020304" pitchFamily="18" charset="0"/>
              </a:rPr>
              <a:t>1930s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anti war </a:t>
            </a:r>
            <a:r>
              <a:rPr lang="en-US" dirty="0">
                <a:latin typeface="Times New Roman" panose="02020603050405020304" pitchFamily="18" charset="0"/>
                <a:cs typeface="Times New Roman" panose="02020603050405020304" pitchFamily="18" charset="0"/>
              </a:rPr>
              <a:t>and class critique novels began to appear that focused </a:t>
            </a:r>
            <a:r>
              <a:rPr lang="en-US" dirty="0" smtClean="0">
                <a:latin typeface="Times New Roman" panose="02020603050405020304" pitchFamily="18" charset="0"/>
                <a:cs typeface="Times New Roman" panose="02020603050405020304" pitchFamily="18" charset="0"/>
              </a:rPr>
              <a:t>on uprooted </a:t>
            </a:r>
            <a:r>
              <a:rPr lang="en-US" dirty="0">
                <a:latin typeface="Times New Roman" panose="02020603050405020304" pitchFamily="18" charset="0"/>
                <a:cs typeface="Times New Roman" panose="02020603050405020304" pitchFamily="18" charset="0"/>
              </a:rPr>
              <a:t>or marginalized individuals and pangs of </a:t>
            </a:r>
            <a:r>
              <a:rPr lang="en-US" dirty="0" smtClean="0">
                <a:latin typeface="Times New Roman" panose="02020603050405020304" pitchFamily="18" charset="0"/>
                <a:cs typeface="Times New Roman" panose="02020603050405020304" pitchFamily="18" charset="0"/>
              </a:rPr>
              <a:t>non-English-speaking immigrant</a:t>
            </a:r>
            <a:r>
              <a:rPr lang="en-US" dirty="0">
                <a:latin typeface="Times New Roman" panose="02020603050405020304" pitchFamily="18" charset="0"/>
                <a:cs typeface="Times New Roman" panose="02020603050405020304" pitchFamily="18" charset="0"/>
              </a:rPr>
              <a:t>. They spoke more firmly and realistically for the cause of </a:t>
            </a:r>
            <a:r>
              <a:rPr lang="en-US" dirty="0" smtClean="0">
                <a:latin typeface="Times New Roman" panose="02020603050405020304" pitchFamily="18" charset="0"/>
                <a:cs typeface="Times New Roman" panose="02020603050405020304" pitchFamily="18" charset="0"/>
              </a:rPr>
              <a:t>the common </a:t>
            </a:r>
            <a:r>
              <a:rPr lang="en-US" dirty="0">
                <a:latin typeface="Times New Roman" panose="02020603050405020304" pitchFamily="18" charset="0"/>
                <a:cs typeface="Times New Roman" panose="02020603050405020304" pitchFamily="18" charset="0"/>
              </a:rPr>
              <a:t>man.</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1163" y="1409989"/>
            <a:ext cx="10965873" cy="4351338"/>
          </a:xfrm>
        </p:spPr>
        <p:txBody>
          <a:bodyPr>
            <a:normAutofit/>
          </a:bodyPr>
          <a:lstStyle/>
          <a:p>
            <a:pPr marL="0" indent="0">
              <a:lnSpc>
                <a:spcPct val="150000"/>
              </a:lnSpc>
              <a:buNone/>
            </a:pPr>
            <a:r>
              <a:rPr lang="fr-FR" dirty="0" smtClean="0"/>
              <a:t>  </a:t>
            </a:r>
            <a:r>
              <a:rPr lang="en-US" dirty="0">
                <a:latin typeface="Times New Roman" panose="02020603050405020304" pitchFamily="18" charset="0"/>
                <a:cs typeface="Times New Roman" panose="02020603050405020304" pitchFamily="18" charset="0"/>
              </a:rPr>
              <a:t>Then, writers like John </a:t>
            </a:r>
            <a:r>
              <a:rPr lang="en-US" dirty="0" err="1">
                <a:latin typeface="Times New Roman" panose="02020603050405020304" pitchFamily="18" charset="0"/>
                <a:cs typeface="Times New Roman" panose="02020603050405020304" pitchFamily="18" charset="0"/>
              </a:rPr>
              <a:t>Glassco</a:t>
            </a:r>
            <a:r>
              <a:rPr lang="en-US" dirty="0">
                <a:latin typeface="Times New Roman" panose="02020603050405020304" pitchFamily="18" charset="0"/>
                <a:cs typeface="Times New Roman" panose="02020603050405020304" pitchFamily="18" charset="0"/>
              </a:rPr>
              <a:t> and Morley Callaghan appeared but </a:t>
            </a:r>
            <a:r>
              <a:rPr lang="en-US" dirty="0" smtClean="0">
                <a:latin typeface="Times New Roman" panose="02020603050405020304" pitchFamily="18" charset="0"/>
                <a:cs typeface="Times New Roman" panose="02020603050405020304" pitchFamily="18" charset="0"/>
              </a:rPr>
              <a:t>could do </a:t>
            </a:r>
            <a:r>
              <a:rPr lang="en-US" dirty="0">
                <a:latin typeface="Times New Roman" panose="02020603050405020304" pitchFamily="18" charset="0"/>
                <a:cs typeface="Times New Roman" panose="02020603050405020304" pitchFamily="18" charset="0"/>
              </a:rPr>
              <a:t>nothing good to story writing. Young writers of this time were </a:t>
            </a:r>
            <a:r>
              <a:rPr lang="en-US" dirty="0" smtClean="0">
                <a:latin typeface="Times New Roman" panose="02020603050405020304" pitchFamily="18" charset="0"/>
                <a:cs typeface="Times New Roman" panose="02020603050405020304" pitchFamily="18" charset="0"/>
              </a:rPr>
              <a:t>more inclined </a:t>
            </a:r>
            <a:r>
              <a:rPr lang="en-US" dirty="0">
                <a:latin typeface="Times New Roman" panose="02020603050405020304" pitchFamily="18" charset="0"/>
                <a:cs typeface="Times New Roman" panose="02020603050405020304" pitchFamily="18" charset="0"/>
              </a:rPr>
              <a:t>to the modernist tendencies of poets like T. S. Eliot, gave less </a:t>
            </a:r>
            <a:r>
              <a:rPr lang="en-US" dirty="0" smtClean="0">
                <a:latin typeface="Times New Roman" panose="02020603050405020304" pitchFamily="18" charset="0"/>
                <a:cs typeface="Times New Roman" panose="02020603050405020304" pitchFamily="18" charset="0"/>
              </a:rPr>
              <a:t>value to </a:t>
            </a:r>
            <a:r>
              <a:rPr lang="en-US" dirty="0">
                <a:latin typeface="Times New Roman" panose="02020603050405020304" pitchFamily="18" charset="0"/>
                <a:cs typeface="Times New Roman" panose="02020603050405020304" pitchFamily="18" charset="0"/>
              </a:rPr>
              <a:t>ancient social ideas, and began writing dramas that satirized </a:t>
            </a:r>
            <a:r>
              <a:rPr lang="en-US" dirty="0" smtClean="0">
                <a:latin typeface="Times New Roman" panose="02020603050405020304" pitchFamily="18" charset="0"/>
                <a:cs typeface="Times New Roman" panose="02020603050405020304" pitchFamily="18" charset="0"/>
              </a:rPr>
              <a:t>nationalist pageantry</a:t>
            </a:r>
            <a:r>
              <a:rPr lang="en-US" dirty="0">
                <a:latin typeface="Times New Roman" panose="02020603050405020304" pitchFamily="18" charset="0"/>
                <a:cs typeface="Times New Roman" panose="02020603050405020304" pitchFamily="18" charset="0"/>
              </a:rPr>
              <a:t>, published erotica and were greatly impressed by the group </a:t>
            </a:r>
            <a:r>
              <a:rPr lang="en-US" dirty="0" smtClean="0">
                <a:latin typeface="Times New Roman" panose="02020603050405020304" pitchFamily="18" charset="0"/>
                <a:cs typeface="Times New Roman" panose="02020603050405020304" pitchFamily="18" charset="0"/>
              </a:rPr>
              <a:t>of seven </a:t>
            </a:r>
            <a:r>
              <a:rPr lang="en-US" dirty="0">
                <a:latin typeface="Times New Roman" panose="02020603050405020304" pitchFamily="18" charset="0"/>
                <a:cs typeface="Times New Roman" panose="02020603050405020304" pitchFamily="18" charset="0"/>
              </a:rPr>
              <a:t>painters.</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10491" y="1493115"/>
            <a:ext cx="10515600" cy="4351338"/>
          </a:xfrm>
        </p:spPr>
        <p:txBody>
          <a:bodyPr/>
          <a:lstStyle/>
          <a:p>
            <a:pPr marL="0" indent="0">
              <a:lnSpc>
                <a:spcPct val="150000"/>
              </a:lnSpc>
              <a:buNone/>
            </a:pPr>
            <a:r>
              <a:rPr lang="fr-FR" dirty="0" smtClean="0"/>
              <a:t>  </a:t>
            </a:r>
            <a:r>
              <a:rPr lang="en-US" dirty="0">
                <a:latin typeface="Times New Roman" panose="02020603050405020304" pitchFamily="18" charset="0"/>
                <a:cs typeface="Times New Roman" panose="02020603050405020304" pitchFamily="18" charset="0"/>
              </a:rPr>
              <a:t>The advent of Second World War offered a mixed literary culture of</a:t>
            </a:r>
          </a:p>
          <a:p>
            <a:pPr marL="0" indent="0">
              <a:lnSpc>
                <a:spcPct val="150000"/>
              </a:lnSpc>
              <a:buNone/>
            </a:pPr>
            <a:r>
              <a:rPr lang="en-US" dirty="0">
                <a:latin typeface="Times New Roman" panose="02020603050405020304" pitchFamily="18" charset="0"/>
                <a:cs typeface="Times New Roman" panose="02020603050405020304" pitchFamily="18" charset="0"/>
              </a:rPr>
              <a:t>propaganda, pacifist rhetoric, parodies of military ineptitude and a new</a:t>
            </a:r>
          </a:p>
          <a:p>
            <a:pPr marL="0" indent="0">
              <a:lnSpc>
                <a:spcPct val="150000"/>
              </a:lnSpc>
              <a:buNone/>
            </a:pPr>
            <a:r>
              <a:rPr lang="en-US" dirty="0" smtClean="0">
                <a:latin typeface="Times New Roman" panose="02020603050405020304" pitchFamily="18" charset="0"/>
                <a:cs typeface="Times New Roman" panose="02020603050405020304" pitchFamily="18" charset="0"/>
              </a:rPr>
              <a:t>wave </a:t>
            </a:r>
            <a:r>
              <a:rPr lang="en-US" dirty="0">
                <a:latin typeface="Times New Roman" panose="02020603050405020304" pitchFamily="18" charset="0"/>
                <a:cs typeface="Times New Roman" panose="02020603050405020304" pitchFamily="18" charset="0"/>
              </a:rPr>
              <a:t>of </a:t>
            </a:r>
            <a:r>
              <a:rPr lang="en-US" dirty="0" err="1">
                <a:latin typeface="Times New Roman" panose="02020603050405020304" pitchFamily="18" charset="0"/>
                <a:cs typeface="Times New Roman" panose="02020603050405020304" pitchFamily="18" charset="0"/>
              </a:rPr>
              <a:t>progressivist</a:t>
            </a:r>
            <a:r>
              <a:rPr lang="en-US" dirty="0">
                <a:latin typeface="Times New Roman" panose="02020603050405020304" pitchFamily="18" charset="0"/>
                <a:cs typeface="Times New Roman" panose="02020603050405020304" pitchFamily="18" charset="0"/>
              </a:rPr>
              <a:t> writers, by turns humanist, anti-clerical, </a:t>
            </a:r>
            <a:r>
              <a:rPr lang="en-US" dirty="0" smtClean="0">
                <a:latin typeface="Times New Roman" panose="02020603050405020304" pitchFamily="18" charset="0"/>
                <a:cs typeface="Times New Roman" panose="02020603050405020304" pitchFamily="18" charset="0"/>
              </a:rPr>
              <a:t>community-minded</a:t>
            </a:r>
            <a:r>
              <a:rPr lang="en-US" dirty="0">
                <a:latin typeface="Times New Roman" panose="02020603050405020304" pitchFamily="18" charset="0"/>
                <a:cs typeface="Times New Roman" panose="02020603050405020304" pitchFamily="18" charset="0"/>
              </a:rPr>
              <a:t>, and intellectually anarchist. Irving Layton, Earle Birney, </a:t>
            </a:r>
            <a:r>
              <a:rPr lang="en-US" dirty="0" smtClean="0">
                <a:latin typeface="Times New Roman" panose="02020603050405020304" pitchFamily="18" charset="0"/>
                <a:cs typeface="Times New Roman" panose="02020603050405020304" pitchFamily="18" charset="0"/>
              </a:rPr>
              <a:t>Gabrielle Roy</a:t>
            </a:r>
            <a:r>
              <a:rPr lang="en-US" dirty="0">
                <a:latin typeface="Times New Roman" panose="02020603050405020304" pitchFamily="18" charset="0"/>
                <a:cs typeface="Times New Roman" panose="02020603050405020304" pitchFamily="18" charset="0"/>
              </a:rPr>
              <a:t>, P.K. Page and George Woodcock became significant names.</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9709" y="1479262"/>
            <a:ext cx="11021291" cy="4351338"/>
          </a:xfrm>
        </p:spPr>
        <p:txBody>
          <a:bodyPr/>
          <a:lstStyle/>
          <a:p>
            <a:pPr marL="0" indent="0">
              <a:lnSpc>
                <a:spcPct val="150000"/>
              </a:lnSpc>
              <a:buNone/>
            </a:pPr>
            <a:r>
              <a:rPr lang="fr-FR" dirty="0" smtClean="0"/>
              <a:t>  </a:t>
            </a:r>
            <a:r>
              <a:rPr lang="en-US" dirty="0">
                <a:latin typeface="Times New Roman" panose="02020603050405020304" pitchFamily="18" charset="0"/>
                <a:cs typeface="Times New Roman" panose="02020603050405020304" pitchFamily="18" charset="0"/>
              </a:rPr>
              <a:t>Literary periodicals and new technologies of communication and</a:t>
            </a:r>
          </a:p>
          <a:p>
            <a:pPr marL="0" indent="0">
              <a:lnSpc>
                <a:spcPct val="150000"/>
              </a:lnSpc>
              <a:buNone/>
            </a:pPr>
            <a:r>
              <a:rPr lang="en-US" dirty="0">
                <a:latin typeface="Times New Roman" panose="02020603050405020304" pitchFamily="18" charset="0"/>
                <a:cs typeface="Times New Roman" panose="02020603050405020304" pitchFamily="18" charset="0"/>
              </a:rPr>
              <a:t>entertainment emphasized the need of more locally grounded need of</a:t>
            </a:r>
          </a:p>
          <a:p>
            <a:pPr marL="0" indent="0">
              <a:lnSpc>
                <a:spcPct val="150000"/>
              </a:lnSpc>
              <a:buNone/>
            </a:pPr>
            <a:r>
              <a:rPr lang="en-US" dirty="0">
                <a:latin typeface="Times New Roman" panose="02020603050405020304" pitchFamily="18" charset="0"/>
                <a:cs typeface="Times New Roman" panose="02020603050405020304" pitchFamily="18" charset="0"/>
              </a:rPr>
              <a:t>language and from 1943, contributed much in broadcasting talks, </a:t>
            </a:r>
            <a:r>
              <a:rPr lang="en-US" dirty="0" smtClean="0">
                <a:latin typeface="Times New Roman" panose="02020603050405020304" pitchFamily="18" charset="0"/>
                <a:cs typeface="Times New Roman" panose="02020603050405020304" pitchFamily="18" charset="0"/>
              </a:rPr>
              <a:t>dramas, readings </a:t>
            </a:r>
            <a:r>
              <a:rPr lang="en-US" dirty="0">
                <a:latin typeface="Times New Roman" panose="02020603050405020304" pitchFamily="18" charset="0"/>
                <a:cs typeface="Times New Roman" panose="02020603050405020304" pitchFamily="18" charset="0"/>
              </a:rPr>
              <a:t>of short stories, children’s programs, all reconfirming the </a:t>
            </a:r>
            <a:r>
              <a:rPr lang="en-US" dirty="0" smtClean="0">
                <a:latin typeface="Times New Roman" panose="02020603050405020304" pitchFamily="18" charset="0"/>
                <a:cs typeface="Times New Roman" panose="02020603050405020304" pitchFamily="18" charset="0"/>
              </a:rPr>
              <a:t>sounds of </a:t>
            </a:r>
            <a:r>
              <a:rPr lang="en-US" dirty="0">
                <a:latin typeface="Times New Roman" panose="02020603050405020304" pitchFamily="18" charset="0"/>
                <a:cs typeface="Times New Roman" panose="02020603050405020304" pitchFamily="18" charset="0"/>
              </a:rPr>
              <a:t>Canadian speech as a literary medium.</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4964" y="1437698"/>
            <a:ext cx="11007436" cy="4351338"/>
          </a:xfrm>
        </p:spPr>
        <p:txBody>
          <a:bodyPr/>
          <a:lstStyle/>
          <a:p>
            <a:pPr marL="0" indent="0">
              <a:lnSpc>
                <a:spcPct val="150000"/>
              </a:lnSpc>
              <a:buNone/>
            </a:pPr>
            <a:r>
              <a:rPr lang="fr-FR"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D. Contemporary</a:t>
            </a:r>
          </a:p>
          <a:p>
            <a:pPr marL="0" indent="0">
              <a:lnSpc>
                <a:spcPct val="150000"/>
              </a:lnSpc>
              <a:buNone/>
            </a:pPr>
            <a:r>
              <a:rPr lang="en-US" dirty="0" smtClean="0">
                <a:latin typeface="Times New Roman" panose="02020603050405020304" pitchFamily="18" charset="0"/>
                <a:cs typeface="Times New Roman" panose="02020603050405020304" pitchFamily="18" charset="0"/>
              </a:rPr>
              <a:t>   After </a:t>
            </a:r>
            <a:r>
              <a:rPr lang="en-US" b="1" dirty="0">
                <a:latin typeface="Times New Roman" panose="02020603050405020304" pitchFamily="18" charset="0"/>
                <a:cs typeface="Times New Roman" panose="02020603050405020304" pitchFamily="18" charset="0"/>
              </a:rPr>
              <a:t>1960s</a:t>
            </a:r>
            <a:r>
              <a:rPr lang="en-US" dirty="0">
                <a:latin typeface="Times New Roman" panose="02020603050405020304" pitchFamily="18" charset="0"/>
                <a:cs typeface="Times New Roman" panose="02020603050405020304" pitchFamily="18" charset="0"/>
              </a:rPr>
              <a:t>, Canadian society received a high development in the field </a:t>
            </a:r>
            <a:r>
              <a:rPr lang="en-US" dirty="0" smtClean="0">
                <a:latin typeface="Times New Roman" panose="02020603050405020304" pitchFamily="18" charset="0"/>
                <a:cs typeface="Times New Roman" panose="02020603050405020304" pitchFamily="18" charset="0"/>
              </a:rPr>
              <a:t>of literature</a:t>
            </a:r>
            <a:r>
              <a:rPr lang="en-US" dirty="0">
                <a:latin typeface="Times New Roman" panose="02020603050405020304" pitchFamily="18" charset="0"/>
                <a:cs typeface="Times New Roman" panose="02020603050405020304" pitchFamily="18" charset="0"/>
              </a:rPr>
              <a:t>. Because of the impression of many countries due to </a:t>
            </a:r>
            <a:r>
              <a:rPr lang="en-US" dirty="0" smtClean="0">
                <a:latin typeface="Times New Roman" panose="02020603050405020304" pitchFamily="18" charset="0"/>
                <a:cs typeface="Times New Roman" panose="02020603050405020304" pitchFamily="18" charset="0"/>
              </a:rPr>
              <a:t>immigration policies</a:t>
            </a:r>
            <a:r>
              <a:rPr lang="en-US" dirty="0">
                <a:latin typeface="Times New Roman" panose="02020603050405020304" pitchFamily="18" charset="0"/>
                <a:cs typeface="Times New Roman" panose="02020603050405020304" pitchFamily="18" charset="0"/>
              </a:rPr>
              <a:t>, cultural hybridity that completely changed the </a:t>
            </a:r>
            <a:r>
              <a:rPr lang="en-US" dirty="0" smtClean="0">
                <a:latin typeface="Times New Roman" panose="02020603050405020304" pitchFamily="18" charset="0"/>
                <a:cs typeface="Times New Roman" panose="02020603050405020304" pitchFamily="18" charset="0"/>
              </a:rPr>
              <a:t>conventional definitions </a:t>
            </a:r>
            <a:r>
              <a:rPr lang="en-US" dirty="0">
                <a:latin typeface="Times New Roman" panose="02020603050405020304" pitchFamily="18" charset="0"/>
                <a:cs typeface="Times New Roman" panose="02020603050405020304" pitchFamily="18" charset="0"/>
              </a:rPr>
              <a:t>of ethnic purity and fixed identity.</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6472" y="1603952"/>
            <a:ext cx="11353800" cy="4351338"/>
          </a:xfrm>
        </p:spPr>
        <p:txBody>
          <a:bodyPr/>
          <a:lstStyle/>
          <a:p>
            <a:pPr marL="0" indent="0">
              <a:lnSpc>
                <a:spcPct val="150000"/>
              </a:lnSpc>
              <a:buNone/>
            </a:pPr>
            <a:r>
              <a:rPr lang="fr-FR" dirty="0" smtClean="0"/>
              <a:t>     </a:t>
            </a:r>
            <a:r>
              <a:rPr lang="en-US" dirty="0" smtClean="0">
                <a:latin typeface="Times New Roman" panose="02020603050405020304" pitchFamily="18" charset="0"/>
                <a:cs typeface="Times New Roman" panose="02020603050405020304" pitchFamily="18" charset="0"/>
              </a:rPr>
              <a:t>Bilingual </a:t>
            </a:r>
            <a:r>
              <a:rPr lang="en-US" dirty="0">
                <a:latin typeface="Times New Roman" panose="02020603050405020304" pitchFamily="18" charset="0"/>
                <a:cs typeface="Times New Roman" panose="02020603050405020304" pitchFamily="18" charset="0"/>
              </a:rPr>
              <a:t>texts and triptychs in fiction and drama and unconnected</a:t>
            </a:r>
          </a:p>
          <a:p>
            <a:pPr marL="0" indent="0">
              <a:lnSpc>
                <a:spcPct val="150000"/>
              </a:lnSpc>
              <a:buNone/>
            </a:pPr>
            <a:r>
              <a:rPr lang="en-US" dirty="0">
                <a:latin typeface="Times New Roman" panose="02020603050405020304" pitchFamily="18" charset="0"/>
                <a:cs typeface="Times New Roman" panose="02020603050405020304" pitchFamily="18" charset="0"/>
              </a:rPr>
              <a:t>narratives in fiction and poetry intervened greatly in literary techniques </a:t>
            </a:r>
            <a:r>
              <a:rPr lang="en-US" dirty="0" smtClean="0">
                <a:latin typeface="Times New Roman" panose="02020603050405020304" pitchFamily="18" charset="0"/>
                <a:cs typeface="Times New Roman" panose="02020603050405020304" pitchFamily="18" charset="0"/>
              </a:rPr>
              <a:t>and resultantly</a:t>
            </a:r>
            <a:r>
              <a:rPr lang="en-US" dirty="0">
                <a:latin typeface="Times New Roman" panose="02020603050405020304" pitchFamily="18" charset="0"/>
                <a:cs typeface="Times New Roman" panose="02020603050405020304" pitchFamily="18" charset="0"/>
              </a:rPr>
              <a:t>, many disintegrated collections of short fiction called </a:t>
            </a:r>
            <a:r>
              <a:rPr lang="en-US" dirty="0" smtClean="0">
                <a:latin typeface="Times New Roman" panose="02020603050405020304" pitchFamily="18" charset="0"/>
                <a:cs typeface="Times New Roman" panose="02020603050405020304" pitchFamily="18" charset="0"/>
              </a:rPr>
              <a:t>sequences, cycles</a:t>
            </a:r>
            <a:r>
              <a:rPr lang="en-US" dirty="0">
                <a:latin typeface="Times New Roman" panose="02020603050405020304" pitchFamily="18" charset="0"/>
                <a:cs typeface="Times New Roman" panose="02020603050405020304" pitchFamily="18" charset="0"/>
              </a:rPr>
              <a:t>, or composite narratives appeared there. Richler, Alice Munro, </a:t>
            </a:r>
            <a:r>
              <a:rPr lang="en-US" dirty="0" smtClean="0">
                <a:latin typeface="Times New Roman" panose="02020603050405020304" pitchFamily="18" charset="0"/>
                <a:cs typeface="Times New Roman" panose="02020603050405020304" pitchFamily="18" charset="0"/>
              </a:rPr>
              <a:t>Mavis Gallant</a:t>
            </a:r>
            <a:r>
              <a:rPr lang="en-US" dirty="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03564" y="1894899"/>
            <a:ext cx="11132127" cy="4351338"/>
          </a:xfrm>
        </p:spPr>
        <p:txBody>
          <a:bodyPr/>
          <a:lstStyle/>
          <a:p>
            <a:pPr marL="0" indent="0">
              <a:lnSpc>
                <a:spcPct val="150000"/>
              </a:lnSpc>
              <a:buNone/>
            </a:pPr>
            <a:r>
              <a:rPr lang="en-US" dirty="0" smtClean="0"/>
              <a:t>    </a:t>
            </a:r>
            <a:r>
              <a:rPr lang="en-US" dirty="0" smtClean="0">
                <a:latin typeface="Times New Roman" panose="02020603050405020304" pitchFamily="18" charset="0"/>
                <a:cs typeface="Times New Roman" panose="02020603050405020304" pitchFamily="18" charset="0"/>
              </a:rPr>
              <a:t>Leaving </a:t>
            </a:r>
            <a:r>
              <a:rPr lang="en-US" dirty="0">
                <a:latin typeface="Times New Roman" panose="02020603050405020304" pitchFamily="18" charset="0"/>
                <a:cs typeface="Times New Roman" panose="02020603050405020304" pitchFamily="18" charset="0"/>
              </a:rPr>
              <a:t>the conventional rules of Ethics and expression, these authors</a:t>
            </a:r>
          </a:p>
          <a:p>
            <a:pPr marL="0" indent="0">
              <a:lnSpc>
                <a:spcPct val="150000"/>
              </a:lnSpc>
              <a:buNone/>
            </a:pPr>
            <a:r>
              <a:rPr lang="en-US" dirty="0">
                <a:latin typeface="Times New Roman" panose="02020603050405020304" pitchFamily="18" charset="0"/>
                <a:cs typeface="Times New Roman" panose="02020603050405020304" pitchFamily="18" charset="0"/>
              </a:rPr>
              <a:t>began to write for social justice and reformist causes. Not only this, </a:t>
            </a:r>
            <a:r>
              <a:rPr lang="en-US" dirty="0" smtClean="0">
                <a:latin typeface="Times New Roman" panose="02020603050405020304" pitchFamily="18" charset="0"/>
                <a:cs typeface="Times New Roman" panose="02020603050405020304" pitchFamily="18" charset="0"/>
              </a:rPr>
              <a:t>quite unconventional </a:t>
            </a:r>
            <a:r>
              <a:rPr lang="en-US" dirty="0">
                <a:latin typeface="Times New Roman" panose="02020603050405020304" pitchFamily="18" charset="0"/>
                <a:cs typeface="Times New Roman" panose="02020603050405020304" pitchFamily="18" charset="0"/>
              </a:rPr>
              <a:t>themes like women’s rights, and protest against </a:t>
            </a:r>
            <a:r>
              <a:rPr lang="en-US" dirty="0" smtClean="0">
                <a:latin typeface="Times New Roman" panose="02020603050405020304" pitchFamily="18" charset="0"/>
                <a:cs typeface="Times New Roman" panose="02020603050405020304" pitchFamily="18" charset="0"/>
              </a:rPr>
              <a:t>increasing poverty </a:t>
            </a:r>
            <a:r>
              <a:rPr lang="en-US" dirty="0">
                <a:latin typeface="Times New Roman" panose="02020603050405020304" pitchFamily="18" charset="0"/>
                <a:cs typeface="Times New Roman" panose="02020603050405020304" pitchFamily="18" charset="0"/>
              </a:rPr>
              <a:t>began to step in.</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0381" y="1784062"/>
            <a:ext cx="11173691" cy="4351338"/>
          </a:xfrm>
        </p:spPr>
        <p:txBody>
          <a:bodyPr/>
          <a:lstStyle/>
          <a:p>
            <a:pPr marL="0" indent="0">
              <a:lnSpc>
                <a:spcPct val="150000"/>
              </a:lnSpc>
              <a:buNone/>
            </a:pPr>
            <a:r>
              <a:rPr lang="en-US" dirty="0" smtClean="0">
                <a:latin typeface="Times New Roman" panose="02020603050405020304" pitchFamily="18" charset="0"/>
                <a:cs typeface="Times New Roman" panose="02020603050405020304" pitchFamily="18" charset="0"/>
              </a:rPr>
              <a:t>   Children’s </a:t>
            </a:r>
            <a:r>
              <a:rPr lang="en-US" dirty="0">
                <a:latin typeface="Times New Roman" panose="02020603050405020304" pitchFamily="18" charset="0"/>
                <a:cs typeface="Times New Roman" panose="02020603050405020304" pitchFamily="18" charset="0"/>
              </a:rPr>
              <a:t>literature equally received changes and adopted the themes </a:t>
            </a:r>
            <a:r>
              <a:rPr lang="en-US" dirty="0" smtClean="0">
                <a:latin typeface="Times New Roman" panose="02020603050405020304" pitchFamily="18" charset="0"/>
                <a:cs typeface="Times New Roman" panose="02020603050405020304" pitchFamily="18" charset="0"/>
              </a:rPr>
              <a:t>of race</a:t>
            </a:r>
            <a:r>
              <a:rPr lang="en-US" dirty="0">
                <a:latin typeface="Times New Roman" panose="02020603050405020304" pitchFamily="18" charset="0"/>
                <a:cs typeface="Times New Roman" panose="02020603050405020304" pitchFamily="18" charset="0"/>
              </a:rPr>
              <a:t>, gender, alcohol, drug abuse and social identity. Margaret </a:t>
            </a:r>
            <a:r>
              <a:rPr lang="en-US" dirty="0" smtClean="0">
                <a:latin typeface="Times New Roman" panose="02020603050405020304" pitchFamily="18" charset="0"/>
                <a:cs typeface="Times New Roman" panose="02020603050405020304" pitchFamily="18" charset="0"/>
              </a:rPr>
              <a:t>Atwood formed </a:t>
            </a:r>
            <a:r>
              <a:rPr lang="en-US" dirty="0">
                <a:latin typeface="Times New Roman" panose="02020603050405020304" pitchFamily="18" charset="0"/>
                <a:cs typeface="Times New Roman" panose="02020603050405020304" pitchFamily="18" charset="0"/>
              </a:rPr>
              <a:t>a new nationalism but after thirty years, she transferred </a:t>
            </a:r>
            <a:r>
              <a:rPr lang="en-US" dirty="0" smtClean="0">
                <a:latin typeface="Times New Roman" panose="02020603050405020304" pitchFamily="18" charset="0"/>
                <a:cs typeface="Times New Roman" panose="02020603050405020304" pitchFamily="18" charset="0"/>
              </a:rPr>
              <a:t>her observations </a:t>
            </a:r>
            <a:r>
              <a:rPr lang="en-US" dirty="0">
                <a:latin typeface="Times New Roman" panose="02020603050405020304" pitchFamily="18" charset="0"/>
                <a:cs typeface="Times New Roman" panose="02020603050405020304" pitchFamily="18" charset="0"/>
              </a:rPr>
              <a:t>in dystopias.</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81695" y="143494"/>
            <a:ext cx="10515600" cy="1325563"/>
          </a:xfrm>
        </p:spPr>
        <p:txBody>
          <a:bodyPr>
            <a:normAutofit fontScale="90000"/>
          </a:bodyPr>
          <a:lstStyle/>
          <a:p>
            <a:r>
              <a:rPr lang="en-US" b="1" dirty="0" smtClean="0">
                <a:solidFill>
                  <a:srgbClr val="002060"/>
                </a:solidFill>
                <a:latin typeface="Times New Roman" panose="02020603050405020304" pitchFamily="18" charset="0"/>
                <a:cs typeface="Times New Roman" panose="02020603050405020304" pitchFamily="18" charset="0"/>
              </a:rPr>
              <a:t/>
            </a:r>
            <a:br>
              <a:rPr lang="en-US" b="1" dirty="0" smtClean="0">
                <a:solidFill>
                  <a:srgbClr val="002060"/>
                </a:solidFill>
                <a:latin typeface="Times New Roman" panose="02020603050405020304" pitchFamily="18" charset="0"/>
                <a:cs typeface="Times New Roman" panose="02020603050405020304" pitchFamily="18" charset="0"/>
              </a:rPr>
            </a:br>
            <a:r>
              <a:rPr lang="en-US" b="1" dirty="0">
                <a:solidFill>
                  <a:srgbClr val="002060"/>
                </a:solidFill>
                <a:latin typeface="Times New Roman" panose="02020603050405020304" pitchFamily="18" charset="0"/>
                <a:cs typeface="Times New Roman" panose="02020603050405020304" pitchFamily="18" charset="0"/>
              </a:rPr>
              <a:t/>
            </a:r>
            <a:br>
              <a:rPr lang="en-US" b="1" dirty="0">
                <a:solidFill>
                  <a:srgbClr val="002060"/>
                </a:solidFill>
                <a:latin typeface="Times New Roman" panose="02020603050405020304" pitchFamily="18" charset="0"/>
                <a:cs typeface="Times New Roman" panose="02020603050405020304" pitchFamily="18" charset="0"/>
              </a:rPr>
            </a:br>
            <a:r>
              <a:rPr lang="en-US" b="1" dirty="0" smtClean="0">
                <a:solidFill>
                  <a:srgbClr val="002060"/>
                </a:solidFill>
                <a:latin typeface="Times New Roman" panose="02020603050405020304" pitchFamily="18" charset="0"/>
                <a:cs typeface="Times New Roman" panose="02020603050405020304" pitchFamily="18" charset="0"/>
              </a:rPr>
              <a:t/>
            </a:r>
            <a:br>
              <a:rPr lang="en-US" b="1" dirty="0" smtClean="0">
                <a:solidFill>
                  <a:srgbClr val="002060"/>
                </a:solidFill>
                <a:latin typeface="Times New Roman" panose="02020603050405020304" pitchFamily="18" charset="0"/>
                <a:cs typeface="Times New Roman" panose="02020603050405020304" pitchFamily="18" charset="0"/>
              </a:rPr>
            </a:br>
            <a:r>
              <a:rPr lang="en-US" sz="4900" b="1" dirty="0" smtClean="0">
                <a:latin typeface="Times New Roman" panose="02020603050405020304" pitchFamily="18" charset="0"/>
                <a:cs typeface="Times New Roman" panose="02020603050405020304" pitchFamily="18" charset="0"/>
              </a:rPr>
              <a:t>3- Characteristics of Canadian Literature</a:t>
            </a:r>
            <a:endParaRPr lang="fr-FR" sz="4900" b="1" dirty="0">
              <a:latin typeface="Times New Roman" panose="02020603050405020304" pitchFamily="18" charset="0"/>
              <a:cs typeface="Times New Roman" panose="02020603050405020304" pitchFamily="18" charset="0"/>
            </a:endParaRPr>
          </a:p>
        </p:txBody>
      </p:sp>
      <p:sp useBgFill="1">
        <p:nvSpPr>
          <p:cNvPr id="3" name="Espace réservé du contenu 2"/>
          <p:cNvSpPr>
            <a:spLocks noGrp="1"/>
          </p:cNvSpPr>
          <p:nvPr>
            <p:ph idx="1"/>
          </p:nvPr>
        </p:nvSpPr>
        <p:spPr>
          <a:xfrm>
            <a:off x="2284022" y="1933492"/>
            <a:ext cx="9213273" cy="4351338"/>
          </a:xfrm>
        </p:spPr>
        <p:txBody>
          <a:bodyPr>
            <a:normAutofit fontScale="92500" lnSpcReduction="20000"/>
          </a:bodyPr>
          <a:lstStyle/>
          <a:p>
            <a:pPr marL="0" indent="0">
              <a:lnSpc>
                <a:spcPct val="200000"/>
              </a:lnSpc>
              <a:buNone/>
            </a:pPr>
            <a:r>
              <a:rPr lang="en-US" dirty="0" smtClean="0"/>
              <a:t>      </a:t>
            </a:r>
            <a:r>
              <a:rPr lang="en-US" sz="3000" b="1" dirty="0" smtClean="0">
                <a:latin typeface="Times New Roman" panose="02020603050405020304" pitchFamily="18" charset="0"/>
                <a:cs typeface="Times New Roman" panose="02020603050405020304" pitchFamily="18" charset="0"/>
              </a:rPr>
              <a:t>Canadian literature </a:t>
            </a:r>
            <a:r>
              <a:rPr lang="en-US" sz="3000" dirty="0" smtClean="0">
                <a:latin typeface="Times New Roman" panose="02020603050405020304" pitchFamily="18" charset="0"/>
                <a:cs typeface="Times New Roman" panose="02020603050405020304" pitchFamily="18" charset="0"/>
              </a:rPr>
              <a:t>is a rich and diverse field that encompasses a wide range of techniques and styles. These techniques are often influenced by the country's </a:t>
            </a:r>
            <a:r>
              <a:rPr lang="en-US" sz="3000" b="1" dirty="0" smtClean="0">
                <a:latin typeface="Times New Roman" panose="02020603050405020304" pitchFamily="18" charset="0"/>
                <a:cs typeface="Times New Roman" panose="02020603050405020304" pitchFamily="18" charset="0"/>
              </a:rPr>
              <a:t>history</a:t>
            </a:r>
            <a:r>
              <a:rPr lang="en-US" sz="3000"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culture</a:t>
            </a:r>
            <a:r>
              <a:rPr lang="en-US" sz="3000" dirty="0" smtClean="0">
                <a:latin typeface="Times New Roman" panose="02020603050405020304" pitchFamily="18" charset="0"/>
                <a:cs typeface="Times New Roman" panose="02020603050405020304" pitchFamily="18" charset="0"/>
              </a:rPr>
              <a:t>, and </a:t>
            </a:r>
            <a:r>
              <a:rPr lang="en-US" sz="3000" b="1" dirty="0" smtClean="0">
                <a:latin typeface="Times New Roman" panose="02020603050405020304" pitchFamily="18" charset="0"/>
                <a:cs typeface="Times New Roman" panose="02020603050405020304" pitchFamily="18" charset="0"/>
              </a:rPr>
              <a:t>geography</a:t>
            </a:r>
            <a:r>
              <a:rPr lang="en-US" sz="3000" dirty="0" smtClean="0">
                <a:latin typeface="Times New Roman" panose="02020603050405020304" pitchFamily="18" charset="0"/>
                <a:cs typeface="Times New Roman" panose="02020603050405020304" pitchFamily="18" charset="0"/>
              </a:rPr>
              <a:t>. Here are some common techniques used in Canadian literature:</a:t>
            </a:r>
          </a:p>
          <a:p>
            <a:pPr marL="0" indent="0">
              <a:buNone/>
            </a:pPr>
            <a:r>
              <a:rPr lang="en-US" dirty="0" smtClean="0">
                <a:latin typeface="Times New Roman" panose="02020603050405020304" pitchFamily="18" charset="0"/>
                <a:cs typeface="Times New Roman" panose="02020603050405020304" pitchFamily="18" charset="0"/>
              </a:rPr>
              <a:t>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600"/>
            <a:ext cx="1556657" cy="1556657"/>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20085" y="436728"/>
            <a:ext cx="5630839" cy="6086902"/>
          </a:xfrm>
        </p:spPr>
        <p:txBody>
          <a:bodyPr>
            <a:normAutofit fontScale="92500" lnSpcReduction="20000"/>
          </a:bodyPr>
          <a:lstStyle/>
          <a:p>
            <a:pPr marL="0" indent="0">
              <a:lnSpc>
                <a:spcPct val="200000"/>
              </a:lnSpc>
              <a:buNone/>
            </a:pPr>
            <a:r>
              <a:rPr lang="en-US" b="1" dirty="0" smtClean="0">
                <a:latin typeface="Times New Roman" panose="02020603050405020304" pitchFamily="18" charset="0"/>
                <a:cs typeface="Times New Roman" panose="02020603050405020304" pitchFamily="18" charset="0"/>
              </a:rPr>
              <a:t>    ♦ Nature and Environment: </a:t>
            </a:r>
            <a:r>
              <a:rPr lang="en-US" dirty="0" smtClean="0">
                <a:latin typeface="Times New Roman" panose="02020603050405020304" pitchFamily="18" charset="0"/>
                <a:cs typeface="Times New Roman" panose="02020603050405020304" pitchFamily="18" charset="0"/>
              </a:rPr>
              <a:t>The Canadian landscape plays a central role in many works of Canadian literature. The country's natural beauty, including its forests, mountains, lakes, and wildlife, is often depicted and explored. Nature can symbolize both inspiration and challenge.</a:t>
            </a:r>
            <a:endParaRPr lang="fr-FR"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7282" y="3736858"/>
            <a:ext cx="3294718" cy="3121142"/>
          </a:xfrm>
          <a:prstGeom prst="ellipse">
            <a:avLst/>
          </a:prstGeom>
          <a:ln>
            <a:noFill/>
          </a:ln>
          <a:effectLst>
            <a:softEdge rad="112500"/>
          </a:effectLst>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793" y="478459"/>
            <a:ext cx="3698543" cy="4486702"/>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3509" y="725343"/>
            <a:ext cx="10515600" cy="1325563"/>
          </a:xfrm>
        </p:spPr>
        <p:txBody>
          <a:bodyPr>
            <a:normAutofit fontScale="90000"/>
          </a:bodyPr>
          <a:lstStyle/>
          <a:p>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1865272" y="1061624"/>
            <a:ext cx="7747445" cy="4351338"/>
          </a:xfrm>
        </p:spPr>
        <p:txBody>
          <a:bodyPr/>
          <a:lstStyle/>
          <a:p>
            <a:pPr marL="0" indent="0">
              <a:lnSpc>
                <a:spcPct val="150000"/>
              </a:lnSpc>
              <a:buNone/>
            </a:pPr>
            <a:r>
              <a:rPr lang="fr-FR" b="1" dirty="0" smtClean="0">
                <a:latin typeface="Times New Roman" panose="02020603050405020304" pitchFamily="18" charset="0"/>
                <a:cs typeface="Times New Roman" panose="02020603050405020304" pitchFamily="18" charset="0"/>
              </a:rPr>
              <a:t>  </a:t>
            </a:r>
            <a:r>
              <a:rPr lang="fr-FR" sz="4400" b="1" dirty="0" smtClean="0">
                <a:latin typeface="Times New Roman" panose="02020603050405020304" pitchFamily="18" charset="0"/>
                <a:cs typeface="Times New Roman" panose="02020603050405020304" pitchFamily="18" charset="0"/>
              </a:rPr>
              <a:t>Introduction:</a:t>
            </a:r>
          </a:p>
          <a:p>
            <a:pPr marL="0" indent="0">
              <a:lnSpc>
                <a:spcPct val="150000"/>
              </a:lnSpc>
              <a:buNone/>
            </a:pPr>
            <a:r>
              <a:rPr lang="fr-FR" dirty="0">
                <a:latin typeface="Times New Roman" panose="02020603050405020304" pitchFamily="18" charset="0"/>
                <a:cs typeface="Times New Roman" panose="02020603050405020304" pitchFamily="18" charset="0"/>
              </a:rPr>
              <a:t> </a:t>
            </a:r>
            <a:r>
              <a:rPr lang="fr-FR"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Writers have described Canada in many ways; for example, as a French </a:t>
            </a:r>
            <a:r>
              <a:rPr lang="en-US" dirty="0" smtClean="0">
                <a:latin typeface="Times New Roman" panose="02020603050405020304" pitchFamily="18" charset="0"/>
                <a:cs typeface="Times New Roman" panose="02020603050405020304" pitchFamily="18" charset="0"/>
              </a:rPr>
              <a:t>or English </a:t>
            </a:r>
            <a:r>
              <a:rPr lang="en-US" dirty="0">
                <a:latin typeface="Times New Roman" panose="02020603050405020304" pitchFamily="18" charset="0"/>
                <a:cs typeface="Times New Roman" panose="02020603050405020304" pitchFamily="18" charset="0"/>
              </a:rPr>
              <a:t>colony, a “fifty-first state,” a Pacific Rim country, an Arctic giant, </a:t>
            </a:r>
            <a:r>
              <a:rPr lang="en-US" dirty="0" smtClean="0">
                <a:latin typeface="Times New Roman" panose="02020603050405020304" pitchFamily="18" charset="0"/>
                <a:cs typeface="Times New Roman" panose="02020603050405020304" pitchFamily="18" charset="0"/>
              </a:rPr>
              <a:t>a friendly </a:t>
            </a:r>
            <a:r>
              <a:rPr lang="en-US" dirty="0">
                <a:latin typeface="Times New Roman" panose="02020603050405020304" pitchFamily="18" charset="0"/>
                <a:cs typeface="Times New Roman" panose="02020603050405020304" pitchFamily="18" charset="0"/>
              </a:rPr>
              <a:t>territory or an uninhabitable wilderness.</a:t>
            </a:r>
            <a:endParaRPr lang="fr-FR"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2485" y="125719"/>
            <a:ext cx="2234820" cy="1676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167740" y="4113769"/>
            <a:ext cx="10515600" cy="1325563"/>
          </a:xfrm>
        </p:spPr>
        <p:txBody>
          <a:bodyPr>
            <a:normAutofit fontScale="90000"/>
          </a:bodyPr>
          <a:lstStyle/>
          <a:p>
            <a:pPr>
              <a:lnSpc>
                <a:spcPct val="200000"/>
              </a:lnSpc>
            </a:pPr>
            <a:r>
              <a:rPr lang="en-US" sz="3100" b="1" dirty="0" smtClean="0">
                <a:latin typeface="Times New Roman" panose="02020603050405020304" pitchFamily="18" charset="0"/>
                <a:cs typeface="Times New Roman" panose="02020603050405020304" pitchFamily="18" charset="0"/>
              </a:rPr>
              <a:t>  </a:t>
            </a:r>
            <a:r>
              <a:rPr lang="en-US" sz="3100" b="1" dirty="0" smtClean="0">
                <a:latin typeface="Arial Narrow" panose="020B0606020202030204" pitchFamily="34" charset="0"/>
                <a:cs typeface="Times New Roman" panose="02020603050405020304" pitchFamily="18" charset="0"/>
              </a:rPr>
              <a:t>♦ </a:t>
            </a:r>
            <a:r>
              <a:rPr lang="en-US" sz="3100" b="1" dirty="0" smtClean="0">
                <a:latin typeface="Times New Roman" panose="02020603050405020304" pitchFamily="18" charset="0"/>
                <a:cs typeface="Times New Roman" panose="02020603050405020304" pitchFamily="18" charset="0"/>
              </a:rPr>
              <a:t>Bilingualism</a:t>
            </a:r>
            <a:r>
              <a:rPr lang="en-US" sz="3100" b="1" dirty="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 Canada has two official languages, English and French, and this linguistic duality is reflected in its literature. Some authors write in both languages or explore language issues in their works.</a:t>
            </a:r>
            <a:r>
              <a:rPr lang="fr-FR" dirty="0"/>
              <a:t/>
            </a:r>
            <a:br>
              <a:rPr lang="fr-FR" dirty="0"/>
            </a:br>
            <a:r>
              <a:rPr lang="en-US" b="1" dirty="0"/>
              <a:t> </a:t>
            </a:r>
            <a:r>
              <a:rPr lang="fr-FR" dirty="0"/>
              <a:t/>
            </a:r>
            <a:br>
              <a:rPr lang="fr-FR" dirty="0"/>
            </a:br>
            <a:endParaRPr lang="fr-F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2182" y="163773"/>
            <a:ext cx="6393460" cy="2323531"/>
          </a:xfrm>
        </p:spPr>
        <p:txBody>
          <a:bodyPr>
            <a:normAutofit fontScale="25000" lnSpcReduction="20000"/>
          </a:bodyPr>
          <a:lstStyle/>
          <a:p>
            <a:pPr marL="0" indent="0" algn="just">
              <a:lnSpc>
                <a:spcPct val="200000"/>
              </a:lnSpc>
              <a:buNone/>
            </a:pPr>
            <a:r>
              <a:rPr lang="en-US" b="1" dirty="0" smtClean="0">
                <a:latin typeface="Times New Roman" panose="02020603050405020304" pitchFamily="18" charset="0"/>
                <a:cs typeface="Times New Roman" panose="02020603050405020304" pitchFamily="18" charset="0"/>
              </a:rPr>
              <a:t>    </a:t>
            </a:r>
            <a:r>
              <a:rPr lang="en-US" sz="9600" b="1" dirty="0" smtClean="0">
                <a:latin typeface="Arial Narrow" panose="020B0606020202030204" pitchFamily="34" charset="0"/>
                <a:cs typeface="Times New Roman" panose="02020603050405020304" pitchFamily="18" charset="0"/>
              </a:rPr>
              <a:t>♦ </a:t>
            </a:r>
            <a:r>
              <a:rPr lang="en-US" sz="9600" b="1" dirty="0" smtClean="0">
                <a:latin typeface="Times New Roman" panose="02020603050405020304" pitchFamily="18" charset="0"/>
                <a:cs typeface="Times New Roman" panose="02020603050405020304" pitchFamily="18" charset="0"/>
              </a:rPr>
              <a:t>Cultural Identity: </a:t>
            </a:r>
            <a:r>
              <a:rPr lang="en-US" sz="9600" dirty="0" smtClean="0">
                <a:latin typeface="Times New Roman" panose="02020603050405020304" pitchFamily="18" charset="0"/>
                <a:cs typeface="Times New Roman" panose="02020603050405020304" pitchFamily="18" charset="0"/>
              </a:rPr>
              <a:t>The geographical position of Canada in the world intensely affects many Canadian writers. French Canadians always feel themselves surrounded by their English-speaking </a:t>
            </a:r>
            <a:r>
              <a:rPr lang="en-US" sz="9600" dirty="0" err="1" smtClean="0">
                <a:latin typeface="Times New Roman" panose="02020603050405020304" pitchFamily="18" charset="0"/>
                <a:cs typeface="Times New Roman" panose="02020603050405020304" pitchFamily="18" charset="0"/>
              </a:rPr>
              <a:t>neighbours</a:t>
            </a:r>
            <a:r>
              <a:rPr lang="en-US" sz="9600" dirty="0" smtClean="0">
                <a:latin typeface="Times New Roman" panose="02020603050405020304" pitchFamily="18" charset="0"/>
                <a:cs typeface="Times New Roman" panose="02020603050405020304" pitchFamily="18" charset="0"/>
              </a:rPr>
              <a:t>. So, they feel a kind of insecurity and have made an unwavering effort to defend their own culture and institutions. And surprisingly, English Canadians do not have a similar feeling of being surrounded by the people and culture of the United States and terrified of them.</a:t>
            </a:r>
            <a:endParaRPr lang="fr-FR" sz="9600" dirty="0">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5821" y="0"/>
            <a:ext cx="4946179" cy="6858000"/>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35182" y="1687080"/>
            <a:ext cx="10515600" cy="4351338"/>
          </a:xfrm>
        </p:spPr>
        <p:txBody>
          <a:bodyPr>
            <a:normAutofit/>
          </a:bodyPr>
          <a:lstStyle/>
          <a:p>
            <a:pPr marL="0" indent="0">
              <a:lnSpc>
                <a:spcPct val="200000"/>
              </a:lnSpc>
              <a:buNone/>
            </a:pPr>
            <a:r>
              <a:rPr lang="en-US" dirty="0" smtClean="0"/>
              <a:t>     </a:t>
            </a:r>
            <a:r>
              <a:rPr lang="en-US" dirty="0" smtClean="0">
                <a:latin typeface="Arial Narrow" panose="020B0606020202030204" pitchFamily="34" charset="0"/>
              </a:rPr>
              <a:t>♦ </a:t>
            </a:r>
            <a:r>
              <a:rPr lang="en-US" b="1" dirty="0" smtClean="0">
                <a:latin typeface="Times New Roman" panose="02020603050405020304" pitchFamily="18" charset="0"/>
                <a:cs typeface="Times New Roman" panose="02020603050405020304" pitchFamily="18" charset="0"/>
              </a:rPr>
              <a:t>Social Issues: </a:t>
            </a:r>
            <a:r>
              <a:rPr lang="en-US" dirty="0" smtClean="0">
                <a:latin typeface="Times New Roman" panose="02020603050405020304" pitchFamily="18" charset="0"/>
                <a:cs typeface="Times New Roman" panose="02020603050405020304" pitchFamily="18" charset="0"/>
              </a:rPr>
              <a:t>Canadian authors often address pressing social and political issues, such as indigenous rights, environmental conservation, gender equality, healthcare, and the impact of colonization.</a:t>
            </a:r>
          </a:p>
          <a:p>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426" y="4068295"/>
            <a:ext cx="3211869" cy="2789705"/>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49036" y="1188316"/>
            <a:ext cx="10515600" cy="4351338"/>
          </a:xfrm>
        </p:spPr>
        <p:txBody>
          <a:bodyPr>
            <a:normAutofit lnSpcReduction="10000"/>
          </a:bodyPr>
          <a:lstStyle/>
          <a:p>
            <a:pPr marL="0" indent="0">
              <a:lnSpc>
                <a:spcPct val="200000"/>
              </a:lnSpc>
              <a:buNone/>
            </a:pPr>
            <a:r>
              <a:rPr lang="en-US" dirty="0" smtClean="0">
                <a:latin typeface="Times New Roman" panose="02020603050405020304" pitchFamily="18" charset="0"/>
                <a:cs typeface="Times New Roman" panose="02020603050405020304" pitchFamily="18" charset="0"/>
              </a:rPr>
              <a:t>    It's important to note that Canadian literature is incredibly diverse, and not all works will exhibit all of these characteristics. Additionally, the Canadian literary landscape has evolved over time, with contemporary authors exploring new themes and techniques that reflect the changing nature of Canadian society.</a:t>
            </a:r>
          </a:p>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0137" y="1742498"/>
            <a:ext cx="8596745" cy="4351338"/>
          </a:xfrm>
        </p:spPr>
        <p:txBody>
          <a:bodyPr/>
          <a:lstStyle/>
          <a:p>
            <a:pPr marL="0" indent="0">
              <a:lnSpc>
                <a:spcPct val="200000"/>
              </a:lnSpc>
              <a:buNone/>
            </a:pPr>
            <a:r>
              <a:rPr lang="en-US" dirty="0" smtClean="0"/>
              <a:t>   </a:t>
            </a:r>
            <a:r>
              <a:rPr lang="en-US" dirty="0" smtClean="0">
                <a:latin typeface="Times New Roman" panose="02020603050405020304" pitchFamily="18" charset="0"/>
                <a:cs typeface="Times New Roman" panose="02020603050405020304" pitchFamily="18" charset="0"/>
              </a:rPr>
              <a:t>Canadian literature boasts a wealth of famous novels, many of which have received international acclaim and are considered significant works in the world of literature. Here are some of the most renowned Canadian novels:</a:t>
            </a:r>
            <a:endParaRPr lang="fr-FR" dirty="0">
              <a:latin typeface="Times New Roman" panose="02020603050405020304" pitchFamily="18" charset="0"/>
              <a:cs typeface="Times New Roman" panose="02020603050405020304" pitchFamily="18" charset="0"/>
            </a:endParaRPr>
          </a:p>
        </p:txBody>
      </p:sp>
      <p:sp>
        <p:nvSpPr>
          <p:cNvPr id="4" name="Titre 3"/>
          <p:cNvSpPr>
            <a:spLocks noGrp="1"/>
          </p:cNvSpPr>
          <p:nvPr>
            <p:ph type="title"/>
          </p:nvPr>
        </p:nvSpPr>
        <p:spPr>
          <a:xfrm>
            <a:off x="1170710" y="683780"/>
            <a:ext cx="10515600" cy="1325563"/>
          </a:xfrm>
        </p:spPr>
        <p:txBody>
          <a:bodyPr/>
          <a:lstStyle/>
          <a:p>
            <a:r>
              <a:rPr lang="en-US" b="1" dirty="0">
                <a:latin typeface="Times New Roman" panose="02020603050405020304" pitchFamily="18" charset="0"/>
                <a:cs typeface="Times New Roman" panose="02020603050405020304" pitchFamily="18" charset="0"/>
              </a:rPr>
              <a:t>4</a:t>
            </a:r>
            <a:r>
              <a:rPr lang="en-US" b="1" dirty="0" smtClean="0">
                <a:latin typeface="Times New Roman" panose="02020603050405020304" pitchFamily="18" charset="0"/>
                <a:cs typeface="Times New Roman" panose="02020603050405020304" pitchFamily="18" charset="0"/>
              </a:rPr>
              <a:t>- Famous Canadian Novels and Writers :</a:t>
            </a:r>
            <a:endParaRPr lang="fr-FR"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42364" y="1506970"/>
            <a:ext cx="4530436" cy="4351338"/>
          </a:xfrm>
        </p:spPr>
        <p:txBody>
          <a:bodyPr>
            <a:normAutofit fontScale="92500" lnSpcReduction="20000"/>
          </a:bodyPr>
          <a:lstStyle/>
          <a:p>
            <a:pPr marL="0" indent="0">
              <a:lnSpc>
                <a:spcPct val="150000"/>
              </a:lnSpc>
              <a:buNone/>
            </a:pPr>
            <a:r>
              <a:rPr lang="en-US" b="1" i="1" dirty="0" smtClean="0">
                <a:latin typeface="Times New Roman" panose="02020603050405020304" pitchFamily="18" charset="0"/>
                <a:cs typeface="Times New Roman" panose="02020603050405020304" pitchFamily="18" charset="0"/>
              </a:rPr>
              <a:t>"Anne of Green Gables"</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by </a:t>
            </a:r>
            <a:r>
              <a:rPr lang="en-US" b="1" dirty="0" smtClean="0">
                <a:latin typeface="Times New Roman" panose="02020603050405020304" pitchFamily="18" charset="0"/>
                <a:cs typeface="Times New Roman" panose="02020603050405020304" pitchFamily="18" charset="0"/>
              </a:rPr>
              <a:t>Lucy Maud Montgomery </a:t>
            </a:r>
            <a:r>
              <a:rPr lang="en-US" dirty="0" smtClean="0">
                <a:latin typeface="Times New Roman" panose="02020603050405020304" pitchFamily="18" charset="0"/>
                <a:cs typeface="Times New Roman" panose="02020603050405020304" pitchFamily="18" charset="0"/>
              </a:rPr>
              <a:t>- This beloved classic tells the story of Anne Shirley, an orphan who finds a home in Green Gables, Prince Edward Island. The novel has captured the hearts of readers worldwide.</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792">
            <a:off x="591906" y="85199"/>
            <a:ext cx="3480328" cy="428129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6272">
            <a:off x="2154616" y="3493789"/>
            <a:ext cx="3569537" cy="356953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386945" y="1548534"/>
            <a:ext cx="4849091" cy="4351338"/>
          </a:xfrm>
        </p:spPr>
        <p:txBody>
          <a:bodyPr>
            <a:normAutofit fontScale="92500" lnSpcReduction="20000"/>
          </a:bodyPr>
          <a:lstStyle/>
          <a:p>
            <a:pPr marL="0" indent="0">
              <a:lnSpc>
                <a:spcPct val="150000"/>
              </a:lnSpc>
              <a:buNone/>
            </a:pPr>
            <a:r>
              <a:rPr lang="en-US" b="1" i="1" dirty="0" smtClean="0">
                <a:latin typeface="Times New Roman" panose="02020603050405020304" pitchFamily="18" charset="0"/>
                <a:cs typeface="Times New Roman" panose="02020603050405020304" pitchFamily="18" charset="0"/>
              </a:rPr>
              <a:t> "The Handmaid's Tale" </a:t>
            </a:r>
            <a:r>
              <a:rPr lang="en-US" dirty="0" smtClean="0">
                <a:latin typeface="Times New Roman" panose="02020603050405020304" pitchFamily="18" charset="0"/>
                <a:cs typeface="Times New Roman" panose="02020603050405020304" pitchFamily="18" charset="0"/>
              </a:rPr>
              <a:t>by </a:t>
            </a:r>
            <a:r>
              <a:rPr lang="en-US" b="1" dirty="0" smtClean="0">
                <a:latin typeface="Times New Roman" panose="02020603050405020304" pitchFamily="18" charset="0"/>
                <a:cs typeface="Times New Roman" panose="02020603050405020304" pitchFamily="18" charset="0"/>
              </a:rPr>
              <a:t>Margaret Atwood </a:t>
            </a:r>
            <a:r>
              <a:rPr lang="en-US" dirty="0" smtClean="0">
                <a:latin typeface="Times New Roman" panose="02020603050405020304" pitchFamily="18" charset="0"/>
                <a:cs typeface="Times New Roman" panose="02020603050405020304" pitchFamily="18" charset="0"/>
              </a:rPr>
              <a:t>- This dystopian novel envisions a future society where women's rights have been severely restricted. It has gained widespread recognition and was adapted into a successful television series.</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063" y="-110836"/>
            <a:ext cx="4120065" cy="399615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5803">
            <a:off x="1856511" y="3499571"/>
            <a:ext cx="3657600" cy="388620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7037" y="3158835"/>
            <a:ext cx="4800600" cy="4445147"/>
          </a:xfrm>
        </p:spPr>
        <p:txBody>
          <a:bodyPr/>
          <a:lstStyle/>
          <a:p>
            <a:pPr marL="0" indent="0" algn="ctr">
              <a:buNone/>
            </a:pPr>
            <a:r>
              <a:rPr lang="en-US" b="1" i="1" dirty="0" smtClean="0">
                <a:solidFill>
                  <a:schemeClr val="bg1"/>
                </a:solidFill>
              </a:rPr>
              <a:t>"The Stone Angel" by Margaret Laurence</a:t>
            </a:r>
            <a:endParaRPr lang="fr-FR" b="1" i="1" dirty="0">
              <a:solidFill>
                <a:schemeClr val="bg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374" y="110836"/>
            <a:ext cx="4637117" cy="332509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2374" y="3641582"/>
            <a:ext cx="4396741" cy="306401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7" name="Arrondir un rectangle avec un coin diagonal 6"/>
          <p:cNvSpPr/>
          <p:nvPr/>
        </p:nvSpPr>
        <p:spPr>
          <a:xfrm>
            <a:off x="718457" y="276209"/>
            <a:ext cx="4024304" cy="2129534"/>
          </a:xfrm>
          <a:prstGeom prst="round2DiagRect">
            <a:avLst/>
          </a:prstGeom>
          <a:solidFill>
            <a:schemeClr val="accent4">
              <a:lumMod val="20000"/>
              <a:lumOff val="80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This novel is a powerful exploration of the life of Hagar Shipley, an elderly woman reflecting on her past in rural Manitoba. It is considered a classic of Canadian literature.</a:t>
            </a:r>
            <a:endParaRPr lang="fr-FR"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608618" y="1357746"/>
            <a:ext cx="4329545" cy="4583691"/>
          </a:xfrm>
        </p:spPr>
        <p:txBody>
          <a:bodyPr>
            <a:normAutofit fontScale="92500" lnSpcReduction="10000"/>
          </a:bodyPr>
          <a:lstStyle/>
          <a:p>
            <a:pPr marL="0" indent="0">
              <a:lnSpc>
                <a:spcPct val="150000"/>
              </a:lnSpc>
              <a:buNone/>
            </a:pPr>
            <a:r>
              <a:rPr lang="en-US" b="1" i="1" dirty="0" smtClean="0">
                <a:latin typeface="Times New Roman" panose="02020603050405020304" pitchFamily="18" charset="0"/>
                <a:cs typeface="Times New Roman" panose="02020603050405020304" pitchFamily="18" charset="0"/>
              </a:rPr>
              <a:t> "Alias Grace" </a:t>
            </a:r>
            <a:r>
              <a:rPr lang="en-US" b="1" dirty="0" smtClean="0">
                <a:latin typeface="Times New Roman" panose="02020603050405020304" pitchFamily="18" charset="0"/>
                <a:cs typeface="Times New Roman" panose="02020603050405020304" pitchFamily="18" charset="0"/>
              </a:rPr>
              <a:t>by Margaret Atwood </a:t>
            </a:r>
            <a:r>
              <a:rPr lang="en-US" dirty="0" smtClean="0">
                <a:latin typeface="Times New Roman" panose="02020603050405020304" pitchFamily="18" charset="0"/>
                <a:cs typeface="Times New Roman" panose="02020603050405020304" pitchFamily="18" charset="0"/>
              </a:rPr>
              <a:t>- This historical novel is based on the true story of Grace Marks, a convicted murderer in 19th-century Canada. Atwood's masterful storytelling blurs the lines between innocence and guilt.</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14650">
            <a:off x="553543" y="155127"/>
            <a:ext cx="3558112" cy="357340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65129">
            <a:off x="2108879" y="3591818"/>
            <a:ext cx="3405229" cy="354906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11637" y="2047297"/>
            <a:ext cx="4585854" cy="4351338"/>
          </a:xfrm>
        </p:spPr>
        <p:txBody>
          <a:bodyPr/>
          <a:lstStyle/>
          <a:p>
            <a:pPr marL="0" indent="0">
              <a:buNone/>
            </a:pPr>
            <a:r>
              <a:rPr lang="en-US" b="1" i="1" dirty="0" smtClean="0">
                <a:latin typeface="Times New Roman" panose="02020603050405020304" pitchFamily="18" charset="0"/>
                <a:cs typeface="Times New Roman" panose="02020603050405020304" pitchFamily="18" charset="0"/>
              </a:rPr>
              <a:t>  "Two Solitudes" </a:t>
            </a:r>
            <a:r>
              <a:rPr lang="en-US" dirty="0" smtClean="0">
                <a:latin typeface="Times New Roman" panose="02020603050405020304" pitchFamily="18" charset="0"/>
                <a:cs typeface="Times New Roman" panose="02020603050405020304" pitchFamily="18" charset="0"/>
              </a:rPr>
              <a:t>by </a:t>
            </a:r>
            <a:r>
              <a:rPr lang="en-US" b="1" dirty="0" smtClean="0">
                <a:latin typeface="Times New Roman" panose="02020603050405020304" pitchFamily="18" charset="0"/>
                <a:cs typeface="Times New Roman" panose="02020603050405020304" pitchFamily="18" charset="0"/>
              </a:rPr>
              <a:t>Hugh</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MacLennan</a:t>
            </a:r>
            <a:r>
              <a:rPr lang="en-US" dirty="0" smtClean="0">
                <a:latin typeface="Times New Roman" panose="02020603050405020304" pitchFamily="18" charset="0"/>
                <a:cs typeface="Times New Roman" panose="02020603050405020304" pitchFamily="18" charset="0"/>
              </a:rPr>
              <a:t> - This novel explores the cultural and linguistic divides in Canada, particularly between English and French Canadians. It is a significant work in Canadian literature.</a:t>
            </a:r>
            <a:endParaRPr lang="fr-FR" dirty="0">
              <a:latin typeface="Times New Roman" panose="02020603050405020304" pitchFamily="18" charset="0"/>
              <a:cs typeface="Times New Roman" panose="02020603050405020304" pitchFamily="18"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4113">
            <a:off x="200606" y="8262"/>
            <a:ext cx="3998105" cy="391181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00317">
            <a:off x="1468582" y="3483120"/>
            <a:ext cx="4114799" cy="361539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49036" y="1576244"/>
            <a:ext cx="10515600" cy="4351338"/>
          </a:xfrm>
        </p:spPr>
        <p:txBody>
          <a:bodyPr/>
          <a:lstStyle/>
          <a:p>
            <a:pPr marL="0" indent="0">
              <a:lnSpc>
                <a:spcPct val="150000"/>
              </a:lnSpc>
              <a:buNone/>
            </a:pPr>
            <a:r>
              <a:rPr lang="en-US" dirty="0" smtClean="0"/>
              <a:t>   </a:t>
            </a:r>
            <a:r>
              <a:rPr lang="en-US" dirty="0" smtClean="0">
                <a:latin typeface="Times New Roman" panose="02020603050405020304" pitchFamily="18" charset="0"/>
                <a:cs typeface="Times New Roman" panose="02020603050405020304" pitchFamily="18" charset="0"/>
              </a:rPr>
              <a:t>Canadian </a:t>
            </a:r>
            <a:r>
              <a:rPr lang="en-US" dirty="0">
                <a:latin typeface="Times New Roman" panose="02020603050405020304" pitchFamily="18" charset="0"/>
                <a:cs typeface="Times New Roman" panose="02020603050405020304" pitchFamily="18" charset="0"/>
              </a:rPr>
              <a:t>writers sometimes reinforced by writing romantic adventures </a:t>
            </a:r>
            <a:r>
              <a:rPr lang="en-US" dirty="0" smtClean="0">
                <a:latin typeface="Times New Roman" panose="02020603050405020304" pitchFamily="18" charset="0"/>
                <a:cs typeface="Times New Roman" panose="02020603050405020304" pitchFamily="18" charset="0"/>
              </a:rPr>
              <a:t>of the </a:t>
            </a:r>
            <a:r>
              <a:rPr lang="en-US" dirty="0">
                <a:latin typeface="Times New Roman" panose="02020603050405020304" pitchFamily="18" charset="0"/>
                <a:cs typeface="Times New Roman" panose="02020603050405020304" pitchFamily="18" charset="0"/>
              </a:rPr>
              <a:t>frozen North, in which everything local was savage or hostile </a:t>
            </a:r>
            <a:r>
              <a:rPr lang="en-US" dirty="0" smtClean="0">
                <a:latin typeface="Times New Roman" panose="02020603050405020304" pitchFamily="18" charset="0"/>
                <a:cs typeface="Times New Roman" panose="02020603050405020304" pitchFamily="18" charset="0"/>
              </a:rPr>
              <a:t>and “civilization</a:t>
            </a:r>
            <a:r>
              <a:rPr lang="en-US" dirty="0">
                <a:latin typeface="Times New Roman" panose="02020603050405020304" pitchFamily="18" charset="0"/>
                <a:cs typeface="Times New Roman" panose="02020603050405020304" pitchFamily="18" charset="0"/>
              </a:rPr>
              <a:t>” was imported. But over time, they sought to record </a:t>
            </a:r>
            <a:r>
              <a:rPr lang="en-US" dirty="0" smtClean="0">
                <a:latin typeface="Times New Roman" panose="02020603050405020304" pitchFamily="18" charset="0"/>
                <a:cs typeface="Times New Roman" panose="02020603050405020304" pitchFamily="18" charset="0"/>
              </a:rPr>
              <a:t>local experience </a:t>
            </a:r>
            <a:r>
              <a:rPr lang="en-US" dirty="0">
                <a:latin typeface="Times New Roman" panose="02020603050405020304" pitchFamily="18" charset="0"/>
                <a:cs typeface="Times New Roman" panose="02020603050405020304" pitchFamily="18" charset="0"/>
              </a:rPr>
              <a:t>and to use literature to shape their own culture rather than </a:t>
            </a:r>
            <a:r>
              <a:rPr lang="en-US" dirty="0" smtClean="0">
                <a:latin typeface="Times New Roman" panose="02020603050405020304" pitchFamily="18" charset="0"/>
                <a:cs typeface="Times New Roman" panose="02020603050405020304" pitchFamily="18" charset="0"/>
              </a:rPr>
              <a:t>to imitate </a:t>
            </a:r>
            <a:r>
              <a:rPr lang="en-US" dirty="0">
                <a:latin typeface="Times New Roman" panose="02020603050405020304" pitchFamily="18" charset="0"/>
                <a:cs typeface="Times New Roman" panose="02020603050405020304" pitchFamily="18" charset="0"/>
              </a:rPr>
              <a:t>or defer to the presumptions of another society.</a:t>
            </a:r>
            <a:endParaRPr lang="fr-FR"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8624" y="1772393"/>
            <a:ext cx="5436919" cy="4530436"/>
          </a:xfrm>
        </p:spPr>
        <p:txBody>
          <a:bodyPr>
            <a:normAutofit fontScale="85000" lnSpcReduction="20000"/>
          </a:bodyPr>
          <a:lstStyle/>
          <a:p>
            <a:pPr marL="0" indent="0" algn="just">
              <a:lnSpc>
                <a:spcPct val="150000"/>
              </a:lnSpc>
              <a:buNone/>
            </a:pPr>
            <a:r>
              <a:rPr lang="en-US" sz="3600" dirty="0" smtClean="0">
                <a:latin typeface="Times New Roman" panose="02020603050405020304" pitchFamily="18" charset="0"/>
                <a:cs typeface="Times New Roman" panose="02020603050405020304" pitchFamily="18" charset="0"/>
              </a:rPr>
              <a:t>   These are just a few examples of the many exceptional novels in Canadian literature. Canada has a rich literary tradition, and its authors have made significant contributions to the global literary landscape.</a:t>
            </a:r>
            <a:endParaRPr lang="fr-FR" sz="3600" dirty="0">
              <a:latin typeface="Times New Roman" panose="02020603050405020304" pitchFamily="18" charset="0"/>
              <a:cs typeface="Times New Roman" panose="02020603050405020304" pitchFamily="18" charset="0"/>
            </a:endParaRPr>
          </a:p>
        </p:txBody>
      </p:sp>
    </p:spTree>
  </p:cSld>
  <p:clrMapOvr>
    <a:masterClrMapping/>
  </p:clrMapOvr>
  <p:transition spd="slow">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3257" y="957262"/>
            <a:ext cx="10515600" cy="1325563"/>
          </a:xfrm>
        </p:spPr>
        <p:txBody>
          <a:bodyPr>
            <a:normAutofit/>
          </a:bodyPr>
          <a:lstStyle/>
          <a:p>
            <a:r>
              <a:rPr lang="fr-FR" sz="4000" b="1" dirty="0" smtClean="0">
                <a:latin typeface="Times New Roman" panose="02020603050405020304" pitchFamily="18" charset="0"/>
                <a:cs typeface="Times New Roman" panose="02020603050405020304" pitchFamily="18" charset="0"/>
              </a:rPr>
              <a:t>5- The Themes of Canadian </a:t>
            </a:r>
            <a:r>
              <a:rPr lang="fr-FR" sz="4000" b="1" dirty="0" err="1" smtClean="0">
                <a:latin typeface="Times New Roman" panose="02020603050405020304" pitchFamily="18" charset="0"/>
                <a:cs typeface="Times New Roman" panose="02020603050405020304" pitchFamily="18" charset="0"/>
              </a:rPr>
              <a:t>Literature</a:t>
            </a:r>
            <a:endParaRPr lang="fr-FR" sz="4000" b="1"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13657" y="1901826"/>
            <a:ext cx="11201400" cy="4351338"/>
          </a:xfrm>
        </p:spPr>
        <p:txBody>
          <a:bodyPr>
            <a:normAutofit/>
          </a:bodyPr>
          <a:lstStyle/>
          <a:p>
            <a:endParaRPr lang="fr-FR" dirty="0" smtClean="0">
              <a:latin typeface="Times New Roman" panose="02020603050405020304" pitchFamily="18" charset="0"/>
              <a:cs typeface="Times New Roman" panose="02020603050405020304" pitchFamily="18" charset="0"/>
            </a:endParaRPr>
          </a:p>
          <a:p>
            <a:pPr>
              <a:lnSpc>
                <a:spcPct val="150000"/>
              </a:lnSpc>
            </a:pPr>
            <a:r>
              <a:rPr lang="fr-FR" sz="26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Search for Identity :</a:t>
            </a:r>
            <a:r>
              <a:rPr lang="en-US" sz="2600" dirty="0" smtClean="0">
                <a:latin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country's own struggle to define its identity is mirrored in the experiences of its literary characters, who search for self-definition. Characters define and redefine themselves within a changing society, where the value systems of a new nation interact with the character's own experiences, expectations, and inevitable conflicts that arise.</a:t>
            </a:r>
            <a:endParaRPr lang="fr-F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2257" y="1346654"/>
            <a:ext cx="10515600" cy="4351338"/>
          </a:xfrm>
        </p:spPr>
        <p:txBody>
          <a:bodyPr>
            <a:normAutofit fontScale="92500" lnSpcReduction="20000"/>
          </a:bodyPr>
          <a:lstStyle/>
          <a:p>
            <a:pPr>
              <a:lnSpc>
                <a:spcPct val="150000"/>
              </a:lnSpc>
            </a:pPr>
            <a:endParaRPr lang="fr-FR" sz="2600" dirty="0" smtClean="0">
              <a:latin typeface="Times New Roman" panose="02020603050405020304" pitchFamily="18" charset="0"/>
              <a:cs typeface="Times New Roman" panose="02020603050405020304" pitchFamily="18" charset="0"/>
            </a:endParaRPr>
          </a:p>
          <a:p>
            <a:pPr>
              <a:lnSpc>
                <a:spcPct val="150000"/>
              </a:lnSpc>
            </a:pPr>
            <a:r>
              <a:rPr lang="fr-FR" sz="3500" b="1" dirty="0" smtClean="0">
                <a:latin typeface="Times New Roman" panose="02020603050405020304" pitchFamily="18" charset="0"/>
                <a:cs typeface="Times New Roman" panose="02020603050405020304" pitchFamily="18" charset="0"/>
              </a:rPr>
              <a:t> </a:t>
            </a:r>
            <a:r>
              <a:rPr lang="en-US" sz="3500" b="1" dirty="0" smtClean="0">
                <a:latin typeface="Times New Roman" panose="02020603050405020304" pitchFamily="18" charset="0"/>
                <a:cs typeface="Times New Roman" panose="02020603050405020304" pitchFamily="18" charset="0"/>
              </a:rPr>
              <a:t>Isolation : </a:t>
            </a:r>
            <a:r>
              <a:rPr lang="en-US" sz="2600" dirty="0" smtClean="0">
                <a:latin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cs typeface="Times New Roman" panose="02020603050405020304" pitchFamily="18" charset="0"/>
              </a:rPr>
            </a:br>
            <a:r>
              <a:rPr lang="en-US" sz="2600" dirty="0" smtClean="0">
                <a:latin typeface="Times New Roman" panose="02020603050405020304" pitchFamily="18" charset="0"/>
                <a:cs typeface="Times New Roman" panose="02020603050405020304" pitchFamily="18" charset="0"/>
              </a:rPr>
              <a:t>   In the face of an often harsh environment, and confusion of cultures, figures in Canadian literature often develop a sense of isolation from those around them or experience feelings of alienation from a society that appears indifferent to their situation.</a:t>
            </a:r>
            <a:r>
              <a:rPr lang="en-US" dirty="0" smtClean="0"/>
              <a:t/>
            </a:r>
            <a:br>
              <a:rPr lang="en-US" dirty="0" smtClean="0"/>
            </a:b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6942" y="1085397"/>
            <a:ext cx="11157858" cy="4351338"/>
          </a:xfrm>
        </p:spPr>
        <p:txBody>
          <a:bodyPr>
            <a:normAutofit fontScale="77500" lnSpcReduction="20000"/>
          </a:bodyPr>
          <a:lstStyle/>
          <a:p>
            <a:endParaRPr lang="fr-FR" dirty="0" smtClean="0"/>
          </a:p>
          <a:p>
            <a:pPr>
              <a:lnSpc>
                <a:spcPct val="150000"/>
              </a:lnSpc>
            </a:pPr>
            <a:r>
              <a:rPr lang="fr-FR" sz="3100" dirty="0"/>
              <a:t> </a:t>
            </a:r>
            <a:r>
              <a:rPr lang="en-US" sz="4100" b="1" dirty="0" smtClean="0">
                <a:latin typeface="Times New Roman" panose="02020603050405020304" pitchFamily="18" charset="0"/>
                <a:cs typeface="Times New Roman" panose="02020603050405020304" pitchFamily="18" charset="0"/>
              </a:rPr>
              <a:t>Illusion Vs. Reality</a:t>
            </a:r>
            <a:r>
              <a:rPr lang="en-US" sz="41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a:r>
            <a:br>
              <a:rPr lang="en-US" sz="3100" dirty="0" smtClean="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   Whether seeking to escape persecution or desiring to prove their independence, all people who emigrated to North America share the dream that, here, one may begin again. Once here however, when faced with the reality of survival in a sometimes harsh physical and social environment, some characters lose sight of their dream while others wrap themselves in its security and refuse to see the truth.</a:t>
            </a:r>
            <a:r>
              <a:rPr lang="en-US" sz="3100" dirty="0" smtClean="0"/>
              <a:t/>
            </a:r>
            <a:br>
              <a:rPr lang="en-US" sz="3100" dirty="0" smtClean="0"/>
            </a:br>
            <a:endParaRPr lang="fr-FR" sz="31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259568"/>
            <a:ext cx="11571514" cy="4351338"/>
          </a:xfrm>
        </p:spPr>
        <p:txBody>
          <a:bodyPr>
            <a:normAutofit fontScale="85000" lnSpcReduction="20000"/>
          </a:bodyPr>
          <a:lstStyle/>
          <a:p>
            <a:endParaRPr lang="fr-FR" sz="2400" dirty="0" smtClean="0">
              <a:latin typeface="Times New Roman" panose="02020603050405020304" pitchFamily="18" charset="0"/>
              <a:cs typeface="Times New Roman" panose="02020603050405020304" pitchFamily="18" charset="0"/>
            </a:endParaRPr>
          </a:p>
          <a:p>
            <a:pPr>
              <a:lnSpc>
                <a:spcPct val="160000"/>
              </a:lnSpc>
            </a:pPr>
            <a:r>
              <a:rPr lang="fr-FR" sz="24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The Garrison Mentality </a:t>
            </a:r>
            <a:r>
              <a:rPr lang="en-US" sz="36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Common theme in both English Canada and French Canadian literature and cinema</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characters are always looking outwards and building metaphorical walls against the outside world.</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this mentality is assumed to come from part of the Canadian identity that fears the emptiness of the Canadian landscape and fears the oppressiveness of other nations (especially the United States). </a:t>
            </a:r>
            <a:endParaRPr lang="fr-FR"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2891" y="1354571"/>
            <a:ext cx="10515600" cy="4351338"/>
          </a:xfrm>
        </p:spPr>
        <p:txBody>
          <a:bodyPr>
            <a:normAutofit lnSpcReduction="10000"/>
          </a:bodyPr>
          <a:lstStyle/>
          <a:p>
            <a:pPr marL="0" indent="0">
              <a:lnSpc>
                <a:spcPct val="150000"/>
              </a:lnSpc>
              <a:buNone/>
            </a:pPr>
            <a:r>
              <a:rPr lang="en-US" dirty="0" smtClean="0"/>
              <a:t>    </a:t>
            </a:r>
            <a:r>
              <a:rPr lang="en-US" dirty="0" smtClean="0">
                <a:latin typeface="Times New Roman" panose="02020603050405020304" pitchFamily="18" charset="0"/>
                <a:cs typeface="Times New Roman" panose="02020603050405020304" pitchFamily="18" charset="0"/>
              </a:rPr>
              <a:t>Canadian </a:t>
            </a:r>
            <a:r>
              <a:rPr lang="en-US" dirty="0">
                <a:latin typeface="Times New Roman" panose="02020603050405020304" pitchFamily="18" charset="0"/>
                <a:cs typeface="Times New Roman" panose="02020603050405020304" pitchFamily="18" charset="0"/>
              </a:rPr>
              <a:t>culture continues to be shaped by a range of languages in use </a:t>
            </a:r>
            <a:r>
              <a:rPr lang="en-US" dirty="0" smtClean="0">
                <a:latin typeface="Times New Roman" panose="02020603050405020304" pitchFamily="18" charset="0"/>
                <a:cs typeface="Times New Roman" panose="02020603050405020304" pitchFamily="18" charset="0"/>
              </a:rPr>
              <a:t>and by </a:t>
            </a:r>
            <a:r>
              <a:rPr lang="en-US" dirty="0">
                <a:latin typeface="Times New Roman" panose="02020603050405020304" pitchFamily="18" charset="0"/>
                <a:cs typeface="Times New Roman" panose="02020603050405020304" pitchFamily="18" charset="0"/>
              </a:rPr>
              <a:t>wide variations in geography, social experience, Indigenous </a:t>
            </a:r>
            <a:r>
              <a:rPr lang="en-US" dirty="0" smtClean="0">
                <a:latin typeface="Times New Roman" panose="02020603050405020304" pitchFamily="18" charset="0"/>
                <a:cs typeface="Times New Roman" panose="02020603050405020304" pitchFamily="18" charset="0"/>
              </a:rPr>
              <a:t>cultures, immigration </a:t>
            </a:r>
            <a:r>
              <a:rPr lang="en-US" dirty="0">
                <a:latin typeface="Times New Roman" panose="02020603050405020304" pitchFamily="18" charset="0"/>
                <a:cs typeface="Times New Roman" panose="02020603050405020304" pitchFamily="18" charset="0"/>
              </a:rPr>
              <a:t>patterns and proximity to Europe, Asia and the USA, </a:t>
            </a:r>
            <a:r>
              <a:rPr lang="en-US" dirty="0" smtClean="0">
                <a:latin typeface="Times New Roman" panose="02020603050405020304" pitchFamily="18" charset="0"/>
                <a:cs typeface="Times New Roman" panose="02020603050405020304" pitchFamily="18" charset="0"/>
              </a:rPr>
              <a:t>the “Canadian </a:t>
            </a:r>
            <a:r>
              <a:rPr lang="en-US" dirty="0">
                <a:latin typeface="Times New Roman" panose="02020603050405020304" pitchFamily="18" charset="0"/>
                <a:cs typeface="Times New Roman" panose="02020603050405020304" pitchFamily="18" charset="0"/>
              </a:rPr>
              <a:t>voice” is not uniform. Nevertheless, however much </a:t>
            </a:r>
            <a:r>
              <a:rPr lang="en-US" dirty="0" smtClean="0">
                <a:latin typeface="Times New Roman" panose="02020603050405020304" pitchFamily="18" charset="0"/>
                <a:cs typeface="Times New Roman" panose="02020603050405020304" pitchFamily="18" charset="0"/>
              </a:rPr>
              <a:t>their aesthetic </a:t>
            </a:r>
            <a:r>
              <a:rPr lang="en-US" dirty="0">
                <a:latin typeface="Times New Roman" panose="02020603050405020304" pitchFamily="18" charset="0"/>
                <a:cs typeface="Times New Roman" panose="02020603050405020304" pitchFamily="18" charset="0"/>
              </a:rPr>
              <a:t>practices and political commitments may differ, Canadian </a:t>
            </a:r>
            <a:r>
              <a:rPr lang="en-US" dirty="0" smtClean="0">
                <a:latin typeface="Times New Roman" panose="02020603050405020304" pitchFamily="18" charset="0"/>
                <a:cs typeface="Times New Roman" panose="02020603050405020304" pitchFamily="18" charset="0"/>
              </a:rPr>
              <a:t>writers bring </a:t>
            </a:r>
            <a:r>
              <a:rPr lang="en-US" dirty="0">
                <a:latin typeface="Times New Roman" panose="02020603050405020304" pitchFamily="18" charset="0"/>
                <a:cs typeface="Times New Roman" panose="02020603050405020304" pitchFamily="18" charset="0"/>
              </a:rPr>
              <a:t>many shared perspectives to their representations of nature, </a:t>
            </a:r>
            <a:r>
              <a:rPr lang="en-US" dirty="0" smtClean="0">
                <a:latin typeface="Times New Roman" panose="02020603050405020304" pitchFamily="18" charset="0"/>
                <a:cs typeface="Times New Roman" panose="02020603050405020304" pitchFamily="18" charset="0"/>
              </a:rPr>
              <a:t>civility and </a:t>
            </a:r>
            <a:r>
              <a:rPr lang="en-US" dirty="0">
                <a:latin typeface="Times New Roman" panose="02020603050405020304" pitchFamily="18" charset="0"/>
                <a:cs typeface="Times New Roman" panose="02020603050405020304" pitchFamily="18" charset="0"/>
              </a:rPr>
              <a:t>human interaction, whether at home or abroad.</a:t>
            </a:r>
            <a:endParaRPr lang="fr-F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104" y="382138"/>
            <a:ext cx="10467833" cy="607325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15554" y="-171994"/>
            <a:ext cx="11727180" cy="2387600"/>
          </a:xfrm>
        </p:spPr>
        <p:txBody>
          <a:bodyPr>
            <a:normAutofit/>
          </a:bodyPr>
          <a:lstStyle/>
          <a:p>
            <a:pPr algn="l">
              <a:lnSpc>
                <a:spcPct val="150000"/>
              </a:lnSpc>
            </a:pPr>
            <a:r>
              <a:rPr lang="fr-FR" sz="4000" b="1" dirty="0" smtClean="0">
                <a:latin typeface="Times New Roman" panose="02020603050405020304" pitchFamily="18" charset="0"/>
                <a:cs typeface="Times New Roman" panose="02020603050405020304" pitchFamily="18" charset="0"/>
              </a:rPr>
              <a:t>1- The </a:t>
            </a:r>
            <a:r>
              <a:rPr lang="fr-FR" sz="4000" b="1" dirty="0" err="1" smtClean="0">
                <a:latin typeface="Times New Roman" panose="02020603050405020304" pitchFamily="18" charset="0"/>
                <a:cs typeface="Times New Roman" panose="02020603050405020304" pitchFamily="18" charset="0"/>
              </a:rPr>
              <a:t>Definition</a:t>
            </a:r>
            <a:r>
              <a:rPr lang="fr-FR" sz="4000" b="1" dirty="0" smtClean="0">
                <a:latin typeface="Times New Roman" panose="02020603050405020304" pitchFamily="18" charset="0"/>
                <a:cs typeface="Times New Roman" panose="02020603050405020304" pitchFamily="18" charset="0"/>
              </a:rPr>
              <a:t> of Canadian </a:t>
            </a:r>
            <a:r>
              <a:rPr lang="fr-FR" sz="4000" b="1" dirty="0" err="1" smtClean="0">
                <a:latin typeface="Times New Roman" panose="02020603050405020304" pitchFamily="18" charset="0"/>
                <a:cs typeface="Times New Roman" panose="02020603050405020304" pitchFamily="18" charset="0"/>
              </a:rPr>
              <a:t>Literature</a:t>
            </a:r>
            <a:endParaRPr lang="fr-FR" sz="4000" b="1" dirty="0">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a:xfrm>
            <a:off x="435429" y="2509157"/>
            <a:ext cx="11176000" cy="3251200"/>
          </a:xfrm>
        </p:spPr>
        <p:txBody>
          <a:bodyPr>
            <a:normAutofit fontScale="92500" lnSpcReduction="10000"/>
          </a:bodyPr>
          <a:lstStyle/>
          <a:p>
            <a:pPr algn="l">
              <a:lnSpc>
                <a:spcPct val="150000"/>
              </a:lnSpc>
            </a:pPr>
            <a:r>
              <a:rPr lang="en-US" altLang="en-CA"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Canadian literature is the literature of a multicultural nation, written in many languages ​​such as Canadian English, Canadian French, Indigenous languages.</a:t>
            </a:r>
            <a:endParaRPr lang="fr-FR" dirty="0" smtClean="0">
              <a:latin typeface="Times New Roman" panose="02020603050405020304" pitchFamily="18" charset="0"/>
              <a:cs typeface="Times New Roman" panose="02020603050405020304" pitchFamily="18" charset="0"/>
            </a:endParaRPr>
          </a:p>
          <a:p>
            <a:pPr algn="l">
              <a:lnSpc>
                <a:spcPct val="150000"/>
              </a:lnSpc>
            </a:pPr>
            <a:r>
              <a:rPr lang="en-CA" dirty="0" smtClean="0">
                <a:latin typeface="Times New Roman" panose="02020603050405020304" pitchFamily="18" charset="0"/>
                <a:cs typeface="Times New Roman" panose="02020603050405020304" pitchFamily="18" charset="0"/>
              </a:rPr>
              <a:t> </a:t>
            </a:r>
            <a:endParaRPr lang="fr-FR" dirty="0" smtClean="0">
              <a:latin typeface="Times New Roman" panose="02020603050405020304" pitchFamily="18" charset="0"/>
              <a:cs typeface="Times New Roman" panose="02020603050405020304" pitchFamily="18" charset="0"/>
            </a:endParaRPr>
          </a:p>
          <a:p>
            <a:pPr algn="l">
              <a:lnSpc>
                <a:spcPct val="150000"/>
              </a:lnSpc>
            </a:pPr>
            <a:r>
              <a:rPr lang="en-CA" dirty="0" smtClean="0">
                <a:latin typeface="Times New Roman" panose="02020603050405020304" pitchFamily="18" charset="0"/>
                <a:cs typeface="Times New Roman" panose="02020603050405020304" pitchFamily="18" charset="0"/>
              </a:rPr>
              <a:t> </a:t>
            </a:r>
            <a:r>
              <a:rPr lang="en-US" altLang="en-CA"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Canadian literature, the body of written works produced by Canadians. Reflecting the country's dual origin and its official bilingualism, the literature of Canada can be split into two major divisions: English and French.</a:t>
            </a:r>
            <a:endParaRPr lang="fr-F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771977" y="1914071"/>
            <a:ext cx="10731500" cy="1925637"/>
          </a:xfrm>
        </p:spPr>
        <p:txBody>
          <a:bodyPr>
            <a:noAutofit/>
          </a:bodyPr>
          <a:lstStyle/>
          <a:p>
            <a:pPr algn="l">
              <a:lnSpc>
                <a:spcPct val="150000"/>
              </a:lnSpc>
            </a:pPr>
            <a:r>
              <a:rPr lang="en-CA" sz="2400" dirty="0" smtClean="0">
                <a:latin typeface="Times New Roman" panose="02020603050405020304" pitchFamily="18" charset="0"/>
                <a:cs typeface="Times New Roman" panose="02020603050405020304" pitchFamily="18" charset="0"/>
              </a:rPr>
              <a:t>Charles G. D. Roberts, considered the father of Canadian literature, wrote descriptive verse about New Brunswick and Nova Scotia in such works as Orion and Other Poems (1880).</a:t>
            </a:r>
            <a:r>
              <a:rPr lang="fr-FR" sz="3200" b="1" dirty="0" smtClean="0"/>
              <a:t/>
            </a:r>
            <a:br>
              <a:rPr lang="fr-FR" sz="3200" b="1" dirty="0" smtClean="0"/>
            </a:br>
            <a:r>
              <a:rPr lang="en-CA" sz="3200" b="1" dirty="0" smtClean="0"/>
              <a:t> </a:t>
            </a:r>
            <a:r>
              <a:rPr lang="fr-FR" sz="3200" b="1" dirty="0" smtClean="0"/>
              <a:t/>
            </a:r>
            <a:br>
              <a:rPr lang="fr-FR" sz="3200" b="1" dirty="0" smtClean="0"/>
            </a:br>
            <a:endParaRPr lang="fr-FR" sz="3200" b="1" dirty="0"/>
          </a:p>
        </p:txBody>
      </p:sp>
      <p:sp>
        <p:nvSpPr>
          <p:cNvPr id="3" name="Sous-titre 2"/>
          <p:cNvSpPr>
            <a:spLocks noGrp="1"/>
          </p:cNvSpPr>
          <p:nvPr>
            <p:ph type="subTitle" idx="1"/>
          </p:nvPr>
        </p:nvSpPr>
        <p:spPr>
          <a:xfrm>
            <a:off x="540656" y="2876889"/>
            <a:ext cx="11564257" cy="1778001"/>
          </a:xfrm>
        </p:spPr>
        <p:txBody>
          <a:bodyPr>
            <a:normAutofit fontScale="25000" lnSpcReduction="20000"/>
          </a:bodyPr>
          <a:lstStyle/>
          <a:p>
            <a:pPr algn="l">
              <a:lnSpc>
                <a:spcPct val="160000"/>
              </a:lnSpc>
            </a:pPr>
            <a:r>
              <a:rPr lang="fr-FR" sz="9600" b="1" dirty="0" smtClean="0">
                <a:latin typeface="Times New Roman" panose="02020603050405020304" pitchFamily="18" charset="0"/>
                <a:cs typeface="Times New Roman" panose="02020603050405020304" pitchFamily="18" charset="0"/>
              </a:rPr>
              <a:t>HOW THE ANGLOPHONE CANADIAN LIT BEGINS:</a:t>
            </a:r>
            <a:endParaRPr lang="fr-FR" sz="9600" dirty="0" smtClean="0">
              <a:latin typeface="Times New Roman" panose="02020603050405020304" pitchFamily="18" charset="0"/>
              <a:cs typeface="Times New Roman" panose="02020603050405020304" pitchFamily="18" charset="0"/>
            </a:endParaRPr>
          </a:p>
          <a:p>
            <a:pPr algn="l">
              <a:lnSpc>
                <a:spcPct val="160000"/>
              </a:lnSpc>
            </a:pPr>
            <a:r>
              <a:rPr lang="en-CA" sz="9600" dirty="0" smtClean="0">
                <a:latin typeface="Times New Roman" panose="02020603050405020304" pitchFamily="18" charset="0"/>
                <a:cs typeface="Times New Roman" panose="02020603050405020304" pitchFamily="18" charset="0"/>
              </a:rPr>
              <a:t>Anglo-Canadian literature begins with travel writings by two Englishmen and precisely with </a:t>
            </a:r>
            <a:r>
              <a:rPr lang="en-CA" sz="9600" i="1" dirty="0" smtClean="0">
                <a:latin typeface="Times New Roman" panose="02020603050405020304" pitchFamily="18" charset="0"/>
                <a:cs typeface="Times New Roman" panose="02020603050405020304" pitchFamily="18" charset="0"/>
              </a:rPr>
              <a:t>Account of a Journey from the Hudson Bay to the North-West</a:t>
            </a:r>
            <a:r>
              <a:rPr lang="en-CA" sz="9600" dirty="0" smtClean="0">
                <a:latin typeface="Times New Roman" panose="02020603050405020304" pitchFamily="18" charset="0"/>
                <a:cs typeface="Times New Roman" panose="02020603050405020304" pitchFamily="18" charset="0"/>
              </a:rPr>
              <a:t>  by Samuel Hearne and with </a:t>
            </a:r>
            <a:r>
              <a:rPr lang="en-CA" sz="9600" i="1" dirty="0" smtClean="0">
                <a:latin typeface="Times New Roman" panose="02020603050405020304" pitchFamily="18" charset="0"/>
                <a:cs typeface="Times New Roman" panose="02020603050405020304" pitchFamily="18" charset="0"/>
              </a:rPr>
              <a:t>Voyages from Montreal through the Continent of North America</a:t>
            </a:r>
            <a:r>
              <a:rPr lang="en-CA" sz="9600" dirty="0" smtClean="0">
                <a:latin typeface="Times New Roman" panose="02020603050405020304" pitchFamily="18" charset="0"/>
                <a:cs typeface="Times New Roman" panose="02020603050405020304" pitchFamily="18" charset="0"/>
              </a:rPr>
              <a:t>  by sir Alexander Mackenzie</a:t>
            </a:r>
            <a:endParaRPr lang="fr-FR" sz="9600" dirty="0" smtClean="0">
              <a:latin typeface="Times New Roman" panose="02020603050405020304" pitchFamily="18" charset="0"/>
              <a:cs typeface="Times New Roman" panose="02020603050405020304" pitchFamily="18" charset="0"/>
            </a:endParaRPr>
          </a:p>
          <a:p>
            <a:r>
              <a:rPr lang="en-CA" dirty="0" smtClean="0"/>
              <a:t> </a:t>
            </a:r>
            <a:endParaRPr lang="fr-FR" dirty="0" smtClean="0"/>
          </a:p>
          <a:p>
            <a:pPr algn="l"/>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04850" y="419101"/>
            <a:ext cx="10515600" cy="1803400"/>
          </a:xfrm>
        </p:spPr>
        <p:txBody>
          <a:bodyPr>
            <a:normAutofit/>
          </a:bodyPr>
          <a:lstStyle/>
          <a:p>
            <a:pPr>
              <a:lnSpc>
                <a:spcPct val="150000"/>
              </a:lnSpc>
            </a:pPr>
            <a:r>
              <a:rPr lang="fr-FR" sz="4000" b="1" dirty="0" err="1" smtClean="0">
                <a:latin typeface="Times New Roman" panose="02020603050405020304" pitchFamily="18" charset="0"/>
                <a:cs typeface="Times New Roman" panose="02020603050405020304" pitchFamily="18" charset="0"/>
              </a:rPr>
              <a:t>What</a:t>
            </a:r>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makes</a:t>
            </a:r>
            <a:r>
              <a:rPr lang="fr-FR" sz="4000" b="1" dirty="0" smtClean="0">
                <a:latin typeface="Times New Roman" panose="02020603050405020304" pitchFamily="18" charset="0"/>
                <a:cs typeface="Times New Roman" panose="02020603050405020304" pitchFamily="18" charset="0"/>
              </a:rPr>
              <a:t> the </a:t>
            </a:r>
            <a:r>
              <a:rPr lang="fr-FR" sz="4000" b="1" dirty="0" err="1" smtClean="0">
                <a:latin typeface="Times New Roman" panose="02020603050405020304" pitchFamily="18" charset="0"/>
                <a:cs typeface="Times New Roman" panose="02020603050405020304" pitchFamily="18" charset="0"/>
              </a:rPr>
              <a:t>canadian</a:t>
            </a:r>
            <a:r>
              <a:rPr lang="fr-FR" sz="4000" b="1" dirty="0" smtClean="0">
                <a:latin typeface="Times New Roman" panose="02020603050405020304" pitchFamily="18" charset="0"/>
                <a:cs typeface="Times New Roman" panose="02020603050405020304" pitchFamily="18" charset="0"/>
              </a:rPr>
              <a:t> </a:t>
            </a:r>
            <a:r>
              <a:rPr lang="fr-FR" sz="4000" b="1" dirty="0" err="1" smtClean="0">
                <a:latin typeface="Times New Roman" panose="02020603050405020304" pitchFamily="18" charset="0"/>
                <a:cs typeface="Times New Roman" panose="02020603050405020304" pitchFamily="18" charset="0"/>
              </a:rPr>
              <a:t>literature</a:t>
            </a:r>
            <a:r>
              <a:rPr lang="fr-FR" sz="4000" b="1" dirty="0" smtClean="0">
                <a:latin typeface="Times New Roman" panose="02020603050405020304" pitchFamily="18" charset="0"/>
                <a:cs typeface="Times New Roman" panose="02020603050405020304" pitchFamily="18" charset="0"/>
              </a:rPr>
              <a:t> unique ?</a:t>
            </a:r>
            <a:endParaRPr lang="fr-FR" sz="4000" b="1" dirty="0">
              <a:latin typeface="Times New Roman" panose="02020603050405020304" pitchFamily="18" charset="0"/>
              <a:cs typeface="Times New Roman" panose="02020603050405020304" pitchFamily="18" charset="0"/>
            </a:endParaRPr>
          </a:p>
        </p:txBody>
      </p:sp>
      <p:sp>
        <p:nvSpPr>
          <p:cNvPr id="3" name="Espace réservé du texte 2"/>
          <p:cNvSpPr>
            <a:spLocks noGrp="1"/>
          </p:cNvSpPr>
          <p:nvPr>
            <p:ph type="body" idx="1"/>
          </p:nvPr>
        </p:nvSpPr>
        <p:spPr>
          <a:xfrm>
            <a:off x="730250" y="2570163"/>
            <a:ext cx="10515600" cy="3208337"/>
          </a:xfrm>
        </p:spPr>
        <p:txBody>
          <a:bodyPr/>
          <a:lstStyle/>
          <a:p>
            <a:endParaRPr lang="en-CA" dirty="0" smtClean="0"/>
          </a:p>
          <a:p>
            <a:pPr>
              <a:lnSpc>
                <a:spcPct val="150000"/>
              </a:lnSpc>
            </a:pPr>
            <a:r>
              <a:rPr lang="en-CA" dirty="0" smtClean="0">
                <a:solidFill>
                  <a:schemeClr val="tx1"/>
                </a:solidFill>
                <a:latin typeface="Times New Roman" panose="02020603050405020304" pitchFamily="18" charset="0"/>
                <a:cs typeface="Times New Roman" panose="02020603050405020304" pitchFamily="18" charset="0"/>
              </a:rPr>
              <a:t>Every region of Canada has a distinct identity, and, unlike almost every other national literature, Canadian literature has been heavily influenced by immigrant writers; some of Canada's most widely praised authors were not born in this country </a:t>
            </a:r>
            <a:endParaRPr lang="fr-FR"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hème Offic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1753</Words>
  <Application>Microsoft Office PowerPoint</Application>
  <PresentationFormat>Grand écran</PresentationFormat>
  <Paragraphs>87</Paragraphs>
  <Slides>45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Arial Narrow</vt:lpstr>
      <vt:lpstr>Calibri</vt:lpstr>
      <vt:lpstr>Calibri Light</vt:lpstr>
      <vt:lpstr>Times New Roman</vt:lpstr>
      <vt:lpstr>Thème Office</vt:lpstr>
      <vt:lpstr>University of  08 Mai 1945 – Guelma  Faculty of Letters and Foreign Languages.  Department of English.   Presentation in C.W Literature about Contemporary Anglophone Canadian Literature . </vt:lpstr>
      <vt:lpstr>Components:</vt:lpstr>
      <vt:lpstr>  </vt:lpstr>
      <vt:lpstr>Présentation PowerPoint</vt:lpstr>
      <vt:lpstr>Présentation PowerPoint</vt:lpstr>
      <vt:lpstr>Présentation PowerPoint</vt:lpstr>
      <vt:lpstr>1- The Definition of Canadian Literature</vt:lpstr>
      <vt:lpstr>Charles G. D. Roberts, considered the father of Canadian literature, wrote descriptive verse about New Brunswick and Nova Scotia in such works as Orion and Other Poems (1880).   </vt:lpstr>
      <vt:lpstr>What makes the canadian literature unique ?</vt:lpstr>
      <vt:lpstr>2- History of Canadian Literature  A. Colonial Literature     In the early 17th century, Canadian literature began to come into existence in the form of exploration literature with Jacobean poetry in Newfoundland and with epistolary fiction of the English garrison community in Québec.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3- Characteristics of Canadian Literature</vt:lpstr>
      <vt:lpstr>Présentation PowerPoint</vt:lpstr>
      <vt:lpstr>  ♦ Bilingualism: Canada has two official languages, English and French, and this linguistic duality is reflected in its literature. Some authors write in both languages or explore language issues in their works.   </vt:lpstr>
      <vt:lpstr>Présentation PowerPoint</vt:lpstr>
      <vt:lpstr>Présentation PowerPoint</vt:lpstr>
      <vt:lpstr>Présentation PowerPoint</vt:lpstr>
      <vt:lpstr>4- Famous Canadian Novels and Writers :</vt:lpstr>
      <vt:lpstr>Présentation PowerPoint</vt:lpstr>
      <vt:lpstr>Présentation PowerPoint</vt:lpstr>
      <vt:lpstr>Présentation PowerPoint</vt:lpstr>
      <vt:lpstr>Présentation PowerPoint</vt:lpstr>
      <vt:lpstr>Présentation PowerPoint</vt:lpstr>
      <vt:lpstr>Présentation PowerPoint</vt:lpstr>
      <vt:lpstr>5- The Themes of Canadian Literature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admin</cp:lastModifiedBy>
  <cp:revision>38</cp:revision>
  <dcterms:created xsi:type="dcterms:W3CDTF">2023-10-12T13:13:00Z</dcterms:created>
  <dcterms:modified xsi:type="dcterms:W3CDTF">2023-10-27T21:36:04Z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62F056ABEFAB48BB9A163A0104118A4E_12</vt:lpwstr>
  </property>
  <property fmtid="{D5CDD505-2E9C-101B-9397-08002B2CF9AE}" pid="3" name="KSOProductBuildVer">
    <vt:lpwstr>1033-12.2.0.13266</vt:lpwstr>
  </property>
</Properties>
</file>