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D1A2-480F-4452-926C-5B6164939CA1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A10E-2635-459C-A3C5-671ADBCE9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22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D1A2-480F-4452-926C-5B6164939CA1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A10E-2635-459C-A3C5-671ADBCE9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69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D1A2-480F-4452-926C-5B6164939CA1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A10E-2635-459C-A3C5-671ADBCE9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8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D1A2-480F-4452-926C-5B6164939CA1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A10E-2635-459C-A3C5-671ADBCE9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18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D1A2-480F-4452-926C-5B6164939CA1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A10E-2635-459C-A3C5-671ADBCE9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82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D1A2-480F-4452-926C-5B6164939CA1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A10E-2635-459C-A3C5-671ADBCE9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56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D1A2-480F-4452-926C-5B6164939CA1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A10E-2635-459C-A3C5-671ADBCE9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54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D1A2-480F-4452-926C-5B6164939CA1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A10E-2635-459C-A3C5-671ADBCE9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53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D1A2-480F-4452-926C-5B6164939CA1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A10E-2635-459C-A3C5-671ADBCE9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4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D1A2-480F-4452-926C-5B6164939CA1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A10E-2635-459C-A3C5-671ADBCE9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8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D1A2-480F-4452-926C-5B6164939CA1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A10E-2635-459C-A3C5-671ADBCE9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10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5D1A2-480F-4452-926C-5B6164939CA1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A10E-2635-459C-A3C5-671ADBCE9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72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Factors Influencing ESP Learning and Teaching- Part 2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30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FF"/>
                </a:solidFill>
              </a:rPr>
              <a:t>5.	 TEACHER 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9286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43346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dirty="0"/>
              <a:t>In order to reach the objectives of ESP courses</a:t>
            </a:r>
            <a:r>
              <a:rPr lang="en-US" b="1" dirty="0"/>
              <a:t>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 are required to adopt a different role and teaching strategy to transfer knowledge to their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students.</a:t>
            </a:r>
          </a:p>
          <a:p>
            <a:pPr>
              <a:lnSpc>
                <a:spcPct val="170000"/>
              </a:lnSpc>
            </a:pPr>
            <a:r>
              <a:rPr lang="en-US" dirty="0"/>
              <a:t>A</a:t>
            </a:r>
            <a:r>
              <a:rPr lang="en-US" dirty="0" smtClean="0"/>
              <a:t>n ESP practitioner is almost a teacher of General English unless he/she understands and focuses upon the special needs of his/her students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ESP practitioner as a</a:t>
            </a:r>
            <a:r>
              <a:rPr lang="en-US" b="1" dirty="0" smtClean="0"/>
              <a:t> teacher</a:t>
            </a:r>
            <a:r>
              <a:rPr lang="en-US" dirty="0" smtClean="0"/>
              <a:t>, </a:t>
            </a:r>
            <a:r>
              <a:rPr lang="en-US" b="1" dirty="0" smtClean="0"/>
              <a:t>course designer and material provider, collaborator, researcher and evaluator.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01580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u="sng" dirty="0" smtClean="0"/>
              <a:t>a)	</a:t>
            </a:r>
            <a:r>
              <a:rPr lang="fr-FR" b="1" u="sng" dirty="0" err="1" smtClean="0"/>
              <a:t>Role</a:t>
            </a:r>
            <a:r>
              <a:rPr lang="fr-FR" b="1" u="sng" dirty="0" smtClean="0"/>
              <a:t> as a </a:t>
            </a:r>
            <a:r>
              <a:rPr lang="fr-FR" b="1" u="sng" dirty="0" err="1" smtClean="0"/>
              <a:t>Teacher</a:t>
            </a:r>
            <a:r>
              <a:rPr lang="fr-FR" b="1" u="sng" dirty="0" smtClean="0"/>
              <a:t> 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someone who can channelize students’ knowledge to bring forth effective communication strategies in the class.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An ESP teacher is not the ‘primary knower’ of the carrier content of the material.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433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>
                <a:solidFill>
                  <a:srgbClr val="006600"/>
                </a:solidFill>
              </a:rPr>
              <a:t>b)Course designer and materials Provider </a:t>
            </a:r>
            <a:endParaRPr lang="fr-FR" b="1" u="sng" dirty="0">
              <a:solidFill>
                <a:srgbClr val="00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A</a:t>
            </a:r>
            <a:r>
              <a:rPr lang="en-US" sz="4000" dirty="0" smtClean="0"/>
              <a:t>n ESP teacher has to prepare his own teaching materials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13607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u="sng" dirty="0" smtClean="0">
                <a:solidFill>
                  <a:srgbClr val="006600"/>
                </a:solidFill>
              </a:rPr>
              <a:t>c)	</a:t>
            </a:r>
            <a:r>
              <a:rPr lang="fr-FR" b="1" u="sng" dirty="0" err="1" smtClean="0">
                <a:solidFill>
                  <a:srgbClr val="006600"/>
                </a:solidFill>
              </a:rPr>
              <a:t>Collaborator</a:t>
            </a:r>
            <a:r>
              <a:rPr lang="fr-FR" b="1" u="sng" dirty="0" smtClean="0">
                <a:solidFill>
                  <a:srgbClr val="006600"/>
                </a:solidFill>
              </a:rPr>
              <a:t> </a:t>
            </a:r>
            <a:endParaRPr lang="fr-FR" b="1" u="sng" dirty="0">
              <a:solidFill>
                <a:srgbClr val="00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A</a:t>
            </a:r>
            <a:r>
              <a:rPr lang="en-US" dirty="0" smtClean="0"/>
              <a:t> teacher cannot master specific requirements of all the disciplines, s/he is asked to teach. In such a situation, the collaboration with the subject specialists of the specific disciplines is advised</a:t>
            </a:r>
          </a:p>
          <a:p>
            <a:pPr lvl="2">
              <a:lnSpc>
                <a:spcPct val="150000"/>
              </a:lnSpc>
            </a:pPr>
            <a:r>
              <a:rPr lang="en-US" sz="3200" dirty="0" smtClean="0"/>
              <a:t>simple cooperation</a:t>
            </a:r>
          </a:p>
          <a:p>
            <a:pPr lvl="2">
              <a:lnSpc>
                <a:spcPct val="150000"/>
              </a:lnSpc>
            </a:pPr>
            <a:r>
              <a:rPr lang="en-US" sz="3200" dirty="0" smtClean="0"/>
              <a:t>specific collaboration </a:t>
            </a:r>
          </a:p>
          <a:p>
            <a:pPr lvl="2">
              <a:lnSpc>
                <a:spcPct val="150000"/>
              </a:lnSpc>
            </a:pPr>
            <a:r>
              <a:rPr lang="en-US" sz="3200" dirty="0" smtClean="0"/>
              <a:t>the fullest collaboration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251362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u="sng" dirty="0" smtClean="0">
                <a:solidFill>
                  <a:srgbClr val="006600"/>
                </a:solidFill>
              </a:rPr>
              <a:t>d)</a:t>
            </a:r>
            <a:r>
              <a:rPr lang="fr-FR" b="1" u="sng" dirty="0">
                <a:solidFill>
                  <a:srgbClr val="006600"/>
                </a:solidFill>
              </a:rPr>
              <a:t> </a:t>
            </a:r>
            <a:r>
              <a:rPr lang="fr-FR" b="1" u="sng" dirty="0" err="1" smtClean="0">
                <a:solidFill>
                  <a:srgbClr val="006600"/>
                </a:solidFill>
              </a:rPr>
              <a:t>Researcher</a:t>
            </a:r>
            <a:endParaRPr lang="fr-FR" b="1" u="sng" dirty="0">
              <a:solidFill>
                <a:srgbClr val="00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ESP practitioner should have an interest in research methods that can be helpful in performing various tasks like need analysis, course designing and material selection, and to do that a teacher should have aptitude and skill for the research.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0359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u="sng" dirty="0" smtClean="0">
                <a:solidFill>
                  <a:srgbClr val="006600"/>
                </a:solidFill>
              </a:rPr>
              <a:t>e)</a:t>
            </a:r>
            <a:r>
              <a:rPr lang="fr-FR" b="1" u="sng" dirty="0">
                <a:solidFill>
                  <a:srgbClr val="006600"/>
                </a:solidFill>
              </a:rPr>
              <a:t> </a:t>
            </a:r>
            <a:r>
              <a:rPr lang="fr-FR" b="1" u="sng" dirty="0" err="1" smtClean="0">
                <a:solidFill>
                  <a:srgbClr val="006600"/>
                </a:solidFill>
              </a:rPr>
              <a:t>Evaluator</a:t>
            </a:r>
            <a:endParaRPr lang="fr-FR" b="1" u="sng" dirty="0">
              <a:solidFill>
                <a:srgbClr val="00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28800"/>
            <a:ext cx="889248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For an ESP practitioner, assessing her/his success of failure is by evaluating his/her students, and discussing their on-going needs with them which can be very helpful to know the compatibility between course and materials taught and students’ identified learning priorities.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0421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Becoming an ESP Teacher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04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20000"/>
              </a:lnSpc>
              <a:buFont typeface="+mj-lt"/>
              <a:buAutoNum type="arabicPeriod"/>
            </a:pPr>
            <a:r>
              <a:rPr lang="en-US" sz="2400" b="1" dirty="0" smtClean="0"/>
              <a:t>Selection of the appropriate teacher:</a:t>
            </a:r>
          </a:p>
          <a:p>
            <a:pPr marL="514350" indent="-514350">
              <a:lnSpc>
                <a:spcPct val="220000"/>
              </a:lnSpc>
              <a:buFont typeface="+mj-lt"/>
              <a:buAutoNum type="arabicPeriod"/>
            </a:pPr>
            <a:r>
              <a:rPr lang="en-US" sz="2400" b="1" dirty="0" smtClean="0"/>
              <a:t>Continuing personal education</a:t>
            </a:r>
            <a:r>
              <a:rPr lang="en-US" sz="2400" dirty="0" smtClean="0"/>
              <a:t>: </a:t>
            </a:r>
          </a:p>
          <a:p>
            <a:pPr marL="514350" indent="-514350">
              <a:lnSpc>
                <a:spcPct val="220000"/>
              </a:lnSpc>
              <a:buFont typeface="+mj-lt"/>
              <a:buAutoNum type="arabicPeriod"/>
            </a:pPr>
            <a:r>
              <a:rPr lang="en-US" sz="2400" b="1" dirty="0" smtClean="0"/>
              <a:t>General professional training as an educator and teacher</a:t>
            </a:r>
            <a:r>
              <a:rPr lang="en-US" sz="2400" dirty="0" smtClean="0"/>
              <a:t>: </a:t>
            </a:r>
          </a:p>
          <a:p>
            <a:pPr marL="514350" indent="-514350">
              <a:lnSpc>
                <a:spcPct val="220000"/>
              </a:lnSpc>
              <a:buFont typeface="+mj-lt"/>
              <a:buAutoNum type="arabicPeriod"/>
            </a:pPr>
            <a:r>
              <a:rPr lang="en-US" sz="2400" b="1" dirty="0" smtClean="0"/>
              <a:t>Special training as a teacher of a foreign or second language</a:t>
            </a:r>
            <a:r>
              <a:rPr lang="en-US" sz="2400" dirty="0" smtClean="0"/>
              <a:t>:</a:t>
            </a:r>
          </a:p>
          <a:p>
            <a:pPr marL="0" indent="0">
              <a:lnSpc>
                <a:spcPct val="22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3069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Taking into consideration these elements in any E.S.P. course or any type of courses as a matter of fact, would definitely result in a very wise enjoyable and fruitful teaching/learning process.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6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FF"/>
                </a:solidFill>
              </a:rPr>
              <a:t>3.	LEARNER’S PROFILE 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3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605" y="8353"/>
            <a:ext cx="8229600" cy="868958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fr-FR" b="1" u="sng" dirty="0" smtClean="0">
                <a:solidFill>
                  <a:srgbClr val="006600"/>
                </a:solidFill>
              </a:rPr>
              <a:t>e) Aptitude:</a:t>
            </a:r>
            <a:r>
              <a:rPr lang="fr-FR" sz="2000" dirty="0" smtClean="0"/>
              <a:t> </a:t>
            </a:r>
            <a:endParaRPr lang="fr-FR" b="1" u="sng" dirty="0">
              <a:solidFill>
                <a:srgbClr val="00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03001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Language aptitude the innate talent/gift/ ability to learn languages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Phonetic Coding Ability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Grammatical Sensitivity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Inductive Langue Learning Ability 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Rote Learning Ability</a:t>
            </a:r>
            <a:endParaRPr lang="fr-FR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Language aptitude may facilitate the process; however, it does not guarantee the results.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037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u="sng" dirty="0" smtClean="0">
                <a:solidFill>
                  <a:srgbClr val="006600"/>
                </a:solidFill>
              </a:rPr>
              <a:t>f)	</a:t>
            </a:r>
            <a:r>
              <a:rPr lang="fr-FR" b="1" u="sng" dirty="0" err="1" smtClean="0">
                <a:solidFill>
                  <a:srgbClr val="006600"/>
                </a:solidFill>
              </a:rPr>
              <a:t>Empathy</a:t>
            </a:r>
            <a:endParaRPr lang="fr-FR" b="1" u="sng" dirty="0">
              <a:solidFill>
                <a:srgbClr val="00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the ability to put one’s self in other’s position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33945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u="sng" dirty="0" smtClean="0">
                <a:solidFill>
                  <a:srgbClr val="006600"/>
                </a:solidFill>
              </a:rPr>
              <a:t>g)	 </a:t>
            </a:r>
            <a:r>
              <a:rPr lang="fr-FR" b="1" u="sng" dirty="0" err="1" smtClean="0">
                <a:solidFill>
                  <a:srgbClr val="006600"/>
                </a:solidFill>
              </a:rPr>
              <a:t>Anxiety</a:t>
            </a:r>
            <a:endParaRPr lang="fr-FR" b="1" u="sng" dirty="0">
              <a:solidFill>
                <a:srgbClr val="00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The </a:t>
            </a:r>
            <a:r>
              <a:rPr lang="en-US" dirty="0" smtClean="0"/>
              <a:t>uncontrollable</a:t>
            </a:r>
            <a:r>
              <a:rPr lang="fr-FR" dirty="0" smtClean="0"/>
              <a:t> or </a:t>
            </a:r>
            <a:r>
              <a:rPr lang="en-US" dirty="0" smtClean="0"/>
              <a:t>unjustifiable</a:t>
            </a:r>
            <a:r>
              <a:rPr lang="fr-FR" dirty="0" smtClean="0"/>
              <a:t>  feeling of </a:t>
            </a:r>
            <a:r>
              <a:rPr lang="en-US" dirty="0" smtClean="0"/>
              <a:t>stress/fear/</a:t>
            </a:r>
            <a:r>
              <a:rPr lang="en-US" dirty="0" err="1" smtClean="0"/>
              <a:t>uncomfort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Types of anxiety: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Facilitative anxiety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 Debilitative anxiety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2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u="sng" dirty="0" smtClean="0">
                <a:solidFill>
                  <a:srgbClr val="006600"/>
                </a:solidFill>
              </a:rPr>
              <a:t>h)	 Extro/Introversion</a:t>
            </a:r>
            <a:endParaRPr lang="fr-FR" b="1" u="sng" dirty="0">
              <a:solidFill>
                <a:srgbClr val="00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060848"/>
            <a:ext cx="8507288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Generally, researchers revealed that extroversion could correlate with success in language learning, yet it is also possibly true that introversion does not inhibit this process.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53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u="sng" dirty="0" smtClean="0">
                <a:solidFill>
                  <a:srgbClr val="006600"/>
                </a:solidFill>
              </a:rPr>
              <a:t>i)	</a:t>
            </a:r>
            <a:r>
              <a:rPr lang="fr-FR" b="1" u="sng" dirty="0" err="1" smtClean="0">
                <a:solidFill>
                  <a:srgbClr val="006600"/>
                </a:solidFill>
              </a:rPr>
              <a:t>Risk</a:t>
            </a:r>
            <a:r>
              <a:rPr lang="fr-FR" b="1" u="sng" dirty="0" smtClean="0">
                <a:solidFill>
                  <a:srgbClr val="006600"/>
                </a:solidFill>
              </a:rPr>
              <a:t> </a:t>
            </a:r>
            <a:r>
              <a:rPr lang="fr-FR" b="1" u="sng" dirty="0" err="1" smtClean="0">
                <a:solidFill>
                  <a:srgbClr val="006600"/>
                </a:solidFill>
              </a:rPr>
              <a:t>Taking</a:t>
            </a:r>
            <a:r>
              <a:rPr lang="fr-FR" b="1" u="sng" dirty="0" smtClean="0">
                <a:solidFill>
                  <a:srgbClr val="006600"/>
                </a:solidFill>
              </a:rPr>
              <a:t> </a:t>
            </a:r>
            <a:endParaRPr lang="fr-FR" b="1" u="sng" dirty="0">
              <a:solidFill>
                <a:srgbClr val="00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28971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dirty="0" smtClean="0"/>
              <a:t>the readiness to try to accomplish unknown or new tasks.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8239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FF"/>
                </a:solidFill>
              </a:rPr>
              <a:t>4.	 LINGUISTIC ASPECTS 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902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008" y="1484784"/>
            <a:ext cx="8928992" cy="5102027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dirty="0" smtClean="0"/>
              <a:t>1) What sort of English will the learner need?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/>
              <a:t>2) What is his/her purpose in learning?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/>
              <a:t>3) How specific is his/her purpose? 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36773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482</Words>
  <Application>Microsoft Office PowerPoint</Application>
  <PresentationFormat>Affichage à l'écran (4:3)</PresentationFormat>
  <Paragraphs>49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Factors Influencing ESP Learning and Teaching- Part 2</vt:lpstr>
      <vt:lpstr>3. LEARNER’S PROFILE </vt:lpstr>
      <vt:lpstr>e) Aptitude: </vt:lpstr>
      <vt:lpstr>f) Empathy</vt:lpstr>
      <vt:lpstr>g)  Anxiety</vt:lpstr>
      <vt:lpstr>h)  Extro/Introversion</vt:lpstr>
      <vt:lpstr>i) Risk Taking </vt:lpstr>
      <vt:lpstr>4.  LINGUISTIC ASPECTS </vt:lpstr>
      <vt:lpstr>Présentation PowerPoint</vt:lpstr>
      <vt:lpstr>5.  TEACHER </vt:lpstr>
      <vt:lpstr>Présentation PowerPoint</vt:lpstr>
      <vt:lpstr>a) Role as a Teacher </vt:lpstr>
      <vt:lpstr>b)Course designer and materials Provider </vt:lpstr>
      <vt:lpstr>c) Collaborator </vt:lpstr>
      <vt:lpstr>d) Researcher</vt:lpstr>
      <vt:lpstr>e) Evaluator</vt:lpstr>
      <vt:lpstr>Becoming an ESP Teacher</vt:lpstr>
      <vt:lpstr>Présentation PowerPoint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Influencing ESP Learning and Teaching- Part 2</dc:title>
  <dc:creator>Utilisateur Windows</dc:creator>
  <cp:lastModifiedBy>Utilisateur Windows</cp:lastModifiedBy>
  <cp:revision>5</cp:revision>
  <dcterms:created xsi:type="dcterms:W3CDTF">2021-02-02T12:22:52Z</dcterms:created>
  <dcterms:modified xsi:type="dcterms:W3CDTF">2021-02-02T13:07:35Z</dcterms:modified>
</cp:coreProperties>
</file>