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63" r:id="rId7"/>
    <p:sldId id="275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65" r:id="rId16"/>
    <p:sldId id="276" r:id="rId17"/>
    <p:sldId id="266" r:id="rId18"/>
  </p:sldIdLst>
  <p:sldSz cx="9361488" cy="7021513"/>
  <p:notesSz cx="6858000" cy="9144000"/>
  <p:defaultTextStyle>
    <a:defPPr>
      <a:defRPr lang="ar-DZ"/>
    </a:defPPr>
    <a:lvl1pPr marL="0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8081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6163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404244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72325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40407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808488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76570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44651" algn="r" defTabSz="936163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95" autoAdjust="0"/>
    <p:restoredTop sz="94671" autoAdjust="0"/>
  </p:normalViewPr>
  <p:slideViewPr>
    <p:cSldViewPr>
      <p:cViewPr>
        <p:scale>
          <a:sx n="80" d="100"/>
          <a:sy n="80" d="100"/>
        </p:scale>
        <p:origin x="-852" y="-468"/>
      </p:cViewPr>
      <p:guideLst>
        <p:guide orient="horz" pos="2212"/>
        <p:guide pos="2949"/>
      </p:guideLst>
    </p:cSldViewPr>
  </p:slideViewPr>
  <p:outlineViewPr>
    <p:cViewPr>
      <p:scale>
        <a:sx n="33" d="100"/>
        <a:sy n="33" d="100"/>
      </p:scale>
      <p:origin x="0" y="144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16ABED-179B-42EF-8CC9-EA680F725D97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DZ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4AB7F43-6324-4448-A838-3FCA00A0AA71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27528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081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6163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4244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2325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0407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08488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76570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44651" algn="r" defTabSz="936163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6882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DZ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B7F43-6324-4448-A838-3FCA00A0AA71}" type="slidenum">
              <a:rPr lang="ar-DZ" smtClean="0"/>
              <a:t>1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75285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2112" y="2181222"/>
            <a:ext cx="7957265" cy="150507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4224" y="3978857"/>
            <a:ext cx="6553041" cy="17943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8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6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4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2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0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08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7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44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63871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41290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7079" y="281188"/>
            <a:ext cx="2106334" cy="599104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68075" y="281188"/>
            <a:ext cx="6162980" cy="599104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49944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65498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9493" y="4511972"/>
            <a:ext cx="7957265" cy="1394551"/>
          </a:xfrm>
        </p:spPr>
        <p:txBody>
          <a:bodyPr anchor="t"/>
          <a:lstStyle>
            <a:lvl1pPr algn="r">
              <a:defRPr sz="41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39493" y="2976017"/>
            <a:ext cx="7957265" cy="15359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80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61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42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2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04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084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765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446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6010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075" y="1638355"/>
            <a:ext cx="4134657" cy="46338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8756" y="1638355"/>
            <a:ext cx="4134657" cy="46338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1891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075" y="1571714"/>
            <a:ext cx="4136283" cy="65501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81" indent="0">
              <a:buNone/>
              <a:defRPr sz="2000" b="1"/>
            </a:lvl2pPr>
            <a:lvl3pPr marL="936163" indent="0">
              <a:buNone/>
              <a:defRPr sz="1800" b="1"/>
            </a:lvl3pPr>
            <a:lvl4pPr marL="1404244" indent="0">
              <a:buNone/>
              <a:defRPr sz="1600" b="1"/>
            </a:lvl4pPr>
            <a:lvl5pPr marL="1872325" indent="0">
              <a:buNone/>
              <a:defRPr sz="1600" b="1"/>
            </a:lvl5pPr>
            <a:lvl6pPr marL="2340407" indent="0">
              <a:buNone/>
              <a:defRPr sz="1600" b="1"/>
            </a:lvl6pPr>
            <a:lvl7pPr marL="2808488" indent="0">
              <a:buNone/>
              <a:defRPr sz="1600" b="1"/>
            </a:lvl7pPr>
            <a:lvl8pPr marL="3276570" indent="0">
              <a:buNone/>
              <a:defRPr sz="1600" b="1"/>
            </a:lvl8pPr>
            <a:lvl9pPr marL="3744651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075" y="2226730"/>
            <a:ext cx="4136283" cy="404549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55507" y="1571714"/>
            <a:ext cx="4137907" cy="65501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8081" indent="0">
              <a:buNone/>
              <a:defRPr sz="2000" b="1"/>
            </a:lvl2pPr>
            <a:lvl3pPr marL="936163" indent="0">
              <a:buNone/>
              <a:defRPr sz="1800" b="1"/>
            </a:lvl3pPr>
            <a:lvl4pPr marL="1404244" indent="0">
              <a:buNone/>
              <a:defRPr sz="1600" b="1"/>
            </a:lvl4pPr>
            <a:lvl5pPr marL="1872325" indent="0">
              <a:buNone/>
              <a:defRPr sz="1600" b="1"/>
            </a:lvl5pPr>
            <a:lvl6pPr marL="2340407" indent="0">
              <a:buNone/>
              <a:defRPr sz="1600" b="1"/>
            </a:lvl6pPr>
            <a:lvl7pPr marL="2808488" indent="0">
              <a:buNone/>
              <a:defRPr sz="1600" b="1"/>
            </a:lvl7pPr>
            <a:lvl8pPr marL="3276570" indent="0">
              <a:buNone/>
              <a:defRPr sz="1600" b="1"/>
            </a:lvl8pPr>
            <a:lvl9pPr marL="3744651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55507" y="2226730"/>
            <a:ext cx="4137907" cy="404549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73630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21508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36689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75" y="279560"/>
            <a:ext cx="3079866" cy="1189756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60083" y="279561"/>
            <a:ext cx="5233332" cy="599266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8075" y="1469318"/>
            <a:ext cx="3079866" cy="4802911"/>
          </a:xfrm>
        </p:spPr>
        <p:txBody>
          <a:bodyPr/>
          <a:lstStyle>
            <a:lvl1pPr marL="0" indent="0">
              <a:buNone/>
              <a:defRPr sz="1400"/>
            </a:lvl1pPr>
            <a:lvl2pPr marL="468081" indent="0">
              <a:buNone/>
              <a:defRPr sz="1200"/>
            </a:lvl2pPr>
            <a:lvl3pPr marL="936163" indent="0">
              <a:buNone/>
              <a:defRPr sz="1000"/>
            </a:lvl3pPr>
            <a:lvl4pPr marL="1404244" indent="0">
              <a:buNone/>
              <a:defRPr sz="900"/>
            </a:lvl4pPr>
            <a:lvl5pPr marL="1872325" indent="0">
              <a:buNone/>
              <a:defRPr sz="900"/>
            </a:lvl5pPr>
            <a:lvl6pPr marL="2340407" indent="0">
              <a:buNone/>
              <a:defRPr sz="900"/>
            </a:lvl6pPr>
            <a:lvl7pPr marL="2808488" indent="0">
              <a:buNone/>
              <a:defRPr sz="900"/>
            </a:lvl7pPr>
            <a:lvl8pPr marL="3276570" indent="0">
              <a:buNone/>
              <a:defRPr sz="900"/>
            </a:lvl8pPr>
            <a:lvl9pPr marL="3744651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71394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4918" y="4915059"/>
            <a:ext cx="5616893" cy="5802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34918" y="627385"/>
            <a:ext cx="5616893" cy="4212908"/>
          </a:xfrm>
        </p:spPr>
        <p:txBody>
          <a:bodyPr/>
          <a:lstStyle>
            <a:lvl1pPr marL="0" indent="0">
              <a:buNone/>
              <a:defRPr sz="3300"/>
            </a:lvl1pPr>
            <a:lvl2pPr marL="468081" indent="0">
              <a:buNone/>
              <a:defRPr sz="2900"/>
            </a:lvl2pPr>
            <a:lvl3pPr marL="936163" indent="0">
              <a:buNone/>
              <a:defRPr sz="2500"/>
            </a:lvl3pPr>
            <a:lvl4pPr marL="1404244" indent="0">
              <a:buNone/>
              <a:defRPr sz="2000"/>
            </a:lvl4pPr>
            <a:lvl5pPr marL="1872325" indent="0">
              <a:buNone/>
              <a:defRPr sz="2000"/>
            </a:lvl5pPr>
            <a:lvl6pPr marL="2340407" indent="0">
              <a:buNone/>
              <a:defRPr sz="2000"/>
            </a:lvl6pPr>
            <a:lvl7pPr marL="2808488" indent="0">
              <a:buNone/>
              <a:defRPr sz="2000"/>
            </a:lvl7pPr>
            <a:lvl8pPr marL="3276570" indent="0">
              <a:buNone/>
              <a:defRPr sz="2000"/>
            </a:lvl8pPr>
            <a:lvl9pPr marL="3744651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34918" y="5495310"/>
            <a:ext cx="5616893" cy="824052"/>
          </a:xfrm>
        </p:spPr>
        <p:txBody>
          <a:bodyPr/>
          <a:lstStyle>
            <a:lvl1pPr marL="0" indent="0">
              <a:buNone/>
              <a:defRPr sz="1400"/>
            </a:lvl1pPr>
            <a:lvl2pPr marL="468081" indent="0">
              <a:buNone/>
              <a:defRPr sz="1200"/>
            </a:lvl2pPr>
            <a:lvl3pPr marL="936163" indent="0">
              <a:buNone/>
              <a:defRPr sz="1000"/>
            </a:lvl3pPr>
            <a:lvl4pPr marL="1404244" indent="0">
              <a:buNone/>
              <a:defRPr sz="900"/>
            </a:lvl4pPr>
            <a:lvl5pPr marL="1872325" indent="0">
              <a:buNone/>
              <a:defRPr sz="900"/>
            </a:lvl5pPr>
            <a:lvl6pPr marL="2340407" indent="0">
              <a:buNone/>
              <a:defRPr sz="900"/>
            </a:lvl6pPr>
            <a:lvl7pPr marL="2808488" indent="0">
              <a:buNone/>
              <a:defRPr sz="900"/>
            </a:lvl7pPr>
            <a:lvl8pPr marL="3276570" indent="0">
              <a:buNone/>
              <a:defRPr sz="900"/>
            </a:lvl8pPr>
            <a:lvl9pPr marL="3744651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08306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8075" y="281186"/>
            <a:ext cx="8425340" cy="1170252"/>
          </a:xfrm>
          <a:prstGeom prst="rect">
            <a:avLst/>
          </a:prstGeom>
        </p:spPr>
        <p:txBody>
          <a:bodyPr vert="horz" lIns="93616" tIns="46808" rIns="93616" bIns="46808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075" y="1638355"/>
            <a:ext cx="8425340" cy="4633874"/>
          </a:xfrm>
          <a:prstGeom prst="rect">
            <a:avLst/>
          </a:prstGeom>
        </p:spPr>
        <p:txBody>
          <a:bodyPr vert="horz" lIns="93616" tIns="46808" rIns="93616" bIns="46808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709067" y="6507904"/>
            <a:ext cx="2184347" cy="373830"/>
          </a:xfrm>
          <a:prstGeom prst="rect">
            <a:avLst/>
          </a:prstGeom>
        </p:spPr>
        <p:txBody>
          <a:bodyPr vert="horz" lIns="93616" tIns="46808" rIns="93616" bIns="46808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81CDC-E536-4850-A37C-0D9D2BCEDFB8}" type="datetimeFigureOut">
              <a:rPr lang="ar-DZ" smtClean="0"/>
              <a:t>01-07-1446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98509" y="6507904"/>
            <a:ext cx="2964471" cy="373830"/>
          </a:xfrm>
          <a:prstGeom prst="rect">
            <a:avLst/>
          </a:prstGeom>
        </p:spPr>
        <p:txBody>
          <a:bodyPr vert="horz" lIns="93616" tIns="46808" rIns="93616" bIns="46808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68076" y="6507904"/>
            <a:ext cx="2184347" cy="373830"/>
          </a:xfrm>
          <a:prstGeom prst="rect">
            <a:avLst/>
          </a:prstGeom>
        </p:spPr>
        <p:txBody>
          <a:bodyPr vert="horz" lIns="93616" tIns="46808" rIns="93616" bIns="46808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53373-3C89-4501-9868-780AF3C95AD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96005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6163" rtl="1" eaLnBrk="1" latinLnBrk="0" hangingPunct="1"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1061" indent="-351061" algn="r" defTabSz="936163" rtl="1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0632" indent="-292551" algn="r" defTabSz="936163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0203" indent="-234041" algn="r" defTabSz="936163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38285" indent="-234041" algn="r" defTabSz="936163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6366" indent="-234041" algn="r" defTabSz="936163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4447" indent="-234041" algn="r" defTabSz="9361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2529" indent="-234041" algn="r" defTabSz="9361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0610" indent="-234041" algn="r" defTabSz="9361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8692" indent="-234041" algn="r" defTabSz="936163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81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6163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4244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2325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0407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08488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76570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44651" algn="r" defTabSz="936163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8665" y="216204"/>
            <a:ext cx="8325868" cy="1350226"/>
          </a:xfrm>
        </p:spPr>
        <p:txBody>
          <a:bodyPr>
            <a:normAutofit fontScale="90000"/>
          </a:bodyPr>
          <a:lstStyle/>
          <a:p>
            <a:r>
              <a:rPr lang="ar-DZ" sz="1700" b="1" dirty="0"/>
              <a:t>الجمهورية الجزائرية الديمقراطية الشعبية </a:t>
            </a:r>
            <a:br>
              <a:rPr lang="ar-DZ" sz="1700" b="1" dirty="0"/>
            </a:br>
            <a:r>
              <a:rPr lang="ar-DZ" sz="1700" b="1" dirty="0"/>
              <a:t>وزارة التعليم العالي والبحث العلمي</a:t>
            </a:r>
            <a:br>
              <a:rPr lang="ar-DZ" sz="1700" b="1" dirty="0"/>
            </a:br>
            <a:r>
              <a:rPr lang="ar-DZ" sz="1700" b="1" dirty="0"/>
              <a:t>جامعة 08 ماي 1945 – قالمة </a:t>
            </a:r>
            <a:r>
              <a:rPr lang="ar-DZ" sz="1600" b="1" dirty="0"/>
              <a:t/>
            </a:r>
            <a:br>
              <a:rPr lang="ar-DZ" sz="1600" b="1" dirty="0"/>
            </a:br>
            <a:r>
              <a:rPr lang="ar-DZ" sz="1600" b="1" dirty="0"/>
              <a:t/>
            </a:r>
            <a:br>
              <a:rPr lang="ar-DZ" sz="1600" b="1" dirty="0"/>
            </a:br>
            <a:r>
              <a:rPr lang="ar-DZ" sz="1600" b="1" dirty="0"/>
              <a:t/>
            </a:r>
            <a:br>
              <a:rPr lang="ar-DZ" sz="1600" b="1" dirty="0"/>
            </a:br>
            <a:r>
              <a:rPr lang="ar-DZ" sz="1700" b="1" dirty="0"/>
              <a:t>كـلــية :</a:t>
            </a:r>
            <a:r>
              <a:rPr lang="ar-DZ" sz="1700" b="1" dirty="0" smtClean="0"/>
              <a:t>العـلــوم </a:t>
            </a:r>
            <a:r>
              <a:rPr lang="ar-DZ" sz="1700" b="1" dirty="0"/>
              <a:t>الانسانيـة </a:t>
            </a:r>
            <a:r>
              <a:rPr lang="ar-DZ" sz="1700" b="1" dirty="0" smtClean="0"/>
              <a:t>والاجتماعـية                                                                                    </a:t>
            </a:r>
            <a:r>
              <a:rPr lang="ar-DZ" sz="1700" b="1" dirty="0"/>
              <a:t>قسم : الــتـــــاريــــخ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2599" y="2376530"/>
            <a:ext cx="6995366" cy="846194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ar-SA" sz="11200" b="1" dirty="0" smtClean="0">
                <a:solidFill>
                  <a:srgbClr val="FF0000"/>
                </a:solidFill>
              </a:rPr>
              <a:t>دور </a:t>
            </a:r>
            <a:r>
              <a:rPr lang="ar-SA" sz="11200" b="1" dirty="0">
                <a:solidFill>
                  <a:srgbClr val="FF0000"/>
                </a:solidFill>
              </a:rPr>
              <a:t>كتب الأنساب في كتابة التاريخ الإسلامي </a:t>
            </a:r>
            <a:endParaRPr lang="ar-DZ" sz="11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8550" y="2232514"/>
            <a:ext cx="7003465" cy="9902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616" tIns="46808" rIns="93616" bIns="46808" spcCol="0" rtlCol="1" anchor="ctr"/>
          <a:lstStyle/>
          <a:p>
            <a:pPr algn="ctr"/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310567" y="3222724"/>
            <a:ext cx="8352456" cy="3143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000" b="1" dirty="0" smtClean="0"/>
              <a:t>      </a:t>
            </a:r>
            <a:endParaRPr lang="ar-DZ" sz="1000" b="1" dirty="0" smtClean="0"/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400" b="1" dirty="0">
                <a:solidFill>
                  <a:schemeClr val="accent1"/>
                </a:solidFill>
                <a:ea typeface="Calibri"/>
              </a:rPr>
              <a:t>مقياس : </a:t>
            </a:r>
            <a:r>
              <a:rPr lang="ar-SA" sz="2400" b="1" dirty="0" smtClean="0">
                <a:solidFill>
                  <a:schemeClr val="accent1"/>
                </a:solidFill>
                <a:ea typeface="Calibri"/>
              </a:rPr>
              <a:t>مص</a:t>
            </a:r>
            <a:r>
              <a:rPr lang="ar-DZ" sz="2400" b="1" dirty="0" smtClean="0">
                <a:solidFill>
                  <a:schemeClr val="accent1"/>
                </a:solidFill>
                <a:ea typeface="Calibri"/>
              </a:rPr>
              <a:t>ــــ</a:t>
            </a:r>
            <a:r>
              <a:rPr lang="ar-SA" sz="2400" b="1" dirty="0" smtClean="0">
                <a:solidFill>
                  <a:schemeClr val="accent1"/>
                </a:solidFill>
                <a:ea typeface="Calibri"/>
              </a:rPr>
              <a:t>ادر الت</a:t>
            </a:r>
            <a:r>
              <a:rPr lang="ar-DZ" sz="2400" b="1" dirty="0" smtClean="0">
                <a:solidFill>
                  <a:schemeClr val="accent1"/>
                </a:solidFill>
                <a:ea typeface="Calibri"/>
              </a:rPr>
              <a:t>ــــ</a:t>
            </a:r>
            <a:r>
              <a:rPr lang="ar-SA" sz="2400" b="1" dirty="0" smtClean="0">
                <a:solidFill>
                  <a:schemeClr val="accent1"/>
                </a:solidFill>
                <a:ea typeface="Calibri"/>
              </a:rPr>
              <a:t>اريخ </a:t>
            </a:r>
            <a:r>
              <a:rPr lang="ar-SA" sz="2400" b="1" dirty="0" err="1" smtClean="0">
                <a:solidFill>
                  <a:schemeClr val="accent1"/>
                </a:solidFill>
                <a:ea typeface="Calibri"/>
              </a:rPr>
              <a:t>الإس</a:t>
            </a:r>
            <a:r>
              <a:rPr lang="ar-DZ" sz="2400" b="1" dirty="0" smtClean="0">
                <a:solidFill>
                  <a:schemeClr val="accent1"/>
                </a:solidFill>
                <a:ea typeface="Calibri"/>
              </a:rPr>
              <a:t>ــــ</a:t>
            </a:r>
            <a:r>
              <a:rPr lang="ar-SA" sz="2400" b="1" dirty="0" err="1" smtClean="0">
                <a:solidFill>
                  <a:schemeClr val="accent1"/>
                </a:solidFill>
                <a:ea typeface="Calibri"/>
              </a:rPr>
              <a:t>لامي</a:t>
            </a:r>
            <a:r>
              <a:rPr lang="ar-SA" sz="2400" b="1" dirty="0" smtClean="0">
                <a:solidFill>
                  <a:schemeClr val="accent1"/>
                </a:solidFill>
                <a:ea typeface="Calibri"/>
              </a:rPr>
              <a:t> </a:t>
            </a:r>
            <a:endParaRPr lang="en-US" sz="2400" b="1" dirty="0">
              <a:solidFill>
                <a:schemeClr val="accent1"/>
              </a:solidFill>
              <a:ea typeface="Calibri"/>
              <a:cs typeface="Arial"/>
            </a:endParaRPr>
          </a:p>
          <a:p>
            <a:endParaRPr lang="ar-DZ" sz="2000" b="1" dirty="0" smtClean="0"/>
          </a:p>
          <a:p>
            <a:r>
              <a:rPr lang="ar-DZ" sz="2000" b="1" dirty="0"/>
              <a:t> </a:t>
            </a:r>
            <a:r>
              <a:rPr lang="ar-DZ" sz="2000" b="1" dirty="0" smtClean="0"/>
              <a:t>     إعــداد الطلـبــة :                                                            إشــراف  الأستـاذ  : </a:t>
            </a:r>
          </a:p>
          <a:p>
            <a:endParaRPr lang="ar-DZ" sz="2000" b="1" dirty="0" smtClean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DZ" sz="2000" b="1" dirty="0" smtClean="0"/>
              <a:t>      </a:t>
            </a:r>
            <a:r>
              <a:rPr lang="ar-DZ" sz="2000" b="1" dirty="0" err="1" smtClean="0"/>
              <a:t>أوغـيـدنـي</a:t>
            </a:r>
            <a:r>
              <a:rPr lang="ar-DZ" sz="2000" b="1" dirty="0" smtClean="0"/>
              <a:t> مـريـم                                              </a:t>
            </a:r>
            <a:r>
              <a:rPr lang="ar-SA" sz="2000" b="1" dirty="0"/>
              <a:t>الأستاذة الدكتورة</a:t>
            </a:r>
            <a:r>
              <a:rPr lang="ar-DZ" sz="2000" b="1" dirty="0"/>
              <a:t>/ </a:t>
            </a:r>
            <a:r>
              <a:rPr lang="ar-SA" sz="2000" b="1" dirty="0" err="1"/>
              <a:t>أ.د</a:t>
            </a:r>
            <a:r>
              <a:rPr lang="ar-SA" sz="2000" b="1" dirty="0"/>
              <a:t>: </a:t>
            </a:r>
            <a:r>
              <a:rPr lang="ar-SA" sz="2000" b="1" dirty="0" err="1"/>
              <a:t>عطابي</a:t>
            </a:r>
            <a:r>
              <a:rPr lang="ar-SA" sz="2000" b="1" dirty="0"/>
              <a:t> سناء</a:t>
            </a:r>
            <a:endParaRPr lang="en-US" sz="2000" b="1" dirty="0"/>
          </a:p>
          <a:p>
            <a:endParaRPr lang="ar-DZ" sz="1100" b="1" dirty="0" smtClean="0"/>
          </a:p>
          <a:p>
            <a:endParaRPr lang="ar-DZ" sz="2000" b="1" dirty="0"/>
          </a:p>
          <a:p>
            <a:pPr algn="ctr"/>
            <a:r>
              <a:rPr lang="ar-DZ" sz="2000" b="1" dirty="0" smtClean="0"/>
              <a:t>الـسـنــة الـــدراسيـــة : 2024 / 2025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6012" y="1077246"/>
            <a:ext cx="996780" cy="777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013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746260"/>
              </p:ext>
            </p:extLst>
          </p:nvPr>
        </p:nvGraphicFramePr>
        <p:xfrm>
          <a:off x="360264" y="486420"/>
          <a:ext cx="8689264" cy="62230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40108"/>
                <a:gridCol w="3399196"/>
                <a:gridCol w="3467830"/>
                <a:gridCol w="8821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749840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b="1" dirty="0" smtClean="0"/>
                        <a:t>العسكري</a:t>
                      </a:r>
                      <a:r>
                        <a:rPr lang="ar-DZ" b="1" baseline="0" dirty="0" smtClean="0"/>
                        <a:t> 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المدلاج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بنو عمر ، شهد بدر مع النبي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صلى الله عليه وسلم وقال الوافدي شهــد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مدلاج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المشاهد كلها مع النبي صلى الله 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عليه وسلم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عتبة بن غزوات ... شهد. وقال الوافدي :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كان عتبة ... هاجر إلى أرض الحبشة  في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indent="0" rtl="1">
                        <a:buNone/>
                      </a:pP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ال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مرة الثانية ، وكان من رماة  أصحاب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رسول الله صلى الله عليه وسلم المذكورين .</a:t>
                      </a:r>
                    </a:p>
                    <a:p>
                      <a:pPr marL="0" indent="0" rtl="1"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سليمان بن ربيعة بن سهم بن عمر بن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ثعلبة بن غم بن قتيبة الباهلي , كان : قال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له سليمان الخيل وجهه عثمان بن عفان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رضي الله عنه إلى أرمينية وفتح  فتوحا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كثرة ...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أبو </a:t>
                      </a:r>
                      <a:r>
                        <a:rPr lang="ar-DZ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أُمامة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صدق بن عجلان صحب النبي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صلى الله عليه وسلم , وروى عنه , وكان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ممن اتجه إلى الشام في أيام أبي بكر غازٌا.</a:t>
                      </a:r>
                    </a:p>
                    <a:p>
                      <a:pPr marL="0" indent="0" rtl="1"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وكان سعد بن العاص عامل عثمان بن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عفان رضي الله عنهما  من الكوفة  فأوقع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بأهل موقان وجٌلان .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271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229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230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145</a:t>
                      </a:r>
                      <a:endParaRPr lang="ar-D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69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684040"/>
              </p:ext>
            </p:extLst>
          </p:nvPr>
        </p:nvGraphicFramePr>
        <p:xfrm>
          <a:off x="360264" y="702444"/>
          <a:ext cx="8689264" cy="568863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40108"/>
                <a:gridCol w="3399196"/>
                <a:gridCol w="3467830"/>
                <a:gridCol w="8821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317792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b="1" dirty="0" smtClean="0"/>
                        <a:t>السيـاسـي</a:t>
                      </a:r>
                      <a:r>
                        <a:rPr lang="ar-DZ" b="1" baseline="0" dirty="0" smtClean="0"/>
                        <a:t> 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يتعلق بشكل أساسي بكيفية تأثير نســب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الأشراف في السياسة .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الأنساب الشريفة خصوصا  نسب آل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البيت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التي تحمل أبعادا سياسية ودينية معا .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يتحدث عن الفتنة الكبرى بعد مقـتـــل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عثمان بن عفان رضي الله عنه ، التي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انتجت  صراعا  سياسيا ظهر في معركة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الجمل  و صفين  بين معاوية بن أبي</a:t>
                      </a:r>
                      <a:r>
                        <a:rPr lang="ar-DZ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سفيان</a:t>
                      </a:r>
                    </a:p>
                    <a:p>
                      <a:pPr rtl="1"/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وعلي بن أبي طالب رضي الله عنهما .</a:t>
                      </a:r>
                    </a:p>
                    <a:p>
                      <a:pPr rtl="1"/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الثورات التي قامت كرد فعل على رفض </a:t>
                      </a:r>
                    </a:p>
                    <a:p>
                      <a:pPr rtl="1"/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الحكم مثل ثورة بن أشعث .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ذكر مطول للحجاج بن يوسف</a:t>
                      </a:r>
                      <a:r>
                        <a:rPr lang="ar-DZ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الثقفي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265113" rtl="1">
                        <a:buFontTx/>
                        <a:buAutoNum type="arabicParenR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من  بني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فـــزار هو أبو عبد الله  بـن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مسعدة الذي شهد الجمل مع عائشة رضي الله عنها . </a:t>
                      </a:r>
                      <a:endParaRPr lang="ar-DZ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rtl="1">
                        <a:buFontTx/>
                        <a:buAutoNum type="arabicParenR" startAt="2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بني عبس : العباس بنو شريك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بن حارثة بن جنيدب شهد الجمل وصفين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مع علي بن أبي طالب رضي الله عنه .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عبد الله بن منقذ بن حذيفة بن جندل بن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مالك بن جندب ، شهد الجمل مع علي بن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أبي طالب رضي الله عنه ، و قُتل عبد الله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يوم صفين ، اشتُرت عبن عمران بـوم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الجمل .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عطية بن عمرو بن سحيم بن عبد الله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جناب كان مع ابن الأشعث ، ألقي عليه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القبض في القلعة من طرف </a:t>
                      </a:r>
                      <a:r>
                        <a:rPr lang="ar-DZ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خرشة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بن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مسعود فأخذه وبعث به إلى البصرة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فصلبه الحجاج على باب داره .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dirty="0" smtClean="0"/>
                        <a:t> </a:t>
                      </a:r>
                    </a:p>
                    <a:p>
                      <a:pPr rtl="1"/>
                      <a:r>
                        <a:rPr lang="ar-DZ" dirty="0" smtClean="0"/>
                        <a:t>190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197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14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10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627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182423"/>
              </p:ext>
            </p:extLst>
          </p:nvPr>
        </p:nvGraphicFramePr>
        <p:xfrm>
          <a:off x="360264" y="414412"/>
          <a:ext cx="8689264" cy="62230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74424"/>
                <a:gridCol w="3364880"/>
                <a:gridCol w="3467830"/>
                <a:gridCol w="8821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317792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b="1" dirty="0" smtClean="0"/>
                        <a:t>الاجتماعي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تحدث البلاذري على دور الأشراف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المجتمع العربي وكيف أن نسبهم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الرفيع منحهم مكانة خاصة داخل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قبائلهم وكان نسب آل البيت 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حظى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باحترام كبير .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يتفاعل الأشراف مع الفئات المختلفة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المجتمع .</a:t>
                      </a:r>
                      <a:b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تزوج بنات بن زبان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الحسن بن علي بن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أبي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طالب وعبد الله بن الزبير رضي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الله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عنهما والمنذر بن الزبير رضي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الله عنه.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 جرٌر: إن الندى من بني ذبيان ...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أخت و أصهار . 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المدائني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المغيرة بن شعبة قال : ما صنعت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معروفا قط إلا كنت أحرص الناس على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صيانته ... وكان المغيرة 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قول : ابن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المودة 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نفع عند الجمل الصؤول ... فكيف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عند الرجل المميز الفهم الكريم 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وتزوج المغيرة  ثلاث بنات لأبي سفيان بن حرب و تزوج ابنة سعد بن أبي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وقاص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كان قد اعتزل حرب علي و معاوية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و أقام  بالطائف متمارضا ) . 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المدائني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قال : و نظر الحجاج يوما إلى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عبيد الله بن شعبة بن </a:t>
                      </a:r>
                      <a:r>
                        <a:rPr lang="ar-DZ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القلعم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وهو يأكل،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وكان  مفرطا في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الأكل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،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فقال الحجاج  لشهر بن حوشب الحديث عن رسول الله صلى الله عليه وسلم : أن الكافر يأكل في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سبعة أمعاء ... فقال الحجاج ما أظن من قتل ابن شعبة إلاًّ سيقـتـل كافرا .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dirty="0" smtClean="0"/>
                        <a:t>178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345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375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920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500124"/>
              </p:ext>
            </p:extLst>
          </p:nvPr>
        </p:nvGraphicFramePr>
        <p:xfrm>
          <a:off x="360264" y="702444"/>
          <a:ext cx="8689264" cy="561662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74424"/>
                <a:gridCol w="3364880"/>
                <a:gridCol w="3467830"/>
                <a:gridCol w="882130"/>
              </a:tblGrid>
              <a:tr h="380599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236025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b="1" dirty="0" smtClean="0"/>
                        <a:t>الاجتماعي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تنظـيم الأسرة  والـعـلاقة الزوجـيـة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الإشـارة الكـيفـية لدفـن الموتــى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 أول مـــن اتخـــذ النعــــوش هـــو</a:t>
                      </a:r>
                    </a:p>
                    <a:p>
                      <a:pPr marL="0" indent="0" algn="ctr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عمر بن الخطاب رضي الله عنه )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المدائني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كان الحجاج يطعم في شهر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رمضان وغيره كل 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وم ألف خوان على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كل خوان أربعون رغـيفا وحفنة ثريـد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وجنب شواء وأرز وخل وبقل 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05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غٌيلان بن سلمة بن معتب وكان شريفا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في الجاهلية و أدرك الإسلام  و أسلم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وكان تحته عشرة نسوة فأمره الرسول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صلى الله عليه وسلم بأن يطلق ستة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و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ختار أربعـة . </a:t>
                      </a:r>
                      <a:endParaRPr lang="ar-DZ" sz="105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rtl="1">
                        <a:buFontTx/>
                        <a:buNone/>
                      </a:pPr>
                      <a:endParaRPr lang="ar-DZ" sz="10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تزوج بادية بنت عبد الرحمان بن عوف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و ماتت في أيام عمر رضي الله عنه ، فلما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رأى خلقها تحت الثوب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، 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وعندما ماتت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بعـدها زينب بنت جحش قال عمر إني   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لأخاف أن يرى منها ما</a:t>
                      </a:r>
                      <a:r>
                        <a:rPr lang="ar-DZ" sz="18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رؤى من بادية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فهل عندكم حيلة ،  فقالت أسماء بنت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عميس رأٌت في الحبشة نعوشا لموتاهم </a:t>
                      </a:r>
                    </a:p>
                    <a:p>
                      <a:pPr marL="0" indent="0" rtl="1">
                        <a:buFontTx/>
                        <a:buNone/>
                      </a:pPr>
                      <a:r>
                        <a:rPr lang="ar-DZ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فاتخذ   لزينب  نعشا .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dirty="0" smtClean="0"/>
                        <a:t>376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432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433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566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803847"/>
              </p:ext>
            </p:extLst>
          </p:nvPr>
        </p:nvGraphicFramePr>
        <p:xfrm>
          <a:off x="360264" y="342404"/>
          <a:ext cx="8689264" cy="6336704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74424"/>
                <a:gridCol w="2993692"/>
                <a:gridCol w="3839018"/>
                <a:gridCol w="8821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965864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b="1" dirty="0" smtClean="0"/>
                        <a:t>الـثـقــافـي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rtl="1">
                        <a:buFontTx/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النابغة الذبياني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الأكثم بن الصفي بن رياح بن الحارث كان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حكيما في الجاهلية أدرك مبعث الرسول صلى الله عليه وسلم وجعل يوصي قومه ...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قال الكلبي أن الأكثم خرج يريد الرسول صلى الله عليه وسلم فمات قبل أن يصل إليه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من أقواله و أمثاله :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لكل </a:t>
                      </a:r>
                      <a:r>
                        <a:rPr lang="ar-DZ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شيئ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زينة وزينة المنطق الصدق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عدو الرجل جهله وصديقه عقله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إن كان الكلام من فضة فالسكوت من ذهب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رضا الناس غاية لا تدرك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طول العشرة تبدل الأخلاق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المشورة مفتاح الرأي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السكوت على الأحمق جوابه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إن للحيطان آذان فأنظر أين تتكلم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أبو اسحاق الفزاري , تلميذ الإمام مالك بن أنس</a:t>
                      </a:r>
                    </a:p>
                    <a:p>
                      <a:pPr marL="285750" indent="-285750" rtl="1">
                        <a:buFontTx/>
                        <a:buChar char="-"/>
                      </a:pPr>
                      <a:endParaRPr lang="ar-DZ" sz="18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rtl="1">
                        <a:buFontTx/>
                        <a:buChar char="-"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عمر بن عمار بن العُرٌان, مكان عالما بالعربٌة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 قرأ القرآن ... وكان ٌقول : لقد علمت من أمر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القرآن ما لو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يك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تب وحمله الأعمش ما قُوي عليه</a:t>
                      </a:r>
                      <a:endParaRPr lang="ar-DZ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dirty="0" smtClean="0"/>
                        <a:t>104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84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174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51</a:t>
                      </a:r>
                    </a:p>
                    <a:p>
                      <a:pPr rtl="1"/>
                      <a:endParaRPr lang="ar-D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322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75" y="198388"/>
            <a:ext cx="8425340" cy="864096"/>
          </a:xfrm>
        </p:spPr>
        <p:txBody>
          <a:bodyPr>
            <a:normAutofit/>
          </a:bodyPr>
          <a:lstStyle/>
          <a:p>
            <a:r>
              <a:rPr lang="ar-DZ" b="1" dirty="0" smtClean="0">
                <a:solidFill>
                  <a:srgbClr val="FF0000"/>
                </a:solidFill>
              </a:rPr>
              <a:t>الخــاتـمـــــــة</a:t>
            </a:r>
            <a:endParaRPr lang="ar-DZ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2272" y="1062484"/>
            <a:ext cx="8497348" cy="554461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ar-DZ" sz="1600" b="1" dirty="0" smtClean="0"/>
              <a:t>يمكن القول  أن البلاذري يعد من أبرز المؤرخين المسلمين بعـد  الطبري من حيث سعة المعلومات , و يعتـبـر كتـابـه أنسـاب الأشراف  الأحسـن من حيـث إنتـقـاء الروايـات و ألأنقـى من حيـث الأسانـيـد . 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ar-DZ" sz="1600" b="1" dirty="0" smtClean="0"/>
              <a:t>تـحـدث هـذا الكـتــاب عـن أنـسـاب قبـائل بنـي تـمـيـم و بـنـي و بـنـي  مـضـر و أخـبـارهـا . 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ar-DZ" sz="1600" b="1" dirty="0" smtClean="0"/>
              <a:t>ركـز كتـاب </a:t>
            </a:r>
            <a:r>
              <a:rPr lang="ar-DZ" sz="1600" b="1" dirty="0" smtClean="0"/>
              <a:t>« أنسـاب الأشـراف » عـلى </a:t>
            </a:r>
            <a:r>
              <a:rPr lang="ar-DZ" sz="1600" b="1" dirty="0" smtClean="0"/>
              <a:t>الجـانب الاجـتماعي و كـان هو الغـالب عـلى بـاقي الجـوانب الأخرى , إذ ذكـر لـنـا أخـبـار هـذه القـبـائل و الحـيـاة التـي كـانت تـعيـشـهـا , و يمـكـن القـول أن الجـانب الاجتمـاعـي  جـاء  في كتـاب </a:t>
            </a:r>
            <a:r>
              <a:rPr lang="ar-DZ" sz="1600" b="1" dirty="0" smtClean="0"/>
              <a:t>« </a:t>
            </a:r>
            <a:r>
              <a:rPr lang="ar-DZ" sz="1600" b="1" dirty="0" smtClean="0"/>
              <a:t>أنـسـاب </a:t>
            </a:r>
            <a:r>
              <a:rPr lang="ar-DZ" sz="1600" b="1" dirty="0" smtClean="0"/>
              <a:t>الأشـــراف » للبـلاذري </a:t>
            </a:r>
            <a:r>
              <a:rPr lang="ar-DZ" sz="1600" b="1" dirty="0" smtClean="0"/>
              <a:t>بـحـوالي مـا نسبـتـه 80 % , كـمـا كـانت هنـاك إشـارات بسيـطـة للجـانب العـسـكـري فذكرت بـعـض غـزوات الـرسـول صلى الله عليه وسلم , وبـعـض مـعـارك الفتـوحـات الاسـلاميـة الـتي خـاضـهـا الـصـحـابـة رضوان الله عليهم , وكـان هذا الجـانب يـمثـل  </a:t>
            </a:r>
            <a:r>
              <a:rPr lang="ar-DZ" sz="1600" b="1" dirty="0"/>
              <a:t>حـوالـي مـا </a:t>
            </a:r>
            <a:r>
              <a:rPr lang="ar-DZ" sz="1600" b="1" dirty="0" smtClean="0"/>
              <a:t>نسبـتـه</a:t>
            </a:r>
            <a:r>
              <a:rPr lang="ar-DZ" sz="1600" b="1" dirty="0"/>
              <a:t> 10 % </a:t>
            </a:r>
            <a:r>
              <a:rPr lang="ar-DZ" sz="1600" b="1" dirty="0" smtClean="0"/>
              <a:t>من بـاقـي محـتـويـات الكـتـاب . </a:t>
            </a:r>
            <a:r>
              <a:rPr lang="ar-DZ" sz="1600" b="1" smtClean="0"/>
              <a:t>بالإضـافـة </a:t>
            </a:r>
            <a:r>
              <a:rPr lang="ar-DZ" sz="1600" b="1" smtClean="0"/>
              <a:t>كـذلك </a:t>
            </a:r>
            <a:r>
              <a:rPr lang="ar-DZ" sz="1600" b="1" smtClean="0"/>
              <a:t>إلــــى وجـــــود </a:t>
            </a:r>
            <a:r>
              <a:rPr lang="ar-DZ" sz="1600" b="1" dirty="0" smtClean="0"/>
              <a:t>بـعـض الإشـارات الصـغـيـرة للجـانب السـيـاسـي و مـثـلـت كـذلك </a:t>
            </a:r>
            <a:r>
              <a:rPr lang="ar-DZ" sz="1600" b="1" dirty="0"/>
              <a:t>نـسـبـة  10 % </a:t>
            </a:r>
            <a:r>
              <a:rPr lang="ar-DZ" sz="1600" b="1" dirty="0" smtClean="0"/>
              <a:t>. </a:t>
            </a: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ar-DZ" sz="1600" b="1" dirty="0" smtClean="0"/>
              <a:t>في </a:t>
            </a:r>
            <a:r>
              <a:rPr lang="ar-DZ" sz="1600" b="1" dirty="0"/>
              <a:t>الأخـيـر يـمكـن </a:t>
            </a:r>
            <a:r>
              <a:rPr lang="ar-DZ" sz="1600" b="1" dirty="0" smtClean="0"/>
              <a:t>القـول أن كـتـاب « أنسـاب الأشـراف » يمـكـن الاعـتـمـاد عـليـه مـن طرف الـبـاحـثيـن خـاصـة فــي الـدراسـات الاجـتـمـاعـيـة , إذ يـحـتـوي عـلى الكـثـيـر من الـتفـاصـيـل التـي يمـكـن أن تـكـون مفـيـدة للـبـاحـث لإنجـاز بـحـثـه .</a:t>
            </a:r>
          </a:p>
        </p:txBody>
      </p:sp>
    </p:spTree>
    <p:extLst>
      <p:ext uri="{BB962C8B-B14F-4D97-AF65-F5344CB8AC3E}">
        <p14:creationId xmlns:p14="http://schemas.microsoft.com/office/powerpoint/2010/main" val="299395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64" y="270396"/>
            <a:ext cx="4176464" cy="6552728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753" y="54373"/>
            <a:ext cx="4320480" cy="669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9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75" y="198388"/>
            <a:ext cx="8425340" cy="576064"/>
          </a:xfrm>
        </p:spPr>
        <p:txBody>
          <a:bodyPr>
            <a:normAutofit fontScale="90000"/>
          </a:bodyPr>
          <a:lstStyle/>
          <a:p>
            <a:r>
              <a:rPr lang="ar-DZ" b="1" dirty="0" smtClean="0">
                <a:solidFill>
                  <a:srgbClr val="FF0000"/>
                </a:solidFill>
              </a:rPr>
              <a:t>قـائـمــة المصـادر و المـراجـع</a:t>
            </a:r>
            <a:endParaRPr lang="ar-DZ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8256" y="774452"/>
            <a:ext cx="8784976" cy="576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ar-DZ" sz="2000" b="1" u="sng" dirty="0" smtClean="0">
                <a:solidFill>
                  <a:srgbClr val="FF0000"/>
                </a:solidFill>
              </a:rPr>
              <a:t>أ ) المصــــــــادر </a:t>
            </a:r>
            <a:r>
              <a:rPr lang="ar-DZ" sz="2000" b="1" u="sng" dirty="0">
                <a:solidFill>
                  <a:srgbClr val="FF0000"/>
                </a:solidFill>
              </a:rPr>
              <a:t>: 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أحمد بن فارس بن زكريا أبو الحسن، معجم مقاييس اللغة ، تـــر: عبد السلام محمد هارون ، دار الفكر، </a:t>
            </a:r>
          </a:p>
          <a:p>
            <a:pPr marL="82550" indent="0">
              <a:buNone/>
              <a:tabLst>
                <a:tab pos="450850" algn="l"/>
              </a:tabLst>
            </a:pPr>
            <a:r>
              <a:rPr lang="ar-DZ" sz="2000" b="1" dirty="0">
                <a:solidFill>
                  <a:schemeClr val="tx2"/>
                </a:solidFill>
              </a:rPr>
              <a:t> </a:t>
            </a:r>
            <a:r>
              <a:rPr lang="ar-DZ" sz="2000" b="1" dirty="0" smtClean="0">
                <a:solidFill>
                  <a:schemeClr val="tx2"/>
                </a:solidFill>
              </a:rPr>
              <a:t>    (د . ت )،ج 5 .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الأصفهاني، ابي القاسم الحسين بن محمد،المفردات في غريب القرآن، تــــر:محمد السيد الكيلاني،بيروت، دار </a:t>
            </a:r>
            <a:r>
              <a:rPr lang="ar-DZ" sz="2000" b="1" dirty="0">
                <a:solidFill>
                  <a:schemeClr val="tx2"/>
                </a:solidFill>
              </a:rPr>
              <a:t>المعرفة، ،(د </a:t>
            </a:r>
            <a:r>
              <a:rPr lang="ar-DZ" sz="2000" b="1" dirty="0" smtClean="0">
                <a:solidFill>
                  <a:schemeClr val="tx2"/>
                </a:solidFill>
              </a:rPr>
              <a:t>. </a:t>
            </a:r>
            <a:r>
              <a:rPr lang="ar-DZ" sz="2000" b="1" dirty="0">
                <a:solidFill>
                  <a:schemeClr val="tx2"/>
                </a:solidFill>
              </a:rPr>
              <a:t>ت </a:t>
            </a:r>
            <a:r>
              <a:rPr lang="ar-DZ" sz="2000" b="1" dirty="0" smtClean="0">
                <a:solidFill>
                  <a:schemeClr val="tx2"/>
                </a:solidFill>
              </a:rPr>
              <a:t>).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ابن المنظور،أبوالفضل جمال الدين محمد بن  مكرم المصري، لسان  العرب ،تـــــر:عبد الله علي الكبيروأخرون،القاهرة،دار المعارف،</a:t>
            </a:r>
            <a:r>
              <a:rPr lang="ar-DZ" sz="2000" b="1" dirty="0">
                <a:solidFill>
                  <a:schemeClr val="tx2"/>
                </a:solidFill>
              </a:rPr>
              <a:t> </a:t>
            </a:r>
            <a:r>
              <a:rPr lang="ar-DZ" sz="2000" b="1" dirty="0" smtClean="0">
                <a:solidFill>
                  <a:schemeClr val="tx2"/>
                </a:solidFill>
              </a:rPr>
              <a:t>(</a:t>
            </a:r>
            <a:r>
              <a:rPr lang="ar-DZ" sz="2000" b="1" dirty="0">
                <a:solidFill>
                  <a:schemeClr val="tx2"/>
                </a:solidFill>
              </a:rPr>
              <a:t>د </a:t>
            </a:r>
            <a:r>
              <a:rPr lang="ar-DZ" sz="2000" b="1" dirty="0" smtClean="0">
                <a:solidFill>
                  <a:schemeClr val="tx2"/>
                </a:solidFill>
              </a:rPr>
              <a:t>. </a:t>
            </a:r>
            <a:r>
              <a:rPr lang="ar-DZ" sz="2000" b="1" dirty="0">
                <a:solidFill>
                  <a:schemeClr val="tx2"/>
                </a:solidFill>
              </a:rPr>
              <a:t>ت </a:t>
            </a:r>
            <a:r>
              <a:rPr lang="ar-DZ" sz="2000" b="1" dirty="0" smtClean="0">
                <a:solidFill>
                  <a:schemeClr val="tx2"/>
                </a:solidFill>
              </a:rPr>
              <a:t>).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بن النديم،أبو الفرج محمد بن أبي يعقوب اسحاق البغدادي،الفهرست،تـــــر:رضا تجدد،بيروت،دار المعرفة، (</a:t>
            </a:r>
            <a:r>
              <a:rPr lang="ar-DZ" sz="2000" b="1" dirty="0">
                <a:solidFill>
                  <a:schemeClr val="tx2"/>
                </a:solidFill>
              </a:rPr>
              <a:t>د .</a:t>
            </a:r>
            <a:r>
              <a:rPr lang="ar-DZ" sz="2000" b="1" dirty="0" smtClean="0">
                <a:solidFill>
                  <a:schemeClr val="tx2"/>
                </a:solidFill>
              </a:rPr>
              <a:t> </a:t>
            </a:r>
            <a:r>
              <a:rPr lang="ar-DZ" sz="2000" b="1" dirty="0">
                <a:solidFill>
                  <a:schemeClr val="tx2"/>
                </a:solidFill>
              </a:rPr>
              <a:t>ت </a:t>
            </a:r>
            <a:r>
              <a:rPr lang="ar-DZ" sz="2000" b="1" dirty="0" smtClean="0">
                <a:solidFill>
                  <a:schemeClr val="tx2"/>
                </a:solidFill>
              </a:rPr>
              <a:t>) .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بن حجرالعسقلاني،أحمدبنعلي، لسان الميزان،ط 1، بيروت،دارالبشائرالاسلامية ،(1423هـ/2002م)،ج1.</a:t>
            </a:r>
          </a:p>
          <a:p>
            <a:pPr marL="450850" indent="-368300">
              <a:buFont typeface="+mj-lt"/>
              <a:buAutoNum type="arabicPeriod"/>
              <a:tabLst>
                <a:tab pos="450850" algn="l"/>
              </a:tabLst>
            </a:pPr>
            <a:r>
              <a:rPr lang="ar-DZ" sz="2000" b="1" dirty="0" smtClean="0">
                <a:solidFill>
                  <a:schemeClr val="tx2"/>
                </a:solidFill>
              </a:rPr>
              <a:t>ياقوت الحموي الرومي،معجم الأدباء ارشاد الأريب الى معرفة الأديب،تــــر:إحسان عباس،بيروت،دار الغرب الاسلامي،1993،ج1</a:t>
            </a:r>
            <a:endParaRPr lang="ar-DZ" sz="20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ar-DZ" sz="2000" b="1" u="sng" dirty="0" smtClean="0">
                <a:solidFill>
                  <a:srgbClr val="FF0000"/>
                </a:solidFill>
              </a:rPr>
              <a:t>ب</a:t>
            </a:r>
            <a:r>
              <a:rPr lang="ar-DZ" sz="2000" b="1" u="sng" dirty="0">
                <a:solidFill>
                  <a:srgbClr val="FF0000"/>
                </a:solidFill>
              </a:rPr>
              <a:t>) </a:t>
            </a:r>
            <a:r>
              <a:rPr lang="ar-DZ" sz="2000" b="1" u="sng" dirty="0" smtClean="0">
                <a:solidFill>
                  <a:srgbClr val="FF0000"/>
                </a:solidFill>
              </a:rPr>
              <a:t>المــراجـــــع : </a:t>
            </a:r>
          </a:p>
          <a:p>
            <a:pPr marL="457200" indent="-457200">
              <a:buFont typeface="+mj-lt"/>
              <a:buAutoNum type="arabicPeriod"/>
            </a:pPr>
            <a:r>
              <a:rPr lang="ar-DZ" sz="2000" b="1" dirty="0" smtClean="0">
                <a:solidFill>
                  <a:schemeClr val="tx2"/>
                </a:solidFill>
              </a:rPr>
              <a:t>حسن نصُّار،نشأة التدوين التاريخي عند العرب،القاهرة،مكتبة النهضة المصرية،( د . ت ).</a:t>
            </a:r>
          </a:p>
          <a:p>
            <a:pPr marL="457200" indent="-457200">
              <a:buFont typeface="+mj-lt"/>
              <a:buAutoNum type="arabicPeriod"/>
            </a:pPr>
            <a:r>
              <a:rPr lang="ar-DZ" sz="2000" b="1" dirty="0" smtClean="0">
                <a:solidFill>
                  <a:schemeClr val="tx2"/>
                </a:solidFill>
              </a:rPr>
              <a:t>شاكر مصطفى،التاريخ العربي و المؤرخون دراسة في تطور علم التاريخ ومعرفة رجالة في الاسلام،ط3،بيروت ،دار العلم للملايين ،1983،ج1.</a:t>
            </a:r>
          </a:p>
          <a:p>
            <a:pPr marL="457200" indent="-457200">
              <a:buFont typeface="+mj-lt"/>
              <a:buAutoNum type="arabicPeriod"/>
            </a:pPr>
            <a:r>
              <a:rPr lang="ar-DZ" sz="2000" b="1" dirty="0" smtClean="0">
                <a:solidFill>
                  <a:schemeClr val="tx2"/>
                </a:solidFill>
              </a:rPr>
              <a:t>عبد العزيز الدوري،نشأة علم التاريخ عند العرب،ط2 بيروت مركز دراسات الوحدة العربية،2008.</a:t>
            </a:r>
          </a:p>
        </p:txBody>
      </p:sp>
    </p:spTree>
    <p:extLst>
      <p:ext uri="{BB962C8B-B14F-4D97-AF65-F5344CB8AC3E}">
        <p14:creationId xmlns:p14="http://schemas.microsoft.com/office/powerpoint/2010/main" val="56915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20" y="345530"/>
            <a:ext cx="7488831" cy="618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76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075" y="281186"/>
            <a:ext cx="8425340" cy="853306"/>
          </a:xfrm>
        </p:spPr>
        <p:txBody>
          <a:bodyPr/>
          <a:lstStyle/>
          <a:p>
            <a:r>
              <a:rPr lang="ar-DZ" b="1" dirty="0" smtClean="0">
                <a:solidFill>
                  <a:srgbClr val="C00000"/>
                </a:solidFill>
              </a:rPr>
              <a:t>خـــطـــة  الـبـحــــث</a:t>
            </a:r>
            <a:endParaRPr lang="ar-DZ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075" y="1062484"/>
            <a:ext cx="8425340" cy="5688632"/>
          </a:xfrm>
        </p:spPr>
        <p:txBody>
          <a:bodyPr>
            <a:normAutofit fontScale="77500" lnSpcReduction="20000"/>
          </a:bodyPr>
          <a:lstStyle/>
          <a:p>
            <a:pPr marL="623888" indent="-350838">
              <a:buFont typeface="Wingdings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مقدمة </a:t>
            </a:r>
            <a:endParaRPr lang="ar-DZ" sz="2800" b="1" dirty="0" smtClean="0">
              <a:solidFill>
                <a:srgbClr val="C00000"/>
              </a:solidFill>
            </a:endParaRPr>
          </a:p>
          <a:p>
            <a:pPr marL="273050" indent="0">
              <a:buNone/>
            </a:pPr>
            <a:endParaRPr lang="en-US" sz="2800" b="1" dirty="0">
              <a:solidFill>
                <a:srgbClr val="C00000"/>
              </a:solidFill>
            </a:endParaRPr>
          </a:p>
          <a:p>
            <a:pPr marL="623888" indent="-350838">
              <a:buFont typeface="Wingdings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المبحث الأول:  تعريف النسب </a:t>
            </a:r>
            <a:endParaRPr lang="en-US" sz="2800" b="1" dirty="0">
              <a:solidFill>
                <a:srgbClr val="C00000"/>
              </a:solidFill>
            </a:endParaRPr>
          </a:p>
          <a:p>
            <a:pPr marL="903288" lvl="0" indent="-273050"/>
            <a:r>
              <a:rPr lang="ar-SA" sz="2800" dirty="0"/>
              <a:t>أولا : لغة </a:t>
            </a:r>
            <a:endParaRPr lang="en-US" sz="2800" dirty="0"/>
          </a:p>
          <a:p>
            <a:pPr marL="903288" lvl="0" indent="-273050"/>
            <a:r>
              <a:rPr lang="ar-SA" sz="2800" dirty="0"/>
              <a:t>ثانيا : اصطلاحا</a:t>
            </a:r>
            <a:endParaRPr lang="en-US" sz="2800" dirty="0"/>
          </a:p>
          <a:p>
            <a:pPr marL="623888" lvl="0" indent="-350838">
              <a:buFont typeface="Wingdings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المبحث الثاني </a:t>
            </a:r>
            <a:r>
              <a:rPr lang="ar-SA" sz="2800" b="1" dirty="0" smtClean="0">
                <a:solidFill>
                  <a:srgbClr val="C00000"/>
                </a:solidFill>
              </a:rPr>
              <a:t>:</a:t>
            </a:r>
            <a:r>
              <a:rPr lang="ar-DZ" sz="2800" b="1" dirty="0" smtClean="0">
                <a:solidFill>
                  <a:srgbClr val="C00000"/>
                </a:solidFill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</a:rPr>
              <a:t>أهمية </a:t>
            </a:r>
            <a:r>
              <a:rPr lang="ar-SA" sz="2800" b="1" dirty="0">
                <a:solidFill>
                  <a:srgbClr val="C00000"/>
                </a:solidFill>
              </a:rPr>
              <a:t>كتب النسب في الكتابة التاريخية</a:t>
            </a:r>
            <a:endParaRPr lang="en-US" sz="2800" b="1" dirty="0">
              <a:solidFill>
                <a:srgbClr val="C00000"/>
              </a:solidFill>
            </a:endParaRPr>
          </a:p>
          <a:p>
            <a:pPr marL="898525" lvl="0" indent="-269875"/>
            <a:r>
              <a:rPr lang="ar-SA" sz="2800" dirty="0"/>
              <a:t>الجانب السياسي .</a:t>
            </a:r>
            <a:endParaRPr lang="en-US" sz="2800" dirty="0"/>
          </a:p>
          <a:p>
            <a:pPr marL="898525" lvl="0" indent="-269875"/>
            <a:r>
              <a:rPr lang="ar-SA" sz="2800" dirty="0"/>
              <a:t>الجانب </a:t>
            </a:r>
            <a:r>
              <a:rPr lang="ar-SA" sz="2800" dirty="0" err="1"/>
              <a:t>الإجتماعي</a:t>
            </a:r>
            <a:r>
              <a:rPr lang="ar-SA" sz="2800" dirty="0"/>
              <a:t> .</a:t>
            </a:r>
            <a:endParaRPr lang="en-US" sz="2800" dirty="0"/>
          </a:p>
          <a:p>
            <a:pPr marL="623888" indent="-350838">
              <a:buFont typeface="Wingdings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المبحث الثالث : أهم كتب الأنساب </a:t>
            </a:r>
            <a:endParaRPr lang="en-US" sz="2800" b="1" dirty="0">
              <a:solidFill>
                <a:srgbClr val="C00000"/>
              </a:solidFill>
            </a:endParaRPr>
          </a:p>
          <a:p>
            <a:pPr marL="903288" lvl="0" indent="-274638"/>
            <a:r>
              <a:rPr lang="ar-SA" sz="2800" dirty="0"/>
              <a:t>جمهرة النسب  - ابن الكلبي .</a:t>
            </a:r>
            <a:endParaRPr lang="en-US" sz="2800" dirty="0"/>
          </a:p>
          <a:p>
            <a:pPr marL="903288" lvl="0" indent="-274638"/>
            <a:r>
              <a:rPr lang="ar-SA" sz="2800" dirty="0"/>
              <a:t>نسب قريش – مصعب الزبيري .</a:t>
            </a:r>
            <a:endParaRPr lang="en-US" sz="2800" dirty="0"/>
          </a:p>
          <a:p>
            <a:pPr marL="903288" lvl="0" indent="-274638"/>
            <a:r>
              <a:rPr lang="ar-SA" sz="2800" dirty="0"/>
              <a:t>الأنساب  - السمعاني </a:t>
            </a:r>
            <a:endParaRPr lang="en-US" sz="2800" dirty="0"/>
          </a:p>
          <a:p>
            <a:pPr marL="623888" lvl="0" indent="-350838">
              <a:buFont typeface="Wingdings" pitchFamily="2" charset="2"/>
              <a:buChar char="v"/>
            </a:pPr>
            <a:r>
              <a:rPr lang="ar-SA" sz="2800" b="1" dirty="0">
                <a:solidFill>
                  <a:srgbClr val="C00000"/>
                </a:solidFill>
              </a:rPr>
              <a:t>الجانب </a:t>
            </a:r>
            <a:r>
              <a:rPr lang="ar-SA" sz="2800" b="1" dirty="0" smtClean="0">
                <a:solidFill>
                  <a:srgbClr val="C00000"/>
                </a:solidFill>
              </a:rPr>
              <a:t>التطبيق</a:t>
            </a:r>
            <a:r>
              <a:rPr lang="ar-DZ" sz="2800" b="1" dirty="0" smtClean="0">
                <a:solidFill>
                  <a:srgbClr val="C00000"/>
                </a:solidFill>
              </a:rPr>
              <a:t>ـ</a:t>
            </a:r>
            <a:r>
              <a:rPr lang="ar-SA" sz="2800" b="1" dirty="0" smtClean="0">
                <a:solidFill>
                  <a:srgbClr val="C00000"/>
                </a:solidFill>
              </a:rPr>
              <a:t>ي </a:t>
            </a:r>
            <a:r>
              <a:rPr lang="ar-SA" sz="2800" b="1" dirty="0">
                <a:solidFill>
                  <a:srgbClr val="C00000"/>
                </a:solidFill>
              </a:rPr>
              <a:t>: دراسة كتاب أشراف الأنساب</a:t>
            </a:r>
            <a:endParaRPr lang="en-US" sz="2800" b="1" dirty="0">
              <a:solidFill>
                <a:srgbClr val="C00000"/>
              </a:solidFill>
            </a:endParaRPr>
          </a:p>
          <a:p>
            <a:pPr marL="898525" lvl="0" indent="-269875"/>
            <a:r>
              <a:rPr lang="ar-SA" sz="2800" dirty="0" smtClean="0"/>
              <a:t>التع</a:t>
            </a:r>
            <a:r>
              <a:rPr lang="ar-DZ" sz="2800" dirty="0" smtClean="0"/>
              <a:t>ر</a:t>
            </a:r>
            <a:r>
              <a:rPr lang="ar-SA" sz="2800" dirty="0" err="1" smtClean="0"/>
              <a:t>يف</a:t>
            </a:r>
            <a:r>
              <a:rPr lang="ar-SA" sz="2800" dirty="0" smtClean="0"/>
              <a:t> </a:t>
            </a:r>
            <a:r>
              <a:rPr lang="ar-SA" sz="2800" dirty="0"/>
              <a:t>بالمؤلف .</a:t>
            </a:r>
            <a:endParaRPr lang="en-US" sz="2800" dirty="0"/>
          </a:p>
          <a:p>
            <a:pPr marL="898525" lvl="0" indent="-269875"/>
            <a:r>
              <a:rPr lang="ar-SA" sz="2800" dirty="0"/>
              <a:t>أهم مؤلفاته .</a:t>
            </a:r>
            <a:endParaRPr lang="en-US" sz="2800" dirty="0"/>
          </a:p>
          <a:p>
            <a:pPr marL="898525" indent="-269875"/>
            <a:r>
              <a:rPr lang="ar-SA" sz="2800" dirty="0"/>
              <a:t>جدول توضيحي لأهم الأحداث .</a:t>
            </a:r>
            <a:endParaRPr lang="ar-D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35586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6248" y="414412"/>
            <a:ext cx="8928991" cy="6336704"/>
          </a:xfrm>
          <a:solidFill>
            <a:schemeClr val="bg1"/>
          </a:solidFill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ar-SA" sz="3500" b="1" dirty="0" smtClean="0">
                <a:solidFill>
                  <a:srgbClr val="C00000"/>
                </a:solidFill>
              </a:rPr>
              <a:t>م</a:t>
            </a:r>
            <a:r>
              <a:rPr lang="ar-DZ" sz="3500" b="1" dirty="0" smtClean="0">
                <a:solidFill>
                  <a:srgbClr val="C00000"/>
                </a:solidFill>
              </a:rPr>
              <a:t>ــ</a:t>
            </a:r>
            <a:r>
              <a:rPr lang="ar-SA" sz="3500" b="1" dirty="0" smtClean="0">
                <a:solidFill>
                  <a:srgbClr val="C00000"/>
                </a:solidFill>
              </a:rPr>
              <a:t>ق</a:t>
            </a:r>
            <a:r>
              <a:rPr lang="ar-DZ" sz="3500" b="1" dirty="0" smtClean="0">
                <a:solidFill>
                  <a:srgbClr val="C00000"/>
                </a:solidFill>
              </a:rPr>
              <a:t>ــــ</a:t>
            </a:r>
            <a:r>
              <a:rPr lang="ar-SA" sz="3500" b="1" dirty="0" smtClean="0">
                <a:solidFill>
                  <a:srgbClr val="C00000"/>
                </a:solidFill>
              </a:rPr>
              <a:t>دم</a:t>
            </a:r>
            <a:r>
              <a:rPr lang="ar-DZ" sz="3500" b="1" dirty="0" smtClean="0">
                <a:solidFill>
                  <a:srgbClr val="C00000"/>
                </a:solidFill>
              </a:rPr>
              <a:t>ـــــــ</a:t>
            </a:r>
            <a:r>
              <a:rPr lang="ar-SA" sz="3500" b="1" dirty="0" smtClean="0">
                <a:solidFill>
                  <a:srgbClr val="C00000"/>
                </a:solidFill>
              </a:rPr>
              <a:t>ة </a:t>
            </a:r>
            <a:endParaRPr lang="en-US" sz="3500" b="1" dirty="0">
              <a:solidFill>
                <a:srgbClr val="C00000"/>
              </a:solidFill>
            </a:endParaRPr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 smtClean="0"/>
              <a:t>      </a:t>
            </a:r>
            <a:r>
              <a:rPr lang="ar-SA" sz="2500" b="1" dirty="0" smtClean="0"/>
              <a:t>يعتبر </a:t>
            </a:r>
            <a:r>
              <a:rPr lang="ar-SA" sz="2500" b="1" dirty="0"/>
              <a:t>علم الأنساب أحد أشكال التعبير التاريخي الذي اهتم بالأفراد والجماعات ، اشتهر به العرب و تميزوا  عن باقي  الأمم بالتعمق فيه ، و قسموا أنسابهم إلى تقسيمات  مختلفة فيها : الكبرى التي تقسم العرب قاطبة إلى قسمين بارزين ، وإلى تقسيمات فرعية تتمثل في البطون و العشائر و الأفخاذ الخاصة بكل أصل داخلة القبيلة الواحدة . 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 smtClean="0"/>
              <a:t>   </a:t>
            </a:r>
            <a:r>
              <a:rPr lang="ar-SA" sz="2500" b="1" dirty="0" smtClean="0"/>
              <a:t> </a:t>
            </a:r>
            <a:r>
              <a:rPr lang="ar-SA" sz="2500" b="1" dirty="0"/>
              <a:t>ثم لما جاء الإسلام و استقـر الناس  بعد </a:t>
            </a:r>
            <a:r>
              <a:rPr lang="ar-DZ" sz="2500" b="1" dirty="0" err="1"/>
              <a:t>ا</a:t>
            </a:r>
            <a:r>
              <a:rPr lang="ar-SA" sz="2500" b="1" dirty="0" smtClean="0"/>
              <a:t>تساع </a:t>
            </a:r>
            <a:r>
              <a:rPr lang="ar-SA" sz="2500" b="1" dirty="0"/>
              <a:t>الدولة الإسلامية و خروج العرب  إلى مختلف الأقطار ، دونت الأنساب  </a:t>
            </a:r>
            <a:r>
              <a:rPr lang="ar-SA" sz="2500" b="1" dirty="0" err="1" smtClean="0"/>
              <a:t>وازدادة</a:t>
            </a:r>
            <a:r>
              <a:rPr lang="ar-SA" sz="2500" b="1" dirty="0" smtClean="0"/>
              <a:t>  </a:t>
            </a:r>
            <a:r>
              <a:rPr lang="ar-SA" sz="2500" b="1" dirty="0"/>
              <a:t>شأنها </a:t>
            </a:r>
            <a:r>
              <a:rPr lang="ar-DZ" sz="2500" b="1" dirty="0" smtClean="0"/>
              <a:t>و </a:t>
            </a:r>
            <a:r>
              <a:rPr lang="ar-SA" sz="2500" b="1" dirty="0" smtClean="0"/>
              <a:t>أصبح </a:t>
            </a:r>
            <a:r>
              <a:rPr lang="ar-DZ" sz="2500" b="1" dirty="0" smtClean="0"/>
              <a:t> </a:t>
            </a:r>
            <a:r>
              <a:rPr lang="ar-SA" sz="2500" b="1" dirty="0" err="1" smtClean="0"/>
              <a:t>الإعتناء</a:t>
            </a:r>
            <a:r>
              <a:rPr lang="ar-SA" sz="2500" b="1" dirty="0" smtClean="0"/>
              <a:t> </a:t>
            </a:r>
            <a:r>
              <a:rPr lang="ar-DZ" sz="2500" b="1" dirty="0" smtClean="0"/>
              <a:t> </a:t>
            </a:r>
            <a:r>
              <a:rPr lang="ar-SA" sz="2500" b="1" dirty="0" smtClean="0"/>
              <a:t>بالأنساب </a:t>
            </a:r>
            <a:r>
              <a:rPr lang="ar-SA" sz="2500" b="1" dirty="0"/>
              <a:t>ظاهرة بارزة يشتهر بها العرب عن غيرهم  من  الأمم .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/>
              <a:t> </a:t>
            </a:r>
            <a:r>
              <a:rPr lang="ar-DZ" sz="2500" b="1" dirty="0" smtClean="0"/>
              <a:t>  </a:t>
            </a:r>
            <a:r>
              <a:rPr lang="ar-SA" sz="2500" b="1" dirty="0" smtClean="0"/>
              <a:t>وتتمثل </a:t>
            </a:r>
            <a:r>
              <a:rPr lang="ar-SA" sz="2500" b="1" dirty="0"/>
              <a:t>أهمية الموضوع في إبراز  الدور الكبير لكتب الأنساب في المساهمة  في تدوين التاريخ الإسلامي  وأهميتها في الكشف عن الأحداث و وقائع مفصلية مثل نسب الخلفاء و الحكام و فضح  المزورين و المشككين .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/>
              <a:t> </a:t>
            </a:r>
            <a:r>
              <a:rPr lang="ar-DZ" sz="2500" b="1" dirty="0" smtClean="0"/>
              <a:t>     </a:t>
            </a:r>
            <a:r>
              <a:rPr lang="ar-SA" sz="2500" b="1" dirty="0" smtClean="0"/>
              <a:t>تعود </a:t>
            </a:r>
            <a:r>
              <a:rPr lang="ar-SA" sz="2500" b="1" dirty="0"/>
              <a:t>أسباب اختياري لهـذا الموضوع : </a:t>
            </a:r>
            <a:endParaRPr lang="en-US" sz="2500" b="1" dirty="0"/>
          </a:p>
          <a:p>
            <a:pPr marL="177800" lvl="0" indent="0">
              <a:lnSpc>
                <a:spcPct val="120000"/>
              </a:lnSpc>
              <a:tabLst>
                <a:tab pos="273050" algn="l"/>
              </a:tabLst>
            </a:pPr>
            <a:r>
              <a:rPr lang="ar-DZ" sz="2500" b="1" dirty="0" smtClean="0"/>
              <a:t>   </a:t>
            </a:r>
            <a:r>
              <a:rPr lang="ar-SA" sz="2500" b="1" dirty="0" err="1" smtClean="0"/>
              <a:t>الميولات</a:t>
            </a:r>
            <a:r>
              <a:rPr lang="ar-SA" sz="2500" b="1" dirty="0" smtClean="0"/>
              <a:t> </a:t>
            </a:r>
            <a:r>
              <a:rPr lang="ar-SA" sz="2500" b="1" dirty="0"/>
              <a:t>الشخصية في معرفة هذا العلم </a:t>
            </a:r>
            <a:r>
              <a:rPr lang="ar-SA" sz="2500" b="1" dirty="0" err="1"/>
              <a:t>والإطلاع</a:t>
            </a:r>
            <a:r>
              <a:rPr lang="ar-SA" sz="2500" b="1" dirty="0"/>
              <a:t> خباياه .</a:t>
            </a:r>
            <a:endParaRPr lang="en-US" sz="2500" b="1" dirty="0"/>
          </a:p>
          <a:p>
            <a:pPr marL="177800" lvl="0" indent="0">
              <a:lnSpc>
                <a:spcPct val="120000"/>
              </a:lnSpc>
              <a:tabLst>
                <a:tab pos="273050" algn="l"/>
              </a:tabLst>
            </a:pPr>
            <a:r>
              <a:rPr lang="ar-DZ" sz="2500" b="1" dirty="0" smtClean="0"/>
              <a:t>   </a:t>
            </a:r>
            <a:r>
              <a:rPr lang="ar-SA" sz="2500" b="1" dirty="0" smtClean="0"/>
              <a:t>أسباب </a:t>
            </a:r>
            <a:r>
              <a:rPr lang="ar-SA" sz="2500" b="1" dirty="0"/>
              <a:t>موضوعية : تتمثل في محاولة دراسة هذا الموضوع و إيضاح أهميته في الكتابة التاريخية وخاصة التاريخ الإسلامي 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/>
              <a:t> </a:t>
            </a:r>
            <a:r>
              <a:rPr lang="ar-DZ" sz="2500" b="1" dirty="0" smtClean="0"/>
              <a:t>    </a:t>
            </a:r>
            <a:r>
              <a:rPr lang="ar-SA" sz="2500" b="1" dirty="0" smtClean="0"/>
              <a:t>وقد </a:t>
            </a:r>
            <a:r>
              <a:rPr lang="ar-SA" sz="2500" b="1" dirty="0"/>
              <a:t>تمحورت إشكاليـة بحثي كآتي : 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SA" sz="2500" b="1" dirty="0" smtClean="0"/>
              <a:t> </a:t>
            </a:r>
            <a:r>
              <a:rPr lang="ar-SA" sz="2500" b="1" dirty="0"/>
              <a:t>ما طبيعة المعلومات التي تقدمها لنا  مصادر كتب الأنساب ، وما غاية </a:t>
            </a:r>
            <a:r>
              <a:rPr lang="ar-SA" sz="2500" b="1" dirty="0" err="1"/>
              <a:t>الإهتمام</a:t>
            </a:r>
            <a:r>
              <a:rPr lang="ar-SA" sz="2500" b="1" dirty="0"/>
              <a:t> بهـا ؟ و إلى أي مدى ساهمت في الكشف عن الحقائق  ؟ 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SA" sz="2500" b="1" dirty="0"/>
              <a:t>و لمعالجة هذه الإشكالية و توضيح معالمها قمنا  بطرح مجموعة من التساؤلات الفرعية الآتيـة : </a:t>
            </a:r>
            <a:endParaRPr lang="en-US" sz="2500" b="1" dirty="0"/>
          </a:p>
          <a:p>
            <a:pPr marL="806450" lvl="0" indent="-271463">
              <a:lnSpc>
                <a:spcPct val="120000"/>
              </a:lnSpc>
              <a:buFont typeface="+mj-lt"/>
              <a:buAutoNum type="arabicParenR"/>
              <a:tabLst>
                <a:tab pos="273050" algn="l"/>
                <a:tab pos="985838" algn="l"/>
              </a:tabLst>
            </a:pPr>
            <a:r>
              <a:rPr lang="ar-SA" sz="2500" b="1" dirty="0"/>
              <a:t>ما المقصود بالنسب ؟ تعريفه لغة واصطلاحا  ؟ </a:t>
            </a:r>
            <a:endParaRPr lang="en-US" sz="2500" b="1" dirty="0"/>
          </a:p>
          <a:p>
            <a:pPr marL="806450" lvl="0" indent="-271463">
              <a:lnSpc>
                <a:spcPct val="120000"/>
              </a:lnSpc>
              <a:buFont typeface="+mj-lt"/>
              <a:buAutoNum type="arabicParenR"/>
              <a:tabLst>
                <a:tab pos="273050" algn="l"/>
                <a:tab pos="985838" algn="l"/>
              </a:tabLst>
            </a:pPr>
            <a:r>
              <a:rPr lang="ar-SA" sz="2500" b="1" dirty="0"/>
              <a:t>فيما تتمثل الأهمية  التاريخية لكتب الأنساب  ؟ </a:t>
            </a:r>
            <a:endParaRPr lang="en-US" sz="2500" b="1" dirty="0"/>
          </a:p>
          <a:p>
            <a:pPr marL="806450" lvl="0" indent="-271463">
              <a:lnSpc>
                <a:spcPct val="120000"/>
              </a:lnSpc>
              <a:buFont typeface="+mj-lt"/>
              <a:buAutoNum type="arabicParenR"/>
              <a:tabLst>
                <a:tab pos="273050" algn="l"/>
                <a:tab pos="985838" algn="l"/>
              </a:tabLst>
            </a:pPr>
            <a:r>
              <a:rPr lang="ar-SA" sz="2500" b="1" dirty="0"/>
              <a:t>ماهي أهم كتب الأنساب عـند العـرب  ؟  .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 smtClean="0"/>
              <a:t>   </a:t>
            </a:r>
            <a:r>
              <a:rPr lang="ar-SA" sz="2500" b="1" dirty="0" smtClean="0"/>
              <a:t>و</a:t>
            </a:r>
            <a:r>
              <a:rPr lang="ar-DZ" sz="2500" b="1" dirty="0" smtClean="0"/>
              <a:t> </a:t>
            </a:r>
            <a:r>
              <a:rPr lang="ar-SA" sz="2500" b="1" dirty="0" err="1" smtClean="0"/>
              <a:t>لل</a:t>
            </a:r>
            <a:r>
              <a:rPr lang="ar-DZ" sz="2500" b="1" dirty="0" smtClean="0"/>
              <a:t>إ</a:t>
            </a:r>
            <a:r>
              <a:rPr lang="ar-SA" sz="2500" b="1" dirty="0" smtClean="0"/>
              <a:t>جابة </a:t>
            </a:r>
            <a:r>
              <a:rPr lang="ar-SA" sz="2500" b="1" dirty="0"/>
              <a:t>عن مختلفّ </a:t>
            </a:r>
            <a:r>
              <a:rPr lang="ar-SA" sz="2500" b="1" dirty="0" smtClean="0"/>
              <a:t>ه</a:t>
            </a:r>
            <a:r>
              <a:rPr lang="ar-DZ" sz="2500" b="1" dirty="0" err="1" smtClean="0"/>
              <a:t>أأأ</a:t>
            </a:r>
            <a:r>
              <a:rPr lang="ar-SA" sz="2500" b="1" dirty="0" smtClean="0"/>
              <a:t>ذه الت</a:t>
            </a:r>
            <a:r>
              <a:rPr lang="ar-DZ" sz="2500" b="1" dirty="0" smtClean="0"/>
              <a:t>ـ</a:t>
            </a:r>
            <a:r>
              <a:rPr lang="ar-DZ" sz="2500" b="1" dirty="0" err="1" smtClean="0"/>
              <a:t>ســــا</a:t>
            </a:r>
            <a:r>
              <a:rPr lang="ar-SA" sz="2500" b="1" dirty="0" smtClean="0"/>
              <a:t>ؤ</a:t>
            </a:r>
            <a:r>
              <a:rPr lang="ar-DZ" sz="2500" b="1" dirty="0" smtClean="0"/>
              <a:t>و</a:t>
            </a:r>
            <a:r>
              <a:rPr lang="ar-SA" sz="2500" b="1" dirty="0" smtClean="0"/>
              <a:t>لات </a:t>
            </a:r>
            <a:r>
              <a:rPr lang="ar-DZ" sz="2500" b="1" dirty="0" smtClean="0"/>
              <a:t> </a:t>
            </a:r>
            <a:r>
              <a:rPr lang="ar-SA" sz="2500" b="1" dirty="0" smtClean="0"/>
              <a:t>اعتمادنا </a:t>
            </a:r>
            <a:r>
              <a:rPr lang="ar-SA" sz="2500" b="1" dirty="0"/>
              <a:t>على خطة بحث مقسمة الى جانب نظري وجانب تطبيقي ،</a:t>
            </a:r>
            <a:r>
              <a:rPr lang="ar-SA" sz="2500" b="1" dirty="0" smtClean="0"/>
              <a:t>معتمدي</a:t>
            </a:r>
            <a:r>
              <a:rPr lang="ar-DZ" sz="2500" b="1" dirty="0" smtClean="0"/>
              <a:t>ــ</a:t>
            </a:r>
            <a:r>
              <a:rPr lang="ar-SA" sz="2500" b="1" dirty="0" smtClean="0"/>
              <a:t>ن</a:t>
            </a:r>
            <a:r>
              <a:rPr lang="ar-DZ" sz="2500" b="1" dirty="0" smtClean="0"/>
              <a:t> </a:t>
            </a:r>
            <a:r>
              <a:rPr lang="ar-SA" sz="2500" b="1" dirty="0" smtClean="0"/>
              <a:t> </a:t>
            </a:r>
            <a:r>
              <a:rPr lang="ar-SA" sz="2500" b="1" dirty="0"/>
              <a:t>في </a:t>
            </a:r>
            <a:r>
              <a:rPr lang="ar-DZ" sz="2500" b="1" dirty="0" smtClean="0"/>
              <a:t> </a:t>
            </a:r>
            <a:r>
              <a:rPr lang="ar-SA" sz="2500" b="1" dirty="0" smtClean="0"/>
              <a:t>ذلك </a:t>
            </a:r>
            <a:r>
              <a:rPr lang="ar-SA" sz="2500" b="1" dirty="0"/>
              <a:t>عل </a:t>
            </a:r>
            <a:r>
              <a:rPr lang="ar-SA" sz="2500" b="1" dirty="0" smtClean="0"/>
              <a:t>بع</a:t>
            </a:r>
            <a:r>
              <a:rPr lang="ar-DZ" sz="2500" b="1" dirty="0" smtClean="0"/>
              <a:t>ــ</a:t>
            </a:r>
            <a:r>
              <a:rPr lang="ar-SA" sz="2500" b="1" dirty="0" smtClean="0"/>
              <a:t>ض </a:t>
            </a:r>
            <a:r>
              <a:rPr lang="ar-DZ" sz="2500" b="1" dirty="0" smtClean="0"/>
              <a:t>  </a:t>
            </a:r>
            <a:r>
              <a:rPr lang="ar-SA" sz="2500" b="1" dirty="0" smtClean="0"/>
              <a:t>المصادر </a:t>
            </a:r>
            <a:r>
              <a:rPr lang="ar-SA" sz="2500" b="1" dirty="0"/>
              <a:t>و المراجع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 smtClean="0"/>
              <a:t>   </a:t>
            </a:r>
            <a:r>
              <a:rPr lang="ar-SA" sz="2500" b="1" dirty="0" smtClean="0"/>
              <a:t>أما </a:t>
            </a:r>
            <a:r>
              <a:rPr lang="ar-SA" sz="2500" b="1" dirty="0"/>
              <a:t>الجانب النظري </a:t>
            </a:r>
            <a:r>
              <a:rPr lang="ar-SA" sz="2500" b="1" dirty="0" smtClean="0"/>
              <a:t>:</a:t>
            </a:r>
            <a:r>
              <a:rPr lang="ar-DZ" sz="2500" b="1" dirty="0" smtClean="0"/>
              <a:t>  </a:t>
            </a:r>
            <a:r>
              <a:rPr lang="ar-SA" sz="2500" b="1" dirty="0" smtClean="0"/>
              <a:t>تناولنا </a:t>
            </a:r>
            <a:r>
              <a:rPr lang="ar-SA" sz="2500" b="1" dirty="0"/>
              <a:t>في المبحث الاول التعريف بالنسب لغة و اصطلاحا في البداية ثم تحدثنا على أهمية كتب النسب في تدوين </a:t>
            </a:r>
            <a:r>
              <a:rPr lang="ar-DZ" sz="2500" b="1" dirty="0" smtClean="0"/>
              <a:t> </a:t>
            </a:r>
            <a:r>
              <a:rPr lang="ar-SA" sz="2500" b="1" dirty="0" smtClean="0"/>
              <a:t>التاريخ ،</a:t>
            </a:r>
            <a:r>
              <a:rPr lang="ar-DZ" sz="2500" b="1" dirty="0" smtClean="0"/>
              <a:t> </a:t>
            </a:r>
            <a:r>
              <a:rPr lang="ar-SA" sz="2500" b="1" dirty="0" smtClean="0"/>
              <a:t>وصولا </a:t>
            </a:r>
            <a:r>
              <a:rPr lang="ar-SA" sz="2500" b="1" dirty="0"/>
              <a:t>الى اهم  كتب الأنساب </a:t>
            </a:r>
            <a:r>
              <a:rPr lang="ar-SA" sz="2500" b="1" dirty="0" smtClean="0"/>
              <a:t>و</a:t>
            </a:r>
            <a:r>
              <a:rPr lang="ar-DZ" sz="2500" b="1" dirty="0" smtClean="0"/>
              <a:t> </a:t>
            </a:r>
            <a:r>
              <a:rPr lang="ar-SA" sz="2500" b="1" dirty="0" smtClean="0"/>
              <a:t>ذكر</a:t>
            </a:r>
            <a:r>
              <a:rPr lang="ar-DZ" sz="2500" b="1" dirty="0" smtClean="0"/>
              <a:t>  </a:t>
            </a:r>
            <a:r>
              <a:rPr lang="ar-SA" sz="2500" b="1" dirty="0" smtClean="0"/>
              <a:t>أصحابها </a:t>
            </a:r>
            <a:r>
              <a:rPr lang="ar-SA" sz="2500" b="1" dirty="0"/>
              <a:t>.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 smtClean="0"/>
              <a:t> </a:t>
            </a:r>
            <a:r>
              <a:rPr lang="ar-SA" sz="2500" b="1" dirty="0" smtClean="0"/>
              <a:t>أما </a:t>
            </a:r>
            <a:r>
              <a:rPr lang="ar-SA" sz="2500" b="1" dirty="0"/>
              <a:t>الجانب التطبيقي </a:t>
            </a:r>
            <a:r>
              <a:rPr lang="ar-DZ" sz="2500" b="1" dirty="0" smtClean="0"/>
              <a:t> :  </a:t>
            </a:r>
            <a:r>
              <a:rPr lang="ar-SA" sz="2500" b="1" dirty="0" smtClean="0"/>
              <a:t>حاولنا </a:t>
            </a:r>
            <a:r>
              <a:rPr lang="ar-SA" sz="2500" b="1" dirty="0"/>
              <a:t>من خلاله دراسة كتاب أشراف الأنساب لـ البلاذري - ج 13، وابراز أهم ما جاء فيه من خلال جدول معنون يظهر تفاصيل وأحداث من خلال ذكر بعض النماذج من الكتاب.</a:t>
            </a:r>
            <a:endParaRPr lang="en-US" sz="2500" b="1" dirty="0"/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SA" sz="2500" b="1" dirty="0" smtClean="0"/>
              <a:t>اعتمدنا </a:t>
            </a:r>
            <a:r>
              <a:rPr lang="ar-SA" sz="2500" b="1" dirty="0"/>
              <a:t>في هذا البحث على المنهج التاريخي الوصفي في سرد الأحداث التاريخية، وذلك بغرض إعطاء صورة واضحة لجوانب الموضوع </a:t>
            </a:r>
            <a:r>
              <a:rPr lang="ar-DZ" sz="2500" b="1" dirty="0" smtClean="0"/>
              <a:t>،</a:t>
            </a:r>
          </a:p>
          <a:p>
            <a:pPr marL="177800" indent="0">
              <a:lnSpc>
                <a:spcPct val="120000"/>
              </a:lnSpc>
              <a:buNone/>
              <a:tabLst>
                <a:tab pos="273050" algn="l"/>
              </a:tabLst>
            </a:pPr>
            <a:r>
              <a:rPr lang="ar-DZ" sz="2500" b="1" dirty="0"/>
              <a:t> </a:t>
            </a:r>
            <a:r>
              <a:rPr lang="ar-SA" sz="2500" b="1" dirty="0" smtClean="0"/>
              <a:t>و </a:t>
            </a:r>
            <a:r>
              <a:rPr lang="ar-SA" sz="2500" b="1" dirty="0"/>
              <a:t>المنهج </a:t>
            </a:r>
            <a:r>
              <a:rPr lang="ar-SA" sz="2500" b="1" dirty="0" smtClean="0"/>
              <a:t>التحليلي</a:t>
            </a:r>
            <a:r>
              <a:rPr lang="ar-DZ" sz="2500" b="1" dirty="0" smtClean="0"/>
              <a:t> </a:t>
            </a:r>
            <a:r>
              <a:rPr lang="ar-SA" sz="2500" b="1" dirty="0" smtClean="0"/>
              <a:t>:</a:t>
            </a:r>
            <a:r>
              <a:rPr lang="ar-DZ" sz="2500" b="1" dirty="0" smtClean="0"/>
              <a:t> </a:t>
            </a:r>
            <a:r>
              <a:rPr lang="ar-SA" sz="2500" b="1" dirty="0" smtClean="0"/>
              <a:t> </a:t>
            </a:r>
            <a:r>
              <a:rPr lang="ar-SA" sz="2500" b="1" dirty="0"/>
              <a:t>الذي يهدف الى شرح وتحليل الأحداث في سياقها </a:t>
            </a:r>
            <a:r>
              <a:rPr lang="ar-SA" sz="2500" b="1" dirty="0" smtClean="0"/>
              <a:t>ال</a:t>
            </a:r>
            <a:r>
              <a:rPr lang="ar-DZ" sz="2500" b="1" dirty="0" smtClean="0"/>
              <a:t>ـتــا</a:t>
            </a:r>
            <a:r>
              <a:rPr lang="ar-SA" sz="2500" b="1" dirty="0" smtClean="0"/>
              <a:t>ريخ</a:t>
            </a:r>
            <a:r>
              <a:rPr lang="ar-DZ" sz="2500" b="1" dirty="0" smtClean="0"/>
              <a:t>ــ</a:t>
            </a:r>
            <a:r>
              <a:rPr lang="ar-SA" sz="2500" b="1" dirty="0" smtClean="0"/>
              <a:t>ي </a:t>
            </a:r>
            <a:r>
              <a:rPr lang="ar-SA" sz="2500" b="1" dirty="0"/>
              <a:t>في محاولة الوصول الى نتائج </a:t>
            </a:r>
            <a:r>
              <a:rPr lang="ar-DZ" sz="2500" b="1" dirty="0" smtClean="0"/>
              <a:t> </a:t>
            </a:r>
            <a:r>
              <a:rPr lang="ar-SA" sz="2500" b="1" dirty="0" err="1" smtClean="0"/>
              <a:t>مف</a:t>
            </a:r>
            <a:r>
              <a:rPr lang="ar-DZ" sz="2500" b="1" dirty="0" smtClean="0"/>
              <a:t>ـ</a:t>
            </a:r>
            <a:r>
              <a:rPr lang="ar-SA" sz="2500" b="1" dirty="0" smtClean="0"/>
              <a:t>ي</a:t>
            </a:r>
            <a:r>
              <a:rPr lang="ar-DZ" sz="2500" b="1" dirty="0" smtClean="0"/>
              <a:t>ـــ</a:t>
            </a:r>
            <a:r>
              <a:rPr lang="ar-SA" sz="2500" b="1" dirty="0" err="1" smtClean="0"/>
              <a:t>دة</a:t>
            </a:r>
            <a:r>
              <a:rPr lang="ar-SA" sz="2500" b="1" dirty="0" smtClean="0"/>
              <a:t> .</a:t>
            </a:r>
            <a:endParaRPr lang="ar-DZ" sz="2500" b="1" dirty="0"/>
          </a:p>
        </p:txBody>
      </p:sp>
    </p:spTree>
    <p:extLst>
      <p:ext uri="{BB962C8B-B14F-4D97-AF65-F5344CB8AC3E}">
        <p14:creationId xmlns:p14="http://schemas.microsoft.com/office/powerpoint/2010/main" val="283573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8295" y="558428"/>
            <a:ext cx="8245119" cy="59046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ar-SA" sz="2800" b="1" u="sng" dirty="0" err="1" smtClean="0">
                <a:solidFill>
                  <a:srgbClr val="FF0000"/>
                </a:solidFill>
              </a:rPr>
              <a:t>المبح</a:t>
            </a:r>
            <a:r>
              <a:rPr lang="ar-DZ" sz="2800" b="1" u="sng" dirty="0" smtClean="0">
                <a:solidFill>
                  <a:srgbClr val="FF0000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ث الأول</a:t>
            </a:r>
            <a:r>
              <a:rPr lang="ar-DZ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: تع</a:t>
            </a:r>
            <a:r>
              <a:rPr lang="ar-DZ" sz="2800" b="1" dirty="0" smtClean="0">
                <a:solidFill>
                  <a:srgbClr val="FF0000"/>
                </a:solidFill>
              </a:rPr>
              <a:t>ـــ</a:t>
            </a:r>
            <a:r>
              <a:rPr lang="ar-SA" sz="2800" b="1" dirty="0" smtClean="0">
                <a:solidFill>
                  <a:srgbClr val="FF0000"/>
                </a:solidFill>
              </a:rPr>
              <a:t>ريف ال</a:t>
            </a:r>
            <a:r>
              <a:rPr lang="ar-DZ" sz="2800" b="1" dirty="0" smtClean="0">
                <a:solidFill>
                  <a:srgbClr val="FF0000"/>
                </a:solidFill>
              </a:rPr>
              <a:t>ـ</a:t>
            </a:r>
            <a:r>
              <a:rPr lang="ar-SA" sz="2800" b="1" dirty="0" smtClean="0">
                <a:solidFill>
                  <a:srgbClr val="FF0000"/>
                </a:solidFill>
              </a:rPr>
              <a:t>ن</a:t>
            </a:r>
            <a:r>
              <a:rPr lang="ar-DZ" sz="2800" b="1" dirty="0" smtClean="0">
                <a:solidFill>
                  <a:srgbClr val="FF0000"/>
                </a:solidFill>
              </a:rPr>
              <a:t>ـ</a:t>
            </a:r>
            <a:r>
              <a:rPr lang="ar-SA" sz="2800" b="1" dirty="0" smtClean="0">
                <a:solidFill>
                  <a:srgbClr val="FF0000"/>
                </a:solidFill>
              </a:rPr>
              <a:t>س</a:t>
            </a:r>
            <a:r>
              <a:rPr lang="ar-DZ" sz="2800" b="1" dirty="0" smtClean="0">
                <a:solidFill>
                  <a:srgbClr val="FF0000"/>
                </a:solidFill>
              </a:rPr>
              <a:t>ــ</a:t>
            </a:r>
            <a:r>
              <a:rPr lang="ar-SA" sz="2800" b="1" dirty="0" smtClean="0">
                <a:solidFill>
                  <a:srgbClr val="FF0000"/>
                </a:solidFill>
              </a:rPr>
              <a:t>ب </a:t>
            </a:r>
            <a:endParaRPr lang="ar-DZ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100" b="1" dirty="0">
              <a:solidFill>
                <a:srgbClr val="FF0000"/>
              </a:solidFill>
            </a:endParaRPr>
          </a:p>
          <a:p>
            <a:r>
              <a:rPr lang="ar-SA" sz="2000" b="1" u="sng" dirty="0">
                <a:solidFill>
                  <a:schemeClr val="tx2"/>
                </a:solidFill>
              </a:rPr>
              <a:t>أولا </a:t>
            </a:r>
            <a:r>
              <a:rPr lang="ar-SA" sz="2000" b="1" u="sng" dirty="0" smtClean="0">
                <a:solidFill>
                  <a:schemeClr val="tx2"/>
                </a:solidFill>
              </a:rPr>
              <a:t>ل</a:t>
            </a:r>
            <a:r>
              <a:rPr lang="ar-DZ" sz="2000" b="1" u="sng" dirty="0" smtClean="0">
                <a:solidFill>
                  <a:schemeClr val="tx2"/>
                </a:solidFill>
              </a:rPr>
              <a:t>ـ</a:t>
            </a:r>
            <a:r>
              <a:rPr lang="ar-SA" sz="2000" b="1" u="sng" dirty="0" smtClean="0">
                <a:solidFill>
                  <a:schemeClr val="tx2"/>
                </a:solidFill>
              </a:rPr>
              <a:t>غ</a:t>
            </a:r>
            <a:r>
              <a:rPr lang="ar-DZ" sz="2000" b="1" u="sng" dirty="0" smtClean="0">
                <a:solidFill>
                  <a:schemeClr val="tx2"/>
                </a:solidFill>
              </a:rPr>
              <a:t>ـــــــ</a:t>
            </a:r>
            <a:r>
              <a:rPr lang="ar-SA" sz="2000" b="1" u="sng" dirty="0" smtClean="0">
                <a:solidFill>
                  <a:schemeClr val="tx2"/>
                </a:solidFill>
              </a:rPr>
              <a:t>ة </a:t>
            </a:r>
            <a:r>
              <a:rPr lang="ar-SA" sz="2000" b="1" u="sng" dirty="0">
                <a:solidFill>
                  <a:schemeClr val="tx2"/>
                </a:solidFill>
              </a:rPr>
              <a:t>: </a:t>
            </a:r>
            <a:endParaRPr lang="en-US" sz="2000" b="1" u="sng" dirty="0">
              <a:solidFill>
                <a:schemeClr val="tx2"/>
              </a:solidFill>
            </a:endParaRPr>
          </a:p>
          <a:p>
            <a:pPr marL="808038" indent="-350838">
              <a:lnSpc>
                <a:spcPct val="150000"/>
              </a:lnSpc>
              <a:buNone/>
            </a:pPr>
            <a:r>
              <a:rPr lang="ar-SA" sz="1600" b="1" dirty="0"/>
              <a:t>1-</a:t>
            </a:r>
            <a:r>
              <a:rPr lang="ar-SA" sz="1600" dirty="0"/>
              <a:t>  </a:t>
            </a:r>
            <a:r>
              <a:rPr lang="ar-SA" sz="1600" b="1" dirty="0"/>
              <a:t>النسب هو الصلة و القرابة ،النسب: نسب القرابات، وهو واحد </a:t>
            </a:r>
            <a:r>
              <a:rPr lang="ar-SA" sz="1600" b="1" dirty="0" err="1"/>
              <a:t>النساب،والنسب</a:t>
            </a:r>
            <a:r>
              <a:rPr lang="ar-SA" sz="1600" b="1" dirty="0"/>
              <a:t> :القرابة ،و قيل هو في </a:t>
            </a:r>
            <a:r>
              <a:rPr lang="ar-SA" sz="1600" b="1" dirty="0" err="1"/>
              <a:t>الأباء</a:t>
            </a:r>
            <a:r>
              <a:rPr lang="ar-SA" sz="1600" b="1" dirty="0"/>
              <a:t> خاصة، وقيل النسبة مصدر </a:t>
            </a:r>
            <a:r>
              <a:rPr lang="ar-SA" sz="1600" b="1" dirty="0" err="1"/>
              <a:t>الأنتساب</a:t>
            </a:r>
            <a:r>
              <a:rPr lang="ar-SA" sz="1600" b="1" dirty="0"/>
              <a:t> ، والنُسبة اسم تهذيب ، النسب يكون بالآباء ، ويكون الى البلاد ، ويكون في </a:t>
            </a:r>
            <a:r>
              <a:rPr lang="ar-SA" sz="1600" b="1" dirty="0" smtClean="0"/>
              <a:t>الصناعة، </a:t>
            </a:r>
            <a:r>
              <a:rPr lang="ar-SA" sz="1600" b="1" dirty="0"/>
              <a:t>وجمع النسب أنساب ، يقال للرجل اذا سئل عن نسبه " استنسب لنا " اي انتسب لنا حتى نعرفك </a:t>
            </a:r>
            <a:r>
              <a:rPr lang="ar-DZ" sz="1600" b="1" dirty="0" smtClean="0"/>
              <a:t>.</a:t>
            </a:r>
          </a:p>
          <a:p>
            <a:pPr marL="808038" indent="-350838">
              <a:lnSpc>
                <a:spcPct val="150000"/>
              </a:lnSpc>
              <a:buNone/>
            </a:pPr>
            <a:r>
              <a:rPr lang="ar-DZ" sz="1600" b="1" dirty="0"/>
              <a:t> </a:t>
            </a:r>
            <a:r>
              <a:rPr lang="ar-DZ" sz="1600" b="1" dirty="0" smtClean="0"/>
              <a:t>     </a:t>
            </a:r>
            <a:r>
              <a:rPr lang="ar-SA" sz="1600" b="1" dirty="0" smtClean="0"/>
              <a:t>( </a:t>
            </a:r>
            <a:r>
              <a:rPr lang="ar-SA" sz="1600" b="1" dirty="0"/>
              <a:t>ابن منضور، ص 4405 ).</a:t>
            </a:r>
            <a:endParaRPr lang="en-US" sz="1600" b="1" dirty="0"/>
          </a:p>
          <a:p>
            <a:pPr marL="808038" indent="-350838">
              <a:lnSpc>
                <a:spcPct val="150000"/>
              </a:lnSpc>
              <a:buNone/>
            </a:pPr>
            <a:r>
              <a:rPr lang="ar-SA" sz="1600" b="1" dirty="0" smtClean="0"/>
              <a:t>2-</a:t>
            </a:r>
            <a:r>
              <a:rPr lang="ar-DZ" sz="1600" b="1" dirty="0" smtClean="0"/>
              <a:t> </a:t>
            </a:r>
            <a:r>
              <a:rPr lang="ar-SA" sz="1600" b="1" dirty="0" smtClean="0"/>
              <a:t> </a:t>
            </a:r>
            <a:r>
              <a:rPr lang="ar-SA" sz="1600" b="1" dirty="0"/>
              <a:t>نَسَبَ : النون و السين و الباء كلمة واحدة، قياسها اتصال </a:t>
            </a:r>
            <a:r>
              <a:rPr lang="ar-SA" sz="1600" b="1" dirty="0" err="1"/>
              <a:t>شئ</a:t>
            </a:r>
            <a:r>
              <a:rPr lang="ar-SA" sz="1600" b="1" dirty="0"/>
              <a:t> </a:t>
            </a:r>
            <a:r>
              <a:rPr lang="ar-SA" sz="1600" b="1" dirty="0" err="1"/>
              <a:t>بشئ</a:t>
            </a:r>
            <a:r>
              <a:rPr lang="ar-SA" sz="1600" b="1" dirty="0"/>
              <a:t> </a:t>
            </a:r>
            <a:r>
              <a:rPr lang="ar-SA" sz="1600" b="1" dirty="0" smtClean="0"/>
              <a:t>.</a:t>
            </a:r>
            <a:r>
              <a:rPr lang="ar-DZ" sz="1600" b="1" dirty="0" smtClean="0"/>
              <a:t> </a:t>
            </a:r>
            <a:r>
              <a:rPr lang="ar-SA" sz="1600" b="1" dirty="0" smtClean="0"/>
              <a:t>منه </a:t>
            </a:r>
            <a:r>
              <a:rPr lang="ar-SA" sz="1600" b="1" dirty="0"/>
              <a:t>النسب ، سمي </a:t>
            </a:r>
            <a:r>
              <a:rPr lang="ar-SA" sz="1600" b="1" dirty="0" err="1"/>
              <a:t>لإتصاله</a:t>
            </a:r>
            <a:r>
              <a:rPr lang="ar-SA" sz="1600" b="1" dirty="0"/>
              <a:t> و </a:t>
            </a:r>
            <a:r>
              <a:rPr lang="ar-SA" sz="1600" b="1" dirty="0" err="1" smtClean="0"/>
              <a:t>للإت</a:t>
            </a:r>
            <a:r>
              <a:rPr lang="ar-DZ" sz="1600" b="1" dirty="0" smtClean="0"/>
              <a:t>ـ</a:t>
            </a:r>
            <a:r>
              <a:rPr lang="ar-SA" sz="1600" b="1" dirty="0" smtClean="0"/>
              <a:t>صال </a:t>
            </a:r>
            <a:r>
              <a:rPr lang="ar-SA" sz="1600" b="1" dirty="0"/>
              <a:t>به</a:t>
            </a:r>
            <a:r>
              <a:rPr lang="ar-SA" sz="1600" b="1" dirty="0" smtClean="0"/>
              <a:t>.</a:t>
            </a:r>
            <a:r>
              <a:rPr lang="ar-DZ" sz="1600" b="1" dirty="0" smtClean="0"/>
              <a:t> </a:t>
            </a:r>
            <a:r>
              <a:rPr lang="ar-SA" sz="1600" b="1" dirty="0" smtClean="0"/>
              <a:t>تقول </a:t>
            </a:r>
            <a:r>
              <a:rPr lang="ar-SA" sz="1600" b="1" dirty="0"/>
              <a:t>:نسبت  أنتسب </a:t>
            </a:r>
            <a:r>
              <a:rPr lang="ar-SA" sz="1600" b="1" dirty="0" smtClean="0"/>
              <a:t>و</a:t>
            </a:r>
            <a:r>
              <a:rPr lang="ar-DZ" sz="1600" b="1" dirty="0" smtClean="0"/>
              <a:t> </a:t>
            </a:r>
            <a:r>
              <a:rPr lang="ar-SA" sz="1600" b="1" dirty="0" smtClean="0"/>
              <a:t>هو</a:t>
            </a:r>
            <a:r>
              <a:rPr lang="ar-DZ" sz="1600" b="1" dirty="0" smtClean="0"/>
              <a:t>  </a:t>
            </a:r>
            <a:r>
              <a:rPr lang="ar-SA" sz="1600" b="1" dirty="0" smtClean="0"/>
              <a:t>نسب </a:t>
            </a:r>
            <a:r>
              <a:rPr lang="ar-SA" sz="1600" b="1" dirty="0"/>
              <a:t>فلان </a:t>
            </a:r>
            <a:r>
              <a:rPr lang="ar-SA" sz="1600" b="1" dirty="0" smtClean="0"/>
              <a:t>.</a:t>
            </a:r>
            <a:r>
              <a:rPr lang="ar-DZ" sz="1600" b="1" dirty="0" smtClean="0"/>
              <a:t> </a:t>
            </a:r>
            <a:r>
              <a:rPr lang="ar-SA" sz="1600" b="1" dirty="0" smtClean="0"/>
              <a:t>(</a:t>
            </a:r>
            <a:r>
              <a:rPr lang="ar-SA" sz="1600" b="1" dirty="0"/>
              <a:t>أحمد بن فارس، ص 423) .</a:t>
            </a:r>
            <a:endParaRPr lang="en-US" sz="1600" b="1" dirty="0"/>
          </a:p>
          <a:p>
            <a:pPr>
              <a:lnSpc>
                <a:spcPct val="150000"/>
              </a:lnSpc>
            </a:pPr>
            <a:r>
              <a:rPr lang="ar-SA" sz="2000" b="1" u="sng" dirty="0">
                <a:solidFill>
                  <a:schemeClr val="tx2"/>
                </a:solidFill>
              </a:rPr>
              <a:t>ثانيا </a:t>
            </a:r>
            <a:r>
              <a:rPr lang="ar-SA" sz="2000" b="1" u="sng" dirty="0" err="1" smtClean="0">
                <a:solidFill>
                  <a:schemeClr val="tx2"/>
                </a:solidFill>
              </a:rPr>
              <a:t>اصط</a:t>
            </a:r>
            <a:r>
              <a:rPr lang="ar-DZ" sz="2000" b="1" u="sng" dirty="0" smtClean="0">
                <a:solidFill>
                  <a:schemeClr val="tx2"/>
                </a:solidFill>
              </a:rPr>
              <a:t>ــ</a:t>
            </a:r>
            <a:r>
              <a:rPr lang="ar-SA" sz="2000" b="1" u="sng" dirty="0" smtClean="0">
                <a:solidFill>
                  <a:schemeClr val="tx2"/>
                </a:solidFill>
              </a:rPr>
              <a:t>لاح</a:t>
            </a:r>
            <a:r>
              <a:rPr lang="ar-DZ" sz="2000" b="1" u="sng" dirty="0" smtClean="0">
                <a:solidFill>
                  <a:schemeClr val="tx2"/>
                </a:solidFill>
              </a:rPr>
              <a:t>ــ</a:t>
            </a:r>
            <a:r>
              <a:rPr lang="ar-SA" sz="2000" b="1" u="sng" dirty="0" smtClean="0">
                <a:solidFill>
                  <a:schemeClr val="tx2"/>
                </a:solidFill>
              </a:rPr>
              <a:t>ا</a:t>
            </a:r>
            <a:r>
              <a:rPr lang="ar-SA" sz="2000" b="1" u="sng" dirty="0">
                <a:solidFill>
                  <a:schemeClr val="tx2"/>
                </a:solidFill>
              </a:rPr>
              <a:t>:</a:t>
            </a:r>
            <a:endParaRPr lang="en-US" sz="2000" b="1" u="sng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DZ" sz="1600" b="1" dirty="0" smtClean="0"/>
              <a:t>    </a:t>
            </a:r>
            <a:r>
              <a:rPr lang="ar-SA" sz="1600" b="1" dirty="0" smtClean="0"/>
              <a:t>هو </a:t>
            </a:r>
            <a:r>
              <a:rPr lang="ar-SA" sz="1600" b="1" dirty="0"/>
              <a:t>علم يتعرف منه أنساب الناس وقواعده الجزئية و الكلية ، والغرض منه </a:t>
            </a:r>
            <a:r>
              <a:rPr lang="ar-SA" sz="1600" b="1" dirty="0" smtClean="0"/>
              <a:t>ال</a:t>
            </a:r>
            <a:r>
              <a:rPr lang="ar-DZ" sz="1600" b="1" dirty="0" smtClean="0"/>
              <a:t>ا</a:t>
            </a:r>
            <a:r>
              <a:rPr lang="ar-SA" sz="1600" b="1" dirty="0" err="1" smtClean="0"/>
              <a:t>حتراز</a:t>
            </a:r>
            <a:r>
              <a:rPr lang="ar-DZ" sz="1600" b="1" dirty="0" smtClean="0"/>
              <a:t> </a:t>
            </a:r>
            <a:r>
              <a:rPr lang="ar-SA" sz="1600" b="1" dirty="0" smtClean="0"/>
              <a:t>عن </a:t>
            </a:r>
            <a:r>
              <a:rPr lang="ar-SA" sz="1600" b="1" dirty="0"/>
              <a:t>الخطأ في نسب الشخص ، وهو </a:t>
            </a:r>
            <a:endParaRPr lang="ar-DZ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DZ" sz="1600" b="1" dirty="0" smtClean="0"/>
              <a:t>    </a:t>
            </a:r>
            <a:r>
              <a:rPr lang="ar-SA" sz="1600" b="1" dirty="0" smtClean="0"/>
              <a:t>علم </a:t>
            </a:r>
            <a:r>
              <a:rPr lang="ar-SA" sz="1600" b="1" dirty="0"/>
              <a:t>عظيم النفع جليل القدر. والنسب والنسبة اشتراك من جهة أحد الأبوين ، وذلك ضروبان : نسب ٌ بالطول </a:t>
            </a:r>
            <a:r>
              <a:rPr lang="ar-SA" sz="1600" b="1" dirty="0" err="1"/>
              <a:t>كالإشتراك</a:t>
            </a:r>
            <a:r>
              <a:rPr lang="ar-SA" sz="1600" b="1" dirty="0"/>
              <a:t> </a:t>
            </a:r>
            <a:endParaRPr lang="ar-DZ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DZ" sz="1600" b="1" dirty="0"/>
              <a:t> </a:t>
            </a:r>
            <a:r>
              <a:rPr lang="ar-DZ" sz="1600" b="1" dirty="0" smtClean="0"/>
              <a:t>   </a:t>
            </a:r>
            <a:r>
              <a:rPr lang="ar-SA" sz="1600" b="1" dirty="0" smtClean="0"/>
              <a:t>بين ال</a:t>
            </a:r>
            <a:r>
              <a:rPr lang="ar-DZ" sz="1600" b="1" dirty="0" smtClean="0"/>
              <a:t>آ</a:t>
            </a:r>
            <a:r>
              <a:rPr lang="ar-SA" sz="1600" b="1" dirty="0" smtClean="0"/>
              <a:t>باء </a:t>
            </a:r>
            <a:r>
              <a:rPr lang="ar-SA" sz="1600" b="1" dirty="0"/>
              <a:t>و الأبناء ، ونسب بالعرض كالنسبة بين الأخوة وبني الأعمام .وكما يقال: له في بني فلان نسب ، وقيل : فلان </a:t>
            </a:r>
            <a:endParaRPr lang="ar-DZ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ar-DZ" sz="1600" b="1" dirty="0"/>
              <a:t> </a:t>
            </a:r>
            <a:r>
              <a:rPr lang="ar-DZ" sz="1600" b="1" dirty="0" smtClean="0"/>
              <a:t>   </a:t>
            </a:r>
            <a:r>
              <a:rPr lang="ar-SA" sz="1600" b="1" dirty="0" smtClean="0"/>
              <a:t>نسيب فلان</a:t>
            </a:r>
            <a:r>
              <a:rPr lang="ar-DZ" sz="1600" b="1" dirty="0" smtClean="0"/>
              <a:t> </a:t>
            </a:r>
            <a:r>
              <a:rPr lang="ar-SA" sz="1600" b="1" dirty="0" smtClean="0"/>
              <a:t>، </a:t>
            </a:r>
            <a:r>
              <a:rPr lang="ar-SA" sz="1600" b="1" dirty="0"/>
              <a:t>اي </a:t>
            </a:r>
            <a:r>
              <a:rPr lang="ar-SA" sz="1600" b="1" dirty="0" smtClean="0"/>
              <a:t>قريبه</a:t>
            </a:r>
            <a:r>
              <a:rPr lang="ar-DZ" sz="1600" b="1" dirty="0" smtClean="0"/>
              <a:t> .</a:t>
            </a:r>
            <a:r>
              <a:rPr lang="ar-SA" sz="1600" b="1" dirty="0" smtClean="0"/>
              <a:t> </a:t>
            </a:r>
            <a:r>
              <a:rPr lang="ar-SA" sz="1600" b="1" dirty="0"/>
              <a:t>(</a:t>
            </a:r>
            <a:r>
              <a:rPr lang="ar-SA" sz="1600" b="1" dirty="0" err="1" smtClean="0"/>
              <a:t>الأص</a:t>
            </a:r>
            <a:r>
              <a:rPr lang="ar-DZ" sz="1600" b="1" dirty="0" smtClean="0"/>
              <a:t>ـ</a:t>
            </a:r>
            <a:r>
              <a:rPr lang="ar-SA" sz="1600" b="1" dirty="0" smtClean="0"/>
              <a:t>ف</a:t>
            </a:r>
            <a:r>
              <a:rPr lang="ar-DZ" sz="1600" b="1" dirty="0" smtClean="0"/>
              <a:t>ـ</a:t>
            </a:r>
            <a:r>
              <a:rPr lang="ar-SA" sz="1600" b="1" dirty="0" smtClean="0"/>
              <a:t>ه</a:t>
            </a:r>
            <a:r>
              <a:rPr lang="ar-DZ" sz="1600" b="1" dirty="0" smtClean="0"/>
              <a:t>ــــ</a:t>
            </a:r>
            <a:r>
              <a:rPr lang="ar-SA" sz="1600" b="1" dirty="0" smtClean="0"/>
              <a:t>اني</a:t>
            </a:r>
            <a:r>
              <a:rPr lang="ar-SA" sz="1600" b="1" dirty="0"/>
              <a:t>، ص490</a:t>
            </a:r>
            <a:r>
              <a:rPr lang="ar-SA" sz="1600" b="1" dirty="0" smtClean="0"/>
              <a:t>)</a:t>
            </a:r>
            <a:r>
              <a:rPr lang="ar-DZ" sz="1600" b="1" dirty="0" smtClean="0"/>
              <a:t>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423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232" y="270396"/>
            <a:ext cx="9145016" cy="662473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ar-SA" sz="2800" b="1" u="sng" dirty="0">
                <a:solidFill>
                  <a:srgbClr val="FF0000"/>
                </a:solidFill>
              </a:rPr>
              <a:t>المبحث </a:t>
            </a:r>
            <a:r>
              <a:rPr lang="ar-SA" sz="2800" b="1" u="sng" dirty="0" smtClean="0">
                <a:solidFill>
                  <a:srgbClr val="FF0000"/>
                </a:solidFill>
              </a:rPr>
              <a:t>الثاني</a:t>
            </a:r>
            <a:r>
              <a:rPr lang="ar-DZ" sz="2800" b="1" u="sng" dirty="0" smtClean="0">
                <a:solidFill>
                  <a:srgbClr val="FF0000"/>
                </a:solidFill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</a:rPr>
              <a:t>: </a:t>
            </a:r>
            <a:r>
              <a:rPr lang="ar-SA" sz="2800" b="1" dirty="0">
                <a:solidFill>
                  <a:srgbClr val="FF0000"/>
                </a:solidFill>
              </a:rPr>
              <a:t>أهمية كتب النسب في التاريخ الإسلامي</a:t>
            </a:r>
            <a:endParaRPr lang="en-US" sz="2800" b="1" dirty="0">
              <a:solidFill>
                <a:srgbClr val="FF0000"/>
              </a:solidFill>
            </a:endParaRPr>
          </a:p>
          <a:p>
            <a:pPr marL="265113" indent="0">
              <a:buNone/>
            </a:pPr>
            <a:r>
              <a:rPr lang="ar-SA" sz="1600" b="1" dirty="0"/>
              <a:t>كانت عناية العرب و درايتهم في الجاهلية بالأنساب كبيرة ، إذ </a:t>
            </a:r>
            <a:r>
              <a:rPr lang="ar-SA" sz="1600" b="1" dirty="0" err="1"/>
              <a:t>إهتم</a:t>
            </a:r>
            <a:r>
              <a:rPr lang="ar-SA" sz="1600" b="1" dirty="0"/>
              <a:t> </a:t>
            </a:r>
            <a:r>
              <a:rPr lang="ar-SA" sz="1600" b="1" dirty="0" err="1"/>
              <a:t>النسّابون</a:t>
            </a:r>
            <a:r>
              <a:rPr lang="ar-SA" sz="1600" b="1" dirty="0"/>
              <a:t> بحفظ أخبار العرب ومعاركهم ، واستمر ذلك بعد الإسلام ، </a:t>
            </a:r>
            <a:r>
              <a:rPr lang="ar-SA" sz="1600" b="1" dirty="0" smtClean="0"/>
              <a:t>فإن </a:t>
            </a:r>
            <a:r>
              <a:rPr lang="ar-SA" sz="1600" b="1" dirty="0"/>
              <a:t>ظهور تدوين الدواوين أعطى </a:t>
            </a:r>
            <a:r>
              <a:rPr lang="ar-SA" sz="1600" b="1" dirty="0" smtClean="0"/>
              <a:t>للأنساب</a:t>
            </a:r>
            <a:r>
              <a:rPr lang="ar-DZ" sz="1600" b="1" dirty="0" smtClean="0"/>
              <a:t> </a:t>
            </a:r>
            <a:r>
              <a:rPr lang="ar-SA" sz="1600" b="1" dirty="0" smtClean="0"/>
              <a:t>أهمية </a:t>
            </a:r>
            <a:r>
              <a:rPr lang="ar-SA" sz="1600" b="1" dirty="0"/>
              <a:t>جديدة .</a:t>
            </a:r>
            <a:endParaRPr lang="en-US" sz="1600" b="1" dirty="0"/>
          </a:p>
          <a:p>
            <a:pPr marL="265113" lvl="0" indent="-265113">
              <a:buFont typeface="+mj-lt"/>
              <a:buAutoNum type="arabicParenR"/>
            </a:pPr>
            <a:r>
              <a:rPr lang="ar-SA" sz="1600" b="1" dirty="0"/>
              <a:t>الجانب العسكري و السياسي : عندما نظم عمر بن الخطاب رضي الله عنه ديوانا للجند استعان بمجموعة من النسّابة الكبار في تدوين أسماء القبائل، و مقدار أعطيات الجند للعطاء، و سكن القبائل و فرق الجيش، إنما تم على أساس قبلي و هذا ما أعطى الأنساب شأنا </a:t>
            </a:r>
            <a:r>
              <a:rPr lang="ar-SA" sz="1600" b="1" dirty="0" smtClean="0"/>
              <a:t>ماديا</a:t>
            </a:r>
            <a:r>
              <a:rPr lang="ar-DZ" sz="1600" b="1" dirty="0" smtClean="0"/>
              <a:t> ،</a:t>
            </a:r>
            <a:r>
              <a:rPr lang="ar-SA" sz="1600" b="1" dirty="0" smtClean="0"/>
              <a:t> </a:t>
            </a:r>
            <a:r>
              <a:rPr lang="ar-SA" sz="1600" b="1" dirty="0"/>
              <a:t>أضيف إلى شأنها القبلي السياسي في التنافس بين العرب أنفسهم بعد ظهور </a:t>
            </a:r>
            <a:r>
              <a:rPr lang="ar-SA" sz="1600" b="1" dirty="0" err="1" smtClean="0"/>
              <a:t>أستقراطية</a:t>
            </a:r>
            <a:r>
              <a:rPr lang="ar-SA" sz="1600" b="1" dirty="0" smtClean="0"/>
              <a:t> </a:t>
            </a:r>
            <a:r>
              <a:rPr lang="ar-SA" sz="1600" b="1" dirty="0"/>
              <a:t>جديدة في </a:t>
            </a:r>
            <a:r>
              <a:rPr lang="ar-SA" sz="1600" b="1" dirty="0" err="1" smtClean="0"/>
              <a:t>الإس</a:t>
            </a:r>
            <a:r>
              <a:rPr lang="ar-DZ" sz="1600" b="1" dirty="0" smtClean="0"/>
              <a:t>ـــ</a:t>
            </a:r>
            <a:r>
              <a:rPr lang="ar-SA" sz="1600" b="1" dirty="0" smtClean="0"/>
              <a:t>لام،</a:t>
            </a:r>
            <a:r>
              <a:rPr lang="ar-DZ" sz="1600" b="1" dirty="0" smtClean="0"/>
              <a:t>     و </a:t>
            </a:r>
            <a:r>
              <a:rPr lang="ar-SA" sz="1600" b="1" dirty="0" smtClean="0"/>
              <a:t>توزع </a:t>
            </a:r>
            <a:r>
              <a:rPr lang="ar-SA" sz="1600" b="1" dirty="0"/>
              <a:t>القبائل </a:t>
            </a:r>
            <a:r>
              <a:rPr lang="ar-SA" sz="1600" b="1" dirty="0" smtClean="0"/>
              <a:t>في </a:t>
            </a:r>
            <a:r>
              <a:rPr lang="ar-SA" sz="1600" b="1" dirty="0"/>
              <a:t>الأمصار و تنازعها المفاخرة و المناصب.( شاكر مصطفى، ص 65  ) .</a:t>
            </a:r>
            <a:endParaRPr lang="en-US" sz="1600" b="1" dirty="0"/>
          </a:p>
          <a:p>
            <a:pPr marL="265113" lvl="0" indent="-265113">
              <a:buFont typeface="+mj-lt"/>
              <a:buAutoNum type="arabicParenR"/>
            </a:pPr>
            <a:r>
              <a:rPr lang="ar-SA" sz="1600" b="1" dirty="0"/>
              <a:t>الجانب الاجتماعي : إن كتب الأنساب هي سلاسل أسماء تدعو لها الحاجة الاجتماعية القبلية للتعارف و التمايز. فإنّ </a:t>
            </a:r>
            <a:r>
              <a:rPr lang="ar-SA" sz="1600" b="1" dirty="0" err="1"/>
              <a:t>النسّابون</a:t>
            </a:r>
            <a:r>
              <a:rPr lang="ar-SA" sz="1600" b="1" dirty="0"/>
              <a:t> عندما يدونون شجرة نسب قبيلة من القبائل العربية و تفرعها وارتباطها مع غيرها من القبائل عن طريق صلة القربى أو المصاهرة، أو الجوار، فتجدهم يبرزون عادات وتقاليد القبيلة، وكذلك مآثر شيخ القبيلة سواء عن طريق أيامهم و حروبهم فيذكرون الشجاعة و الفروسية و كيفية إدارة القبيلة و فض المنازعات مع </a:t>
            </a:r>
            <a:r>
              <a:rPr lang="ar-SA" sz="1600" b="1" dirty="0" smtClean="0"/>
              <a:t>غيرهم</a:t>
            </a:r>
            <a:r>
              <a:rPr lang="ar-DZ" sz="1600" b="1" dirty="0" smtClean="0"/>
              <a:t>.</a:t>
            </a:r>
            <a:r>
              <a:rPr lang="ar-SA" sz="1600" b="1" dirty="0" smtClean="0"/>
              <a:t> </a:t>
            </a:r>
            <a:r>
              <a:rPr lang="ar-SA" sz="1600" b="1" dirty="0"/>
              <a:t>فالارتباط بين شجرة نسب القبيلة </a:t>
            </a:r>
            <a:r>
              <a:rPr lang="ar-SA" sz="1600" b="1" dirty="0" smtClean="0"/>
              <a:t>وماضيها</a:t>
            </a:r>
            <a:r>
              <a:rPr lang="ar-DZ" sz="1600" b="1" dirty="0" smtClean="0"/>
              <a:t>،</a:t>
            </a:r>
            <a:r>
              <a:rPr lang="ar-SA" sz="1600" b="1" dirty="0" smtClean="0"/>
              <a:t>أعطى </a:t>
            </a:r>
            <a:r>
              <a:rPr lang="ar-SA" sz="1600" b="1" dirty="0"/>
              <a:t>لعملية التدوين التاريخي </a:t>
            </a:r>
            <a:r>
              <a:rPr lang="ar-SA" sz="1600" b="1" dirty="0" err="1" smtClean="0"/>
              <a:t>أكثرمصداقية</a:t>
            </a:r>
            <a:r>
              <a:rPr lang="ar-SA" sz="1600" b="1" dirty="0" smtClean="0"/>
              <a:t>.(عبد </a:t>
            </a:r>
            <a:r>
              <a:rPr lang="ar-SA" sz="1600" b="1" dirty="0"/>
              <a:t>العزيز الدوري، ص 15 ) .</a:t>
            </a:r>
            <a:endParaRPr lang="en-US" sz="1600" b="1" dirty="0"/>
          </a:p>
          <a:p>
            <a:pPr marL="265113" indent="0">
              <a:buNone/>
            </a:pPr>
            <a:r>
              <a:rPr lang="ar-SA" sz="1600" b="1" dirty="0"/>
              <a:t> </a:t>
            </a:r>
            <a:r>
              <a:rPr lang="ar-DZ" sz="1600" b="1" dirty="0" smtClean="0"/>
              <a:t> </a:t>
            </a:r>
            <a:r>
              <a:rPr lang="ar-SA" sz="1600" b="1" dirty="0" smtClean="0"/>
              <a:t>   </a:t>
            </a:r>
            <a:r>
              <a:rPr lang="ar-SA" sz="1600" b="1" dirty="0"/>
              <a:t>كما يضاف كذلك نزاع العرب مع الموالي و الأفكار و الحركات </a:t>
            </a:r>
            <a:r>
              <a:rPr lang="ar-SA" sz="1600" b="1" dirty="0" smtClean="0"/>
              <a:t>الش</a:t>
            </a:r>
            <a:r>
              <a:rPr lang="ar-DZ" sz="1600" b="1" dirty="0" smtClean="0"/>
              <a:t>ـعـ</a:t>
            </a:r>
            <a:r>
              <a:rPr lang="ar-SA" sz="1600" b="1" dirty="0" smtClean="0"/>
              <a:t>بوية </a:t>
            </a:r>
            <a:r>
              <a:rPr lang="ar-SA" sz="1600" b="1" dirty="0"/>
              <a:t>وحاجة العرب الى الدفاع عن مراكزهم وأوليتهم </a:t>
            </a:r>
            <a:r>
              <a:rPr lang="ar-SA" sz="1600" b="1" dirty="0" err="1" smtClean="0"/>
              <a:t>الإجتماعية،كان</a:t>
            </a:r>
            <a:r>
              <a:rPr lang="ar-SA" sz="1600" b="1" dirty="0" smtClean="0"/>
              <a:t> </a:t>
            </a:r>
            <a:r>
              <a:rPr lang="ar-SA" sz="1600" b="1" dirty="0"/>
              <a:t>ذلك كله من أسباب قبول </a:t>
            </a:r>
            <a:r>
              <a:rPr lang="ar-SA" sz="1600" b="1" dirty="0" smtClean="0"/>
              <a:t>الأنساب، </a:t>
            </a:r>
            <a:r>
              <a:rPr lang="ar-SA" sz="1600" b="1" dirty="0"/>
              <a:t>وإعطائها مكانة  بين </a:t>
            </a:r>
            <a:r>
              <a:rPr lang="ar-SA" sz="1600" b="1" dirty="0" smtClean="0"/>
              <a:t>المعارف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الإسلامية </a:t>
            </a:r>
            <a:r>
              <a:rPr lang="ar-SA" sz="1600" b="1" dirty="0"/>
              <a:t>الهامة ،واضحى حفظ الأنساب وتدوينه فرعا أساسيا من فروع التاريخ </a:t>
            </a:r>
            <a:r>
              <a:rPr lang="ar-SA" sz="1600" b="1" dirty="0" smtClean="0"/>
              <a:t>.(شاكرمصطفى،ص67</a:t>
            </a:r>
            <a:r>
              <a:rPr lang="ar-SA" sz="1600" b="1" dirty="0"/>
              <a:t>).</a:t>
            </a:r>
            <a:endParaRPr lang="en-US" sz="1600" b="1" dirty="0"/>
          </a:p>
          <a:p>
            <a:pPr marL="466725" indent="-285750">
              <a:buFont typeface="Wingdings" pitchFamily="2" charset="2"/>
              <a:buChar char="ü"/>
            </a:pPr>
            <a:r>
              <a:rPr lang="ar-SA" sz="1800" b="1" u="sng" dirty="0" smtClean="0">
                <a:solidFill>
                  <a:srgbClr val="C00000"/>
                </a:solidFill>
              </a:rPr>
              <a:t>أه</a:t>
            </a:r>
            <a:r>
              <a:rPr lang="ar-DZ" sz="1800" b="1" u="sng" dirty="0" smtClean="0">
                <a:solidFill>
                  <a:srgbClr val="C00000"/>
                </a:solidFill>
              </a:rPr>
              <a:t>ــــــ</a:t>
            </a:r>
            <a:r>
              <a:rPr lang="ar-SA" sz="1800" b="1" u="sng" dirty="0" smtClean="0">
                <a:solidFill>
                  <a:srgbClr val="C00000"/>
                </a:solidFill>
              </a:rPr>
              <a:t>م ك</a:t>
            </a:r>
            <a:r>
              <a:rPr lang="ar-DZ" sz="1800" b="1" u="sng" dirty="0" smtClean="0">
                <a:solidFill>
                  <a:srgbClr val="C00000"/>
                </a:solidFill>
              </a:rPr>
              <a:t>ــ</a:t>
            </a:r>
            <a:r>
              <a:rPr lang="ar-SA" sz="1800" b="1" u="sng" dirty="0" smtClean="0">
                <a:solidFill>
                  <a:srgbClr val="C00000"/>
                </a:solidFill>
              </a:rPr>
              <a:t>ت</a:t>
            </a:r>
            <a:r>
              <a:rPr lang="ar-DZ" sz="1800" b="1" u="sng" dirty="0" smtClean="0">
                <a:solidFill>
                  <a:srgbClr val="C00000"/>
                </a:solidFill>
              </a:rPr>
              <a:t>ــ</a:t>
            </a:r>
            <a:r>
              <a:rPr lang="ar-SA" sz="1800" b="1" u="sng" dirty="0" smtClean="0">
                <a:solidFill>
                  <a:srgbClr val="C00000"/>
                </a:solidFill>
              </a:rPr>
              <a:t>ب الأن</a:t>
            </a:r>
            <a:r>
              <a:rPr lang="ar-DZ" sz="1800" b="1" u="sng" dirty="0" smtClean="0">
                <a:solidFill>
                  <a:srgbClr val="C00000"/>
                </a:solidFill>
              </a:rPr>
              <a:t>ــ</a:t>
            </a:r>
            <a:r>
              <a:rPr lang="ar-SA" sz="1800" b="1" u="sng" dirty="0" smtClean="0">
                <a:solidFill>
                  <a:srgbClr val="C00000"/>
                </a:solidFill>
              </a:rPr>
              <a:t>س</a:t>
            </a:r>
            <a:r>
              <a:rPr lang="ar-DZ" sz="1800" b="1" u="sng" dirty="0" smtClean="0">
                <a:solidFill>
                  <a:srgbClr val="C00000"/>
                </a:solidFill>
              </a:rPr>
              <a:t>ــــــ</a:t>
            </a:r>
            <a:r>
              <a:rPr lang="ar-SA" sz="1800" b="1" u="sng" dirty="0" smtClean="0">
                <a:solidFill>
                  <a:srgbClr val="C00000"/>
                </a:solidFill>
              </a:rPr>
              <a:t>اب</a:t>
            </a:r>
            <a:r>
              <a:rPr lang="ar-DZ" sz="1800" b="1" u="sng" dirty="0" smtClean="0">
                <a:solidFill>
                  <a:srgbClr val="C00000"/>
                </a:solidFill>
              </a:rPr>
              <a:t> </a:t>
            </a:r>
            <a:r>
              <a:rPr lang="ar-SA" sz="1800" b="1" u="sng" dirty="0" smtClean="0">
                <a:solidFill>
                  <a:srgbClr val="C00000"/>
                </a:solidFill>
              </a:rPr>
              <a:t>:</a:t>
            </a:r>
            <a:endParaRPr lang="en-US" sz="1800" b="1" u="sng" dirty="0">
              <a:solidFill>
                <a:srgbClr val="C00000"/>
              </a:solidFill>
            </a:endParaRPr>
          </a:p>
          <a:p>
            <a:pPr marL="523875" indent="-342900">
              <a:buFont typeface="+mj-lt"/>
              <a:buAutoNum type="arabicPeriod"/>
            </a:pPr>
            <a:r>
              <a:rPr lang="ar-SA" sz="1600" b="1" dirty="0" smtClean="0"/>
              <a:t>جمهرة النسب</a:t>
            </a:r>
            <a:r>
              <a:rPr lang="ar-DZ" sz="1600" b="1" dirty="0" smtClean="0"/>
              <a:t> </a:t>
            </a:r>
            <a:r>
              <a:rPr lang="ar-SA" sz="1600" b="1" dirty="0" smtClean="0"/>
              <a:t>، </a:t>
            </a:r>
            <a:r>
              <a:rPr lang="ar-SA" sz="1600" b="1" dirty="0"/>
              <a:t>المؤلف </a:t>
            </a:r>
            <a:r>
              <a:rPr lang="ar-SA" sz="1600" b="1" dirty="0" smtClean="0"/>
              <a:t>:</a:t>
            </a:r>
            <a:r>
              <a:rPr lang="ar-DZ" sz="1600" b="1" dirty="0" smtClean="0"/>
              <a:t> </a:t>
            </a:r>
            <a:r>
              <a:rPr lang="ar-SA" sz="1600" b="1" dirty="0" smtClean="0"/>
              <a:t>ابو </a:t>
            </a:r>
            <a:r>
              <a:rPr lang="ar-SA" sz="1600" b="1" dirty="0"/>
              <a:t>المنذر هشام بن محمد بن السائب الكلبي(206 هـ/821م) .</a:t>
            </a:r>
            <a:endParaRPr lang="en-US" sz="1600" b="1" dirty="0"/>
          </a:p>
          <a:p>
            <a:pPr marL="523875" indent="-342900">
              <a:buFont typeface="+mj-lt"/>
              <a:buAutoNum type="arabicPeriod"/>
            </a:pPr>
            <a:r>
              <a:rPr lang="ar-SA" sz="1600" b="1" dirty="0" smtClean="0"/>
              <a:t>الكتاب </a:t>
            </a:r>
            <a:r>
              <a:rPr lang="ar-SA" sz="1600" b="1" dirty="0"/>
              <a:t>: نسب </a:t>
            </a:r>
            <a:r>
              <a:rPr lang="ar-SA" sz="1600" b="1" dirty="0" smtClean="0"/>
              <a:t>قريش</a:t>
            </a:r>
            <a:r>
              <a:rPr lang="ar-DZ" sz="1600" b="1" dirty="0" smtClean="0"/>
              <a:t>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 :</a:t>
            </a:r>
            <a:r>
              <a:rPr lang="ar-DZ" sz="1600" b="1" dirty="0" smtClean="0"/>
              <a:t> </a:t>
            </a:r>
            <a:r>
              <a:rPr lang="ar-SA" sz="1600" b="1" dirty="0" smtClean="0"/>
              <a:t>أبو </a:t>
            </a:r>
            <a:r>
              <a:rPr lang="ar-SA" sz="1600" b="1" dirty="0"/>
              <a:t>عبد الله المصعب بن عبد الله بن المصعب الزبيري (232هـ/846م).</a:t>
            </a:r>
            <a:endParaRPr lang="en-US" sz="1600" b="1" dirty="0"/>
          </a:p>
          <a:p>
            <a:pPr marL="523875" indent="-342900">
              <a:buFont typeface="+mj-lt"/>
              <a:buAutoNum type="arabicPeriod"/>
            </a:pPr>
            <a:r>
              <a:rPr lang="ar-SA" sz="1600" b="1" dirty="0" smtClean="0"/>
              <a:t>كتاب :</a:t>
            </a:r>
            <a:r>
              <a:rPr lang="ar-DZ" sz="1600" b="1" dirty="0" smtClean="0"/>
              <a:t> </a:t>
            </a:r>
            <a:r>
              <a:rPr lang="ar-SA" sz="1600" b="1" dirty="0" smtClean="0"/>
              <a:t>مختلف </a:t>
            </a:r>
            <a:r>
              <a:rPr lang="ar-SA" sz="1600" b="1" dirty="0"/>
              <a:t>القبائل </a:t>
            </a:r>
            <a:r>
              <a:rPr lang="ar-SA" sz="1600" b="1" dirty="0" smtClean="0"/>
              <a:t>ومؤتلفها</a:t>
            </a:r>
            <a:r>
              <a:rPr lang="ar-DZ" sz="1600" b="1" dirty="0" smtClean="0"/>
              <a:t>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 </a:t>
            </a:r>
            <a:r>
              <a:rPr lang="ar-SA" sz="1600" b="1" dirty="0"/>
              <a:t>:محمد بن حبيب بن أمية البغدادي(245هـ/859م).</a:t>
            </a:r>
            <a:endParaRPr lang="en-US" sz="1600" b="1" dirty="0"/>
          </a:p>
          <a:p>
            <a:pPr marL="523875" lvl="0" indent="-342900">
              <a:buFont typeface="+mj-lt"/>
              <a:buAutoNum type="arabicPeriod"/>
            </a:pPr>
            <a:r>
              <a:rPr lang="ar-SA" sz="1600" b="1" dirty="0"/>
              <a:t>كتاب </a:t>
            </a:r>
            <a:r>
              <a:rPr lang="ar-SA" sz="1600" b="1" dirty="0" smtClean="0"/>
              <a:t>:</a:t>
            </a:r>
            <a:r>
              <a:rPr lang="ar-DZ" sz="1600" b="1" dirty="0" smtClean="0"/>
              <a:t> </a:t>
            </a:r>
            <a:r>
              <a:rPr lang="ar-SA" sz="1600" b="1" dirty="0" smtClean="0"/>
              <a:t>جمل </a:t>
            </a:r>
            <a:r>
              <a:rPr lang="ar-SA" sz="1600" b="1" dirty="0"/>
              <a:t>من أنساب </a:t>
            </a:r>
            <a:r>
              <a:rPr lang="ar-SA" sz="1600" b="1" dirty="0" smtClean="0"/>
              <a:t>الأشراف</a:t>
            </a:r>
            <a:r>
              <a:rPr lang="ar-DZ" sz="1600" b="1" dirty="0" smtClean="0"/>
              <a:t>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</a:t>
            </a:r>
            <a:r>
              <a:rPr lang="ar-SA" sz="1600" b="1" dirty="0"/>
              <a:t>: أحمد بن يحيى بن جابر بن داود البَلاَذري(279هـ/892م). </a:t>
            </a:r>
            <a:endParaRPr lang="en-US" sz="1600" b="1" dirty="0"/>
          </a:p>
          <a:p>
            <a:pPr marL="523875" lvl="0" indent="-342900">
              <a:buFont typeface="+mj-lt"/>
              <a:buAutoNum type="arabicPeriod"/>
            </a:pPr>
            <a:r>
              <a:rPr lang="ar-SA" sz="1600" b="1" dirty="0"/>
              <a:t>جمهرة أنساب العرب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 :</a:t>
            </a:r>
            <a:r>
              <a:rPr lang="ar-DZ" sz="1600" b="1" dirty="0" smtClean="0"/>
              <a:t> </a:t>
            </a:r>
            <a:r>
              <a:rPr lang="ar-SA" sz="1600" b="1" dirty="0" smtClean="0"/>
              <a:t>أبو </a:t>
            </a:r>
            <a:r>
              <a:rPr lang="ar-SA" sz="1600" b="1" dirty="0"/>
              <a:t>محمد علي بن أحمد بن سعيد بن حزم الأندلسي (452هـ/1066م).</a:t>
            </a:r>
            <a:endParaRPr lang="en-US" sz="1600" b="1" dirty="0"/>
          </a:p>
          <a:p>
            <a:pPr marL="523875" lvl="0" indent="-342900">
              <a:buFont typeface="+mj-lt"/>
              <a:buAutoNum type="arabicPeriod"/>
            </a:pPr>
            <a:r>
              <a:rPr lang="ar-SA" sz="1600" b="1" dirty="0"/>
              <a:t>الأنساب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</a:t>
            </a:r>
            <a:r>
              <a:rPr lang="ar-DZ" sz="1600" b="1" dirty="0" smtClean="0"/>
              <a:t> </a:t>
            </a:r>
            <a:r>
              <a:rPr lang="ar-SA" sz="1600" b="1" dirty="0" smtClean="0"/>
              <a:t>:</a:t>
            </a:r>
            <a:r>
              <a:rPr lang="ar-DZ" sz="1600" b="1" dirty="0" smtClean="0"/>
              <a:t> </a:t>
            </a:r>
            <a:r>
              <a:rPr lang="ar-SA" sz="1600" b="1" dirty="0" smtClean="0"/>
              <a:t>أبو </a:t>
            </a:r>
            <a:r>
              <a:rPr lang="ar-SA" sz="1600" b="1" dirty="0"/>
              <a:t>سعد عبد الكريم بن محمد بن منصور التميمي السمعاني(562هـ/1166م).</a:t>
            </a:r>
            <a:endParaRPr lang="en-US" sz="1600" b="1" dirty="0"/>
          </a:p>
          <a:p>
            <a:pPr marL="523875" lvl="0" indent="-342900">
              <a:buFont typeface="+mj-lt"/>
              <a:buAutoNum type="arabicPeriod"/>
            </a:pPr>
            <a:r>
              <a:rPr lang="ar-SA" sz="1600" b="1" dirty="0" smtClean="0"/>
              <a:t>كتاب</a:t>
            </a:r>
            <a:r>
              <a:rPr lang="ar-DZ" sz="1600" b="1" dirty="0" smtClean="0"/>
              <a:t> </a:t>
            </a:r>
            <a:r>
              <a:rPr lang="ar-SA" sz="1600" b="1" dirty="0" smtClean="0"/>
              <a:t>:</a:t>
            </a:r>
            <a:r>
              <a:rPr lang="ar-DZ" sz="1600" b="1" dirty="0" smtClean="0"/>
              <a:t> </a:t>
            </a:r>
            <a:r>
              <a:rPr lang="ar-SA" sz="1600" b="1" dirty="0" smtClean="0"/>
              <a:t>نهاية </a:t>
            </a:r>
            <a:r>
              <a:rPr lang="ar-SA" sz="1600" b="1" dirty="0"/>
              <a:t>الأرب في معرفة أنساب العرب </a:t>
            </a:r>
            <a:r>
              <a:rPr lang="ar-SA" sz="1600" b="1" dirty="0" smtClean="0"/>
              <a:t>،</a:t>
            </a:r>
            <a:r>
              <a:rPr lang="ar-DZ" sz="1600" b="1" dirty="0" smtClean="0"/>
              <a:t> </a:t>
            </a:r>
            <a:r>
              <a:rPr lang="ar-SA" sz="1600" b="1" dirty="0" smtClean="0"/>
              <a:t>المؤلف</a:t>
            </a:r>
            <a:r>
              <a:rPr lang="ar-DZ" sz="1600" b="1" dirty="0" smtClean="0"/>
              <a:t> </a:t>
            </a:r>
            <a:r>
              <a:rPr lang="ar-SA" sz="1600" b="1" dirty="0" smtClean="0"/>
              <a:t>:</a:t>
            </a:r>
            <a:r>
              <a:rPr lang="ar-DZ" sz="1600" b="1" dirty="0" smtClean="0"/>
              <a:t> </a:t>
            </a:r>
            <a:r>
              <a:rPr lang="ar-SA" sz="1600" b="1" dirty="0" smtClean="0"/>
              <a:t>أبو </a:t>
            </a:r>
            <a:r>
              <a:rPr lang="ar-SA" sz="1600" b="1" dirty="0"/>
              <a:t>العباس أحمد بن علي القلقشندي(821هـ/1435م).</a:t>
            </a:r>
            <a:endParaRPr lang="en-US" sz="1600" b="1" dirty="0"/>
          </a:p>
          <a:p>
            <a:pPr marL="0" indent="0" algn="just">
              <a:lnSpc>
                <a:spcPct val="150000"/>
              </a:lnSpc>
              <a:buNone/>
            </a:pPr>
            <a:endParaRPr lang="ar-DZ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9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432" y="558428"/>
            <a:ext cx="5184576" cy="5857801"/>
          </a:xfrm>
        </p:spPr>
      </p:pic>
    </p:spTree>
    <p:extLst>
      <p:ext uri="{BB962C8B-B14F-4D97-AF65-F5344CB8AC3E}">
        <p14:creationId xmlns:p14="http://schemas.microsoft.com/office/powerpoint/2010/main" val="264527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0264" y="342404"/>
            <a:ext cx="8533151" cy="6264696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ar-SA" sz="2800" b="1" u="sng" dirty="0" smtClean="0">
                <a:solidFill>
                  <a:srgbClr val="FF0000"/>
                </a:solidFill>
              </a:rPr>
              <a:t>الج</a:t>
            </a:r>
            <a:r>
              <a:rPr lang="ar-DZ" sz="2800" b="1" u="sng" dirty="0" smtClean="0">
                <a:solidFill>
                  <a:srgbClr val="FF0000"/>
                </a:solidFill>
              </a:rPr>
              <a:t>ــــ</a:t>
            </a:r>
            <a:r>
              <a:rPr lang="ar-SA" sz="2800" b="1" u="sng" dirty="0" smtClean="0">
                <a:solidFill>
                  <a:srgbClr val="FF0000"/>
                </a:solidFill>
              </a:rPr>
              <a:t>ان</a:t>
            </a:r>
            <a:r>
              <a:rPr lang="ar-DZ" sz="2800" b="1" u="sng" dirty="0" smtClean="0">
                <a:solidFill>
                  <a:srgbClr val="FF0000"/>
                </a:solidFill>
              </a:rPr>
              <a:t>ـــ</a:t>
            </a:r>
            <a:r>
              <a:rPr lang="ar-SA" sz="2800" b="1" u="sng" dirty="0" smtClean="0">
                <a:solidFill>
                  <a:srgbClr val="FF0000"/>
                </a:solidFill>
              </a:rPr>
              <a:t>ب ال</a:t>
            </a:r>
            <a:r>
              <a:rPr lang="ar-DZ" sz="2800" b="1" u="sng" dirty="0" smtClean="0">
                <a:solidFill>
                  <a:srgbClr val="FF0000"/>
                </a:solidFill>
              </a:rPr>
              <a:t>ــ</a:t>
            </a:r>
            <a:r>
              <a:rPr lang="ar-SA" sz="2800" b="1" u="sng" dirty="0" smtClean="0">
                <a:solidFill>
                  <a:srgbClr val="FF0000"/>
                </a:solidFill>
              </a:rPr>
              <a:t>ت</a:t>
            </a:r>
            <a:r>
              <a:rPr lang="ar-DZ" sz="2800" b="1" u="sng" dirty="0" smtClean="0">
                <a:solidFill>
                  <a:srgbClr val="FF0000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ط</a:t>
            </a:r>
            <a:r>
              <a:rPr lang="ar-DZ" sz="2800" b="1" u="sng" dirty="0" smtClean="0">
                <a:solidFill>
                  <a:srgbClr val="FF0000"/>
                </a:solidFill>
              </a:rPr>
              <a:t>ــ</a:t>
            </a:r>
            <a:r>
              <a:rPr lang="ar-SA" sz="2800" b="1" u="sng" dirty="0" smtClean="0">
                <a:solidFill>
                  <a:srgbClr val="FF0000"/>
                </a:solidFill>
              </a:rPr>
              <a:t>ب</a:t>
            </a:r>
            <a:r>
              <a:rPr lang="ar-DZ" sz="2800" b="1" u="sng" dirty="0" smtClean="0">
                <a:solidFill>
                  <a:srgbClr val="FF0000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ي</a:t>
            </a:r>
            <a:r>
              <a:rPr lang="ar-DZ" sz="2800" b="1" u="sng" dirty="0" smtClean="0">
                <a:solidFill>
                  <a:srgbClr val="FF0000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ق</a:t>
            </a:r>
            <a:r>
              <a:rPr lang="ar-DZ" sz="2800" b="1" u="sng" dirty="0" smtClean="0">
                <a:solidFill>
                  <a:srgbClr val="FF0000"/>
                </a:solidFill>
              </a:rPr>
              <a:t>ـــ</a:t>
            </a:r>
            <a:r>
              <a:rPr lang="ar-SA" sz="2800" b="1" u="sng" dirty="0" smtClean="0">
                <a:solidFill>
                  <a:srgbClr val="FF0000"/>
                </a:solidFill>
              </a:rPr>
              <a:t>ي </a:t>
            </a:r>
            <a:r>
              <a:rPr lang="ar-DZ" sz="2800" b="1" u="sng" dirty="0" smtClean="0">
                <a:solidFill>
                  <a:srgbClr val="FF0000"/>
                </a:solidFill>
              </a:rPr>
              <a:t>: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  <a:p>
            <a:pPr marL="457200" lvl="0" indent="-457200">
              <a:buFont typeface="+mj-lt"/>
              <a:buAutoNum type="arabicParenR"/>
            </a:pPr>
            <a:r>
              <a:rPr lang="ar-SA" sz="2000" b="1" u="sng" dirty="0" smtClean="0">
                <a:solidFill>
                  <a:schemeClr val="tx2"/>
                </a:solidFill>
              </a:rPr>
              <a:t>التع</a:t>
            </a:r>
            <a:r>
              <a:rPr lang="ar-DZ" sz="2000" b="1" u="sng" dirty="0" smtClean="0">
                <a:solidFill>
                  <a:schemeClr val="tx2"/>
                </a:solidFill>
              </a:rPr>
              <a:t>ــ</a:t>
            </a:r>
            <a:r>
              <a:rPr lang="ar-SA" sz="2000" b="1" u="sng" dirty="0" smtClean="0">
                <a:solidFill>
                  <a:schemeClr val="tx2"/>
                </a:solidFill>
              </a:rPr>
              <a:t>ري</a:t>
            </a:r>
            <a:r>
              <a:rPr lang="ar-DZ" sz="2000" b="1" u="sng" dirty="0" smtClean="0">
                <a:solidFill>
                  <a:schemeClr val="tx2"/>
                </a:solidFill>
              </a:rPr>
              <a:t>ــ</a:t>
            </a:r>
            <a:r>
              <a:rPr lang="ar-SA" sz="2000" b="1" u="sng" dirty="0" smtClean="0">
                <a:solidFill>
                  <a:schemeClr val="tx2"/>
                </a:solidFill>
              </a:rPr>
              <a:t>ف</a:t>
            </a:r>
            <a:r>
              <a:rPr lang="ar-DZ" sz="2000" b="1" u="sng" dirty="0" smtClean="0">
                <a:solidFill>
                  <a:schemeClr val="tx2"/>
                </a:solidFill>
              </a:rPr>
              <a:t> </a:t>
            </a:r>
            <a:r>
              <a:rPr lang="ar-SA" sz="2000" b="1" u="sng" dirty="0" smtClean="0">
                <a:solidFill>
                  <a:schemeClr val="tx2"/>
                </a:solidFill>
              </a:rPr>
              <a:t> </a:t>
            </a:r>
            <a:r>
              <a:rPr lang="ar-SA" sz="2000" b="1" u="sng" dirty="0" err="1" smtClean="0">
                <a:solidFill>
                  <a:schemeClr val="tx2"/>
                </a:solidFill>
              </a:rPr>
              <a:t>بالم</a:t>
            </a:r>
            <a:r>
              <a:rPr lang="ar-DZ" sz="2000" b="1" u="sng" dirty="0" smtClean="0">
                <a:solidFill>
                  <a:schemeClr val="tx2"/>
                </a:solidFill>
              </a:rPr>
              <a:t>ـ</a:t>
            </a:r>
            <a:r>
              <a:rPr lang="ar-DZ" sz="2000" b="1" u="sng" dirty="0">
                <a:solidFill>
                  <a:schemeClr val="tx2"/>
                </a:solidFill>
              </a:rPr>
              <a:t>ؤ</a:t>
            </a:r>
            <a:r>
              <a:rPr lang="ar-SA" sz="2000" b="1" u="sng" dirty="0" smtClean="0">
                <a:solidFill>
                  <a:schemeClr val="tx2"/>
                </a:solidFill>
              </a:rPr>
              <a:t>ل</a:t>
            </a:r>
            <a:r>
              <a:rPr lang="ar-DZ" sz="2000" b="1" u="sng" dirty="0" smtClean="0">
                <a:solidFill>
                  <a:schemeClr val="tx2"/>
                </a:solidFill>
              </a:rPr>
              <a:t>ـــ</a:t>
            </a:r>
            <a:r>
              <a:rPr lang="ar-SA" sz="2000" b="1" u="sng" dirty="0" smtClean="0">
                <a:solidFill>
                  <a:schemeClr val="tx2"/>
                </a:solidFill>
              </a:rPr>
              <a:t>ف </a:t>
            </a:r>
            <a:r>
              <a:rPr lang="ar-SA" sz="2000" b="1" i="1" dirty="0">
                <a:solidFill>
                  <a:schemeClr val="tx2"/>
                </a:solidFill>
              </a:rPr>
              <a:t>:</a:t>
            </a:r>
            <a:endParaRPr lang="en-US" sz="2000" b="1" i="1" dirty="0">
              <a:solidFill>
                <a:schemeClr val="tx2"/>
              </a:solidFill>
            </a:endParaRPr>
          </a:p>
          <a:p>
            <a:pPr marL="265113" indent="-179388">
              <a:buNone/>
            </a:pPr>
            <a:r>
              <a:rPr lang="ar-DZ" sz="1800" b="1" dirty="0" smtClean="0"/>
              <a:t>         </a:t>
            </a:r>
            <a:r>
              <a:rPr lang="ar-SA" sz="1800" b="1" dirty="0" smtClean="0"/>
              <a:t>أبو </a:t>
            </a:r>
            <a:r>
              <a:rPr lang="ar-SA" sz="1800" b="1" dirty="0"/>
              <a:t>جعفر أحمد بن يحي بن جابر </a:t>
            </a:r>
            <a:r>
              <a:rPr lang="ar-SA" sz="1800" b="1" dirty="0" smtClean="0"/>
              <a:t>البلاذري و</a:t>
            </a:r>
            <a:r>
              <a:rPr lang="ar-DZ" sz="1800" b="1" dirty="0" smtClean="0"/>
              <a:t> </a:t>
            </a:r>
            <a:r>
              <a:rPr lang="ar-SA" sz="1800" b="1" dirty="0" smtClean="0"/>
              <a:t>قيل </a:t>
            </a:r>
            <a:r>
              <a:rPr lang="ar-DZ" sz="1800" b="1" dirty="0" smtClean="0"/>
              <a:t> </a:t>
            </a:r>
            <a:r>
              <a:rPr lang="ar-SA" sz="1800" b="1" dirty="0" smtClean="0"/>
              <a:t>يكنى </a:t>
            </a:r>
            <a:r>
              <a:rPr lang="ar-SA" sz="1800" b="1" dirty="0"/>
              <a:t>أبا الحسن من أهل بغداد وكان جده جابر يكتب للخصيب صاحب مصر وكان شاعرا راويا و وسوس أخر أيامه فشد في </a:t>
            </a:r>
            <a:r>
              <a:rPr lang="ar-DZ" sz="1800" b="1" dirty="0" smtClean="0"/>
              <a:t>م</a:t>
            </a:r>
            <a:r>
              <a:rPr lang="ar-SA" sz="1800" b="1" dirty="0" err="1" smtClean="0"/>
              <a:t>ارستان</a:t>
            </a:r>
            <a:r>
              <a:rPr lang="ar-SA" sz="1800" b="1" dirty="0" smtClean="0"/>
              <a:t> </a:t>
            </a:r>
            <a:r>
              <a:rPr lang="ar-SA" sz="1800" b="1" dirty="0"/>
              <a:t>ومات فيه ،وسبب وسوسته أنه شرب </a:t>
            </a:r>
            <a:r>
              <a:rPr lang="ar-DZ" sz="1800" b="1" dirty="0" smtClean="0"/>
              <a:t>ث</a:t>
            </a:r>
            <a:r>
              <a:rPr lang="ar-SA" sz="1800" b="1" dirty="0" smtClean="0"/>
              <a:t>مر</a:t>
            </a:r>
            <a:r>
              <a:rPr lang="ar-DZ" sz="1800" b="1" dirty="0" smtClean="0"/>
              <a:t>ة </a:t>
            </a:r>
          </a:p>
          <a:p>
            <a:pPr marL="265113" indent="-179388">
              <a:buNone/>
            </a:pPr>
            <a:r>
              <a:rPr lang="ar-DZ" sz="1800" b="1" dirty="0" smtClean="0"/>
              <a:t>   </a:t>
            </a:r>
            <a:r>
              <a:rPr lang="ar-SA" sz="1800" b="1" dirty="0" err="1" smtClean="0"/>
              <a:t>البلاذر</a:t>
            </a:r>
            <a:r>
              <a:rPr lang="ar-SA" sz="1800" b="1" dirty="0" smtClean="0"/>
              <a:t> على </a:t>
            </a:r>
            <a:r>
              <a:rPr lang="ar-SA" sz="1800" b="1" dirty="0"/>
              <a:t>غير معرفة </a:t>
            </a:r>
            <a:r>
              <a:rPr lang="ar-DZ" sz="1800" b="1" dirty="0" smtClean="0"/>
              <a:t> </a:t>
            </a:r>
            <a:r>
              <a:rPr lang="ar-SA" sz="1800" b="1" dirty="0" smtClean="0"/>
              <a:t>فلحقه</a:t>
            </a:r>
            <a:r>
              <a:rPr lang="ar-DZ" sz="1800" b="1" dirty="0" smtClean="0"/>
              <a:t> </a:t>
            </a:r>
            <a:r>
              <a:rPr lang="ar-SA" sz="1800" b="1" dirty="0" smtClean="0"/>
              <a:t> </a:t>
            </a:r>
            <a:r>
              <a:rPr lang="ar-SA" sz="1800" b="1" dirty="0"/>
              <a:t>ما لحقه </a:t>
            </a:r>
            <a:r>
              <a:rPr lang="ar-SA" sz="1800" b="1" dirty="0" smtClean="0"/>
              <a:t>.</a:t>
            </a:r>
            <a:r>
              <a:rPr lang="ar-DZ" sz="1800" b="1" dirty="0" smtClean="0"/>
              <a:t> </a:t>
            </a:r>
            <a:r>
              <a:rPr lang="ar-SA" sz="1800" b="1" dirty="0" smtClean="0"/>
              <a:t>(</a:t>
            </a:r>
            <a:r>
              <a:rPr lang="ar-SA" sz="1800" b="1" dirty="0"/>
              <a:t>ابن </a:t>
            </a:r>
            <a:r>
              <a:rPr lang="ar-SA" sz="1800" b="1" dirty="0" smtClean="0"/>
              <a:t>النديم</a:t>
            </a:r>
            <a:r>
              <a:rPr lang="ar-DZ" sz="1800" b="1" dirty="0" smtClean="0"/>
              <a:t> </a:t>
            </a:r>
            <a:r>
              <a:rPr lang="ar-SA" sz="1800" b="1" dirty="0" smtClean="0"/>
              <a:t>،</a:t>
            </a:r>
            <a:r>
              <a:rPr lang="ar-DZ" sz="1800" b="1" dirty="0" smtClean="0"/>
              <a:t> </a:t>
            </a:r>
            <a:r>
              <a:rPr lang="ar-SA" sz="1800" b="1" dirty="0" smtClean="0"/>
              <a:t>ص</a:t>
            </a:r>
            <a:r>
              <a:rPr lang="ar-DZ" sz="1800" b="1" dirty="0" smtClean="0"/>
              <a:t> </a:t>
            </a:r>
            <a:r>
              <a:rPr lang="ar-SA" sz="1800" b="1" dirty="0" smtClean="0"/>
              <a:t>164</a:t>
            </a:r>
            <a:r>
              <a:rPr lang="ar-DZ" sz="1800" b="1" dirty="0" smtClean="0"/>
              <a:t> </a:t>
            </a:r>
            <a:r>
              <a:rPr lang="ar-SA" sz="1800" b="1" dirty="0" smtClean="0"/>
              <a:t>).</a:t>
            </a:r>
            <a:endParaRPr lang="en-US" sz="1800" b="1" dirty="0"/>
          </a:p>
          <a:p>
            <a:pPr marL="265113" indent="-179388">
              <a:buNone/>
            </a:pPr>
            <a:r>
              <a:rPr lang="ar-DZ" sz="1800" b="1" dirty="0" smtClean="0"/>
              <a:t>   </a:t>
            </a:r>
            <a:r>
              <a:rPr lang="ar-SA" sz="1800" b="1" dirty="0" smtClean="0"/>
              <a:t>ولهذا </a:t>
            </a:r>
            <a:r>
              <a:rPr lang="ar-SA" sz="1800" b="1" dirty="0"/>
              <a:t>قيل له البلاذري ، وهو صاحب التصانيف. سمع من : ابن </a:t>
            </a:r>
            <a:r>
              <a:rPr lang="ar-SA" sz="1800" b="1" dirty="0" smtClean="0"/>
              <a:t>سع</a:t>
            </a:r>
            <a:r>
              <a:rPr lang="ar-DZ" sz="1800" b="1" dirty="0" smtClean="0"/>
              <a:t>ـ</a:t>
            </a:r>
            <a:r>
              <a:rPr lang="ar-SA" sz="1800" b="1" dirty="0" smtClean="0"/>
              <a:t>د </a:t>
            </a:r>
            <a:r>
              <a:rPr lang="ar-SA" sz="1800" b="1" dirty="0"/>
              <a:t>والدولابي ، </a:t>
            </a:r>
            <a:r>
              <a:rPr lang="ar-SA" sz="1800" b="1" dirty="0" smtClean="0"/>
              <a:t>وش</a:t>
            </a:r>
            <a:r>
              <a:rPr lang="ar-DZ" sz="1800" b="1" dirty="0" smtClean="0"/>
              <a:t>ـ</a:t>
            </a:r>
            <a:r>
              <a:rPr lang="ar-SA" sz="1800" b="1" dirty="0" smtClean="0"/>
              <a:t>يبان ب</a:t>
            </a:r>
            <a:r>
              <a:rPr lang="ar-DZ" sz="1800" b="1" dirty="0" smtClean="0"/>
              <a:t>ـ</a:t>
            </a:r>
            <a:r>
              <a:rPr lang="ar-SA" sz="1800" b="1" dirty="0" smtClean="0"/>
              <a:t>ن ف</a:t>
            </a:r>
            <a:r>
              <a:rPr lang="ar-DZ" sz="1800" b="1" dirty="0" smtClean="0"/>
              <a:t>ـــــ</a:t>
            </a:r>
            <a:r>
              <a:rPr lang="ar-SA" sz="1800" b="1" dirty="0" err="1" smtClean="0"/>
              <a:t>روخ</a:t>
            </a:r>
            <a:r>
              <a:rPr lang="ar-SA" sz="1800" b="1" dirty="0" smtClean="0"/>
              <a:t> </a:t>
            </a:r>
            <a:r>
              <a:rPr lang="ar-DZ" sz="1800" b="1" dirty="0" smtClean="0"/>
              <a:t>.</a:t>
            </a:r>
          </a:p>
          <a:p>
            <a:pPr marL="265113" indent="-179388">
              <a:buNone/>
            </a:pPr>
            <a:r>
              <a:rPr lang="ar-DZ" sz="1800" b="1" dirty="0" smtClean="0"/>
              <a:t>   </a:t>
            </a:r>
            <a:r>
              <a:rPr lang="ar-SA" sz="1800" b="1" dirty="0" smtClean="0"/>
              <a:t>(</a:t>
            </a:r>
            <a:r>
              <a:rPr lang="ar-SA" sz="1800" b="1" dirty="0"/>
              <a:t>العسقلاني، ص 693).</a:t>
            </a:r>
            <a:endParaRPr lang="en-US" sz="1800" b="1" dirty="0"/>
          </a:p>
          <a:p>
            <a:pPr marL="265113" indent="-179388">
              <a:buNone/>
            </a:pPr>
            <a:r>
              <a:rPr lang="ar-DZ" sz="1800" b="1" dirty="0" smtClean="0"/>
              <a:t>          </a:t>
            </a:r>
            <a:r>
              <a:rPr lang="ar-SA" sz="1800" b="1" dirty="0" smtClean="0"/>
              <a:t>وذكره </a:t>
            </a:r>
            <a:r>
              <a:rPr lang="ar-SA" sz="1800" b="1" dirty="0"/>
              <a:t>ابن عساكر في ( تاريخ دمشق ) ، فقال : سمع بدمشق هشام بن عمار و أبا حفص عمر بن سعيد , و بحمص </a:t>
            </a:r>
            <a:r>
              <a:rPr lang="ar-DZ" sz="1800" b="1" dirty="0" smtClean="0"/>
              <a:t>لـ</a:t>
            </a:r>
            <a:r>
              <a:rPr lang="ar-SA" sz="1800" b="1" dirty="0" smtClean="0"/>
              <a:t>محمد </a:t>
            </a:r>
            <a:r>
              <a:rPr lang="ar-SA" sz="1800" b="1" dirty="0"/>
              <a:t>بن </a:t>
            </a:r>
            <a:r>
              <a:rPr lang="ar-DZ" sz="1800" b="1" dirty="0" smtClean="0"/>
              <a:t>مٌ</a:t>
            </a:r>
            <a:r>
              <a:rPr lang="ar-SA" sz="1800" b="1" dirty="0" smtClean="0"/>
              <a:t>ص</a:t>
            </a:r>
            <a:r>
              <a:rPr lang="ar-DZ" sz="1800" b="1" dirty="0" smtClean="0"/>
              <a:t>ُّ</a:t>
            </a:r>
            <a:r>
              <a:rPr lang="ar-SA" sz="1800" b="1" dirty="0" err="1" smtClean="0"/>
              <a:t>فى</a:t>
            </a:r>
            <a:r>
              <a:rPr lang="ar-SA" sz="1800" b="1" dirty="0" smtClean="0"/>
              <a:t> </a:t>
            </a:r>
            <a:r>
              <a:rPr lang="ar-SA" sz="1800" b="1" dirty="0"/>
              <a:t>, و بأنطاكية محمد بن عبد الرحمان بن سهم و أحمد بن برد الانطاكيين, و بالعراق عفان بن مسلم و عبد الأعلى بن </a:t>
            </a:r>
            <a:r>
              <a:rPr lang="ar-SA" sz="1800" b="1" dirty="0" smtClean="0"/>
              <a:t>حم</a:t>
            </a:r>
            <a:r>
              <a:rPr lang="ar-DZ" sz="1800" b="1" dirty="0" smtClean="0"/>
              <a:t>ُّ</a:t>
            </a:r>
            <a:r>
              <a:rPr lang="ar-SA" sz="1800" b="1" dirty="0" smtClean="0"/>
              <a:t>اد </a:t>
            </a:r>
            <a:r>
              <a:rPr lang="ar-SA" sz="1800" b="1" dirty="0"/>
              <a:t>و علي بن المديني و عبد الله بن </a:t>
            </a:r>
            <a:r>
              <a:rPr lang="ar-DZ" sz="1800" b="1" dirty="0" smtClean="0"/>
              <a:t>صالح العجلي و مصعـبا الزبيري ، و أبا الحسن علي بن محمد </a:t>
            </a:r>
            <a:r>
              <a:rPr lang="ar-DZ" sz="1800" b="1" dirty="0" err="1" smtClean="0"/>
              <a:t>المدائني</a:t>
            </a:r>
            <a:r>
              <a:rPr lang="ar-DZ" sz="1800" b="1" dirty="0" smtClean="0"/>
              <a:t> و محمد بن سعـد كاتب الواقــدي . قال : و روى عنه يحيى بن النديم  و </a:t>
            </a:r>
            <a:r>
              <a:rPr lang="ar-SA" sz="1800" b="1" dirty="0"/>
              <a:t>عبد الله بن</a:t>
            </a:r>
            <a:r>
              <a:rPr lang="ar-DZ" sz="1800" b="1" dirty="0" smtClean="0"/>
              <a:t> </a:t>
            </a:r>
            <a:r>
              <a:rPr lang="ar-SA" sz="1800" b="1" dirty="0" smtClean="0"/>
              <a:t>عمار </a:t>
            </a:r>
            <a:endParaRPr lang="ar-DZ" sz="1800" b="1" dirty="0" smtClean="0"/>
          </a:p>
          <a:p>
            <a:pPr marL="265113" indent="-179388">
              <a:buNone/>
            </a:pPr>
            <a:r>
              <a:rPr lang="ar-DZ" sz="1800" b="1" dirty="0" smtClean="0"/>
              <a:t>   </a:t>
            </a:r>
            <a:r>
              <a:rPr lang="ar-SA" sz="1800" b="1" dirty="0" smtClean="0"/>
              <a:t>و </a:t>
            </a:r>
            <a:r>
              <a:rPr lang="ar-SA" sz="1800" b="1" dirty="0"/>
              <a:t>أبو يوسف يعقوب بن </a:t>
            </a:r>
            <a:r>
              <a:rPr lang="ar-SA" sz="1800" b="1" dirty="0" smtClean="0"/>
              <a:t>نعيم.</a:t>
            </a:r>
            <a:r>
              <a:rPr lang="ar-DZ" sz="1800" b="1" dirty="0" smtClean="0"/>
              <a:t> و بلغني أن </a:t>
            </a:r>
            <a:r>
              <a:rPr lang="ar-SA" sz="1800" b="1" dirty="0" smtClean="0"/>
              <a:t>البلاذري</a:t>
            </a:r>
            <a:r>
              <a:rPr lang="ar-DZ" sz="1800" b="1" dirty="0" smtClean="0"/>
              <a:t> كان أديبا راوية  له كتب جياد</a:t>
            </a:r>
            <a:r>
              <a:rPr lang="ar-SA" sz="1800" b="1" dirty="0" smtClean="0"/>
              <a:t> </a:t>
            </a:r>
            <a:r>
              <a:rPr lang="ar-DZ" sz="1800" b="1" dirty="0" smtClean="0"/>
              <a:t>، ومدح المأمون بـمدائح ، وجالس المتوكل , ومات في أيام المعتمد و وسوس آخر عمره . </a:t>
            </a:r>
            <a:r>
              <a:rPr lang="ar-SA" sz="1800" b="1" dirty="0" smtClean="0"/>
              <a:t>(ياقوت </a:t>
            </a:r>
            <a:r>
              <a:rPr lang="ar-SA" sz="1800" b="1" dirty="0"/>
              <a:t>الحموي , ص 530 </a:t>
            </a:r>
            <a:r>
              <a:rPr lang="ar-SA" sz="1800" b="1" dirty="0" smtClean="0"/>
              <a:t>).</a:t>
            </a:r>
            <a:endParaRPr lang="ar-DZ" sz="1800" b="1" dirty="0" smtClean="0"/>
          </a:p>
          <a:p>
            <a:pPr marL="265113" indent="-179388">
              <a:spcBef>
                <a:spcPts val="800"/>
              </a:spcBef>
              <a:buNone/>
            </a:pPr>
            <a:r>
              <a:rPr lang="ar-DZ" sz="1800" b="1" dirty="0" smtClean="0"/>
              <a:t>        </a:t>
            </a:r>
            <a:r>
              <a:rPr lang="ar-SA" sz="1800" b="1" dirty="0" smtClean="0"/>
              <a:t>جابر </a:t>
            </a:r>
            <a:r>
              <a:rPr lang="ar-SA" sz="1800" b="1" dirty="0"/>
              <a:t>بن داود البلاذري كان يكتب للخصيب بمصر، هكذا ذكروا و لا أدري أيهما شرب  </a:t>
            </a:r>
            <a:r>
              <a:rPr lang="ar-SA" sz="1800" b="1" dirty="0" err="1"/>
              <a:t>البلاذر</a:t>
            </a:r>
            <a:r>
              <a:rPr lang="ar-SA" sz="1800" b="1" dirty="0"/>
              <a:t> أحمد بن يحيى أو جابر بن داود . إلا أن ما ذكره </a:t>
            </a:r>
            <a:r>
              <a:rPr lang="ar-SA" sz="1800" b="1" dirty="0" err="1"/>
              <a:t>الجهشياري</a:t>
            </a:r>
            <a:r>
              <a:rPr lang="ar-SA" sz="1800" b="1" dirty="0"/>
              <a:t> يدل على أنه الذي شرب </a:t>
            </a:r>
            <a:r>
              <a:rPr lang="ar-SA" sz="1800" b="1" dirty="0" err="1"/>
              <a:t>البلاذر</a:t>
            </a:r>
            <a:r>
              <a:rPr lang="ar-SA" sz="1800" b="1" dirty="0"/>
              <a:t> هو جده لأنه قال </a:t>
            </a:r>
            <a:r>
              <a:rPr lang="ar-SA" sz="1800" b="1" dirty="0" err="1"/>
              <a:t>جابربن</a:t>
            </a:r>
            <a:r>
              <a:rPr lang="ar-SA" sz="1800" b="1" dirty="0"/>
              <a:t> داود، و لعل ابن ابنه لم يكن حينئذ موجودا وكان عالما فاضلا شاعرا , نسابا متقنا , وكان مع ذلك كثير الهجاء بذيء اللسان </a:t>
            </a:r>
            <a:r>
              <a:rPr lang="ar-SA" sz="1800" b="1" dirty="0" smtClean="0"/>
              <a:t>.</a:t>
            </a:r>
            <a:endParaRPr lang="ar-DZ" sz="1800" b="1" dirty="0" smtClean="0"/>
          </a:p>
          <a:p>
            <a:pPr marL="265113" indent="-179388">
              <a:buNone/>
            </a:pPr>
            <a:r>
              <a:rPr lang="ar-DZ" sz="1800" b="1" dirty="0"/>
              <a:t> </a:t>
            </a:r>
            <a:r>
              <a:rPr lang="ar-DZ" sz="1800" b="1" dirty="0" smtClean="0"/>
              <a:t>   </a:t>
            </a:r>
            <a:r>
              <a:rPr lang="ar-SA" sz="1800" b="1" dirty="0" smtClean="0"/>
              <a:t>( </a:t>
            </a:r>
            <a:r>
              <a:rPr lang="ar-SA" sz="1800" b="1" dirty="0"/>
              <a:t>الحموي، ص </a:t>
            </a:r>
            <a:r>
              <a:rPr lang="ar-SA" sz="1800" b="1" dirty="0" smtClean="0"/>
              <a:t>531).</a:t>
            </a:r>
            <a:endParaRPr lang="en-US" sz="1800" b="1" dirty="0"/>
          </a:p>
          <a:p>
            <a:pPr marL="0" indent="0">
              <a:buNone/>
            </a:pPr>
            <a:r>
              <a:rPr lang="ar-DZ" sz="2100" b="1" dirty="0" smtClean="0">
                <a:solidFill>
                  <a:schemeClr val="tx2"/>
                </a:solidFill>
              </a:rPr>
              <a:t>2)     </a:t>
            </a:r>
            <a:r>
              <a:rPr lang="ar-SA" sz="2100" b="1" u="sng" dirty="0" smtClean="0">
                <a:solidFill>
                  <a:schemeClr val="tx2"/>
                </a:solidFill>
              </a:rPr>
              <a:t>م</a:t>
            </a:r>
            <a:r>
              <a:rPr lang="ar-DZ" sz="2100" b="1" u="sng" dirty="0" smtClean="0">
                <a:solidFill>
                  <a:schemeClr val="tx2"/>
                </a:solidFill>
              </a:rPr>
              <a:t>ـــ</a:t>
            </a:r>
            <a:r>
              <a:rPr lang="ar-SA" sz="2100" b="1" u="sng" dirty="0" err="1" smtClean="0">
                <a:solidFill>
                  <a:schemeClr val="tx2"/>
                </a:solidFill>
              </a:rPr>
              <a:t>ؤل</a:t>
            </a:r>
            <a:r>
              <a:rPr lang="ar-DZ" sz="2100" b="1" u="sng" dirty="0" smtClean="0">
                <a:solidFill>
                  <a:schemeClr val="tx2"/>
                </a:solidFill>
              </a:rPr>
              <a:t>ــ</a:t>
            </a:r>
            <a:r>
              <a:rPr lang="ar-SA" sz="2100" b="1" u="sng" dirty="0" smtClean="0">
                <a:solidFill>
                  <a:schemeClr val="tx2"/>
                </a:solidFill>
              </a:rPr>
              <a:t>ف</a:t>
            </a:r>
            <a:r>
              <a:rPr lang="ar-DZ" sz="2100" b="1" u="sng" dirty="0" smtClean="0">
                <a:solidFill>
                  <a:schemeClr val="tx2"/>
                </a:solidFill>
              </a:rPr>
              <a:t>ــ</a:t>
            </a:r>
            <a:r>
              <a:rPr lang="ar-SA" sz="2100" b="1" u="sng" dirty="0" smtClean="0">
                <a:solidFill>
                  <a:schemeClr val="tx2"/>
                </a:solidFill>
              </a:rPr>
              <a:t>ات</a:t>
            </a:r>
            <a:r>
              <a:rPr lang="ar-DZ" sz="2100" b="1" u="sng" dirty="0" smtClean="0">
                <a:solidFill>
                  <a:schemeClr val="tx2"/>
                </a:solidFill>
              </a:rPr>
              <a:t>ـــ</a:t>
            </a:r>
            <a:r>
              <a:rPr lang="ar-SA" sz="2100" b="1" u="sng" dirty="0" smtClean="0">
                <a:solidFill>
                  <a:schemeClr val="tx2"/>
                </a:solidFill>
              </a:rPr>
              <a:t>ه </a:t>
            </a:r>
            <a:r>
              <a:rPr lang="ar-SA" sz="2100" b="1" u="sng" dirty="0">
                <a:solidFill>
                  <a:schemeClr val="tx2"/>
                </a:solidFill>
              </a:rPr>
              <a:t>: </a:t>
            </a:r>
            <a:endParaRPr lang="en-US" sz="2100" b="1" u="sng" dirty="0">
              <a:solidFill>
                <a:schemeClr val="tx2"/>
              </a:solidFill>
            </a:endParaRPr>
          </a:p>
          <a:p>
            <a:pPr marL="265113" indent="-179388"/>
            <a:r>
              <a:rPr lang="ar-SA" sz="1800" b="1" dirty="0" smtClean="0"/>
              <a:t>وله </a:t>
            </a:r>
            <a:r>
              <a:rPr lang="ar-SA" sz="1800" b="1" dirty="0"/>
              <a:t>من الكتب كتاب البلدان الصغير، كتاب البلدان الكبير </a:t>
            </a:r>
            <a:r>
              <a:rPr lang="ar-SA" sz="1800" b="1" dirty="0" smtClean="0"/>
              <a:t>و</a:t>
            </a:r>
            <a:r>
              <a:rPr lang="ar-DZ" sz="1800" b="1" dirty="0" smtClean="0"/>
              <a:t>الذي</a:t>
            </a:r>
            <a:r>
              <a:rPr lang="ar-SA" sz="1800" b="1" dirty="0" smtClean="0"/>
              <a:t> </a:t>
            </a:r>
            <a:r>
              <a:rPr lang="ar-SA" sz="1800" b="1" dirty="0"/>
              <a:t>لم </a:t>
            </a:r>
            <a:r>
              <a:rPr lang="ar-SA" sz="1800" b="1" dirty="0" smtClean="0"/>
              <a:t>يتمه</a:t>
            </a:r>
            <a:r>
              <a:rPr lang="ar-DZ" sz="1800" b="1" dirty="0" smtClean="0"/>
              <a:t>، </a:t>
            </a:r>
            <a:r>
              <a:rPr lang="ar-SA" sz="1800" b="1" dirty="0" smtClean="0"/>
              <a:t>كتاب </a:t>
            </a:r>
            <a:r>
              <a:rPr lang="ar-SA" sz="1800" b="1" dirty="0"/>
              <a:t>الأخبار و الأنساب , كتاب عهد </a:t>
            </a:r>
            <a:r>
              <a:rPr lang="ar-SA" sz="1800" b="1" dirty="0" err="1"/>
              <a:t>أردشير</a:t>
            </a:r>
            <a:r>
              <a:rPr lang="ar-SA" sz="1800" b="1" dirty="0"/>
              <a:t>، ترجمه بشعر وكان أحد النقلة من الفارسي إلى اللسان العربي ، فتوح البلدان .( ابن نديم ، ص 164).</a:t>
            </a:r>
            <a:endParaRPr lang="en-US" sz="1800" b="1" dirty="0"/>
          </a:p>
          <a:p>
            <a:pPr marL="0" indent="0">
              <a:buNone/>
            </a:pPr>
            <a:endParaRPr lang="ar-DZ" sz="1800" b="1" dirty="0"/>
          </a:p>
        </p:txBody>
      </p:sp>
    </p:spTree>
    <p:extLst>
      <p:ext uri="{BB962C8B-B14F-4D97-AF65-F5344CB8AC3E}">
        <p14:creationId xmlns:p14="http://schemas.microsoft.com/office/powerpoint/2010/main" val="73489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47562"/>
              </p:ext>
            </p:extLst>
          </p:nvPr>
        </p:nvGraphicFramePr>
        <p:xfrm>
          <a:off x="360264" y="486420"/>
          <a:ext cx="8689264" cy="62230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940108"/>
                <a:gridCol w="3399196"/>
                <a:gridCol w="3467830"/>
                <a:gridCol w="88213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الجوانب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التفاصيل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النماذج</a:t>
                      </a:r>
                      <a:endParaRPr lang="ar-D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b="1" dirty="0" smtClean="0"/>
                        <a:t>الصفحة</a:t>
                      </a:r>
                      <a:endParaRPr lang="ar-DZ" b="1" dirty="0"/>
                    </a:p>
                  </a:txBody>
                  <a:tcPr/>
                </a:tc>
              </a:tr>
              <a:tr h="5749840"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العسكري</a:t>
                      </a:r>
                      <a:r>
                        <a:rPr lang="ar-DZ" baseline="0" dirty="0" smtClean="0"/>
                        <a:t> 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-  تناول البلاذري الجانب العسكري</a:t>
                      </a:r>
                    </a:p>
                    <a:p>
                      <a:pPr rtl="1"/>
                      <a:r>
                        <a:rPr lang="ar-DZ" dirty="0" smtClean="0"/>
                        <a:t>بشكل خاص  دور القبائل العربيـة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 في</a:t>
                      </a:r>
                    </a:p>
                    <a:p>
                      <a:pPr rtl="1"/>
                      <a:r>
                        <a:rPr lang="ar-DZ" dirty="0" smtClean="0"/>
                        <a:t>الحروب و المعـــارك  المهمة التـــي</a:t>
                      </a:r>
                    </a:p>
                    <a:p>
                      <a:pPr rtl="1"/>
                      <a:r>
                        <a:rPr lang="ar-DZ" dirty="0" smtClean="0"/>
                        <a:t>خاضتها في</a:t>
                      </a:r>
                      <a:r>
                        <a:rPr lang="ar-DZ" baseline="0" dirty="0" smtClean="0"/>
                        <a:t>  </a:t>
                      </a:r>
                      <a:r>
                        <a:rPr lang="ar-DZ" dirty="0" smtClean="0"/>
                        <a:t>العصر الجاهـلـي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والإسلامي المبكر .</a:t>
                      </a:r>
                    </a:p>
                    <a:p>
                      <a:pPr rtl="1"/>
                      <a:r>
                        <a:rPr lang="ar-DZ" dirty="0" smtClean="0"/>
                        <a:t>- 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ذكر البلاذري بعض من الصحابة الكرام  الذين  شاركوا غزوات  مع الرسول صلى الله عليه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 وسلم . </a:t>
                      </a:r>
                    </a:p>
                    <a:p>
                      <a:pPr rtl="1"/>
                      <a:r>
                        <a:rPr lang="ar-DZ" dirty="0" smtClean="0"/>
                        <a:t>-  تناول كذلك الفتوحات الإسلامية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والمعارك الكبرى التي خاضها المسلمون بعد وفـــاة الرسول صلى الله  عليه وسلم و أهم القادة العسكريين الذين قادوا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 تلك الحملات , الذين تميزوا  بشجاعتهم  و كيف  كان لهم  دور محوري  في نصرة المسلمين في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dirty="0" smtClean="0"/>
                        <a:t>فتوحاتهم </a:t>
                      </a: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-85725" rtl="1">
                        <a:buAutoNum type="arabicParenR"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في العصر الجاهلي : الحرب بين عبس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 ذبيان ( داحس والغبراء ) وكان قيس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بن زهير اتباع داحسا  بمكة ...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قالو : اعتمر قيس وهو في جواز بني بدر... فقال لهو حذيفة أخيل فزارة أكرم أم خيل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عبس ؟ ... وبعث حذيفة ابنه مالكا إلى قيس فقال لهو</a:t>
                      </a:r>
                    </a:p>
                    <a:p>
                      <a:pPr marL="0" indent="0" rtl="1">
                        <a:buNone/>
                      </a:pP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يقول لك أبي أطلق السبق وإلاّ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علمت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 أصنع ... فوثب قيس فطعن الغلام فصرعه</a:t>
                      </a:r>
                      <a:r>
                        <a:rPr lang="ar-DZ" sz="18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2)      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ذكر بعض الصحابة الكرام: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حذيفة بن اليمان ويقال له صاحب الرسول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صلى الله علية وسلم وكان عداده  في بني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الأشهل من الأنصار...  بعد مقتل عثمان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بن عفان رضي الله عنه قال للهم إنك تعلم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أني لم أشارك غادرا في غدرته 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حنظلة بن الربيع بن رياح بن </a:t>
                      </a:r>
                      <a:r>
                        <a:rPr lang="ar-DZ" sz="180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مخلشان</a:t>
                      </a: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...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كان معه خاتم النبي صلى الله علية وسلم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كناز بن مرثد بن حصين ... شهد مع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الرسول صلى الله علية وسلم بدرا, أحد ... الخندق و المشاهد كلها , ومات في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المدينة أيام ابي بكر رضي الله عنه</a:t>
                      </a:r>
                      <a:br>
                        <a:rPr lang="ar-DZ" sz="18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ar-D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>160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/>
                      </a:r>
                      <a:br>
                        <a:rPr lang="ar-DZ" dirty="0" smtClean="0"/>
                      </a:br>
                      <a:r>
                        <a:rPr lang="ar-DZ" dirty="0" smtClean="0"/>
                        <a:t>163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/>
                      </a:r>
                      <a:br>
                        <a:rPr lang="ar-DZ" dirty="0" smtClean="0"/>
                      </a:br>
                      <a:r>
                        <a:rPr lang="ar-DZ" dirty="0" smtClean="0"/>
                        <a:t>200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/>
                      </a:r>
                      <a:br>
                        <a:rPr lang="ar-DZ" dirty="0" smtClean="0"/>
                      </a:br>
                      <a:r>
                        <a:rPr lang="ar-DZ" dirty="0" smtClean="0"/>
                        <a:t>66</a:t>
                      </a:r>
                    </a:p>
                    <a:p>
                      <a:pPr rtl="1"/>
                      <a:endParaRPr lang="ar-DZ" dirty="0" smtClean="0"/>
                    </a:p>
                    <a:p>
                      <a:pPr rtl="1"/>
                      <a:r>
                        <a:rPr lang="ar-DZ" dirty="0" smtClean="0"/>
                        <a:t/>
                      </a:r>
                      <a:br>
                        <a:rPr lang="ar-DZ" dirty="0" smtClean="0"/>
                      </a:br>
                      <a:r>
                        <a:rPr lang="ar-DZ" dirty="0" smtClean="0"/>
                        <a:t>251</a:t>
                      </a:r>
                      <a:endParaRPr lang="ar-D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150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2158</Words>
  <Application>Microsoft Office PowerPoint</Application>
  <PresentationFormat>Personnalisé</PresentationFormat>
  <Paragraphs>300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الجمهورية الجزائرية الديمقراطية الشعبية  وزارة التعليم العالي والبحث العلمي جامعة 08 ماي 1945 – قالمة    كـلــية :العـلــوم الانسانيـة والاجتماعـية                                                                                    قسم : الــتـــــاريــــخ</vt:lpstr>
      <vt:lpstr>Présentation PowerPoint</vt:lpstr>
      <vt:lpstr>خـــطـــة  الـبـحــــث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الخــاتـمـــــــة</vt:lpstr>
      <vt:lpstr>Présentation PowerPoint</vt:lpstr>
      <vt:lpstr>قـائـمــة المصـادر و المـراجـع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 وزارة التعليم العالي والبحث العلمي جامعة 08 ماي 1945 – قالمة   العلوم الانسانسة والاجتماعية                  قسم : الــتـــــاريــــخ</dc:title>
  <dc:creator>AHMED</dc:creator>
  <cp:lastModifiedBy>MON PC</cp:lastModifiedBy>
  <cp:revision>133</cp:revision>
  <dcterms:created xsi:type="dcterms:W3CDTF">2024-04-27T10:54:21Z</dcterms:created>
  <dcterms:modified xsi:type="dcterms:W3CDTF">2024-12-31T15:41:56Z</dcterms:modified>
</cp:coreProperties>
</file>