
<file path=[Content_Types].xml><?xml version="1.0" encoding="utf-8"?>
<Types xmlns="http://schemas.openxmlformats.org/package/2006/content-types">
  <Default Extension="PNG" ContentType="image/png"/>
  <Default Extension="web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28/02/2024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10922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28/02/2024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734130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28/02/2024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85386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28/02/2024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91257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CD51E3C-81A0-434E-8766-3661336B543E}" type="datetimeFigureOut">
              <a:rPr lang="fr-FR" smtClean="0"/>
              <a:t>28/02/2024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879698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D51E3C-81A0-434E-8766-3661336B543E}" type="datetimeFigureOut">
              <a:rPr lang="fr-FR" smtClean="0"/>
              <a:t>28/02/2024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54620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D51E3C-81A0-434E-8766-3661336B543E}" type="datetimeFigureOut">
              <a:rPr lang="fr-FR" smtClean="0"/>
              <a:t>28/02/2024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773005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CD51E3C-81A0-434E-8766-3661336B543E}" type="datetimeFigureOut">
              <a:rPr lang="fr-FR" smtClean="0"/>
              <a:t>28/02/2024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408579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D51E3C-81A0-434E-8766-3661336B543E}" type="datetimeFigureOut">
              <a:rPr lang="fr-FR" smtClean="0"/>
              <a:t>28/02/2024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88564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28/02/2024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566696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28/02/2024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33436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51E3C-81A0-434E-8766-3661336B543E}" type="datetimeFigureOut">
              <a:rPr lang="fr-FR" smtClean="0"/>
              <a:t>28/02/2024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BD320-CB77-4FA4-98FA-A9661EDCC399}" type="slidenum">
              <a:rPr lang="fr-FR" smtClean="0"/>
              <a:t>‹N°›</a:t>
            </a:fld>
            <a:endParaRPr lang="fr-FR"/>
          </a:p>
        </p:txBody>
      </p:sp>
    </p:spTree>
    <p:extLst>
      <p:ext uri="{BB962C8B-B14F-4D97-AF65-F5344CB8AC3E}">
        <p14:creationId xmlns:p14="http://schemas.microsoft.com/office/powerpoint/2010/main" val="192483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bah.lebsir@uni-constantine2.dz" TargetMode="External"/><Relationship Id="rId2" Type="http://schemas.openxmlformats.org/officeDocument/2006/relationships/hyperlink" Target="mailto:lebsir.rabah@univ-guelma.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web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11680" y="933587"/>
            <a:ext cx="8168640" cy="2387600"/>
          </a:xfrm>
        </p:spPr>
        <p:txBody>
          <a:bodyPr>
            <a:noAutofit/>
          </a:bodyPr>
          <a:lstStyle/>
          <a:p>
            <a:r>
              <a:rPr lang="fr-FR" dirty="0" smtClean="0"/>
              <a:t>Couche d’accès</a:t>
            </a:r>
            <a:endParaRPr lang="fr-FR" dirty="0"/>
          </a:p>
        </p:txBody>
      </p:sp>
      <p:sp>
        <p:nvSpPr>
          <p:cNvPr id="3" name="Sous-titre 2"/>
          <p:cNvSpPr>
            <a:spLocks noGrp="1"/>
          </p:cNvSpPr>
          <p:nvPr>
            <p:ph type="subTitle" idx="1"/>
          </p:nvPr>
        </p:nvSpPr>
        <p:spPr/>
        <p:txBody>
          <a:bodyPr>
            <a:normAutofit/>
          </a:bodyPr>
          <a:lstStyle/>
          <a:p>
            <a:r>
              <a:rPr lang="fr-FR" dirty="0"/>
              <a:t>Expliquer comment la communication se produit sur les réseaux Ethernet.</a:t>
            </a:r>
          </a:p>
        </p:txBody>
      </p:sp>
      <p:sp>
        <p:nvSpPr>
          <p:cNvPr id="4" name="ZoneTexte 3"/>
          <p:cNvSpPr txBox="1"/>
          <p:nvPr/>
        </p:nvSpPr>
        <p:spPr>
          <a:xfrm>
            <a:off x="718457" y="5538651"/>
            <a:ext cx="8629350" cy="923330"/>
          </a:xfrm>
          <a:prstGeom prst="rect">
            <a:avLst/>
          </a:prstGeom>
          <a:noFill/>
        </p:spPr>
        <p:txBody>
          <a:bodyPr wrap="none" rtlCol="0">
            <a:spAutoFit/>
          </a:bodyPr>
          <a:lstStyle/>
          <a:p>
            <a:r>
              <a:rPr lang="fr-FR" b="1" dirty="0" smtClean="0"/>
              <a:t>Dr. Rabah LEBSIR</a:t>
            </a:r>
          </a:p>
          <a:p>
            <a:r>
              <a:rPr lang="fr-FR" dirty="0" smtClean="0"/>
              <a:t>Université de Guelma | Université Constantine 2 | Centre de Recherche en Biotechnologie</a:t>
            </a:r>
          </a:p>
          <a:p>
            <a:r>
              <a:rPr lang="fr-FR" dirty="0" smtClean="0">
                <a:hlinkClick r:id="rId2"/>
              </a:rPr>
              <a:t>lebsir.rabah@univ-guelma.dz</a:t>
            </a:r>
            <a:r>
              <a:rPr lang="fr-FR" dirty="0" smtClean="0"/>
              <a:t>  | </a:t>
            </a:r>
            <a:r>
              <a:rPr lang="fr-FR" dirty="0" smtClean="0">
                <a:hlinkClick r:id="rId3"/>
              </a:rPr>
              <a:t>rabah.lebsir@uni-constantine2.dz</a:t>
            </a:r>
            <a:r>
              <a:rPr lang="fr-FR" dirty="0" smtClean="0"/>
              <a:t> | </a:t>
            </a:r>
            <a:endParaRPr lang="fr-FR" dirty="0"/>
          </a:p>
        </p:txBody>
      </p:sp>
    </p:spTree>
    <p:extLst>
      <p:ext uri="{BB962C8B-B14F-4D97-AF65-F5344CB8AC3E}">
        <p14:creationId xmlns:p14="http://schemas.microsoft.com/office/powerpoint/2010/main" val="1449484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Trame Ethernet</a:t>
            </a:r>
          </a:p>
        </p:txBody>
      </p:sp>
      <p:sp>
        <p:nvSpPr>
          <p:cNvPr id="3" name="Espace réservé du contenu 2"/>
          <p:cNvSpPr>
            <a:spLocks noGrp="1"/>
          </p:cNvSpPr>
          <p:nvPr>
            <p:ph idx="1"/>
          </p:nvPr>
        </p:nvSpPr>
        <p:spPr/>
        <p:txBody>
          <a:bodyPr/>
          <a:lstStyle/>
          <a:p>
            <a:r>
              <a:rPr lang="fr-FR" b="1" dirty="0"/>
              <a:t>Données</a:t>
            </a:r>
            <a:endParaRPr lang="fr-FR" b="1" dirty="0" smtClean="0"/>
          </a:p>
          <a:p>
            <a:pPr lvl="1"/>
            <a:endParaRPr lang="fr-FR" dirty="0"/>
          </a:p>
        </p:txBody>
      </p:sp>
      <p:sp>
        <p:nvSpPr>
          <p:cNvPr id="5" name="Rectangle 2"/>
          <p:cNvSpPr>
            <a:spLocks noChangeArrowheads="1"/>
          </p:cNvSpPr>
          <p:nvPr/>
        </p:nvSpPr>
        <p:spPr bwMode="auto">
          <a:xfrm>
            <a:off x="359229" y="2523967"/>
            <a:ext cx="10613572" cy="295465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2400" dirty="0"/>
              <a:t>Ce sont les données véhiculées par la trame, il s'agit d'une encapsulation du </a:t>
            </a:r>
            <a:r>
              <a:rPr lang="fr-FR" sz="2400" b="1" dirty="0"/>
              <a:t>datagramme IP</a:t>
            </a:r>
            <a:r>
              <a:rPr lang="fr-FR" sz="2400" dirty="0"/>
              <a:t> issu de la couche précédente : la couche Internet du modèle TCP/IP ou couche Réseau du modèle OSI.</a:t>
            </a:r>
          </a:p>
          <a:p>
            <a:r>
              <a:rPr lang="fr-FR" sz="2400" dirty="0"/>
              <a:t>Sur la station destinataire de la trame, ces octets seront communiqués à l’entité (protocole) indiquée par le champ </a:t>
            </a:r>
            <a:r>
              <a:rPr lang="fr-FR" sz="2400" dirty="0" err="1"/>
              <a:t>EtherType</a:t>
            </a:r>
            <a:r>
              <a:rPr lang="fr-FR" sz="2400" dirty="0"/>
              <a:t>, vu précédemment.</a:t>
            </a:r>
          </a:p>
          <a:p>
            <a:r>
              <a:rPr lang="fr-FR" sz="2400" dirty="0"/>
              <a:t>Notons que la taille minimale des données est de 46 octets. Des octets à 0, dits de “bourrage”, sont utilisés pour compléter des données dont la taille est inférieure à 46 octets.</a:t>
            </a:r>
          </a:p>
        </p:txBody>
      </p:sp>
    </p:spTree>
    <p:extLst>
      <p:ext uri="{BB962C8B-B14F-4D97-AF65-F5344CB8AC3E}">
        <p14:creationId xmlns:p14="http://schemas.microsoft.com/office/powerpoint/2010/main" val="422317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Trame Ethernet</a:t>
            </a:r>
          </a:p>
        </p:txBody>
      </p:sp>
      <p:sp>
        <p:nvSpPr>
          <p:cNvPr id="3" name="Espace réservé du contenu 2"/>
          <p:cNvSpPr>
            <a:spLocks noGrp="1"/>
          </p:cNvSpPr>
          <p:nvPr>
            <p:ph idx="1"/>
          </p:nvPr>
        </p:nvSpPr>
        <p:spPr/>
        <p:txBody>
          <a:bodyPr/>
          <a:lstStyle/>
          <a:p>
            <a:r>
              <a:rPr lang="fr-FR" b="1" dirty="0"/>
              <a:t>CRC </a:t>
            </a:r>
            <a:r>
              <a:rPr lang="fr-FR" b="1" dirty="0" err="1"/>
              <a:t>CheckSum</a:t>
            </a:r>
            <a:endParaRPr lang="fr-FR" dirty="0"/>
          </a:p>
        </p:txBody>
      </p:sp>
      <p:sp>
        <p:nvSpPr>
          <p:cNvPr id="5" name="Rectangle 2"/>
          <p:cNvSpPr>
            <a:spLocks noChangeArrowheads="1"/>
          </p:cNvSpPr>
          <p:nvPr/>
        </p:nvSpPr>
        <p:spPr bwMode="auto">
          <a:xfrm>
            <a:off x="359229" y="3139521"/>
            <a:ext cx="10613572" cy="172354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2800" dirty="0"/>
              <a:t>Le CRC (</a:t>
            </a:r>
            <a:r>
              <a:rPr lang="fr-FR" sz="2800" dirty="0" err="1"/>
              <a:t>Cyclic</a:t>
            </a:r>
            <a:r>
              <a:rPr lang="fr-FR" sz="2800" dirty="0"/>
              <a:t> </a:t>
            </a:r>
            <a:r>
              <a:rPr lang="fr-FR" sz="2800" dirty="0" err="1"/>
              <a:t>Redundancy</a:t>
            </a:r>
            <a:r>
              <a:rPr lang="fr-FR" sz="2800" dirty="0"/>
              <a:t> Code) est le champ de contrôle de la redondance cyclique, il est composé de 4 octets. Il permet de s’assurer que la trame a été correctement transmise et que les données peuvent donc être délivrées au protocole destinataire.</a:t>
            </a:r>
            <a:endParaRPr lang="fr-FR" sz="3600" dirty="0"/>
          </a:p>
        </p:txBody>
      </p:sp>
    </p:spTree>
    <p:extLst>
      <p:ext uri="{BB962C8B-B14F-4D97-AF65-F5344CB8AC3E}">
        <p14:creationId xmlns:p14="http://schemas.microsoft.com/office/powerpoint/2010/main" val="1781578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Connaitre son adresse MAC</a:t>
            </a:r>
            <a:endParaRPr lang="fr-FR" dirty="0"/>
          </a:p>
        </p:txBody>
      </p:sp>
      <p:sp>
        <p:nvSpPr>
          <p:cNvPr id="3" name="Espace réservé du contenu 2"/>
          <p:cNvSpPr>
            <a:spLocks noGrp="1"/>
          </p:cNvSpPr>
          <p:nvPr>
            <p:ph idx="1"/>
          </p:nvPr>
        </p:nvSpPr>
        <p:spPr/>
        <p:txBody>
          <a:bodyPr/>
          <a:lstStyle/>
          <a:p>
            <a:r>
              <a:rPr lang="fr-FR" dirty="0" err="1" smtClean="0"/>
              <a:t>Getmac</a:t>
            </a:r>
            <a:r>
              <a:rPr lang="fr-FR" dirty="0" smtClean="0"/>
              <a:t> /v</a:t>
            </a:r>
          </a:p>
          <a:p>
            <a:r>
              <a:rPr lang="fr-FR" dirty="0" err="1" smtClean="0"/>
              <a:t>Ipconfig</a:t>
            </a:r>
            <a:r>
              <a:rPr lang="fr-FR" dirty="0" smtClean="0"/>
              <a:t> /all</a:t>
            </a:r>
            <a:endParaRPr lang="fr-FR" dirty="0"/>
          </a:p>
        </p:txBody>
      </p:sp>
    </p:spTree>
    <p:extLst>
      <p:ext uri="{BB962C8B-B14F-4D97-AF65-F5344CB8AC3E}">
        <p14:creationId xmlns:p14="http://schemas.microsoft.com/office/powerpoint/2010/main" val="23933439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Commutateurs Ethernet</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71198" y="1403305"/>
            <a:ext cx="7649604" cy="5167312"/>
          </a:xfrm>
        </p:spPr>
      </p:pic>
    </p:spTree>
    <p:extLst>
      <p:ext uri="{BB962C8B-B14F-4D97-AF65-F5344CB8AC3E}">
        <p14:creationId xmlns:p14="http://schemas.microsoft.com/office/powerpoint/2010/main" val="2844644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Table d’adresse MAC</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17676" y="1307142"/>
            <a:ext cx="7956647" cy="5550858"/>
          </a:xfrm>
        </p:spPr>
      </p:pic>
    </p:spTree>
    <p:extLst>
      <p:ext uri="{BB962C8B-B14F-4D97-AF65-F5344CB8AC3E}">
        <p14:creationId xmlns:p14="http://schemas.microsoft.com/office/powerpoint/2010/main" val="110627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Table d’adresse MAC</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5823" y="1307142"/>
            <a:ext cx="7460352" cy="5550858"/>
          </a:xfrm>
        </p:spPr>
      </p:pic>
    </p:spTree>
    <p:extLst>
      <p:ext uri="{BB962C8B-B14F-4D97-AF65-F5344CB8AC3E}">
        <p14:creationId xmlns:p14="http://schemas.microsoft.com/office/powerpoint/2010/main" val="9867876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Table d’adresse MAC</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8763" y="1307142"/>
            <a:ext cx="7874472" cy="5550858"/>
          </a:xfrm>
        </p:spPr>
      </p:pic>
    </p:spTree>
    <p:extLst>
      <p:ext uri="{BB962C8B-B14F-4D97-AF65-F5344CB8AC3E}">
        <p14:creationId xmlns:p14="http://schemas.microsoft.com/office/powerpoint/2010/main" val="970553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Table d’adresse MAC</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7319" y="1307142"/>
            <a:ext cx="7537361" cy="5550858"/>
          </a:xfrm>
        </p:spPr>
      </p:pic>
    </p:spTree>
    <p:extLst>
      <p:ext uri="{BB962C8B-B14F-4D97-AF65-F5344CB8AC3E}">
        <p14:creationId xmlns:p14="http://schemas.microsoft.com/office/powerpoint/2010/main" val="3081206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Table d’adresse MAC</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4161" y="1307142"/>
            <a:ext cx="7943677" cy="5550858"/>
          </a:xfrm>
        </p:spPr>
      </p:pic>
    </p:spTree>
    <p:extLst>
      <p:ext uri="{BB962C8B-B14F-4D97-AF65-F5344CB8AC3E}">
        <p14:creationId xmlns:p14="http://schemas.microsoft.com/office/powerpoint/2010/main" val="26320016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Table d’adresse MAC</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17676" y="1414183"/>
            <a:ext cx="7956647" cy="5336775"/>
          </a:xfrm>
        </p:spPr>
      </p:pic>
    </p:spTree>
    <p:extLst>
      <p:ext uri="{BB962C8B-B14F-4D97-AF65-F5344CB8AC3E}">
        <p14:creationId xmlns:p14="http://schemas.microsoft.com/office/powerpoint/2010/main" val="343138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7053" y="2506255"/>
            <a:ext cx="11217894" cy="1989179"/>
          </a:xfrm>
        </p:spPr>
      </p:pic>
    </p:spTree>
    <p:extLst>
      <p:ext uri="{BB962C8B-B14F-4D97-AF65-F5344CB8AC3E}">
        <p14:creationId xmlns:p14="http://schemas.microsoft.com/office/powerpoint/2010/main" val="25847660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7131" y="1480456"/>
            <a:ext cx="11275898" cy="5023035"/>
          </a:xfrm>
        </p:spPr>
      </p:pic>
    </p:spTree>
    <p:extLst>
      <p:ext uri="{BB962C8B-B14F-4D97-AF65-F5344CB8AC3E}">
        <p14:creationId xmlns:p14="http://schemas.microsoft.com/office/powerpoint/2010/main" val="18353857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a:t>
            </a: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5430" y="1690688"/>
            <a:ext cx="10130970" cy="5104450"/>
          </a:xfrm>
        </p:spPr>
      </p:pic>
    </p:spTree>
    <p:extLst>
      <p:ext uri="{BB962C8B-B14F-4D97-AF65-F5344CB8AC3E}">
        <p14:creationId xmlns:p14="http://schemas.microsoft.com/office/powerpoint/2010/main" val="17429508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Exemple</a:t>
            </a: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2808" y="1690688"/>
            <a:ext cx="9996213" cy="5104450"/>
          </a:xfrm>
        </p:spPr>
      </p:pic>
    </p:spTree>
    <p:extLst>
      <p:ext uri="{BB962C8B-B14F-4D97-AF65-F5344CB8AC3E}">
        <p14:creationId xmlns:p14="http://schemas.microsoft.com/office/powerpoint/2010/main" val="1379336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a:t>
            </a:r>
            <a:r>
              <a:rPr lang="fr-FR" b="1" dirty="0" smtClean="0"/>
              <a:t>a </a:t>
            </a:r>
            <a:r>
              <a:rPr lang="fr-FR" b="1" dirty="0"/>
              <a:t>trame </a:t>
            </a:r>
            <a:r>
              <a:rPr lang="fr-FR" b="1" dirty="0" smtClean="0"/>
              <a:t>Ethernet (Frame)</a:t>
            </a:r>
            <a:endParaRPr lang="fr-FR" dirty="0"/>
          </a:p>
        </p:txBody>
      </p:sp>
      <p:sp>
        <p:nvSpPr>
          <p:cNvPr id="3" name="Espace réservé du contenu 2"/>
          <p:cNvSpPr>
            <a:spLocks noGrp="1"/>
          </p:cNvSpPr>
          <p:nvPr>
            <p:ph idx="1"/>
          </p:nvPr>
        </p:nvSpPr>
        <p:spPr/>
        <p:txBody>
          <a:bodyPr/>
          <a:lstStyle/>
          <a:p>
            <a:r>
              <a:rPr lang="fr-FR" dirty="0"/>
              <a:t>Ethernet est la technologie habituellement utilisée sur les réseaux locaux. Les appareils accèdent au LAN Ethernet grâce à une carte réseau Ethernet. L'adresse unique de chaque carte réseau Ethernet est intégrée de manière permanente sur la carte, c'est ce qu'on appelle l'adresse MAC (</a:t>
            </a:r>
            <a:r>
              <a:rPr lang="fr-FR" dirty="0" err="1"/>
              <a:t>Media</a:t>
            </a:r>
            <a:r>
              <a:rPr lang="fr-FR" dirty="0"/>
              <a:t> Access Control). L'adresse MAC de la source et de la destination sont des champs dans une trame Ethernet.</a:t>
            </a:r>
          </a:p>
        </p:txBody>
      </p:sp>
    </p:spTree>
    <p:extLst>
      <p:ext uri="{BB962C8B-B14F-4D97-AF65-F5344CB8AC3E}">
        <p14:creationId xmlns:p14="http://schemas.microsoft.com/office/powerpoint/2010/main" val="1144495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L'encapsulation</a:t>
            </a:r>
            <a:endParaRPr lang="fr-FR" dirty="0"/>
          </a:p>
        </p:txBody>
      </p:sp>
      <p:sp>
        <p:nvSpPr>
          <p:cNvPr id="3" name="Espace réservé du contenu 2"/>
          <p:cNvSpPr>
            <a:spLocks noGrp="1"/>
          </p:cNvSpPr>
          <p:nvPr>
            <p:ph idx="1"/>
          </p:nvPr>
        </p:nvSpPr>
        <p:spPr/>
        <p:txBody>
          <a:bodyPr/>
          <a:lstStyle/>
          <a:p>
            <a:r>
              <a:rPr lang="fr-FR" dirty="0"/>
              <a:t>Le processus consistant à placer un format de message (la lettre) dans un autre (l'enveloppe) s'appelle encapsulation. Une </a:t>
            </a:r>
            <a:r>
              <a:rPr lang="fr-FR" dirty="0" err="1"/>
              <a:t>désencapsulation</a:t>
            </a:r>
            <a:r>
              <a:rPr lang="fr-FR" dirty="0"/>
              <a:t> a lieu lorsque le processus est inversé par le destinataire et que la lettre est retirée de l'enveloppe. Les messages informatiques sont encapsulés, tout comme une lettre est placée dans une enveloppe.</a:t>
            </a:r>
          </a:p>
        </p:txBody>
      </p:sp>
    </p:spTree>
    <p:extLst>
      <p:ext uri="{BB962C8B-B14F-4D97-AF65-F5344CB8AC3E}">
        <p14:creationId xmlns:p14="http://schemas.microsoft.com/office/powerpoint/2010/main" val="156522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Trame</a:t>
            </a:r>
            <a:endParaRPr lang="fr-FR" dirty="0"/>
          </a:p>
        </p:txBody>
      </p:sp>
      <p:sp>
        <p:nvSpPr>
          <p:cNvPr id="3" name="Espace réservé du contenu 2"/>
          <p:cNvSpPr>
            <a:spLocks noGrp="1"/>
          </p:cNvSpPr>
          <p:nvPr>
            <p:ph idx="1"/>
          </p:nvPr>
        </p:nvSpPr>
        <p:spPr/>
        <p:txBody>
          <a:bodyPr/>
          <a:lstStyle/>
          <a:p>
            <a:r>
              <a:rPr lang="fr-FR" dirty="0"/>
              <a:t>Chaque message informatique est encapsulé dans un format spécifique, appelé trame, avant d'être transmis via le réseau. La trame fait office d'enveloppe. Elle fournit l'adresse de la destination souhaitée et celle de l'hôte source</a:t>
            </a:r>
          </a:p>
        </p:txBody>
      </p:sp>
    </p:spTree>
    <p:extLst>
      <p:ext uri="{BB962C8B-B14F-4D97-AF65-F5344CB8AC3E}">
        <p14:creationId xmlns:p14="http://schemas.microsoft.com/office/powerpoint/2010/main" val="1101844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Trame</a:t>
            </a: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11075" y="1611619"/>
            <a:ext cx="6769849" cy="5246381"/>
          </a:xfrm>
        </p:spPr>
      </p:pic>
    </p:spTree>
    <p:extLst>
      <p:ext uri="{BB962C8B-B14F-4D97-AF65-F5344CB8AC3E}">
        <p14:creationId xmlns:p14="http://schemas.microsoft.com/office/powerpoint/2010/main" val="33192455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Trame Ethernet</a:t>
            </a:r>
            <a:endParaRPr lang="fr-FR" dirty="0"/>
          </a:p>
        </p:txBody>
      </p:sp>
      <p:pic>
        <p:nvPicPr>
          <p:cNvPr id="6" name="Espace réservé du conten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4010" y="2804294"/>
            <a:ext cx="11163980" cy="1970114"/>
          </a:xfrm>
        </p:spPr>
      </p:pic>
    </p:spTree>
    <p:extLst>
      <p:ext uri="{BB962C8B-B14F-4D97-AF65-F5344CB8AC3E}">
        <p14:creationId xmlns:p14="http://schemas.microsoft.com/office/powerpoint/2010/main" val="96905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Trame Ethernet</a:t>
            </a:r>
          </a:p>
        </p:txBody>
      </p:sp>
      <p:sp>
        <p:nvSpPr>
          <p:cNvPr id="3" name="Espace réservé du contenu 2"/>
          <p:cNvSpPr>
            <a:spLocks noGrp="1"/>
          </p:cNvSpPr>
          <p:nvPr>
            <p:ph idx="1"/>
          </p:nvPr>
        </p:nvSpPr>
        <p:spPr/>
        <p:txBody>
          <a:bodyPr/>
          <a:lstStyle/>
          <a:p>
            <a:r>
              <a:rPr lang="fr-FR" b="1" dirty="0" smtClean="0"/>
              <a:t>Préambule</a:t>
            </a:r>
          </a:p>
          <a:p>
            <a:pPr lvl="1"/>
            <a:endParaRPr lang="fr-FR" dirty="0"/>
          </a:p>
        </p:txBody>
      </p:sp>
      <p:sp>
        <p:nvSpPr>
          <p:cNvPr id="5" name="Rectangle 2"/>
          <p:cNvSpPr>
            <a:spLocks noChangeArrowheads="1"/>
          </p:cNvSpPr>
          <p:nvPr/>
        </p:nvSpPr>
        <p:spPr bwMode="auto">
          <a:xfrm>
            <a:off x="402772" y="2339301"/>
            <a:ext cx="10613572" cy="33239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smtClean="0">
                <a:ln>
                  <a:noFill/>
                </a:ln>
                <a:solidFill>
                  <a:srgbClr val="000000"/>
                </a:solidFill>
                <a:effectLst/>
                <a:latin typeface="Helvetica" panose="020B0604020202020204" pitchFamily="34" charset="0"/>
              </a:rPr>
              <a:t>Afin de permettre l'annonce de la trame et la synchronisation des horloges de transmission, on y ajoutera un </a:t>
            </a:r>
            <a:r>
              <a:rPr kumimoji="0" lang="fr-FR" altLang="fr-FR" sz="2400" b="1" i="0" u="none" strike="noStrike" cap="none" normalizeH="0" baseline="0" dirty="0" smtClean="0">
                <a:ln>
                  <a:noFill/>
                </a:ln>
                <a:solidFill>
                  <a:srgbClr val="9B3F34"/>
                </a:solidFill>
                <a:effectLst/>
                <a:latin typeface="inherit"/>
              </a:rPr>
              <a:t>préambule</a:t>
            </a:r>
            <a:r>
              <a:rPr kumimoji="0" lang="fr-FR" altLang="fr-FR" sz="2400" b="0" i="0" u="none" strike="noStrike" cap="none" normalizeH="0" baseline="0" dirty="0" smtClean="0">
                <a:ln>
                  <a:noFill/>
                </a:ln>
                <a:solidFill>
                  <a:srgbClr val="000000"/>
                </a:solidFill>
                <a:effectLst/>
                <a:latin typeface="Helvetica" panose="020B0604020202020204" pitchFamily="34" charset="0"/>
              </a:rPr>
              <a:t> composé de :</a:t>
            </a:r>
            <a:endParaRPr kumimoji="0" lang="fr-FR" altLang="fr-FR" sz="2000" b="0" i="0" u="none" strike="noStrike" cap="none" normalizeH="0" baseline="0" dirty="0" smtClean="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altLang="fr-FR" sz="2400" b="0" i="0" u="none" strike="noStrike" cap="none" normalizeH="0" baseline="0" dirty="0" smtClean="0">
                <a:ln>
                  <a:noFill/>
                </a:ln>
                <a:solidFill>
                  <a:srgbClr val="000000"/>
                </a:solidFill>
                <a:effectLst/>
                <a:latin typeface="Helvetica" panose="020B0604020202020204" pitchFamily="34" charset="0"/>
              </a:rPr>
              <a:t>7 octets dont la valeur est </a:t>
            </a:r>
            <a:r>
              <a:rPr kumimoji="0" lang="fr-FR" altLang="fr-FR" sz="16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10101010</a:t>
            </a:r>
            <a:r>
              <a:rPr kumimoji="0" lang="fr-FR" altLang="fr-FR" sz="2400" b="0" i="0" u="none" strike="noStrike" cap="none" normalizeH="0" baseline="0" dirty="0" smtClean="0">
                <a:ln>
                  <a:noFill/>
                </a:ln>
                <a:solidFill>
                  <a:srgbClr val="000000"/>
                </a:solidFill>
                <a:effectLst/>
                <a:latin typeface="Helvetica" panose="020B0604020202020204" pitchFamily="34" charset="0"/>
              </a:rPr>
              <a:t> (alternance de 1 et de 0). Les valeurs hexadécimales sont 0xAA.</a:t>
            </a: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altLang="fr-FR" sz="2400" b="0" i="0" u="none" strike="noStrike" cap="none" normalizeH="0" baseline="0" dirty="0" smtClean="0">
                <a:ln>
                  <a:noFill/>
                </a:ln>
                <a:solidFill>
                  <a:srgbClr val="000000"/>
                </a:solidFill>
                <a:effectLst/>
                <a:latin typeface="Helvetica" panose="020B0604020202020204" pitchFamily="34" charset="0"/>
              </a:rPr>
              <a:t>1 octet dont la valeur est </a:t>
            </a:r>
            <a:r>
              <a:rPr kumimoji="0" lang="fr-FR" altLang="fr-FR" sz="16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10101011</a:t>
            </a:r>
            <a:r>
              <a:rPr kumimoji="0" lang="fr-FR" altLang="fr-FR" sz="2400" b="0" i="0" u="none" strike="noStrike" cap="none" normalizeH="0" baseline="0" dirty="0" smtClean="0">
                <a:ln>
                  <a:noFill/>
                </a:ln>
                <a:solidFill>
                  <a:srgbClr val="000000"/>
                </a:solidFill>
                <a:effectLst/>
                <a:latin typeface="Helvetica" panose="020B0604020202020204" pitchFamily="34" charset="0"/>
              </a:rPr>
              <a:t>. On l'appelle le SFD : "</a:t>
            </a:r>
            <a:r>
              <a:rPr kumimoji="0" lang="fr-FR" altLang="fr-FR" sz="2400" b="1" i="0" u="none" strike="noStrike" cap="none" normalizeH="0" baseline="0" dirty="0" err="1" smtClean="0">
                <a:ln>
                  <a:noFill/>
                </a:ln>
                <a:solidFill>
                  <a:srgbClr val="9B3F34"/>
                </a:solidFill>
                <a:effectLst/>
                <a:latin typeface="inherit"/>
              </a:rPr>
              <a:t>S</a:t>
            </a:r>
            <a:r>
              <a:rPr kumimoji="0" lang="fr-FR" altLang="fr-FR" sz="2400" b="0" i="0" u="none" strike="noStrike" cap="none" normalizeH="0" baseline="0" dirty="0" err="1" smtClean="0">
                <a:ln>
                  <a:noFill/>
                </a:ln>
                <a:solidFill>
                  <a:srgbClr val="000000"/>
                </a:solidFill>
                <a:effectLst/>
                <a:latin typeface="Helvetica" panose="020B0604020202020204" pitchFamily="34" charset="0"/>
              </a:rPr>
              <a:t>tarting</a:t>
            </a:r>
            <a:r>
              <a:rPr kumimoji="0" lang="fr-FR" altLang="fr-FR" sz="2400" b="0" i="0" u="none" strike="noStrike" cap="none" normalizeH="0" baseline="0" dirty="0" smtClean="0">
                <a:ln>
                  <a:noFill/>
                </a:ln>
                <a:solidFill>
                  <a:srgbClr val="000000"/>
                </a:solidFill>
                <a:effectLst/>
                <a:latin typeface="Helvetica" panose="020B0604020202020204" pitchFamily="34" charset="0"/>
              </a:rPr>
              <a:t> </a:t>
            </a:r>
            <a:r>
              <a:rPr kumimoji="0" lang="fr-FR" altLang="fr-FR" sz="2400" b="1" i="0" u="none" strike="noStrike" cap="none" normalizeH="0" baseline="0" dirty="0" smtClean="0">
                <a:ln>
                  <a:noFill/>
                </a:ln>
                <a:solidFill>
                  <a:srgbClr val="9B3F34"/>
                </a:solidFill>
                <a:effectLst/>
                <a:latin typeface="inherit"/>
              </a:rPr>
              <a:t>F</a:t>
            </a:r>
            <a:r>
              <a:rPr kumimoji="0" lang="fr-FR" altLang="fr-FR" sz="2400" b="0" i="0" u="none" strike="noStrike" cap="none" normalizeH="0" baseline="0" dirty="0" smtClean="0">
                <a:ln>
                  <a:noFill/>
                </a:ln>
                <a:solidFill>
                  <a:srgbClr val="000000"/>
                </a:solidFill>
                <a:effectLst/>
                <a:latin typeface="Helvetica" panose="020B0604020202020204" pitchFamily="34" charset="0"/>
              </a:rPr>
              <a:t>rame </a:t>
            </a:r>
            <a:r>
              <a:rPr kumimoji="0" lang="fr-FR" altLang="fr-FR" sz="2400" b="1" i="0" u="none" strike="noStrike" cap="none" normalizeH="0" baseline="0" dirty="0" err="1" smtClean="0">
                <a:ln>
                  <a:noFill/>
                </a:ln>
                <a:solidFill>
                  <a:srgbClr val="9B3F34"/>
                </a:solidFill>
                <a:effectLst/>
                <a:latin typeface="inherit"/>
              </a:rPr>
              <a:t>D</a:t>
            </a:r>
            <a:r>
              <a:rPr kumimoji="0" lang="fr-FR" altLang="fr-FR" sz="2400" b="0" i="0" u="none" strike="noStrike" cap="none" normalizeH="0" baseline="0" dirty="0" err="1" smtClean="0">
                <a:ln>
                  <a:noFill/>
                </a:ln>
                <a:solidFill>
                  <a:srgbClr val="000000"/>
                </a:solidFill>
                <a:effectLst/>
                <a:latin typeface="Helvetica" panose="020B0604020202020204" pitchFamily="34" charset="0"/>
              </a:rPr>
              <a:t>elimiter</a:t>
            </a:r>
            <a:r>
              <a:rPr kumimoji="0" lang="fr-FR" altLang="fr-FR" sz="2400" b="0" i="0" u="none" strike="noStrike" cap="none" normalizeH="0" baseline="0" dirty="0" smtClean="0">
                <a:ln>
                  <a:noFill/>
                </a:ln>
                <a:solidFill>
                  <a:srgbClr val="000000"/>
                </a:solidFill>
                <a:effectLst/>
                <a:latin typeface="Helvetica" panose="020B0604020202020204" pitchFamily="34" charset="0"/>
              </a:rPr>
              <a:t>". Sa valeur hexadécimale est 0xAB. Il doit être reçu en entier pour valider le début de la trame.</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smtClean="0">
                <a:ln>
                  <a:noFill/>
                </a:ln>
                <a:solidFill>
                  <a:srgbClr val="000000"/>
                </a:solidFill>
                <a:effectLst/>
                <a:latin typeface="Helvetica" panose="020B0604020202020204" pitchFamily="34" charset="0"/>
              </a:rPr>
              <a:t>Le préambule est donc :</a:t>
            </a: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smtClean="0">
                <a:ln>
                  <a:noFill/>
                </a:ln>
                <a:solidFill>
                  <a:srgbClr val="000000"/>
                </a:solidFill>
                <a:effectLst/>
                <a:latin typeface="Helvetica" panose="020B0604020202020204" pitchFamily="34" charset="0"/>
              </a:rPr>
              <a:t> </a:t>
            </a:r>
            <a:r>
              <a:rPr kumimoji="0" lang="fr-FR" altLang="fr-FR" sz="1600" b="1" i="0" u="none" strike="noStrike" cap="none" normalizeH="0" baseline="0" dirty="0" smtClean="0">
                <a:ln>
                  <a:noFill/>
                </a:ln>
                <a:solidFill>
                  <a:srgbClr val="000000"/>
                </a:solidFill>
                <a:effectLst/>
                <a:latin typeface="Courier New" panose="02070309020205020404" pitchFamily="49" charset="0"/>
                <a:cs typeface="Courier New" panose="02070309020205020404" pitchFamily="49" charset="0"/>
              </a:rPr>
              <a:t>10101010 10101010 10101010 10101010 10101010 10101010 10101010 10101011</a:t>
            </a:r>
            <a:endParaRPr kumimoji="0" lang="fr-FR" altLang="fr-FR"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75405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Trame Ethernet</a:t>
            </a:r>
          </a:p>
        </p:txBody>
      </p:sp>
      <p:sp>
        <p:nvSpPr>
          <p:cNvPr id="3" name="Espace réservé du contenu 2"/>
          <p:cNvSpPr>
            <a:spLocks noGrp="1"/>
          </p:cNvSpPr>
          <p:nvPr>
            <p:ph idx="1"/>
          </p:nvPr>
        </p:nvSpPr>
        <p:spPr/>
        <p:txBody>
          <a:bodyPr/>
          <a:lstStyle/>
          <a:p>
            <a:r>
              <a:rPr lang="fr-FR" b="1" dirty="0" err="1"/>
              <a:t>En-Tête</a:t>
            </a:r>
            <a:r>
              <a:rPr lang="fr-FR" b="1" dirty="0"/>
              <a:t> de liaison</a:t>
            </a:r>
            <a:endParaRPr lang="fr-FR" dirty="0"/>
          </a:p>
        </p:txBody>
      </p:sp>
      <p:sp>
        <p:nvSpPr>
          <p:cNvPr id="5" name="Rectangle 2"/>
          <p:cNvSpPr>
            <a:spLocks noChangeArrowheads="1"/>
          </p:cNvSpPr>
          <p:nvPr/>
        </p:nvSpPr>
        <p:spPr bwMode="auto">
          <a:xfrm>
            <a:off x="431801" y="2374991"/>
            <a:ext cx="10613572" cy="443198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2400" dirty="0"/>
              <a:t>L'</a:t>
            </a:r>
            <a:r>
              <a:rPr lang="fr-FR" sz="2400" dirty="0" err="1"/>
              <a:t>en-tête</a:t>
            </a:r>
            <a:r>
              <a:rPr lang="fr-FR" sz="2400" dirty="0"/>
              <a:t> de liaison ou Mac Header est une suite de 14 octets qui se décomposent comme suit :</a:t>
            </a:r>
          </a:p>
          <a:p>
            <a:r>
              <a:rPr lang="fr-FR" sz="2400" b="1" dirty="0"/>
              <a:t>6 octets</a:t>
            </a:r>
            <a:r>
              <a:rPr lang="fr-FR" sz="2400" dirty="0"/>
              <a:t> pour l'adresse MAC du destinataire</a:t>
            </a:r>
          </a:p>
          <a:p>
            <a:r>
              <a:rPr lang="fr-FR" sz="2400" b="1" dirty="0"/>
              <a:t>6 octets</a:t>
            </a:r>
            <a:r>
              <a:rPr lang="fr-FR" sz="2400" dirty="0"/>
              <a:t> pour l'adresse MAC de l'émetteur</a:t>
            </a:r>
          </a:p>
          <a:p>
            <a:r>
              <a:rPr lang="fr-FR" sz="2400" b="1" dirty="0"/>
              <a:t>2 octets</a:t>
            </a:r>
            <a:r>
              <a:rPr lang="fr-FR" sz="2400" dirty="0"/>
              <a:t> pour l'</a:t>
            </a:r>
            <a:r>
              <a:rPr lang="fr-FR" sz="2400" dirty="0" err="1"/>
              <a:t>EtherType</a:t>
            </a:r>
            <a:r>
              <a:rPr lang="fr-FR" sz="2400" dirty="0"/>
              <a:t>. Cela indique quel protocole est concerné par le message. La carte réalise un démultiplexage en fournissant les données au protocole concerné.</a:t>
            </a:r>
            <a:br>
              <a:rPr lang="fr-FR" sz="2400" dirty="0"/>
            </a:br>
            <a:r>
              <a:rPr lang="fr-FR" sz="2400" dirty="0"/>
              <a:t>Voici quelques types courants (en hexadécimal) définis par la RFC 1700 :</a:t>
            </a:r>
          </a:p>
          <a:p>
            <a:pPr lvl="1"/>
            <a:r>
              <a:rPr lang="fr-FR" sz="2400" dirty="0"/>
              <a:t>0x0800 pour IPv4</a:t>
            </a:r>
          </a:p>
          <a:p>
            <a:pPr lvl="1"/>
            <a:r>
              <a:rPr lang="fr-FR" sz="2400" dirty="0"/>
              <a:t>0x0806 pour ARP</a:t>
            </a:r>
          </a:p>
          <a:p>
            <a:pPr lvl="1"/>
            <a:r>
              <a:rPr lang="fr-FR" sz="2400" dirty="0"/>
              <a:t>0x809B pour AppleTalk</a:t>
            </a:r>
          </a:p>
          <a:p>
            <a:pPr lvl="1"/>
            <a:r>
              <a:rPr lang="fr-FR" sz="2400" dirty="0"/>
              <a:t>0x86DD pour IPv6</a:t>
            </a:r>
          </a:p>
        </p:txBody>
      </p:sp>
    </p:spTree>
    <p:extLst>
      <p:ext uri="{BB962C8B-B14F-4D97-AF65-F5344CB8AC3E}">
        <p14:creationId xmlns:p14="http://schemas.microsoft.com/office/powerpoint/2010/main" val="2894551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10199</TotalTime>
  <Words>336</Words>
  <Application>Microsoft Office PowerPoint</Application>
  <PresentationFormat>Grand écran</PresentationFormat>
  <Paragraphs>52</Paragraphs>
  <Slides>22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22</vt:i4>
      </vt:variant>
    </vt:vector>
  </HeadingPairs>
  <TitlesOfParts>
    <vt:vector size="29" baseType="lpstr">
      <vt:lpstr>Arial</vt:lpstr>
      <vt:lpstr>Calibri</vt:lpstr>
      <vt:lpstr>Calibri Light</vt:lpstr>
      <vt:lpstr>Courier New</vt:lpstr>
      <vt:lpstr>Helvetica</vt:lpstr>
      <vt:lpstr>inherit</vt:lpstr>
      <vt:lpstr>Thème Office</vt:lpstr>
      <vt:lpstr>Couche d’accès</vt:lpstr>
      <vt:lpstr>Objectifs</vt:lpstr>
      <vt:lpstr>La trame Ethernet (Frame)</vt:lpstr>
      <vt:lpstr>L'encapsulation</vt:lpstr>
      <vt:lpstr>Trame</vt:lpstr>
      <vt:lpstr>Trame</vt:lpstr>
      <vt:lpstr>Trame Ethernet</vt:lpstr>
      <vt:lpstr>Trame Ethernet</vt:lpstr>
      <vt:lpstr>Trame Ethernet</vt:lpstr>
      <vt:lpstr>Trame Ethernet</vt:lpstr>
      <vt:lpstr>Trame Ethernet</vt:lpstr>
      <vt:lpstr>Connaitre son adresse MAC</vt:lpstr>
      <vt:lpstr>Commutateurs Ethernet</vt:lpstr>
      <vt:lpstr>Table d’adresse MAC</vt:lpstr>
      <vt:lpstr>Table d’adresse MAC</vt:lpstr>
      <vt:lpstr>Table d’adresse MAC</vt:lpstr>
      <vt:lpstr>Table d’adresse MAC</vt:lpstr>
      <vt:lpstr>Table d’adresse MAC</vt:lpstr>
      <vt:lpstr>Table d’adresse MAC</vt:lpstr>
      <vt:lpstr>Exemple</vt:lpstr>
      <vt:lpstr>Exemple</vt:lpstr>
      <vt:lpstr>Exemple</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aux cours</dc:title>
  <dc:creator>Admin</dc:creator>
  <cp:lastModifiedBy>Admin</cp:lastModifiedBy>
  <cp:revision>57</cp:revision>
  <dcterms:created xsi:type="dcterms:W3CDTF">2024-02-04T20:41:57Z</dcterms:created>
  <dcterms:modified xsi:type="dcterms:W3CDTF">2024-02-28T09:14:41Z</dcterms:modified>
</cp:coreProperties>
</file>