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7824" y="3571181"/>
            <a:ext cx="8825658" cy="1400212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Minaret by Leila </a:t>
            </a:r>
            <a:r>
              <a:rPr lang="en-US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Aboulela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by:</a:t>
            </a:r>
            <a:b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Hazzar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Ihab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Bensana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Raid </a:t>
            </a:r>
            <a:b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32" y="1944413"/>
            <a:ext cx="3721100" cy="4238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55" y="1944413"/>
            <a:ext cx="4067505" cy="42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1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Biography of the </a:t>
            </a:r>
            <a:r>
              <a:rPr lang="en-US" dirty="0" smtClean="0">
                <a:solidFill>
                  <a:schemeClr val="tx1"/>
                </a:solidFill>
              </a:rPr>
              <a:t>author: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Leila </a:t>
            </a:r>
            <a:r>
              <a:rPr lang="en-US" dirty="0" err="1">
                <a:solidFill>
                  <a:schemeClr val="tx1"/>
                </a:solidFill>
              </a:rPr>
              <a:t>Aboulela</a:t>
            </a:r>
            <a:r>
              <a:rPr lang="en-US" dirty="0">
                <a:solidFill>
                  <a:schemeClr val="tx1"/>
                </a:solidFill>
              </a:rPr>
              <a:t>, a Sudanese-British writer, was born in Cairo in 1964 and attended Khartoum American School before moving to Aberdeen, Scotland, where she earned an Economics degree.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She wrote Arabic fiction, focusing on Muslim immigrants and cultural clashes. Her 1999 novel, The Translator, won the Caine Prize for African </a:t>
            </a:r>
            <a:r>
              <a:rPr lang="en-US" dirty="0" smtClean="0">
                <a:solidFill>
                  <a:schemeClr val="tx1"/>
                </a:solidFill>
              </a:rPr>
              <a:t>Writing.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err="1">
                <a:solidFill>
                  <a:schemeClr val="tx1"/>
                </a:solidFill>
              </a:rPr>
              <a:t>Aboulela's</a:t>
            </a:r>
            <a:r>
              <a:rPr lang="en-US" dirty="0">
                <a:solidFill>
                  <a:schemeClr val="tx1"/>
                </a:solidFill>
              </a:rPr>
              <a:t> novels explore identity, religion, spirituality, and home, often focusing on characters navigating their Islamic faith and Sudanese background in Western society.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397" y="2603500"/>
            <a:ext cx="2536928" cy="410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1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 of the story: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novel follows </a:t>
            </a:r>
            <a:r>
              <a:rPr lang="en-US" dirty="0" err="1">
                <a:solidFill>
                  <a:schemeClr val="tx1"/>
                </a:solidFill>
              </a:rPr>
              <a:t>Najwa</a:t>
            </a:r>
            <a:r>
              <a:rPr lang="en-US" dirty="0">
                <a:solidFill>
                  <a:schemeClr val="tx1"/>
                </a:solidFill>
              </a:rPr>
              <a:t>, a Sudanese woman forced to work menial jobs as a maid and nanny for an upper-class Arab family after a military coup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Najwa</a:t>
            </a:r>
            <a:r>
              <a:rPr lang="en-US" dirty="0">
                <a:solidFill>
                  <a:schemeClr val="tx1"/>
                </a:solidFill>
              </a:rPr>
              <a:t> embraces Islam and becomes a religious caretaker for an aristocratic Arab daughter. She struggles with her attraction to the girl's westernized older brother, Tamer, as she adjusts to her new life.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novel explores </a:t>
            </a:r>
            <a:r>
              <a:rPr lang="en-US" dirty="0" err="1">
                <a:solidFill>
                  <a:schemeClr val="tx1"/>
                </a:solidFill>
              </a:rPr>
              <a:t>Najwa's</a:t>
            </a:r>
            <a:r>
              <a:rPr lang="en-US" dirty="0">
                <a:solidFill>
                  <a:schemeClr val="tx1"/>
                </a:solidFill>
              </a:rPr>
              <a:t> inner conflict, reconciling Muslim beliefs with her love for Tamer, and her struggle to find her identity as a devout Muslim and immigrant in a privileged world.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023" y="4942320"/>
            <a:ext cx="3029373" cy="1700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086" y="2259724"/>
            <a:ext cx="2176837" cy="257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Characters: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8" y="2330230"/>
            <a:ext cx="9511862" cy="444894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novel's protagonist, </a:t>
            </a:r>
            <a:r>
              <a:rPr lang="en-US" dirty="0" err="1">
                <a:solidFill>
                  <a:schemeClr val="tx1"/>
                </a:solidFill>
              </a:rPr>
              <a:t>Najwa</a:t>
            </a:r>
            <a:r>
              <a:rPr lang="en-US" dirty="0">
                <a:solidFill>
                  <a:schemeClr val="tx1"/>
                </a:solidFill>
              </a:rPr>
              <a:t>, a privileged Sudanese woman, struggles to reconcile her love for Tamer with her religious beliefs after immigrating to London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Tamer, The westernized secular brother of </a:t>
            </a:r>
            <a:r>
              <a:rPr lang="en-US" dirty="0" err="1">
                <a:solidFill>
                  <a:schemeClr val="tx1"/>
                </a:solidFill>
              </a:rPr>
              <a:t>Najwa’s</a:t>
            </a:r>
            <a:r>
              <a:rPr lang="en-US" dirty="0">
                <a:solidFill>
                  <a:schemeClr val="tx1"/>
                </a:solidFill>
              </a:rPr>
              <a:t> employer whom she find attractive but hesitant to marry due to her religious beliefs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Ommy</a:t>
            </a:r>
            <a:r>
              <a:rPr lang="en-US" dirty="0">
                <a:solidFill>
                  <a:schemeClr val="tx1"/>
                </a:solidFill>
              </a:rPr>
              <a:t> Hani, </a:t>
            </a:r>
            <a:r>
              <a:rPr lang="en-US" dirty="0" err="1">
                <a:solidFill>
                  <a:schemeClr val="tx1"/>
                </a:solidFill>
              </a:rPr>
              <a:t>Najwa's</a:t>
            </a:r>
            <a:r>
              <a:rPr lang="en-US" dirty="0">
                <a:solidFill>
                  <a:schemeClr val="tx1"/>
                </a:solidFill>
              </a:rPr>
              <a:t> devout friend, introduces her to strict Islam practices and disapproves of her feelings for Tamer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Anwar, </a:t>
            </a:r>
            <a:r>
              <a:rPr lang="en-US" dirty="0" err="1">
                <a:solidFill>
                  <a:schemeClr val="tx1"/>
                </a:solidFill>
              </a:rPr>
              <a:t>Najwa's</a:t>
            </a:r>
            <a:r>
              <a:rPr lang="en-US" dirty="0">
                <a:solidFill>
                  <a:schemeClr val="tx1"/>
                </a:solidFill>
              </a:rPr>
              <a:t> university boyfriend, immigrated to London and, despite being Sudanese, has adopted a more western lifestyle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Waqas</a:t>
            </a:r>
            <a:r>
              <a:rPr lang="en-US" dirty="0">
                <a:solidFill>
                  <a:schemeClr val="tx1"/>
                </a:solidFill>
              </a:rPr>
              <a:t> - A conservative Muslim preacher who lectures at the Regent's Park Mosque. He eventually marries </a:t>
            </a:r>
            <a:r>
              <a:rPr lang="en-US" dirty="0" err="1">
                <a:solidFill>
                  <a:schemeClr val="tx1"/>
                </a:solidFill>
              </a:rPr>
              <a:t>Najwa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Najwa's</a:t>
            </a:r>
            <a:r>
              <a:rPr lang="en-US" dirty="0">
                <a:solidFill>
                  <a:schemeClr val="tx1"/>
                </a:solidFill>
              </a:rPr>
              <a:t> Mother - A once-wealthy woman who was forced to flee Sudan with her family and is desperate to regain her former social status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Najwa's</a:t>
            </a:r>
            <a:r>
              <a:rPr lang="en-US" dirty="0">
                <a:solidFill>
                  <a:schemeClr val="tx1"/>
                </a:solidFill>
              </a:rPr>
              <a:t> Father - A political activist who was persecuted in Sudan. Sinking into depression in London, he divorces </a:t>
            </a:r>
            <a:r>
              <a:rPr lang="en-US" dirty="0" err="1">
                <a:solidFill>
                  <a:schemeClr val="tx1"/>
                </a:solidFill>
              </a:rPr>
              <a:t>Najwa's</a:t>
            </a:r>
            <a:r>
              <a:rPr lang="en-US" dirty="0">
                <a:solidFill>
                  <a:schemeClr val="tx1"/>
                </a:solidFill>
              </a:rPr>
              <a:t> mother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Lady </a:t>
            </a:r>
            <a:r>
              <a:rPr lang="en-US" dirty="0" err="1">
                <a:solidFill>
                  <a:schemeClr val="tx1"/>
                </a:solidFill>
              </a:rPr>
              <a:t>Nabilah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Najwa's</a:t>
            </a:r>
            <a:r>
              <a:rPr lang="en-US" dirty="0">
                <a:solidFill>
                  <a:schemeClr val="tx1"/>
                </a:solidFill>
              </a:rPr>
              <a:t> wealthy Sudanese employer who makes her serve at parties with people she formerly socialized with as an equal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Aliyah - The young daughter </a:t>
            </a:r>
            <a:r>
              <a:rPr lang="en-US" dirty="0" err="1">
                <a:solidFill>
                  <a:schemeClr val="tx1"/>
                </a:solidFill>
              </a:rPr>
              <a:t>Najwa</a:t>
            </a:r>
            <a:r>
              <a:rPr lang="en-US" dirty="0">
                <a:solidFill>
                  <a:schemeClr val="tx1"/>
                </a:solidFill>
              </a:rPr>
              <a:t> cares for. She represents the next generation of privileged Arab youth.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Themes: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2343807"/>
            <a:ext cx="11582400" cy="4372303"/>
          </a:xfrm>
        </p:spPr>
        <p:txBody>
          <a:bodyPr>
            <a:normAutofit/>
          </a:bodyPr>
          <a:lstStyle/>
          <a:p>
            <a:pPr fontAlgn="base"/>
            <a:r>
              <a:rPr lang="en-US" sz="1700" b="1" dirty="0">
                <a:solidFill>
                  <a:schemeClr val="tx1"/>
                </a:solidFill>
              </a:rPr>
              <a:t>Identity and Belonging:</a:t>
            </a:r>
            <a:r>
              <a:rPr lang="en-US" sz="1700" dirty="0">
                <a:solidFill>
                  <a:schemeClr val="tx1"/>
                </a:solidFill>
              </a:rPr>
              <a:t> The novel explores the challenges faced by </a:t>
            </a:r>
            <a:r>
              <a:rPr lang="en-US" sz="1700" dirty="0" err="1">
                <a:solidFill>
                  <a:schemeClr val="tx1"/>
                </a:solidFill>
              </a:rPr>
              <a:t>Najwa</a:t>
            </a:r>
            <a:r>
              <a:rPr lang="en-US" sz="1700" dirty="0">
                <a:solidFill>
                  <a:schemeClr val="tx1"/>
                </a:solidFill>
              </a:rPr>
              <a:t>, a Sudanese Muslim woman, as she tries to find her place and identity in the UK after her family's downfall in Sudan</a:t>
            </a:r>
            <a:r>
              <a:rPr lang="en-US" sz="1700" dirty="0" smtClean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en-US" sz="1700" b="1" dirty="0">
                <a:solidFill>
                  <a:schemeClr val="tx1"/>
                </a:solidFill>
              </a:rPr>
              <a:t>Faith and Religion:</a:t>
            </a:r>
            <a:r>
              <a:rPr lang="en-US" sz="1700" dirty="0">
                <a:solidFill>
                  <a:schemeClr val="tx1"/>
                </a:solidFill>
              </a:rPr>
              <a:t> The story delves into </a:t>
            </a:r>
            <a:r>
              <a:rPr lang="en-US" sz="1700" dirty="0" err="1">
                <a:solidFill>
                  <a:schemeClr val="tx1"/>
                </a:solidFill>
              </a:rPr>
              <a:t>Najwa's</a:t>
            </a:r>
            <a:r>
              <a:rPr lang="en-US" sz="1700" dirty="0">
                <a:solidFill>
                  <a:schemeClr val="tx1"/>
                </a:solidFill>
              </a:rPr>
              <a:t> struggles with her Muslim faith and how she seeks solace and guidance within it, navigating the complexities of faith in a secular society</a:t>
            </a:r>
            <a:r>
              <a:rPr lang="en-US" sz="1700" dirty="0" smtClean="0">
                <a:solidFill>
                  <a:schemeClr val="tx1"/>
                </a:solidFill>
              </a:rPr>
              <a:t>.</a:t>
            </a:r>
            <a:endParaRPr lang="en-US" sz="1700" dirty="0">
              <a:solidFill>
                <a:schemeClr val="tx1"/>
              </a:solidFill>
            </a:endParaRPr>
          </a:p>
          <a:p>
            <a:pPr fontAlgn="base"/>
            <a:r>
              <a:rPr lang="en-US" sz="1700" b="1" dirty="0">
                <a:solidFill>
                  <a:schemeClr val="tx1"/>
                </a:solidFill>
              </a:rPr>
              <a:t>Social Class and Displacement:</a:t>
            </a:r>
            <a:r>
              <a:rPr lang="en-US" sz="1700" dirty="0">
                <a:solidFill>
                  <a:schemeClr val="tx1"/>
                </a:solidFill>
              </a:rPr>
              <a:t> The book highlights the stark contrast between </a:t>
            </a:r>
            <a:r>
              <a:rPr lang="en-US" sz="1700" dirty="0" err="1">
                <a:solidFill>
                  <a:schemeClr val="tx1"/>
                </a:solidFill>
              </a:rPr>
              <a:t>Najwa's</a:t>
            </a:r>
            <a:r>
              <a:rPr lang="en-US" sz="1700" dirty="0">
                <a:solidFill>
                  <a:schemeClr val="tx1"/>
                </a:solidFill>
              </a:rPr>
              <a:t> family's previous life of privilege in Sudan and their refugee status in the UK, shedding light on the disparities in social class and the experience of displacement.</a:t>
            </a:r>
          </a:p>
          <a:p>
            <a:pPr fontAlgn="base"/>
            <a:r>
              <a:rPr lang="en-US" sz="1700" b="1" dirty="0" smtClean="0">
                <a:solidFill>
                  <a:schemeClr val="tx1"/>
                </a:solidFill>
              </a:rPr>
              <a:t>Family </a:t>
            </a:r>
            <a:r>
              <a:rPr lang="en-US" sz="1700" b="1" dirty="0">
                <a:solidFill>
                  <a:schemeClr val="tx1"/>
                </a:solidFill>
              </a:rPr>
              <a:t>and Relationships:</a:t>
            </a:r>
            <a:r>
              <a:rPr lang="en-US" sz="1700" dirty="0">
                <a:solidFill>
                  <a:schemeClr val="tx1"/>
                </a:solidFill>
              </a:rPr>
              <a:t> The novel examines the dynamics within </a:t>
            </a:r>
            <a:r>
              <a:rPr lang="en-US" sz="1700" dirty="0" err="1">
                <a:solidFill>
                  <a:schemeClr val="tx1"/>
                </a:solidFill>
              </a:rPr>
              <a:t>Najwa's</a:t>
            </a:r>
            <a:r>
              <a:rPr lang="en-US" sz="1700" dirty="0">
                <a:solidFill>
                  <a:schemeClr val="tx1"/>
                </a:solidFill>
              </a:rPr>
              <a:t> family and her evolving relationships with family members, particularly her nephew, as they adapt to a new culture.</a:t>
            </a:r>
          </a:p>
          <a:p>
            <a:pPr fontAlgn="base"/>
            <a:r>
              <a:rPr lang="en-US" sz="1700" b="1" dirty="0">
                <a:solidFill>
                  <a:schemeClr val="tx1"/>
                </a:solidFill>
              </a:rPr>
              <a:t>Love and Romance:</a:t>
            </a:r>
            <a:r>
              <a:rPr lang="en-US" sz="1700" dirty="0">
                <a:solidFill>
                  <a:schemeClr val="tx1"/>
                </a:solidFill>
              </a:rPr>
              <a:t> A central element of the novel is the love story between </a:t>
            </a:r>
            <a:r>
              <a:rPr lang="en-US" sz="1700" dirty="0" err="1">
                <a:solidFill>
                  <a:schemeClr val="tx1"/>
                </a:solidFill>
              </a:rPr>
              <a:t>Najwa</a:t>
            </a:r>
            <a:r>
              <a:rPr lang="en-US" sz="1700" dirty="0">
                <a:solidFill>
                  <a:schemeClr val="tx1"/>
                </a:solidFill>
              </a:rPr>
              <a:t> and a fellow Sudanese Muslim, exploring the complexities of romantic relationships within the context of cultural and religious expectations</a:t>
            </a:r>
            <a:r>
              <a:rPr lang="en-US" sz="1700" dirty="0" smtClean="0">
                <a:solidFill>
                  <a:schemeClr val="tx1"/>
                </a:solidFill>
              </a:rPr>
              <a:t>.</a:t>
            </a:r>
            <a:r>
              <a:rPr lang="en-US" sz="1700" dirty="0"/>
              <a:t/>
            </a:r>
            <a:br>
              <a:rPr lang="en-US" sz="1700" dirty="0"/>
            </a:br>
            <a:endParaRPr lang="en-US" sz="17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6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Themes: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38" y="2603499"/>
            <a:ext cx="11130455" cy="412312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Tradition vs. Modernity:</a:t>
            </a:r>
            <a:r>
              <a:rPr lang="en-US" dirty="0">
                <a:solidFill>
                  <a:schemeClr val="tx1"/>
                </a:solidFill>
              </a:rPr>
              <a:t> The clash between traditional values and the modern world is a recurring theme, reflecting </a:t>
            </a:r>
            <a:r>
              <a:rPr lang="en-US" dirty="0" err="1">
                <a:solidFill>
                  <a:schemeClr val="tx1"/>
                </a:solidFill>
              </a:rPr>
              <a:t>Najwa's</a:t>
            </a:r>
            <a:r>
              <a:rPr lang="en-US" dirty="0">
                <a:solidFill>
                  <a:schemeClr val="tx1"/>
                </a:solidFill>
              </a:rPr>
              <a:t> struggle to reconcile her Sudanese heritage with the secular and modern society she encounters in the UK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en-US" b="1" dirty="0">
                <a:solidFill>
                  <a:schemeClr val="tx1"/>
                </a:solidFill>
              </a:rPr>
              <a:t>Redemption and Resilience: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Najwa's</a:t>
            </a:r>
            <a:r>
              <a:rPr lang="en-US" dirty="0">
                <a:solidFill>
                  <a:schemeClr val="tx1"/>
                </a:solidFill>
              </a:rPr>
              <a:t> journey throughout the novel is marked by personal growth, resilience, and a quest for redemption for past mistakes and </a:t>
            </a:r>
            <a:r>
              <a:rPr lang="en-US" dirty="0" smtClean="0">
                <a:solidFill>
                  <a:schemeClr val="tx1"/>
                </a:solidFill>
              </a:rPr>
              <a:t>regrets.</a:t>
            </a:r>
            <a:endParaRPr lang="en-US" dirty="0">
              <a:solidFill>
                <a:schemeClr val="tx1"/>
              </a:solidFill>
            </a:endParaRPr>
          </a:p>
          <a:p>
            <a:pPr fontAlgn="base"/>
            <a:r>
              <a:rPr lang="en-US" b="1" dirty="0">
                <a:solidFill>
                  <a:schemeClr val="tx1"/>
                </a:solidFill>
              </a:rPr>
              <a:t>Cultural and Religious Stereotypes:</a:t>
            </a:r>
            <a:r>
              <a:rPr lang="en-US" dirty="0">
                <a:solidFill>
                  <a:schemeClr val="tx1"/>
                </a:solidFill>
              </a:rPr>
              <a:t> The novel challenges stereotypes and misconceptions about Islam and Muslims, providing a nuanced view of the diversity of experiences within the Muslim community.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33" y="4799433"/>
            <a:ext cx="1889891" cy="1927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482" y="4868986"/>
            <a:ext cx="1200318" cy="19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6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symbols: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82" y="2351251"/>
            <a:ext cx="11236742" cy="4396389"/>
          </a:xfrm>
        </p:spPr>
        <p:txBody>
          <a:bodyPr/>
          <a:lstStyle/>
          <a:p>
            <a:pPr fontAlgn="base"/>
            <a:r>
              <a:rPr lang="en-US" b="1" dirty="0">
                <a:solidFill>
                  <a:schemeClr val="tx1"/>
                </a:solidFill>
              </a:rPr>
              <a:t>Minaret: </a:t>
            </a:r>
            <a:r>
              <a:rPr lang="en-US" dirty="0">
                <a:solidFill>
                  <a:schemeClr val="tx1"/>
                </a:solidFill>
              </a:rPr>
              <a:t>Symbolizes </a:t>
            </a:r>
            <a:r>
              <a:rPr lang="en-US" dirty="0" err="1">
                <a:solidFill>
                  <a:schemeClr val="tx1"/>
                </a:solidFill>
              </a:rPr>
              <a:t>Najwa's</a:t>
            </a:r>
            <a:r>
              <a:rPr lang="en-US" dirty="0">
                <a:solidFill>
                  <a:schemeClr val="tx1"/>
                </a:solidFill>
              </a:rPr>
              <a:t> connection to her Islamic faith and her longing for her past life in Sudan before her exile in London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en-US" b="1" dirty="0">
                <a:solidFill>
                  <a:schemeClr val="tx1"/>
                </a:solidFill>
              </a:rPr>
              <a:t>The Quran and Islamic Prayer: </a:t>
            </a:r>
            <a:r>
              <a:rPr lang="en-US" dirty="0">
                <a:solidFill>
                  <a:schemeClr val="tx1"/>
                </a:solidFill>
              </a:rPr>
              <a:t>Represent </a:t>
            </a:r>
            <a:r>
              <a:rPr lang="en-US" dirty="0" err="1">
                <a:solidFill>
                  <a:schemeClr val="tx1"/>
                </a:solidFill>
              </a:rPr>
              <a:t>Najwa's</a:t>
            </a:r>
            <a:r>
              <a:rPr lang="en-US" dirty="0">
                <a:solidFill>
                  <a:schemeClr val="tx1"/>
                </a:solidFill>
              </a:rPr>
              <a:t> faith and cultural identity, providing her with solace and guidance in her new life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en-US" b="1" dirty="0">
                <a:solidFill>
                  <a:schemeClr val="tx1"/>
                </a:solidFill>
              </a:rPr>
              <a:t>Traditional Sudanese Clothing: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jalabiya</a:t>
            </a:r>
            <a:r>
              <a:rPr lang="en-US" dirty="0">
                <a:solidFill>
                  <a:schemeClr val="tx1"/>
                </a:solidFill>
              </a:rPr>
              <a:t> and hijab symbolize cultural and religious identity for </a:t>
            </a:r>
            <a:r>
              <a:rPr lang="en-US" dirty="0" err="1">
                <a:solidFill>
                  <a:schemeClr val="tx1"/>
                </a:solidFill>
              </a:rPr>
              <a:t>Najwa</a:t>
            </a:r>
            <a:r>
              <a:rPr lang="en-US" dirty="0">
                <a:solidFill>
                  <a:schemeClr val="tx1"/>
                </a:solidFill>
              </a:rPr>
              <a:t> and other characters, connecting them to their Sudanese heritage.</a:t>
            </a:r>
          </a:p>
          <a:p>
            <a:r>
              <a:rPr lang="en-US" b="1" dirty="0">
                <a:solidFill>
                  <a:schemeClr val="tx1"/>
                </a:solidFill>
              </a:rPr>
              <a:t>The River Nile: </a:t>
            </a:r>
            <a:r>
              <a:rPr lang="en-US" dirty="0">
                <a:solidFill>
                  <a:schemeClr val="tx1"/>
                </a:solidFill>
              </a:rPr>
              <a:t>Symbolizes </a:t>
            </a:r>
            <a:r>
              <a:rPr lang="en-US" dirty="0" err="1">
                <a:solidFill>
                  <a:schemeClr val="tx1"/>
                </a:solidFill>
              </a:rPr>
              <a:t>Najwa's</a:t>
            </a:r>
            <a:r>
              <a:rPr lang="en-US" dirty="0">
                <a:solidFill>
                  <a:schemeClr val="tx1"/>
                </a:solidFill>
              </a:rPr>
              <a:t> nostalgia and longing for her homeland, serving as a reminder of Sudan's rich history and culture.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The London </a:t>
            </a:r>
            <a:r>
              <a:rPr lang="en-US" b="1" dirty="0" err="1">
                <a:solidFill>
                  <a:schemeClr val="tx1"/>
                </a:solidFill>
              </a:rPr>
              <a:t>Landscape:</a:t>
            </a:r>
            <a:r>
              <a:rPr lang="en-US" dirty="0" err="1">
                <a:solidFill>
                  <a:schemeClr val="tx1"/>
                </a:solidFill>
              </a:rPr>
              <a:t>Represents</a:t>
            </a:r>
            <a:r>
              <a:rPr lang="en-US" dirty="0">
                <a:solidFill>
                  <a:schemeClr val="tx1"/>
                </a:solidFill>
              </a:rPr>
              <a:t> the clash between cultures and the challenges of adapting to a new environment, highlighting the differences between </a:t>
            </a:r>
            <a:r>
              <a:rPr lang="en-US" dirty="0" err="1">
                <a:solidFill>
                  <a:schemeClr val="tx1"/>
                </a:solidFill>
              </a:rPr>
              <a:t>Najwa's</a:t>
            </a:r>
            <a:r>
              <a:rPr lang="en-US" dirty="0">
                <a:solidFill>
                  <a:schemeClr val="tx1"/>
                </a:solidFill>
              </a:rPr>
              <a:t> past life in Sudan and her current life in London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7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Style of Language: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79" y="2301767"/>
            <a:ext cx="11077903" cy="442485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Concise and Descriptive Prose: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Aboulela's</a:t>
            </a:r>
            <a:r>
              <a:rPr lang="en-US" dirty="0">
                <a:solidFill>
                  <a:schemeClr val="tx1"/>
                </a:solidFill>
              </a:rPr>
              <a:t> writing is straightforward and uses vivid descriptions to create a clear sense of settings and characters.</a:t>
            </a:r>
          </a:p>
          <a:p>
            <a:r>
              <a:rPr lang="en-US" b="1" dirty="0">
                <a:solidFill>
                  <a:schemeClr val="tx1"/>
                </a:solidFill>
              </a:rPr>
              <a:t>First-Person Narrative:</a:t>
            </a:r>
            <a:r>
              <a:rPr lang="en-US" dirty="0">
                <a:solidFill>
                  <a:schemeClr val="tx1"/>
                </a:solidFill>
              </a:rPr>
              <a:t> The novel is narrated in the first person, offering an intimate look into the thoughts and emotions of the protagonist, </a:t>
            </a:r>
            <a:r>
              <a:rPr lang="en-US" dirty="0" err="1">
                <a:solidFill>
                  <a:schemeClr val="tx1"/>
                </a:solidFill>
              </a:rPr>
              <a:t>Najwa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>
                <a:solidFill>
                  <a:schemeClr val="tx1"/>
                </a:solidFill>
              </a:rPr>
              <a:t>Cultural Sensitivity:</a:t>
            </a:r>
            <a:r>
              <a:rPr lang="en-US" dirty="0">
                <a:solidFill>
                  <a:schemeClr val="tx1"/>
                </a:solidFill>
              </a:rPr>
              <a:t> The author demonstrates a deep understanding of Sudanese culture and Islam, presenting them with respect and sensitivity.</a:t>
            </a:r>
          </a:p>
          <a:p>
            <a:r>
              <a:rPr lang="en-US" b="1" dirty="0">
                <a:solidFill>
                  <a:schemeClr val="tx1"/>
                </a:solidFill>
              </a:rPr>
              <a:t>Subtle Symbolism:</a:t>
            </a:r>
            <a:r>
              <a:rPr lang="en-US" dirty="0">
                <a:solidFill>
                  <a:schemeClr val="tx1"/>
                </a:solidFill>
              </a:rPr>
              <a:t> Symbolism is used in a subtle and understated manner, allowing readers to uncover its meaning gradually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en-US" b="1" dirty="0">
                <a:solidFill>
                  <a:schemeClr val="tx1"/>
                </a:solidFill>
              </a:rPr>
              <a:t>Reflective and Thoughtful:</a:t>
            </a:r>
            <a:r>
              <a:rPr lang="en-US" dirty="0">
                <a:solidFill>
                  <a:schemeClr val="tx1"/>
                </a:solidFill>
              </a:rPr>
              <a:t> The narrative includes </a:t>
            </a:r>
            <a:r>
              <a:rPr lang="en-US" dirty="0" err="1">
                <a:solidFill>
                  <a:schemeClr val="tx1"/>
                </a:solidFill>
              </a:rPr>
              <a:t>Najwa's</a:t>
            </a:r>
            <a:r>
              <a:rPr lang="en-US" dirty="0">
                <a:solidFill>
                  <a:schemeClr val="tx1"/>
                </a:solidFill>
              </a:rPr>
              <a:t> introspective thoughts and reflections, adding depth to the story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Sensory Details: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Aboulela</a:t>
            </a:r>
            <a:r>
              <a:rPr lang="en-US" dirty="0">
                <a:solidFill>
                  <a:schemeClr val="tx1"/>
                </a:solidFill>
              </a:rPr>
              <a:t> employs sensory details to immerse readers in the story, vividly depicting the sights, sounds, and scents of the different settings.</a:t>
            </a:r>
          </a:p>
          <a:p>
            <a:pPr fontAlgn="base"/>
            <a:r>
              <a:rPr lang="en-US" b="1" dirty="0">
                <a:solidFill>
                  <a:schemeClr val="tx1"/>
                </a:solidFill>
              </a:rPr>
              <a:t>Realistic Dialogues:</a:t>
            </a:r>
            <a:r>
              <a:rPr lang="en-US" dirty="0">
                <a:solidFill>
                  <a:schemeClr val="tx1"/>
                </a:solidFill>
              </a:rPr>
              <a:t> The dialogues are authentic and mirror real-life speech, contributing to the realism of the characters and their interactions.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7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30621" y="662152"/>
            <a:ext cx="10909738" cy="550742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b="1" dirty="0" smtClean="0">
                <a:solidFill>
                  <a:schemeClr val="tx1"/>
                </a:solidFill>
              </a:rPr>
              <a:t>“Thanks For your attention”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62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</TotalTime>
  <Words>1026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Century Gothic</vt:lpstr>
      <vt:lpstr>Wingdings 3</vt:lpstr>
      <vt:lpstr>Ion Boardroom</vt:lpstr>
      <vt:lpstr>Minaret by Leila Aboulela                     by:                  Hazzar Ihab                                       Bensana Raid     </vt:lpstr>
      <vt:lpstr>Biography of the author:</vt:lpstr>
      <vt:lpstr>Summary of the story:</vt:lpstr>
      <vt:lpstr>Characters: </vt:lpstr>
      <vt:lpstr>Themes:</vt:lpstr>
      <vt:lpstr>Themes:</vt:lpstr>
      <vt:lpstr>The symbols:</vt:lpstr>
      <vt:lpstr>Style of Language:</vt:lpstr>
      <vt:lpstr>       “Thanks For your attention”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Minaret by Leila Aboulel                        by:                      Hazzar ihab                      Bensana raid</dc:title>
  <dc:creator>pekka24</dc:creator>
  <cp:lastModifiedBy>pekka24</cp:lastModifiedBy>
  <cp:revision>8</cp:revision>
  <dcterms:created xsi:type="dcterms:W3CDTF">2023-10-27T16:19:58Z</dcterms:created>
  <dcterms:modified xsi:type="dcterms:W3CDTF">2023-10-27T17:40:49Z</dcterms:modified>
</cp:coreProperties>
</file>