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7"/>
  </p:notesMasterIdLst>
  <p:handoutMasterIdLst>
    <p:handoutMasterId r:id="rId28"/>
  </p:handoutMasterIdLst>
  <p:sldIdLst>
    <p:sldId id="256" r:id="rId2"/>
    <p:sldId id="279" r:id="rId3"/>
    <p:sldId id="274" r:id="rId4"/>
    <p:sldId id="276" r:id="rId5"/>
    <p:sldId id="277" r:id="rId6"/>
    <p:sldId id="288" r:id="rId7"/>
    <p:sldId id="290" r:id="rId8"/>
    <p:sldId id="275" r:id="rId9"/>
    <p:sldId id="268" r:id="rId10"/>
    <p:sldId id="269" r:id="rId11"/>
    <p:sldId id="278" r:id="rId12"/>
    <p:sldId id="291" r:id="rId13"/>
    <p:sldId id="292" r:id="rId14"/>
    <p:sldId id="257" r:id="rId15"/>
    <p:sldId id="258" r:id="rId16"/>
    <p:sldId id="270" r:id="rId17"/>
    <p:sldId id="259" r:id="rId18"/>
    <p:sldId id="271" r:id="rId19"/>
    <p:sldId id="260" r:id="rId20"/>
    <p:sldId id="281" r:id="rId21"/>
    <p:sldId id="283" r:id="rId22"/>
    <p:sldId id="282" r:id="rId23"/>
    <p:sldId id="293" r:id="rId24"/>
    <p:sldId id="284" r:id="rId25"/>
    <p:sldId id="285" r:id="rId26"/>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13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8E8A4D44-4CF2-4600-8D58-7325AD2FCE25}" type="datetimeFigureOut">
              <a:rPr lang="fr-FR" smtClean="0"/>
              <a:pPr/>
              <a:t>01/10/2023</a:t>
            </a:fld>
            <a:endParaRPr lang="fr-FR"/>
          </a:p>
        </p:txBody>
      </p:sp>
      <p:sp>
        <p:nvSpPr>
          <p:cNvPr id="4" name="Espace réservé du pied de page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20051F9-FEDA-41FC-B47D-4F777AD236D6}" type="slidenum">
              <a:rPr lang="fr-FR" smtClean="0"/>
              <a:pPr/>
              <a:t>‹N°›</a:t>
            </a:fld>
            <a:endParaRPr lang="fr-FR"/>
          </a:p>
        </p:txBody>
      </p:sp>
    </p:spTree>
    <p:extLst>
      <p:ext uri="{BB962C8B-B14F-4D97-AF65-F5344CB8AC3E}">
        <p14:creationId xmlns:p14="http://schemas.microsoft.com/office/powerpoint/2010/main" val="2711263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46774FA9-C1CF-429E-A409-4FC7BF0BFA61}" type="datetimeFigureOut">
              <a:rPr lang="fr-FR" smtClean="0"/>
              <a:t>01/10/2023</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1B6DE7C-09C4-49CB-BA2C-1835F145E30F}" type="slidenum">
              <a:rPr lang="fr-FR" smtClean="0"/>
              <a:t>‹N°›</a:t>
            </a:fld>
            <a:endParaRPr lang="fr-FR"/>
          </a:p>
        </p:txBody>
      </p:sp>
    </p:spTree>
    <p:extLst>
      <p:ext uri="{BB962C8B-B14F-4D97-AF65-F5344CB8AC3E}">
        <p14:creationId xmlns:p14="http://schemas.microsoft.com/office/powerpoint/2010/main" val="601702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3FBB8107-B46E-4EF3-BEF8-F73D0215197F}" type="datetime1">
              <a:rPr lang="fr-FR" smtClean="0"/>
              <a:t>01/10/2023</a:t>
            </a:fld>
            <a:endParaRPr lang="fr-FR"/>
          </a:p>
        </p:txBody>
      </p:sp>
      <p:sp>
        <p:nvSpPr>
          <p:cNvPr id="17" name="Espace réservé du pied de page 16"/>
          <p:cNvSpPr>
            <a:spLocks noGrp="1"/>
          </p:cNvSpPr>
          <p:nvPr>
            <p:ph type="ftr" sz="quarter" idx="11"/>
          </p:nvPr>
        </p:nvSpPr>
        <p:spPr/>
        <p:txBody>
          <a:bodyPr/>
          <a:lstStyle/>
          <a:p>
            <a:r>
              <a:rPr lang="fr-FR" smtClean="0"/>
              <a:t>Dr. Friha Linda</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1058A486-F5FA-4F60-A9EC-298618A31A5B}"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extLst>
      <p:ext uri="{BB962C8B-B14F-4D97-AF65-F5344CB8AC3E}">
        <p14:creationId xmlns:p14="http://schemas.microsoft.com/office/powerpoint/2010/main" val="2041213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4900E7C-7FD6-4BCC-8CFC-FC58153FC3CF}" type="datetime1">
              <a:rPr lang="fr-FR" smtClean="0"/>
              <a:t>01/10/2023</a:t>
            </a:fld>
            <a:endParaRPr lang="fr-FR"/>
          </a:p>
        </p:txBody>
      </p:sp>
      <p:sp>
        <p:nvSpPr>
          <p:cNvPr id="5" name="Espace réservé du pied de page 4"/>
          <p:cNvSpPr>
            <a:spLocks noGrp="1"/>
          </p:cNvSpPr>
          <p:nvPr>
            <p:ph type="ftr" sz="quarter" idx="11"/>
          </p:nvPr>
        </p:nvSpPr>
        <p:spPr/>
        <p:txBody>
          <a:bodyPr/>
          <a:lstStyle/>
          <a:p>
            <a:r>
              <a:rPr lang="fr-FR" smtClean="0"/>
              <a:t>Dr. Friha Linda</a:t>
            </a:r>
            <a:endParaRPr lang="fr-FR"/>
          </a:p>
        </p:txBody>
      </p:sp>
      <p:sp>
        <p:nvSpPr>
          <p:cNvPr id="6" name="Espace réservé du numéro de diapositive 5"/>
          <p:cNvSpPr>
            <a:spLocks noGrp="1"/>
          </p:cNvSpPr>
          <p:nvPr>
            <p:ph type="sldNum" sz="quarter" idx="12"/>
          </p:nvPr>
        </p:nvSpPr>
        <p:spPr/>
        <p:txBody>
          <a:bodyPr/>
          <a:lstStyle/>
          <a:p>
            <a:fld id="{1058A486-F5FA-4F60-A9EC-298618A31A5B}" type="slidenum">
              <a:rPr lang="fr-FR" smtClean="0"/>
              <a:pPr/>
              <a:t>‹N°›</a:t>
            </a:fld>
            <a:endParaRPr lang="fr-FR"/>
          </a:p>
        </p:txBody>
      </p:sp>
    </p:spTree>
    <p:extLst>
      <p:ext uri="{BB962C8B-B14F-4D97-AF65-F5344CB8AC3E}">
        <p14:creationId xmlns:p14="http://schemas.microsoft.com/office/powerpoint/2010/main" val="1943532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FAD925F-0047-499D-B0EF-578F24098E32}" type="datetime1">
              <a:rPr lang="fr-FR" smtClean="0"/>
              <a:t>01/10/2023</a:t>
            </a:fld>
            <a:endParaRPr lang="fr-FR"/>
          </a:p>
        </p:txBody>
      </p:sp>
      <p:sp>
        <p:nvSpPr>
          <p:cNvPr id="5" name="Espace réservé du pied de page 4"/>
          <p:cNvSpPr>
            <a:spLocks noGrp="1"/>
          </p:cNvSpPr>
          <p:nvPr>
            <p:ph type="ftr" sz="quarter" idx="11"/>
          </p:nvPr>
        </p:nvSpPr>
        <p:spPr/>
        <p:txBody>
          <a:bodyPr/>
          <a:lstStyle/>
          <a:p>
            <a:r>
              <a:rPr lang="fr-FR" smtClean="0"/>
              <a:t>Dr. Friha Linda</a:t>
            </a:r>
            <a:endParaRPr lang="fr-FR"/>
          </a:p>
        </p:txBody>
      </p:sp>
      <p:sp>
        <p:nvSpPr>
          <p:cNvPr id="6" name="Espace réservé du numéro de diapositive 5"/>
          <p:cNvSpPr>
            <a:spLocks noGrp="1"/>
          </p:cNvSpPr>
          <p:nvPr>
            <p:ph type="sldNum" sz="quarter" idx="12"/>
          </p:nvPr>
        </p:nvSpPr>
        <p:spPr/>
        <p:txBody>
          <a:bodyPr/>
          <a:lstStyle/>
          <a:p>
            <a:fld id="{1058A486-F5FA-4F60-A9EC-298618A31A5B}" type="slidenum">
              <a:rPr lang="fr-FR" smtClean="0"/>
              <a:pPr/>
              <a:t>‹N°›</a:t>
            </a:fld>
            <a:endParaRPr lang="fr-FR"/>
          </a:p>
        </p:txBody>
      </p:sp>
    </p:spTree>
    <p:extLst>
      <p:ext uri="{BB962C8B-B14F-4D97-AF65-F5344CB8AC3E}">
        <p14:creationId xmlns:p14="http://schemas.microsoft.com/office/powerpoint/2010/main" val="42353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19058304-A80F-4F39-AF88-4B048A833D44}" type="datetime1">
              <a:rPr lang="fr-FR" smtClean="0"/>
              <a:t>01/10/2023</a:t>
            </a:fld>
            <a:endParaRPr lang="fr-FR"/>
          </a:p>
        </p:txBody>
      </p:sp>
      <p:sp>
        <p:nvSpPr>
          <p:cNvPr id="5" name="Espace réservé du pied de page 4"/>
          <p:cNvSpPr>
            <a:spLocks noGrp="1"/>
          </p:cNvSpPr>
          <p:nvPr>
            <p:ph type="ftr" sz="quarter" idx="11"/>
          </p:nvPr>
        </p:nvSpPr>
        <p:spPr/>
        <p:txBody>
          <a:bodyPr/>
          <a:lstStyle/>
          <a:p>
            <a:r>
              <a:rPr lang="fr-FR" smtClean="0"/>
              <a:t>Dr. Friha Linda</a:t>
            </a:r>
            <a:endParaRPr lang="fr-FR"/>
          </a:p>
        </p:txBody>
      </p:sp>
      <p:sp>
        <p:nvSpPr>
          <p:cNvPr id="6" name="Espace réservé du numéro de diapositive 5"/>
          <p:cNvSpPr>
            <a:spLocks noGrp="1"/>
          </p:cNvSpPr>
          <p:nvPr>
            <p:ph type="sldNum" sz="quarter" idx="12"/>
          </p:nvPr>
        </p:nvSpPr>
        <p:spPr/>
        <p:txBody>
          <a:bodyPr/>
          <a:lstStyle/>
          <a:p>
            <a:fld id="{1058A486-F5FA-4F60-A9EC-298618A31A5B}"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422571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B9F97D6C-F629-49F0-9863-BDD40750DF8E}" type="datetime1">
              <a:rPr lang="fr-FR" smtClean="0"/>
              <a:t>01/10/2023</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Dr. Friha Linda</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1058A486-F5FA-4F60-A9EC-298618A31A5B}" type="slidenum">
              <a:rPr lang="fr-FR" smtClean="0"/>
              <a:pPr/>
              <a:t>‹N°›</a:t>
            </a:fld>
            <a:endParaRPr lang="fr-FR"/>
          </a:p>
        </p:txBody>
      </p:sp>
    </p:spTree>
    <p:extLst>
      <p:ext uri="{BB962C8B-B14F-4D97-AF65-F5344CB8AC3E}">
        <p14:creationId xmlns:p14="http://schemas.microsoft.com/office/powerpoint/2010/main" val="13389712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4642FAF6-7F42-48EB-8D1E-365E671CC016}" type="datetime1">
              <a:rPr lang="fr-FR" smtClean="0"/>
              <a:t>01/10/2023</a:t>
            </a:fld>
            <a:endParaRPr lang="fr-FR"/>
          </a:p>
        </p:txBody>
      </p:sp>
      <p:sp>
        <p:nvSpPr>
          <p:cNvPr id="6" name="Espace réservé du pied de page 5"/>
          <p:cNvSpPr>
            <a:spLocks noGrp="1"/>
          </p:cNvSpPr>
          <p:nvPr>
            <p:ph type="ftr" sz="quarter" idx="11"/>
          </p:nvPr>
        </p:nvSpPr>
        <p:spPr/>
        <p:txBody>
          <a:bodyPr/>
          <a:lstStyle/>
          <a:p>
            <a:r>
              <a:rPr lang="fr-FR" smtClean="0"/>
              <a:t>Dr. Friha Linda</a:t>
            </a:r>
            <a:endParaRPr lang="fr-FR"/>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50199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15CB4ABB-6622-40D1-A39E-CBC118DF1F26}" type="datetime1">
              <a:rPr lang="fr-FR" smtClean="0"/>
              <a:t>01/10/2023</a:t>
            </a:fld>
            <a:endParaRPr lang="fr-FR"/>
          </a:p>
        </p:txBody>
      </p:sp>
      <p:sp>
        <p:nvSpPr>
          <p:cNvPr id="8" name="Espace réservé du pied de page 7"/>
          <p:cNvSpPr>
            <a:spLocks noGrp="1"/>
          </p:cNvSpPr>
          <p:nvPr>
            <p:ph type="ftr" sz="quarter" idx="11"/>
          </p:nvPr>
        </p:nvSpPr>
        <p:spPr/>
        <p:txBody>
          <a:bodyPr/>
          <a:lstStyle/>
          <a:p>
            <a:r>
              <a:rPr lang="fr-FR" smtClean="0"/>
              <a:t>Dr. Friha Linda</a:t>
            </a:r>
            <a:endParaRPr lang="fr-FR"/>
          </a:p>
        </p:txBody>
      </p:sp>
      <p:sp>
        <p:nvSpPr>
          <p:cNvPr id="9" name="Espace réservé du numéro de diapositive 8"/>
          <p:cNvSpPr>
            <a:spLocks noGrp="1"/>
          </p:cNvSpPr>
          <p:nvPr>
            <p:ph type="sldNum" sz="quarter" idx="12"/>
          </p:nvPr>
        </p:nvSpPr>
        <p:spPr/>
        <p:txBody>
          <a:bodyPr/>
          <a:lstStyle/>
          <a:p>
            <a:fld id="{1058A486-F5FA-4F60-A9EC-298618A31A5B}"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294080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7DD164FE-8568-4950-9BDF-C818EAE16607}" type="datetime1">
              <a:rPr lang="fr-FR" smtClean="0"/>
              <a:t>01/10/2023</a:t>
            </a:fld>
            <a:endParaRPr lang="fr-FR"/>
          </a:p>
        </p:txBody>
      </p:sp>
      <p:sp>
        <p:nvSpPr>
          <p:cNvPr id="4" name="Espace réservé du pied de page 3"/>
          <p:cNvSpPr>
            <a:spLocks noGrp="1"/>
          </p:cNvSpPr>
          <p:nvPr>
            <p:ph type="ftr" sz="quarter" idx="11"/>
          </p:nvPr>
        </p:nvSpPr>
        <p:spPr/>
        <p:txBody>
          <a:bodyPr/>
          <a:lstStyle/>
          <a:p>
            <a:r>
              <a:rPr lang="fr-FR" smtClean="0"/>
              <a:t>Dr. Friha Linda</a:t>
            </a:r>
            <a:endParaRPr lang="fr-FR"/>
          </a:p>
        </p:txBody>
      </p:sp>
      <p:sp>
        <p:nvSpPr>
          <p:cNvPr id="5" name="Espace réservé du numéro de diapositive 4"/>
          <p:cNvSpPr>
            <a:spLocks noGrp="1"/>
          </p:cNvSpPr>
          <p:nvPr>
            <p:ph type="sldNum" sz="quarter" idx="12"/>
          </p:nvPr>
        </p:nvSpPr>
        <p:spPr/>
        <p:txBody>
          <a:bodyPr/>
          <a:lstStyle/>
          <a:p>
            <a:fld id="{1058A486-F5FA-4F60-A9EC-298618A31A5B}" type="slidenum">
              <a:rPr lang="fr-FR" smtClean="0"/>
              <a:pPr/>
              <a:t>‹N°›</a:t>
            </a:fld>
            <a:endParaRPr lang="fr-FR"/>
          </a:p>
        </p:txBody>
      </p:sp>
    </p:spTree>
    <p:extLst>
      <p:ext uri="{BB962C8B-B14F-4D97-AF65-F5344CB8AC3E}">
        <p14:creationId xmlns:p14="http://schemas.microsoft.com/office/powerpoint/2010/main" val="281669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7ECADD-3754-451A-B86C-19464E8D7149}" type="datetime1">
              <a:rPr lang="fr-FR" smtClean="0"/>
              <a:t>01/10/2023</a:t>
            </a:fld>
            <a:endParaRPr lang="fr-FR"/>
          </a:p>
        </p:txBody>
      </p:sp>
      <p:sp>
        <p:nvSpPr>
          <p:cNvPr id="3" name="Espace réservé du pied de page 2"/>
          <p:cNvSpPr>
            <a:spLocks noGrp="1"/>
          </p:cNvSpPr>
          <p:nvPr>
            <p:ph type="ftr" sz="quarter" idx="11"/>
          </p:nvPr>
        </p:nvSpPr>
        <p:spPr/>
        <p:txBody>
          <a:bodyPr/>
          <a:lstStyle/>
          <a:p>
            <a:r>
              <a:rPr lang="fr-FR" smtClean="0"/>
              <a:t>Dr. Friha Linda</a:t>
            </a:r>
            <a:endParaRPr lang="fr-FR"/>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‹N°›</a:t>
            </a:fld>
            <a:endParaRPr lang="fr-FR"/>
          </a:p>
        </p:txBody>
      </p:sp>
    </p:spTree>
    <p:extLst>
      <p:ext uri="{BB962C8B-B14F-4D97-AF65-F5344CB8AC3E}">
        <p14:creationId xmlns:p14="http://schemas.microsoft.com/office/powerpoint/2010/main" val="4132834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8E707385-C79D-447D-9EDF-1456265D0153}" type="datetime1">
              <a:rPr lang="fr-FR" smtClean="0"/>
              <a:t>01/10/2023</a:t>
            </a:fld>
            <a:endParaRPr lang="fr-FR"/>
          </a:p>
        </p:txBody>
      </p:sp>
      <p:sp>
        <p:nvSpPr>
          <p:cNvPr id="6" name="Espace réservé du pied de page 5"/>
          <p:cNvSpPr>
            <a:spLocks noGrp="1"/>
          </p:cNvSpPr>
          <p:nvPr>
            <p:ph type="ftr" sz="quarter" idx="11"/>
          </p:nvPr>
        </p:nvSpPr>
        <p:spPr/>
        <p:txBody>
          <a:bodyPr/>
          <a:lstStyle/>
          <a:p>
            <a:r>
              <a:rPr lang="fr-FR" smtClean="0"/>
              <a:t>Dr. Friha Linda</a:t>
            </a:r>
            <a:endParaRPr lang="fr-FR"/>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val="1506953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1B8E4ACC-883A-4F04-90ED-41C8C85115B9}" type="datetime1">
              <a:rPr lang="fr-FR" smtClean="0"/>
              <a:t>01/10/2023</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Dr. Friha Linda</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1058A486-F5FA-4F60-A9EC-298618A31A5B}"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extLst>
      <p:ext uri="{BB962C8B-B14F-4D97-AF65-F5344CB8AC3E}">
        <p14:creationId xmlns:p14="http://schemas.microsoft.com/office/powerpoint/2010/main" val="3149735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0FC49E8-25D2-4341-9DA2-90FB3E5215B0}" type="datetime1">
              <a:rPr lang="fr-FR" smtClean="0"/>
              <a:t>01/10/2023</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Dr. Friha Linda</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058A486-F5FA-4F60-A9EC-298618A31A5B}" type="slidenum">
              <a:rPr lang="fr-FR" smtClean="0"/>
              <a:pPr/>
              <a:t>‹N°›</a:t>
            </a:fld>
            <a:endParaRPr lang="fr-FR"/>
          </a:p>
        </p:txBody>
      </p:sp>
    </p:spTree>
    <p:extLst>
      <p:ext uri="{BB962C8B-B14F-4D97-AF65-F5344CB8AC3E}">
        <p14:creationId xmlns:p14="http://schemas.microsoft.com/office/powerpoint/2010/main" val="222755430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058A486-F5FA-4F60-A9EC-298618A31A5B}" type="slidenum">
              <a:rPr lang="fr-FR" smtClean="0"/>
              <a:pPr/>
              <a:t>1</a:t>
            </a:fld>
            <a:endParaRPr lang="fr-FR"/>
          </a:p>
        </p:txBody>
      </p:sp>
      <p:sp>
        <p:nvSpPr>
          <p:cNvPr id="2" name="Titre 1"/>
          <p:cNvSpPr>
            <a:spLocks noGrp="1"/>
          </p:cNvSpPr>
          <p:nvPr>
            <p:ph type="ctrTitle"/>
          </p:nvPr>
        </p:nvSpPr>
        <p:spPr/>
        <p:txBody>
          <a:bodyPr>
            <a:noAutofit/>
          </a:bodyPr>
          <a:lstStyle/>
          <a:p>
            <a:r>
              <a:rPr lang="ar-DZ" sz="8800" b="1" dirty="0" smtClean="0">
                <a:latin typeface="Traditional Arabic" pitchFamily="18" charset="-78"/>
                <a:cs typeface="Traditional Arabic" pitchFamily="18" charset="-78"/>
              </a:rPr>
              <a:t>الفائدة البسيطة </a:t>
            </a:r>
            <a:endParaRPr lang="fr-FR" sz="8800" b="1" dirty="0">
              <a:latin typeface="Traditional Arabic" pitchFamily="18" charset="-78"/>
              <a:cs typeface="Traditional Arabic" pitchFamily="18" charset="-78"/>
            </a:endParaRPr>
          </a:p>
        </p:txBody>
      </p:sp>
      <p:sp>
        <p:nvSpPr>
          <p:cNvPr id="4" name="Rectangle 3"/>
          <p:cNvSpPr/>
          <p:nvPr/>
        </p:nvSpPr>
        <p:spPr>
          <a:xfrm>
            <a:off x="500034" y="357166"/>
            <a:ext cx="3475631" cy="1107996"/>
          </a:xfrm>
          <a:prstGeom prst="rect">
            <a:avLst/>
          </a:prstGeom>
        </p:spPr>
        <p:txBody>
          <a:bodyPr wrap="none">
            <a:spAutoFit/>
          </a:bodyPr>
          <a:lstStyle/>
          <a:p>
            <a:r>
              <a:rPr lang="ar-DZ" sz="6600" b="1" dirty="0" smtClean="0">
                <a:latin typeface="Traditional Arabic" pitchFamily="18" charset="-78"/>
                <a:cs typeface="Traditional Arabic" pitchFamily="18" charset="-78"/>
              </a:rPr>
              <a:t>المحاضرة 02</a:t>
            </a:r>
            <a:endParaRPr lang="fr-FR" sz="6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10</a:t>
            </a:fld>
            <a:endParaRPr lang="fr-FR"/>
          </a:p>
        </p:txBody>
      </p:sp>
      <p:sp>
        <p:nvSpPr>
          <p:cNvPr id="3" name="Espace réservé du contenu 2"/>
          <p:cNvSpPr>
            <a:spLocks noGrp="1"/>
          </p:cNvSpPr>
          <p:nvPr>
            <p:ph sz="quarter" idx="1"/>
          </p:nvPr>
        </p:nvSpPr>
        <p:spPr>
          <a:xfrm>
            <a:off x="285720" y="2285992"/>
            <a:ext cx="8501122" cy="3071834"/>
          </a:xfrm>
        </p:spPr>
        <p:txBody>
          <a:bodyPr>
            <a:normAutofit/>
          </a:bodyPr>
          <a:lstStyle/>
          <a:p>
            <a:pPr algn="r" rtl="1"/>
            <a:r>
              <a:rPr lang="ar-DZ" sz="3200" b="1" dirty="0" smtClean="0">
                <a:solidFill>
                  <a:schemeClr val="accent2"/>
                </a:solidFill>
              </a:rPr>
              <a:t>مثال تطبيقي:</a:t>
            </a:r>
          </a:p>
          <a:p>
            <a:pPr algn="r" rtl="1">
              <a:buNone/>
            </a:pPr>
            <a:r>
              <a:rPr lang="ar-DZ" sz="3200" dirty="0" smtClean="0"/>
              <a:t>وظف شخص مبلغ 12000 </a:t>
            </a:r>
            <a:r>
              <a:rPr lang="ar-DZ" sz="3200" dirty="0" err="1" smtClean="0"/>
              <a:t>دج</a:t>
            </a:r>
            <a:r>
              <a:rPr lang="ar-DZ" sz="3200" dirty="0" smtClean="0"/>
              <a:t> بمعدل 5% سنويا لمدة سنتين</a:t>
            </a:r>
          </a:p>
          <a:p>
            <a:pPr algn="r" rtl="1">
              <a:buNone/>
            </a:pPr>
            <a:r>
              <a:rPr lang="ar-DZ" sz="3200" dirty="0" smtClean="0"/>
              <a:t>ما هي الجملة التي يحصل عليها في نهاية المدة؟</a:t>
            </a:r>
          </a:p>
          <a:p>
            <a:pPr algn="r" rtl="1">
              <a:buNone/>
            </a:pPr>
            <a:endParaRPr lang="ar-DZ" sz="3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12"/>
          <p:cNvGrpSpPr/>
          <p:nvPr/>
        </p:nvGrpSpPr>
        <p:grpSpPr>
          <a:xfrm>
            <a:off x="714348" y="4000504"/>
            <a:ext cx="6608017" cy="571504"/>
            <a:chOff x="642910" y="2928934"/>
            <a:chExt cx="4405347" cy="571504"/>
          </a:xfrm>
        </p:grpSpPr>
        <p:sp>
          <p:nvSpPr>
            <p:cNvPr id="19" name="Rectangle 18"/>
            <p:cNvSpPr/>
            <p:nvPr/>
          </p:nvSpPr>
          <p:spPr>
            <a:xfrm>
              <a:off x="3262305" y="2928934"/>
              <a:ext cx="1785952"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t>
              </a:r>
              <a:r>
                <a:rPr lang="fr-FR"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1+</a:t>
              </a:r>
              <a:r>
                <a:rPr lang="ar-DZ"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 (0.05*2</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grpSp>
          <p:nvGrpSpPr>
            <p:cNvPr id="13" name="Groupe 27"/>
            <p:cNvGrpSpPr/>
            <p:nvPr/>
          </p:nvGrpSpPr>
          <p:grpSpPr>
            <a:xfrm>
              <a:off x="642910" y="2928934"/>
              <a:ext cx="1928826" cy="500066"/>
              <a:chOff x="500034" y="1571612"/>
              <a:chExt cx="1928826" cy="500066"/>
            </a:xfrm>
          </p:grpSpPr>
          <p:sp>
            <p:nvSpPr>
              <p:cNvPr id="17" name="Rectangle 16"/>
              <p:cNvSpPr/>
              <p:nvPr/>
            </p:nvSpPr>
            <p:spPr>
              <a:xfrm>
                <a:off x="500034" y="1571612"/>
                <a:ext cx="1000132"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18" name="Rectangle 17"/>
              <p:cNvSpPr/>
              <p:nvPr/>
            </p:nvSpPr>
            <p:spPr>
              <a:xfrm>
                <a:off x="1928794"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grpSp>
        <p:sp>
          <p:nvSpPr>
            <p:cNvPr id="16" name="Rectangle 15"/>
            <p:cNvSpPr/>
            <p:nvPr/>
          </p:nvSpPr>
          <p:spPr>
            <a:xfrm>
              <a:off x="2547924" y="3000372"/>
              <a:ext cx="1000132" cy="42862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12000</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grpSp>
      <p:grpSp>
        <p:nvGrpSpPr>
          <p:cNvPr id="14" name="Groupe 22"/>
          <p:cNvGrpSpPr/>
          <p:nvPr/>
        </p:nvGrpSpPr>
        <p:grpSpPr>
          <a:xfrm>
            <a:off x="928662" y="5429264"/>
            <a:ext cx="4357717" cy="500066"/>
            <a:chOff x="642910" y="2928934"/>
            <a:chExt cx="2905146" cy="500066"/>
          </a:xfrm>
        </p:grpSpPr>
        <p:grpSp>
          <p:nvGrpSpPr>
            <p:cNvPr id="15" name="Groupe 27"/>
            <p:cNvGrpSpPr/>
            <p:nvPr/>
          </p:nvGrpSpPr>
          <p:grpSpPr>
            <a:xfrm>
              <a:off x="642910" y="2928934"/>
              <a:ext cx="1928826" cy="500066"/>
              <a:chOff x="500034" y="1571612"/>
              <a:chExt cx="1928826" cy="500066"/>
            </a:xfrm>
          </p:grpSpPr>
          <p:sp>
            <p:nvSpPr>
              <p:cNvPr id="27" name="Rectangle 26"/>
              <p:cNvSpPr/>
              <p:nvPr/>
            </p:nvSpPr>
            <p:spPr>
              <a:xfrm>
                <a:off x="500034" y="1571612"/>
                <a:ext cx="1000132"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28" name="Rectangle 27"/>
              <p:cNvSpPr/>
              <p:nvPr/>
            </p:nvSpPr>
            <p:spPr>
              <a:xfrm>
                <a:off x="1928794"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grpSp>
        <p:sp>
          <p:nvSpPr>
            <p:cNvPr id="26" name="Rectangle 25"/>
            <p:cNvSpPr/>
            <p:nvPr/>
          </p:nvSpPr>
          <p:spPr>
            <a:xfrm>
              <a:off x="2547924" y="3000372"/>
              <a:ext cx="1000132" cy="42862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13200</a:t>
              </a:r>
              <a:endParaRPr lang="fr-FR"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grpSp>
      <p:sp>
        <p:nvSpPr>
          <p:cNvPr id="23" name="Rectangle 22"/>
          <p:cNvSpPr/>
          <p:nvPr/>
        </p:nvSpPr>
        <p:spPr>
          <a:xfrm>
            <a:off x="857224" y="2214554"/>
            <a:ext cx="5857916" cy="1285884"/>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pSp>
        <p:nvGrpSpPr>
          <p:cNvPr id="24" name="Groupe 23"/>
          <p:cNvGrpSpPr/>
          <p:nvPr/>
        </p:nvGrpSpPr>
        <p:grpSpPr>
          <a:xfrm>
            <a:off x="928662" y="2428868"/>
            <a:ext cx="5572165" cy="642942"/>
            <a:chOff x="1492079" y="2786058"/>
            <a:chExt cx="3154057" cy="642942"/>
          </a:xfrm>
        </p:grpSpPr>
        <p:sp>
          <p:nvSpPr>
            <p:cNvPr id="25" name="Rectangle 24"/>
            <p:cNvSpPr/>
            <p:nvPr/>
          </p:nvSpPr>
          <p:spPr>
            <a:xfrm>
              <a:off x="3149981" y="2786058"/>
              <a:ext cx="1496155"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r>
                <a:rPr lang="fr-FR" sz="4800" b="1" dirty="0" err="1"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1+t.n</a:t>
              </a:r>
              <a:r>
                <a:rPr lang="ar-DZ"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nvGrpSpPr>
            <p:cNvPr id="29" name="Groupe 27"/>
            <p:cNvGrpSpPr/>
            <p:nvPr/>
          </p:nvGrpSpPr>
          <p:grpSpPr>
            <a:xfrm>
              <a:off x="1492079" y="2928934"/>
              <a:ext cx="1079657" cy="500066"/>
              <a:chOff x="1349203" y="1571612"/>
              <a:chExt cx="1079657" cy="500066"/>
            </a:xfrm>
          </p:grpSpPr>
          <p:sp>
            <p:nvSpPr>
              <p:cNvPr id="31" name="Rectangle 30"/>
              <p:cNvSpPr/>
              <p:nvPr/>
            </p:nvSpPr>
            <p:spPr>
              <a:xfrm>
                <a:off x="1349203" y="1571612"/>
                <a:ext cx="606549"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32" name="Rectangle 31"/>
              <p:cNvSpPr/>
              <p:nvPr/>
            </p:nvSpPr>
            <p:spPr>
              <a:xfrm>
                <a:off x="1928794"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30" name="Rectangle 29"/>
            <p:cNvSpPr/>
            <p:nvPr/>
          </p:nvSpPr>
          <p:spPr>
            <a:xfrm>
              <a:off x="2500298" y="2928934"/>
              <a:ext cx="1000132" cy="42862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21" name="Espace réservé du pied de page 20"/>
          <p:cNvSpPr>
            <a:spLocks noGrp="1"/>
          </p:cNvSpPr>
          <p:nvPr>
            <p:ph type="ftr" sz="quarter" idx="11"/>
          </p:nvPr>
        </p:nvSpPr>
        <p:spPr/>
        <p:txBody>
          <a:bodyPr/>
          <a:lstStyle/>
          <a:p>
            <a:endParaRPr lang="fr-FR" dirty="0"/>
          </a:p>
        </p:txBody>
      </p:sp>
      <p:sp>
        <p:nvSpPr>
          <p:cNvPr id="20" name="Espace réservé du numéro de diapositive 19"/>
          <p:cNvSpPr>
            <a:spLocks noGrp="1"/>
          </p:cNvSpPr>
          <p:nvPr>
            <p:ph type="sldNum" sz="quarter" idx="12"/>
          </p:nvPr>
        </p:nvSpPr>
        <p:spPr/>
        <p:txBody>
          <a:bodyPr/>
          <a:lstStyle/>
          <a:p>
            <a:fld id="{1058A486-F5FA-4F60-A9EC-298618A31A5B}"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solidFill>
                  <a:schemeClr val="accent1"/>
                </a:solidFill>
                <a:latin typeface="Arial" panose="020B0604020202020204" pitchFamily="34" charset="0"/>
                <a:cs typeface="Arial" panose="020B0604020202020204" pitchFamily="34" charset="0"/>
              </a:rPr>
              <a:t>مثال تطبيقي</a:t>
            </a:r>
            <a:endParaRPr lang="fr-FR" dirty="0">
              <a:solidFill>
                <a:schemeClr val="accent1"/>
              </a:solidFill>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12</a:t>
            </a:fld>
            <a:endParaRPr lang="fr-FR"/>
          </a:p>
        </p:txBody>
      </p:sp>
      <p:sp>
        <p:nvSpPr>
          <p:cNvPr id="5" name="Espace réservé du contenu 4"/>
          <p:cNvSpPr>
            <a:spLocks noGrp="1"/>
          </p:cNvSpPr>
          <p:nvPr>
            <p:ph sz="quarter" idx="1"/>
          </p:nvPr>
        </p:nvSpPr>
        <p:spPr/>
        <p:txBody>
          <a:bodyPr/>
          <a:lstStyle/>
          <a:p>
            <a:pPr algn="r" rtl="1"/>
            <a:r>
              <a:rPr lang="ar-DZ" dirty="0" smtClean="0">
                <a:latin typeface="Arial" panose="020B0604020202020204" pitchFamily="34" charset="0"/>
                <a:cs typeface="Arial" panose="020B0604020202020204" pitchFamily="34" charset="0"/>
              </a:rPr>
              <a:t>وظف شخصان </a:t>
            </a:r>
            <a:r>
              <a:rPr lang="fr-FR" dirty="0" smtClean="0">
                <a:latin typeface="Arial" panose="020B0604020202020204" pitchFamily="34" charset="0"/>
                <a:cs typeface="Arial" panose="020B0604020202020204" pitchFamily="34" charset="0"/>
              </a:rPr>
              <a:t>A </a:t>
            </a:r>
            <a:r>
              <a:rPr lang="ar-DZ" dirty="0" smtClean="0">
                <a:latin typeface="Arial" panose="020B0604020202020204" pitchFamily="34" charset="0"/>
                <a:cs typeface="Arial" panose="020B0604020202020204" pitchFamily="34" charset="0"/>
              </a:rPr>
              <a:t>و </a:t>
            </a:r>
            <a:r>
              <a:rPr lang="fr-FR" dirty="0" smtClean="0">
                <a:latin typeface="Arial" panose="020B0604020202020204" pitchFamily="34" charset="0"/>
                <a:cs typeface="Arial" panose="020B0604020202020204" pitchFamily="34" charset="0"/>
              </a:rPr>
              <a:t>B</a:t>
            </a:r>
            <a:r>
              <a:rPr lang="ar-DZ" dirty="0" smtClean="0">
                <a:latin typeface="Arial" panose="020B0604020202020204" pitchFamily="34" charset="0"/>
                <a:cs typeface="Arial" panose="020B0604020202020204" pitchFamily="34" charset="0"/>
              </a:rPr>
              <a:t> رأسمالين :</a:t>
            </a:r>
          </a:p>
          <a:p>
            <a:pPr algn="r" rtl="1"/>
            <a:r>
              <a:rPr lang="fr-FR" dirty="0" smtClean="0">
                <a:latin typeface="Arial" panose="020B0604020202020204" pitchFamily="34" charset="0"/>
                <a:cs typeface="Arial" panose="020B0604020202020204" pitchFamily="34" charset="0"/>
              </a:rPr>
              <a:t>A </a:t>
            </a:r>
            <a:r>
              <a:rPr lang="ar-DZ" dirty="0" smtClean="0">
                <a:latin typeface="Arial" panose="020B0604020202020204" pitchFamily="34" charset="0"/>
                <a:cs typeface="Arial" panose="020B0604020202020204" pitchFamily="34" charset="0"/>
              </a:rPr>
              <a:t>قيمته </a:t>
            </a:r>
            <a:r>
              <a:rPr lang="fr-FR" dirty="0" smtClean="0">
                <a:latin typeface="Arial" panose="020B0604020202020204" pitchFamily="34" charset="0"/>
                <a:cs typeface="Arial" panose="020B0604020202020204" pitchFamily="34" charset="0"/>
              </a:rPr>
              <a:t>12000</a:t>
            </a:r>
            <a:r>
              <a:rPr lang="ar-DZ" dirty="0" smtClean="0">
                <a:latin typeface="Arial" panose="020B0604020202020204" pitchFamily="34" charset="0"/>
                <a:cs typeface="Arial" panose="020B0604020202020204" pitchFamily="34" charset="0"/>
              </a:rPr>
              <a:t>دج تم توظيفه بمعدل فائدة بسيطة 10 % سنويا، </a:t>
            </a:r>
          </a:p>
          <a:p>
            <a:pPr algn="r" rtl="1"/>
            <a:r>
              <a:rPr lang="fr-FR" dirty="0" smtClean="0">
                <a:latin typeface="Arial" panose="020B0604020202020204" pitchFamily="34" charset="0"/>
                <a:cs typeface="Arial" panose="020B0604020202020204" pitchFamily="34" charset="0"/>
              </a:rPr>
              <a:t>B</a:t>
            </a:r>
            <a:r>
              <a:rPr lang="ar-DZ" dirty="0" smtClean="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16000</a:t>
            </a:r>
            <a:r>
              <a:rPr lang="ar-DZ" dirty="0" smtClean="0">
                <a:latin typeface="Arial" panose="020B0604020202020204" pitchFamily="34" charset="0"/>
                <a:cs typeface="Arial" panose="020B0604020202020204" pitchFamily="34" charset="0"/>
              </a:rPr>
              <a:t>دج تم توظيفه بمعدل 4,5% سنويا</a:t>
            </a:r>
          </a:p>
          <a:p>
            <a:pPr algn="r" rtl="1"/>
            <a:r>
              <a:rPr lang="ar-DZ" dirty="0" smtClean="0">
                <a:latin typeface="Arial" panose="020B0604020202020204" pitchFamily="34" charset="0"/>
                <a:cs typeface="Arial" panose="020B0604020202020204" pitchFamily="34" charset="0"/>
              </a:rPr>
              <a:t>المطلوب: حدد التاريخ الذي تكون فيه الجملتين متساويتين؟</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327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13</a:t>
            </a:fld>
            <a:endParaRPr lang="fr-FR"/>
          </a:p>
        </p:txBody>
      </p:sp>
      <mc:AlternateContent xmlns:mc="http://schemas.openxmlformats.org/markup-compatibility/2006" xmlns:a14="http://schemas.microsoft.com/office/drawing/2010/main">
        <mc:Choice Requires="a14">
          <p:sp>
            <p:nvSpPr>
              <p:cNvPr id="5" name="Espace réservé du contenu 4"/>
              <p:cNvSpPr>
                <a:spLocks noGrp="1"/>
              </p:cNvSpPr>
              <p:nvPr>
                <p:ph sz="quarter" idx="1"/>
              </p:nvPr>
            </p:nvSpPr>
            <p:spPr>
              <a:xfrm>
                <a:off x="603504" y="693184"/>
                <a:ext cx="7772400" cy="5471120"/>
              </a:xfrm>
            </p:spPr>
            <p:txBody>
              <a:bodyPr>
                <a:normAutofit fontScale="92500" lnSpcReduction="10000"/>
              </a:bodyPr>
              <a:lstStyle/>
              <a:p>
                <a:pPr marL="0" indent="0">
                  <a:lnSpc>
                    <a:spcPct val="150000"/>
                  </a:lnSpc>
                  <a:buNone/>
                </a:pPr>
                <a:r>
                  <a:rPr lang="fr-FR" dirty="0" smtClean="0"/>
                  <a:t>A1</a:t>
                </a:r>
                <a:r>
                  <a:rPr lang="ar-DZ" dirty="0" smtClean="0"/>
                  <a:t>=</a:t>
                </a:r>
                <a:r>
                  <a:rPr lang="fr-FR" dirty="0" smtClean="0"/>
                  <a:t>A2</a:t>
                </a:r>
              </a:p>
              <a:p>
                <a:pPr marL="0" indent="0">
                  <a:lnSpc>
                    <a:spcPct val="150000"/>
                  </a:lnSpc>
                  <a:buNone/>
                </a:pPr>
                <a:r>
                  <a:rPr lang="fr-FR" dirty="0" smtClean="0"/>
                  <a:t>12000( 1+0,1 </a:t>
                </a:r>
                <a14:m>
                  <m:oMath xmlns:m="http://schemas.openxmlformats.org/officeDocument/2006/math">
                    <m:r>
                      <a:rPr lang="fr-FR" i="1" smtClean="0">
                        <a:latin typeface="Cambria Math" panose="02040503050406030204" pitchFamily="18" charset="0"/>
                      </a:rPr>
                      <m:t>𝑛</m:t>
                    </m:r>
                    <m:r>
                      <a:rPr lang="fr-FR" b="0" i="1" smtClean="0">
                        <a:latin typeface="Cambria Math" panose="02040503050406030204" pitchFamily="18" charset="0"/>
                      </a:rPr>
                      <m:t>)=</m:t>
                    </m:r>
                  </m:oMath>
                </a14:m>
                <a:r>
                  <a:rPr lang="fr-FR" dirty="0" smtClean="0"/>
                  <a:t>16000</a:t>
                </a:r>
                <a:r>
                  <a:rPr lang="fr-FR" dirty="0"/>
                  <a:t>( </a:t>
                </a:r>
                <a:r>
                  <a:rPr lang="fr-FR" dirty="0" smtClean="0"/>
                  <a:t>1+0,045 </a:t>
                </a:r>
                <a14:m>
                  <m:oMath xmlns:m="http://schemas.openxmlformats.org/officeDocument/2006/math">
                    <m:r>
                      <a:rPr lang="fr-FR" i="1">
                        <a:latin typeface="Cambria Math" panose="02040503050406030204" pitchFamily="18" charset="0"/>
                      </a:rPr>
                      <m:t>𝑛</m:t>
                    </m:r>
                    <m:r>
                      <a:rPr lang="fr-FR" b="0" i="1" smtClean="0">
                        <a:latin typeface="Cambria Math" panose="02040503050406030204" pitchFamily="18" charset="0"/>
                      </a:rPr>
                      <m:t>)</m:t>
                    </m:r>
                  </m:oMath>
                </a14:m>
                <a:endParaRPr lang="fr-FR" b="0" dirty="0" smtClean="0"/>
              </a:p>
              <a:p>
                <a:pPr marL="0" indent="0">
                  <a:lnSpc>
                    <a:spcPct val="150000"/>
                  </a:lnSpc>
                  <a:buNone/>
                </a:pPr>
                <a:r>
                  <a:rPr lang="fr-FR" dirty="0" err="1" smtClean="0"/>
                  <a:t>12000+1200n</a:t>
                </a:r>
                <a:r>
                  <a:rPr lang="fr-FR" dirty="0" smtClean="0"/>
                  <a:t>=</a:t>
                </a:r>
                <a:r>
                  <a:rPr lang="fr-FR" dirty="0" err="1" smtClean="0"/>
                  <a:t>16000+720n</a:t>
                </a:r>
                <a:endParaRPr lang="fr-FR" dirty="0" smtClean="0"/>
              </a:p>
              <a:p>
                <a:pPr marL="0" indent="0">
                  <a:lnSpc>
                    <a:spcPct val="150000"/>
                  </a:lnSpc>
                  <a:buNone/>
                </a:pPr>
                <a:r>
                  <a:rPr lang="fr-FR" dirty="0" err="1" smtClean="0"/>
                  <a:t>1200n-720n</a:t>
                </a:r>
                <a:r>
                  <a:rPr lang="fr-FR" dirty="0" smtClean="0"/>
                  <a:t>=16000-12000</a:t>
                </a:r>
              </a:p>
              <a:p>
                <a:pPr marL="0" indent="0">
                  <a:lnSpc>
                    <a:spcPct val="150000"/>
                  </a:lnSpc>
                  <a:buNone/>
                </a:pPr>
                <a:r>
                  <a:rPr lang="fr-FR" dirty="0" err="1" smtClean="0"/>
                  <a:t>480n</a:t>
                </a:r>
                <a:r>
                  <a:rPr lang="fr-FR" dirty="0" smtClean="0"/>
                  <a:t>=4000</a:t>
                </a:r>
              </a:p>
              <a:p>
                <a:pPr marL="0" indent="0">
                  <a:lnSpc>
                    <a:spcPct val="150000"/>
                  </a:lnSpc>
                  <a:buNone/>
                </a:pPr>
                <a:r>
                  <a:rPr lang="fr-FR" dirty="0" smtClean="0"/>
                  <a:t>N=4000/480</a:t>
                </a:r>
              </a:p>
              <a:p>
                <a:pPr marL="0" indent="0">
                  <a:lnSpc>
                    <a:spcPct val="150000"/>
                  </a:lnSpc>
                  <a:buNone/>
                </a:pPr>
                <a:r>
                  <a:rPr lang="fr-FR" dirty="0"/>
                  <a:t>n</a:t>
                </a:r>
                <a:r>
                  <a:rPr lang="fr-FR" dirty="0" smtClean="0"/>
                  <a:t>=8,33</a:t>
                </a:r>
              </a:p>
              <a:p>
                <a:pPr marL="0" indent="0">
                  <a:lnSpc>
                    <a:spcPct val="150000"/>
                  </a:lnSpc>
                  <a:buNone/>
                </a:pPr>
                <a:r>
                  <a:rPr lang="ar-DZ" dirty="0" smtClean="0"/>
                  <a:t>تساوي 08 سنوات</a:t>
                </a:r>
              </a:p>
              <a:p>
                <a:pPr marL="0" indent="0">
                  <a:lnSpc>
                    <a:spcPct val="150000"/>
                  </a:lnSpc>
                  <a:buNone/>
                </a:pPr>
                <a:r>
                  <a:rPr lang="ar-DZ" dirty="0" smtClean="0"/>
                  <a:t>0,33*12=3,96 تقريبا أربعة اشهر</a:t>
                </a:r>
                <a:endParaRPr lang="fr-FR" dirty="0"/>
              </a:p>
            </p:txBody>
          </p:sp>
        </mc:Choice>
        <mc:Fallback xmlns="">
          <p:sp>
            <p:nvSpPr>
              <p:cNvPr id="5" name="Espace réservé du contenu 4"/>
              <p:cNvSpPr>
                <a:spLocks noGrp="1" noRot="1" noChangeAspect="1" noMove="1" noResize="1" noEditPoints="1" noAdjustHandles="1" noChangeArrowheads="1" noChangeShapeType="1" noTextEdit="1"/>
              </p:cNvSpPr>
              <p:nvPr>
                <p:ph sz="quarter" idx="1"/>
              </p:nvPr>
            </p:nvSpPr>
            <p:spPr>
              <a:xfrm>
                <a:off x="603504" y="693184"/>
                <a:ext cx="7772400" cy="5471120"/>
              </a:xfrm>
              <a:blipFill rotWithShape="0">
                <a:blip r:embed="rId2"/>
                <a:stretch>
                  <a:fillRect l="-1255"/>
                </a:stretch>
              </a:blipFill>
            </p:spPr>
            <p:txBody>
              <a:bodyPr/>
              <a:lstStyle/>
              <a:p>
                <a:r>
                  <a:rPr lang="fr-FR">
                    <a:noFill/>
                  </a:rPr>
                  <a:t> </a:t>
                </a:r>
              </a:p>
            </p:txBody>
          </p:sp>
        </mc:Fallback>
      </mc:AlternateContent>
    </p:spTree>
    <p:extLst>
      <p:ext uri="{BB962C8B-B14F-4D97-AF65-F5344CB8AC3E}">
        <p14:creationId xmlns:p14="http://schemas.microsoft.com/office/powerpoint/2010/main" val="3871019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b="1" dirty="0" smtClean="0">
                <a:solidFill>
                  <a:schemeClr val="accent1"/>
                </a:solidFill>
                <a:effectLst>
                  <a:outerShdw blurRad="38100" dist="38100" dir="2700000" algn="tl">
                    <a:srgbClr val="000000">
                      <a:alpha val="43137"/>
                    </a:srgbClr>
                  </a:outerShdw>
                </a:effectLst>
                <a:latin typeface="Traditional Arabic" pitchFamily="18" charset="-78"/>
                <a:cs typeface="Traditional Arabic" pitchFamily="18" charset="-78"/>
              </a:rPr>
              <a:t>3. المعدل المتوسط لسلسلة </a:t>
            </a:r>
            <a:r>
              <a:rPr lang="ar-DZ" sz="4400" b="1" dirty="0" err="1" smtClean="0">
                <a:solidFill>
                  <a:schemeClr val="accent1"/>
                </a:solidFill>
                <a:effectLst>
                  <a:outerShdw blurRad="38100" dist="38100" dir="2700000" algn="tl">
                    <a:srgbClr val="000000">
                      <a:alpha val="43137"/>
                    </a:srgbClr>
                  </a:outerShdw>
                </a:effectLst>
                <a:latin typeface="Traditional Arabic" pitchFamily="18" charset="-78"/>
                <a:cs typeface="Traditional Arabic" pitchFamily="18" charset="-78"/>
              </a:rPr>
              <a:t>توظيفات</a:t>
            </a:r>
            <a:r>
              <a:rPr lang="ar-DZ" sz="4400" b="1" dirty="0" smtClean="0">
                <a:solidFill>
                  <a:schemeClr val="accent1"/>
                </a:solidFill>
                <a:effectLst>
                  <a:outerShdw blurRad="38100" dist="38100" dir="2700000" algn="tl">
                    <a:srgbClr val="000000">
                      <a:alpha val="43137"/>
                    </a:srgbClr>
                  </a:outerShdw>
                </a:effectLst>
                <a:latin typeface="Traditional Arabic" pitchFamily="18" charset="-78"/>
                <a:cs typeface="Traditional Arabic" pitchFamily="18" charset="-78"/>
              </a:rPr>
              <a:t> متزامنة</a:t>
            </a:r>
            <a:endParaRPr lang="fr-FR" sz="4400" b="1" dirty="0">
              <a:solidFill>
                <a:schemeClr val="accent1"/>
              </a:solidFill>
              <a:effectLst>
                <a:outerShdw blurRad="38100" dist="38100" dir="2700000" algn="tl">
                  <a:srgbClr val="000000">
                    <a:alpha val="43137"/>
                  </a:srgbClr>
                </a:outerShdw>
              </a:effectLst>
              <a:latin typeface="Traditional Arabic" pitchFamily="18" charset="-78"/>
              <a:cs typeface="Traditional Arabic" pitchFamily="18" charset="-78"/>
            </a:endParaRPr>
          </a:p>
        </p:txBody>
      </p:sp>
      <p:sp>
        <p:nvSpPr>
          <p:cNvPr id="5" name="Espace réservé du pied de page 4"/>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14</a:t>
            </a:fld>
            <a:endParaRPr lang="fr-FR"/>
          </a:p>
        </p:txBody>
      </p:sp>
      <p:sp>
        <p:nvSpPr>
          <p:cNvPr id="3" name="Espace réservé du contenu 2"/>
          <p:cNvSpPr>
            <a:spLocks noGrp="1"/>
          </p:cNvSpPr>
          <p:nvPr>
            <p:ph sz="quarter" idx="1"/>
          </p:nvPr>
        </p:nvSpPr>
        <p:spPr>
          <a:xfrm>
            <a:off x="285720" y="2143116"/>
            <a:ext cx="8401080" cy="3876684"/>
          </a:xfrm>
        </p:spPr>
        <p:txBody>
          <a:bodyPr>
            <a:normAutofit/>
          </a:bodyPr>
          <a:lstStyle/>
          <a:p>
            <a:pPr algn="just" rtl="1">
              <a:lnSpc>
                <a:spcPct val="150000"/>
              </a:lnSpc>
            </a:pPr>
            <a:r>
              <a:rPr lang="ar-DZ" sz="3200" b="1" dirty="0" smtClean="0">
                <a:latin typeface="Traditional Arabic" pitchFamily="18" charset="-78"/>
                <a:cs typeface="Traditional Arabic" pitchFamily="18" charset="-78"/>
              </a:rPr>
              <a:t>هو ذلك </a:t>
            </a:r>
            <a:r>
              <a:rPr lang="ar-DZ" sz="3200" b="1" u="heavy" dirty="0" smtClean="0">
                <a:solidFill>
                  <a:srgbClr val="FF0000"/>
                </a:solidFill>
                <a:latin typeface="Traditional Arabic" pitchFamily="18" charset="-78"/>
                <a:cs typeface="Traditional Arabic" pitchFamily="18" charset="-78"/>
              </a:rPr>
              <a:t>المعدل الوحيد </a:t>
            </a:r>
            <a:r>
              <a:rPr lang="ar-DZ" sz="3200" b="1" dirty="0" smtClean="0">
                <a:latin typeface="Traditional Arabic" pitchFamily="18" charset="-78"/>
                <a:cs typeface="Traditional Arabic" pitchFamily="18" charset="-78"/>
              </a:rPr>
              <a:t>الذي لو طبق على مختلف </a:t>
            </a:r>
            <a:r>
              <a:rPr lang="ar-DZ" sz="3200" b="1" dirty="0" err="1" smtClean="0">
                <a:solidFill>
                  <a:srgbClr val="0070C0"/>
                </a:solidFill>
                <a:latin typeface="Traditional Arabic" pitchFamily="18" charset="-78"/>
                <a:cs typeface="Traditional Arabic" pitchFamily="18" charset="-78"/>
              </a:rPr>
              <a:t>التوظيفات</a:t>
            </a:r>
            <a:r>
              <a:rPr lang="ar-DZ" sz="3200" b="1" dirty="0" smtClean="0">
                <a:latin typeface="Traditional Arabic" pitchFamily="18" charset="-78"/>
                <a:cs typeface="Traditional Arabic" pitchFamily="18" charset="-78"/>
              </a:rPr>
              <a:t> و على </a:t>
            </a:r>
            <a:r>
              <a:rPr lang="ar-DZ" sz="3200" b="1" dirty="0" smtClean="0">
                <a:solidFill>
                  <a:srgbClr val="0070C0"/>
                </a:solidFill>
                <a:latin typeface="Traditional Arabic" pitchFamily="18" charset="-78"/>
                <a:cs typeface="Traditional Arabic" pitchFamily="18" charset="-78"/>
              </a:rPr>
              <a:t>مدتها</a:t>
            </a:r>
            <a:r>
              <a:rPr lang="ar-DZ" sz="3200" b="1" dirty="0" smtClean="0">
                <a:latin typeface="Traditional Arabic" pitchFamily="18" charset="-78"/>
                <a:cs typeface="Traditional Arabic" pitchFamily="18" charset="-78"/>
              </a:rPr>
              <a:t> المعطاة لحصلنا على مجموع فوائد جملة </a:t>
            </a:r>
            <a:r>
              <a:rPr lang="ar-DZ" sz="3200" b="1" dirty="0" err="1" smtClean="0">
                <a:latin typeface="Traditional Arabic" pitchFamily="18" charset="-78"/>
                <a:cs typeface="Traditional Arabic" pitchFamily="18" charset="-78"/>
              </a:rPr>
              <a:t>التوظيفات</a:t>
            </a:r>
            <a:r>
              <a:rPr lang="ar-DZ" sz="3200" b="1" dirty="0" smtClean="0">
                <a:latin typeface="Traditional Arabic" pitchFamily="18" charset="-78"/>
                <a:cs typeface="Traditional Arabic" pitchFamily="18" charset="-78"/>
              </a:rPr>
              <a:t> وفق الشروط الحقيقية لكل توظيف .</a:t>
            </a:r>
          </a:p>
          <a:p>
            <a:pPr algn="just" rtl="1">
              <a:lnSpc>
                <a:spcPct val="150000"/>
              </a:lnSpc>
            </a:pPr>
            <a:endParaRPr lang="fr-FR"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pied de page 7"/>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15</a:t>
            </a:fld>
            <a:endParaRPr lang="fr-FR"/>
          </a:p>
        </p:txBody>
      </p:sp>
      <p:sp>
        <p:nvSpPr>
          <p:cNvPr id="3" name="Espace réservé du contenu 2"/>
          <p:cNvSpPr>
            <a:spLocks noGrp="1"/>
          </p:cNvSpPr>
          <p:nvPr>
            <p:ph sz="quarter" idx="1"/>
          </p:nvPr>
        </p:nvSpPr>
        <p:spPr>
          <a:xfrm>
            <a:off x="285720" y="571480"/>
            <a:ext cx="8401080" cy="5786478"/>
          </a:xfrm>
        </p:spPr>
        <p:txBody>
          <a:bodyPr/>
          <a:lstStyle/>
          <a:p>
            <a:pPr algn="r" rtl="1">
              <a:lnSpc>
                <a:spcPct val="150000"/>
              </a:lnSpc>
              <a:buNone/>
            </a:pPr>
            <a:r>
              <a:rPr lang="ar-DZ" dirty="0" smtClean="0"/>
              <a:t>أنجز شخص مجموعة من </a:t>
            </a:r>
            <a:r>
              <a:rPr lang="ar-DZ" dirty="0" err="1" smtClean="0"/>
              <a:t>التوظيفات</a:t>
            </a:r>
            <a:r>
              <a:rPr lang="ar-DZ" dirty="0" smtClean="0"/>
              <a:t> وفقا للشروط التالية:</a:t>
            </a:r>
          </a:p>
          <a:p>
            <a:pPr algn="r" rtl="1">
              <a:lnSpc>
                <a:spcPct val="150000"/>
              </a:lnSpc>
            </a:pPr>
            <a:r>
              <a:rPr lang="ar-DZ" dirty="0" smtClean="0"/>
              <a:t>المبالغ (رأس المال) </a:t>
            </a:r>
            <a:endParaRPr lang="fr-FR" dirty="0" smtClean="0"/>
          </a:p>
          <a:p>
            <a:pPr algn="r" rtl="1">
              <a:lnSpc>
                <a:spcPct val="150000"/>
              </a:lnSpc>
            </a:pPr>
            <a:endParaRPr lang="fr-FR" dirty="0" smtClean="0"/>
          </a:p>
          <a:p>
            <a:pPr algn="r" rtl="1">
              <a:lnSpc>
                <a:spcPct val="150000"/>
              </a:lnSpc>
            </a:pPr>
            <a:r>
              <a:rPr lang="ar-DZ" dirty="0" smtClean="0"/>
              <a:t>المعدلات</a:t>
            </a:r>
            <a:endParaRPr lang="fr-FR" dirty="0" smtClean="0"/>
          </a:p>
          <a:p>
            <a:pPr algn="r" rtl="1">
              <a:lnSpc>
                <a:spcPct val="150000"/>
              </a:lnSpc>
            </a:pPr>
            <a:endParaRPr lang="fr-FR" dirty="0" smtClean="0"/>
          </a:p>
          <a:p>
            <a:pPr algn="r" rtl="1">
              <a:lnSpc>
                <a:spcPct val="150000"/>
              </a:lnSpc>
            </a:pPr>
            <a:r>
              <a:rPr lang="ar-DZ" dirty="0" smtClean="0"/>
              <a:t>المدد</a:t>
            </a:r>
            <a:endParaRPr lang="fr-FR" dirty="0" smtClean="0"/>
          </a:p>
          <a:p>
            <a:pPr algn="r" rtl="1">
              <a:lnSpc>
                <a:spcPct val="150000"/>
              </a:lnSpc>
            </a:pPr>
            <a:endParaRPr lang="fr-FR" dirty="0" smtClean="0"/>
          </a:p>
          <a:p>
            <a:pPr algn="r" rtl="1">
              <a:lnSpc>
                <a:spcPct val="150000"/>
              </a:lnSpc>
              <a:buNone/>
            </a:pPr>
            <a:endParaRPr lang="fr-FR" dirty="0"/>
          </a:p>
        </p:txBody>
      </p:sp>
      <p:sp>
        <p:nvSpPr>
          <p:cNvPr id="4" name="Rectangle 3"/>
          <p:cNvSpPr/>
          <p:nvPr/>
        </p:nvSpPr>
        <p:spPr>
          <a:xfrm>
            <a:off x="928662" y="1500174"/>
            <a:ext cx="4929222" cy="50006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fr-FR" sz="2800" b="1" dirty="0" smtClean="0">
                <a:latin typeface="Traditional Arabic" pitchFamily="18" charset="-78"/>
                <a:cs typeface="Traditional Arabic" pitchFamily="18" charset="-78"/>
              </a:rPr>
              <a:t>C1         C2        C3          </a:t>
            </a:r>
            <a:r>
              <a:rPr lang="fr-FR" sz="2800" b="1" dirty="0" err="1" smtClean="0">
                <a:latin typeface="Traditional Arabic" pitchFamily="18" charset="-78"/>
                <a:cs typeface="Traditional Arabic" pitchFamily="18" charset="-78"/>
              </a:rPr>
              <a:t>CK</a:t>
            </a:r>
            <a:endParaRPr lang="fr-FR" sz="2800" b="1" dirty="0">
              <a:latin typeface="Traditional Arabic" pitchFamily="18" charset="-78"/>
              <a:cs typeface="Traditional Arabic" pitchFamily="18" charset="-78"/>
            </a:endParaRPr>
          </a:p>
        </p:txBody>
      </p:sp>
      <p:sp>
        <p:nvSpPr>
          <p:cNvPr id="5" name="Rectangle 4"/>
          <p:cNvSpPr/>
          <p:nvPr/>
        </p:nvSpPr>
        <p:spPr>
          <a:xfrm>
            <a:off x="1071538" y="2857496"/>
            <a:ext cx="4929222" cy="50006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fr-FR" sz="2800" b="1" dirty="0" smtClean="0">
                <a:latin typeface="Traditional Arabic" pitchFamily="18" charset="-78"/>
                <a:cs typeface="Traditional Arabic" pitchFamily="18" charset="-78"/>
              </a:rPr>
              <a:t>t1         t2        t3          </a:t>
            </a:r>
            <a:r>
              <a:rPr lang="fr-FR" sz="2800" b="1" dirty="0" err="1" smtClean="0">
                <a:latin typeface="Traditional Arabic" pitchFamily="18" charset="-78"/>
                <a:cs typeface="Traditional Arabic" pitchFamily="18" charset="-78"/>
              </a:rPr>
              <a:t>tK</a:t>
            </a:r>
            <a:endParaRPr lang="fr-FR" sz="2800" b="1" dirty="0">
              <a:latin typeface="Traditional Arabic" pitchFamily="18" charset="-78"/>
              <a:cs typeface="Traditional Arabic" pitchFamily="18" charset="-78"/>
            </a:endParaRPr>
          </a:p>
        </p:txBody>
      </p:sp>
      <p:sp>
        <p:nvSpPr>
          <p:cNvPr id="6" name="Rectangle 5"/>
          <p:cNvSpPr/>
          <p:nvPr/>
        </p:nvSpPr>
        <p:spPr>
          <a:xfrm>
            <a:off x="1071538" y="4214818"/>
            <a:ext cx="4929222" cy="500066"/>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r>
              <a:rPr lang="fr-FR" sz="2800" b="1" dirty="0" smtClean="0">
                <a:latin typeface="Traditional Arabic" pitchFamily="18" charset="-78"/>
                <a:cs typeface="Traditional Arabic" pitchFamily="18" charset="-78"/>
              </a:rPr>
              <a:t>n1         n2        n3          </a:t>
            </a:r>
            <a:r>
              <a:rPr lang="fr-FR" sz="2800" b="1" dirty="0" err="1" smtClean="0">
                <a:latin typeface="Traditional Arabic" pitchFamily="18" charset="-78"/>
                <a:cs typeface="Traditional Arabic" pitchFamily="18" charset="-78"/>
              </a:rPr>
              <a:t>nK</a:t>
            </a:r>
            <a:endParaRPr lang="fr-FR" sz="28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e 57"/>
          <p:cNvGrpSpPr/>
          <p:nvPr/>
        </p:nvGrpSpPr>
        <p:grpSpPr>
          <a:xfrm>
            <a:off x="142844" y="2071678"/>
            <a:ext cx="8690585" cy="1000132"/>
            <a:chOff x="142844" y="2071678"/>
            <a:chExt cx="8690585" cy="1000132"/>
          </a:xfrm>
        </p:grpSpPr>
        <p:grpSp>
          <p:nvGrpSpPr>
            <p:cNvPr id="32" name="Groupe 31"/>
            <p:cNvGrpSpPr/>
            <p:nvPr/>
          </p:nvGrpSpPr>
          <p:grpSpPr>
            <a:xfrm>
              <a:off x="323528" y="2071678"/>
              <a:ext cx="8509901" cy="1000132"/>
              <a:chOff x="-704087" y="5286388"/>
              <a:chExt cx="9608111" cy="1000132"/>
            </a:xfrm>
          </p:grpSpPr>
          <p:sp>
            <p:nvSpPr>
              <p:cNvPr id="10" name="Rectangle 9"/>
              <p:cNvSpPr/>
              <p:nvPr/>
            </p:nvSpPr>
            <p:spPr>
              <a:xfrm>
                <a:off x="-704087" y="5429264"/>
                <a:ext cx="2926825"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c1.t1.n1</a:t>
                </a:r>
                <a:endParaRPr lang="fr-FR" sz="24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nvGrpSpPr>
              <p:cNvPr id="31" name="Groupe 30"/>
              <p:cNvGrpSpPr/>
              <p:nvPr/>
            </p:nvGrpSpPr>
            <p:grpSpPr>
              <a:xfrm>
                <a:off x="1247129" y="5286388"/>
                <a:ext cx="7656895" cy="1000132"/>
                <a:chOff x="1247129" y="5286388"/>
                <a:chExt cx="7656895" cy="1000132"/>
              </a:xfrm>
            </p:grpSpPr>
            <p:sp>
              <p:nvSpPr>
                <p:cNvPr id="48" name="Rectangle 47"/>
                <p:cNvSpPr/>
                <p:nvPr/>
              </p:nvSpPr>
              <p:spPr>
                <a:xfrm>
                  <a:off x="4572016" y="5500702"/>
                  <a:ext cx="1500197"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ck.tk.nk</a:t>
                  </a:r>
                  <a:endParaRPr lang="fr-FR" sz="24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60" name="Rectangle 59"/>
                <p:cNvSpPr/>
                <p:nvPr/>
              </p:nvSpPr>
              <p:spPr>
                <a:xfrm>
                  <a:off x="1247129" y="5429264"/>
                  <a:ext cx="2038986"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a:t>
                  </a:r>
                  <a:r>
                    <a:rPr lang="ar-DZ"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2</a:t>
                  </a: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.t</a:t>
                  </a:r>
                  <a:r>
                    <a:rPr lang="ar-DZ"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2</a:t>
                  </a: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.n</a:t>
                  </a:r>
                  <a:r>
                    <a:rPr lang="ar-DZ"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2</a:t>
                  </a:r>
                  <a:endParaRPr lang="fr-FR" sz="24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63" name="Rectangle 62"/>
                <p:cNvSpPr/>
                <p:nvPr/>
              </p:nvSpPr>
              <p:spPr>
                <a:xfrm>
                  <a:off x="1428728" y="5643578"/>
                  <a:ext cx="357190"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a:t>+</a:t>
                  </a:r>
                  <a:endParaRPr lang="fr-FR" sz="3200" b="1" dirty="0"/>
                </a:p>
              </p:txBody>
            </p:sp>
            <p:sp>
              <p:nvSpPr>
                <p:cNvPr id="71" name="Rectangle 70"/>
                <p:cNvSpPr/>
                <p:nvPr/>
              </p:nvSpPr>
              <p:spPr>
                <a:xfrm>
                  <a:off x="3044112" y="5643578"/>
                  <a:ext cx="357190"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a:t>+</a:t>
                  </a:r>
                  <a:endParaRPr lang="fr-FR" sz="3200" b="1" dirty="0"/>
                </a:p>
              </p:txBody>
            </p:sp>
            <p:sp>
              <p:nvSpPr>
                <p:cNvPr id="75" name="Rectangle à coins arrondis 74"/>
                <p:cNvSpPr/>
                <p:nvPr/>
              </p:nvSpPr>
              <p:spPr>
                <a:xfrm>
                  <a:off x="3286116" y="5572140"/>
                  <a:ext cx="1071570" cy="42862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chemeClr val="tx1"/>
                      </a:solidFill>
                    </a:rPr>
                    <a:t>…</a:t>
                  </a:r>
                  <a:endParaRPr lang="fr-FR" sz="3600" b="1" dirty="0">
                    <a:solidFill>
                      <a:schemeClr val="tx1"/>
                    </a:solidFill>
                  </a:endParaRPr>
                </a:p>
              </p:txBody>
            </p:sp>
            <p:sp>
              <p:nvSpPr>
                <p:cNvPr id="76" name="Rectangle 75"/>
                <p:cNvSpPr/>
                <p:nvPr/>
              </p:nvSpPr>
              <p:spPr>
                <a:xfrm>
                  <a:off x="4143372" y="5643578"/>
                  <a:ext cx="357190"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a:t>+</a:t>
                  </a:r>
                  <a:endParaRPr lang="fr-FR" sz="3200" b="1" dirty="0"/>
                </a:p>
              </p:txBody>
            </p:sp>
            <p:grpSp>
              <p:nvGrpSpPr>
                <p:cNvPr id="9" name="Groupe 78"/>
                <p:cNvGrpSpPr/>
                <p:nvPr/>
              </p:nvGrpSpPr>
              <p:grpSpPr>
                <a:xfrm>
                  <a:off x="6643701" y="5286388"/>
                  <a:ext cx="2260323" cy="1000132"/>
                  <a:chOff x="6643701" y="5286388"/>
                  <a:chExt cx="2260323" cy="1000132"/>
                </a:xfrm>
              </p:grpSpPr>
              <p:grpSp>
                <p:nvGrpSpPr>
                  <p:cNvPr id="13" name="Groupe 3"/>
                  <p:cNvGrpSpPr/>
                  <p:nvPr/>
                </p:nvGrpSpPr>
                <p:grpSpPr>
                  <a:xfrm>
                    <a:off x="6858017" y="5429264"/>
                    <a:ext cx="2046007" cy="642942"/>
                    <a:chOff x="1637548" y="2643182"/>
                    <a:chExt cx="2780457" cy="642942"/>
                  </a:xfrm>
                  <a:noFill/>
                </p:grpSpPr>
                <p:sp>
                  <p:nvSpPr>
                    <p:cNvPr id="53" name="Rectangle 52"/>
                    <p:cNvSpPr/>
                    <p:nvPr/>
                  </p:nvSpPr>
                  <p:spPr>
                    <a:xfrm>
                      <a:off x="1637548" y="2714620"/>
                      <a:ext cx="791313"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24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54" name="Rectangle 53"/>
                    <p:cNvSpPr/>
                    <p:nvPr/>
                  </p:nvSpPr>
                  <p:spPr>
                    <a:xfrm>
                      <a:off x="2445472" y="2643182"/>
                      <a:ext cx="1972533"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ci.ti.ni</a:t>
                      </a:r>
                      <a:endParaRPr lang="fr-FR" sz="24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77" name="Rectangle 76"/>
                  <p:cNvSpPr/>
                  <p:nvPr/>
                </p:nvSpPr>
                <p:spPr>
                  <a:xfrm>
                    <a:off x="6858016" y="6000768"/>
                    <a:ext cx="785818"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t>C=i</a:t>
                    </a:r>
                    <a:endParaRPr lang="fr-FR" sz="2400" b="1" dirty="0"/>
                  </a:p>
                </p:txBody>
              </p:sp>
              <p:sp>
                <p:nvSpPr>
                  <p:cNvPr id="78" name="Rectangle 77"/>
                  <p:cNvSpPr/>
                  <p:nvPr/>
                </p:nvSpPr>
                <p:spPr>
                  <a:xfrm>
                    <a:off x="6643701" y="5286388"/>
                    <a:ext cx="785818"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t>k</a:t>
                    </a:r>
                    <a:endParaRPr lang="fr-FR" sz="2400" b="1" dirty="0"/>
                  </a:p>
                </p:txBody>
              </p:sp>
            </p:grpSp>
          </p:grpSp>
        </p:grpSp>
        <p:sp>
          <p:nvSpPr>
            <p:cNvPr id="29" name="Rectangle à coins arrondis 28"/>
            <p:cNvSpPr/>
            <p:nvPr/>
          </p:nvSpPr>
          <p:spPr>
            <a:xfrm>
              <a:off x="142844" y="2285992"/>
              <a:ext cx="785818" cy="500066"/>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smtClean="0"/>
                <a:t>∑</a:t>
              </a:r>
              <a:r>
                <a:rPr lang="fr-FR" sz="2800" b="1" dirty="0" smtClean="0"/>
                <a:t>ii</a:t>
              </a:r>
              <a:endParaRPr lang="fr-FR" sz="2800" b="1" dirty="0"/>
            </a:p>
          </p:txBody>
        </p:sp>
        <p:sp>
          <p:nvSpPr>
            <p:cNvPr id="30" name="Rectangle 29"/>
            <p:cNvSpPr/>
            <p:nvPr/>
          </p:nvSpPr>
          <p:spPr>
            <a:xfrm>
              <a:off x="785786" y="2357430"/>
              <a:ext cx="359394" cy="461665"/>
            </a:xfrm>
            <a:prstGeom prst="rect">
              <a:avLst/>
            </a:prstGeom>
          </p:spPr>
          <p:txBody>
            <a:bodyPr wrap="none">
              <a:spAutoFit/>
            </a:bodyPr>
            <a:lstStyle/>
            <a:p>
              <a:pPr algn="ctr"/>
              <a:r>
                <a:rPr lang="ar-DZ" sz="2400" b="1" dirty="0" smtClean="0"/>
                <a:t>=</a:t>
              </a:r>
              <a:endParaRPr lang="fr-FR" sz="2400" b="1" dirty="0"/>
            </a:p>
          </p:txBody>
        </p:sp>
      </p:grpSp>
      <p:grpSp>
        <p:nvGrpSpPr>
          <p:cNvPr id="57" name="Groupe 56"/>
          <p:cNvGrpSpPr/>
          <p:nvPr/>
        </p:nvGrpSpPr>
        <p:grpSpPr>
          <a:xfrm>
            <a:off x="1357290" y="3500438"/>
            <a:ext cx="4714905" cy="1000132"/>
            <a:chOff x="1357290" y="3500438"/>
            <a:chExt cx="3573602" cy="1000132"/>
          </a:xfrm>
        </p:grpSpPr>
        <p:sp>
          <p:nvSpPr>
            <p:cNvPr id="33" name="Rectangle à coins arrondis 32"/>
            <p:cNvSpPr/>
            <p:nvPr/>
          </p:nvSpPr>
          <p:spPr>
            <a:xfrm>
              <a:off x="1357290" y="3714752"/>
              <a:ext cx="785818" cy="500066"/>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smtClean="0">
                  <a:solidFill>
                    <a:schemeClr val="accent2"/>
                  </a:solidFill>
                </a:rPr>
                <a:t>∑</a:t>
              </a:r>
              <a:r>
                <a:rPr lang="fr-FR" sz="3200" b="1" dirty="0" smtClean="0">
                  <a:solidFill>
                    <a:schemeClr val="accent2"/>
                  </a:solidFill>
                </a:rPr>
                <a:t>ii</a:t>
              </a:r>
              <a:endParaRPr lang="fr-FR" sz="3200" b="1" dirty="0">
                <a:solidFill>
                  <a:schemeClr val="accent2"/>
                </a:solidFill>
              </a:endParaRPr>
            </a:p>
          </p:txBody>
        </p:sp>
        <p:sp>
          <p:nvSpPr>
            <p:cNvPr id="34" name="Rectangle à coins arrondis 33"/>
            <p:cNvSpPr/>
            <p:nvPr/>
          </p:nvSpPr>
          <p:spPr>
            <a:xfrm flipH="1">
              <a:off x="2071670" y="3714752"/>
              <a:ext cx="1214446" cy="57150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smtClean="0">
                  <a:solidFill>
                    <a:schemeClr val="accent2"/>
                  </a:solidFill>
                </a:rPr>
                <a:t>=</a:t>
              </a:r>
              <a:endParaRPr lang="fr-FR" sz="3200" b="1" dirty="0">
                <a:solidFill>
                  <a:schemeClr val="accent2"/>
                </a:solidFill>
              </a:endParaRPr>
            </a:p>
          </p:txBody>
        </p:sp>
        <p:grpSp>
          <p:nvGrpSpPr>
            <p:cNvPr id="44" name="Groupe 78"/>
            <p:cNvGrpSpPr/>
            <p:nvPr/>
          </p:nvGrpSpPr>
          <p:grpSpPr>
            <a:xfrm>
              <a:off x="2928925" y="3500438"/>
              <a:ext cx="2001967" cy="1000132"/>
              <a:chOff x="6643701" y="5286388"/>
              <a:chExt cx="2260322" cy="1000132"/>
            </a:xfrm>
          </p:grpSpPr>
          <p:grpSp>
            <p:nvGrpSpPr>
              <p:cNvPr id="45" name="Groupe 3"/>
              <p:cNvGrpSpPr/>
              <p:nvPr/>
            </p:nvGrpSpPr>
            <p:grpSpPr>
              <a:xfrm>
                <a:off x="6858016" y="5429264"/>
                <a:ext cx="2046007" cy="642942"/>
                <a:chOff x="1637548" y="2643182"/>
                <a:chExt cx="2780457" cy="642942"/>
              </a:xfrm>
              <a:noFill/>
            </p:grpSpPr>
            <p:sp>
              <p:nvSpPr>
                <p:cNvPr id="51" name="Rectangle 50"/>
                <p:cNvSpPr/>
                <p:nvPr/>
              </p:nvSpPr>
              <p:spPr>
                <a:xfrm>
                  <a:off x="1637548" y="2714620"/>
                  <a:ext cx="79131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a:t>
                  </a:r>
                  <a:endParaRPr lang="fr-FR" sz="32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
              <p:nvSpPr>
                <p:cNvPr id="52" name="Rectangle 51"/>
                <p:cNvSpPr/>
                <p:nvPr/>
              </p:nvSpPr>
              <p:spPr>
                <a:xfrm>
                  <a:off x="2445472" y="2643182"/>
                  <a:ext cx="1972533"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ci.ti.ni</a:t>
                  </a:r>
                  <a:endParaRPr lang="fr-FR" sz="32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grpSp>
          <p:sp>
            <p:nvSpPr>
              <p:cNvPr id="46" name="Rectangle 45"/>
              <p:cNvSpPr/>
              <p:nvPr/>
            </p:nvSpPr>
            <p:spPr>
              <a:xfrm>
                <a:off x="6858016" y="6000768"/>
                <a:ext cx="785818"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3200" b="1" dirty="0" smtClean="0">
                    <a:solidFill>
                      <a:schemeClr val="accent2"/>
                    </a:solidFill>
                  </a:rPr>
                  <a:t>C=i</a:t>
                </a:r>
                <a:endParaRPr lang="fr-FR" sz="3200" b="1" dirty="0">
                  <a:solidFill>
                    <a:schemeClr val="accent2"/>
                  </a:solidFill>
                </a:endParaRPr>
              </a:p>
            </p:txBody>
          </p:sp>
          <p:sp>
            <p:nvSpPr>
              <p:cNvPr id="47" name="Rectangle 46"/>
              <p:cNvSpPr/>
              <p:nvPr/>
            </p:nvSpPr>
            <p:spPr>
              <a:xfrm>
                <a:off x="6643701" y="5286388"/>
                <a:ext cx="785818" cy="28575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3200" b="1" dirty="0" smtClean="0">
                    <a:solidFill>
                      <a:schemeClr val="accent2"/>
                    </a:solidFill>
                  </a:rPr>
                  <a:t>k</a:t>
                </a:r>
                <a:endParaRPr lang="fr-FR" sz="3200" b="1" dirty="0">
                  <a:solidFill>
                    <a:schemeClr val="accent2"/>
                  </a:solidFill>
                </a:endParaRPr>
              </a:p>
            </p:txBody>
          </p:sp>
        </p:grpSp>
      </p:grpSp>
      <p:sp>
        <p:nvSpPr>
          <p:cNvPr id="59" name="Rectangle 58"/>
          <p:cNvSpPr/>
          <p:nvPr/>
        </p:nvSpPr>
        <p:spPr>
          <a:xfrm>
            <a:off x="6286480" y="4857760"/>
            <a:ext cx="2500362" cy="71438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smtClean="0">
                <a:solidFill>
                  <a:schemeClr val="tx1"/>
                </a:solidFill>
              </a:rPr>
              <a:t>الجملة 01</a:t>
            </a:r>
            <a:endParaRPr lang="fr-FR" sz="2800" b="1" dirty="0">
              <a:solidFill>
                <a:schemeClr val="tx1"/>
              </a:solidFill>
            </a:endParaRPr>
          </a:p>
        </p:txBody>
      </p:sp>
      <p:cxnSp>
        <p:nvCxnSpPr>
          <p:cNvPr id="65" name="Connecteur droit avec flèche 64"/>
          <p:cNvCxnSpPr/>
          <p:nvPr/>
        </p:nvCxnSpPr>
        <p:spPr>
          <a:xfrm rot="10800000">
            <a:off x="5929322" y="4214818"/>
            <a:ext cx="1857388" cy="7858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6" name="Espace réservé du pied de page 35"/>
          <p:cNvSpPr>
            <a:spLocks noGrp="1"/>
          </p:cNvSpPr>
          <p:nvPr>
            <p:ph type="ftr" sz="quarter" idx="11"/>
          </p:nvPr>
        </p:nvSpPr>
        <p:spPr/>
        <p:txBody>
          <a:bodyPr/>
          <a:lstStyle/>
          <a:p>
            <a:endParaRPr lang="fr-FR" dirty="0"/>
          </a:p>
        </p:txBody>
      </p:sp>
      <p:sp>
        <p:nvSpPr>
          <p:cNvPr id="35" name="Espace réservé du numéro de diapositive 34"/>
          <p:cNvSpPr>
            <a:spLocks noGrp="1"/>
          </p:cNvSpPr>
          <p:nvPr>
            <p:ph type="sldNum" sz="quarter" idx="12"/>
          </p:nvPr>
        </p:nvSpPr>
        <p:spPr/>
        <p:txBody>
          <a:bodyPr/>
          <a:lstStyle/>
          <a:p>
            <a:fld id="{1058A486-F5FA-4F60-A9EC-298618A31A5B}"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pied de page 8"/>
          <p:cNvSpPr>
            <a:spLocks noGrp="1"/>
          </p:cNvSpPr>
          <p:nvPr>
            <p:ph type="ftr" sz="quarter" idx="11"/>
          </p:nvPr>
        </p:nvSpPr>
        <p:spPr/>
        <p:txBody>
          <a:bodyPr/>
          <a:lstStyle/>
          <a:p>
            <a:endParaRPr lang="fr-FR" dirty="0"/>
          </a:p>
        </p:txBody>
      </p:sp>
      <p:sp>
        <p:nvSpPr>
          <p:cNvPr id="8" name="Espace réservé du numéro de diapositive 7"/>
          <p:cNvSpPr>
            <a:spLocks noGrp="1"/>
          </p:cNvSpPr>
          <p:nvPr>
            <p:ph type="sldNum" sz="quarter" idx="12"/>
          </p:nvPr>
        </p:nvSpPr>
        <p:spPr/>
        <p:txBody>
          <a:bodyPr/>
          <a:lstStyle/>
          <a:p>
            <a:fld id="{1058A486-F5FA-4F60-A9EC-298618A31A5B}" type="slidenum">
              <a:rPr lang="fr-FR" smtClean="0"/>
              <a:pPr/>
              <a:t>17</a:t>
            </a:fld>
            <a:endParaRPr lang="fr-FR"/>
          </a:p>
        </p:txBody>
      </p:sp>
      <p:sp>
        <p:nvSpPr>
          <p:cNvPr id="3" name="Espace réservé du contenu 2"/>
          <p:cNvSpPr>
            <a:spLocks noGrp="1"/>
          </p:cNvSpPr>
          <p:nvPr>
            <p:ph sz="quarter" idx="1"/>
          </p:nvPr>
        </p:nvSpPr>
        <p:spPr>
          <a:xfrm>
            <a:off x="714348" y="928670"/>
            <a:ext cx="7772400" cy="3429024"/>
          </a:xfrm>
        </p:spPr>
        <p:txBody>
          <a:bodyPr>
            <a:normAutofit/>
          </a:bodyPr>
          <a:lstStyle/>
          <a:p>
            <a:pPr lvl="1" algn="r" rtl="1"/>
            <a:r>
              <a:rPr lang="ar-DZ" dirty="0" smtClean="0"/>
              <a:t>و إذا كان </a:t>
            </a:r>
            <a:r>
              <a:rPr lang="fr-FR" sz="2800" dirty="0" err="1" smtClean="0">
                <a:solidFill>
                  <a:schemeClr val="accent1"/>
                </a:solidFill>
              </a:rPr>
              <a:t>tm</a:t>
            </a:r>
            <a:r>
              <a:rPr lang="fr-FR" sz="2800" dirty="0" smtClean="0">
                <a:solidFill>
                  <a:schemeClr val="accent1"/>
                </a:solidFill>
              </a:rPr>
              <a:t> </a:t>
            </a:r>
            <a:r>
              <a:rPr lang="ar-DZ" sz="2800" dirty="0" smtClean="0"/>
              <a:t>هو </a:t>
            </a:r>
            <a:r>
              <a:rPr lang="ar-DZ" sz="2800" u="sng" dirty="0" smtClean="0">
                <a:solidFill>
                  <a:schemeClr val="accent1"/>
                </a:solidFill>
              </a:rPr>
              <a:t>المعدل المتوسط </a:t>
            </a:r>
            <a:r>
              <a:rPr lang="ar-DZ" sz="2800" dirty="0" smtClean="0"/>
              <a:t>فان جملة الفوائد وفق المعدل المتوسط </a:t>
            </a:r>
            <a:endParaRPr lang="fr-FR" sz="2800" dirty="0" smtClean="0"/>
          </a:p>
          <a:p>
            <a:pPr lvl="1" algn="r" rtl="1"/>
            <a:endParaRPr lang="fr-FR" sz="2800" dirty="0" smtClean="0"/>
          </a:p>
          <a:p>
            <a:pPr lvl="1" algn="r" rtl="1">
              <a:buNone/>
            </a:pPr>
            <a:endParaRPr lang="fr-FR" sz="2800" dirty="0" smtClean="0"/>
          </a:p>
          <a:p>
            <a:pPr lvl="1" algn="r" rtl="1">
              <a:buNone/>
            </a:pPr>
            <a:endParaRPr lang="fr-FR" sz="2800" dirty="0" smtClean="0"/>
          </a:p>
          <a:p>
            <a:pPr lvl="1" algn="r" rtl="1">
              <a:buNone/>
            </a:pPr>
            <a:endParaRPr lang="ar-DZ" sz="2800" dirty="0" smtClean="0"/>
          </a:p>
          <a:p>
            <a:pPr lvl="1" algn="r" rtl="1">
              <a:buNone/>
            </a:pPr>
            <a:endParaRPr lang="fr-FR" sz="4000" dirty="0"/>
          </a:p>
        </p:txBody>
      </p:sp>
      <p:sp>
        <p:nvSpPr>
          <p:cNvPr id="5" name="Rectangle 4"/>
          <p:cNvSpPr/>
          <p:nvPr/>
        </p:nvSpPr>
        <p:spPr>
          <a:xfrm>
            <a:off x="4857752" y="2357430"/>
            <a:ext cx="2162520"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smtClean="0">
                <a:solidFill>
                  <a:schemeClr val="accent2"/>
                </a:solidFill>
              </a:rPr>
              <a:t>tm</a:t>
            </a:r>
            <a:r>
              <a:rPr lang="fr-FR" sz="3200" b="1" dirty="0" smtClean="0">
                <a:solidFill>
                  <a:schemeClr val="accent2"/>
                </a:solidFill>
              </a:rPr>
              <a:t>∑ci ni</a:t>
            </a:r>
            <a:endParaRPr lang="fr-FR" sz="3200" b="1" dirty="0">
              <a:ln w="18000">
                <a:solidFill>
                  <a:schemeClr val="accent2">
                    <a:satMod val="140000"/>
                  </a:schemeClr>
                </a:solidFill>
                <a:prstDash val="solid"/>
                <a:miter lim="800000"/>
              </a:ln>
              <a:solidFill>
                <a:schemeClr val="accent2"/>
              </a:solidFill>
            </a:endParaRPr>
          </a:p>
        </p:txBody>
      </p:sp>
      <p:sp>
        <p:nvSpPr>
          <p:cNvPr id="10" name="Rectangle à coins arrondis 9"/>
          <p:cNvSpPr/>
          <p:nvPr/>
        </p:nvSpPr>
        <p:spPr>
          <a:xfrm>
            <a:off x="3286116" y="2428868"/>
            <a:ext cx="785818" cy="500066"/>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smtClean="0">
                <a:solidFill>
                  <a:schemeClr val="accent2"/>
                </a:solidFill>
              </a:rPr>
              <a:t>∑</a:t>
            </a:r>
            <a:r>
              <a:rPr lang="fr-FR" sz="2800" b="1" dirty="0" smtClean="0">
                <a:solidFill>
                  <a:schemeClr val="accent2"/>
                </a:solidFill>
              </a:rPr>
              <a:t>ii</a:t>
            </a:r>
            <a:endParaRPr lang="fr-FR" sz="2800" b="1" dirty="0">
              <a:solidFill>
                <a:schemeClr val="accent2"/>
              </a:solidFill>
            </a:endParaRPr>
          </a:p>
        </p:txBody>
      </p:sp>
      <p:sp>
        <p:nvSpPr>
          <p:cNvPr id="11" name="Rectangle à coins arrondis 10"/>
          <p:cNvSpPr/>
          <p:nvPr/>
        </p:nvSpPr>
        <p:spPr>
          <a:xfrm flipH="1">
            <a:off x="4143372" y="2571744"/>
            <a:ext cx="473134" cy="357190"/>
          </a:xfrm>
          <a:prstGeom prst="roundRect">
            <a:avLst>
              <a:gd name="adj" fmla="val 0"/>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3200" b="1" dirty="0" smtClean="0">
                <a:solidFill>
                  <a:schemeClr val="accent2"/>
                </a:solidFill>
              </a:rPr>
              <a:t>=</a:t>
            </a:r>
            <a:endParaRPr lang="fr-FR" sz="3200" b="1" dirty="0">
              <a:solidFill>
                <a:schemeClr val="accent2"/>
              </a:solidFill>
            </a:endParaRPr>
          </a:p>
        </p:txBody>
      </p:sp>
      <p:sp>
        <p:nvSpPr>
          <p:cNvPr id="12" name="Rectangle 11"/>
          <p:cNvSpPr/>
          <p:nvPr/>
        </p:nvSpPr>
        <p:spPr>
          <a:xfrm>
            <a:off x="5857852" y="3786190"/>
            <a:ext cx="3000428" cy="71438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smtClean="0">
                <a:solidFill>
                  <a:schemeClr val="tx1"/>
                </a:solidFill>
              </a:rPr>
              <a:t>الجملة 02</a:t>
            </a:r>
            <a:endParaRPr lang="fr-FR" sz="2800" b="1" dirty="0">
              <a:solidFill>
                <a:schemeClr val="tx1"/>
              </a:solidFill>
            </a:endParaRPr>
          </a:p>
        </p:txBody>
      </p:sp>
      <p:cxnSp>
        <p:nvCxnSpPr>
          <p:cNvPr id="13" name="Connecteur droit avec flèche 12"/>
          <p:cNvCxnSpPr/>
          <p:nvPr/>
        </p:nvCxnSpPr>
        <p:spPr>
          <a:xfrm rot="10800000">
            <a:off x="6215074" y="3071810"/>
            <a:ext cx="1857388" cy="7858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ce réservé du pied de page 13"/>
          <p:cNvSpPr>
            <a:spLocks noGrp="1"/>
          </p:cNvSpPr>
          <p:nvPr>
            <p:ph type="ftr" sz="quarter" idx="11"/>
          </p:nvPr>
        </p:nvSpPr>
        <p:spPr/>
        <p:txBody>
          <a:bodyPr/>
          <a:lstStyle/>
          <a:p>
            <a:endParaRPr lang="fr-FR" dirty="0"/>
          </a:p>
        </p:txBody>
      </p:sp>
      <p:sp>
        <p:nvSpPr>
          <p:cNvPr id="13" name="Espace réservé du numéro de diapositive 12"/>
          <p:cNvSpPr>
            <a:spLocks noGrp="1"/>
          </p:cNvSpPr>
          <p:nvPr>
            <p:ph type="sldNum" sz="quarter" idx="12"/>
          </p:nvPr>
        </p:nvSpPr>
        <p:spPr/>
        <p:txBody>
          <a:bodyPr/>
          <a:lstStyle/>
          <a:p>
            <a:fld id="{1058A486-F5FA-4F60-A9EC-298618A31A5B}" type="slidenum">
              <a:rPr lang="fr-FR" smtClean="0"/>
              <a:pPr/>
              <a:t>18</a:t>
            </a:fld>
            <a:endParaRPr lang="fr-FR"/>
          </a:p>
        </p:txBody>
      </p:sp>
      <p:sp>
        <p:nvSpPr>
          <p:cNvPr id="3" name="Espace réservé du contenu 2"/>
          <p:cNvSpPr>
            <a:spLocks noGrp="1"/>
          </p:cNvSpPr>
          <p:nvPr>
            <p:ph sz="quarter" idx="1"/>
          </p:nvPr>
        </p:nvSpPr>
        <p:spPr>
          <a:xfrm>
            <a:off x="914400" y="428604"/>
            <a:ext cx="7772400" cy="3357586"/>
          </a:xfrm>
        </p:spPr>
        <p:txBody>
          <a:bodyPr>
            <a:normAutofit/>
          </a:bodyPr>
          <a:lstStyle/>
          <a:p>
            <a:pPr lvl="1" algn="r" rtl="1">
              <a:buNone/>
            </a:pPr>
            <a:endParaRPr lang="fr-FR" sz="2800" dirty="0" smtClean="0"/>
          </a:p>
          <a:p>
            <a:pPr lvl="1" algn="r" rtl="1"/>
            <a:endParaRPr lang="fr-FR" sz="2800" dirty="0" smtClean="0"/>
          </a:p>
          <a:p>
            <a:pPr lvl="1" algn="r" rtl="1"/>
            <a:endParaRPr lang="fr-FR" sz="2800" dirty="0" smtClean="0"/>
          </a:p>
          <a:p>
            <a:pPr lvl="1" algn="r" rtl="1"/>
            <a:endParaRPr lang="fr-FR" sz="2800" dirty="0" smtClean="0"/>
          </a:p>
          <a:p>
            <a:pPr lvl="1" algn="r" rtl="1"/>
            <a:r>
              <a:rPr lang="ar-DZ" sz="2800" dirty="0" smtClean="0"/>
              <a:t>و بما أن الجملتين متساويتين فان </a:t>
            </a:r>
            <a:endParaRPr lang="fr-FR" sz="2800" dirty="0" smtClean="0"/>
          </a:p>
          <a:p>
            <a:pPr lvl="1" algn="r" rtl="1"/>
            <a:endParaRPr lang="fr-FR" sz="2800" dirty="0" smtClean="0"/>
          </a:p>
          <a:p>
            <a:pPr lvl="1" algn="r" rtl="1">
              <a:buNone/>
            </a:pPr>
            <a:endParaRPr lang="ar-DZ" sz="2800" dirty="0" smtClean="0"/>
          </a:p>
          <a:p>
            <a:pPr lvl="1" algn="r" rtl="1">
              <a:buNone/>
            </a:pPr>
            <a:endParaRPr lang="fr-FR" sz="4000" dirty="0"/>
          </a:p>
        </p:txBody>
      </p:sp>
      <p:grpSp>
        <p:nvGrpSpPr>
          <p:cNvPr id="4" name="Groupe 19"/>
          <p:cNvGrpSpPr/>
          <p:nvPr/>
        </p:nvGrpSpPr>
        <p:grpSpPr>
          <a:xfrm>
            <a:off x="1214413" y="3357562"/>
            <a:ext cx="6286545" cy="571504"/>
            <a:chOff x="1748979" y="3857628"/>
            <a:chExt cx="3133512" cy="571504"/>
          </a:xfrm>
        </p:grpSpPr>
        <p:grpSp>
          <p:nvGrpSpPr>
            <p:cNvPr id="10" name="Groupe 9"/>
            <p:cNvGrpSpPr/>
            <p:nvPr/>
          </p:nvGrpSpPr>
          <p:grpSpPr>
            <a:xfrm>
              <a:off x="1748979" y="3857628"/>
              <a:ext cx="1746349" cy="571504"/>
              <a:chOff x="7606895" y="5143512"/>
              <a:chExt cx="1746349" cy="571504"/>
            </a:xfrm>
          </p:grpSpPr>
          <p:grpSp>
            <p:nvGrpSpPr>
              <p:cNvPr id="11" name="Groupe 3"/>
              <p:cNvGrpSpPr/>
              <p:nvPr/>
            </p:nvGrpSpPr>
            <p:grpSpPr>
              <a:xfrm>
                <a:off x="7606895" y="5143512"/>
                <a:ext cx="1322824" cy="571504"/>
                <a:chOff x="2655248" y="2357430"/>
                <a:chExt cx="1797674" cy="571504"/>
              </a:xfrm>
              <a:noFill/>
            </p:grpSpPr>
            <p:sp>
              <p:nvSpPr>
                <p:cNvPr id="15" name="Rectangle 14"/>
                <p:cNvSpPr/>
                <p:nvPr/>
              </p:nvSpPr>
              <p:spPr>
                <a:xfrm>
                  <a:off x="2655248" y="2357430"/>
                  <a:ext cx="48390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ln w="0"/>
                      <a:solidFill>
                        <a:schemeClr val="accent1"/>
                      </a:solidFill>
                      <a:effectLst>
                        <a:outerShdw blurRad="38100" dist="25400" dir="5400000" algn="ctr" rotWithShape="0">
                          <a:srgbClr val="6E747A">
                            <a:alpha val="43000"/>
                          </a:srgbClr>
                        </a:outerShdw>
                      </a:effectLst>
                    </a:rPr>
                    <a:t>∑</a:t>
                  </a:r>
                  <a:endParaRPr lang="fr-FR" sz="4000" b="1" dirty="0">
                    <a:ln w="0"/>
                    <a:solidFill>
                      <a:schemeClr val="accent1"/>
                    </a:solidFill>
                    <a:effectLst>
                      <a:outerShdw blurRad="38100" dist="25400" dir="5400000" algn="ctr" rotWithShape="0">
                        <a:srgbClr val="6E747A">
                          <a:alpha val="43000"/>
                        </a:srgbClr>
                      </a:outerShdw>
                    </a:effectLst>
                  </a:endParaRPr>
                </a:p>
              </p:txBody>
            </p:sp>
            <p:sp>
              <p:nvSpPr>
                <p:cNvPr id="16" name="Rectangle 15"/>
                <p:cNvSpPr/>
                <p:nvPr/>
              </p:nvSpPr>
              <p:spPr>
                <a:xfrm>
                  <a:off x="2800419" y="2357430"/>
                  <a:ext cx="1652503"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ln w="0"/>
                      <a:solidFill>
                        <a:schemeClr val="accent1"/>
                      </a:solidFill>
                      <a:effectLst>
                        <a:outerShdw blurRad="38100" dist="25400" dir="5400000" algn="ctr" rotWithShape="0">
                          <a:srgbClr val="6E747A">
                            <a:alpha val="43000"/>
                          </a:srgbClr>
                        </a:outerShdw>
                      </a:effectLst>
                    </a:rPr>
                    <a:t>ci.ti.ni</a:t>
                  </a:r>
                  <a:endParaRPr lang="fr-FR" sz="4000" b="1" dirty="0">
                    <a:ln w="0"/>
                    <a:solidFill>
                      <a:schemeClr val="accent1"/>
                    </a:solidFill>
                    <a:effectLst>
                      <a:outerShdw blurRad="38100" dist="25400" dir="5400000" algn="ctr" rotWithShape="0">
                        <a:srgbClr val="6E747A">
                          <a:alpha val="43000"/>
                        </a:srgbClr>
                      </a:outerShdw>
                    </a:effectLst>
                  </a:endParaRPr>
                </a:p>
              </p:txBody>
            </p:sp>
          </p:grpSp>
          <p:sp>
            <p:nvSpPr>
              <p:cNvPr id="12" name="Rectangle à coins arrondis 11"/>
              <p:cNvSpPr/>
              <p:nvPr/>
            </p:nvSpPr>
            <p:spPr>
              <a:xfrm>
                <a:off x="8853178" y="5214950"/>
                <a:ext cx="500066" cy="357190"/>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4000" b="1" dirty="0" smtClean="0">
                    <a:ln w="0"/>
                    <a:solidFill>
                      <a:schemeClr val="accent1"/>
                    </a:solidFill>
                    <a:effectLst>
                      <a:outerShdw blurRad="38100" dist="25400" dir="5400000" algn="ctr" rotWithShape="0">
                        <a:srgbClr val="6E747A">
                          <a:alpha val="43000"/>
                        </a:srgbClr>
                      </a:outerShdw>
                    </a:effectLst>
                  </a:rPr>
                  <a:t>=</a:t>
                </a:r>
                <a:endParaRPr lang="fr-FR" sz="4000" b="1" dirty="0">
                  <a:ln w="0"/>
                  <a:solidFill>
                    <a:schemeClr val="accent1"/>
                  </a:solidFill>
                  <a:effectLst>
                    <a:outerShdw blurRad="38100" dist="25400" dir="5400000" algn="ctr" rotWithShape="0">
                      <a:srgbClr val="6E747A">
                        <a:alpha val="43000"/>
                      </a:srgbClr>
                    </a:outerShdw>
                  </a:effectLst>
                </a:endParaRPr>
              </a:p>
            </p:txBody>
          </p:sp>
        </p:grpSp>
        <p:sp>
          <p:nvSpPr>
            <p:cNvPr id="22" name="Rectangle 21"/>
            <p:cNvSpPr/>
            <p:nvPr/>
          </p:nvSpPr>
          <p:spPr>
            <a:xfrm>
              <a:off x="3315736" y="3857628"/>
              <a:ext cx="1566755"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err="1" smtClean="0">
                  <a:ln w="0"/>
                  <a:solidFill>
                    <a:schemeClr val="accent1"/>
                  </a:solidFill>
                  <a:effectLst>
                    <a:outerShdw blurRad="38100" dist="25400" dir="5400000" algn="ctr" rotWithShape="0">
                      <a:srgbClr val="6E747A">
                        <a:alpha val="43000"/>
                      </a:srgbClr>
                    </a:outerShdw>
                  </a:effectLst>
                </a:rPr>
                <a:t>tm</a:t>
              </a:r>
              <a:r>
                <a:rPr lang="fr-FR" sz="4800" b="1" dirty="0" smtClean="0">
                  <a:ln w="0"/>
                  <a:solidFill>
                    <a:schemeClr val="accent1"/>
                  </a:solidFill>
                  <a:effectLst>
                    <a:outerShdw blurRad="38100" dist="25400" dir="5400000" algn="ctr" rotWithShape="0">
                      <a:srgbClr val="6E747A">
                        <a:alpha val="43000"/>
                      </a:srgbClr>
                    </a:outerShdw>
                  </a:effectLst>
                </a:rPr>
                <a:t>∑ci ni</a:t>
              </a:r>
              <a:endParaRPr lang="fr-FR" sz="4800" b="1" dirty="0">
                <a:ln w="0"/>
                <a:solidFill>
                  <a:schemeClr val="accent1"/>
                </a:solidFill>
                <a:effectLst>
                  <a:outerShdw blurRad="38100" dist="25400" dir="5400000" algn="ctr" rotWithShape="0">
                    <a:srgbClr val="6E747A">
                      <a:alpha val="43000"/>
                    </a:srgbClr>
                  </a:outerShdw>
                </a:effectLst>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pied de page 10"/>
          <p:cNvSpPr>
            <a:spLocks noGrp="1"/>
          </p:cNvSpPr>
          <p:nvPr>
            <p:ph type="ftr" sz="quarter" idx="11"/>
          </p:nvPr>
        </p:nvSpPr>
        <p:spPr/>
        <p:txBody>
          <a:bodyPr/>
          <a:lstStyle/>
          <a:p>
            <a:endParaRPr lang="fr-FR" dirty="0"/>
          </a:p>
        </p:txBody>
      </p:sp>
      <p:sp>
        <p:nvSpPr>
          <p:cNvPr id="10" name="Espace réservé du numéro de diapositive 9"/>
          <p:cNvSpPr>
            <a:spLocks noGrp="1"/>
          </p:cNvSpPr>
          <p:nvPr>
            <p:ph type="sldNum" sz="quarter" idx="12"/>
          </p:nvPr>
        </p:nvSpPr>
        <p:spPr/>
        <p:txBody>
          <a:bodyPr/>
          <a:lstStyle/>
          <a:p>
            <a:fld id="{1058A486-F5FA-4F60-A9EC-298618A31A5B}" type="slidenum">
              <a:rPr lang="fr-FR" smtClean="0"/>
              <a:pPr/>
              <a:t>19</a:t>
            </a:fld>
            <a:endParaRPr lang="fr-FR"/>
          </a:p>
        </p:txBody>
      </p:sp>
      <p:sp>
        <p:nvSpPr>
          <p:cNvPr id="3" name="Espace réservé du contenu 2"/>
          <p:cNvSpPr>
            <a:spLocks noGrp="1"/>
          </p:cNvSpPr>
          <p:nvPr>
            <p:ph sz="quarter" idx="1"/>
          </p:nvPr>
        </p:nvSpPr>
        <p:spPr/>
        <p:txBody>
          <a:bodyPr/>
          <a:lstStyle/>
          <a:p>
            <a:pPr algn="r" rtl="1"/>
            <a:r>
              <a:rPr lang="ar-DZ" dirty="0" smtClean="0"/>
              <a:t>و بالتالي فان : </a:t>
            </a:r>
            <a:endParaRPr lang="fr-FR" dirty="0"/>
          </a:p>
        </p:txBody>
      </p:sp>
      <p:sp>
        <p:nvSpPr>
          <p:cNvPr id="12" name="Rectangle à coins arrondis 11"/>
          <p:cNvSpPr/>
          <p:nvPr/>
        </p:nvSpPr>
        <p:spPr>
          <a:xfrm>
            <a:off x="785786" y="2143116"/>
            <a:ext cx="7143800" cy="2143140"/>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fr-FR" b="1" dirty="0">
              <a:ln w="22225">
                <a:solidFill>
                  <a:schemeClr val="accent2"/>
                </a:solidFill>
                <a:prstDash val="solid"/>
              </a:ln>
              <a:solidFill>
                <a:schemeClr val="accent2">
                  <a:lumMod val="40000"/>
                  <a:lumOff val="60000"/>
                </a:schemeClr>
              </a:solidFill>
            </a:endParaRPr>
          </a:p>
        </p:txBody>
      </p:sp>
      <p:grpSp>
        <p:nvGrpSpPr>
          <p:cNvPr id="13" name="Groupe 12"/>
          <p:cNvGrpSpPr/>
          <p:nvPr/>
        </p:nvGrpSpPr>
        <p:grpSpPr>
          <a:xfrm>
            <a:off x="714348" y="2500306"/>
            <a:ext cx="6858048" cy="1357322"/>
            <a:chOff x="428596" y="2285992"/>
            <a:chExt cx="5357850" cy="1357322"/>
          </a:xfrm>
          <a:noFill/>
        </p:grpSpPr>
        <p:sp>
          <p:nvSpPr>
            <p:cNvPr id="14" name="Rectangle 13"/>
            <p:cNvSpPr/>
            <p:nvPr/>
          </p:nvSpPr>
          <p:spPr>
            <a:xfrm>
              <a:off x="428596" y="2571744"/>
              <a:ext cx="1285884" cy="500066"/>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err="1" smtClean="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rPr>
                <a:t>tm</a:t>
              </a:r>
              <a:endParaRPr lang="fr-FR" sz="2800" b="1" dirty="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endParaRPr>
            </a:p>
          </p:txBody>
        </p:sp>
        <p:sp>
          <p:nvSpPr>
            <p:cNvPr id="15" name="Rectangle 14"/>
            <p:cNvSpPr/>
            <p:nvPr/>
          </p:nvSpPr>
          <p:spPr>
            <a:xfrm>
              <a:off x="1571604" y="2714620"/>
              <a:ext cx="500066" cy="35719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rPr>
                <a:t>=</a:t>
              </a:r>
              <a:endParaRPr lang="fr-FR" sz="6000" b="1" dirty="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endParaRPr>
            </a:p>
          </p:txBody>
        </p:sp>
        <p:sp>
          <p:nvSpPr>
            <p:cNvPr id="16" name="Rectangle 15"/>
            <p:cNvSpPr/>
            <p:nvPr/>
          </p:nvSpPr>
          <p:spPr>
            <a:xfrm>
              <a:off x="2643174" y="2285992"/>
              <a:ext cx="314327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rPr>
                <a:t>∑ci.ti.ni</a:t>
              </a:r>
              <a:endParaRPr lang="fr-FR" sz="6000" b="1" dirty="0">
                <a:ln w="18000">
                  <a:solidFill>
                    <a:schemeClr val="accent2">
                      <a:satMod val="140000"/>
                    </a:schemeClr>
                  </a:solidFill>
                  <a:prstDash val="solid"/>
                  <a:miter lim="800000"/>
                </a:ln>
                <a:solidFill>
                  <a:schemeClr val="accent1"/>
                </a:solidFill>
                <a:effectLst>
                  <a:outerShdw blurRad="25500" dist="23000" dir="7020000" algn="tl">
                    <a:srgbClr val="000000">
                      <a:alpha val="50000"/>
                    </a:srgbClr>
                  </a:outerShdw>
                </a:effectLst>
              </a:endParaRPr>
            </a:p>
          </p:txBody>
        </p:sp>
        <p:sp>
          <p:nvSpPr>
            <p:cNvPr id="17" name="Rectangle 16"/>
            <p:cNvSpPr/>
            <p:nvPr/>
          </p:nvSpPr>
          <p:spPr>
            <a:xfrm>
              <a:off x="2143108" y="3214686"/>
              <a:ext cx="3571900" cy="428628"/>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solidFill>
                    <a:schemeClr val="accent2"/>
                  </a:solidFill>
                  <a:effectLst>
                    <a:outerShdw blurRad="38100" dist="38100" dir="2700000" algn="tl">
                      <a:srgbClr val="000000">
                        <a:alpha val="43137"/>
                      </a:srgbClr>
                    </a:outerShdw>
                  </a:effectLst>
                </a:rPr>
                <a:t>∑ci ni</a:t>
              </a:r>
              <a:endParaRPr lang="fr-FR" sz="6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cxnSp>
          <p:nvCxnSpPr>
            <p:cNvPr id="18" name="Connecteur droit 17"/>
            <p:cNvCxnSpPr/>
            <p:nvPr/>
          </p:nvCxnSpPr>
          <p:spPr>
            <a:xfrm>
              <a:off x="2571736" y="2928934"/>
              <a:ext cx="3071834" cy="1588"/>
            </a:xfrm>
            <a:prstGeom prst="line">
              <a:avLst/>
            </a:prstGeom>
            <a:ln/>
          </p:spPr>
          <p:style>
            <a:lnRef idx="3">
              <a:schemeClr val="accent1"/>
            </a:lnRef>
            <a:fillRef idx="0">
              <a:schemeClr val="accent1"/>
            </a:fillRef>
            <a:effectRef idx="2">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714348" y="2285992"/>
            <a:ext cx="7772400" cy="1143000"/>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000" b="1" i="0" u="none" strike="noStrike" kern="1200" cap="all" spc="0"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1.</a:t>
            </a:r>
            <a:r>
              <a:rPr kumimoji="0" lang="fr-FR" sz="4000" b="1" i="0" u="none" strike="noStrike" kern="1200" cap="all" spc="0"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 </a:t>
            </a:r>
            <a:r>
              <a:rPr kumimoji="0" lang="ar-DZ" sz="4000" b="1" i="0" u="none" strike="noStrike" kern="1200" cap="all" spc="0"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حساب الفوائد لعدة مبالغ متساوية </a:t>
            </a:r>
            <a:endParaRPr kumimoji="0" lang="fr-FR" sz="40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endParaRPr>
          </a:p>
        </p:txBody>
      </p:sp>
      <p:sp>
        <p:nvSpPr>
          <p:cNvPr id="3" name="Titre 1"/>
          <p:cNvSpPr txBox="1">
            <a:spLocks/>
          </p:cNvSpPr>
          <p:nvPr/>
        </p:nvSpPr>
        <p:spPr>
          <a:xfrm>
            <a:off x="428596" y="3429000"/>
            <a:ext cx="8229600" cy="725470"/>
          </a:xfrm>
          <a:prstGeom prst="rect">
            <a:avLst/>
          </a:prstGeom>
        </p:spPr>
        <p:txBody>
          <a:bodyP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r-FR" sz="40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.2 </a:t>
            </a:r>
            <a:r>
              <a:rPr kumimoji="0" lang="ar-DZ" sz="4000" b="1" i="0" u="none" strike="noStrike" kern="1200" cap="all" spc="0" normalizeH="0" baseline="0" noProof="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حساب جملة مبلغ الاستثمار أو القرض( القيمة المحصلة)</a:t>
            </a:r>
            <a:endParaRPr kumimoji="0" lang="fr-FR" sz="40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endParaRPr>
          </a:p>
        </p:txBody>
      </p:sp>
      <p:sp>
        <p:nvSpPr>
          <p:cNvPr id="4" name="Titre 1"/>
          <p:cNvSpPr txBox="1">
            <a:spLocks/>
          </p:cNvSpPr>
          <p:nvPr/>
        </p:nvSpPr>
        <p:spPr>
          <a:xfrm>
            <a:off x="714348" y="4286256"/>
            <a:ext cx="7772400" cy="1143000"/>
          </a:xfrm>
          <a:prstGeom prst="rect">
            <a:avLst/>
          </a:prstGeom>
        </p:spPr>
        <p:txBody>
          <a:bodyPr>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44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3. المعدل المتوسط لسلسلة </a:t>
            </a:r>
            <a:r>
              <a:rPr kumimoji="0" lang="ar-DZ" sz="4400" b="1" i="0" u="none" strike="noStrike" kern="1200" cap="all" normalizeH="0" baseline="0" noProof="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توظيفات</a:t>
            </a:r>
            <a:r>
              <a:rPr kumimoji="0" lang="ar-DZ" sz="4400" b="1" i="0" u="none" strike="noStrike" kern="1200" cap="all"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 متزامنة</a:t>
            </a:r>
            <a:endParaRPr kumimoji="0" lang="fr-FR" sz="4400" b="1" i="0" u="none" strike="noStrike" kern="1200" cap="all"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endParaRPr>
          </a:p>
        </p:txBody>
      </p:sp>
      <p:sp>
        <p:nvSpPr>
          <p:cNvPr id="5" name="Titre 1"/>
          <p:cNvSpPr txBox="1">
            <a:spLocks/>
          </p:cNvSpPr>
          <p:nvPr/>
        </p:nvSpPr>
        <p:spPr>
          <a:xfrm>
            <a:off x="642910" y="928670"/>
            <a:ext cx="7772400" cy="1143000"/>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6600" b="1" i="0" u="none" strike="noStrike" kern="1200" cap="all" spc="0" normalizeH="0" baseline="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عناصر</a:t>
            </a:r>
            <a:r>
              <a:rPr kumimoji="0" lang="ar-DZ" sz="6600" b="1" i="0" u="none" strike="noStrike" kern="1200" cap="all" spc="0" normalizeH="0" noProof="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rPr>
              <a:t> المحاضرة</a:t>
            </a:r>
            <a:endParaRPr kumimoji="0" lang="fr-FR" sz="6600" b="1" i="0" u="none" strike="noStrike" kern="1200" cap="all" spc="0" normalizeH="0" baseline="0" noProof="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uLnTx/>
              <a:uFillTx/>
              <a:latin typeface="Traditional Arabic" pitchFamily="18" charset="-78"/>
              <a:ea typeface="+mj-ea"/>
              <a:cs typeface="Traditional Arabic" pitchFamily="18" charset="-78"/>
            </a:endParaRPr>
          </a:p>
        </p:txBody>
      </p:sp>
      <p:sp>
        <p:nvSpPr>
          <p:cNvPr id="7" name="Espace réservé du pied de page 6"/>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058A486-F5FA-4F60-A9EC-298618A31A5B}"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pied de page 9"/>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058A486-F5FA-4F60-A9EC-298618A31A5B}" type="slidenum">
              <a:rPr lang="fr-FR" smtClean="0"/>
              <a:pPr/>
              <a:t>20</a:t>
            </a:fld>
            <a:endParaRPr lang="fr-FR"/>
          </a:p>
        </p:txBody>
      </p:sp>
      <p:sp>
        <p:nvSpPr>
          <p:cNvPr id="3" name="Espace réservé du contenu 2"/>
          <p:cNvSpPr>
            <a:spLocks noGrp="1"/>
          </p:cNvSpPr>
          <p:nvPr>
            <p:ph sz="quarter" idx="1"/>
          </p:nvPr>
        </p:nvSpPr>
        <p:spPr>
          <a:xfrm>
            <a:off x="357158" y="1447800"/>
            <a:ext cx="8329642" cy="4572000"/>
          </a:xfrm>
        </p:spPr>
        <p:txBody>
          <a:bodyPr/>
          <a:lstStyle/>
          <a:p>
            <a:pPr algn="r" rtl="1">
              <a:buNone/>
            </a:pPr>
            <a:r>
              <a:rPr lang="ar-DZ" dirty="0" smtClean="0">
                <a:solidFill>
                  <a:schemeClr val="accent2"/>
                </a:solidFill>
              </a:rPr>
              <a:t>مثال </a:t>
            </a:r>
            <a:r>
              <a:rPr lang="ar-DZ" dirty="0" err="1" smtClean="0">
                <a:solidFill>
                  <a:schemeClr val="accent2"/>
                </a:solidFill>
              </a:rPr>
              <a:t>تطبيقي01</a:t>
            </a:r>
            <a:r>
              <a:rPr lang="ar-DZ" dirty="0" smtClean="0">
                <a:solidFill>
                  <a:schemeClr val="accent2"/>
                </a:solidFill>
              </a:rPr>
              <a:t>:</a:t>
            </a:r>
          </a:p>
          <a:p>
            <a:pPr algn="r" rtl="1"/>
            <a:r>
              <a:rPr lang="ar-DZ" dirty="0" smtClean="0"/>
              <a:t>وظف شخص ثلاثة مبالغ وفق الشروط التالية:</a:t>
            </a:r>
          </a:p>
          <a:p>
            <a:endParaRPr lang="fr-FR" dirty="0"/>
          </a:p>
        </p:txBody>
      </p:sp>
      <p:sp>
        <p:nvSpPr>
          <p:cNvPr id="5" name="Rectangle 4"/>
          <p:cNvSpPr/>
          <p:nvPr/>
        </p:nvSpPr>
        <p:spPr>
          <a:xfrm>
            <a:off x="571472" y="2643182"/>
            <a:ext cx="7572428" cy="5000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2800" b="1" dirty="0" smtClean="0">
                <a:latin typeface="Traditional Arabic" pitchFamily="18" charset="-78"/>
                <a:cs typeface="Traditional Arabic" pitchFamily="18" charset="-78"/>
              </a:rPr>
              <a:t>C1= </a:t>
            </a:r>
            <a:r>
              <a:rPr lang="ar-DZ" sz="2800" b="1" dirty="0" err="1" smtClean="0">
                <a:latin typeface="Traditional Arabic" pitchFamily="18" charset="-78"/>
                <a:cs typeface="Traditional Arabic" pitchFamily="18" charset="-78"/>
              </a:rPr>
              <a:t>4000دج</a:t>
            </a:r>
            <a:r>
              <a:rPr lang="fr-FR" sz="2800" b="1" dirty="0" smtClean="0">
                <a:latin typeface="Traditional Arabic" pitchFamily="18" charset="-78"/>
                <a:cs typeface="Traditional Arabic" pitchFamily="18" charset="-78"/>
              </a:rPr>
              <a:t>         t1=</a:t>
            </a:r>
            <a:r>
              <a:rPr lang="ar-DZ" sz="2800" b="1" dirty="0" smtClean="0">
                <a:latin typeface="Traditional Arabic" pitchFamily="18" charset="-78"/>
                <a:cs typeface="Traditional Arabic" pitchFamily="18" charset="-78"/>
              </a:rPr>
              <a:t>2</a:t>
            </a:r>
            <a:r>
              <a:rPr lang="fr-FR" sz="2800" b="1" dirty="0" smtClean="0">
                <a:latin typeface="Traditional Arabic" pitchFamily="18" charset="-78"/>
                <a:cs typeface="Traditional Arabic" pitchFamily="18" charset="-78"/>
              </a:rPr>
              <a:t>%        n</a:t>
            </a:r>
            <a:r>
              <a:rPr lang="ar-DZ" sz="2800" b="1" dirty="0" smtClean="0">
                <a:latin typeface="Traditional Arabic" pitchFamily="18" charset="-78"/>
                <a:cs typeface="Traditional Arabic" pitchFamily="18" charset="-78"/>
              </a:rPr>
              <a:t> 2 سنة =</a:t>
            </a:r>
            <a:endParaRPr lang="fr-FR" sz="2800" b="1" dirty="0">
              <a:latin typeface="Traditional Arabic" pitchFamily="18" charset="-78"/>
              <a:cs typeface="Traditional Arabic" pitchFamily="18" charset="-78"/>
            </a:endParaRPr>
          </a:p>
        </p:txBody>
      </p:sp>
      <p:sp>
        <p:nvSpPr>
          <p:cNvPr id="6" name="Rectangle 5"/>
          <p:cNvSpPr/>
          <p:nvPr/>
        </p:nvSpPr>
        <p:spPr>
          <a:xfrm>
            <a:off x="642910" y="3500438"/>
            <a:ext cx="7572428" cy="5000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2800" b="1" dirty="0" smtClean="0">
                <a:latin typeface="Traditional Arabic" pitchFamily="18" charset="-78"/>
                <a:cs typeface="Traditional Arabic" pitchFamily="18" charset="-78"/>
              </a:rPr>
              <a:t>C</a:t>
            </a:r>
            <a:r>
              <a:rPr lang="ar-DZ" sz="2800" b="1" dirty="0" smtClean="0">
                <a:latin typeface="Traditional Arabic" pitchFamily="18" charset="-78"/>
                <a:cs typeface="Traditional Arabic" pitchFamily="18" charset="-78"/>
              </a:rPr>
              <a:t>2</a:t>
            </a:r>
            <a:r>
              <a:rPr lang="fr-FR" sz="2800" b="1" dirty="0" smtClean="0">
                <a:latin typeface="Traditional Arabic" pitchFamily="18" charset="-78"/>
                <a:cs typeface="Traditional Arabic" pitchFamily="18" charset="-78"/>
              </a:rPr>
              <a:t>= </a:t>
            </a:r>
            <a:r>
              <a:rPr lang="ar-DZ" sz="2800" b="1" dirty="0" err="1" smtClean="0">
                <a:latin typeface="Traditional Arabic" pitchFamily="18" charset="-78"/>
                <a:cs typeface="Traditional Arabic" pitchFamily="18" charset="-78"/>
              </a:rPr>
              <a:t>1000دج</a:t>
            </a:r>
            <a:r>
              <a:rPr lang="fr-FR" sz="2800" b="1" dirty="0" smtClean="0">
                <a:latin typeface="Traditional Arabic" pitchFamily="18" charset="-78"/>
                <a:cs typeface="Traditional Arabic" pitchFamily="18" charset="-78"/>
              </a:rPr>
              <a:t>         t</a:t>
            </a:r>
            <a:r>
              <a:rPr lang="ar-DZ" sz="2800" b="1" dirty="0" smtClean="0">
                <a:latin typeface="Traditional Arabic" pitchFamily="18" charset="-78"/>
                <a:cs typeface="Traditional Arabic" pitchFamily="18" charset="-78"/>
              </a:rPr>
              <a:t>2</a:t>
            </a:r>
            <a:r>
              <a:rPr lang="fr-FR" sz="2800" b="1" dirty="0" smtClean="0">
                <a:latin typeface="Traditional Arabic" pitchFamily="18" charset="-78"/>
                <a:cs typeface="Traditional Arabic" pitchFamily="18" charset="-78"/>
              </a:rPr>
              <a:t>=</a:t>
            </a:r>
            <a:r>
              <a:rPr lang="ar-DZ" sz="2800" b="1" dirty="0" smtClean="0">
                <a:latin typeface="Traditional Arabic" pitchFamily="18" charset="-78"/>
                <a:cs typeface="Traditional Arabic" pitchFamily="18" charset="-78"/>
              </a:rPr>
              <a:t>6</a:t>
            </a:r>
            <a:r>
              <a:rPr lang="fr-FR" sz="2800" b="1" dirty="0" smtClean="0">
                <a:latin typeface="Traditional Arabic" pitchFamily="18" charset="-78"/>
                <a:cs typeface="Traditional Arabic" pitchFamily="18" charset="-78"/>
              </a:rPr>
              <a:t>%        n= </a:t>
            </a:r>
            <a:r>
              <a:rPr lang="ar-DZ" sz="2800" b="1" dirty="0" smtClean="0">
                <a:latin typeface="Traditional Arabic" pitchFamily="18" charset="-78"/>
                <a:cs typeface="Traditional Arabic" pitchFamily="18" charset="-78"/>
              </a:rPr>
              <a:t>4 سنوات </a:t>
            </a:r>
            <a:endParaRPr lang="fr-FR" sz="2800" b="1" dirty="0">
              <a:latin typeface="Traditional Arabic" pitchFamily="18" charset="-78"/>
              <a:cs typeface="Traditional Arabic" pitchFamily="18" charset="-78"/>
            </a:endParaRPr>
          </a:p>
        </p:txBody>
      </p:sp>
      <p:sp>
        <p:nvSpPr>
          <p:cNvPr id="7" name="Rectangle 6"/>
          <p:cNvSpPr/>
          <p:nvPr/>
        </p:nvSpPr>
        <p:spPr>
          <a:xfrm>
            <a:off x="500034" y="4357694"/>
            <a:ext cx="7572428" cy="5000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fr-FR" sz="2800" b="1" dirty="0" smtClean="0">
                <a:latin typeface="Traditional Arabic" pitchFamily="18" charset="-78"/>
                <a:cs typeface="Traditional Arabic" pitchFamily="18" charset="-78"/>
              </a:rPr>
              <a:t>C</a:t>
            </a:r>
            <a:r>
              <a:rPr lang="ar-DZ" sz="2800" b="1" dirty="0" smtClean="0">
                <a:latin typeface="Traditional Arabic" pitchFamily="18" charset="-78"/>
                <a:cs typeface="Traditional Arabic" pitchFamily="18" charset="-78"/>
              </a:rPr>
              <a:t>3</a:t>
            </a:r>
            <a:r>
              <a:rPr lang="fr-FR" sz="2800" b="1" dirty="0" smtClean="0">
                <a:latin typeface="Traditional Arabic" pitchFamily="18" charset="-78"/>
                <a:cs typeface="Traditional Arabic" pitchFamily="18" charset="-78"/>
              </a:rPr>
              <a:t>= </a:t>
            </a:r>
            <a:r>
              <a:rPr lang="ar-DZ" sz="2800" b="1" dirty="0" err="1" smtClean="0">
                <a:latin typeface="Traditional Arabic" pitchFamily="18" charset="-78"/>
                <a:cs typeface="Traditional Arabic" pitchFamily="18" charset="-78"/>
              </a:rPr>
              <a:t>2000دج</a:t>
            </a:r>
            <a:r>
              <a:rPr lang="fr-FR" sz="2800" b="1" dirty="0" smtClean="0">
                <a:latin typeface="Traditional Arabic" pitchFamily="18" charset="-78"/>
                <a:cs typeface="Traditional Arabic" pitchFamily="18" charset="-78"/>
              </a:rPr>
              <a:t>         t</a:t>
            </a:r>
            <a:r>
              <a:rPr lang="ar-DZ" sz="2800" b="1" dirty="0" smtClean="0">
                <a:latin typeface="Traditional Arabic" pitchFamily="18" charset="-78"/>
                <a:cs typeface="Traditional Arabic" pitchFamily="18" charset="-78"/>
              </a:rPr>
              <a:t>3</a:t>
            </a:r>
            <a:r>
              <a:rPr lang="fr-FR" sz="2800" b="1" dirty="0" smtClean="0">
                <a:latin typeface="Traditional Arabic" pitchFamily="18" charset="-78"/>
                <a:cs typeface="Traditional Arabic" pitchFamily="18" charset="-78"/>
              </a:rPr>
              <a:t>=</a:t>
            </a:r>
            <a:r>
              <a:rPr lang="ar-DZ" sz="2800" b="1" dirty="0" smtClean="0">
                <a:latin typeface="Traditional Arabic" pitchFamily="18" charset="-78"/>
                <a:cs typeface="Traditional Arabic" pitchFamily="18" charset="-78"/>
              </a:rPr>
              <a:t>4</a:t>
            </a:r>
            <a:r>
              <a:rPr lang="fr-FR" sz="2800" b="1" dirty="0" smtClean="0">
                <a:latin typeface="Traditional Arabic" pitchFamily="18" charset="-78"/>
                <a:cs typeface="Traditional Arabic" pitchFamily="18" charset="-78"/>
              </a:rPr>
              <a:t>%        n= </a:t>
            </a:r>
            <a:r>
              <a:rPr lang="ar-DZ" sz="2800" b="1" dirty="0" smtClean="0">
                <a:latin typeface="Traditional Arabic" pitchFamily="18" charset="-78"/>
                <a:cs typeface="Traditional Arabic" pitchFamily="18" charset="-78"/>
              </a:rPr>
              <a:t>2 سنوات</a:t>
            </a:r>
            <a:endParaRPr lang="fr-FR" sz="2800" b="1" dirty="0">
              <a:latin typeface="Traditional Arabic" pitchFamily="18" charset="-78"/>
              <a:cs typeface="Traditional Arabic" pitchFamily="18" charset="-78"/>
            </a:endParaRPr>
          </a:p>
        </p:txBody>
      </p:sp>
      <p:sp>
        <p:nvSpPr>
          <p:cNvPr id="8" name="Rectangle 7"/>
          <p:cNvSpPr/>
          <p:nvPr/>
        </p:nvSpPr>
        <p:spPr>
          <a:xfrm>
            <a:off x="1071538" y="5572140"/>
            <a:ext cx="7572428" cy="5000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2800" b="1" dirty="0" smtClean="0">
                <a:latin typeface="Traditional Arabic" pitchFamily="18" charset="-78"/>
                <a:cs typeface="Traditional Arabic" pitchFamily="18" charset="-78"/>
              </a:rPr>
              <a:t>ما هو المعدل المتوسط؟</a:t>
            </a:r>
            <a:endParaRPr lang="fr-FR" sz="28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6"/>
          <p:cNvGrpSpPr/>
          <p:nvPr/>
        </p:nvGrpSpPr>
        <p:grpSpPr>
          <a:xfrm>
            <a:off x="1643042" y="2428868"/>
            <a:ext cx="5357850" cy="1357322"/>
            <a:chOff x="428596" y="2285992"/>
            <a:chExt cx="5357850" cy="1357322"/>
          </a:xfrm>
          <a:noFill/>
        </p:grpSpPr>
        <p:sp>
          <p:nvSpPr>
            <p:cNvPr id="8" name="Rectangle 7"/>
            <p:cNvSpPr/>
            <p:nvPr/>
          </p:nvSpPr>
          <p:spPr>
            <a:xfrm>
              <a:off x="428596" y="2571744"/>
              <a:ext cx="1285884" cy="500066"/>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err="1"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tm</a:t>
              </a:r>
              <a:endParaRPr lang="fr-FR" sz="28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
          <p:nvSpPr>
            <p:cNvPr id="9" name="Rectangle 8"/>
            <p:cNvSpPr/>
            <p:nvPr/>
          </p:nvSpPr>
          <p:spPr>
            <a:xfrm>
              <a:off x="1571604" y="2714620"/>
              <a:ext cx="500066" cy="35719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a:t>
              </a:r>
              <a:endParaRPr lang="fr-FR" sz="6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
          <p:nvSpPr>
            <p:cNvPr id="10" name="Rectangle 9"/>
            <p:cNvSpPr/>
            <p:nvPr/>
          </p:nvSpPr>
          <p:spPr>
            <a:xfrm>
              <a:off x="2643174" y="2285992"/>
              <a:ext cx="314327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rPr>
                <a:t>∑ci.ti.ni</a:t>
              </a:r>
              <a:endParaRPr lang="fr-FR" sz="6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sp>
          <p:nvSpPr>
            <p:cNvPr id="11" name="Rectangle 10"/>
            <p:cNvSpPr/>
            <p:nvPr/>
          </p:nvSpPr>
          <p:spPr>
            <a:xfrm>
              <a:off x="2143108" y="3214686"/>
              <a:ext cx="3571900" cy="428628"/>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solidFill>
                    <a:schemeClr val="accent2"/>
                  </a:solidFill>
                  <a:effectLst>
                    <a:outerShdw blurRad="38100" dist="38100" dir="2700000" algn="tl">
                      <a:srgbClr val="000000">
                        <a:alpha val="43137"/>
                      </a:srgbClr>
                    </a:outerShdw>
                  </a:effectLst>
                </a:rPr>
                <a:t>∑ci ni</a:t>
              </a:r>
              <a:endParaRPr lang="fr-FR" sz="6000" b="1" dirty="0">
                <a:ln w="18000">
                  <a:solidFill>
                    <a:schemeClr val="accent2">
                      <a:satMod val="140000"/>
                    </a:schemeClr>
                  </a:solidFill>
                  <a:prstDash val="solid"/>
                  <a:miter lim="800000"/>
                </a:ln>
                <a:solidFill>
                  <a:schemeClr val="accent2"/>
                </a:solidFill>
                <a:effectLst>
                  <a:outerShdw blurRad="25500" dist="23000" dir="7020000" algn="tl">
                    <a:srgbClr val="000000">
                      <a:alpha val="50000"/>
                    </a:srgbClr>
                  </a:outerShdw>
                </a:effectLst>
              </a:endParaRPr>
            </a:p>
          </p:txBody>
        </p:sp>
        <p:cxnSp>
          <p:nvCxnSpPr>
            <p:cNvPr id="12" name="Connecteur droit 11"/>
            <p:cNvCxnSpPr/>
            <p:nvPr/>
          </p:nvCxnSpPr>
          <p:spPr>
            <a:xfrm>
              <a:off x="2571736" y="2928934"/>
              <a:ext cx="3071834" cy="1588"/>
            </a:xfrm>
            <a:prstGeom prst="line">
              <a:avLst/>
            </a:prstGeom>
            <a:ln/>
          </p:spPr>
          <p:style>
            <a:lnRef idx="3">
              <a:schemeClr val="accent6"/>
            </a:lnRef>
            <a:fillRef idx="0">
              <a:schemeClr val="accent6"/>
            </a:fillRef>
            <a:effectRef idx="2">
              <a:schemeClr val="accent6"/>
            </a:effectRef>
            <a:fontRef idx="minor">
              <a:schemeClr val="tx1"/>
            </a:fontRef>
          </p:style>
        </p:cxnSp>
      </p:grpSp>
      <p:sp>
        <p:nvSpPr>
          <p:cNvPr id="14" name="Espace réservé du pied de page 13"/>
          <p:cNvSpPr>
            <a:spLocks noGrp="1"/>
          </p:cNvSpPr>
          <p:nvPr>
            <p:ph type="ftr" sz="quarter" idx="11"/>
          </p:nvPr>
        </p:nvSpPr>
        <p:spPr/>
        <p:txBody>
          <a:bodyPr/>
          <a:lstStyle/>
          <a:p>
            <a:endParaRPr lang="fr-FR" dirty="0"/>
          </a:p>
        </p:txBody>
      </p:sp>
      <p:sp>
        <p:nvSpPr>
          <p:cNvPr id="13" name="Espace réservé du numéro de diapositive 12"/>
          <p:cNvSpPr>
            <a:spLocks noGrp="1"/>
          </p:cNvSpPr>
          <p:nvPr>
            <p:ph type="sldNum" sz="quarter" idx="12"/>
          </p:nvPr>
        </p:nvSpPr>
        <p:spPr/>
        <p:txBody>
          <a:bodyPr/>
          <a:lstStyle/>
          <a:p>
            <a:fld id="{1058A486-F5FA-4F60-A9EC-298618A31A5B}"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5"/>
          <p:cNvGrpSpPr/>
          <p:nvPr/>
        </p:nvGrpSpPr>
        <p:grpSpPr>
          <a:xfrm>
            <a:off x="214282" y="2571745"/>
            <a:ext cx="8929718" cy="3330139"/>
            <a:chOff x="214282" y="2571744"/>
            <a:chExt cx="8929718" cy="2094225"/>
          </a:xfrm>
        </p:grpSpPr>
        <p:sp>
          <p:nvSpPr>
            <p:cNvPr id="13" name="Rectangle 12"/>
            <p:cNvSpPr/>
            <p:nvPr/>
          </p:nvSpPr>
          <p:spPr>
            <a:xfrm>
              <a:off x="214282" y="2571744"/>
              <a:ext cx="8929718" cy="309683"/>
            </a:xfrm>
            <a:prstGeom prst="rect">
              <a:avLst/>
            </a:prstGeom>
          </p:spPr>
          <p:txBody>
            <a:bodyPr wrap="square">
              <a:spAutoFit/>
            </a:bodyPr>
            <a:lstStyle/>
            <a:p>
              <a:r>
                <a:rPr lang="fr-FR" sz="2600" b="1" dirty="0" smtClean="0"/>
                <a:t>∑ci.ti.ni  </a:t>
              </a:r>
              <a:r>
                <a:rPr lang="ar-DZ" sz="2600" b="1" dirty="0" smtClean="0"/>
                <a:t>=</a:t>
              </a:r>
              <a:r>
                <a:rPr lang="fr-FR" sz="2600" b="1" dirty="0" smtClean="0"/>
                <a:t> (</a:t>
              </a:r>
              <a:r>
                <a:rPr lang="ar-DZ" sz="2600" b="1" dirty="0" smtClean="0"/>
                <a:t>4000</a:t>
              </a:r>
              <a:r>
                <a:rPr lang="fr-FR" sz="2600" b="1" dirty="0" smtClean="0"/>
                <a:t>*</a:t>
              </a:r>
              <a:r>
                <a:rPr lang="ar-DZ" sz="2600" b="1" dirty="0" smtClean="0"/>
                <a:t>0.02</a:t>
              </a:r>
              <a:r>
                <a:rPr lang="fr-FR" sz="2600" b="1" dirty="0" smtClean="0"/>
                <a:t>*</a:t>
              </a:r>
              <a:r>
                <a:rPr lang="ar-DZ" sz="2600" b="1" dirty="0" smtClean="0"/>
                <a:t>2</a:t>
              </a:r>
              <a:r>
                <a:rPr lang="fr-FR" sz="2600" b="1" dirty="0" smtClean="0"/>
                <a:t>)+(</a:t>
              </a:r>
              <a:r>
                <a:rPr lang="ar-DZ" sz="2600" b="1" dirty="0" smtClean="0"/>
                <a:t>1000</a:t>
              </a:r>
              <a:r>
                <a:rPr lang="fr-FR" sz="2600" b="1" dirty="0" smtClean="0"/>
                <a:t>*</a:t>
              </a:r>
              <a:r>
                <a:rPr lang="ar-DZ" sz="2600" b="1" dirty="0" smtClean="0"/>
                <a:t>0.06</a:t>
              </a:r>
              <a:r>
                <a:rPr lang="fr-FR" sz="2600" b="1" dirty="0" smtClean="0"/>
                <a:t>*</a:t>
              </a:r>
              <a:r>
                <a:rPr lang="ar-DZ" sz="2600" b="1" dirty="0" smtClean="0"/>
                <a:t>4</a:t>
              </a:r>
              <a:r>
                <a:rPr lang="fr-FR" sz="2600" b="1" dirty="0" smtClean="0"/>
                <a:t>)+(</a:t>
              </a:r>
              <a:r>
                <a:rPr lang="ar-DZ" sz="2600" b="1" dirty="0" smtClean="0"/>
                <a:t>2000</a:t>
              </a:r>
              <a:r>
                <a:rPr lang="fr-FR" sz="2600" b="1" dirty="0" smtClean="0"/>
                <a:t>*</a:t>
              </a:r>
              <a:r>
                <a:rPr lang="ar-DZ" sz="2600" b="1" dirty="0" smtClean="0"/>
                <a:t>0.04</a:t>
              </a:r>
              <a:r>
                <a:rPr lang="fr-FR" sz="2600" b="1" dirty="0" smtClean="0"/>
                <a:t>*</a:t>
              </a:r>
              <a:r>
                <a:rPr lang="ar-DZ" sz="2600" b="1" dirty="0" smtClean="0"/>
                <a:t>2</a:t>
              </a:r>
              <a:r>
                <a:rPr lang="fr-FR" sz="2600" b="1" dirty="0" smtClean="0"/>
                <a:t>)</a:t>
              </a:r>
              <a:endParaRPr lang="fr-FR" sz="2600" b="1" dirty="0"/>
            </a:p>
          </p:txBody>
        </p:sp>
        <p:sp>
          <p:nvSpPr>
            <p:cNvPr id="14" name="Rectangle 13"/>
            <p:cNvSpPr/>
            <p:nvPr/>
          </p:nvSpPr>
          <p:spPr>
            <a:xfrm>
              <a:off x="214282" y="3429000"/>
              <a:ext cx="8929718" cy="406458"/>
            </a:xfrm>
            <a:prstGeom prst="rect">
              <a:avLst/>
            </a:prstGeom>
          </p:spPr>
          <p:txBody>
            <a:bodyPr wrap="square">
              <a:spAutoFit/>
            </a:bodyPr>
            <a:lstStyle/>
            <a:p>
              <a:r>
                <a:rPr lang="fr-FR" sz="3600" b="1" dirty="0" smtClean="0"/>
                <a:t>∑ci.ti.ni </a:t>
              </a:r>
              <a:r>
                <a:rPr lang="ar-DZ" sz="3600" b="1" dirty="0" smtClean="0"/>
                <a:t>=</a:t>
              </a:r>
              <a:r>
                <a:rPr lang="fr-FR" sz="3600" b="1" dirty="0" smtClean="0"/>
                <a:t> </a:t>
              </a:r>
              <a:r>
                <a:rPr lang="ar-DZ" sz="3600" b="1" dirty="0" smtClean="0"/>
                <a:t>160</a:t>
              </a:r>
              <a:r>
                <a:rPr lang="fr-FR" sz="3600" b="1" dirty="0" smtClean="0"/>
                <a:t>+</a:t>
              </a:r>
              <a:r>
                <a:rPr lang="ar-DZ" sz="3600" b="1" dirty="0" smtClean="0"/>
                <a:t>240</a:t>
              </a:r>
              <a:r>
                <a:rPr lang="fr-FR" sz="3600" b="1" dirty="0" smtClean="0"/>
                <a:t>+</a:t>
              </a:r>
              <a:r>
                <a:rPr lang="ar-DZ" sz="3600" b="1" dirty="0" smtClean="0"/>
                <a:t>160</a:t>
              </a:r>
              <a:endParaRPr lang="fr-FR" sz="3600" b="1" dirty="0"/>
            </a:p>
          </p:txBody>
        </p:sp>
        <p:sp>
          <p:nvSpPr>
            <p:cNvPr id="15" name="Rectangle 14"/>
            <p:cNvSpPr/>
            <p:nvPr/>
          </p:nvSpPr>
          <p:spPr>
            <a:xfrm>
              <a:off x="214282" y="4143380"/>
              <a:ext cx="8929718" cy="522589"/>
            </a:xfrm>
            <a:prstGeom prst="rect">
              <a:avLst/>
            </a:prstGeom>
          </p:spPr>
          <p:txBody>
            <a:bodyPr wrap="square">
              <a:spAutoFit/>
            </a:bodyPr>
            <a:lstStyle/>
            <a:p>
              <a:r>
                <a:rPr lang="fr-FR" sz="4800" b="1" dirty="0" smtClean="0">
                  <a:solidFill>
                    <a:schemeClr val="accent2"/>
                  </a:solidFill>
                </a:rPr>
                <a:t>∑ci.ti.ni  </a:t>
              </a:r>
              <a:r>
                <a:rPr lang="ar-DZ" sz="4800" b="1" dirty="0" smtClean="0">
                  <a:solidFill>
                    <a:schemeClr val="accent2"/>
                  </a:solidFill>
                </a:rPr>
                <a:t>560=</a:t>
              </a:r>
              <a:r>
                <a:rPr lang="fr-FR" sz="4800" b="1" dirty="0" smtClean="0">
                  <a:solidFill>
                    <a:schemeClr val="accent2"/>
                  </a:solidFill>
                </a:rPr>
                <a:t> </a:t>
              </a:r>
              <a:endParaRPr lang="fr-FR" sz="4800" b="1" dirty="0">
                <a:solidFill>
                  <a:schemeClr val="accent2"/>
                </a:solidFill>
              </a:endParaRPr>
            </a:p>
          </p:txBody>
        </p:sp>
      </p:grpSp>
      <p:sp>
        <p:nvSpPr>
          <p:cNvPr id="16" name="Rectangle 15"/>
          <p:cNvSpPr/>
          <p:nvPr/>
        </p:nvSpPr>
        <p:spPr>
          <a:xfrm>
            <a:off x="3929058" y="785794"/>
            <a:ext cx="4286280" cy="10001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5400" b="1" dirty="0" smtClean="0"/>
              <a:t>حساب البسط</a:t>
            </a:r>
            <a:endParaRPr lang="fr-FR" sz="5400" b="1" dirty="0"/>
          </a:p>
        </p:txBody>
      </p:sp>
      <p:sp>
        <p:nvSpPr>
          <p:cNvPr id="8" name="Espace réservé du pied de page 7"/>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pied de page 2"/>
          <p:cNvSpPr>
            <a:spLocks noGrp="1"/>
          </p:cNvSpPr>
          <p:nvPr>
            <p:ph type="ftr" sz="quarter" idx="11"/>
          </p:nvPr>
        </p:nvSpPr>
        <p:spPr/>
        <p:txBody>
          <a:bodyPr/>
          <a:lstStyle/>
          <a:p>
            <a:r>
              <a:rPr lang="fr-FR" smtClean="0"/>
              <a:t>Dr. Friha Linda</a:t>
            </a:r>
            <a:endParaRPr lang="fr-FR"/>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23</a:t>
            </a:fld>
            <a:endParaRPr lang="fr-FR"/>
          </a:p>
        </p:txBody>
      </p:sp>
      <p:sp>
        <p:nvSpPr>
          <p:cNvPr id="5" name="Espace réservé du contenu 4"/>
          <p:cNvSpPr>
            <a:spLocks noGrp="1"/>
          </p:cNvSpPr>
          <p:nvPr>
            <p:ph sz="quarter" idx="1"/>
          </p:nvPr>
        </p:nvSpPr>
        <p:spPr/>
        <p:txBody>
          <a:bodyPr/>
          <a:lstStyle/>
          <a:p>
            <a:endParaRPr lang="en-US"/>
          </a:p>
        </p:txBody>
      </p:sp>
    </p:spTree>
    <p:extLst>
      <p:ext uri="{BB962C8B-B14F-4D97-AF65-F5344CB8AC3E}">
        <p14:creationId xmlns:p14="http://schemas.microsoft.com/office/powerpoint/2010/main" val="195173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7"/>
          <p:cNvGrpSpPr/>
          <p:nvPr/>
        </p:nvGrpSpPr>
        <p:grpSpPr>
          <a:xfrm>
            <a:off x="214282" y="2071677"/>
            <a:ext cx="8929718" cy="3235679"/>
            <a:chOff x="214282" y="2571744"/>
            <a:chExt cx="8929718" cy="2114753"/>
          </a:xfrm>
        </p:grpSpPr>
        <p:sp>
          <p:nvSpPr>
            <p:cNvPr id="9" name="Rectangle 8"/>
            <p:cNvSpPr/>
            <p:nvPr/>
          </p:nvSpPr>
          <p:spPr>
            <a:xfrm>
              <a:off x="214282" y="2571744"/>
              <a:ext cx="8929718" cy="422424"/>
            </a:xfrm>
            <a:prstGeom prst="rect">
              <a:avLst/>
            </a:prstGeom>
          </p:spPr>
          <p:txBody>
            <a:bodyPr wrap="square">
              <a:spAutoFit/>
            </a:bodyPr>
            <a:lstStyle/>
            <a:p>
              <a:r>
                <a:rPr lang="fr-FR" sz="3600" b="1" dirty="0" smtClean="0"/>
                <a:t>∑ci.ni  </a:t>
              </a:r>
              <a:r>
                <a:rPr lang="ar-DZ" sz="3600" b="1" dirty="0" smtClean="0"/>
                <a:t>=</a:t>
              </a:r>
              <a:r>
                <a:rPr lang="fr-FR" sz="3600" b="1" dirty="0" smtClean="0"/>
                <a:t> (</a:t>
              </a:r>
              <a:r>
                <a:rPr lang="ar-DZ" sz="3600" b="1" dirty="0" smtClean="0"/>
                <a:t>4000</a:t>
              </a:r>
              <a:r>
                <a:rPr lang="fr-FR" sz="3600" b="1" dirty="0" smtClean="0"/>
                <a:t>*</a:t>
              </a:r>
              <a:r>
                <a:rPr lang="ar-DZ" sz="3600" b="1" dirty="0" smtClean="0"/>
                <a:t>2</a:t>
              </a:r>
              <a:r>
                <a:rPr lang="fr-FR" sz="3600" b="1" dirty="0" smtClean="0"/>
                <a:t>)+(</a:t>
              </a:r>
              <a:r>
                <a:rPr lang="ar-DZ" sz="3600" b="1" dirty="0" smtClean="0"/>
                <a:t>1000</a:t>
              </a:r>
              <a:r>
                <a:rPr lang="fr-FR" sz="3600" b="1" dirty="0" smtClean="0"/>
                <a:t>*</a:t>
              </a:r>
              <a:r>
                <a:rPr lang="ar-DZ" sz="3600" b="1" dirty="0" smtClean="0"/>
                <a:t>4</a:t>
              </a:r>
              <a:r>
                <a:rPr lang="fr-FR" sz="3600" b="1" dirty="0" smtClean="0"/>
                <a:t>)+(</a:t>
              </a:r>
              <a:r>
                <a:rPr lang="ar-DZ" sz="3600" b="1" dirty="0" smtClean="0"/>
                <a:t>2000</a:t>
              </a:r>
              <a:r>
                <a:rPr lang="fr-FR" sz="3600" b="1" dirty="0" smtClean="0"/>
                <a:t>*</a:t>
              </a:r>
              <a:r>
                <a:rPr lang="ar-DZ" sz="3600" b="1" dirty="0" smtClean="0"/>
                <a:t>2</a:t>
              </a:r>
              <a:r>
                <a:rPr lang="fr-FR" sz="3600" b="1" dirty="0" smtClean="0"/>
                <a:t>)</a:t>
              </a:r>
              <a:endParaRPr lang="fr-FR" sz="3600" b="1" dirty="0"/>
            </a:p>
          </p:txBody>
        </p:sp>
        <p:sp>
          <p:nvSpPr>
            <p:cNvPr id="10" name="Rectangle 9"/>
            <p:cNvSpPr/>
            <p:nvPr/>
          </p:nvSpPr>
          <p:spPr>
            <a:xfrm>
              <a:off x="214282" y="3429000"/>
              <a:ext cx="8929718" cy="422424"/>
            </a:xfrm>
            <a:prstGeom prst="rect">
              <a:avLst/>
            </a:prstGeom>
          </p:spPr>
          <p:txBody>
            <a:bodyPr wrap="square">
              <a:spAutoFit/>
            </a:bodyPr>
            <a:lstStyle/>
            <a:p>
              <a:r>
                <a:rPr lang="ar-DZ" sz="3600" b="1" dirty="0" smtClean="0"/>
                <a:t>=</a:t>
              </a:r>
              <a:r>
                <a:rPr lang="fr-FR" sz="3600" b="1" dirty="0" smtClean="0"/>
                <a:t> </a:t>
              </a:r>
              <a:r>
                <a:rPr lang="ar-DZ" sz="3600" b="1" dirty="0" smtClean="0"/>
                <a:t>8000</a:t>
              </a:r>
              <a:r>
                <a:rPr lang="fr-FR" sz="3600" b="1" dirty="0" smtClean="0"/>
                <a:t>+</a:t>
              </a:r>
              <a:r>
                <a:rPr lang="ar-DZ" sz="3600" b="1" dirty="0" smtClean="0"/>
                <a:t>4000</a:t>
              </a:r>
              <a:r>
                <a:rPr lang="fr-FR" sz="3600" b="1" dirty="0" smtClean="0"/>
                <a:t>+</a:t>
              </a:r>
              <a:r>
                <a:rPr lang="ar-DZ" sz="3600" b="1" dirty="0" smtClean="0"/>
                <a:t>4000</a:t>
              </a:r>
              <a:endParaRPr lang="fr-FR" sz="3600" b="1" dirty="0"/>
            </a:p>
          </p:txBody>
        </p:sp>
        <p:sp>
          <p:nvSpPr>
            <p:cNvPr id="11" name="Rectangle 10"/>
            <p:cNvSpPr/>
            <p:nvPr/>
          </p:nvSpPr>
          <p:spPr>
            <a:xfrm>
              <a:off x="214282" y="4143380"/>
              <a:ext cx="8929718" cy="543117"/>
            </a:xfrm>
            <a:prstGeom prst="rect">
              <a:avLst/>
            </a:prstGeom>
          </p:spPr>
          <p:txBody>
            <a:bodyPr wrap="square">
              <a:spAutoFit/>
            </a:bodyPr>
            <a:lstStyle/>
            <a:p>
              <a:r>
                <a:rPr lang="fr-FR" sz="4800" b="1" dirty="0" smtClean="0">
                  <a:solidFill>
                    <a:schemeClr val="accent2"/>
                  </a:solidFill>
                </a:rPr>
                <a:t>∑ci.ni  </a:t>
              </a:r>
              <a:r>
                <a:rPr lang="ar-DZ" sz="4800" b="1" dirty="0" smtClean="0">
                  <a:solidFill>
                    <a:schemeClr val="accent2"/>
                  </a:solidFill>
                </a:rPr>
                <a:t>=</a:t>
              </a:r>
              <a:r>
                <a:rPr lang="fr-FR" sz="4800" b="1" dirty="0" smtClean="0">
                  <a:solidFill>
                    <a:schemeClr val="accent2"/>
                  </a:solidFill>
                </a:rPr>
                <a:t> </a:t>
              </a:r>
              <a:r>
                <a:rPr lang="ar-DZ" sz="4800" b="1" dirty="0" smtClean="0">
                  <a:solidFill>
                    <a:schemeClr val="accent2"/>
                  </a:solidFill>
                </a:rPr>
                <a:t>16000</a:t>
              </a:r>
              <a:endParaRPr lang="fr-FR" sz="4800" b="1" dirty="0">
                <a:solidFill>
                  <a:schemeClr val="accent2"/>
                </a:solidFill>
              </a:endParaRPr>
            </a:p>
          </p:txBody>
        </p:sp>
      </p:grpSp>
      <p:sp>
        <p:nvSpPr>
          <p:cNvPr id="6" name="Rectangle 5"/>
          <p:cNvSpPr/>
          <p:nvPr/>
        </p:nvSpPr>
        <p:spPr>
          <a:xfrm>
            <a:off x="4357686" y="285728"/>
            <a:ext cx="4286280" cy="10001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ar-DZ" sz="5400" b="1" dirty="0" smtClean="0"/>
              <a:t>حساب المقام</a:t>
            </a:r>
            <a:endParaRPr lang="fr-FR" sz="5400" b="1" dirty="0"/>
          </a:p>
        </p:txBody>
      </p:sp>
      <p:sp>
        <p:nvSpPr>
          <p:cNvPr id="8" name="Espace réservé du pied de page 7"/>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9"/>
          <p:cNvGrpSpPr/>
          <p:nvPr/>
        </p:nvGrpSpPr>
        <p:grpSpPr>
          <a:xfrm>
            <a:off x="357158" y="1857364"/>
            <a:ext cx="7851512" cy="2500330"/>
            <a:chOff x="0" y="785794"/>
            <a:chExt cx="8208670" cy="2500330"/>
          </a:xfrm>
        </p:grpSpPr>
        <p:grpSp>
          <p:nvGrpSpPr>
            <p:cNvPr id="3" name="Groupe 3"/>
            <p:cNvGrpSpPr/>
            <p:nvPr/>
          </p:nvGrpSpPr>
          <p:grpSpPr>
            <a:xfrm>
              <a:off x="500035" y="785794"/>
              <a:ext cx="4500594" cy="1357322"/>
              <a:chOff x="428596" y="2285992"/>
              <a:chExt cx="5286412" cy="1357322"/>
            </a:xfrm>
            <a:noFill/>
          </p:grpSpPr>
          <p:sp>
            <p:nvSpPr>
              <p:cNvPr id="5" name="Rectangle 4"/>
              <p:cNvSpPr/>
              <p:nvPr/>
            </p:nvSpPr>
            <p:spPr>
              <a:xfrm>
                <a:off x="428596" y="2571744"/>
                <a:ext cx="1285884" cy="500066"/>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err="1" smtClean="0">
                    <a:solidFill>
                      <a:schemeClr val="tx1"/>
                    </a:solidFill>
                  </a:rPr>
                  <a:t>tm</a:t>
                </a:r>
                <a:endParaRPr lang="fr-FR" sz="4800" b="1" dirty="0">
                  <a:solidFill>
                    <a:schemeClr val="tx1"/>
                  </a:solidFill>
                </a:endParaRPr>
              </a:p>
            </p:txBody>
          </p:sp>
          <p:sp>
            <p:nvSpPr>
              <p:cNvPr id="6" name="Rectangle 5"/>
              <p:cNvSpPr/>
              <p:nvPr/>
            </p:nvSpPr>
            <p:spPr>
              <a:xfrm>
                <a:off x="1571604" y="2714620"/>
                <a:ext cx="500066" cy="35719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rPr>
                  <a:t>=</a:t>
                </a:r>
                <a:endParaRPr lang="fr-FR" sz="4800" b="1" dirty="0">
                  <a:solidFill>
                    <a:schemeClr val="tx1"/>
                  </a:solidFill>
                </a:endParaRPr>
              </a:p>
            </p:txBody>
          </p:sp>
          <p:sp>
            <p:nvSpPr>
              <p:cNvPr id="7" name="Rectangle 6"/>
              <p:cNvSpPr/>
              <p:nvPr/>
            </p:nvSpPr>
            <p:spPr>
              <a:xfrm>
                <a:off x="2455891" y="2285992"/>
                <a:ext cx="314327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rPr>
                  <a:t>∑ci.ti.ni</a:t>
                </a:r>
                <a:endParaRPr lang="fr-FR" sz="4800" b="1" dirty="0">
                  <a:solidFill>
                    <a:schemeClr val="tx1"/>
                  </a:solidFill>
                </a:endParaRPr>
              </a:p>
            </p:txBody>
          </p:sp>
          <p:sp>
            <p:nvSpPr>
              <p:cNvPr id="8" name="Rectangle 7"/>
              <p:cNvSpPr/>
              <p:nvPr/>
            </p:nvSpPr>
            <p:spPr>
              <a:xfrm>
                <a:off x="2143108" y="3214686"/>
                <a:ext cx="3571900" cy="428628"/>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rPr>
                  <a:t>∑ci ni</a:t>
                </a:r>
                <a:endParaRPr lang="fr-FR" sz="4800" b="1" dirty="0">
                  <a:solidFill>
                    <a:schemeClr val="tx1"/>
                  </a:solidFill>
                </a:endParaRPr>
              </a:p>
            </p:txBody>
          </p:sp>
          <p:cxnSp>
            <p:nvCxnSpPr>
              <p:cNvPr id="9" name="Connecteur droit 8"/>
              <p:cNvCxnSpPr/>
              <p:nvPr/>
            </p:nvCxnSpPr>
            <p:spPr>
              <a:xfrm>
                <a:off x="2571736" y="2928934"/>
                <a:ext cx="2563079" cy="1588"/>
              </a:xfrm>
              <a:prstGeom prst="line">
                <a:avLst/>
              </a:prstGeom>
              <a:ln/>
            </p:spPr>
            <p:style>
              <a:lnRef idx="3">
                <a:schemeClr val="accent6"/>
              </a:lnRef>
              <a:fillRef idx="0">
                <a:schemeClr val="accent6"/>
              </a:fillRef>
              <a:effectRef idx="2">
                <a:schemeClr val="accent6"/>
              </a:effectRef>
              <a:fontRef idx="minor">
                <a:schemeClr val="tx1"/>
              </a:fontRef>
            </p:style>
          </p:cxnSp>
        </p:grpSp>
        <p:grpSp>
          <p:nvGrpSpPr>
            <p:cNvPr id="4" name="Groupe 10"/>
            <p:cNvGrpSpPr/>
            <p:nvPr/>
          </p:nvGrpSpPr>
          <p:grpSpPr>
            <a:xfrm>
              <a:off x="5357819" y="785794"/>
              <a:ext cx="2786082" cy="1357322"/>
              <a:chOff x="2143108" y="2285992"/>
              <a:chExt cx="3571900" cy="1357322"/>
            </a:xfrm>
            <a:noFill/>
          </p:grpSpPr>
          <p:sp>
            <p:nvSpPr>
              <p:cNvPr id="14" name="Rectangle 13"/>
              <p:cNvSpPr/>
              <p:nvPr/>
            </p:nvSpPr>
            <p:spPr>
              <a:xfrm>
                <a:off x="2455891" y="2285992"/>
                <a:ext cx="314327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solidFill>
                      <a:schemeClr val="tx1"/>
                    </a:solidFill>
                  </a:rPr>
                  <a:t>560</a:t>
                </a:r>
                <a:endParaRPr lang="fr-FR" sz="4800" b="1" dirty="0">
                  <a:solidFill>
                    <a:schemeClr val="tx1"/>
                  </a:solidFill>
                </a:endParaRPr>
              </a:p>
            </p:txBody>
          </p:sp>
          <p:sp>
            <p:nvSpPr>
              <p:cNvPr id="15" name="Rectangle 14"/>
              <p:cNvSpPr/>
              <p:nvPr/>
            </p:nvSpPr>
            <p:spPr>
              <a:xfrm>
                <a:off x="2143108" y="3214686"/>
                <a:ext cx="3571900" cy="428628"/>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solidFill>
                      <a:schemeClr val="tx1"/>
                    </a:solidFill>
                  </a:rPr>
                  <a:t>16000</a:t>
                </a:r>
                <a:endParaRPr lang="fr-FR" sz="4800" b="1" dirty="0">
                  <a:solidFill>
                    <a:schemeClr val="tx1"/>
                  </a:solidFill>
                </a:endParaRPr>
              </a:p>
            </p:txBody>
          </p:sp>
          <p:cxnSp>
            <p:nvCxnSpPr>
              <p:cNvPr id="16" name="Connecteur droit 15"/>
              <p:cNvCxnSpPr/>
              <p:nvPr/>
            </p:nvCxnSpPr>
            <p:spPr>
              <a:xfrm>
                <a:off x="2571736" y="2928934"/>
                <a:ext cx="2563079" cy="1588"/>
              </a:xfrm>
              <a:prstGeom prst="line">
                <a:avLst/>
              </a:prstGeom>
              <a:ln/>
            </p:spPr>
            <p:style>
              <a:lnRef idx="3">
                <a:schemeClr val="accent6"/>
              </a:lnRef>
              <a:fillRef idx="0">
                <a:schemeClr val="accent6"/>
              </a:fillRef>
              <a:effectRef idx="2">
                <a:schemeClr val="accent6"/>
              </a:effectRef>
              <a:fontRef idx="minor">
                <a:schemeClr val="tx1"/>
              </a:fontRef>
            </p:style>
          </p:cxnSp>
        </p:grpSp>
        <p:sp>
          <p:nvSpPr>
            <p:cNvPr id="17" name="Rectangle 16"/>
            <p:cNvSpPr/>
            <p:nvPr/>
          </p:nvSpPr>
          <p:spPr>
            <a:xfrm>
              <a:off x="5143504" y="1285860"/>
              <a:ext cx="493398"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rPr>
                <a:t>=</a:t>
              </a:r>
              <a:endParaRPr lang="fr-FR" sz="4800" b="1" dirty="0">
                <a:solidFill>
                  <a:schemeClr val="tx1"/>
                </a:solidFill>
              </a:endParaRPr>
            </a:p>
          </p:txBody>
        </p:sp>
        <p:sp>
          <p:nvSpPr>
            <p:cNvPr id="18" name="Rectangle 17"/>
            <p:cNvSpPr/>
            <p:nvPr/>
          </p:nvSpPr>
          <p:spPr>
            <a:xfrm>
              <a:off x="7715272" y="1285860"/>
              <a:ext cx="493398"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tx1"/>
                  </a:solidFill>
                </a:rPr>
                <a:t>=</a:t>
              </a:r>
              <a:endParaRPr lang="fr-FR" sz="4800" b="1" dirty="0">
                <a:solidFill>
                  <a:schemeClr val="tx1"/>
                </a:solidFill>
              </a:endParaRPr>
            </a:p>
          </p:txBody>
        </p:sp>
        <p:sp>
          <p:nvSpPr>
            <p:cNvPr id="19" name="Rectangle 18"/>
            <p:cNvSpPr/>
            <p:nvPr/>
          </p:nvSpPr>
          <p:spPr>
            <a:xfrm>
              <a:off x="0" y="2928934"/>
              <a:ext cx="2000201"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solidFill>
                    <a:schemeClr val="tx1"/>
                  </a:solidFill>
                </a:rPr>
                <a:t>0.035</a:t>
              </a:r>
              <a:endParaRPr lang="fr-FR" sz="4800" b="1" dirty="0">
                <a:solidFill>
                  <a:schemeClr val="tx1"/>
                </a:solidFill>
              </a:endParaRPr>
            </a:p>
          </p:txBody>
        </p:sp>
      </p:grpSp>
      <p:sp>
        <p:nvSpPr>
          <p:cNvPr id="21" name="Rectangle 20"/>
          <p:cNvSpPr/>
          <p:nvPr/>
        </p:nvSpPr>
        <p:spPr>
          <a:xfrm>
            <a:off x="2857488" y="3929066"/>
            <a:ext cx="1714512"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3.5</a:t>
            </a:r>
            <a:r>
              <a:rPr lang="fr-FR" sz="48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22" name="Rectangle 21"/>
          <p:cNvSpPr/>
          <p:nvPr/>
        </p:nvSpPr>
        <p:spPr>
          <a:xfrm>
            <a:off x="2357422" y="3929066"/>
            <a:ext cx="493398"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a:t>
            </a:r>
            <a:endParaRPr lang="fr-FR" sz="40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23" name="Espace réservé du pied de page 22"/>
          <p:cNvSpPr>
            <a:spLocks noGrp="1"/>
          </p:cNvSpPr>
          <p:nvPr>
            <p:ph type="ftr" sz="quarter" idx="11"/>
          </p:nvPr>
        </p:nvSpPr>
        <p:spPr/>
        <p:txBody>
          <a:bodyPr/>
          <a:lstStyle/>
          <a:p>
            <a:endParaRPr lang="fr-FR" dirty="0"/>
          </a:p>
        </p:txBody>
      </p:sp>
      <p:sp>
        <p:nvSpPr>
          <p:cNvPr id="20" name="Espace réservé du numéro de diapositive 19"/>
          <p:cNvSpPr>
            <a:spLocks noGrp="1"/>
          </p:cNvSpPr>
          <p:nvPr>
            <p:ph type="sldNum" sz="quarter" idx="12"/>
          </p:nvPr>
        </p:nvSpPr>
        <p:spPr/>
        <p:txBody>
          <a:bodyPr/>
          <a:lstStyle/>
          <a:p>
            <a:fld id="{1058A486-F5FA-4F60-A9EC-298618A31A5B}" type="slidenum">
              <a:rPr lang="fr-FR" smtClean="0"/>
              <a:pPr/>
              <a:t>25</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1.</a:t>
            </a:r>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حساب الفوائد لعدة مبالغ متساوية </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endParaRPr>
          </a:p>
        </p:txBody>
      </p:sp>
      <p:sp>
        <p:nvSpPr>
          <p:cNvPr id="5" name="Espace réservé du pied de page 4"/>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3</a:t>
            </a:fld>
            <a:endParaRPr lang="fr-FR"/>
          </a:p>
        </p:txBody>
      </p:sp>
      <p:sp>
        <p:nvSpPr>
          <p:cNvPr id="3" name="Espace réservé du contenu 2"/>
          <p:cNvSpPr>
            <a:spLocks noGrp="1"/>
          </p:cNvSpPr>
          <p:nvPr>
            <p:ph sz="quarter" idx="1"/>
          </p:nvPr>
        </p:nvSpPr>
        <p:spPr>
          <a:xfrm>
            <a:off x="571472" y="1628800"/>
            <a:ext cx="8115328" cy="2409828"/>
          </a:xfrm>
        </p:spPr>
        <p:txBody>
          <a:bodyPr>
            <a:normAutofit/>
          </a:bodyPr>
          <a:lstStyle/>
          <a:p>
            <a:pPr algn="justLow" rtl="1">
              <a:lnSpc>
                <a:spcPct val="150000"/>
              </a:lnSpc>
              <a:buNone/>
            </a:pPr>
            <a:r>
              <a:rPr lang="ar-DZ" sz="2800" b="1" dirty="0" smtClean="0">
                <a:latin typeface="Traditional Arabic" pitchFamily="18" charset="-78"/>
                <a:cs typeface="Traditional Arabic" pitchFamily="18" charset="-78"/>
              </a:rPr>
              <a:t>	إذا كانت لدينا عدة مبالغ غير متساوية استثمرت لأزمنة مختلفة بمعدل فائدة واحد أو مختلف،فانه يتم حساب الفائدة المتحققة من كل مبلغ ثم جمع النواتج للحصول على الفوائد من جميع المبالغ</a:t>
            </a:r>
            <a:r>
              <a:rPr lang="fr-FR" sz="2800" b="1" dirty="0" smtClean="0">
                <a:latin typeface="Traditional Arabic" pitchFamily="18" charset="-78"/>
                <a:cs typeface="Traditional Arabic" pitchFamily="18" charset="-78"/>
              </a:rPr>
              <a:t>.</a:t>
            </a:r>
            <a:endParaRPr lang="fr-FR" sz="2800" b="1" dirty="0">
              <a:latin typeface="Traditional Arabic" pitchFamily="18" charset="-78"/>
              <a:cs typeface="Traditional Arabic" pitchFamily="18" charset="-78"/>
            </a:endParaRPr>
          </a:p>
        </p:txBody>
      </p:sp>
      <p:sp>
        <p:nvSpPr>
          <p:cNvPr id="6" name="Rectangle 5"/>
          <p:cNvSpPr/>
          <p:nvPr/>
        </p:nvSpPr>
        <p:spPr>
          <a:xfrm>
            <a:off x="3588627" y="4038628"/>
            <a:ext cx="3581430" cy="830997"/>
          </a:xfrm>
          <a:prstGeom prst="rect">
            <a:avLst/>
          </a:prstGeom>
        </p:spPr>
        <p:txBody>
          <a:bodyPr wrap="none">
            <a:spAutoFit/>
          </a:bodyPr>
          <a:lstStyle/>
          <a:p>
            <a:r>
              <a:rPr lang="fr-FR" sz="4800" dirty="0" smtClean="0">
                <a:solidFill>
                  <a:srgbClr val="FF0000"/>
                </a:solidFill>
                <a:latin typeface="Traditional Arabic" pitchFamily="18" charset="-78"/>
                <a:cs typeface="Traditional Arabic" pitchFamily="18" charset="-78"/>
              </a:rPr>
              <a:t>I=</a:t>
            </a:r>
            <a:r>
              <a:rPr lang="fr-FR" sz="4800" b="1" dirty="0" err="1" smtClean="0">
                <a:solidFill>
                  <a:srgbClr val="FF0000"/>
                </a:solidFill>
                <a:latin typeface="Traditional Arabic" pitchFamily="18" charset="-78"/>
                <a:cs typeface="Traditional Arabic" pitchFamily="18" charset="-78"/>
              </a:rPr>
              <a:t>i</a:t>
            </a:r>
            <a:r>
              <a:rPr lang="fr-FR" sz="3600" b="1" dirty="0" err="1" smtClean="0">
                <a:solidFill>
                  <a:srgbClr val="FF0000"/>
                </a:solidFill>
                <a:latin typeface="Traditional Arabic" pitchFamily="18" charset="-78"/>
                <a:cs typeface="Traditional Arabic" pitchFamily="18" charset="-78"/>
              </a:rPr>
              <a:t>1</a:t>
            </a:r>
            <a:r>
              <a:rPr lang="fr-FR" sz="4800" b="1" dirty="0" err="1" smtClean="0">
                <a:solidFill>
                  <a:srgbClr val="FF0000"/>
                </a:solidFill>
                <a:latin typeface="Traditional Arabic" pitchFamily="18" charset="-78"/>
                <a:cs typeface="Traditional Arabic" pitchFamily="18" charset="-78"/>
              </a:rPr>
              <a:t>+i</a:t>
            </a:r>
            <a:r>
              <a:rPr lang="fr-FR" sz="3600" b="1" dirty="0" err="1" smtClean="0">
                <a:solidFill>
                  <a:srgbClr val="FF0000"/>
                </a:solidFill>
                <a:latin typeface="Traditional Arabic" pitchFamily="18" charset="-78"/>
                <a:cs typeface="Traditional Arabic" pitchFamily="18" charset="-78"/>
              </a:rPr>
              <a:t>2</a:t>
            </a:r>
            <a:r>
              <a:rPr lang="fr-FR" sz="4800" b="1" dirty="0" smtClean="0">
                <a:solidFill>
                  <a:srgbClr val="FF0000"/>
                </a:solidFill>
                <a:latin typeface="Traditional Arabic" pitchFamily="18" charset="-78"/>
                <a:cs typeface="Traditional Arabic" pitchFamily="18" charset="-78"/>
              </a:rPr>
              <a:t>+</a:t>
            </a:r>
            <a:r>
              <a:rPr lang="ar-DZ" sz="4800" b="1" dirty="0" smtClean="0">
                <a:solidFill>
                  <a:srgbClr val="FF0000"/>
                </a:solidFill>
                <a:latin typeface="Traditional Arabic" pitchFamily="18" charset="-78"/>
                <a:cs typeface="Traditional Arabic" pitchFamily="18" charset="-78"/>
              </a:rPr>
              <a:t>+....</a:t>
            </a:r>
            <a:r>
              <a:rPr lang="fr-FR" sz="4800" b="1" dirty="0" smtClean="0">
                <a:solidFill>
                  <a:srgbClr val="FF0000"/>
                </a:solidFill>
                <a:latin typeface="Traditional Arabic" pitchFamily="18" charset="-78"/>
                <a:cs typeface="Traditional Arabic" pitchFamily="18" charset="-78"/>
              </a:rPr>
              <a:t>i</a:t>
            </a:r>
            <a:r>
              <a:rPr lang="fr-FR" sz="3600" b="1" dirty="0" smtClean="0">
                <a:solidFill>
                  <a:srgbClr val="FF0000"/>
                </a:solidFill>
                <a:latin typeface="Traditional Arabic" pitchFamily="18" charset="-78"/>
                <a:cs typeface="Traditional Arabic" pitchFamily="18" charset="-78"/>
              </a:rPr>
              <a:t>n</a:t>
            </a:r>
            <a:endParaRPr lang="fr-FR" sz="36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4"/>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4</a:t>
            </a:fld>
            <a:endParaRPr lang="fr-FR"/>
          </a:p>
        </p:txBody>
      </p:sp>
      <p:sp>
        <p:nvSpPr>
          <p:cNvPr id="3" name="Espace réservé du contenu 2"/>
          <p:cNvSpPr>
            <a:spLocks noGrp="1"/>
          </p:cNvSpPr>
          <p:nvPr>
            <p:ph sz="quarter" idx="1"/>
          </p:nvPr>
        </p:nvSpPr>
        <p:spPr>
          <a:xfrm>
            <a:off x="914400" y="428604"/>
            <a:ext cx="7772400" cy="5591196"/>
          </a:xfrm>
        </p:spPr>
        <p:txBody>
          <a:bodyPr>
            <a:normAutofit/>
          </a:bodyPr>
          <a:lstStyle/>
          <a:p>
            <a:pPr algn="r" rtl="1"/>
            <a:r>
              <a:rPr lang="ar-DZ" sz="3200" b="1" dirty="0" smtClean="0">
                <a:solidFill>
                  <a:schemeClr val="accent2"/>
                </a:solidFill>
                <a:latin typeface="Traditional Arabic" pitchFamily="18" charset="-78"/>
                <a:cs typeface="Traditional Arabic" pitchFamily="18" charset="-78"/>
              </a:rPr>
              <a:t>مثال تطبيقي</a:t>
            </a:r>
          </a:p>
          <a:p>
            <a:pPr algn="r" rtl="1">
              <a:buNone/>
            </a:pPr>
            <a:r>
              <a:rPr lang="ar-DZ" sz="3200" dirty="0" smtClean="0">
                <a:latin typeface="Traditional Arabic" pitchFamily="18" charset="-78"/>
                <a:cs typeface="Traditional Arabic" pitchFamily="18" charset="-78"/>
              </a:rPr>
              <a:t>استثمر شخص المبالغ التالية:</a:t>
            </a:r>
          </a:p>
          <a:p>
            <a:pPr algn="r" rtl="1">
              <a:buNone/>
            </a:pPr>
            <a:r>
              <a:rPr lang="ar-DZ" sz="3200" dirty="0" smtClean="0">
                <a:latin typeface="Traditional Arabic" pitchFamily="18" charset="-78"/>
                <a:cs typeface="Traditional Arabic" pitchFamily="18" charset="-78"/>
              </a:rPr>
              <a:t>1000 </a:t>
            </a:r>
            <a:r>
              <a:rPr lang="ar-DZ" sz="3200" dirty="0" err="1" smtClean="0">
                <a:latin typeface="Traditional Arabic" pitchFamily="18" charset="-78"/>
                <a:cs typeface="Traditional Arabic" pitchFamily="18" charset="-78"/>
              </a:rPr>
              <a:t>دج</a:t>
            </a:r>
            <a:r>
              <a:rPr lang="ar-DZ" sz="3200" dirty="0" smtClean="0">
                <a:latin typeface="Traditional Arabic" pitchFamily="18" charset="-78"/>
                <a:cs typeface="Traditional Arabic" pitchFamily="18" charset="-78"/>
              </a:rPr>
              <a:t> لمدة </a:t>
            </a:r>
            <a:r>
              <a:rPr lang="fr-FR" sz="3200" dirty="0" smtClean="0">
                <a:latin typeface="Traditional Arabic" pitchFamily="18" charset="-78"/>
                <a:cs typeface="Traditional Arabic" pitchFamily="18" charset="-78"/>
              </a:rPr>
              <a:t>36</a:t>
            </a:r>
            <a:r>
              <a:rPr lang="ar-DZ" sz="3200" dirty="0" smtClean="0">
                <a:latin typeface="Traditional Arabic" pitchFamily="18" charset="-78"/>
                <a:cs typeface="Traditional Arabic" pitchFamily="18" charset="-78"/>
              </a:rPr>
              <a:t> يوم بمعدل 5% سنويا</a:t>
            </a:r>
          </a:p>
          <a:p>
            <a:pPr algn="r" rtl="1">
              <a:buNone/>
            </a:pPr>
            <a:r>
              <a:rPr lang="ar-DZ" sz="3200" dirty="0" smtClean="0">
                <a:latin typeface="Traditional Arabic" pitchFamily="18" charset="-78"/>
                <a:cs typeface="Traditional Arabic" pitchFamily="18" charset="-78"/>
              </a:rPr>
              <a:t>500 </a:t>
            </a:r>
            <a:r>
              <a:rPr lang="ar-DZ" sz="3200" dirty="0" err="1" smtClean="0">
                <a:latin typeface="Traditional Arabic" pitchFamily="18" charset="-78"/>
                <a:cs typeface="Traditional Arabic" pitchFamily="18" charset="-78"/>
              </a:rPr>
              <a:t>دج</a:t>
            </a:r>
            <a:r>
              <a:rPr lang="ar-DZ" sz="3200" dirty="0" smtClean="0">
                <a:latin typeface="Traditional Arabic" pitchFamily="18" charset="-78"/>
                <a:cs typeface="Traditional Arabic" pitchFamily="18" charset="-78"/>
              </a:rPr>
              <a:t> لمدة 45 يوم بمعدل 6% سنويا</a:t>
            </a:r>
          </a:p>
          <a:p>
            <a:pPr algn="r" rtl="1">
              <a:buNone/>
            </a:pPr>
            <a:r>
              <a:rPr lang="ar-DZ" sz="3200" dirty="0" smtClean="0">
                <a:latin typeface="Traditional Arabic" pitchFamily="18" charset="-78"/>
                <a:cs typeface="Traditional Arabic" pitchFamily="18" charset="-78"/>
              </a:rPr>
              <a:t>2000 </a:t>
            </a:r>
            <a:r>
              <a:rPr lang="ar-DZ" sz="3200" dirty="0" err="1" smtClean="0">
                <a:latin typeface="Traditional Arabic" pitchFamily="18" charset="-78"/>
                <a:cs typeface="Traditional Arabic" pitchFamily="18" charset="-78"/>
              </a:rPr>
              <a:t>دج</a:t>
            </a:r>
            <a:r>
              <a:rPr lang="ar-DZ" sz="3200" dirty="0" smtClean="0">
                <a:latin typeface="Traditional Arabic" pitchFamily="18" charset="-78"/>
                <a:cs typeface="Traditional Arabic" pitchFamily="18" charset="-78"/>
              </a:rPr>
              <a:t> لمدة </a:t>
            </a:r>
            <a:r>
              <a:rPr lang="fr-FR" sz="3200" dirty="0" smtClean="0">
                <a:latin typeface="Traditional Arabic" pitchFamily="18" charset="-78"/>
                <a:cs typeface="Traditional Arabic" pitchFamily="18" charset="-78"/>
              </a:rPr>
              <a:t>72</a:t>
            </a:r>
            <a:r>
              <a:rPr lang="ar-DZ" sz="3200" dirty="0" smtClean="0">
                <a:latin typeface="Traditional Arabic" pitchFamily="18" charset="-78"/>
                <a:cs typeface="Traditional Arabic" pitchFamily="18" charset="-78"/>
              </a:rPr>
              <a:t>يوم بمعدل 7.5% سنويا</a:t>
            </a:r>
          </a:p>
          <a:p>
            <a:pPr algn="r" rtl="1">
              <a:buNone/>
            </a:pPr>
            <a:r>
              <a:rPr lang="ar-DZ" sz="3200" dirty="0" smtClean="0">
                <a:solidFill>
                  <a:schemeClr val="accent2"/>
                </a:solidFill>
                <a:latin typeface="Traditional Arabic" pitchFamily="18" charset="-78"/>
                <a:cs typeface="Traditional Arabic" pitchFamily="18" charset="-78"/>
              </a:rPr>
              <a:t>المطلوب</a:t>
            </a:r>
            <a:r>
              <a:rPr lang="ar-DZ" sz="3200" dirty="0" smtClean="0">
                <a:latin typeface="Traditional Arabic" pitchFamily="18" charset="-78"/>
                <a:cs typeface="Traditional Arabic" pitchFamily="18" charset="-78"/>
              </a:rPr>
              <a:t> اوجد الفائدة المتحققة من استثمار المبالغ السابقة؟</a:t>
            </a:r>
          </a:p>
          <a:p>
            <a:pPr algn="r" rtl="1">
              <a:buNone/>
            </a:pPr>
            <a:endParaRPr lang="ar-DZ" sz="3200" dirty="0" smtClean="0">
              <a:latin typeface="Traditional Arabic" pitchFamily="18" charset="-78"/>
              <a:cs typeface="Traditional Arabic" pitchFamily="18" charset="-78"/>
            </a:endParaRPr>
          </a:p>
          <a:p>
            <a:pPr algn="r" rtl="1">
              <a:buNone/>
            </a:pPr>
            <a:endParaRPr lang="fr-FR" sz="3200"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e 7"/>
          <p:cNvGrpSpPr/>
          <p:nvPr/>
        </p:nvGrpSpPr>
        <p:grpSpPr>
          <a:xfrm>
            <a:off x="500034" y="1214422"/>
            <a:ext cx="3429024" cy="642942"/>
            <a:chOff x="1464449" y="2500306"/>
            <a:chExt cx="2893237" cy="642942"/>
          </a:xfrm>
          <a:noFill/>
        </p:grpSpPr>
        <p:sp>
          <p:nvSpPr>
            <p:cNvPr id="9" name="Rectangle 8"/>
            <p:cNvSpPr/>
            <p:nvPr/>
          </p:nvSpPr>
          <p:spPr>
            <a:xfrm>
              <a:off x="1464449" y="2643182"/>
              <a:ext cx="571504" cy="500066"/>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i</a:t>
              </a:r>
              <a:endParaRPr lang="fr-FR" sz="36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10" name="Rectangle 9"/>
            <p:cNvSpPr/>
            <p:nvPr/>
          </p:nvSpPr>
          <p:spPr>
            <a:xfrm>
              <a:off x="1928794" y="2714620"/>
              <a:ext cx="500066" cy="357190"/>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36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11" name="Rectangle 10"/>
            <p:cNvSpPr/>
            <p:nvPr/>
          </p:nvSpPr>
          <p:spPr>
            <a:xfrm>
              <a:off x="2643174" y="2500306"/>
              <a:ext cx="1714512" cy="571504"/>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err="1"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c.t.n</a:t>
              </a:r>
              <a:endParaRPr lang="fr-FR" sz="36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12" name="Espace réservé du pied de page 11"/>
          <p:cNvSpPr>
            <a:spLocks noGrp="1"/>
          </p:cNvSpPr>
          <p:nvPr>
            <p:ph type="ftr" sz="quarter" idx="11"/>
          </p:nvPr>
        </p:nvSpPr>
        <p:spPr/>
        <p:txBody>
          <a:bodyPr/>
          <a:lstStyle/>
          <a:p>
            <a:r>
              <a:rPr lang="fr-FR" dirty="0" smtClean="0"/>
              <a:t>da</a:t>
            </a:r>
            <a:endParaRPr lang="fr-FR" dirty="0"/>
          </a:p>
        </p:txBody>
      </p:sp>
      <p:sp>
        <p:nvSpPr>
          <p:cNvPr id="7" name="Espace réservé du numéro de diapositive 6"/>
          <p:cNvSpPr>
            <a:spLocks noGrp="1"/>
          </p:cNvSpPr>
          <p:nvPr>
            <p:ph type="sldNum" sz="quarter" idx="12"/>
          </p:nvPr>
        </p:nvSpPr>
        <p:spPr/>
        <p:txBody>
          <a:bodyPr/>
          <a:lstStyle/>
          <a:p>
            <a:fld id="{1058A486-F5FA-4F60-A9EC-298618A31A5B}" type="slidenum">
              <a:rPr lang="fr-FR" smtClean="0"/>
              <a:pPr/>
              <a:t>5</a:t>
            </a:fld>
            <a:endParaRPr lang="fr-FR"/>
          </a:p>
        </p:txBody>
      </p:sp>
      <p:sp>
        <p:nvSpPr>
          <p:cNvPr id="13" name="Espace réservé du contenu 12"/>
          <p:cNvSpPr>
            <a:spLocks noGrp="1"/>
          </p:cNvSpPr>
          <p:nvPr>
            <p:ph sz="quarter" idx="1"/>
          </p:nvPr>
        </p:nvSpPr>
        <p:spPr>
          <a:xfrm>
            <a:off x="179584" y="620688"/>
            <a:ext cx="8472518" cy="6684996"/>
          </a:xfrm>
        </p:spPr>
        <p:txBody>
          <a:bodyPr/>
          <a:lstStyle/>
          <a:p>
            <a:pPr algn="r" rtl="1"/>
            <a:r>
              <a:rPr lang="ar-DZ" dirty="0" smtClean="0">
                <a:latin typeface="Traditional Arabic" pitchFamily="18" charset="-78"/>
                <a:cs typeface="Traditional Arabic" pitchFamily="18" charset="-78"/>
              </a:rPr>
              <a:t>الحل:</a:t>
            </a:r>
          </a:p>
          <a:p>
            <a:pPr algn="r" rtl="1"/>
            <a:r>
              <a:rPr lang="ar-DZ" dirty="0" smtClean="0">
                <a:latin typeface="Traditional Arabic" pitchFamily="18" charset="-78"/>
                <a:cs typeface="Traditional Arabic" pitchFamily="18" charset="-78"/>
              </a:rPr>
              <a:t>تحسب الفائدة المتحققة من كل مبلغ:</a:t>
            </a:r>
          </a:p>
          <a:p>
            <a:pPr algn="r" rtl="1"/>
            <a:endParaRPr lang="ar-DZ" dirty="0" smtClean="0">
              <a:latin typeface="Traditional Arabic" pitchFamily="18" charset="-78"/>
              <a:cs typeface="Traditional Arabic" pitchFamily="18" charset="-78"/>
            </a:endParaRPr>
          </a:p>
          <a:p>
            <a:pPr>
              <a:buFont typeface="Wingdings" pitchFamily="2" charset="2"/>
              <a:buChar char="§"/>
            </a:pPr>
            <a:r>
              <a:rPr lang="fr-FR" sz="3600" b="1" dirty="0" smtClean="0">
                <a:latin typeface="Traditional Arabic" pitchFamily="18" charset="-78"/>
                <a:cs typeface="Traditional Arabic" pitchFamily="18" charset="-78"/>
              </a:rPr>
              <a:t>i1=c1.t1.n1=1000*0.05*(36/360)=</a:t>
            </a:r>
            <a:r>
              <a:rPr lang="fr-FR" sz="3600" b="1" dirty="0" smtClean="0">
                <a:solidFill>
                  <a:schemeClr val="accent2"/>
                </a:solidFill>
                <a:latin typeface="Traditional Arabic" pitchFamily="18" charset="-78"/>
                <a:cs typeface="Traditional Arabic" pitchFamily="18" charset="-78"/>
              </a:rPr>
              <a:t>5</a:t>
            </a:r>
          </a:p>
          <a:p>
            <a:pPr>
              <a:buFont typeface="Wingdings" pitchFamily="2" charset="2"/>
              <a:buChar char="§"/>
            </a:pPr>
            <a:r>
              <a:rPr lang="fr-FR" sz="3600" b="1" dirty="0" smtClean="0">
                <a:latin typeface="Traditional Arabic" pitchFamily="18" charset="-78"/>
                <a:cs typeface="Traditional Arabic" pitchFamily="18" charset="-78"/>
              </a:rPr>
              <a:t>i2=c2.t2.n2=500*0.06*(45/360)=</a:t>
            </a:r>
            <a:r>
              <a:rPr lang="fr-FR" sz="3600" b="1" dirty="0" smtClean="0">
                <a:solidFill>
                  <a:schemeClr val="accent2"/>
                </a:solidFill>
                <a:latin typeface="Traditional Arabic" pitchFamily="18" charset="-78"/>
                <a:cs typeface="Traditional Arabic" pitchFamily="18" charset="-78"/>
              </a:rPr>
              <a:t>3.75</a:t>
            </a:r>
            <a:endParaRPr lang="ar-DZ" sz="3600" dirty="0" smtClean="0">
              <a:solidFill>
                <a:schemeClr val="accent2"/>
              </a:solidFill>
              <a:latin typeface="Traditional Arabic" pitchFamily="18" charset="-78"/>
              <a:cs typeface="Traditional Arabic" pitchFamily="18" charset="-78"/>
            </a:endParaRPr>
          </a:p>
          <a:p>
            <a:pPr>
              <a:buFont typeface="Wingdings" pitchFamily="2" charset="2"/>
              <a:buChar char="§"/>
            </a:pPr>
            <a:r>
              <a:rPr lang="fr-FR" sz="3600" b="1" dirty="0" smtClean="0">
                <a:latin typeface="Traditional Arabic" pitchFamily="18" charset="-78"/>
                <a:cs typeface="Traditional Arabic" pitchFamily="18" charset="-78"/>
              </a:rPr>
              <a:t>i3=c3.t3.n3=2000*0.075*(72/360)=</a:t>
            </a:r>
            <a:r>
              <a:rPr lang="fr-FR" sz="3600" b="1" dirty="0" smtClean="0">
                <a:solidFill>
                  <a:schemeClr val="accent2"/>
                </a:solidFill>
                <a:latin typeface="Traditional Arabic" pitchFamily="18" charset="-78"/>
                <a:cs typeface="Traditional Arabic" pitchFamily="18" charset="-78"/>
              </a:rPr>
              <a:t>30</a:t>
            </a:r>
          </a:p>
          <a:p>
            <a:pPr>
              <a:buNone/>
            </a:pPr>
            <a:endParaRPr lang="ar-DZ" dirty="0" smtClean="0">
              <a:latin typeface="Traditional Arabic" pitchFamily="18" charset="-78"/>
              <a:cs typeface="Traditional Arabic" pitchFamily="18" charset="-78"/>
            </a:endParaRPr>
          </a:p>
          <a:p>
            <a:pPr>
              <a:buNone/>
            </a:pPr>
            <a:r>
              <a:rPr lang="fr-FR" sz="4000" dirty="0" smtClean="0">
                <a:solidFill>
                  <a:srgbClr val="FF0000"/>
                </a:solidFill>
                <a:latin typeface="Traditional Arabic" pitchFamily="18" charset="-78"/>
                <a:cs typeface="Traditional Arabic" pitchFamily="18" charset="-78"/>
              </a:rPr>
              <a:t>I=</a:t>
            </a:r>
            <a:r>
              <a:rPr lang="fr-FR" sz="4000" b="1" dirty="0" smtClean="0">
                <a:solidFill>
                  <a:srgbClr val="FF0000"/>
                </a:solidFill>
                <a:latin typeface="Traditional Arabic" pitchFamily="18" charset="-78"/>
                <a:cs typeface="Traditional Arabic" pitchFamily="18" charset="-78"/>
              </a:rPr>
              <a:t>i1+i2+i3= 5+3.75+30</a:t>
            </a:r>
            <a:r>
              <a:rPr lang="fr-FR" sz="4000" b="1" dirty="0" smtClean="0">
                <a:latin typeface="Traditional Arabic" pitchFamily="18" charset="-78"/>
                <a:cs typeface="Traditional Arabic" pitchFamily="18" charset="-78"/>
              </a:rPr>
              <a:t>= </a:t>
            </a:r>
            <a:r>
              <a:rPr lang="fr-FR" sz="4000" b="1" dirty="0" smtClean="0">
                <a:solidFill>
                  <a:schemeClr val="accent2"/>
                </a:solidFill>
                <a:latin typeface="Traditional Arabic" pitchFamily="18" charset="-78"/>
                <a:cs typeface="Traditional Arabic" pitchFamily="18" charset="-78"/>
              </a:rPr>
              <a:t>38.75</a:t>
            </a:r>
            <a:r>
              <a:rPr lang="ar-DZ" sz="4000" b="1" dirty="0" err="1" smtClean="0">
                <a:solidFill>
                  <a:schemeClr val="accent2"/>
                </a:solidFill>
                <a:latin typeface="Traditional Arabic" pitchFamily="18" charset="-78"/>
                <a:cs typeface="Traditional Arabic" pitchFamily="18" charset="-78"/>
              </a:rPr>
              <a:t>دج</a:t>
            </a:r>
            <a:endParaRPr lang="fr-FR" sz="4000" dirty="0">
              <a:solidFill>
                <a:schemeClr val="accent2"/>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solidFill>
                  <a:schemeClr val="accent1"/>
                </a:solidFill>
                <a:latin typeface="Arial" panose="020B0604020202020204" pitchFamily="34" charset="0"/>
                <a:cs typeface="Arial" panose="020B0604020202020204" pitchFamily="34" charset="0"/>
              </a:rPr>
              <a:t>مثال تطبيقي:</a:t>
            </a:r>
            <a:endParaRPr lang="fr-FR" dirty="0">
              <a:solidFill>
                <a:schemeClr val="accent1"/>
              </a:solidFill>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6</a:t>
            </a:fld>
            <a:endParaRPr lang="fr-FR"/>
          </a:p>
        </p:txBody>
      </p:sp>
      <p:sp>
        <p:nvSpPr>
          <p:cNvPr id="5" name="Espace réservé du contenu 4"/>
          <p:cNvSpPr>
            <a:spLocks noGrp="1"/>
          </p:cNvSpPr>
          <p:nvPr>
            <p:ph sz="quarter" idx="1"/>
          </p:nvPr>
        </p:nvSpPr>
        <p:spPr/>
        <p:txBody>
          <a:bodyPr/>
          <a:lstStyle/>
          <a:p>
            <a:pPr algn="r" rtl="1"/>
            <a:r>
              <a:rPr lang="ar-DZ" dirty="0" smtClean="0">
                <a:latin typeface="Arial" panose="020B0604020202020204" pitchFamily="34" charset="0"/>
                <a:cs typeface="Arial" panose="020B0604020202020204" pitchFamily="34" charset="0"/>
              </a:rPr>
              <a:t>اودع شخص 03 مبالغ مالية في احدى البنوك مبلغها 9080 دج، بمعدل فائدة 10%,</a:t>
            </a:r>
          </a:p>
          <a:p>
            <a:pPr algn="r" rtl="1"/>
            <a:r>
              <a:rPr lang="ar-DZ" dirty="0" smtClean="0">
                <a:latin typeface="Arial" panose="020B0604020202020204" pitchFamily="34" charset="0"/>
                <a:cs typeface="Arial" panose="020B0604020202020204" pitchFamily="34" charset="0"/>
              </a:rPr>
              <a:t>الأول لمدة </a:t>
            </a:r>
            <a:r>
              <a:rPr lang="ar-DZ" dirty="0" err="1" smtClean="0">
                <a:latin typeface="Arial" panose="020B0604020202020204" pitchFamily="34" charset="0"/>
                <a:cs typeface="Arial" panose="020B0604020202020204" pitchFamily="34" charset="0"/>
              </a:rPr>
              <a:t>72يوما</a:t>
            </a:r>
            <a:endParaRPr lang="ar-DZ" dirty="0" smtClean="0">
              <a:latin typeface="Arial" panose="020B0604020202020204" pitchFamily="34" charset="0"/>
              <a:cs typeface="Arial" panose="020B0604020202020204" pitchFamily="34" charset="0"/>
            </a:endParaRPr>
          </a:p>
          <a:p>
            <a:pPr algn="r" rtl="1"/>
            <a:r>
              <a:rPr lang="ar-DZ" dirty="0" smtClean="0">
                <a:latin typeface="Arial" panose="020B0604020202020204" pitchFamily="34" charset="0"/>
                <a:cs typeface="Arial" panose="020B0604020202020204" pitchFamily="34" charset="0"/>
              </a:rPr>
              <a:t>الثاني لمدة </a:t>
            </a:r>
            <a:r>
              <a:rPr lang="ar-DZ" dirty="0" err="1" smtClean="0">
                <a:latin typeface="Arial" panose="020B0604020202020204" pitchFamily="34" charset="0"/>
                <a:cs typeface="Arial" panose="020B0604020202020204" pitchFamily="34" charset="0"/>
              </a:rPr>
              <a:t>108يوما</a:t>
            </a:r>
            <a:endParaRPr lang="ar-DZ" dirty="0" smtClean="0">
              <a:latin typeface="Arial" panose="020B0604020202020204" pitchFamily="34" charset="0"/>
              <a:cs typeface="Arial" panose="020B0604020202020204" pitchFamily="34" charset="0"/>
            </a:endParaRPr>
          </a:p>
          <a:p>
            <a:pPr algn="r" rtl="1"/>
            <a:r>
              <a:rPr lang="ar-DZ" dirty="0" smtClean="0">
                <a:latin typeface="Arial" panose="020B0604020202020204" pitchFamily="34" charset="0"/>
                <a:cs typeface="Arial" panose="020B0604020202020204" pitchFamily="34" charset="0"/>
              </a:rPr>
              <a:t>الثالث لمدة </a:t>
            </a:r>
            <a:r>
              <a:rPr lang="ar-DZ" dirty="0" err="1" smtClean="0">
                <a:latin typeface="Arial" panose="020B0604020202020204" pitchFamily="34" charset="0"/>
                <a:cs typeface="Arial" panose="020B0604020202020204" pitchFamily="34" charset="0"/>
              </a:rPr>
              <a:t>144يوم</a:t>
            </a:r>
            <a:endParaRPr lang="ar-DZ" dirty="0" smtClean="0">
              <a:latin typeface="Arial" panose="020B0604020202020204" pitchFamily="34" charset="0"/>
              <a:cs typeface="Arial" panose="020B0604020202020204" pitchFamily="34" charset="0"/>
            </a:endParaRPr>
          </a:p>
          <a:p>
            <a:pPr algn="r" rtl="1"/>
            <a:r>
              <a:rPr lang="ar-DZ" dirty="0" smtClean="0">
                <a:latin typeface="Arial" panose="020B0604020202020204" pitchFamily="34" charset="0"/>
                <a:cs typeface="Arial" panose="020B0604020202020204" pitchFamily="34" charset="0"/>
              </a:rPr>
              <a:t>المبلغ الثالث اكبر من الأول </a:t>
            </a:r>
            <a:r>
              <a:rPr lang="ar-DZ" dirty="0" err="1" smtClean="0">
                <a:latin typeface="Arial" panose="020B0604020202020204" pitchFamily="34" charset="0"/>
                <a:cs typeface="Arial" panose="020B0604020202020204" pitchFamily="34" charset="0"/>
              </a:rPr>
              <a:t>ب1580دج</a:t>
            </a:r>
            <a:r>
              <a:rPr lang="ar-DZ" dirty="0" smtClean="0">
                <a:latin typeface="Arial" panose="020B0604020202020204" pitchFamily="34" charset="0"/>
                <a:cs typeface="Arial" panose="020B0604020202020204" pitchFamily="34" charset="0"/>
              </a:rPr>
              <a:t>، و المبلغ الثاني نصف الأول,</a:t>
            </a:r>
          </a:p>
          <a:p>
            <a:pPr algn="r" rtl="1"/>
            <a:r>
              <a:rPr lang="ar-DZ" dirty="0" smtClean="0">
                <a:latin typeface="Arial" panose="020B0604020202020204" pitchFamily="34" charset="0"/>
                <a:cs typeface="Arial" panose="020B0604020202020204" pitchFamily="34" charset="0"/>
              </a:rPr>
              <a:t>المطلوب: حساب</a:t>
            </a:r>
          </a:p>
          <a:p>
            <a:pPr marL="514350" indent="-514350" algn="r" rtl="1">
              <a:buFont typeface="+mj-lt"/>
              <a:buAutoNum type="arabicPeriod"/>
            </a:pPr>
            <a:r>
              <a:rPr lang="ar-DZ" dirty="0" smtClean="0">
                <a:latin typeface="Arial" panose="020B0604020202020204" pitchFamily="34" charset="0"/>
                <a:cs typeface="Arial" panose="020B0604020202020204" pitchFamily="34" charset="0"/>
              </a:rPr>
              <a:t>قيمة كل مبلغ</a:t>
            </a:r>
          </a:p>
          <a:p>
            <a:pPr marL="514350" indent="-514350" algn="r" rtl="1">
              <a:buFont typeface="+mj-lt"/>
              <a:buAutoNum type="arabicPeriod"/>
            </a:pPr>
            <a:r>
              <a:rPr lang="ar-DZ" dirty="0" smtClean="0">
                <a:latin typeface="Arial" panose="020B0604020202020204" pitchFamily="34" charset="0"/>
                <a:cs typeface="Arial" panose="020B0604020202020204" pitchFamily="34" charset="0"/>
              </a:rPr>
              <a:t>مجموع فوائد المبالغ الثلاث</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3624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Dr. Friha Linda</a:t>
            </a:r>
            <a:endParaRPr lang="fr-FR"/>
          </a:p>
        </p:txBody>
      </p:sp>
      <p:sp>
        <p:nvSpPr>
          <p:cNvPr id="4" name="Espace réservé du numéro de diapositive 3"/>
          <p:cNvSpPr>
            <a:spLocks noGrp="1"/>
          </p:cNvSpPr>
          <p:nvPr>
            <p:ph type="sldNum" sz="quarter" idx="12"/>
          </p:nvPr>
        </p:nvSpPr>
        <p:spPr/>
        <p:txBody>
          <a:bodyPr/>
          <a:lstStyle/>
          <a:p>
            <a:fld id="{1058A486-F5FA-4F60-A9EC-298618A31A5B}" type="slidenum">
              <a:rPr lang="fr-FR" smtClean="0"/>
              <a:pPr/>
              <a:t>7</a:t>
            </a:fld>
            <a:endParaRPr lang="fr-F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6304" y="332656"/>
            <a:ext cx="8674167" cy="6525344"/>
          </a:xfrm>
          <a:prstGeom prst="rect">
            <a:avLst/>
          </a:prstGeom>
        </p:spPr>
      </p:pic>
    </p:spTree>
    <p:extLst>
      <p:ext uri="{BB962C8B-B14F-4D97-AF65-F5344CB8AC3E}">
        <p14:creationId xmlns:p14="http://schemas.microsoft.com/office/powerpoint/2010/main" val="1857938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304" y="696375"/>
            <a:ext cx="8790545" cy="725470"/>
          </a:xfrm>
        </p:spPr>
        <p:txBody>
          <a:bodyPr>
            <a:noAutofit/>
          </a:bodyPr>
          <a:lstStyle/>
          <a:p>
            <a:pPr algn="ctr" rtl="1"/>
            <a:r>
              <a:rPr lang="fr-F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.2 </a:t>
            </a: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حساب القيمة المكتسبة (القيمة المحصلة)</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endParaRPr>
          </a:p>
        </p:txBody>
      </p:sp>
      <p:sp>
        <p:nvSpPr>
          <p:cNvPr id="6" name="Espace réservé du pied de page 5"/>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058A486-F5FA-4F60-A9EC-298618A31A5B}" type="slidenum">
              <a:rPr lang="fr-FR" smtClean="0"/>
              <a:pPr/>
              <a:t>8</a:t>
            </a:fld>
            <a:endParaRPr lang="fr-FR"/>
          </a:p>
        </p:txBody>
      </p:sp>
      <p:sp>
        <p:nvSpPr>
          <p:cNvPr id="3" name="Espace réservé du contenu 2"/>
          <p:cNvSpPr>
            <a:spLocks noGrp="1"/>
          </p:cNvSpPr>
          <p:nvPr>
            <p:ph sz="quarter" idx="1"/>
          </p:nvPr>
        </p:nvSpPr>
        <p:spPr>
          <a:xfrm>
            <a:off x="0" y="1447800"/>
            <a:ext cx="8686800" cy="4572000"/>
          </a:xfrm>
        </p:spPr>
        <p:txBody>
          <a:bodyPr>
            <a:normAutofit/>
          </a:bodyPr>
          <a:lstStyle/>
          <a:p>
            <a:pPr algn="r" rtl="1"/>
            <a:r>
              <a:rPr lang="ar-DZ" sz="3600" b="1" dirty="0" smtClean="0">
                <a:solidFill>
                  <a:schemeClr val="accent1"/>
                </a:solidFill>
              </a:rPr>
              <a:t>تعريف</a:t>
            </a:r>
            <a:r>
              <a:rPr lang="ar-DZ" sz="3600" b="1" dirty="0" smtClean="0"/>
              <a:t>:</a:t>
            </a:r>
          </a:p>
          <a:p>
            <a:pPr algn="r" rtl="1">
              <a:buNone/>
            </a:pPr>
            <a:r>
              <a:rPr lang="ar-DZ" sz="3600" dirty="0" smtClean="0"/>
              <a:t>هي حاصل جمع أصل مبلغ الاستثمار (مبلغ واحد أو عدة مبالغ ) والعوائد المتحققة في نهاية مدة الاستثمار</a:t>
            </a:r>
          </a:p>
          <a:p>
            <a:pPr algn="r" rtl="1">
              <a:buNone/>
            </a:pPr>
            <a:r>
              <a:rPr lang="ar-DZ" sz="3600" dirty="0" smtClean="0">
                <a:solidFill>
                  <a:schemeClr val="accent1"/>
                </a:solidFill>
              </a:rPr>
              <a:t>نرمز له </a:t>
            </a:r>
            <a:r>
              <a:rPr lang="ar-DZ" sz="3600" dirty="0" err="1" smtClean="0">
                <a:solidFill>
                  <a:schemeClr val="accent1"/>
                </a:solidFill>
              </a:rPr>
              <a:t>ب</a:t>
            </a:r>
            <a:r>
              <a:rPr lang="fr-FR" sz="3600" b="1" dirty="0" smtClean="0">
                <a:solidFill>
                  <a:schemeClr val="accent2"/>
                </a:solidFill>
                <a:effectLst>
                  <a:outerShdw blurRad="38100" dist="38100" dir="2700000" algn="tl">
                    <a:srgbClr val="000000">
                      <a:alpha val="43137"/>
                    </a:srgbClr>
                  </a:outerShdw>
                </a:effectLst>
              </a:rPr>
              <a:t> </a:t>
            </a:r>
            <a:r>
              <a:rPr lang="fr-FR" sz="7200" b="1" dirty="0" smtClean="0">
                <a:solidFill>
                  <a:schemeClr val="accent2"/>
                </a:solidFill>
                <a:effectLst>
                  <a:outerShdw blurRad="38100" dist="38100" dir="2700000" algn="tl">
                    <a:srgbClr val="000000">
                      <a:alpha val="43137"/>
                    </a:srgbClr>
                  </a:outerShdw>
                </a:effectLst>
              </a:rPr>
              <a:t>A</a:t>
            </a:r>
            <a:endParaRPr lang="ar-DZ" sz="3600" dirty="0" smtClean="0">
              <a:solidFill>
                <a:schemeClr val="accent1"/>
              </a:solidFill>
            </a:endParaRPr>
          </a:p>
        </p:txBody>
      </p:sp>
      <p:sp>
        <p:nvSpPr>
          <p:cNvPr id="4" name="Rectangle 3"/>
          <p:cNvSpPr/>
          <p:nvPr/>
        </p:nvSpPr>
        <p:spPr>
          <a:xfrm>
            <a:off x="2411760" y="4653136"/>
            <a:ext cx="4071998" cy="10715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8000" b="1" dirty="0" smtClean="0">
                <a:solidFill>
                  <a:schemeClr val="accent2"/>
                </a:solidFill>
                <a:effectLst>
                  <a:outerShdw blurRad="38100" dist="38100" dir="2700000" algn="tl">
                    <a:srgbClr val="000000">
                      <a:alpha val="43137"/>
                    </a:srgbClr>
                  </a:outerShdw>
                </a:effectLst>
              </a:rPr>
              <a:t>A </a:t>
            </a:r>
            <a:r>
              <a:rPr lang="ar-DZ" sz="8000" b="1" dirty="0" smtClean="0">
                <a:solidFill>
                  <a:schemeClr val="accent2"/>
                </a:solidFill>
                <a:effectLst>
                  <a:outerShdw blurRad="38100" dist="38100" dir="2700000" algn="tl">
                    <a:srgbClr val="000000">
                      <a:alpha val="43137"/>
                    </a:srgbClr>
                  </a:outerShdw>
                </a:effectLst>
              </a:rPr>
              <a:t>=</a:t>
            </a:r>
            <a:r>
              <a:rPr lang="fr-FR" sz="8000" b="1" dirty="0" smtClean="0">
                <a:solidFill>
                  <a:schemeClr val="accent2"/>
                </a:solidFill>
                <a:effectLst>
                  <a:outerShdw blurRad="38100" dist="38100" dir="2700000" algn="tl">
                    <a:srgbClr val="000000">
                      <a:alpha val="43137"/>
                    </a:srgbClr>
                  </a:outerShdw>
                </a:effectLst>
              </a:rPr>
              <a:t>C+i</a:t>
            </a:r>
            <a:endParaRPr lang="fr-FR" sz="8000" b="1" dirty="0">
              <a:solidFill>
                <a:schemeClr val="accent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space réservé du pied de page 18"/>
          <p:cNvSpPr>
            <a:spLocks noGrp="1"/>
          </p:cNvSpPr>
          <p:nvPr>
            <p:ph type="ftr" sz="quarter" idx="11"/>
          </p:nvPr>
        </p:nvSpPr>
        <p:spPr/>
        <p:txBody>
          <a:bodyPr/>
          <a:lstStyle/>
          <a:p>
            <a:endParaRPr lang="fr-FR" dirty="0"/>
          </a:p>
        </p:txBody>
      </p:sp>
      <p:sp>
        <p:nvSpPr>
          <p:cNvPr id="18" name="Espace réservé du numéro de diapositive 17"/>
          <p:cNvSpPr>
            <a:spLocks noGrp="1"/>
          </p:cNvSpPr>
          <p:nvPr>
            <p:ph type="sldNum" sz="quarter" idx="12"/>
          </p:nvPr>
        </p:nvSpPr>
        <p:spPr/>
        <p:txBody>
          <a:bodyPr/>
          <a:lstStyle/>
          <a:p>
            <a:fld id="{1058A486-F5FA-4F60-A9EC-298618A31A5B}" type="slidenum">
              <a:rPr lang="fr-FR" smtClean="0"/>
              <a:pPr/>
              <a:t>9</a:t>
            </a:fld>
            <a:endParaRPr lang="fr-FR"/>
          </a:p>
        </p:txBody>
      </p:sp>
      <p:sp>
        <p:nvSpPr>
          <p:cNvPr id="3" name="Espace réservé du contenu 2"/>
          <p:cNvSpPr>
            <a:spLocks noGrp="1"/>
          </p:cNvSpPr>
          <p:nvPr>
            <p:ph sz="quarter" idx="1"/>
          </p:nvPr>
        </p:nvSpPr>
        <p:spPr>
          <a:xfrm>
            <a:off x="285720" y="428604"/>
            <a:ext cx="8401080" cy="5591196"/>
          </a:xfrm>
        </p:spPr>
        <p:txBody>
          <a:bodyPr>
            <a:normAutofit/>
          </a:bodyPr>
          <a:lstStyle/>
          <a:p>
            <a:pPr algn="r" rtl="1">
              <a:buNone/>
            </a:pPr>
            <a:r>
              <a:rPr lang="ar-DZ" sz="3600" b="1" u="sng" dirty="0" smtClean="0">
                <a:solidFill>
                  <a:schemeClr val="accent1"/>
                </a:solidFill>
              </a:rPr>
              <a:t>و باستخدام</a:t>
            </a:r>
            <a:r>
              <a:rPr lang="fr-FR" sz="3600" b="1" u="sng" dirty="0" smtClean="0">
                <a:solidFill>
                  <a:schemeClr val="accent1"/>
                </a:solidFill>
              </a:rPr>
              <a:t> </a:t>
            </a:r>
            <a:r>
              <a:rPr lang="ar-DZ" sz="3600" b="1" u="sng" dirty="0" smtClean="0">
                <a:solidFill>
                  <a:schemeClr val="accent1"/>
                </a:solidFill>
              </a:rPr>
              <a:t> قانون الفائدة البسيطة فان جملة مبلغ الاستثمار هو  </a:t>
            </a:r>
            <a:endParaRPr lang="fr-FR" sz="3600" b="1" u="sng" dirty="0">
              <a:solidFill>
                <a:schemeClr val="accent1"/>
              </a:solidFill>
            </a:endParaRPr>
          </a:p>
        </p:txBody>
      </p:sp>
      <p:grpSp>
        <p:nvGrpSpPr>
          <p:cNvPr id="29" name="Groupe 28"/>
          <p:cNvGrpSpPr/>
          <p:nvPr/>
        </p:nvGrpSpPr>
        <p:grpSpPr>
          <a:xfrm>
            <a:off x="928662" y="2357430"/>
            <a:ext cx="7858181" cy="714380"/>
            <a:chOff x="1430392" y="1357298"/>
            <a:chExt cx="3239027" cy="714380"/>
          </a:xfrm>
        </p:grpSpPr>
        <p:sp>
          <p:nvSpPr>
            <p:cNvPr id="10" name="Rectangle 9"/>
            <p:cNvSpPr/>
            <p:nvPr/>
          </p:nvSpPr>
          <p:spPr>
            <a:xfrm>
              <a:off x="3291110" y="1357298"/>
              <a:ext cx="1378309" cy="71438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c.t</a:t>
              </a:r>
              <a:r>
                <a:rPr lang="ar-DZ" sz="60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a:t>
              </a:r>
              <a:r>
                <a:rPr lang="fr-FR" sz="60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.n</a:t>
              </a:r>
              <a:endParaRPr lang="fr-FR" sz="60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nvGrpSpPr>
            <p:cNvPr id="28" name="Groupe 27"/>
            <p:cNvGrpSpPr/>
            <p:nvPr/>
          </p:nvGrpSpPr>
          <p:grpSpPr>
            <a:xfrm>
              <a:off x="1430392" y="1571612"/>
              <a:ext cx="998468" cy="500066"/>
              <a:chOff x="1430392" y="1571612"/>
              <a:chExt cx="998468" cy="500066"/>
            </a:xfrm>
          </p:grpSpPr>
          <p:sp>
            <p:nvSpPr>
              <p:cNvPr id="15" name="Rectangle 14"/>
              <p:cNvSpPr/>
              <p:nvPr/>
            </p:nvSpPr>
            <p:spPr>
              <a:xfrm>
                <a:off x="1430392" y="1571612"/>
                <a:ext cx="585781"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16" name="Rectangle 15"/>
              <p:cNvSpPr/>
              <p:nvPr/>
            </p:nvSpPr>
            <p:spPr>
              <a:xfrm>
                <a:off x="1928794"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25" name="Rectangle 24"/>
            <p:cNvSpPr/>
            <p:nvPr/>
          </p:nvSpPr>
          <p:spPr>
            <a:xfrm>
              <a:off x="2357422" y="1500174"/>
              <a:ext cx="692483"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26" name="Rectangle 25"/>
            <p:cNvSpPr/>
            <p:nvPr/>
          </p:nvSpPr>
          <p:spPr>
            <a:xfrm>
              <a:off x="2912075"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41" name="Rectangle 40"/>
          <p:cNvSpPr/>
          <p:nvPr/>
        </p:nvSpPr>
        <p:spPr>
          <a:xfrm>
            <a:off x="642910" y="3500438"/>
            <a:ext cx="7286676" cy="10001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3600" dirty="0" smtClean="0"/>
              <a:t>باستخراج </a:t>
            </a:r>
            <a:r>
              <a:rPr lang="fr-FR" sz="8000" dirty="0" smtClean="0"/>
              <a:t>c</a:t>
            </a:r>
            <a:r>
              <a:rPr lang="fr-FR" sz="3600" dirty="0" smtClean="0"/>
              <a:t> </a:t>
            </a:r>
            <a:r>
              <a:rPr lang="ar-DZ" sz="3600" dirty="0" smtClean="0"/>
              <a:t>كعامل مشترك </a:t>
            </a:r>
            <a:r>
              <a:rPr lang="ar-DZ" sz="3600" dirty="0" err="1" smtClean="0"/>
              <a:t>نتحصل</a:t>
            </a:r>
            <a:r>
              <a:rPr lang="ar-DZ" sz="3600" dirty="0" smtClean="0"/>
              <a:t> على:</a:t>
            </a:r>
          </a:p>
        </p:txBody>
      </p:sp>
      <p:sp>
        <p:nvSpPr>
          <p:cNvPr id="43" name="Rectangle 42"/>
          <p:cNvSpPr/>
          <p:nvPr/>
        </p:nvSpPr>
        <p:spPr>
          <a:xfrm>
            <a:off x="1571604" y="4929198"/>
            <a:ext cx="5857916" cy="1285884"/>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pSp>
        <p:nvGrpSpPr>
          <p:cNvPr id="44" name="Groupe 43"/>
          <p:cNvGrpSpPr/>
          <p:nvPr/>
        </p:nvGrpSpPr>
        <p:grpSpPr>
          <a:xfrm>
            <a:off x="1785918" y="5286388"/>
            <a:ext cx="5572165" cy="642942"/>
            <a:chOff x="1492079" y="2786058"/>
            <a:chExt cx="3154057" cy="642942"/>
          </a:xfrm>
        </p:grpSpPr>
        <p:sp>
          <p:nvSpPr>
            <p:cNvPr id="45" name="Rectangle 44"/>
            <p:cNvSpPr/>
            <p:nvPr/>
          </p:nvSpPr>
          <p:spPr>
            <a:xfrm>
              <a:off x="3149981" y="2786058"/>
              <a:ext cx="1496155" cy="57150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r>
                <a:rPr lang="fr-FR" sz="4800" b="1" dirty="0" err="1"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1+t.n</a:t>
              </a:r>
              <a:r>
                <a:rPr lang="ar-DZ"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nvGrpSpPr>
            <p:cNvPr id="46" name="Groupe 27"/>
            <p:cNvGrpSpPr/>
            <p:nvPr/>
          </p:nvGrpSpPr>
          <p:grpSpPr>
            <a:xfrm>
              <a:off x="1492079" y="2928934"/>
              <a:ext cx="1079657" cy="500066"/>
              <a:chOff x="1349203" y="1571612"/>
              <a:chExt cx="1079657" cy="500066"/>
            </a:xfrm>
          </p:grpSpPr>
          <p:sp>
            <p:nvSpPr>
              <p:cNvPr id="48" name="Rectangle 47"/>
              <p:cNvSpPr/>
              <p:nvPr/>
            </p:nvSpPr>
            <p:spPr>
              <a:xfrm>
                <a:off x="1349203" y="1571612"/>
                <a:ext cx="606549" cy="50006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sp>
            <p:nvSpPr>
              <p:cNvPr id="49" name="Rectangle 48"/>
              <p:cNvSpPr/>
              <p:nvPr/>
            </p:nvSpPr>
            <p:spPr>
              <a:xfrm>
                <a:off x="1928794" y="1643050"/>
                <a:ext cx="500066" cy="35719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
          <p:nvSpPr>
            <p:cNvPr id="47" name="Rectangle 46"/>
            <p:cNvSpPr/>
            <p:nvPr/>
          </p:nvSpPr>
          <p:spPr>
            <a:xfrm>
              <a:off x="2500298" y="2928934"/>
              <a:ext cx="1000132" cy="42862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C</a:t>
              </a:r>
              <a:endParaRPr lang="fr-FR" sz="48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endParaRPr>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8">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 xmlns:thm15="http://schemas.microsoft.com/office/thememl/2012/main" name="Thème8" id="{C6002A78-90EF-489A-9043-D64EF5035359}" vid="{5AAC4CAA-C8A9-4192-9EB3-35B65CBDB75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Thème8</Template>
  <TotalTime>1510</TotalTime>
  <Words>651</Words>
  <Application>Microsoft Office PowerPoint</Application>
  <PresentationFormat>Affichage à l'écran (4:3)</PresentationFormat>
  <Paragraphs>190</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Thème8</vt:lpstr>
      <vt:lpstr>الفائدة البسيطة </vt:lpstr>
      <vt:lpstr>Présentation PowerPoint</vt:lpstr>
      <vt:lpstr>1. حساب الفوائد لعدة مبالغ متساوية </vt:lpstr>
      <vt:lpstr>Présentation PowerPoint</vt:lpstr>
      <vt:lpstr>Présentation PowerPoint</vt:lpstr>
      <vt:lpstr>مثال تطبيقي:</vt:lpstr>
      <vt:lpstr>Présentation PowerPoint</vt:lpstr>
      <vt:lpstr>.2 حساب القيمة المكتسبة (القيمة المحصلة)</vt:lpstr>
      <vt:lpstr>Présentation PowerPoint</vt:lpstr>
      <vt:lpstr>Présentation PowerPoint</vt:lpstr>
      <vt:lpstr>Présentation PowerPoint</vt:lpstr>
      <vt:lpstr>مثال تطبيقي</vt:lpstr>
      <vt:lpstr>Présentation PowerPoint</vt:lpstr>
      <vt:lpstr>3. المعدل المتوسط لسلسلة توظيفات متزامنة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الفائدة البسيطة</dc:title>
  <dc:creator>SBI</dc:creator>
  <cp:lastModifiedBy>Dell</cp:lastModifiedBy>
  <cp:revision>134</cp:revision>
  <dcterms:created xsi:type="dcterms:W3CDTF">2016-02-09T10:04:38Z</dcterms:created>
  <dcterms:modified xsi:type="dcterms:W3CDTF">2023-10-02T08:01:54Z</dcterms:modified>
</cp:coreProperties>
</file>