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6" r:id="rId3"/>
    <p:sldId id="258" r:id="rId4"/>
    <p:sldId id="261" r:id="rId5"/>
    <p:sldId id="262" r:id="rId6"/>
    <p:sldId id="259" r:id="rId7"/>
    <p:sldId id="263" r:id="rId8"/>
    <p:sldId id="260" r:id="rId9"/>
    <p:sldId id="264" r:id="rId10"/>
    <p:sldId id="265" r:id="rId11"/>
    <p:sldId id="266" r:id="rId12"/>
    <p:sldId id="267" r:id="rId13"/>
    <p:sldId id="271" r:id="rId14"/>
    <p:sldId id="273" r:id="rId15"/>
    <p:sldId id="274" r:id="rId16"/>
    <p:sldId id="275" r:id="rId17"/>
    <p:sldId id="269" r:id="rId18"/>
    <p:sldId id="270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196" autoAdjust="0"/>
    <p:restoredTop sz="94624" autoAdjust="0"/>
  </p:normalViewPr>
  <p:slideViewPr>
    <p:cSldViewPr>
      <p:cViewPr varScale="1">
        <p:scale>
          <a:sx n="68" d="100"/>
          <a:sy n="68" d="100"/>
        </p:scale>
        <p:origin x="-117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7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72E7-EB16-4B42-B4FD-29A2EEFC416C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2EB0-CF93-4B00-A62B-A722D022FF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72E7-EB16-4B42-B4FD-29A2EEFC416C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2EB0-CF93-4B00-A62B-A722D022FF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72E7-EB16-4B42-B4FD-29A2EEFC416C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2EB0-CF93-4B00-A62B-A722D022FF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72E7-EB16-4B42-B4FD-29A2EEFC416C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2EB0-CF93-4B00-A62B-A722D022FF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72E7-EB16-4B42-B4FD-29A2EEFC416C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2EB0-CF93-4B00-A62B-A722D022FF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72E7-EB16-4B42-B4FD-29A2EEFC416C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2EB0-CF93-4B00-A62B-A722D022FF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72E7-EB16-4B42-B4FD-29A2EEFC416C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2EB0-CF93-4B00-A62B-A722D022FF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72E7-EB16-4B42-B4FD-29A2EEFC416C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2EB0-CF93-4B00-A62B-A722D022FF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72E7-EB16-4B42-B4FD-29A2EEFC416C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2EB0-CF93-4B00-A62B-A722D022FF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72E7-EB16-4B42-B4FD-29A2EEFC416C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2EB0-CF93-4B00-A62B-A722D022FF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72E7-EB16-4B42-B4FD-29A2EEFC416C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2EB0-CF93-4B00-A62B-A722D022FF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B72E7-EB16-4B42-B4FD-29A2EEFC416C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72EB0-CF93-4B00-A62B-A722D022FF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5857916"/>
          </a:xfrm>
        </p:spPr>
        <p:txBody>
          <a:bodyPr>
            <a:normAutofit fontScale="90000"/>
          </a:bodyPr>
          <a:lstStyle/>
          <a:p>
            <a:pPr algn="r" rtl="1">
              <a:lnSpc>
                <a:spcPct val="150000"/>
              </a:lnSpc>
            </a:pPr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3600" b="1" dirty="0" smtClean="0">
                <a:solidFill>
                  <a:srgbClr val="FF0000"/>
                </a:solidFill>
              </a:rPr>
              <a:t>المحور الأول:  </a:t>
            </a:r>
            <a:r>
              <a:rPr lang="ar-DZ" sz="3600" b="1" dirty="0" smtClean="0"/>
              <a:t>مدخل إلى سلوك المستهلك</a:t>
            </a:r>
            <a:br>
              <a:rPr lang="ar-DZ" sz="3600" b="1" dirty="0" smtClean="0"/>
            </a:br>
            <a:r>
              <a:rPr lang="ar-DZ" sz="3600" b="1" dirty="0" smtClean="0">
                <a:solidFill>
                  <a:srgbClr val="FF0000"/>
                </a:solidFill>
              </a:rPr>
              <a:t>المحور الثاني:  </a:t>
            </a:r>
            <a:r>
              <a:rPr lang="ar-DZ" sz="3600" b="1" dirty="0" smtClean="0"/>
              <a:t>قرار </a:t>
            </a:r>
            <a:r>
              <a:rPr lang="ar-DZ" sz="3600" b="1" smtClean="0"/>
              <a:t>الشراء </a:t>
            </a:r>
            <a:r>
              <a:rPr lang="ar-DZ" sz="3600" b="1" smtClean="0"/>
              <a:t>الاستهلاكي</a:t>
            </a:r>
            <a:r>
              <a:rPr lang="ar-DZ" sz="3600" b="1" dirty="0" smtClean="0"/>
              <a:t/>
            </a:r>
            <a:br>
              <a:rPr lang="ar-DZ" sz="3600" b="1" dirty="0" smtClean="0"/>
            </a:br>
            <a:r>
              <a:rPr lang="ar-DZ" sz="3600" b="1" dirty="0" smtClean="0">
                <a:solidFill>
                  <a:srgbClr val="FF0000"/>
                </a:solidFill>
              </a:rPr>
              <a:t>المحور الثالث:</a:t>
            </a:r>
            <a:r>
              <a:rPr lang="ar-DZ" sz="3600" b="1" dirty="0" smtClean="0"/>
              <a:t>العوامل الفردية المؤثرة في سلوك المستهلك</a:t>
            </a:r>
            <a:br>
              <a:rPr lang="ar-DZ" sz="3600" b="1" dirty="0" smtClean="0"/>
            </a:br>
            <a:r>
              <a:rPr lang="ar-DZ" sz="3600" b="1" dirty="0" smtClean="0">
                <a:solidFill>
                  <a:srgbClr val="FF0000"/>
                </a:solidFill>
              </a:rPr>
              <a:t>المحور الرابع:</a:t>
            </a:r>
            <a:r>
              <a:rPr lang="ar-DZ" sz="3600" b="1" dirty="0" smtClean="0"/>
              <a:t>العوامل الجماعية المؤثرة في سلوك المستهلك</a:t>
            </a:r>
            <a:br>
              <a:rPr lang="ar-DZ" sz="3600" b="1" dirty="0" smtClean="0"/>
            </a:br>
            <a:r>
              <a:rPr lang="ar-DZ" sz="3600" b="1" dirty="0" smtClean="0">
                <a:solidFill>
                  <a:srgbClr val="FF0000"/>
                </a:solidFill>
              </a:rPr>
              <a:t>المحور الخامس:</a:t>
            </a:r>
            <a:r>
              <a:rPr lang="ar-DZ" sz="3600" b="1" dirty="0" smtClean="0"/>
              <a:t>العوامل </a:t>
            </a:r>
            <a:r>
              <a:rPr lang="ar-DZ" sz="3600" b="1" dirty="0" err="1" smtClean="0"/>
              <a:t>الديمغرافية</a:t>
            </a:r>
            <a:r>
              <a:rPr lang="ar-DZ" sz="3600" b="1" dirty="0" smtClean="0"/>
              <a:t> و الموقفية المؤثرة في سلوك       المستهلك</a:t>
            </a:r>
            <a:br>
              <a:rPr lang="ar-DZ" sz="3600" b="1" dirty="0" smtClean="0"/>
            </a:br>
            <a:r>
              <a:rPr lang="ar-DZ" sz="3600" b="1" dirty="0" smtClean="0">
                <a:solidFill>
                  <a:srgbClr val="FF0000"/>
                </a:solidFill>
              </a:rPr>
              <a:t>المحور السادس:</a:t>
            </a:r>
            <a:r>
              <a:rPr lang="ar-DZ" sz="3600" b="1" dirty="0" smtClean="0"/>
              <a:t>العوامل التسويقية المؤثرة في سلوك المستهلك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428728" y="214290"/>
            <a:ext cx="6572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4400" b="1" dirty="0" smtClean="0">
                <a:solidFill>
                  <a:srgbClr val="FF0000"/>
                </a:solidFill>
              </a:rPr>
              <a:t>برنامج مقياس سلوك المستهلك</a:t>
            </a:r>
            <a:endParaRPr lang="fr-FR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348" y="785794"/>
            <a:ext cx="8143932" cy="5340369"/>
          </a:xfrm>
        </p:spPr>
        <p:txBody>
          <a:bodyPr/>
          <a:lstStyle/>
          <a:p>
            <a:pPr lvl="0" algn="r" rtl="1">
              <a:buNone/>
            </a:pPr>
            <a:r>
              <a:rPr lang="ar-SA" b="1" dirty="0" smtClean="0">
                <a:solidFill>
                  <a:srgbClr val="00B050"/>
                </a:solidFill>
              </a:rPr>
              <a:t>2) حسب طبيعة السلوك :</a:t>
            </a:r>
          </a:p>
          <a:p>
            <a:pPr lvl="0" algn="r" rtl="1">
              <a:buNone/>
            </a:pPr>
            <a:endParaRPr lang="fr-FR" b="1" dirty="0" smtClean="0"/>
          </a:p>
          <a:p>
            <a:pPr lvl="0" algn="r" rtl="1"/>
            <a:r>
              <a:rPr lang="ar-SA" b="1" dirty="0" smtClean="0">
                <a:solidFill>
                  <a:srgbClr val="00B050"/>
                </a:solidFill>
              </a:rPr>
              <a:t>سلوك فطري :</a:t>
            </a:r>
            <a:endParaRPr lang="ar-DZ" b="1" dirty="0" smtClean="0">
              <a:solidFill>
                <a:srgbClr val="00B050"/>
              </a:solidFill>
            </a:endParaRPr>
          </a:p>
          <a:p>
            <a:pPr lvl="0" algn="r" rtl="1">
              <a:buNone/>
            </a:pPr>
            <a:r>
              <a:rPr lang="ar-SA" b="1" dirty="0" smtClean="0">
                <a:solidFill>
                  <a:srgbClr val="00B050"/>
                </a:solidFill>
              </a:rPr>
              <a:t> </a:t>
            </a:r>
            <a:r>
              <a:rPr lang="ar-SA" dirty="0" smtClean="0"/>
              <a:t>و هو السلوك الذي يصاحب الفرد منذ ميلاده </a:t>
            </a:r>
            <a:r>
              <a:rPr lang="ar-SA" dirty="0" err="1" smtClean="0"/>
              <a:t>و</a:t>
            </a:r>
            <a:r>
              <a:rPr lang="ar-SA" dirty="0" smtClean="0"/>
              <a:t> من دون الحاجة إلى تعلم.</a:t>
            </a:r>
          </a:p>
          <a:p>
            <a:pPr lvl="0" algn="r" rtl="1">
              <a:buNone/>
            </a:pPr>
            <a:endParaRPr lang="fr-FR" dirty="0" smtClean="0"/>
          </a:p>
          <a:p>
            <a:pPr lvl="0" algn="r" rtl="1"/>
            <a:r>
              <a:rPr lang="ar-SA" b="1" dirty="0" smtClean="0">
                <a:solidFill>
                  <a:srgbClr val="00B050"/>
                </a:solidFill>
              </a:rPr>
              <a:t>سلوك مكتسب : </a:t>
            </a:r>
            <a:endParaRPr lang="ar-DZ" b="1" dirty="0" smtClean="0">
              <a:solidFill>
                <a:srgbClr val="00B050"/>
              </a:solidFill>
            </a:endParaRPr>
          </a:p>
          <a:p>
            <a:pPr lvl="0" algn="r" rtl="1">
              <a:buNone/>
            </a:pPr>
            <a:r>
              <a:rPr lang="ar-DZ" b="1" dirty="0" smtClean="0">
                <a:solidFill>
                  <a:srgbClr val="00B050"/>
                </a:solidFill>
              </a:rPr>
              <a:t>  </a:t>
            </a:r>
            <a:r>
              <a:rPr lang="ar-SA" dirty="0" smtClean="0"/>
              <a:t>و هو السلوك الذي </a:t>
            </a:r>
            <a:r>
              <a:rPr lang="ar-DZ" dirty="0" smtClean="0"/>
              <a:t>يكتسبه </a:t>
            </a:r>
            <a:r>
              <a:rPr lang="ar-SA" dirty="0" smtClean="0"/>
              <a:t>الفرد بواسطة التعلم أو التدريب .</a:t>
            </a:r>
            <a:endParaRPr lang="fr-FR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28662" y="571480"/>
            <a:ext cx="7858148" cy="5697559"/>
          </a:xfrm>
        </p:spPr>
        <p:txBody>
          <a:bodyPr/>
          <a:lstStyle/>
          <a:p>
            <a:pPr lvl="0" algn="r" rtl="1">
              <a:buNone/>
            </a:pPr>
            <a:r>
              <a:rPr lang="ar-SA" b="1" dirty="0" smtClean="0">
                <a:solidFill>
                  <a:srgbClr val="00B050"/>
                </a:solidFill>
              </a:rPr>
              <a:t>3) حسب العدد :</a:t>
            </a:r>
          </a:p>
          <a:p>
            <a:pPr lvl="0" algn="r" rtl="1">
              <a:buNone/>
            </a:pPr>
            <a:endParaRPr lang="fr-FR" b="1" dirty="0" smtClean="0"/>
          </a:p>
          <a:p>
            <a:pPr lvl="0" algn="r" rtl="1"/>
            <a:r>
              <a:rPr lang="ar-SA" b="1" dirty="0" smtClean="0">
                <a:solidFill>
                  <a:srgbClr val="00B050"/>
                </a:solidFill>
              </a:rPr>
              <a:t>سلوك فردي : </a:t>
            </a:r>
            <a:endParaRPr lang="ar-DZ" b="1" dirty="0" smtClean="0">
              <a:solidFill>
                <a:srgbClr val="00B050"/>
              </a:solidFill>
            </a:endParaRPr>
          </a:p>
          <a:p>
            <a:pPr lvl="0" algn="r" rtl="1">
              <a:buNone/>
            </a:pPr>
            <a:r>
              <a:rPr lang="ar-DZ" b="1" dirty="0" smtClean="0">
                <a:solidFill>
                  <a:srgbClr val="00B050"/>
                </a:solidFill>
              </a:rPr>
              <a:t>   </a:t>
            </a:r>
            <a:r>
              <a:rPr lang="ar-SA" dirty="0" smtClean="0"/>
              <a:t> هو السلوك المتعلق بالفرد في حد ذاته </a:t>
            </a:r>
            <a:r>
              <a:rPr lang="ar-SA" dirty="0" err="1" smtClean="0"/>
              <a:t>و</a:t>
            </a:r>
            <a:r>
              <a:rPr lang="ar-SA" dirty="0" smtClean="0"/>
              <a:t> ما يتعرض له من مواقف .</a:t>
            </a:r>
          </a:p>
          <a:p>
            <a:pPr lvl="0" algn="r" rtl="1"/>
            <a:endParaRPr lang="fr-FR" dirty="0" smtClean="0"/>
          </a:p>
          <a:p>
            <a:pPr lvl="0" algn="r" rtl="1"/>
            <a:r>
              <a:rPr lang="ar-SA" b="1" dirty="0" smtClean="0">
                <a:solidFill>
                  <a:srgbClr val="00B050"/>
                </a:solidFill>
              </a:rPr>
              <a:t>سلوك جماعي : </a:t>
            </a:r>
            <a:endParaRPr lang="ar-DZ" b="1" dirty="0" smtClean="0">
              <a:solidFill>
                <a:srgbClr val="00B050"/>
              </a:solidFill>
            </a:endParaRPr>
          </a:p>
          <a:p>
            <a:pPr lvl="0" algn="r" rtl="1">
              <a:buNone/>
            </a:pPr>
            <a:r>
              <a:rPr lang="ar-DZ" b="1" dirty="0" smtClean="0">
                <a:solidFill>
                  <a:srgbClr val="00B050"/>
                </a:solidFill>
              </a:rPr>
              <a:t>   </a:t>
            </a:r>
            <a:r>
              <a:rPr lang="ar-SA" dirty="0" smtClean="0"/>
              <a:t>هو سلوك يخص مجموعة من الأفراد و ليس فردا واحدا ، </a:t>
            </a:r>
            <a:r>
              <a:rPr lang="ar-SA" dirty="0" err="1" smtClean="0"/>
              <a:t>و</a:t>
            </a:r>
            <a:r>
              <a:rPr lang="ar-SA" dirty="0" smtClean="0"/>
              <a:t> يمثل علاقة التأثير </a:t>
            </a:r>
            <a:r>
              <a:rPr lang="ar-SA" dirty="0" err="1" smtClean="0"/>
              <a:t>و</a:t>
            </a:r>
            <a:r>
              <a:rPr lang="ar-SA" dirty="0" smtClean="0"/>
              <a:t> </a:t>
            </a:r>
            <a:r>
              <a:rPr lang="ar-SA" dirty="0" err="1" smtClean="0"/>
              <a:t>ال</a:t>
            </a:r>
            <a:r>
              <a:rPr lang="ar-DZ" dirty="0" smtClean="0"/>
              <a:t>ت</a:t>
            </a:r>
            <a:r>
              <a:rPr lang="ar-SA" dirty="0" err="1" smtClean="0"/>
              <a:t>أث</a:t>
            </a:r>
            <a:r>
              <a:rPr lang="ar-DZ" dirty="0" smtClean="0"/>
              <a:t>ُ</a:t>
            </a:r>
            <a:r>
              <a:rPr lang="ar-SA" dirty="0" smtClean="0"/>
              <a:t>ر</a:t>
            </a:r>
            <a:r>
              <a:rPr lang="ar-DZ" dirty="0" smtClean="0"/>
              <a:t>.</a:t>
            </a:r>
            <a:endParaRPr lang="fr-FR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428604"/>
            <a:ext cx="8286808" cy="5626121"/>
          </a:xfrm>
        </p:spPr>
        <p:txBody>
          <a:bodyPr/>
          <a:lstStyle/>
          <a:p>
            <a:pPr lvl="0" algn="r" rtl="1">
              <a:buNone/>
            </a:pPr>
            <a:r>
              <a:rPr lang="ar-SA" b="1" dirty="0" smtClean="0">
                <a:solidFill>
                  <a:srgbClr val="00B050"/>
                </a:solidFill>
              </a:rPr>
              <a:t>4) حسب الحداثة :</a:t>
            </a:r>
          </a:p>
          <a:p>
            <a:pPr lvl="0" algn="r" rtl="1">
              <a:buNone/>
            </a:pPr>
            <a:endParaRPr lang="fr-FR" dirty="0" smtClean="0"/>
          </a:p>
          <a:p>
            <a:pPr lvl="0" algn="r" rtl="1"/>
            <a:r>
              <a:rPr lang="ar-SA" b="1" dirty="0" smtClean="0">
                <a:solidFill>
                  <a:srgbClr val="00B050"/>
                </a:solidFill>
              </a:rPr>
              <a:t>سلوك جديد : </a:t>
            </a:r>
            <a:endParaRPr lang="ar-DZ" b="1" dirty="0" smtClean="0">
              <a:solidFill>
                <a:srgbClr val="00B050"/>
              </a:solidFill>
            </a:endParaRPr>
          </a:p>
          <a:p>
            <a:pPr lvl="0" algn="r" rtl="1">
              <a:buNone/>
            </a:pPr>
            <a:r>
              <a:rPr lang="ar-DZ" dirty="0" smtClean="0"/>
              <a:t>  </a:t>
            </a:r>
            <a:r>
              <a:rPr lang="ar-SA" dirty="0" smtClean="0"/>
              <a:t>و هو السلوك الناجم عن حالة شرائية جديدة باعتبارها تحدث لأول مرة</a:t>
            </a:r>
            <a:r>
              <a:rPr lang="ar-DZ" dirty="0" smtClean="0"/>
              <a:t>.</a:t>
            </a:r>
            <a:endParaRPr lang="ar-SA" dirty="0" smtClean="0"/>
          </a:p>
          <a:p>
            <a:pPr lvl="0" algn="r" rtl="1">
              <a:buNone/>
            </a:pPr>
            <a:endParaRPr lang="fr-FR" dirty="0" smtClean="0"/>
          </a:p>
          <a:p>
            <a:pPr lvl="0" algn="r" rtl="1"/>
            <a:r>
              <a:rPr lang="ar-SA" b="1" dirty="0" smtClean="0">
                <a:solidFill>
                  <a:srgbClr val="00B050"/>
                </a:solidFill>
              </a:rPr>
              <a:t>سلوك مكرر :</a:t>
            </a:r>
            <a:endParaRPr lang="ar-DZ" b="1" dirty="0" smtClean="0">
              <a:solidFill>
                <a:srgbClr val="00B050"/>
              </a:solidFill>
            </a:endParaRPr>
          </a:p>
          <a:p>
            <a:pPr lvl="0" algn="r" rtl="1">
              <a:buNone/>
            </a:pPr>
            <a:r>
              <a:rPr lang="ar-DZ" b="1" dirty="0" smtClean="0">
                <a:solidFill>
                  <a:srgbClr val="00B050"/>
                </a:solidFill>
              </a:rPr>
              <a:t> </a:t>
            </a:r>
            <a:r>
              <a:rPr lang="ar-SA" b="1" dirty="0" smtClean="0">
                <a:solidFill>
                  <a:srgbClr val="00B050"/>
                </a:solidFill>
              </a:rPr>
              <a:t> </a:t>
            </a:r>
            <a:r>
              <a:rPr lang="ar-SA" dirty="0" smtClean="0"/>
              <a:t>هو السلوك المعتاد الذي يتم دون تغيير أو يتم بتغير طفيف</a:t>
            </a:r>
            <a:r>
              <a:rPr lang="ar-DZ" dirty="0" smtClean="0"/>
              <a:t>.</a:t>
            </a:r>
            <a:endParaRPr lang="fr-FR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14290"/>
            <a:ext cx="8001056" cy="6357982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r-FR" b="1" dirty="0" smtClean="0">
                <a:solidFill>
                  <a:srgbClr val="FF0000"/>
                </a:solidFill>
              </a:rPr>
              <a:t>III</a:t>
            </a:r>
            <a:r>
              <a:rPr lang="ar-SA" b="1" dirty="0" smtClean="0">
                <a:solidFill>
                  <a:srgbClr val="FF0000"/>
                </a:solidFill>
              </a:rPr>
              <a:t> دواعي </a:t>
            </a:r>
            <a:r>
              <a:rPr lang="ar-SA" b="1" dirty="0" err="1" smtClean="0">
                <a:solidFill>
                  <a:srgbClr val="FF0000"/>
                </a:solidFill>
              </a:rPr>
              <a:t>و</a:t>
            </a:r>
            <a:r>
              <a:rPr lang="ar-SA" b="1" dirty="0" smtClean="0">
                <a:solidFill>
                  <a:srgbClr val="FF0000"/>
                </a:solidFill>
              </a:rPr>
              <a:t> أهمية دراسة سلوك المستهلك  </a:t>
            </a:r>
          </a:p>
          <a:p>
            <a:pPr algn="r" rtl="1">
              <a:buNone/>
            </a:pPr>
            <a:endParaRPr lang="ar-SA" b="1" dirty="0" smtClean="0"/>
          </a:p>
          <a:p>
            <a:pPr algn="r" rtl="1">
              <a:buNone/>
            </a:pPr>
            <a:r>
              <a:rPr lang="ar-SA" sz="2800" b="1" dirty="0" smtClean="0">
                <a:solidFill>
                  <a:srgbClr val="00B050"/>
                </a:solidFill>
              </a:rPr>
              <a:t>1- دواعي دراسة سلوك المستهلك :</a:t>
            </a:r>
          </a:p>
          <a:p>
            <a:pPr algn="r" rtl="1">
              <a:buNone/>
            </a:pPr>
            <a:r>
              <a:rPr lang="ar-SA" sz="2400" b="1" dirty="0" smtClean="0"/>
              <a:t>من أهم الأسباب التي تجعل المؤسسات تهتم  بدراسة سلوك المستهلك :</a:t>
            </a:r>
          </a:p>
          <a:p>
            <a:pPr algn="r" rtl="1">
              <a:buNone/>
            </a:pPr>
            <a:endParaRPr lang="ar-SA" sz="2400" b="1" dirty="0" smtClean="0"/>
          </a:p>
          <a:p>
            <a:pPr algn="r" rtl="1">
              <a:lnSpc>
                <a:spcPct val="200000"/>
              </a:lnSpc>
              <a:buFont typeface="Wingdings" pitchFamily="2" charset="2"/>
              <a:buChar char="ü"/>
            </a:pPr>
            <a:r>
              <a:rPr lang="ar-SA" sz="2400" b="1" dirty="0" smtClean="0"/>
              <a:t>التغیُّر في أذواق </a:t>
            </a:r>
            <a:r>
              <a:rPr lang="ar-SA" sz="2400" b="1" dirty="0" err="1" smtClean="0"/>
              <a:t>وتفضیلات</a:t>
            </a:r>
            <a:r>
              <a:rPr lang="ar-SA" sz="2400" b="1" dirty="0" smtClean="0"/>
              <a:t> </a:t>
            </a:r>
            <a:r>
              <a:rPr lang="ar-SA" sz="2400" b="1" dirty="0" err="1" smtClean="0"/>
              <a:t>المستهلكن</a:t>
            </a:r>
            <a:r>
              <a:rPr lang="ar-SA" sz="2400" b="1" dirty="0" smtClean="0"/>
              <a:t>.</a:t>
            </a:r>
            <a:endParaRPr lang="ar-DZ" sz="2400" b="1" dirty="0" smtClean="0"/>
          </a:p>
          <a:p>
            <a:pPr algn="r" rtl="1">
              <a:lnSpc>
                <a:spcPct val="200000"/>
              </a:lnSpc>
              <a:buFont typeface="Wingdings" pitchFamily="2" charset="2"/>
              <a:buChar char="ü"/>
            </a:pPr>
            <a:r>
              <a:rPr lang="ar-SA" sz="2400" b="1" dirty="0" smtClean="0"/>
              <a:t>تزايد عدد السلع </a:t>
            </a:r>
            <a:r>
              <a:rPr lang="ar-SA" sz="2400" b="1" dirty="0" err="1" smtClean="0"/>
              <a:t>و</a:t>
            </a:r>
            <a:r>
              <a:rPr lang="ar-SA" sz="2400" b="1" dirty="0" smtClean="0"/>
              <a:t> الخدمات </a:t>
            </a:r>
            <a:r>
              <a:rPr lang="ar-SA" sz="2400" b="1" dirty="0" err="1" smtClean="0"/>
              <a:t>و</a:t>
            </a:r>
            <a:r>
              <a:rPr lang="ar-SA" sz="2400" b="1" dirty="0" smtClean="0"/>
              <a:t> تنوعها </a:t>
            </a:r>
            <a:r>
              <a:rPr lang="ar-SA" sz="2400" b="1" dirty="0" err="1" smtClean="0"/>
              <a:t>و</a:t>
            </a:r>
            <a:r>
              <a:rPr lang="ar-SA" sz="2400" b="1" dirty="0" smtClean="0"/>
              <a:t> تزايد شدة المنافسة .</a:t>
            </a:r>
            <a:endParaRPr lang="ar-DZ" sz="2400" b="1" dirty="0" smtClean="0"/>
          </a:p>
          <a:p>
            <a:pPr algn="r" rtl="1">
              <a:lnSpc>
                <a:spcPct val="200000"/>
              </a:lnSpc>
              <a:buFont typeface="Wingdings" pitchFamily="2" charset="2"/>
              <a:buChar char="ü"/>
            </a:pPr>
            <a:r>
              <a:rPr lang="ar-SA" sz="2400" b="1" dirty="0" smtClean="0"/>
              <a:t>الحاجة المتزايدة لدخول الأسواق الجديدة.</a:t>
            </a:r>
          </a:p>
          <a:p>
            <a:pPr algn="r" rtl="1">
              <a:lnSpc>
                <a:spcPct val="200000"/>
              </a:lnSpc>
              <a:buFont typeface="Wingdings" pitchFamily="2" charset="2"/>
              <a:buChar char="ü"/>
            </a:pPr>
            <a:r>
              <a:rPr lang="ar-SA" sz="2400" b="1" dirty="0" smtClean="0"/>
              <a:t>قصر دورة حياة المنتجات.</a:t>
            </a:r>
          </a:p>
          <a:p>
            <a:pPr algn="r" rtl="1">
              <a:buNone/>
            </a:pPr>
            <a:endParaRPr lang="ar-SA" sz="2400" b="1" dirty="0" smtClean="0"/>
          </a:p>
          <a:p>
            <a:pPr algn="r" rtl="1">
              <a:buNone/>
            </a:pPr>
            <a:endParaRPr lang="ar-SA" b="1" dirty="0" smtClean="0"/>
          </a:p>
          <a:p>
            <a:pPr algn="r" rtl="1">
              <a:buNone/>
            </a:pPr>
            <a:endParaRPr lang="ar-SA" b="1" dirty="0" smtClean="0"/>
          </a:p>
          <a:p>
            <a:pPr algn="r" rtl="1">
              <a:buNone/>
            </a:pPr>
            <a:endParaRPr lang="ar-SA" b="1" dirty="0" smtClean="0"/>
          </a:p>
          <a:p>
            <a:pPr algn="r" rtl="1">
              <a:buNone/>
            </a:pP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85786" y="285728"/>
            <a:ext cx="7786742" cy="6286544"/>
          </a:xfrm>
        </p:spPr>
        <p:txBody>
          <a:bodyPr>
            <a:normAutofit/>
          </a:bodyPr>
          <a:lstStyle/>
          <a:p>
            <a:pPr algn="justLow" rtl="1">
              <a:lnSpc>
                <a:spcPct val="150000"/>
              </a:lnSpc>
              <a:buNone/>
            </a:pPr>
            <a:r>
              <a:rPr lang="ar-SA" sz="2800" b="1" dirty="0" smtClean="0">
                <a:solidFill>
                  <a:srgbClr val="00B050"/>
                </a:solidFill>
              </a:rPr>
              <a:t>2) أهمية دراسة سلوك المستهلك :</a:t>
            </a:r>
          </a:p>
          <a:p>
            <a:pPr algn="justLow" rtl="1">
              <a:lnSpc>
                <a:spcPct val="150000"/>
              </a:lnSpc>
              <a:buNone/>
            </a:pPr>
            <a:r>
              <a:rPr lang="ar-SA" sz="2400" b="1" dirty="0" smtClean="0"/>
              <a:t>أما </a:t>
            </a:r>
            <a:r>
              <a:rPr lang="ar-SA" sz="2400" b="1" dirty="0" err="1" smtClean="0"/>
              <a:t>أ</a:t>
            </a:r>
            <a:r>
              <a:rPr lang="ar-SA" sz="2400" b="1" dirty="0" smtClean="0"/>
              <a:t>ھم النواحي التي یمكن الاستفادة منھا في دراسة سلوك </a:t>
            </a:r>
            <a:r>
              <a:rPr lang="ar-SA" sz="2400" b="1" dirty="0" err="1" smtClean="0"/>
              <a:t>المست</a:t>
            </a:r>
            <a:r>
              <a:rPr lang="ar-SA" sz="2400" b="1" dirty="0" smtClean="0"/>
              <a:t>ھ</a:t>
            </a:r>
            <a:r>
              <a:rPr lang="ar-SA" sz="2400" b="1" dirty="0" err="1" smtClean="0"/>
              <a:t>لك</a:t>
            </a:r>
            <a:r>
              <a:rPr lang="ar-SA" sz="2400" b="1" dirty="0" smtClean="0"/>
              <a:t> فيمكن حصرها في</a:t>
            </a:r>
            <a:r>
              <a:rPr lang="ar-DZ" sz="2400" b="1" dirty="0" smtClean="0"/>
              <a:t> </a:t>
            </a:r>
            <a:r>
              <a:rPr lang="ar-SA" sz="2400" b="1" dirty="0" err="1" smtClean="0"/>
              <a:t>مايلي</a:t>
            </a:r>
            <a:r>
              <a:rPr lang="ar-SA" sz="2400" b="1" dirty="0" smtClean="0"/>
              <a:t>:</a:t>
            </a:r>
          </a:p>
          <a:p>
            <a:pPr algn="justLow" rtl="1">
              <a:lnSpc>
                <a:spcPct val="150000"/>
              </a:lnSpc>
              <a:buNone/>
            </a:pPr>
            <a:r>
              <a:rPr lang="ar-SA" sz="2400" b="1" dirty="0" smtClean="0"/>
              <a:t>1-</a:t>
            </a:r>
            <a:r>
              <a:rPr lang="fr-FR" sz="2400" b="1" dirty="0" smtClean="0"/>
              <a:t> </a:t>
            </a:r>
            <a:r>
              <a:rPr lang="ar-SA" sz="2400" b="1" dirty="0" err="1" smtClean="0"/>
              <a:t>تسا</a:t>
            </a:r>
            <a:r>
              <a:rPr lang="ar-SA" sz="2400" b="1" dirty="0" smtClean="0"/>
              <a:t>ھم دراسة سلوك </a:t>
            </a:r>
            <a:r>
              <a:rPr lang="ar-SA" sz="2400" b="1" dirty="0" err="1" smtClean="0"/>
              <a:t>المست</a:t>
            </a:r>
            <a:r>
              <a:rPr lang="ar-SA" sz="2400" b="1" dirty="0" smtClean="0"/>
              <a:t>ھ</a:t>
            </a:r>
            <a:r>
              <a:rPr lang="ar-SA" sz="2400" b="1" dirty="0" err="1" smtClean="0"/>
              <a:t>لك</a:t>
            </a:r>
            <a:r>
              <a:rPr lang="ar-SA" sz="2400" b="1" dirty="0" smtClean="0"/>
              <a:t> في وضع توقعات وافتراضات أكثر دقة عن المتغیرات والعوامل التي تؤثر على نشاطاتھا </a:t>
            </a:r>
            <a:r>
              <a:rPr lang="ar-SA" sz="2400" b="1" dirty="0" err="1" smtClean="0"/>
              <a:t>ا</a:t>
            </a:r>
            <a:r>
              <a:rPr lang="ar-SA" sz="2400" b="1" dirty="0" smtClean="0"/>
              <a:t>لتسویقیة</a:t>
            </a:r>
            <a:r>
              <a:rPr lang="fr-FR" sz="2400" b="1" dirty="0" smtClean="0"/>
              <a:t> .</a:t>
            </a:r>
          </a:p>
          <a:p>
            <a:pPr algn="justLow" rtl="1">
              <a:lnSpc>
                <a:spcPct val="150000"/>
              </a:lnSpc>
              <a:buNone/>
            </a:pPr>
            <a:endParaRPr lang="ar-SA" sz="2400" b="1" dirty="0" smtClean="0"/>
          </a:p>
          <a:p>
            <a:pPr algn="justLow" rtl="1">
              <a:lnSpc>
                <a:spcPct val="150000"/>
              </a:lnSpc>
              <a:buNone/>
            </a:pPr>
            <a:r>
              <a:rPr lang="ar-SA" sz="2400" b="1" dirty="0" smtClean="0"/>
              <a:t>2-   </a:t>
            </a:r>
            <a:r>
              <a:rPr lang="ar-DZ" sz="2400" b="1" dirty="0" smtClean="0"/>
              <a:t>تساعد على </a:t>
            </a:r>
            <a:r>
              <a:rPr lang="ar-SA" sz="2400" b="1" dirty="0" smtClean="0"/>
              <a:t>اختیار شریحة السوق المناسبة من خلال تقسیم </a:t>
            </a:r>
            <a:r>
              <a:rPr lang="ar-SA" sz="2400" b="1" dirty="0" err="1" smtClean="0"/>
              <a:t>المست</a:t>
            </a:r>
            <a:r>
              <a:rPr lang="ar-SA" sz="2400" b="1" dirty="0" smtClean="0"/>
              <a:t>ھ</a:t>
            </a:r>
            <a:r>
              <a:rPr lang="ar-SA" sz="2400" b="1" dirty="0" err="1" smtClean="0"/>
              <a:t>لكین</a:t>
            </a:r>
            <a:r>
              <a:rPr lang="ar-SA" sz="2400" b="1" dirty="0" smtClean="0"/>
              <a:t> إلى شرائح متجانسة بما یمكن من رفع مستوى كفاءة النشاط التسویقي للمنشأة  </a:t>
            </a:r>
            <a:r>
              <a:rPr lang="ar-SA" sz="2400" b="1" dirty="0" err="1" smtClean="0"/>
              <a:t>و</a:t>
            </a:r>
            <a:r>
              <a:rPr lang="ar-SA" sz="2400" b="1" dirty="0" smtClean="0"/>
              <a:t> بما </a:t>
            </a:r>
            <a:r>
              <a:rPr lang="ar-SA" sz="2400" b="1" dirty="0" err="1" smtClean="0"/>
              <a:t>یتلائم</a:t>
            </a:r>
            <a:r>
              <a:rPr lang="ar-SA" sz="2400" b="1" dirty="0" smtClean="0"/>
              <a:t> مع إمكانياتها.</a:t>
            </a:r>
            <a:endParaRPr lang="ar-SA" dirty="0" smtClean="0"/>
          </a:p>
          <a:p>
            <a:pPr algn="justLow" rtl="1">
              <a:lnSpc>
                <a:spcPct val="150000"/>
              </a:lnSpc>
              <a:buNone/>
            </a:pPr>
            <a:endParaRPr lang="fr-FR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285728"/>
            <a:ext cx="7643866" cy="6215106"/>
          </a:xfrm>
        </p:spPr>
        <p:txBody>
          <a:bodyPr>
            <a:normAutofit/>
          </a:bodyPr>
          <a:lstStyle/>
          <a:p>
            <a:pPr algn="justLow" rtl="1">
              <a:buNone/>
            </a:pPr>
            <a:endParaRPr lang="ar-SA" sz="2800" b="1" dirty="0" smtClean="0"/>
          </a:p>
          <a:p>
            <a:pPr algn="justLow" rtl="1">
              <a:buNone/>
            </a:pPr>
            <a:endParaRPr lang="ar-SA" sz="2800" b="1" dirty="0" smtClean="0"/>
          </a:p>
          <a:p>
            <a:pPr algn="justLow" rtl="1">
              <a:buNone/>
            </a:pPr>
            <a:r>
              <a:rPr lang="ar-SA" sz="2800" b="1" dirty="0" smtClean="0"/>
              <a:t>3- إمكانیة تحدید حجم الأسواق التي تتعامل فيها المؤسسة </a:t>
            </a:r>
            <a:r>
              <a:rPr lang="ar-SA" sz="2800" b="1" dirty="0" err="1" smtClean="0"/>
              <a:t>و</a:t>
            </a:r>
            <a:r>
              <a:rPr lang="ar-SA" sz="2800" b="1" dirty="0" smtClean="0"/>
              <a:t> بالتالي القدرة على التنبؤ بالمبيعات </a:t>
            </a:r>
            <a:r>
              <a:rPr lang="ar-SA" sz="2800" b="1" dirty="0" err="1" smtClean="0"/>
              <a:t>و</a:t>
            </a:r>
            <a:r>
              <a:rPr lang="ar-SA" sz="2800" b="1" dirty="0" smtClean="0"/>
              <a:t> تحديد الحصة السوقية.</a:t>
            </a:r>
          </a:p>
          <a:p>
            <a:pPr algn="justLow" rtl="1">
              <a:buNone/>
            </a:pPr>
            <a:endParaRPr lang="ar-SA" sz="2800" b="1" dirty="0" smtClean="0"/>
          </a:p>
          <a:p>
            <a:pPr algn="justLow" rtl="1">
              <a:buNone/>
            </a:pPr>
            <a:endParaRPr lang="fr-FR" sz="2800" b="1" dirty="0" smtClean="0"/>
          </a:p>
          <a:p>
            <a:pPr algn="justLow" rtl="1">
              <a:buNone/>
            </a:pPr>
            <a:r>
              <a:rPr lang="ar-SA" sz="2800" b="1" dirty="0" smtClean="0"/>
              <a:t>4- تحدید أنواع العملاء وطبیعة كل منھم ودوافعھم الشرائیة، وكیف وأین وماذا یشترون ؟</a:t>
            </a:r>
          </a:p>
          <a:p>
            <a:pPr algn="justLow" rtl="1">
              <a:buNone/>
            </a:pPr>
            <a:endParaRPr lang="fr-FR" sz="2800" b="1" dirty="0" smtClean="0">
              <a:solidFill>
                <a:srgbClr val="FF0000"/>
              </a:solidFill>
            </a:endParaRPr>
          </a:p>
          <a:p>
            <a:pPr algn="justLow" rtl="1">
              <a:buNone/>
            </a:pPr>
            <a:endParaRPr lang="fr-FR" sz="2400" b="1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28662" y="357166"/>
            <a:ext cx="7429552" cy="6215106"/>
          </a:xfrm>
        </p:spPr>
        <p:txBody>
          <a:bodyPr>
            <a:normAutofit/>
          </a:bodyPr>
          <a:lstStyle/>
          <a:p>
            <a:pPr algn="justLow" rtl="1">
              <a:buNone/>
            </a:pPr>
            <a:endParaRPr lang="ar-SA" dirty="0" smtClean="0"/>
          </a:p>
          <a:p>
            <a:pPr algn="justLow" rtl="1">
              <a:buNone/>
            </a:pPr>
            <a:r>
              <a:rPr lang="ar-SA" b="1" dirty="0" smtClean="0"/>
              <a:t>5- تمھد </a:t>
            </a:r>
            <a:r>
              <a:rPr lang="ar-SA" b="1" dirty="0" err="1" smtClean="0"/>
              <a:t>دراسات</a:t>
            </a:r>
            <a:r>
              <a:rPr lang="ar-SA" b="1" dirty="0" smtClean="0"/>
              <a:t> سلوك </a:t>
            </a:r>
            <a:r>
              <a:rPr lang="ar-SA" b="1" dirty="0" err="1" smtClean="0"/>
              <a:t>المست</a:t>
            </a:r>
            <a:r>
              <a:rPr lang="ar-SA" b="1" dirty="0" smtClean="0"/>
              <a:t>ھ</a:t>
            </a:r>
            <a:r>
              <a:rPr lang="ar-SA" b="1" dirty="0" err="1" smtClean="0"/>
              <a:t>لك</a:t>
            </a:r>
            <a:r>
              <a:rPr lang="ar-SA" b="1" dirty="0" smtClean="0"/>
              <a:t> الطریق لفتح مجالات جدیدة أمام رجال التسویق نتیجة دراسة حاجات العملاء غیر المشبعة وتحدید الفرص الخاصة بتقدیم المنتجات الجدیدة</a:t>
            </a:r>
            <a:r>
              <a:rPr lang="fr-FR" b="1" dirty="0" smtClean="0"/>
              <a:t>.</a:t>
            </a:r>
            <a:endParaRPr lang="ar-SA" dirty="0" smtClean="0"/>
          </a:p>
          <a:p>
            <a:pPr algn="justLow" rtl="1">
              <a:buNone/>
            </a:pPr>
            <a:endParaRPr lang="ar-SA" b="1" dirty="0" smtClean="0"/>
          </a:p>
          <a:p>
            <a:pPr algn="justLow" rtl="1">
              <a:buNone/>
            </a:pPr>
            <a:r>
              <a:rPr lang="ar-SA" b="1" dirty="0" smtClean="0"/>
              <a:t>6</a:t>
            </a:r>
            <a:r>
              <a:rPr lang="fr-FR" b="1" dirty="0" smtClean="0"/>
              <a:t>- </a:t>
            </a:r>
            <a:r>
              <a:rPr lang="ar-SA" b="1" dirty="0" smtClean="0"/>
              <a:t> تعتبر دراسات سلوك </a:t>
            </a:r>
            <a:r>
              <a:rPr lang="ar-SA" b="1" dirty="0" err="1" smtClean="0"/>
              <a:t>المست</a:t>
            </a:r>
            <a:r>
              <a:rPr lang="ar-SA" b="1" dirty="0" smtClean="0"/>
              <a:t>ھ</a:t>
            </a:r>
            <a:r>
              <a:rPr lang="ar-SA" b="1" dirty="0" err="1" smtClean="0"/>
              <a:t>لك</a:t>
            </a:r>
            <a:r>
              <a:rPr lang="ar-SA" b="1" dirty="0" smtClean="0"/>
              <a:t> الأساس الذي یبني علیه قیاس أداء المنتجات </a:t>
            </a:r>
            <a:r>
              <a:rPr lang="ar-SA" b="1" dirty="0" err="1" smtClean="0"/>
              <a:t>و</a:t>
            </a:r>
            <a:r>
              <a:rPr lang="ar-SA" b="1" dirty="0" smtClean="0"/>
              <a:t> تحدید </a:t>
            </a:r>
            <a:r>
              <a:rPr lang="ar-DZ" b="1" dirty="0" err="1" smtClean="0"/>
              <a:t>ال</a:t>
            </a:r>
            <a:r>
              <a:rPr lang="ar-SA" b="1" dirty="0" smtClean="0"/>
              <a:t>شكل النهائي لها، والعمل على إسقاط المنتجات التي لا تصلح</a:t>
            </a:r>
            <a:r>
              <a:rPr lang="fr-FR" b="1" dirty="0" smtClean="0"/>
              <a:t>.</a:t>
            </a:r>
            <a:endParaRPr lang="ar-SA" b="1" dirty="0" smtClean="0"/>
          </a:p>
          <a:p>
            <a:pPr algn="justLow" rtl="1">
              <a:buNone/>
            </a:pPr>
            <a:endParaRPr lang="fr-FR" b="1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14290"/>
            <a:ext cx="8858280" cy="6357982"/>
          </a:xfrm>
        </p:spPr>
        <p:txBody>
          <a:bodyPr>
            <a:normAutofit fontScale="92500"/>
          </a:bodyPr>
          <a:lstStyle/>
          <a:p>
            <a:pPr algn="r" rtl="1">
              <a:buNone/>
            </a:pPr>
            <a:r>
              <a:rPr lang="fr-FR" b="1" dirty="0" smtClean="0">
                <a:solidFill>
                  <a:srgbClr val="FF0000"/>
                </a:solidFill>
              </a:rPr>
              <a:t>VI</a:t>
            </a:r>
            <a:r>
              <a:rPr lang="ar-SA" b="1" dirty="0" smtClean="0">
                <a:solidFill>
                  <a:srgbClr val="FF0000"/>
                </a:solidFill>
              </a:rPr>
              <a:t>  العلوم التي ساهمت في تطوير مجال دراسة سلوك المستهلك :</a:t>
            </a:r>
          </a:p>
          <a:p>
            <a:pPr algn="r" rtl="1">
              <a:buNone/>
            </a:pPr>
            <a:endParaRPr lang="ar-SA" b="1" u="sng" dirty="0" smtClean="0"/>
          </a:p>
          <a:p>
            <a:pPr algn="r" rtl="1"/>
            <a:r>
              <a:rPr lang="ar-SA" b="1" u="sng" dirty="0" smtClean="0">
                <a:solidFill>
                  <a:srgbClr val="00B050"/>
                </a:solidFill>
              </a:rPr>
              <a:t>علم النفس:</a:t>
            </a:r>
          </a:p>
          <a:p>
            <a:pPr algn="r" rtl="1">
              <a:buNone/>
            </a:pPr>
            <a:r>
              <a:rPr lang="ar-SA" b="1" dirty="0" smtClean="0"/>
              <a:t> </a:t>
            </a:r>
            <a:r>
              <a:rPr lang="ar-SA" sz="2400" b="1" dirty="0" smtClean="0"/>
              <a:t>يهتم علم النفس بدراسة العوامل النفسية والداخلية التي تؤثر في سلوك الفرد.</a:t>
            </a:r>
            <a:endParaRPr lang="ar-SA" sz="2800" b="1" dirty="0" smtClean="0"/>
          </a:p>
          <a:p>
            <a:pPr algn="r" rtl="1"/>
            <a:r>
              <a:rPr lang="ar-SA" b="1" u="sng" dirty="0" smtClean="0">
                <a:solidFill>
                  <a:srgbClr val="00B050"/>
                </a:solidFill>
              </a:rPr>
              <a:t>علم الاجتماع:</a:t>
            </a:r>
          </a:p>
          <a:p>
            <a:pPr algn="r" rtl="1">
              <a:buNone/>
            </a:pPr>
            <a:r>
              <a:rPr lang="ar-SA" sz="2800" b="1" dirty="0" smtClean="0"/>
              <a:t>    </a:t>
            </a:r>
            <a:r>
              <a:rPr lang="ar-SA" sz="2400" b="1" dirty="0" smtClean="0"/>
              <a:t>يركز علم الاجتماع على دراسة الأفراد ككل داخل المجتمع.</a:t>
            </a:r>
          </a:p>
          <a:p>
            <a:pPr algn="r" rtl="1"/>
            <a:r>
              <a:rPr lang="ar-SA" b="1" u="sng" dirty="0" smtClean="0">
                <a:solidFill>
                  <a:srgbClr val="00B050"/>
                </a:solidFill>
              </a:rPr>
              <a:t>علم النفس الاجتماعي:</a:t>
            </a:r>
            <a:endParaRPr lang="ar-SA" sz="2400" b="1" u="sng" dirty="0" smtClean="0">
              <a:solidFill>
                <a:srgbClr val="00B050"/>
              </a:solidFill>
            </a:endParaRPr>
          </a:p>
          <a:p>
            <a:pPr algn="r" rtl="1">
              <a:buNone/>
            </a:pPr>
            <a:r>
              <a:rPr lang="ar-SA" sz="2400" b="1" dirty="0" smtClean="0"/>
              <a:t>    يقوم بدراسة سلوك الفرد داخل الجماعة وطبيعة التأثير المتبادل للجماعة على الفرد وللفرد على الجماعة.</a:t>
            </a:r>
          </a:p>
          <a:p>
            <a:pPr algn="r" rtl="1"/>
            <a:endParaRPr lang="ar-SA" sz="2400" b="1" dirty="0" smtClean="0"/>
          </a:p>
          <a:p>
            <a:pPr algn="r" rtl="1"/>
            <a:r>
              <a:rPr lang="ar-SA" sz="3000" b="1" u="sng" dirty="0" err="1" smtClean="0">
                <a:solidFill>
                  <a:srgbClr val="00B050"/>
                </a:solidFill>
              </a:rPr>
              <a:t>الانثروبولوجيا</a:t>
            </a:r>
            <a:r>
              <a:rPr lang="ar-SA" sz="3000" b="1" u="sng" dirty="0" smtClean="0">
                <a:solidFill>
                  <a:srgbClr val="00B050"/>
                </a:solidFill>
              </a:rPr>
              <a:t> (دراسة ثقافات الأجناس البشرية) :</a:t>
            </a:r>
          </a:p>
          <a:p>
            <a:pPr algn="r" rtl="1">
              <a:buNone/>
            </a:pPr>
            <a:r>
              <a:rPr lang="ar-SA" sz="2400" b="1" dirty="0" smtClean="0"/>
              <a:t>     يهتم هذا العلم بدراسة القيم الجوهرية والمعتقدات والعادات والتقاليد الخاصة بالشعوب.</a:t>
            </a:r>
            <a:r>
              <a:rPr lang="ar-SA" sz="2800" b="1" dirty="0" smtClean="0"/>
              <a:t/>
            </a:r>
            <a:br>
              <a:rPr lang="ar-SA" sz="2800" b="1" dirty="0" smtClean="0"/>
            </a:br>
            <a:endParaRPr lang="ar-SA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14290"/>
            <a:ext cx="8858280" cy="6429420"/>
          </a:xfrm>
        </p:spPr>
        <p:txBody>
          <a:bodyPr/>
          <a:lstStyle/>
          <a:p>
            <a:pPr algn="r" rtl="1">
              <a:buNone/>
            </a:pPr>
            <a:r>
              <a:rPr lang="ar-SA" b="1" dirty="0" smtClean="0"/>
              <a:t>    • </a:t>
            </a:r>
            <a:r>
              <a:rPr lang="ar-SA" b="1" u="sng" dirty="0" smtClean="0">
                <a:solidFill>
                  <a:srgbClr val="00B050"/>
                </a:solidFill>
              </a:rPr>
              <a:t>علم الاقتصاد:</a:t>
            </a:r>
          </a:p>
          <a:p>
            <a:pPr algn="r" rtl="1">
              <a:buNone/>
            </a:pPr>
            <a:r>
              <a:rPr lang="ar-SA" b="1" dirty="0" smtClean="0"/>
              <a:t> </a:t>
            </a:r>
            <a:r>
              <a:rPr lang="ar-SA" sz="2400" b="1" dirty="0" smtClean="0"/>
              <a:t>يهتم هذا العلم بتحليل الطلب والأسلوب الذي يتبعه المستهلك في إنفاق أمواله والطريقة التي يستخدمها في تقييم البدائل والكيفية التي يتخذ </a:t>
            </a:r>
            <a:r>
              <a:rPr lang="ar-SA" sz="2400" b="1" dirty="0" err="1" smtClean="0"/>
              <a:t>بها</a:t>
            </a:r>
            <a:r>
              <a:rPr lang="ar-SA" sz="2400" b="1" dirty="0" smtClean="0"/>
              <a:t> القرارات لكي يحقق أقصى إشباع ممكن.</a:t>
            </a:r>
            <a:endParaRPr lang="ar-SA" b="1" dirty="0" smtClean="0"/>
          </a:p>
          <a:p>
            <a:pPr algn="r" rtl="1">
              <a:buNone/>
            </a:pP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• </a:t>
            </a:r>
            <a:r>
              <a:rPr lang="ar-SA" b="1" u="sng" dirty="0" err="1" smtClean="0">
                <a:solidFill>
                  <a:srgbClr val="00B050"/>
                </a:solidFill>
              </a:rPr>
              <a:t>الديموغرافيا</a:t>
            </a:r>
            <a:r>
              <a:rPr lang="ar-SA" b="1" u="sng" dirty="0" smtClean="0">
                <a:solidFill>
                  <a:srgbClr val="00B050"/>
                </a:solidFill>
              </a:rPr>
              <a:t>  (دراسة خصائص السكان) :</a:t>
            </a:r>
          </a:p>
          <a:p>
            <a:pPr algn="r" rtl="1">
              <a:buNone/>
            </a:pPr>
            <a:r>
              <a:rPr lang="ar-SA" sz="2400" b="1" dirty="0" smtClean="0"/>
              <a:t> يقوم هذا العلم بدراسة الخصائص </a:t>
            </a:r>
            <a:r>
              <a:rPr lang="ar-SA" sz="2400" b="1" dirty="0" err="1" smtClean="0"/>
              <a:t>الديموغرافية</a:t>
            </a:r>
            <a:r>
              <a:rPr lang="ar-SA" sz="2400" b="1" dirty="0" smtClean="0"/>
              <a:t> للسكان </a:t>
            </a:r>
            <a:r>
              <a:rPr lang="ar-SA" sz="2400" b="1" dirty="0" err="1" smtClean="0"/>
              <a:t>و</a:t>
            </a:r>
            <a:r>
              <a:rPr lang="ar-SA" sz="2400" b="1" dirty="0" smtClean="0"/>
              <a:t> كيف يختلف الاستهلاك من سن لسن </a:t>
            </a:r>
            <a:r>
              <a:rPr lang="ar-SA" sz="2400" b="1" dirty="0" err="1" smtClean="0"/>
              <a:t>و</a:t>
            </a:r>
            <a:r>
              <a:rPr lang="ar-SA" sz="2400" b="1" dirty="0" smtClean="0"/>
              <a:t> من جنس لآخر .</a:t>
            </a:r>
            <a:endParaRPr lang="ar-SA" b="1" dirty="0" smtClean="0"/>
          </a:p>
          <a:p>
            <a:pPr algn="r" rtl="1">
              <a:buNone/>
            </a:pP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• </a:t>
            </a:r>
            <a:r>
              <a:rPr lang="ar-SA" b="1" u="sng" dirty="0" smtClean="0">
                <a:solidFill>
                  <a:srgbClr val="00B050"/>
                </a:solidFill>
              </a:rPr>
              <a:t>علم الإحصاء:</a:t>
            </a:r>
          </a:p>
          <a:p>
            <a:pPr algn="r" rtl="1">
              <a:buNone/>
            </a:pPr>
            <a:r>
              <a:rPr lang="ar-SA" b="1" dirty="0" smtClean="0"/>
              <a:t> </a:t>
            </a:r>
            <a:r>
              <a:rPr lang="ar-SA" sz="2400" b="1" dirty="0" smtClean="0"/>
              <a:t>تتلخص مهمة الباحث الإحصائي في تجميع وتنظيم وتحليل وتفسير البيانات الرقمية التي يتم جمعها عن المستهلكين.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214290"/>
            <a:ext cx="7558118" cy="6429420"/>
          </a:xfrm>
        </p:spPr>
        <p:txBody>
          <a:bodyPr>
            <a:normAutofit fontScale="25000" lnSpcReduction="20000"/>
          </a:bodyPr>
          <a:lstStyle/>
          <a:p>
            <a:pPr rtl="1"/>
            <a:r>
              <a:rPr lang="ar-SA" sz="12800" b="1" dirty="0" smtClean="0">
                <a:solidFill>
                  <a:srgbClr val="FF0000"/>
                </a:solidFill>
              </a:rPr>
              <a:t>المحور الأول : مدخل إلى سلوك المستهلك</a:t>
            </a:r>
          </a:p>
          <a:p>
            <a:pPr algn="r" rtl="1"/>
            <a:endParaRPr lang="ar-SA" sz="9600" b="1" dirty="0" smtClean="0">
              <a:solidFill>
                <a:schemeClr val="tx1"/>
              </a:solidFill>
            </a:endParaRPr>
          </a:p>
          <a:p>
            <a:pPr algn="r" rtl="1"/>
            <a:r>
              <a:rPr lang="fr-FR" sz="9600" b="1" dirty="0" smtClean="0">
                <a:solidFill>
                  <a:srgbClr val="FF0000"/>
                </a:solidFill>
              </a:rPr>
              <a:t>I </a:t>
            </a:r>
            <a:r>
              <a:rPr lang="ar-SA" sz="9600" b="1" dirty="0" smtClean="0">
                <a:solidFill>
                  <a:srgbClr val="FF0000"/>
                </a:solidFill>
              </a:rPr>
              <a:t> ماهية سلوك المستهلك</a:t>
            </a:r>
          </a:p>
          <a:p>
            <a:pPr marL="1371600" indent="-1371600" algn="r" rtl="1">
              <a:buFont typeface="+mj-lt"/>
              <a:buAutoNum type="arabicParenR"/>
            </a:pPr>
            <a:r>
              <a:rPr lang="ar-SA" sz="9600" b="1" dirty="0" smtClean="0">
                <a:solidFill>
                  <a:schemeClr val="tx1"/>
                </a:solidFill>
              </a:rPr>
              <a:t>تعريف المستهلك </a:t>
            </a:r>
          </a:p>
          <a:p>
            <a:pPr marL="1371600" indent="-1371600" algn="r" rtl="1">
              <a:buFont typeface="+mj-lt"/>
              <a:buAutoNum type="arabicParenR"/>
            </a:pPr>
            <a:r>
              <a:rPr lang="ar-SA" sz="9600" b="1" dirty="0" smtClean="0">
                <a:solidFill>
                  <a:schemeClr val="tx1"/>
                </a:solidFill>
              </a:rPr>
              <a:t>تعريف السلوك </a:t>
            </a:r>
          </a:p>
          <a:p>
            <a:pPr marL="1371600" indent="-1371600" algn="r" rtl="1">
              <a:buFont typeface="+mj-lt"/>
              <a:buAutoNum type="arabicParenR"/>
            </a:pPr>
            <a:r>
              <a:rPr lang="ar-SA" sz="9600" b="1" dirty="0" smtClean="0">
                <a:solidFill>
                  <a:schemeClr val="tx1"/>
                </a:solidFill>
              </a:rPr>
              <a:t>تعريف سلوك المستهلك</a:t>
            </a:r>
          </a:p>
          <a:p>
            <a:pPr marL="1371600" indent="-1371600" algn="r" rtl="1">
              <a:buFont typeface="+mj-lt"/>
              <a:buAutoNum type="arabicParenR"/>
            </a:pPr>
            <a:r>
              <a:rPr lang="ar-SA" sz="9600" b="1" dirty="0" smtClean="0">
                <a:solidFill>
                  <a:schemeClr val="tx1"/>
                </a:solidFill>
              </a:rPr>
              <a:t>خصائص سلوك المستهلك</a:t>
            </a:r>
          </a:p>
          <a:p>
            <a:pPr algn="r" rtl="1"/>
            <a:endParaRPr lang="ar-SA" sz="9600" b="1" dirty="0" smtClean="0">
              <a:solidFill>
                <a:schemeClr val="tx1"/>
              </a:solidFill>
            </a:endParaRPr>
          </a:p>
          <a:p>
            <a:pPr algn="r" rtl="1"/>
            <a:r>
              <a:rPr lang="fr-FR" sz="9600" b="1" dirty="0" smtClean="0">
                <a:solidFill>
                  <a:srgbClr val="FF0000"/>
                </a:solidFill>
              </a:rPr>
              <a:t>II </a:t>
            </a:r>
            <a:r>
              <a:rPr lang="ar-SA" sz="9600" b="1" dirty="0" smtClean="0">
                <a:solidFill>
                  <a:srgbClr val="FF0000"/>
                </a:solidFill>
              </a:rPr>
              <a:t> أنواع السلوك الاستهلاكي</a:t>
            </a:r>
          </a:p>
          <a:p>
            <a:pPr algn="r" rtl="1"/>
            <a:endParaRPr lang="ar-SA" sz="9600" b="1" dirty="0" smtClean="0">
              <a:solidFill>
                <a:schemeClr val="tx1"/>
              </a:solidFill>
            </a:endParaRPr>
          </a:p>
          <a:p>
            <a:pPr algn="r" rtl="1"/>
            <a:r>
              <a:rPr lang="fr-FR" sz="9600" b="1" dirty="0" smtClean="0">
                <a:solidFill>
                  <a:srgbClr val="FF0000"/>
                </a:solidFill>
              </a:rPr>
              <a:t>III</a:t>
            </a:r>
            <a:r>
              <a:rPr lang="ar-SA" sz="9600" b="1" dirty="0" smtClean="0">
                <a:solidFill>
                  <a:srgbClr val="FF0000"/>
                </a:solidFill>
              </a:rPr>
              <a:t> دواعي </a:t>
            </a:r>
            <a:r>
              <a:rPr lang="ar-SA" sz="9600" b="1" dirty="0" err="1" smtClean="0">
                <a:solidFill>
                  <a:srgbClr val="FF0000"/>
                </a:solidFill>
              </a:rPr>
              <a:t>و</a:t>
            </a:r>
            <a:r>
              <a:rPr lang="ar-SA" sz="9600" b="1" dirty="0" smtClean="0">
                <a:solidFill>
                  <a:srgbClr val="FF0000"/>
                </a:solidFill>
              </a:rPr>
              <a:t> أهمية دراسة سلوك المستهلك  </a:t>
            </a:r>
          </a:p>
          <a:p>
            <a:pPr marL="1371600" indent="-1371600" algn="r" rtl="1">
              <a:buFont typeface="+mj-lt"/>
              <a:buAutoNum type="arabicParenR"/>
            </a:pPr>
            <a:r>
              <a:rPr lang="ar-SA" sz="9600" b="1" dirty="0" smtClean="0">
                <a:solidFill>
                  <a:schemeClr val="tx1"/>
                </a:solidFill>
              </a:rPr>
              <a:t>دواعي دراسة سلوك المستهلك</a:t>
            </a:r>
          </a:p>
          <a:p>
            <a:pPr marL="1371600" indent="-1371600" algn="r" rtl="1">
              <a:buFont typeface="+mj-lt"/>
              <a:buAutoNum type="arabicParenR"/>
            </a:pPr>
            <a:r>
              <a:rPr lang="ar-SA" sz="9600" b="1" dirty="0" smtClean="0">
                <a:solidFill>
                  <a:schemeClr val="tx1"/>
                </a:solidFill>
              </a:rPr>
              <a:t>أهمية دراسة سلوك المستهلك </a:t>
            </a:r>
            <a:endParaRPr lang="ar-DZ" sz="9600" b="1" smtClean="0">
              <a:solidFill>
                <a:schemeClr val="tx1"/>
              </a:solidFill>
            </a:endParaRPr>
          </a:p>
          <a:p>
            <a:pPr marL="1371600" indent="-1371600" algn="r" rtl="1"/>
            <a:endParaRPr lang="ar-SA" sz="9600" b="1" dirty="0" smtClean="0">
              <a:solidFill>
                <a:schemeClr val="tx1"/>
              </a:solidFill>
            </a:endParaRPr>
          </a:p>
          <a:p>
            <a:pPr algn="r" rtl="1"/>
            <a:r>
              <a:rPr lang="fr-FR" sz="9600" b="1" dirty="0" smtClean="0">
                <a:solidFill>
                  <a:srgbClr val="FF0000"/>
                </a:solidFill>
              </a:rPr>
              <a:t>VI</a:t>
            </a:r>
            <a:r>
              <a:rPr lang="ar-SA" sz="9600" b="1" dirty="0" smtClean="0">
                <a:solidFill>
                  <a:srgbClr val="FF0000"/>
                </a:solidFill>
              </a:rPr>
              <a:t>  العلوم التي ساهمت في تطوير مجال دراسة سلوك المستهلك</a:t>
            </a:r>
            <a:endParaRPr lang="ar-SA" sz="28800" b="1" dirty="0" smtClean="0">
              <a:solidFill>
                <a:schemeClr val="tx1"/>
              </a:solidFill>
            </a:endParaRPr>
          </a:p>
          <a:p>
            <a:pPr algn="r" rtl="1"/>
            <a:endParaRPr lang="ar-SA" sz="2800" b="1" dirty="0" smtClean="0">
              <a:solidFill>
                <a:schemeClr val="tx1"/>
              </a:solidFill>
            </a:endParaRPr>
          </a:p>
          <a:p>
            <a:pPr algn="r" rtl="1"/>
            <a:endParaRPr lang="ar-SA" b="1" dirty="0" smtClean="0">
              <a:solidFill>
                <a:schemeClr val="tx1"/>
              </a:solidFill>
            </a:endParaRPr>
          </a:p>
          <a:p>
            <a:pPr algn="r" rtl="1"/>
            <a:endParaRPr lang="ar-SA" sz="2400" b="1" dirty="0" smtClean="0">
              <a:solidFill>
                <a:schemeClr val="tx1"/>
              </a:solidFill>
            </a:endParaRPr>
          </a:p>
          <a:p>
            <a:pPr algn="r" rtl="1"/>
            <a:endParaRPr lang="ar-SA" sz="2400" b="1" dirty="0" smtClean="0">
              <a:solidFill>
                <a:schemeClr val="tx1"/>
              </a:solidFill>
            </a:endParaRPr>
          </a:p>
          <a:p>
            <a:pPr algn="r" rtl="1"/>
            <a:r>
              <a:rPr lang="ar-SA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ar-DZ" dirty="0" err="1" smtClean="0"/>
              <a:t>ال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85728"/>
            <a:ext cx="8001056" cy="6072254"/>
          </a:xfrm>
        </p:spPr>
        <p:txBody>
          <a:bodyPr>
            <a:normAutofit fontScale="92500" lnSpcReduction="20000"/>
          </a:bodyPr>
          <a:lstStyle/>
          <a:p>
            <a:pPr algn="justLow" rtl="1"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I </a:t>
            </a:r>
            <a:r>
              <a:rPr lang="ar-SA" b="1" u="sng" dirty="0" smtClean="0">
                <a:solidFill>
                  <a:srgbClr val="FF0000"/>
                </a:solidFill>
              </a:rPr>
              <a:t> ماهية سلوك المستهلك :</a:t>
            </a:r>
          </a:p>
          <a:p>
            <a:pPr algn="justLow" rtl="1">
              <a:buNone/>
            </a:pPr>
            <a:endParaRPr lang="ar-SA" b="1" dirty="0" smtClean="0"/>
          </a:p>
          <a:p>
            <a:pPr algn="justLow" rtl="1">
              <a:buNone/>
            </a:pPr>
            <a:r>
              <a:rPr lang="ar-SA" sz="2800" b="1" dirty="0" smtClean="0">
                <a:solidFill>
                  <a:srgbClr val="FF0000"/>
                </a:solidFill>
              </a:rPr>
              <a:t>1) تعريف المستهلك </a:t>
            </a:r>
            <a:r>
              <a:rPr lang="fr-FR" sz="2800" b="1" dirty="0" smtClean="0">
                <a:solidFill>
                  <a:srgbClr val="FF0000"/>
                </a:solidFill>
              </a:rPr>
              <a:t>:</a:t>
            </a:r>
            <a:endParaRPr lang="ar-SA" sz="2800" b="1" dirty="0" smtClean="0">
              <a:solidFill>
                <a:srgbClr val="FF0000"/>
              </a:solidFill>
            </a:endParaRPr>
          </a:p>
          <a:p>
            <a:pPr algn="justLow" rtl="1">
              <a:buFontTx/>
              <a:buChar char="-"/>
            </a:pPr>
            <a:r>
              <a:rPr lang="ar-SA" sz="2400" dirty="0" smtClean="0"/>
              <a:t>يجب </a:t>
            </a:r>
            <a:r>
              <a:rPr lang="ar-SA" sz="2600" dirty="0" smtClean="0"/>
              <a:t>التفرقة بين نوعين من المستهلكين :</a:t>
            </a:r>
          </a:p>
          <a:p>
            <a:pPr algn="justLow" rtl="1">
              <a:buFontTx/>
              <a:buChar char="-"/>
            </a:pPr>
            <a:endParaRPr lang="ar-SA" sz="2600" dirty="0" smtClean="0"/>
          </a:p>
          <a:p>
            <a:pPr algn="justLow" rtl="1">
              <a:buNone/>
            </a:pPr>
            <a:r>
              <a:rPr lang="ar-SA" sz="2800" b="1" dirty="0" smtClean="0">
                <a:solidFill>
                  <a:srgbClr val="00B050"/>
                </a:solidFill>
              </a:rPr>
              <a:t>المستهلك الحالي: </a:t>
            </a:r>
            <a:endParaRPr lang="ar-SA" sz="2600" b="1" dirty="0" smtClean="0">
              <a:solidFill>
                <a:srgbClr val="00B050"/>
              </a:solidFill>
            </a:endParaRPr>
          </a:p>
          <a:p>
            <a:pPr algn="r" rtl="1">
              <a:buNone/>
            </a:pPr>
            <a:r>
              <a:rPr lang="ar-SA" sz="2600" b="1" dirty="0" smtClean="0"/>
              <a:t>هو الفرد الذي قام بشراء السلعة والخدمة واستخدمها فعلا.</a:t>
            </a:r>
            <a:endParaRPr lang="fr-FR" sz="2600" b="1" dirty="0" smtClean="0"/>
          </a:p>
          <a:p>
            <a:pPr algn="justLow" rtl="1">
              <a:buNone/>
            </a:pPr>
            <a:endParaRPr lang="ar-SA" sz="2600" b="1" dirty="0" smtClean="0"/>
          </a:p>
          <a:p>
            <a:pPr algn="justLow" rtl="1">
              <a:buNone/>
            </a:pPr>
            <a:endParaRPr lang="ar-SA" sz="2600" b="1" dirty="0" smtClean="0"/>
          </a:p>
          <a:p>
            <a:pPr algn="justLow" rtl="1">
              <a:buNone/>
            </a:pPr>
            <a:r>
              <a:rPr lang="ar-SA" sz="2800" b="1" dirty="0" smtClean="0">
                <a:solidFill>
                  <a:srgbClr val="00B050"/>
                </a:solidFill>
              </a:rPr>
              <a:t>المستهلك المرتقب : </a:t>
            </a:r>
          </a:p>
          <a:p>
            <a:pPr algn="justLow" rtl="1">
              <a:lnSpc>
                <a:spcPct val="170000"/>
              </a:lnSpc>
              <a:buNone/>
            </a:pPr>
            <a:r>
              <a:rPr lang="ar-SA" sz="2600" b="1" dirty="0" smtClean="0"/>
              <a:t>هو الفرد الذي لا يستهلك السلعة أو الخدمة الآن ولكن يتوقع أن يستهلكها مستقبلا   .</a:t>
            </a:r>
            <a:endParaRPr lang="fr-FR" sz="3000" b="1" dirty="0" smtClean="0"/>
          </a:p>
          <a:p>
            <a:pPr algn="justLow" rtl="1">
              <a:buNone/>
            </a:pPr>
            <a:endParaRPr lang="ar-SA" sz="2400" b="1" dirty="0" smtClean="0"/>
          </a:p>
          <a:p>
            <a:pPr algn="justLow" rtl="1">
              <a:buNone/>
            </a:pPr>
            <a:r>
              <a:rPr lang="ar-SA" dirty="0" smtClean="0"/>
              <a:t> </a:t>
            </a:r>
            <a:endParaRPr lang="fr-FR" dirty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285728"/>
            <a:ext cx="8429684" cy="5911873"/>
          </a:xfrm>
        </p:spPr>
        <p:txBody>
          <a:bodyPr>
            <a:normAutofit fontScale="85000" lnSpcReduction="10000"/>
          </a:bodyPr>
          <a:lstStyle/>
          <a:p>
            <a:pPr algn="justLow" rtl="1">
              <a:buFontTx/>
              <a:buChar char="-"/>
            </a:pPr>
            <a:r>
              <a:rPr lang="ar-SA" dirty="0" smtClean="0"/>
              <a:t>كما يستخدم لفظ المستهلك للتمييز بين نوعين مختلفين من المستهلكين </a:t>
            </a:r>
            <a:r>
              <a:rPr lang="fr-FR" b="1" dirty="0" smtClean="0"/>
              <a:t>:</a:t>
            </a:r>
            <a:endParaRPr lang="ar-SA" b="1" dirty="0" smtClean="0"/>
          </a:p>
          <a:p>
            <a:pPr algn="justLow" rtl="1">
              <a:buNone/>
            </a:pPr>
            <a:endParaRPr lang="ar-SA" b="1" dirty="0" smtClean="0"/>
          </a:p>
          <a:p>
            <a:pPr algn="justLow" rtl="1">
              <a:buNone/>
            </a:pPr>
            <a:r>
              <a:rPr lang="fr-FR" b="1" dirty="0" smtClean="0"/>
              <a:t> </a:t>
            </a:r>
            <a:r>
              <a:rPr lang="ar-SA" b="1" dirty="0" smtClean="0">
                <a:solidFill>
                  <a:srgbClr val="00B050"/>
                </a:solidFill>
              </a:rPr>
              <a:t>المستهلك النهائي أو(المستهلك الفرد) : </a:t>
            </a:r>
          </a:p>
          <a:p>
            <a:pPr algn="justLow" rtl="1">
              <a:buNone/>
            </a:pPr>
            <a:r>
              <a:rPr lang="ar-SA" dirty="0" smtClean="0"/>
              <a:t>هو الذي يشتري السلع والخدمات إما للاستعمال الشخصي أو للاستهلاك العائلي</a:t>
            </a:r>
            <a:r>
              <a:rPr lang="ar-SA" b="1" dirty="0" smtClean="0"/>
              <a:t>.</a:t>
            </a:r>
          </a:p>
          <a:p>
            <a:pPr algn="justLow" rtl="1">
              <a:buNone/>
            </a:pPr>
            <a:endParaRPr lang="fr-FR" b="1" dirty="0" smtClean="0"/>
          </a:p>
          <a:p>
            <a:pPr algn="r" rtl="1">
              <a:buNone/>
            </a:pPr>
            <a:r>
              <a:rPr lang="fr-FR" b="1" dirty="0" smtClean="0"/>
              <a:t> </a:t>
            </a:r>
            <a:r>
              <a:rPr lang="ar-SA" b="1" dirty="0" smtClean="0">
                <a:solidFill>
                  <a:srgbClr val="00B050"/>
                </a:solidFill>
              </a:rPr>
              <a:t>المستهلك الصناعي أو ( المستهلك التنظيمي ) :</a:t>
            </a:r>
          </a:p>
          <a:p>
            <a:pPr algn="r" rtl="1">
              <a:buNone/>
            </a:pPr>
            <a:r>
              <a:rPr lang="ar-SA" b="1" dirty="0" smtClean="0"/>
              <a:t>  </a:t>
            </a:r>
            <a:r>
              <a:rPr lang="ar-SA" dirty="0" smtClean="0"/>
              <a:t>المنظمة التي تشتري المنتج بهدف تحقيق واحد أو أكثر من الأغراض الآتية</a:t>
            </a:r>
            <a:r>
              <a:rPr lang="fr-FR" dirty="0" smtClean="0"/>
              <a:t>:</a:t>
            </a:r>
            <a:endParaRPr lang="ar-SA" dirty="0" smtClean="0"/>
          </a:p>
          <a:p>
            <a:pPr algn="r" rtl="1">
              <a:buNone/>
            </a:pPr>
            <a:endParaRPr lang="fr-FR" dirty="0" smtClean="0"/>
          </a:p>
          <a:p>
            <a:pPr algn="r" rtl="1"/>
            <a:r>
              <a:rPr lang="fr-FR" dirty="0" smtClean="0"/>
              <a:t> </a:t>
            </a:r>
            <a:r>
              <a:rPr lang="ar-SA" dirty="0" smtClean="0"/>
              <a:t>إعادة بيعه ثانية</a:t>
            </a:r>
            <a:r>
              <a:rPr lang="fr-FR" dirty="0" smtClean="0"/>
              <a:t>.</a:t>
            </a:r>
            <a:endParaRPr lang="ar-SA" dirty="0" smtClean="0"/>
          </a:p>
          <a:p>
            <a:pPr algn="r" rtl="1"/>
            <a:r>
              <a:rPr lang="fr-FR" dirty="0" smtClean="0"/>
              <a:t> </a:t>
            </a:r>
            <a:r>
              <a:rPr lang="ar-SA" dirty="0" smtClean="0"/>
              <a:t>إدخاله في صناعة أخرى</a:t>
            </a:r>
            <a:r>
              <a:rPr lang="fr-FR" dirty="0" smtClean="0"/>
              <a:t>.</a:t>
            </a:r>
            <a:endParaRPr lang="ar-SA" dirty="0" smtClean="0"/>
          </a:p>
          <a:p>
            <a:pPr algn="r" rtl="1"/>
            <a:r>
              <a:rPr lang="ar-SA" dirty="0" smtClean="0"/>
              <a:t>تسهيل عمل المنظمة</a:t>
            </a:r>
            <a:r>
              <a:rPr lang="fr-FR" dirty="0" smtClean="0"/>
              <a:t>.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85786" y="357166"/>
            <a:ext cx="7643866" cy="6143668"/>
          </a:xfrm>
        </p:spPr>
        <p:txBody>
          <a:bodyPr/>
          <a:lstStyle/>
          <a:p>
            <a:pPr algn="r" rtl="1">
              <a:buNone/>
            </a:pPr>
            <a:r>
              <a:rPr lang="ar-SA" dirty="0" smtClean="0">
                <a:solidFill>
                  <a:srgbClr val="FF0000"/>
                </a:solidFill>
              </a:rPr>
              <a:t>2) </a:t>
            </a:r>
            <a:r>
              <a:rPr lang="ar-SA" b="1" dirty="0" smtClean="0">
                <a:solidFill>
                  <a:srgbClr val="FF0000"/>
                </a:solidFill>
              </a:rPr>
              <a:t>تعريف السلوك :</a:t>
            </a:r>
          </a:p>
          <a:p>
            <a:pPr algn="r" rtl="1">
              <a:buNone/>
            </a:pPr>
            <a:endParaRPr lang="ar-SA" b="1" dirty="0" smtClean="0"/>
          </a:p>
          <a:p>
            <a:pPr algn="just" rtl="1">
              <a:lnSpc>
                <a:spcPct val="150000"/>
              </a:lnSpc>
              <a:buNone/>
            </a:pPr>
            <a:r>
              <a:rPr lang="ar-SA" sz="2800" b="1" dirty="0" smtClean="0"/>
              <a:t>   هو جميع الأفعال </a:t>
            </a:r>
            <a:r>
              <a:rPr lang="ar-SA" sz="2800" b="1" dirty="0" err="1" smtClean="0"/>
              <a:t>و</a:t>
            </a:r>
            <a:r>
              <a:rPr lang="ar-SA" sz="2800" b="1" dirty="0" smtClean="0"/>
              <a:t> التصرفات الذهنية و البدنية التي يقوم </a:t>
            </a:r>
            <a:r>
              <a:rPr lang="ar-SA" sz="2800" b="1" dirty="0" err="1" smtClean="0"/>
              <a:t>بها</a:t>
            </a:r>
            <a:r>
              <a:rPr lang="ar-SA" sz="2800" b="1" dirty="0" smtClean="0"/>
              <a:t> الأفراد من أجل التكيف مع  متطلبات البيئة المحيطة بهم .</a:t>
            </a:r>
          </a:p>
          <a:p>
            <a:pPr algn="just" rtl="1">
              <a:lnSpc>
                <a:spcPct val="150000"/>
              </a:lnSpc>
              <a:buNone/>
            </a:pPr>
            <a:endParaRPr lang="ar-SA" sz="2800" b="1" dirty="0" smtClean="0"/>
          </a:p>
          <a:p>
            <a:pPr algn="just" rtl="1">
              <a:lnSpc>
                <a:spcPct val="150000"/>
              </a:lnSpc>
              <a:buNone/>
            </a:pPr>
            <a:r>
              <a:rPr lang="ar-SA" sz="2800" b="1" dirty="0" smtClean="0"/>
              <a:t>كما يعتبر السلوك محصلة تفاعل مجموعة عوامل تؤثر في الفرد </a:t>
            </a:r>
            <a:r>
              <a:rPr lang="ar-SA" sz="2800" b="1" dirty="0" err="1" smtClean="0"/>
              <a:t>و</a:t>
            </a:r>
            <a:r>
              <a:rPr lang="ar-SA" sz="2800" b="1" dirty="0" smtClean="0"/>
              <a:t> تتأثر </a:t>
            </a:r>
            <a:r>
              <a:rPr lang="ar-SA" sz="2800" b="1" dirty="0" err="1" smtClean="0"/>
              <a:t>به</a:t>
            </a:r>
            <a:r>
              <a:rPr lang="ar-SA" sz="2800" b="1" dirty="0" smtClean="0"/>
              <a:t> خلال فترة معينة .</a:t>
            </a:r>
            <a:endParaRPr lang="fr-FR" sz="2800" b="1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285728"/>
            <a:ext cx="7572428" cy="6357982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None/>
            </a:pP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sz="3800" b="1" dirty="0" smtClean="0">
                <a:solidFill>
                  <a:srgbClr val="FF0000"/>
                </a:solidFill>
              </a:rPr>
              <a:t>3) تعريف </a:t>
            </a:r>
            <a:r>
              <a:rPr lang="ar-SA" sz="3800" b="1" dirty="0">
                <a:solidFill>
                  <a:srgbClr val="FF0000"/>
                </a:solidFill>
              </a:rPr>
              <a:t>سلوك المستهلك</a:t>
            </a:r>
            <a:r>
              <a:rPr lang="ar-SA" sz="3800" b="1" dirty="0" smtClean="0">
                <a:solidFill>
                  <a:srgbClr val="FF0000"/>
                </a:solidFill>
              </a:rPr>
              <a:t>:</a:t>
            </a:r>
            <a:r>
              <a:rPr lang="ar-SA" b="1" dirty="0" smtClean="0"/>
              <a:t>  </a:t>
            </a:r>
            <a:r>
              <a:rPr lang="ar-SA" b="1" dirty="0"/>
              <a:t/>
            </a:r>
            <a:br>
              <a:rPr lang="ar-SA" b="1" dirty="0"/>
            </a:br>
            <a:r>
              <a:rPr lang="ar-SA" sz="3300" b="1" dirty="0"/>
              <a:t>مجموعة </a:t>
            </a:r>
            <a:r>
              <a:rPr lang="ar-SA" sz="3300" b="1" dirty="0" smtClean="0"/>
              <a:t>التصرفات </a:t>
            </a:r>
            <a:r>
              <a:rPr lang="ar-SA" sz="3300" b="1" dirty="0"/>
              <a:t>التي </a:t>
            </a:r>
            <a:r>
              <a:rPr lang="ar-SA" sz="3300" b="1" dirty="0" smtClean="0"/>
              <a:t>يقوم </a:t>
            </a:r>
            <a:r>
              <a:rPr lang="ar-SA" sz="3300" b="1" dirty="0" err="1" smtClean="0"/>
              <a:t>بها</a:t>
            </a:r>
            <a:r>
              <a:rPr lang="ar-SA" sz="3300" b="1" dirty="0" smtClean="0"/>
              <a:t> الفرد أو الجماعة أثناء </a:t>
            </a:r>
            <a:r>
              <a:rPr lang="ar-SA" sz="3300" b="1" dirty="0"/>
              <a:t>بحثهم عن </a:t>
            </a:r>
            <a:r>
              <a:rPr lang="ar-DZ" sz="3300" b="1" dirty="0" smtClean="0"/>
              <a:t>المنتجات </a:t>
            </a:r>
            <a:r>
              <a:rPr lang="ar-SA" sz="3300" b="1" dirty="0" smtClean="0"/>
              <a:t>التي </a:t>
            </a:r>
            <a:r>
              <a:rPr lang="ar-SA" sz="3300" b="1" dirty="0"/>
              <a:t>يحتاجون إليها بهدف إشباع حاجاتهم </a:t>
            </a:r>
            <a:r>
              <a:rPr lang="ar-SA" sz="3300" b="1" dirty="0" smtClean="0"/>
              <a:t>ورغباتهم بما في ذلك الحصول على تلك المنتجات واستعمالها تقييمها</a:t>
            </a:r>
            <a:r>
              <a:rPr lang="ar-DZ" sz="3300" b="1" dirty="0" smtClean="0"/>
              <a:t>.</a:t>
            </a:r>
            <a:r>
              <a:rPr lang="ar-SA" b="1" dirty="0"/>
              <a:t/>
            </a:r>
            <a:br>
              <a:rPr lang="ar-SA" b="1" dirty="0"/>
            </a:br>
            <a:r>
              <a:rPr lang="ar-SA" b="1" dirty="0"/>
              <a:t/>
            </a:r>
            <a:br>
              <a:rPr lang="ar-SA" b="1" dirty="0"/>
            </a:br>
            <a:endParaRPr lang="fr-F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348" y="214290"/>
            <a:ext cx="7715304" cy="6215106"/>
          </a:xfrm>
        </p:spPr>
        <p:txBody>
          <a:bodyPr>
            <a:normAutofit fontScale="92500" lnSpcReduction="20000"/>
          </a:bodyPr>
          <a:lstStyle/>
          <a:p>
            <a:pPr algn="just" rtl="1">
              <a:lnSpc>
                <a:spcPct val="160000"/>
              </a:lnSpc>
              <a:buNone/>
            </a:pPr>
            <a:r>
              <a:rPr lang="ar-SA" sz="2800" b="1" dirty="0" smtClean="0"/>
              <a:t>إن صعوبة التعرف على </a:t>
            </a:r>
            <a:r>
              <a:rPr lang="ar-SA" sz="2800" b="1" dirty="0" err="1" smtClean="0"/>
              <a:t>و</a:t>
            </a:r>
            <a:r>
              <a:rPr lang="ar-SA" sz="2800" b="1" dirty="0" smtClean="0"/>
              <a:t> فهم السلوك الاستهلاكي للأفراد جعل المختصين يطلقون تسمية العلبة السوداء على هذا السلوك </a:t>
            </a:r>
          </a:p>
          <a:p>
            <a:pPr algn="just" rtl="1">
              <a:lnSpc>
                <a:spcPct val="160000"/>
              </a:lnSpc>
              <a:buNone/>
            </a:pPr>
            <a:r>
              <a:rPr lang="ar-SA" sz="2800" b="1" dirty="0" smtClean="0"/>
              <a:t>حيث شُبه ذهن المستهلك بوحدة تشغيل البيانات التي تقوم باستقبال </a:t>
            </a:r>
            <a:r>
              <a:rPr lang="ar-SA" sz="2800" b="1" dirty="0" err="1" smtClean="0"/>
              <a:t>مدخلات</a:t>
            </a:r>
            <a:r>
              <a:rPr lang="ar-SA" sz="2800" b="1" dirty="0" smtClean="0"/>
              <a:t> (المؤثرات) </a:t>
            </a:r>
            <a:r>
              <a:rPr lang="ar-SA" sz="2800" b="1" dirty="0" err="1" smtClean="0"/>
              <a:t>و</a:t>
            </a:r>
            <a:r>
              <a:rPr lang="ar-SA" sz="2800" b="1" dirty="0" smtClean="0"/>
              <a:t> تصدر مخرجات (التصرفات التي تصدر عن هذا المستهلك )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ctr" rtl="1">
              <a:buNone/>
            </a:pPr>
            <a:endParaRPr lang="ar-SA" b="1" dirty="0" smtClean="0"/>
          </a:p>
          <a:p>
            <a:pPr algn="ctr" rtl="1">
              <a:buNone/>
            </a:pPr>
            <a:endParaRPr lang="ar-SA" b="1" dirty="0" smtClean="0"/>
          </a:p>
          <a:p>
            <a:pPr algn="r" rtl="1">
              <a:buNone/>
            </a:pPr>
            <a:endParaRPr lang="ar-SA" b="1" dirty="0" smtClean="0"/>
          </a:p>
          <a:p>
            <a:pPr algn="r" rtl="1">
              <a:buNone/>
            </a:pPr>
            <a:r>
              <a:rPr lang="ar-SA" b="1" dirty="0" smtClean="0"/>
              <a:t>              نموذج العلبة السوداء</a:t>
            </a:r>
            <a:endParaRPr lang="fr-FR" b="1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4572000" y="3786190"/>
            <a:ext cx="1285884" cy="71438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err="1" smtClean="0"/>
              <a:t>اا</a:t>
            </a:r>
            <a:r>
              <a:rPr lang="ar-SA" sz="2000" b="1" dirty="0" err="1" smtClean="0">
                <a:solidFill>
                  <a:schemeClr val="tx1"/>
                </a:solidFill>
              </a:rPr>
              <a:t>المستهلك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428728" y="3286124"/>
            <a:ext cx="2286016" cy="185738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-الشراء</a:t>
            </a:r>
          </a:p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-الامتناع عن الشراء</a:t>
            </a:r>
          </a:p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-البحث عن معلومات </a:t>
            </a:r>
          </a:p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إضافية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6786578" y="3357562"/>
            <a:ext cx="1357322" cy="185738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مختلف المتغيرات </a:t>
            </a:r>
            <a:r>
              <a:rPr lang="ar-SA" sz="2000" b="1" dirty="0" err="1" smtClean="0">
                <a:solidFill>
                  <a:schemeClr val="tx1"/>
                </a:solidFill>
              </a:rPr>
              <a:t>و</a:t>
            </a:r>
            <a:r>
              <a:rPr lang="ar-SA" sz="2000" b="1" dirty="0" smtClean="0">
                <a:solidFill>
                  <a:schemeClr val="tx1"/>
                </a:solidFill>
              </a:rPr>
              <a:t> العوامل المؤثرة في المستهلك </a:t>
            </a:r>
            <a:endParaRPr lang="fr-FR" sz="2000" b="1" dirty="0">
              <a:solidFill>
                <a:schemeClr val="tx1"/>
              </a:solidFill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 rot="10800000">
            <a:off x="6000760" y="4214818"/>
            <a:ext cx="571504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rot="10800000">
            <a:off x="3857620" y="4214818"/>
            <a:ext cx="571504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357166"/>
            <a:ext cx="7858212" cy="6286544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None/>
            </a:pPr>
            <a:r>
              <a:rPr lang="ar-SA" sz="3000" b="1" dirty="0" smtClean="0">
                <a:solidFill>
                  <a:srgbClr val="FF0000"/>
                </a:solidFill>
              </a:rPr>
              <a:t>4) خصائص سلوك المستهلك :</a:t>
            </a:r>
          </a:p>
          <a:p>
            <a:pPr algn="just" rtl="1">
              <a:lnSpc>
                <a:spcPct val="200000"/>
              </a:lnSpc>
              <a:buNone/>
            </a:pPr>
            <a:r>
              <a:rPr lang="ar-SA" sz="2800" b="1" dirty="0" smtClean="0"/>
              <a:t>1</a:t>
            </a:r>
            <a:r>
              <a:rPr lang="ar-SA" sz="2400" b="1" dirty="0" smtClean="0"/>
              <a:t>. </a:t>
            </a:r>
            <a:r>
              <a:rPr lang="ar-SA" sz="2800" b="1" dirty="0" smtClean="0"/>
              <a:t>السلوك الاستهلاكي قد يكون فردي أو جماعي.</a:t>
            </a:r>
          </a:p>
          <a:p>
            <a:pPr algn="just" rtl="1">
              <a:lnSpc>
                <a:spcPct val="200000"/>
              </a:lnSpc>
              <a:buNone/>
            </a:pPr>
            <a:r>
              <a:rPr lang="ar-SA" sz="2800" b="1" dirty="0" smtClean="0"/>
              <a:t>2. يتضمن سلوك المستهلك نوعين من الأنشطة</a:t>
            </a:r>
            <a:r>
              <a:rPr lang="ar-DZ" sz="2800" b="1" dirty="0" smtClean="0"/>
              <a:t>(</a:t>
            </a:r>
            <a:r>
              <a:rPr lang="ar-SA" sz="2800" b="1" dirty="0" smtClean="0"/>
              <a:t> بدنية</a:t>
            </a:r>
            <a:r>
              <a:rPr lang="ar-DZ" sz="2800" b="1" dirty="0" smtClean="0"/>
              <a:t> و </a:t>
            </a:r>
            <a:r>
              <a:rPr lang="ar-SA" sz="2800" b="1" dirty="0" smtClean="0"/>
              <a:t>ذهنية</a:t>
            </a:r>
            <a:r>
              <a:rPr lang="ar-DZ" sz="2800" b="1" dirty="0" smtClean="0"/>
              <a:t>)</a:t>
            </a:r>
            <a:r>
              <a:rPr lang="ar-SA" sz="2800" b="1" dirty="0" smtClean="0"/>
              <a:t>.</a:t>
            </a:r>
          </a:p>
          <a:p>
            <a:pPr algn="just" rtl="1">
              <a:lnSpc>
                <a:spcPct val="200000"/>
              </a:lnSpc>
              <a:buNone/>
            </a:pPr>
            <a:r>
              <a:rPr lang="ar-SA" sz="2800" b="1" dirty="0" smtClean="0"/>
              <a:t>3. سلوك المستهلك ليس سلوكاً عشوائياً في أغلب الأحوال، وإنما يوجهه هدف أو مجموعة من الأهداف ترمي إلى إشباع حاجاته.</a:t>
            </a:r>
          </a:p>
          <a:p>
            <a:pPr algn="just" rtl="1">
              <a:lnSpc>
                <a:spcPct val="200000"/>
              </a:lnSpc>
              <a:buNone/>
            </a:pPr>
            <a:r>
              <a:rPr lang="ar-SA" sz="2800" b="1" dirty="0" smtClean="0"/>
              <a:t>4. سلوك المستهلك غير ثابت .</a:t>
            </a:r>
          </a:p>
          <a:p>
            <a:pPr algn="just" rtl="1">
              <a:lnSpc>
                <a:spcPct val="150000"/>
              </a:lnSpc>
              <a:buNone/>
            </a:pPr>
            <a:endParaRPr lang="ar-SA" b="1" dirty="0" smtClean="0"/>
          </a:p>
          <a:p>
            <a:pPr algn="just" rtl="1">
              <a:lnSpc>
                <a:spcPct val="150000"/>
              </a:lnSpc>
              <a:buNone/>
            </a:pPr>
            <a:endParaRPr lang="ar-SA" b="1" dirty="0" smtClean="0"/>
          </a:p>
          <a:p>
            <a:pPr algn="just" rtl="1">
              <a:lnSpc>
                <a:spcPct val="150000"/>
              </a:lnSpc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215106"/>
          </a:xfrm>
        </p:spPr>
        <p:txBody>
          <a:bodyPr>
            <a:normAutofit lnSpcReduction="10000"/>
          </a:bodyPr>
          <a:lstStyle/>
          <a:p>
            <a:pPr algn="justLow" rtl="1">
              <a:buNone/>
            </a:pPr>
            <a:r>
              <a:rPr lang="fr-FR" b="1" dirty="0" smtClean="0">
                <a:solidFill>
                  <a:srgbClr val="FF0000"/>
                </a:solidFill>
              </a:rPr>
              <a:t>II </a:t>
            </a:r>
            <a:r>
              <a:rPr lang="ar-SA" b="1" dirty="0" smtClean="0">
                <a:solidFill>
                  <a:srgbClr val="FF0000"/>
                </a:solidFill>
              </a:rPr>
              <a:t> أنواع السلوك الاستهلاكي</a:t>
            </a:r>
          </a:p>
          <a:p>
            <a:pPr algn="justLow" rtl="1">
              <a:buNone/>
            </a:pPr>
            <a:endParaRPr lang="ar-SA" b="1" dirty="0" smtClean="0"/>
          </a:p>
          <a:p>
            <a:pPr algn="justLow" rtl="1">
              <a:buNone/>
            </a:pPr>
            <a:r>
              <a:rPr lang="ar-SA" sz="2400" b="1" dirty="0" smtClean="0"/>
              <a:t>يمكن تصنيف السلوك الاستهلاكي حسب الشكل ،طبيعة السلوك ، العدد </a:t>
            </a:r>
            <a:r>
              <a:rPr lang="ar-SA" sz="2400" b="1" dirty="0" err="1" smtClean="0"/>
              <a:t>و</a:t>
            </a:r>
            <a:r>
              <a:rPr lang="ar-SA" sz="2400" b="1" dirty="0" smtClean="0"/>
              <a:t> الحداثة </a:t>
            </a:r>
          </a:p>
          <a:p>
            <a:pPr algn="justLow" rtl="1">
              <a:buNone/>
            </a:pPr>
            <a:r>
              <a:rPr lang="ar-SA" b="1" dirty="0" smtClean="0">
                <a:solidFill>
                  <a:srgbClr val="00B050"/>
                </a:solidFill>
              </a:rPr>
              <a:t>1) حسب شكل السلوك : </a:t>
            </a:r>
            <a:endParaRPr lang="fr-FR" dirty="0" smtClean="0">
              <a:solidFill>
                <a:srgbClr val="00B050"/>
              </a:solidFill>
            </a:endParaRPr>
          </a:p>
          <a:p>
            <a:pPr lvl="0" algn="justLow" rtl="1"/>
            <a:r>
              <a:rPr lang="ar-SA" b="1" u="sng" dirty="0" smtClean="0">
                <a:solidFill>
                  <a:srgbClr val="00B050"/>
                </a:solidFill>
              </a:rPr>
              <a:t>سلوك ظاهر :</a:t>
            </a:r>
            <a:r>
              <a:rPr lang="ar-DZ" b="1" u="sng" dirty="0" smtClean="0">
                <a:solidFill>
                  <a:srgbClr val="00B050"/>
                </a:solidFill>
              </a:rPr>
              <a:t> </a:t>
            </a:r>
          </a:p>
          <a:p>
            <a:pPr lvl="0" algn="justLow" rtl="1">
              <a:buNone/>
            </a:pPr>
            <a:r>
              <a:rPr lang="ar-DZ" dirty="0" smtClean="0"/>
              <a:t>   </a:t>
            </a:r>
            <a:r>
              <a:rPr lang="ar-SA" dirty="0" smtClean="0"/>
              <a:t>وهو السلوك الذي يمكن ملاحظته من الخارج بالعين المجردة.</a:t>
            </a:r>
          </a:p>
          <a:p>
            <a:pPr lvl="0" algn="justLow" rtl="1">
              <a:buNone/>
            </a:pPr>
            <a:endParaRPr lang="fr-FR" dirty="0" smtClean="0"/>
          </a:p>
          <a:p>
            <a:pPr lvl="0" algn="justLow" rtl="1"/>
            <a:r>
              <a:rPr lang="ar-SA" b="1" u="sng" dirty="0" smtClean="0">
                <a:solidFill>
                  <a:srgbClr val="00B050"/>
                </a:solidFill>
              </a:rPr>
              <a:t>سلوك باطن : </a:t>
            </a:r>
            <a:endParaRPr lang="ar-DZ" b="1" u="sng" dirty="0" smtClean="0">
              <a:solidFill>
                <a:srgbClr val="00B050"/>
              </a:solidFill>
            </a:endParaRPr>
          </a:p>
          <a:p>
            <a:pPr lvl="0" algn="justLow" rtl="1">
              <a:buNone/>
            </a:pPr>
            <a:r>
              <a:rPr lang="ar-DZ" dirty="0" smtClean="0"/>
              <a:t>    </a:t>
            </a:r>
            <a:r>
              <a:rPr lang="ar-SA" dirty="0" smtClean="0"/>
              <a:t>و هو السلوك الذي لا يمك</a:t>
            </a:r>
            <a:r>
              <a:rPr lang="ar-DZ" dirty="0" smtClean="0"/>
              <a:t>ن</a:t>
            </a:r>
            <a:r>
              <a:rPr lang="ar-SA" dirty="0" smtClean="0"/>
              <a:t> مشاهدته بشكل مباشر بل يمكن الاستدلال عليه من خلال الملاحظة الأوجه المختلفة للسلوك ( كالتردد </a:t>
            </a:r>
            <a:r>
              <a:rPr lang="ar-SA" dirty="0" err="1" smtClean="0"/>
              <a:t>و</a:t>
            </a:r>
            <a:r>
              <a:rPr lang="ar-SA" dirty="0" smtClean="0"/>
              <a:t> حركة العينين مثلا)أو من خلال </a:t>
            </a:r>
            <a:r>
              <a:rPr lang="ar-SA" dirty="0" err="1" smtClean="0"/>
              <a:t>إستقصاء</a:t>
            </a:r>
            <a:r>
              <a:rPr lang="ar-SA" dirty="0" smtClean="0"/>
              <a:t> المستهلكين مباشرة .</a:t>
            </a:r>
            <a:endParaRPr lang="fr-FR" dirty="0" smtClean="0"/>
          </a:p>
          <a:p>
            <a:pPr algn="r" rtl="1">
              <a:buNone/>
            </a:pP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882</Words>
  <Application>Microsoft Office PowerPoint</Application>
  <PresentationFormat>Affichage à l'écran (4:3)</PresentationFormat>
  <Paragraphs>149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 المحور الأول:  مدخل إلى سلوك المستهلك المحور الثاني:  قرار الشراء الاستهلاكي المحور الثالث:العوامل الفردية المؤثرة في سلوك المستهلك المحور الرابع:العوامل الجماعية المؤثرة في سلوك المستهلك المحور الخامس:العوامل الديمغرافية و الموقفية المؤثرة في سلوك       المستهلك المحور السادس:العوامل التسويقية المؤثرة في سلوك المستهلك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Ahlem</dc:creator>
  <cp:lastModifiedBy>Utilisateur Windows</cp:lastModifiedBy>
  <cp:revision>74</cp:revision>
  <dcterms:created xsi:type="dcterms:W3CDTF">2012-10-22T12:28:18Z</dcterms:created>
  <dcterms:modified xsi:type="dcterms:W3CDTF">2021-01-02T22:44:45Z</dcterms:modified>
</cp:coreProperties>
</file>