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3" r:id="rId19"/>
    <p:sldId id="274" r:id="rId20"/>
    <p:sldId id="275" r:id="rId21"/>
    <p:sldId id="276" r:id="rId22"/>
    <p:sldId id="277" r:id="rId23"/>
    <p:sldId id="279" r:id="rId24"/>
    <p:sldId id="280" r:id="rId25"/>
    <p:sldId id="278" r:id="rId26"/>
    <p:sldId id="281" r:id="rId2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CC61F5D1-AA28-4080-8C2E-018A6B1B04DD}" type="datetimeFigureOut">
              <a:rPr lang="fr-FR" smtClean="0"/>
              <a:pPr/>
              <a:t>16/12/2024</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837863B3-B59A-4F58-A4D0-533C46F74E6A}"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CC61F5D1-AA28-4080-8C2E-018A6B1B04DD}" type="datetimeFigureOut">
              <a:rPr lang="fr-FR" smtClean="0"/>
              <a:pPr/>
              <a:t>16/12/2024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37863B3-B59A-4F58-A4D0-533C46F74E6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CC61F5D1-AA28-4080-8C2E-018A6B1B04DD}" type="datetimeFigureOut">
              <a:rPr lang="fr-FR" smtClean="0"/>
              <a:pPr/>
              <a:t>16/12/2024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37863B3-B59A-4F58-A4D0-533C46F74E6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4"/>
          </p:nvPr>
        </p:nvSpPr>
        <p:spPr/>
        <p:txBody>
          <a:bodyPr rtlCol="0"/>
          <a:lstStyle/>
          <a:p>
            <a:fld id="{CC61F5D1-AA28-4080-8C2E-018A6B1B04DD}" type="datetimeFigureOut">
              <a:rPr lang="fr-FR" smtClean="0"/>
              <a:pPr/>
              <a:t>16/12/2024</a:t>
            </a:fld>
            <a:endParaRPr lang="fr-FR"/>
          </a:p>
        </p:txBody>
      </p:sp>
      <p:sp>
        <p:nvSpPr>
          <p:cNvPr id="9" name="Espace réservé du numéro de diapositive 8"/>
          <p:cNvSpPr>
            <a:spLocks noGrp="1"/>
          </p:cNvSpPr>
          <p:nvPr>
            <p:ph type="sldNum" sz="quarter" idx="15"/>
          </p:nvPr>
        </p:nvSpPr>
        <p:spPr/>
        <p:txBody>
          <a:bodyPr rtlCol="0"/>
          <a:lstStyle/>
          <a:p>
            <a:fld id="{837863B3-B59A-4F58-A4D0-533C46F74E6A}" type="slidenum">
              <a:rPr lang="fr-FR" smtClean="0"/>
              <a:pPr/>
              <a:t>‹N°›</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CC61F5D1-AA28-4080-8C2E-018A6B1B04DD}" type="datetimeFigureOut">
              <a:rPr lang="fr-FR" smtClean="0"/>
              <a:pPr/>
              <a:t>16/12/2024</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837863B3-B59A-4F58-A4D0-533C46F74E6A}"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5" name="Espace réservé de la date 4"/>
          <p:cNvSpPr>
            <a:spLocks noGrp="1"/>
          </p:cNvSpPr>
          <p:nvPr>
            <p:ph type="dt" sz="half" idx="10"/>
          </p:nvPr>
        </p:nvSpPr>
        <p:spPr/>
        <p:txBody>
          <a:bodyPr/>
          <a:lstStyle/>
          <a:p>
            <a:fld id="{CC61F5D1-AA28-4080-8C2E-018A6B1B04DD}" type="datetimeFigureOut">
              <a:rPr lang="fr-FR" smtClean="0"/>
              <a:pPr/>
              <a:t>16/12/2024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37863B3-B59A-4F58-A4D0-533C46F74E6A}" type="slidenum">
              <a:rPr lang="fr-FR" smtClean="0"/>
              <a:pPr/>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a:t>Cliquez pour modifier le style du titre</a:t>
            </a:r>
            <a:endParaRPr kumimoji="0" lang="en-US"/>
          </a:p>
        </p:txBody>
      </p:sp>
      <p:sp>
        <p:nvSpPr>
          <p:cNvPr id="7" name="Espace réservé de la date 6"/>
          <p:cNvSpPr>
            <a:spLocks noGrp="1"/>
          </p:cNvSpPr>
          <p:nvPr>
            <p:ph type="dt" sz="half" idx="10"/>
          </p:nvPr>
        </p:nvSpPr>
        <p:spPr/>
        <p:txBody>
          <a:bodyPr/>
          <a:lstStyle/>
          <a:p>
            <a:fld id="{CC61F5D1-AA28-4080-8C2E-018A6B1B04DD}" type="datetimeFigureOut">
              <a:rPr lang="fr-FR" smtClean="0"/>
              <a:pPr/>
              <a:t>16/12/2024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37863B3-B59A-4F58-A4D0-533C46F74E6A}" type="slidenum">
              <a:rPr lang="fr-FR" smtClean="0"/>
              <a:pPr/>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6" name="Espace réservé de la date 5"/>
          <p:cNvSpPr>
            <a:spLocks noGrp="1"/>
          </p:cNvSpPr>
          <p:nvPr>
            <p:ph type="dt" sz="half" idx="10"/>
          </p:nvPr>
        </p:nvSpPr>
        <p:spPr/>
        <p:txBody>
          <a:bodyPr rtlCol="0"/>
          <a:lstStyle/>
          <a:p>
            <a:fld id="{CC61F5D1-AA28-4080-8C2E-018A6B1B04DD}" type="datetimeFigureOut">
              <a:rPr lang="fr-FR" smtClean="0"/>
              <a:pPr/>
              <a:t>16/12/2024</a:t>
            </a:fld>
            <a:endParaRPr lang="fr-FR"/>
          </a:p>
        </p:txBody>
      </p:sp>
      <p:sp>
        <p:nvSpPr>
          <p:cNvPr id="7" name="Espace réservé du numéro de diapositive 6"/>
          <p:cNvSpPr>
            <a:spLocks noGrp="1"/>
          </p:cNvSpPr>
          <p:nvPr>
            <p:ph type="sldNum" sz="quarter" idx="11"/>
          </p:nvPr>
        </p:nvSpPr>
        <p:spPr/>
        <p:txBody>
          <a:bodyPr rtlCol="0"/>
          <a:lstStyle/>
          <a:p>
            <a:fld id="{837863B3-B59A-4F58-A4D0-533C46F74E6A}" type="slidenum">
              <a:rPr lang="fr-FR" smtClean="0"/>
              <a:pPr/>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C61F5D1-AA28-4080-8C2E-018A6B1B04DD}" type="datetimeFigureOut">
              <a:rPr lang="fr-FR" smtClean="0"/>
              <a:pPr/>
              <a:t>16/12/2024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37863B3-B59A-4F58-A4D0-533C46F74E6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1" name="Espace réservé de la date 20"/>
          <p:cNvSpPr>
            <a:spLocks noGrp="1"/>
          </p:cNvSpPr>
          <p:nvPr>
            <p:ph type="dt" sz="half" idx="14"/>
          </p:nvPr>
        </p:nvSpPr>
        <p:spPr/>
        <p:txBody>
          <a:bodyPr rtlCol="0"/>
          <a:lstStyle/>
          <a:p>
            <a:fld id="{CC61F5D1-AA28-4080-8C2E-018A6B1B04DD}" type="datetimeFigureOut">
              <a:rPr lang="fr-FR" smtClean="0"/>
              <a:pPr/>
              <a:t>16/12/2024</a:t>
            </a:fld>
            <a:endParaRPr lang="fr-FR"/>
          </a:p>
        </p:txBody>
      </p:sp>
      <p:sp>
        <p:nvSpPr>
          <p:cNvPr id="22" name="Espace réservé du numéro de diapositive 21"/>
          <p:cNvSpPr>
            <a:spLocks noGrp="1"/>
          </p:cNvSpPr>
          <p:nvPr>
            <p:ph type="sldNum" sz="quarter" idx="15"/>
          </p:nvPr>
        </p:nvSpPr>
        <p:spPr/>
        <p:txBody>
          <a:bodyPr rtlCol="0"/>
          <a:lstStyle/>
          <a:p>
            <a:fld id="{837863B3-B59A-4F58-A4D0-533C46F74E6A}" type="slidenum">
              <a:rPr lang="fr-FR" smtClean="0"/>
              <a:pPr/>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CC61F5D1-AA28-4080-8C2E-018A6B1B04DD}" type="datetimeFigureOut">
              <a:rPr lang="fr-FR" smtClean="0"/>
              <a:pPr/>
              <a:t>16/12/2024</a:t>
            </a:fld>
            <a:endParaRPr lang="fr-FR"/>
          </a:p>
        </p:txBody>
      </p:sp>
      <p:sp>
        <p:nvSpPr>
          <p:cNvPr id="18" name="Espace réservé du numéro de diapositive 17"/>
          <p:cNvSpPr>
            <a:spLocks noGrp="1"/>
          </p:cNvSpPr>
          <p:nvPr>
            <p:ph type="sldNum" sz="quarter" idx="11"/>
          </p:nvPr>
        </p:nvSpPr>
        <p:spPr/>
        <p:txBody>
          <a:bodyPr rtlCol="0"/>
          <a:lstStyle/>
          <a:p>
            <a:fld id="{837863B3-B59A-4F58-A4D0-533C46F74E6A}" type="slidenum">
              <a:rPr lang="fr-FR" smtClean="0"/>
              <a:pPr/>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C61F5D1-AA28-4080-8C2E-018A6B1B04DD}" type="datetimeFigureOut">
              <a:rPr lang="fr-FR" smtClean="0"/>
              <a:pPr/>
              <a:t>16/12/2024</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37863B3-B59A-4F58-A4D0-533C46F74E6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descr="‫بسم الله الرحمن الرحيم - جرافيك مان‬‎"/>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6628" name="AutoShape 4" descr="‫بسم الله الرحمن الرحيم - جرافيك مان‬‎"/>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6630" name="AutoShape 6" descr="‫بسم الله الرحمن الرحيم - جرافيك مان‬‎"/>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6632" name="AutoShape 8" descr="بسم الله الرحمن الرحيم - جرافيك مان"/>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26633" name="Picture 9" descr="C:\Users\Guelma\Downloads\e0511910b5c50c08bad6bff0372b751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327"/>
            <a:ext cx="9113060" cy="6832640"/>
          </a:xfrm>
          <a:prstGeom prst="rect">
            <a:avLst/>
          </a:prstGeom>
        </p:spPr>
        <p:txBody>
          <a:bodyPr wrap="square">
            <a:spAutoFit/>
          </a:bodyPr>
          <a:lstStyle/>
          <a:p>
            <a:pPr algn="r" rtl="1">
              <a:lnSpc>
                <a:spcPct val="150000"/>
              </a:lnSpc>
            </a:pPr>
            <a:r>
              <a:rPr lang="ar-DZ" sz="2800" b="1" dirty="0"/>
              <a:t>خامسا أهمية كتب التراجم: </a:t>
            </a:r>
          </a:p>
          <a:p>
            <a:pPr algn="r" rtl="1">
              <a:lnSpc>
                <a:spcPct val="150000"/>
              </a:lnSpc>
            </a:pPr>
            <a:r>
              <a:rPr lang="ar-DZ" sz="2400" dirty="0"/>
              <a:t>لكتب التراجم قيمة كبيرة في استخلاص المادة التاريخية لا تخفى أهميتها في إعطاء صورة صادقة ومعلومات فريدة عن النواحي الاجتماعية، الدينية... وتكمن أهميها في </a:t>
            </a:r>
            <a:r>
              <a:rPr lang="ar-DZ" sz="2400" dirty="0" err="1"/>
              <a:t>مايلي</a:t>
            </a:r>
            <a:r>
              <a:rPr lang="ar-DZ" sz="2400" dirty="0"/>
              <a:t>:</a:t>
            </a:r>
          </a:p>
          <a:p>
            <a:pPr algn="r" rtl="1">
              <a:lnSpc>
                <a:spcPct val="150000"/>
              </a:lnSpc>
            </a:pPr>
            <a:r>
              <a:rPr lang="ar-DZ" sz="2400" dirty="0"/>
              <a:t>1- الوقوف على بعض المرويات على النبي صلى الله عليه وسلم أو غيره.</a:t>
            </a:r>
          </a:p>
          <a:p>
            <a:pPr algn="r" rtl="1">
              <a:lnSpc>
                <a:spcPct val="150000"/>
              </a:lnSpc>
            </a:pPr>
            <a:r>
              <a:rPr lang="ar-DZ" sz="2400" dirty="0"/>
              <a:t>2- معرفة حال الرواة، قوة وضعفا واستقامة وبعدا، ودينا وخبثا.</a:t>
            </a:r>
          </a:p>
          <a:p>
            <a:pPr algn="r" rtl="1"/>
            <a:r>
              <a:rPr lang="ar-DZ" sz="2400" dirty="0"/>
              <a:t>3- معرفة آثار بعض الأئمة وتأثرهم وذلك من خلال النظر في مصنفاتهم وأقوالهم ومدى تأثيرهم بشيوخهم وتأثيرهم في تلاميذهم.</a:t>
            </a:r>
          </a:p>
          <a:p>
            <a:pPr algn="r" rtl="1"/>
            <a:r>
              <a:rPr lang="ar-DZ" sz="2400" dirty="0"/>
              <a:t>4- أهمية القصص وإخبار العابرين في تأسيس العقيدة في النفوس.</a:t>
            </a:r>
          </a:p>
          <a:p>
            <a:pPr algn="r" rtl="1">
              <a:lnSpc>
                <a:spcPct val="150000"/>
              </a:lnSpc>
            </a:pPr>
            <a:r>
              <a:rPr lang="ar-DZ" sz="2400" dirty="0"/>
              <a:t>5- دراسة المواقف التربوية في حياتهم لتربية النفس وترقيق القلب.</a:t>
            </a:r>
          </a:p>
          <a:p>
            <a:pPr algn="r" rtl="1">
              <a:lnSpc>
                <a:spcPct val="150000"/>
              </a:lnSpc>
            </a:pPr>
            <a:r>
              <a:rPr lang="ar-DZ" sz="2400" dirty="0"/>
              <a:t>6- التسلية وذلك بذكر بعض القصص والطرائف وقد كانت الأخبار فاكهة مجالس الأمراء.</a:t>
            </a:r>
          </a:p>
          <a:p>
            <a:pPr algn="r" rtl="1">
              <a:lnSpc>
                <a:spcPct val="150000"/>
              </a:lnSpc>
            </a:pPr>
            <a:r>
              <a:rPr lang="ar-DZ" sz="2400" dirty="0"/>
              <a:t>7- إن القراءة في كتب التراجم تطلعنا على صور لجوانب كثيرة من الحركة الفكرية في بلاد الإسلام وتطورها عبر السنين.</a:t>
            </a:r>
          </a:p>
          <a:p>
            <a:pPr algn="r" rtl="1">
              <a:lnSpc>
                <a:spcPct val="150000"/>
              </a:lnSpc>
            </a:pPr>
            <a:r>
              <a:rPr lang="ar-DZ" sz="2400" dirty="0"/>
              <a:t>( خديجة </a:t>
            </a:r>
            <a:r>
              <a:rPr lang="ar-DZ" sz="2400" dirty="0" err="1" smtClean="0"/>
              <a:t>بتكلوف</a:t>
            </a:r>
            <a:r>
              <a:rPr lang="ar-DZ" sz="2400" dirty="0"/>
              <a:t>، المرجع السابق، ص16، 18)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20598" cy="6555641"/>
          </a:xfrm>
          <a:prstGeom prst="rect">
            <a:avLst/>
          </a:prstGeom>
        </p:spPr>
        <p:txBody>
          <a:bodyPr wrap="square">
            <a:spAutoFit/>
          </a:bodyPr>
          <a:lstStyle/>
          <a:p>
            <a:pPr algn="just" rtl="1">
              <a:lnSpc>
                <a:spcPct val="150000"/>
              </a:lnSpc>
            </a:pPr>
            <a:r>
              <a:rPr lang="ar-DZ" sz="2400" b="1" dirty="0"/>
              <a:t>ثالثا: أنواع كتب التراجم: </a:t>
            </a:r>
          </a:p>
          <a:p>
            <a:pPr algn="just" rtl="1">
              <a:lnSpc>
                <a:spcPct val="150000"/>
              </a:lnSpc>
            </a:pPr>
            <a:r>
              <a:rPr lang="ar-DZ" sz="2400" dirty="0"/>
              <a:t>عرفت الحضارة الإسلامية أنواعا كثيرة من كتب التراجم، حيث ترجمت لأعلامها في شتى ميادين المعرفة، وهي تختلف من زمن لآخر، ومن مجمل هذه الكتب نذكر منها:</a:t>
            </a:r>
          </a:p>
          <a:p>
            <a:pPr algn="just" rtl="1"/>
            <a:r>
              <a:rPr lang="ar-DZ" sz="2400" dirty="0"/>
              <a:t>* التراجم العامة الجامعة: يقصد بها تلك الكتب التي تجمع طائفة من التراجم لطائفة من الرجال يختلفون طبقة وعصرا ومكانا ويتحدون في صفة واحدة الجدارة والاستحقاق وهذا النوع من الكتب معجما للرجال البارزين في كل علم وفن يرتبون بحسب سنة وفياتهم او بحسب  اسمائهم ومن اول هذه  الكتب العامة نذكر: كتاب نزهة الالباب في طبقات الادباء لكمال الدين الانباري اضافة الى معجم الادباء الياقوت الحموي </a:t>
            </a:r>
          </a:p>
          <a:p>
            <a:pPr algn="just" rtl="1"/>
            <a:r>
              <a:rPr lang="ar-DZ" sz="2400" dirty="0"/>
              <a:t>* كتب تراجم القرون : تعتبرا امتداد للتراجم العامة </a:t>
            </a:r>
            <a:r>
              <a:rPr lang="ar-DZ" sz="2400" dirty="0" err="1"/>
              <a:t>لانها</a:t>
            </a:r>
            <a:r>
              <a:rPr lang="ar-DZ" sz="2400" dirty="0"/>
              <a:t> لا تتقيد برجال فن من الفنون او الاقاليم انما تحد نفسها فقط من الناحية الزمنية ومن الامثلة </a:t>
            </a:r>
            <a:r>
              <a:rPr lang="ar-DZ" sz="2400"/>
              <a:t>على تراجم </a:t>
            </a:r>
            <a:r>
              <a:rPr lang="ar-DZ" sz="2400" dirty="0"/>
              <a:t>القرون:</a:t>
            </a:r>
          </a:p>
          <a:p>
            <a:pPr algn="just" rtl="1">
              <a:lnSpc>
                <a:spcPct val="150000"/>
              </a:lnSpc>
            </a:pPr>
            <a:r>
              <a:rPr lang="ar-DZ" sz="2400" dirty="0"/>
              <a:t>1. الدور الكامنة في اعيان المائة الثامنة لابن حجل العسقلاني</a:t>
            </a:r>
          </a:p>
          <a:p>
            <a:pPr algn="just" rtl="1">
              <a:lnSpc>
                <a:spcPct val="150000"/>
              </a:lnSpc>
            </a:pPr>
            <a:r>
              <a:rPr lang="ar-DZ" sz="2400" dirty="0"/>
              <a:t>2. الضوء اللامع </a:t>
            </a:r>
            <a:r>
              <a:rPr lang="ar-DZ" sz="2400" dirty="0" err="1"/>
              <a:t>لاهل</a:t>
            </a:r>
            <a:r>
              <a:rPr lang="ar-DZ" sz="2400" dirty="0"/>
              <a:t> القرن التاسع للسخاوي</a:t>
            </a:r>
          </a:p>
          <a:p>
            <a:pPr algn="just" rtl="1">
              <a:lnSpc>
                <a:spcPct val="150000"/>
              </a:lnSpc>
            </a:pPr>
            <a:r>
              <a:rPr lang="ar-DZ" sz="2400" dirty="0"/>
              <a:t>3. الكواكب السائرة في اعيان المائة العاشر </a:t>
            </a:r>
            <a:r>
              <a:rPr lang="ar-DZ" sz="2400" dirty="0" err="1"/>
              <a:t>للمغزي</a:t>
            </a:r>
            <a:endParaRPr lang="ar-DZ" sz="2400" dirty="0"/>
          </a:p>
          <a:p>
            <a:pPr algn="just" rtl="1">
              <a:lnSpc>
                <a:spcPct val="150000"/>
              </a:lnSpc>
            </a:pPr>
            <a:r>
              <a:rPr lang="ar-DZ" sz="2400" dirty="0"/>
              <a:t>4. سلك الدور في اعيان القرن الثاني عشر للمرادي</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6387"/>
            <a:ext cx="9144000" cy="6740307"/>
          </a:xfrm>
          <a:prstGeom prst="rect">
            <a:avLst/>
          </a:prstGeom>
        </p:spPr>
        <p:txBody>
          <a:bodyPr wrap="square">
            <a:spAutoFit/>
          </a:bodyPr>
          <a:lstStyle/>
          <a:p>
            <a:pPr algn="just" rtl="1">
              <a:lnSpc>
                <a:spcPct val="150000"/>
              </a:lnSpc>
            </a:pPr>
            <a:r>
              <a:rPr lang="ar-DZ" sz="2400" dirty="0"/>
              <a:t>ونهذه الكتب جميعا تتفق انها مصادر اصلية لتراجم </a:t>
            </a:r>
            <a:r>
              <a:rPr lang="ar-DZ" sz="2400" dirty="0" err="1"/>
              <a:t>رجلات</a:t>
            </a:r>
            <a:r>
              <a:rPr lang="ar-DZ" sz="2400" dirty="0"/>
              <a:t> القرون التي تغطيها.</a:t>
            </a:r>
          </a:p>
          <a:p>
            <a:pPr algn="just" rtl="1">
              <a:lnSpc>
                <a:spcPct val="150000"/>
              </a:lnSpc>
            </a:pPr>
            <a:r>
              <a:rPr lang="ar-DZ" sz="2400" dirty="0"/>
              <a:t>*التراجم سنة بسنة: تكمن اهمية هذا النوع من التراجم في معرفتنا عن كثير من الاعلام والوقوف على تاريخ حياتهم بحيث نجد نهاية الاحداث في كل سنةْ</a:t>
            </a:r>
          </a:p>
          <a:p>
            <a:pPr algn="just" rtl="1">
              <a:lnSpc>
                <a:spcPct val="150000"/>
              </a:lnSpc>
            </a:pPr>
            <a:r>
              <a:rPr lang="ar-DZ" sz="2400" dirty="0"/>
              <a:t>- التراجم المتخصصة :هي تلك التراجم التي تترجم للشخصيات التي كانت لها شهرة في مجال من مجالات او علم من العلوم</a:t>
            </a:r>
          </a:p>
          <a:p>
            <a:pPr algn="just" rtl="1">
              <a:lnSpc>
                <a:spcPct val="150000"/>
              </a:lnSpc>
            </a:pPr>
            <a:r>
              <a:rPr lang="ar-DZ" sz="2400" dirty="0"/>
              <a:t>_ تراجم كتب التاريخ العام: حرص بعض المؤرخين المسلمين وهم يؤرخون تاريخا سياسيا عاما للدول الاسلامية المتعاقبة في ذكر الحوادث السياسية العامة في كل سنة</a:t>
            </a:r>
          </a:p>
          <a:p>
            <a:pPr algn="just" rtl="1">
              <a:lnSpc>
                <a:spcPct val="150000"/>
              </a:lnSpc>
            </a:pPr>
            <a:r>
              <a:rPr lang="ar-DZ" sz="2400" dirty="0"/>
              <a:t>* التراجم في كتب </a:t>
            </a:r>
            <a:r>
              <a:rPr lang="ar-DZ" sz="2400" dirty="0" err="1"/>
              <a:t>الحطط</a:t>
            </a:r>
            <a:r>
              <a:rPr lang="ar-DZ" sz="2400" dirty="0"/>
              <a:t> والامصار: تتناول كتب </a:t>
            </a:r>
            <a:r>
              <a:rPr lang="ar-DZ" sz="2400" dirty="0" err="1"/>
              <a:t>الحطط</a:t>
            </a:r>
            <a:r>
              <a:rPr lang="ar-DZ" sz="2400" dirty="0"/>
              <a:t> الناحية العمرانية وناحية المجتمعات العربية لفترة من فترات التاريخ</a:t>
            </a:r>
          </a:p>
          <a:p>
            <a:pPr algn="just" rtl="1">
              <a:lnSpc>
                <a:spcPct val="150000"/>
              </a:lnSpc>
            </a:pPr>
            <a:r>
              <a:rPr lang="ar-DZ" sz="2400" dirty="0"/>
              <a:t>(خديجة </a:t>
            </a:r>
            <a:r>
              <a:rPr lang="ar-DZ" sz="2400" dirty="0" err="1"/>
              <a:t>بتكلوف</a:t>
            </a:r>
            <a:r>
              <a:rPr lang="ar-DZ" sz="2400" dirty="0"/>
              <a:t> فضيلة سالم كتب اليسر والتراجم في كتابة تاريخ الصحراء والسودان مذكرة شهادة ماستر كلية العلوم الانسانية والاجتماعية جامعة احمد دراية ادرار-2021/2020 ص 9_13).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370975"/>
          </a:xfrm>
          <a:prstGeom prst="rect">
            <a:avLst/>
          </a:prstGeom>
        </p:spPr>
        <p:txBody>
          <a:bodyPr wrap="square">
            <a:spAutoFit/>
          </a:bodyPr>
          <a:lstStyle/>
          <a:p>
            <a:pPr algn="just" rtl="1"/>
            <a:r>
              <a:rPr lang="ar-DZ" sz="2400" b="1" dirty="0"/>
              <a:t>أولا- لتعريف بالمؤلف محمد بن سعد بن منيع:</a:t>
            </a:r>
          </a:p>
          <a:p>
            <a:pPr algn="just" rtl="1"/>
            <a:r>
              <a:rPr lang="ar-DZ" sz="2400" b="1" dirty="0"/>
              <a:t> </a:t>
            </a:r>
            <a:r>
              <a:rPr lang="ar-DZ" sz="2400" dirty="0"/>
              <a:t>ولد سنه 168ه كنيته ابو عبد الله ينسب فيقال عنهم البصري اذا كان مولده في البصرة ويقال بغدادي أحيانا أخرى نسبه إلى بغداد حيث نزل وتوفي لعله من موالي بني هاشم فالإشارة إلى انه مولى الحسين بن عبد الله بن عبيد الله بن عباس لا تعني انه هو نفسه مولى حسين بل جده وربما أبوه أضف إلى ذلك إن هذا الفرع من البيت العباسي قد انتهى بالحسين ويشار إليه بأنه زهري ويمكن تفسير ذلك انه هو وأباه انتسب إلى بني زهره ولعل هذا الاضطراب في ولائه بين بني هاشم وبني زهره هو نتيجة للتراجع دور النسب بعد ظهور الدولة العباسية.</a:t>
            </a:r>
          </a:p>
          <a:p>
            <a:pPr algn="just" rtl="1"/>
            <a:r>
              <a:rPr lang="ar-DZ" sz="2400" dirty="0"/>
              <a:t>وغالبا ما عرف ابن سعد "بكاتب الواقدي" ويشار إليه بصاحب </a:t>
            </a:r>
            <a:r>
              <a:rPr lang="ar-DZ" sz="2400" dirty="0" err="1"/>
              <a:t>الواقدي</a:t>
            </a:r>
            <a:r>
              <a:rPr lang="ar-DZ" sz="2400" dirty="0"/>
              <a:t> وهذه الشهرة تفيد ملازمته لشيخه </a:t>
            </a:r>
            <a:r>
              <a:rPr lang="ar-DZ" sz="2400" dirty="0" err="1"/>
              <a:t>الواقدي</a:t>
            </a:r>
            <a:r>
              <a:rPr lang="ar-DZ" sz="2400" dirty="0"/>
              <a:t> وكتابه له. فليس غريبا أن يشار إليه بالكاتب ليس هناك ذكر لأسرته فلم يذكر ابن سعد أحدا من أصوله في طبقته ويفترض أن والده لم يكن من أصحاب الجاه ولا من أرباب الروايات والعلم لاسيما انه خصص كتابه لتعريف بالمشتغلين بالروايات والعلم .وكنيته أبو عبد الله لا يشار بالضرورة انه تزوج وأنجب ابن سماه عبد الله مع بعض الناس يشتهر بكنيته مع انه أعزب ولا ينجب لاسيما انه لا يوجد ما يشير الى زوجه انت وأولاد وكانت نشأت ابن سعد في البصرة حيث تنقل في طلب العلم بين أشهر المراكز العلمية في عصره </a:t>
            </a:r>
            <a:r>
              <a:rPr lang="ar-DZ" sz="2400"/>
              <a:t>فمن البصرة </a:t>
            </a:r>
            <a:r>
              <a:rPr lang="ar-DZ" sz="2400" dirty="0"/>
              <a:t>حيث نشا الى </a:t>
            </a:r>
            <a:r>
              <a:rPr lang="ar-DZ" sz="2400" dirty="0" err="1"/>
              <a:t>الكوفه</a:t>
            </a:r>
            <a:r>
              <a:rPr lang="ar-DZ" sz="2400" dirty="0"/>
              <a:t> والمدينة ومكة وبغداد غير ان ترتيب الزمن لهذه الرحلات غامض توفي سنة230ه( زياد صالح ابو الحاج ابن سعد ومنهجه في كتابه التاريخ أولى 2017 زمزم ناشرون وموزعون 11:31 33 )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2862322"/>
          </a:xfrm>
          <a:prstGeom prst="rect">
            <a:avLst/>
          </a:prstGeom>
        </p:spPr>
        <p:txBody>
          <a:bodyPr wrap="square">
            <a:spAutoFit/>
          </a:bodyPr>
          <a:lstStyle/>
          <a:p>
            <a:pPr algn="just" rtl="1">
              <a:lnSpc>
                <a:spcPct val="150000"/>
              </a:lnSpc>
            </a:pPr>
            <a:r>
              <a:rPr lang="ar-DZ" sz="2400" b="1" dirty="0"/>
              <a:t>شيوخه </a:t>
            </a:r>
            <a:r>
              <a:rPr lang="ar-DZ" sz="2400" dirty="0"/>
              <a:t>: ومن ابرز الشيوخ الذين ساعدوا في تكوين الشخصية العلمية </a:t>
            </a:r>
            <a:r>
              <a:rPr lang="ar-DZ" sz="2400" dirty="0" err="1"/>
              <a:t>الواقديه</a:t>
            </a:r>
            <a:r>
              <a:rPr lang="ar-DZ" sz="2400" dirty="0"/>
              <a:t> ( محمد بن عمر بن واقد  الاسلمي- </a:t>
            </a:r>
            <a:r>
              <a:rPr lang="ar-DZ" sz="2400" dirty="0" err="1"/>
              <a:t>ابراهيم</a:t>
            </a:r>
            <a:r>
              <a:rPr lang="ar-DZ" sz="2400" dirty="0"/>
              <a:t> بن </a:t>
            </a:r>
            <a:r>
              <a:rPr lang="ar-DZ" sz="2400" dirty="0" err="1"/>
              <a:t>اسماعيل</a:t>
            </a:r>
            <a:r>
              <a:rPr lang="ar-DZ" sz="2400" dirty="0"/>
              <a:t> الصايغ- ابو زيد الانصاري سعيد بن اوس بن ثابت -</a:t>
            </a:r>
            <a:r>
              <a:rPr lang="ar-DZ" sz="2400" dirty="0" err="1"/>
              <a:t>ابو</a:t>
            </a:r>
            <a:r>
              <a:rPr lang="ar-DZ" sz="2400" dirty="0"/>
              <a:t> معاوية محمد بن حازم الضرير- احمد بن ابراهيم بن كثير بن زيد </a:t>
            </a:r>
            <a:r>
              <a:rPr lang="ar-DZ" sz="2400" dirty="0" err="1"/>
              <a:t>العبدي</a:t>
            </a:r>
            <a:r>
              <a:rPr lang="ar-DZ" sz="2400" dirty="0"/>
              <a:t> </a:t>
            </a:r>
            <a:r>
              <a:rPr lang="ar-DZ" sz="2400" dirty="0" err="1"/>
              <a:t>الدورقي</a:t>
            </a:r>
            <a:r>
              <a:rPr lang="ar-DZ" sz="2400" dirty="0"/>
              <a:t>.... </a:t>
            </a:r>
          </a:p>
          <a:p>
            <a:pPr algn="just" rtl="1">
              <a:lnSpc>
                <a:spcPct val="150000"/>
              </a:lnSpc>
            </a:pPr>
            <a:r>
              <a:rPr lang="ar-DZ" sz="2400" b="1" dirty="0"/>
              <a:t>تلاميذه: </a:t>
            </a:r>
            <a:r>
              <a:rPr lang="ar-DZ" sz="2400" dirty="0"/>
              <a:t>ابو بكر بن ابي دنيا -</a:t>
            </a:r>
            <a:r>
              <a:rPr lang="ar-DZ" sz="2400" dirty="0" err="1"/>
              <a:t>ابو</a:t>
            </a:r>
            <a:r>
              <a:rPr lang="ar-DZ" sz="2400" dirty="0"/>
              <a:t> عصيدة احمد بن </a:t>
            </a:r>
            <a:r>
              <a:rPr lang="ar-DZ" sz="2400" dirty="0" err="1"/>
              <a:t>ابي</a:t>
            </a:r>
            <a:r>
              <a:rPr lang="ar-DZ" sz="2400" dirty="0"/>
              <a:t> عبيد ناصح -</a:t>
            </a:r>
            <a:r>
              <a:rPr lang="ar-DZ" sz="2400" dirty="0" err="1"/>
              <a:t>البلاذري</a:t>
            </a:r>
            <a:r>
              <a:rPr lang="ar-DZ" sz="2400" dirty="0"/>
              <a:t> -الحارث بن ابي </a:t>
            </a:r>
            <a:r>
              <a:rPr lang="ar-DZ" sz="2400" dirty="0" err="1"/>
              <a:t>اسامه</a:t>
            </a:r>
            <a:r>
              <a:rPr lang="ar-DZ" sz="2400" dirty="0"/>
              <a:t> التميمي </a:t>
            </a:r>
            <a:r>
              <a:rPr lang="ar-DZ" sz="2400"/>
              <a:t>-الحسين </a:t>
            </a:r>
            <a:r>
              <a:rPr lang="ar-DZ" sz="2400" dirty="0"/>
              <a:t>فهمي.</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6974"/>
            <a:ext cx="9144000" cy="6555641"/>
          </a:xfrm>
          <a:prstGeom prst="rect">
            <a:avLst/>
          </a:prstGeom>
        </p:spPr>
        <p:txBody>
          <a:bodyPr wrap="square">
            <a:spAutoFit/>
          </a:bodyPr>
          <a:lstStyle/>
          <a:p>
            <a:pPr algn="just" rtl="1">
              <a:lnSpc>
                <a:spcPct val="200000"/>
              </a:lnSpc>
            </a:pPr>
            <a:r>
              <a:rPr lang="ar-DZ" sz="2400" b="1" dirty="0"/>
              <a:t>ثانيا منهج ابن سعد في كتابه الطبقات الكبير</a:t>
            </a:r>
          </a:p>
          <a:p>
            <a:pPr algn="just" rtl="1"/>
            <a:r>
              <a:rPr lang="ar-DZ" sz="2400" dirty="0"/>
              <a:t> لقد طبق ابن سعد المنهج الإسلامي في الرواية والنقد تطبيقا تماما على ما أورده من إخبار في كتابه الطبقات الكبير ولقد تعرض في </a:t>
            </a:r>
            <a:r>
              <a:rPr lang="ar-DZ" sz="2400" dirty="0" err="1"/>
              <a:t>الجزئين</a:t>
            </a:r>
            <a:r>
              <a:rPr lang="ar-DZ" sz="2400" dirty="0"/>
              <a:t> الثالث والرابع من هذا الكتاب على تراجم وطبقات الصحابة </a:t>
            </a:r>
            <a:r>
              <a:rPr lang="ar-DZ" sz="2400" dirty="0" err="1"/>
              <a:t>و</a:t>
            </a:r>
            <a:r>
              <a:rPr lang="ar-DZ" sz="2400" dirty="0"/>
              <a:t> التابعين وكان ابن سعد دقيق غاية الدقة في تطبيق قواعد هذا المنهج الإسلامي على أخبار كتابه الطبقات الكبير وعلى وجه الخصوص على الأخبار التي تتصل بالنبي صلى الله عليه وسلم ومظاهر هذه الدقة في التطبيق التزامه الإسناد ودقته فيه </a:t>
            </a:r>
            <a:r>
              <a:rPr lang="ar-DZ" sz="2400" dirty="0" err="1"/>
              <a:t>و</a:t>
            </a:r>
            <a:r>
              <a:rPr lang="ar-DZ" sz="2400" dirty="0"/>
              <a:t> أمانته في النقل والأداء دقته في رواية الخبر الأدبي إشارته إلى مصادر إخباره </a:t>
            </a:r>
          </a:p>
          <a:p>
            <a:pPr algn="just" rtl="1"/>
            <a:r>
              <a:rPr lang="ar-DZ" sz="2400" dirty="0"/>
              <a:t> دكتور عثمان موفا منهج النقد تاريخي الإسلامي والمنهج الأوروبي كليه الآداب جامعه الإسكندرية ط الأولى 2004 ميم صفحه من 208 إلى 211  ).</a:t>
            </a:r>
          </a:p>
          <a:p>
            <a:pPr algn="just" rtl="1">
              <a:lnSpc>
                <a:spcPct val="150000"/>
              </a:lnSpc>
            </a:pPr>
            <a:r>
              <a:rPr lang="ar-DZ" sz="2400" dirty="0"/>
              <a:t>وقد اتخذ أسلوب في عرض المادة يجمع بين الوفاء لكل موضوع بحقه فلا يشتته بل يجمعه في حيز واحد وبين ألمحافظة على التسلسل الزمني والتوقيت وقد أفاد ابن سعد كثيرا من استعمال </a:t>
            </a:r>
            <a:r>
              <a:rPr lang="ar-DZ" sz="2400" dirty="0" err="1"/>
              <a:t>اسناد</a:t>
            </a:r>
            <a:r>
              <a:rPr lang="ar-DZ" sz="2400" dirty="0"/>
              <a:t> الجمعي مما سهل عليه مناقشه الموضوعات ذات الإطار الواحد كرسائل الرسول وكتبه فهو يتحدث عن كل غزوة على شكل قصه متوالية المشهد ابتداء من الإعداد للغزوة </a:t>
            </a:r>
            <a:r>
              <a:rPr lang="ar-DZ" sz="2400"/>
              <a:t>وانتهاء بالغنائم .( </a:t>
            </a:r>
            <a:r>
              <a:rPr lang="ar-DZ" sz="2400" dirty="0"/>
              <a:t>زيد صالح أبو الحاج مرجع السابق ص 105 ).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1267" cy="6555641"/>
          </a:xfrm>
          <a:prstGeom prst="rect">
            <a:avLst/>
          </a:prstGeom>
        </p:spPr>
        <p:txBody>
          <a:bodyPr wrap="square">
            <a:spAutoFit/>
          </a:bodyPr>
          <a:lstStyle/>
          <a:p>
            <a:pPr algn="just" rtl="1">
              <a:lnSpc>
                <a:spcPct val="150000"/>
              </a:lnSpc>
            </a:pPr>
            <a:r>
              <a:rPr lang="ar-DZ" sz="2400" b="1" dirty="0"/>
              <a:t>ثالثا مؤلفات ابن سعد  </a:t>
            </a:r>
          </a:p>
          <a:p>
            <a:pPr algn="just" rtl="1">
              <a:lnSpc>
                <a:spcPct val="150000"/>
              </a:lnSpc>
            </a:pPr>
            <a:r>
              <a:rPr lang="ar-DZ" sz="2400" b="1" dirty="0"/>
              <a:t>1- كتاب الطبقات الكبرى</a:t>
            </a:r>
          </a:p>
          <a:p>
            <a:pPr algn="just" rtl="1"/>
            <a:endParaRPr lang="ar-DZ" sz="2400" b="1" dirty="0"/>
          </a:p>
          <a:p>
            <a:pPr algn="just" rtl="1"/>
            <a:r>
              <a:rPr lang="ar-DZ" sz="2400" dirty="0"/>
              <a:t>ويشار إليه بصور مختلفة فقط اشتهر في اغلب المصادر بكتاب الطبقات ويرد أيضا باسم طبقات الكبيرة ولعل هذه الصفة جاءت للمقابلة مع كتابه الأخر إلا وهو الطبقات الصغير وقد وصلنا الكتاب برواية الحارث بني أبي أسامة لبعضه والحسين بني فهم لبعضهم الأخر وكلاهما يرويه عن ابن سعد </a:t>
            </a:r>
            <a:r>
              <a:rPr lang="ar-DZ" sz="2400" dirty="0" err="1"/>
              <a:t>و</a:t>
            </a:r>
            <a:r>
              <a:rPr lang="ar-DZ" sz="2400" dirty="0"/>
              <a:t> قد ظلت محفوظة في إنحاء مختلفة من العالم حتى بداية القرن 20 ميلادي ورغم نشر قطعه منه في الهند فقد كان مستشرقون السابقين إلى </a:t>
            </a:r>
            <a:r>
              <a:rPr lang="ar-DZ" sz="2400" dirty="0" err="1"/>
              <a:t>نشرما</a:t>
            </a:r>
            <a:r>
              <a:rPr lang="ar-DZ" sz="2400" dirty="0"/>
              <a:t> توفر لديهم ما بين 1904 1918 وبلغ حجمه 8 مجلدات أما موضوع الكتاب فهو السيرة النبوية </a:t>
            </a:r>
            <a:r>
              <a:rPr lang="ar-DZ" sz="2400" dirty="0" err="1"/>
              <a:t>و</a:t>
            </a:r>
            <a:r>
              <a:rPr lang="ar-DZ" sz="2400" dirty="0"/>
              <a:t> تراجم الصحابة والتابعين في مجموعه من المدن المدينة مكة الطائف .وقد وزعت في 9 </a:t>
            </a:r>
            <a:r>
              <a:rPr lang="ar-DZ" sz="2400" dirty="0" err="1"/>
              <a:t>اجزاء</a:t>
            </a:r>
            <a:r>
              <a:rPr lang="ar-DZ" sz="2400" dirty="0"/>
              <a:t> خصص الجزء الأخير للنساء أما حجم الكتاب من حيث ترجمه فقط ذكر البعض انه يحتوي على3000 ترجمه </a:t>
            </a:r>
            <a:r>
              <a:rPr lang="ar-DZ" sz="2400" dirty="0" err="1"/>
              <a:t>وأخرون</a:t>
            </a:r>
            <a:r>
              <a:rPr lang="ar-DZ" sz="2400" dirty="0"/>
              <a:t> على 5000 ترجمة.</a:t>
            </a:r>
          </a:p>
          <a:p>
            <a:pPr algn="just" rtl="1"/>
            <a:r>
              <a:rPr lang="ar-DZ" sz="2400" dirty="0"/>
              <a:t>2-  كتاب الطبقات الصغير: وهو مختصر لكتاب الطبقات الكبرى يشتمل على نفس التراجم بشكل مجرد وهو برواية أبي بكر أبي الدنيا ومزال المخطوط يقع في 139 ورقه.</a:t>
            </a:r>
          </a:p>
          <a:p>
            <a:pPr algn="just" rtl="1"/>
            <a:r>
              <a:rPr lang="ar-DZ" sz="2400" dirty="0"/>
              <a:t>3-  كتاب الزخرف ألقصري في ترجمه ابي سعيد البصري: وموضوعه سيره التابعي الحسن البصري وإخباره 110 </a:t>
            </a:r>
            <a:r>
              <a:rPr lang="ar-DZ" sz="2400" dirty="0" err="1"/>
              <a:t>ه</a:t>
            </a:r>
            <a:r>
              <a:rPr lang="ar-DZ" sz="2400"/>
              <a:t>) .</a:t>
            </a:r>
            <a:endParaRPr lang="ar-DZ"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2561"/>
            <a:ext cx="9137497" cy="3416320"/>
          </a:xfrm>
          <a:prstGeom prst="rect">
            <a:avLst/>
          </a:prstGeom>
        </p:spPr>
        <p:txBody>
          <a:bodyPr wrap="square">
            <a:spAutoFit/>
          </a:bodyPr>
          <a:lstStyle/>
          <a:p>
            <a:pPr algn="r" rtl="1">
              <a:lnSpc>
                <a:spcPct val="150000"/>
              </a:lnSpc>
            </a:pPr>
            <a:r>
              <a:rPr lang="ar-DZ" sz="2400" dirty="0"/>
              <a:t>4-القصيدة الحلوانية في افتخار القحطانيين على العدنانيين وإظهار أفضل اليمانية على </a:t>
            </a:r>
            <a:r>
              <a:rPr lang="ar-DZ" sz="2400" dirty="0" err="1"/>
              <a:t>النزارية</a:t>
            </a:r>
            <a:endParaRPr lang="ar-DZ" sz="2400" dirty="0"/>
          </a:p>
          <a:p>
            <a:pPr algn="r" rtl="1">
              <a:lnSpc>
                <a:spcPct val="150000"/>
              </a:lnSpc>
            </a:pPr>
            <a:r>
              <a:rPr lang="ar-DZ" sz="2400" dirty="0"/>
              <a:t> ولها شرح كتبه غازي ابن يزيد .وتوجد منه نسخه بدار الكتاب المصرية </a:t>
            </a:r>
          </a:p>
          <a:p>
            <a:pPr algn="r" rtl="1">
              <a:lnSpc>
                <a:spcPct val="150000"/>
              </a:lnSpc>
            </a:pPr>
            <a:r>
              <a:rPr lang="ar-DZ" sz="2400" dirty="0"/>
              <a:t>5- كتاب الحيل: انفرد ابن نديم بالإشارة إليه دون أن يوضح هل هو في الحيل  الساسانية التي هي من فروع السحر أما في الحيل الشرعية التي هي من الفقه لكن عدم متابعة المصادر </a:t>
            </a:r>
            <a:r>
              <a:rPr lang="ar-DZ" sz="2400" dirty="0" err="1"/>
              <a:t>لاشارة</a:t>
            </a:r>
            <a:r>
              <a:rPr lang="ar-DZ" sz="2400" dirty="0"/>
              <a:t> ابن نديم تثير الشك حول نسبة الكتاب.</a:t>
            </a:r>
          </a:p>
          <a:p>
            <a:pPr algn="r" rtl="1">
              <a:lnSpc>
                <a:spcPct val="150000"/>
              </a:lnSpc>
            </a:pPr>
            <a:r>
              <a:rPr lang="ar-DZ" sz="2400"/>
              <a:t>( زيد </a:t>
            </a:r>
            <a:r>
              <a:rPr lang="ar-DZ" sz="2400" dirty="0"/>
              <a:t>صالح ابو الحاج المرجع السابق ص 48-53)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 xmlns:p14="http://schemas.microsoft.com/office/powerpoint/2010/main" val="4163735613"/>
              </p:ext>
            </p:extLst>
          </p:nvPr>
        </p:nvGraphicFramePr>
        <p:xfrm>
          <a:off x="0" y="0"/>
          <a:ext cx="9144000" cy="6411888"/>
        </p:xfrm>
        <a:graphic>
          <a:graphicData uri="http://schemas.openxmlformats.org/drawingml/2006/table">
            <a:tbl>
              <a:tblPr firstRow="1" bandRow="1">
                <a:tableStyleId>{5940675A-B579-460E-94D1-54222C63F5DA}</a:tableStyleId>
              </a:tblPr>
              <a:tblGrid>
                <a:gridCol w="755576">
                  <a:extLst>
                    <a:ext uri="{9D8B030D-6E8A-4147-A177-3AD203B41FA5}">
                      <a16:colId xmlns="" xmlns:a16="http://schemas.microsoft.com/office/drawing/2014/main" val="20000"/>
                    </a:ext>
                  </a:extLst>
                </a:gridCol>
                <a:gridCol w="4680520">
                  <a:extLst>
                    <a:ext uri="{9D8B030D-6E8A-4147-A177-3AD203B41FA5}">
                      <a16:colId xmlns="" xmlns:a16="http://schemas.microsoft.com/office/drawing/2014/main" val="20001"/>
                    </a:ext>
                  </a:extLst>
                </a:gridCol>
                <a:gridCol w="2592288">
                  <a:extLst>
                    <a:ext uri="{9D8B030D-6E8A-4147-A177-3AD203B41FA5}">
                      <a16:colId xmlns="" xmlns:a16="http://schemas.microsoft.com/office/drawing/2014/main" val="20002"/>
                    </a:ext>
                  </a:extLst>
                </a:gridCol>
                <a:gridCol w="1115616">
                  <a:extLst>
                    <a:ext uri="{9D8B030D-6E8A-4147-A177-3AD203B41FA5}">
                      <a16:colId xmlns="" xmlns:a16="http://schemas.microsoft.com/office/drawing/2014/main" val="20003"/>
                    </a:ext>
                  </a:extLst>
                </a:gridCol>
              </a:tblGrid>
              <a:tr h="620688">
                <a:tc>
                  <a:txBody>
                    <a:bodyPr/>
                    <a:lstStyle/>
                    <a:p>
                      <a:pPr algn="r" rtl="1"/>
                      <a:r>
                        <a:rPr lang="ar-DZ" b="1" dirty="0"/>
                        <a:t>الصفحة</a:t>
                      </a:r>
                      <a:endParaRPr lang="fr-FR" b="1" dirty="0"/>
                    </a:p>
                  </a:txBody>
                  <a:tcPr/>
                </a:tc>
                <a:tc>
                  <a:txBody>
                    <a:bodyPr/>
                    <a:lstStyle/>
                    <a:p>
                      <a:pPr algn="ctr" rtl="1"/>
                      <a:r>
                        <a:rPr lang="ar-DZ" sz="2400" b="1" dirty="0"/>
                        <a:t>النماذج</a:t>
                      </a:r>
                      <a:endParaRPr lang="fr-FR" sz="2400" b="1" dirty="0"/>
                    </a:p>
                  </a:txBody>
                  <a:tcPr/>
                </a:tc>
                <a:tc>
                  <a:txBody>
                    <a:bodyPr/>
                    <a:lstStyle/>
                    <a:p>
                      <a:pPr algn="ctr" rtl="1"/>
                      <a:r>
                        <a:rPr lang="ar-DZ" sz="2400" b="1" dirty="0"/>
                        <a:t> التفاصيل </a:t>
                      </a:r>
                      <a:endParaRPr lang="fr-FR" sz="2400" b="1" dirty="0"/>
                    </a:p>
                  </a:txBody>
                  <a:tcPr/>
                </a:tc>
                <a:tc>
                  <a:txBody>
                    <a:bodyPr/>
                    <a:lstStyle/>
                    <a:p>
                      <a:pPr algn="r" rtl="1"/>
                      <a:r>
                        <a:rPr lang="ar-DZ" sz="2400" b="1" dirty="0"/>
                        <a:t>الجوانب</a:t>
                      </a:r>
                      <a:endParaRPr lang="fr-FR" sz="2400" b="1" dirty="0"/>
                    </a:p>
                  </a:txBody>
                  <a:tcPr/>
                </a:tc>
                <a:extLst>
                  <a:ext uri="{0D108BD9-81ED-4DB2-BD59-A6C34878D82A}">
                    <a16:rowId xmlns="" xmlns:a16="http://schemas.microsoft.com/office/drawing/2014/main" val="10000"/>
                  </a:ext>
                </a:extLst>
              </a:tr>
              <a:tr h="1246448">
                <a:tc>
                  <a:txBody>
                    <a:bodyPr/>
                    <a:lstStyle/>
                    <a:p>
                      <a:pPr algn="r" rtl="1"/>
                      <a:r>
                        <a:rPr lang="ar-DZ" dirty="0"/>
                        <a:t>15</a:t>
                      </a:r>
                    </a:p>
                    <a:p>
                      <a:pPr algn="r" rtl="1"/>
                      <a:r>
                        <a:rPr lang="ar-DZ" dirty="0"/>
                        <a:t>133</a:t>
                      </a:r>
                    </a:p>
                    <a:p>
                      <a:pPr algn="r" rtl="1"/>
                      <a:r>
                        <a:rPr lang="ar-DZ" dirty="0"/>
                        <a:t>132</a:t>
                      </a:r>
                    </a:p>
                    <a:p>
                      <a:pPr algn="r" rtl="1"/>
                      <a:endParaRPr lang="ar-DZ" dirty="0"/>
                    </a:p>
                    <a:p>
                      <a:pPr algn="r" rtl="1"/>
                      <a:endParaRPr lang="ar-DZ" dirty="0"/>
                    </a:p>
                    <a:p>
                      <a:pPr algn="r" rtl="1"/>
                      <a:r>
                        <a:rPr lang="ar-DZ" dirty="0"/>
                        <a:t>139</a:t>
                      </a:r>
                    </a:p>
                    <a:p>
                      <a:pPr algn="r" rtl="1"/>
                      <a:endParaRPr lang="ar-DZ" dirty="0"/>
                    </a:p>
                    <a:p>
                      <a:pPr algn="r" rtl="1"/>
                      <a:endParaRPr lang="ar-DZ" dirty="0"/>
                    </a:p>
                    <a:p>
                      <a:pPr algn="r" rtl="1"/>
                      <a:endParaRPr lang="ar-DZ" dirty="0"/>
                    </a:p>
                    <a:p>
                      <a:pPr algn="r" rtl="1"/>
                      <a:r>
                        <a:rPr lang="ar-DZ" dirty="0"/>
                        <a:t>319</a:t>
                      </a:r>
                    </a:p>
                    <a:p>
                      <a:pPr algn="r" rtl="1"/>
                      <a:endParaRPr lang="ar-DZ" dirty="0"/>
                    </a:p>
                    <a:p>
                      <a:pPr algn="r" rtl="1"/>
                      <a:r>
                        <a:rPr lang="ar-DZ" dirty="0"/>
                        <a:t>155</a:t>
                      </a:r>
                    </a:p>
                    <a:p>
                      <a:pPr algn="r" rtl="1"/>
                      <a:endParaRPr lang="ar-DZ" dirty="0"/>
                    </a:p>
                    <a:p>
                      <a:pPr algn="r" rtl="1"/>
                      <a:endParaRPr lang="ar-DZ" dirty="0"/>
                    </a:p>
                    <a:p>
                      <a:pPr algn="r" rtl="1"/>
                      <a:r>
                        <a:rPr lang="ar-DZ" dirty="0"/>
                        <a:t>258</a:t>
                      </a:r>
                    </a:p>
                    <a:p>
                      <a:pPr algn="r" rtl="1"/>
                      <a:endParaRPr lang="ar-DZ" dirty="0"/>
                    </a:p>
                    <a:p>
                      <a:pPr algn="r" rtl="1"/>
                      <a:r>
                        <a:rPr lang="ar-DZ" dirty="0"/>
                        <a:t>174</a:t>
                      </a:r>
                      <a:endParaRPr lang="fr-FR" dirty="0"/>
                    </a:p>
                  </a:txBody>
                  <a:tcPr/>
                </a:tc>
                <a:tc>
                  <a:txBody>
                    <a:bodyPr/>
                    <a:lstStyle/>
                    <a:p>
                      <a:pPr algn="just" rtl="1"/>
                      <a:r>
                        <a:rPr lang="ar-DZ" sz="2200" dirty="0"/>
                        <a:t> اول من اسلم مع رسول الله علي واول من صلى,,, </a:t>
                      </a:r>
                    </a:p>
                    <a:p>
                      <a:pPr algn="just" rtl="1"/>
                      <a:r>
                        <a:rPr lang="ar-DZ" sz="2200" dirty="0"/>
                        <a:t>-مورا ابو بكر فليصلي بالناس</a:t>
                      </a:r>
                    </a:p>
                    <a:p>
                      <a:pPr algn="just" rtl="1"/>
                      <a:r>
                        <a:rPr lang="ar-DZ" sz="2200" dirty="0"/>
                        <a:t>- ان النبي لم يحج عام الفتح وامر ابي بكر على الحج ,,,,</a:t>
                      </a:r>
                    </a:p>
                    <a:p>
                      <a:pPr algn="just" rtl="1"/>
                      <a:r>
                        <a:rPr lang="ar-DZ" sz="2200" dirty="0"/>
                        <a:t>ان الرسول صلى الله عليه وسلم قام يصلي في مسجد بني عبد الاشهر وعليه كاسا ملتقى به يضع يده عليه </a:t>
                      </a:r>
                      <a:r>
                        <a:rPr lang="ar-DZ" sz="2200" dirty="0" err="1"/>
                        <a:t>يقيه</a:t>
                      </a:r>
                      <a:r>
                        <a:rPr lang="ar-DZ" sz="2200" dirty="0"/>
                        <a:t> برد الحصاد</a:t>
                      </a:r>
                    </a:p>
                    <a:p>
                      <a:pPr algn="just" rtl="1"/>
                      <a:r>
                        <a:rPr lang="ar-DZ" sz="2200" dirty="0"/>
                        <a:t>- فركب رسول الله الى قضاء فصلى فيها وسمع به الانصار فجاءت تسلم عليه .</a:t>
                      </a:r>
                    </a:p>
                    <a:p>
                      <a:pPr algn="just" rtl="1"/>
                      <a:r>
                        <a:rPr lang="ar-DZ" sz="2200" dirty="0"/>
                        <a:t>-قال حذيفة ان قد حملنا هذا العلم وان يؤديه اليكم وانا كنا لا نعمل.</a:t>
                      </a:r>
                    </a:p>
                    <a:p>
                      <a:pPr algn="just" rtl="1"/>
                      <a:r>
                        <a:rPr lang="ar-DZ" sz="2200" dirty="0"/>
                        <a:t>...فاتاه رسول الله صلى الله عليه وسلم قد فدعاه الى الاسلام وحرص عليه وجعل يرفق به.. </a:t>
                      </a:r>
                    </a:p>
                    <a:p>
                      <a:pPr algn="just" rtl="1"/>
                      <a:r>
                        <a:rPr lang="ar-DZ" sz="2200" dirty="0"/>
                        <a:t>-فلما قدم مصعب بن </a:t>
                      </a:r>
                      <a:r>
                        <a:rPr lang="ar-DZ" sz="2200" dirty="0" err="1"/>
                        <a:t>عميره</a:t>
                      </a:r>
                      <a:r>
                        <a:rPr lang="ar-DZ" sz="2200" dirty="0"/>
                        <a:t> المدينة يعلم الناس القران والاسلام فقالوا ان شئت جئناك </a:t>
                      </a:r>
                      <a:r>
                        <a:rPr lang="ar-DZ" sz="2200" dirty="0" err="1"/>
                        <a:t>فاسمعناك</a:t>
                      </a:r>
                      <a:r>
                        <a:rPr lang="ar-DZ" sz="2200" dirty="0"/>
                        <a:t> القران وقد وقرا عليهم مصعب القران.</a:t>
                      </a:r>
                    </a:p>
                    <a:p>
                      <a:pPr algn="r" rtl="1"/>
                      <a:endParaRPr lang="fr-FR" sz="2200" dirty="0"/>
                    </a:p>
                  </a:txBody>
                  <a:tcPr/>
                </a:tc>
                <a:tc>
                  <a:txBody>
                    <a:bodyPr/>
                    <a:lstStyle/>
                    <a:p>
                      <a:pPr algn="r" rtl="1"/>
                      <a:r>
                        <a:rPr lang="ar-DZ" sz="2200" dirty="0"/>
                        <a:t>يبرز الكتاب الالتزام </a:t>
                      </a:r>
                      <a:r>
                        <a:rPr lang="ar-DZ" sz="2200" dirty="0" err="1"/>
                        <a:t>الصحابه</a:t>
                      </a:r>
                      <a:r>
                        <a:rPr lang="ar-DZ" sz="2200" dirty="0"/>
                        <a:t> التابعين بالتعاليم </a:t>
                      </a:r>
                      <a:r>
                        <a:rPr lang="ar-DZ" sz="2200" dirty="0" err="1"/>
                        <a:t>الدينيه</a:t>
                      </a:r>
                      <a:r>
                        <a:rPr lang="ar-DZ" sz="2200" dirty="0"/>
                        <a:t> مثل صلاه الصوم زكاه الحج </a:t>
                      </a:r>
                      <a:r>
                        <a:rPr lang="fr-FR" sz="2200" dirty="0"/>
                        <a:t>..</a:t>
                      </a:r>
                      <a:endParaRPr lang="ar-DZ" sz="2200" dirty="0"/>
                    </a:p>
                    <a:p>
                      <a:pPr algn="just" rtl="1"/>
                      <a:endParaRPr lang="ar-DZ" sz="2200" dirty="0">
                        <a:ln>
                          <a:solidFill>
                            <a:sysClr val="windowText" lastClr="000000"/>
                          </a:solidFill>
                        </a:ln>
                      </a:endParaRPr>
                    </a:p>
                    <a:p>
                      <a:pPr algn="just" rtl="1"/>
                      <a:endParaRPr lang="ar-DZ" sz="2200" dirty="0"/>
                    </a:p>
                    <a:p>
                      <a:pPr algn="just" rtl="1"/>
                      <a:endParaRPr lang="fr-FR" sz="2200" dirty="0"/>
                    </a:p>
                    <a:p>
                      <a:pPr algn="just" rtl="1"/>
                      <a:r>
                        <a:rPr lang="ar-DZ" sz="2200" dirty="0"/>
                        <a:t> </a:t>
                      </a:r>
                      <a:endParaRPr lang="fr-FR" sz="2200" dirty="0"/>
                    </a:p>
                    <a:p>
                      <a:pPr algn="just" rtl="1"/>
                      <a:r>
                        <a:rPr lang="ar-DZ" sz="2200" dirty="0" err="1"/>
                        <a:t>الدعوه</a:t>
                      </a:r>
                      <a:r>
                        <a:rPr lang="ar-DZ" sz="2200" dirty="0"/>
                        <a:t> والتعليم حيث كان يبرز </a:t>
                      </a:r>
                      <a:r>
                        <a:rPr lang="ar-DZ" sz="2200"/>
                        <a:t>دور الشخصيات </a:t>
                      </a:r>
                      <a:r>
                        <a:rPr lang="ar-DZ" sz="2200" dirty="0"/>
                        <a:t>التي كانت تنشر الدين الإسلامي</a:t>
                      </a:r>
                    </a:p>
                    <a:p>
                      <a:pPr algn="just" rtl="1"/>
                      <a:endParaRPr lang="ar-DZ" sz="2200" dirty="0"/>
                    </a:p>
                    <a:p>
                      <a:pPr algn="just" rtl="1"/>
                      <a:endParaRPr lang="fr-FR" sz="2200" dirty="0"/>
                    </a:p>
                    <a:p>
                      <a:pPr algn="just" rtl="1"/>
                      <a:endParaRPr lang="fr-FR" sz="2200" dirty="0"/>
                    </a:p>
                  </a:txBody>
                  <a:tcPr/>
                </a:tc>
                <a:tc>
                  <a:txBody>
                    <a:bodyPr/>
                    <a:lstStyle/>
                    <a:p>
                      <a:pPr algn="just" rtl="1"/>
                      <a:endParaRPr lang="ar-DZ" sz="2200" dirty="0"/>
                    </a:p>
                    <a:p>
                      <a:pPr marL="0" marR="0" indent="0" algn="r" defTabSz="914400" rtl="1" eaLnBrk="1" fontAlgn="auto" latinLnBrk="0" hangingPunct="1">
                        <a:lnSpc>
                          <a:spcPct val="100000"/>
                        </a:lnSpc>
                        <a:spcBef>
                          <a:spcPts val="0"/>
                        </a:spcBef>
                        <a:spcAft>
                          <a:spcPts val="0"/>
                        </a:spcAft>
                        <a:buClrTx/>
                        <a:buSzTx/>
                        <a:buFontTx/>
                        <a:buNone/>
                        <a:tabLst/>
                        <a:defRPr/>
                      </a:pPr>
                      <a:r>
                        <a:rPr kumimoji="0" lang="fr-FR" sz="2200" kern="1200" dirty="0">
                          <a:solidFill>
                            <a:schemeClr val="tx1"/>
                          </a:solidFill>
                          <a:effectLst/>
                          <a:latin typeface="+mn-lt"/>
                          <a:ea typeface="+mn-ea"/>
                          <a:cs typeface="+mn-cs"/>
                        </a:rPr>
                        <a:t>  </a:t>
                      </a:r>
                      <a:r>
                        <a:rPr kumimoji="0" lang="ar-SA" sz="2200" kern="1200" dirty="0">
                          <a:solidFill>
                            <a:schemeClr val="tx1"/>
                          </a:solidFill>
                          <a:effectLst/>
                          <a:latin typeface="+mn-lt"/>
                          <a:ea typeface="+mn-ea"/>
                          <a:cs typeface="+mn-cs"/>
                        </a:rPr>
                        <a:t>الج</a:t>
                      </a:r>
                      <a:r>
                        <a:rPr kumimoji="0" lang="ar-DZ" sz="2200" kern="1200" dirty="0">
                          <a:solidFill>
                            <a:schemeClr val="tx1"/>
                          </a:solidFill>
                          <a:effectLst/>
                          <a:latin typeface="+mn-lt"/>
                          <a:ea typeface="+mn-ea"/>
                          <a:cs typeface="+mn-cs"/>
                        </a:rPr>
                        <a:t>انب</a:t>
                      </a:r>
                      <a:r>
                        <a:rPr kumimoji="0" lang="ar-SA" sz="2200" kern="1200" dirty="0">
                          <a:solidFill>
                            <a:schemeClr val="tx1"/>
                          </a:solidFill>
                          <a:effectLst/>
                          <a:latin typeface="+mn-lt"/>
                          <a:ea typeface="+mn-ea"/>
                          <a:cs typeface="+mn-cs"/>
                        </a:rPr>
                        <a:t> </a:t>
                      </a:r>
                      <a:r>
                        <a:rPr kumimoji="0" lang="fr-FR" sz="2200" kern="1200" dirty="0">
                          <a:solidFill>
                            <a:schemeClr val="tx1"/>
                          </a:solidFill>
                          <a:effectLst/>
                          <a:latin typeface="+mn-lt"/>
                          <a:ea typeface="+mn-ea"/>
                          <a:cs typeface="+mn-cs"/>
                        </a:rPr>
                        <a:t>   </a:t>
                      </a:r>
                      <a:r>
                        <a:rPr kumimoji="0" lang="ar-SA" sz="2200" kern="1200" dirty="0">
                          <a:solidFill>
                            <a:schemeClr val="tx1"/>
                          </a:solidFill>
                          <a:effectLst/>
                          <a:latin typeface="+mn-lt"/>
                          <a:ea typeface="+mn-ea"/>
                          <a:cs typeface="+mn-cs"/>
                        </a:rPr>
                        <a:t>الديني</a:t>
                      </a:r>
                      <a:r>
                        <a:rPr kumimoji="0" lang="fr-FR" sz="2200" kern="1200" dirty="0">
                          <a:solidFill>
                            <a:schemeClr val="tx1"/>
                          </a:solidFill>
                          <a:effectLst/>
                          <a:latin typeface="+mn-lt"/>
                          <a:ea typeface="+mn-ea"/>
                          <a:cs typeface="+mn-cs"/>
                        </a:rPr>
                        <a:t> </a:t>
                      </a:r>
                    </a:p>
                    <a:p>
                      <a:pPr algn="r" rtl="1"/>
                      <a:endParaRPr lang="ar-DZ" sz="2200" dirty="0"/>
                    </a:p>
                    <a:p>
                      <a:pPr algn="just" rtl="1"/>
                      <a:endParaRPr lang="ar-DZ" sz="2200" dirty="0"/>
                    </a:p>
                    <a:p>
                      <a:pPr algn="just" rtl="1"/>
                      <a:endParaRPr lang="ar-DZ" sz="2200" dirty="0"/>
                    </a:p>
                    <a:p>
                      <a:pPr algn="just" rtl="1"/>
                      <a:endParaRPr lang="ar-DZ" sz="2200" dirty="0"/>
                    </a:p>
                    <a:p>
                      <a:pPr algn="just" rtl="1"/>
                      <a:endParaRPr lang="ar-DZ" sz="2200" dirty="0"/>
                    </a:p>
                    <a:p>
                      <a:pPr algn="just" rtl="1"/>
                      <a:endParaRPr lang="ar-DZ" sz="2200" dirty="0"/>
                    </a:p>
                    <a:p>
                      <a:pPr algn="just" rtl="1"/>
                      <a:endParaRPr lang="ar-DZ" sz="2200" dirty="0"/>
                    </a:p>
                    <a:p>
                      <a:pPr algn="just" rtl="1"/>
                      <a:endParaRPr lang="ar-DZ" sz="2200" dirty="0"/>
                    </a:p>
                    <a:p>
                      <a:pPr algn="just" rtl="1"/>
                      <a:endParaRPr lang="ar-DZ" sz="2200" dirty="0"/>
                    </a:p>
                    <a:p>
                      <a:pPr algn="just" rtl="1"/>
                      <a:endParaRPr lang="ar-DZ" sz="2200" dirty="0"/>
                    </a:p>
                    <a:p>
                      <a:pPr algn="just" rtl="1"/>
                      <a:r>
                        <a:rPr lang="ar-DZ" sz="2200" dirty="0"/>
                        <a:t>  </a:t>
                      </a:r>
                    </a:p>
                    <a:p>
                      <a:pPr algn="just" rtl="1"/>
                      <a:endParaRPr lang="ar-DZ" sz="2200" dirty="0"/>
                    </a:p>
                    <a:p>
                      <a:pPr algn="just" rtl="1"/>
                      <a:endParaRPr lang="ar-DZ" sz="2200" dirty="0"/>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 xmlns:p14="http://schemas.microsoft.com/office/powerpoint/2010/main" val="3963078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extLst>
              <p:ext uri="{D42A27DB-BD31-4B8C-83A1-F6EECF244321}">
                <p14:modId xmlns="" xmlns:p14="http://schemas.microsoft.com/office/powerpoint/2010/main" val="461771348"/>
              </p:ext>
            </p:extLst>
          </p:nvPr>
        </p:nvGraphicFramePr>
        <p:xfrm>
          <a:off x="0" y="-6588"/>
          <a:ext cx="9142548" cy="5791200"/>
        </p:xfrm>
        <a:graphic>
          <a:graphicData uri="http://schemas.openxmlformats.org/drawingml/2006/table">
            <a:tbl>
              <a:tblPr firstRow="1" bandRow="1">
                <a:tableStyleId>{5940675A-B579-460E-94D1-54222C63F5DA}</a:tableStyleId>
              </a:tblPr>
              <a:tblGrid>
                <a:gridCol w="683568">
                  <a:extLst>
                    <a:ext uri="{9D8B030D-6E8A-4147-A177-3AD203B41FA5}">
                      <a16:colId xmlns="" xmlns:a16="http://schemas.microsoft.com/office/drawing/2014/main" val="20000"/>
                    </a:ext>
                  </a:extLst>
                </a:gridCol>
                <a:gridCol w="3887706">
                  <a:extLst>
                    <a:ext uri="{9D8B030D-6E8A-4147-A177-3AD203B41FA5}">
                      <a16:colId xmlns="" xmlns:a16="http://schemas.microsoft.com/office/drawing/2014/main" val="20001"/>
                    </a:ext>
                  </a:extLst>
                </a:gridCol>
                <a:gridCol w="2285637">
                  <a:extLst>
                    <a:ext uri="{9D8B030D-6E8A-4147-A177-3AD203B41FA5}">
                      <a16:colId xmlns="" xmlns:a16="http://schemas.microsoft.com/office/drawing/2014/main" val="20002"/>
                    </a:ext>
                  </a:extLst>
                </a:gridCol>
                <a:gridCol w="2285637">
                  <a:extLst>
                    <a:ext uri="{9D8B030D-6E8A-4147-A177-3AD203B41FA5}">
                      <a16:colId xmlns="" xmlns:a16="http://schemas.microsoft.com/office/drawing/2014/main" val="20003"/>
                    </a:ext>
                  </a:extLst>
                </a:gridCol>
              </a:tblGrid>
              <a:tr h="2931531">
                <a:tc>
                  <a:txBody>
                    <a:bodyPr/>
                    <a:lstStyle/>
                    <a:p>
                      <a:r>
                        <a:rPr lang="ar-DZ" dirty="0"/>
                        <a:t>6</a:t>
                      </a:r>
                    </a:p>
                    <a:p>
                      <a:endParaRPr lang="ar-DZ" dirty="0"/>
                    </a:p>
                    <a:p>
                      <a:r>
                        <a:rPr lang="ar-DZ" dirty="0"/>
                        <a:t>12</a:t>
                      </a:r>
                    </a:p>
                    <a:p>
                      <a:endParaRPr lang="ar-DZ" dirty="0"/>
                    </a:p>
                    <a:p>
                      <a:endParaRPr lang="ar-DZ" dirty="0"/>
                    </a:p>
                    <a:p>
                      <a:r>
                        <a:rPr lang="ar-DZ" dirty="0"/>
                        <a:t>103</a:t>
                      </a:r>
                    </a:p>
                    <a:p>
                      <a:endParaRPr lang="ar-DZ" dirty="0"/>
                    </a:p>
                    <a:p>
                      <a:r>
                        <a:rPr lang="ar-DZ" dirty="0"/>
                        <a:t>242</a:t>
                      </a:r>
                    </a:p>
                    <a:p>
                      <a:endParaRPr lang="ar-DZ" dirty="0"/>
                    </a:p>
                    <a:p>
                      <a:endParaRPr lang="ar-DZ" dirty="0"/>
                    </a:p>
                    <a:p>
                      <a:r>
                        <a:rPr lang="ar-DZ" dirty="0"/>
                        <a:t>243</a:t>
                      </a:r>
                    </a:p>
                    <a:p>
                      <a:endParaRPr lang="ar-DZ" dirty="0"/>
                    </a:p>
                    <a:p>
                      <a:r>
                        <a:rPr lang="ar-DZ" dirty="0"/>
                        <a:t>272</a:t>
                      </a:r>
                    </a:p>
                    <a:p>
                      <a:endParaRPr lang="ar-DZ" dirty="0"/>
                    </a:p>
                    <a:p>
                      <a:endParaRPr lang="ar-DZ" dirty="0"/>
                    </a:p>
                    <a:p>
                      <a:endParaRPr lang="ar-DZ" dirty="0"/>
                    </a:p>
                    <a:p>
                      <a:endParaRPr lang="ar-DZ" dirty="0"/>
                    </a:p>
                    <a:p>
                      <a:r>
                        <a:rPr lang="ar-DZ" dirty="0"/>
                        <a:t>261</a:t>
                      </a:r>
                    </a:p>
                  </a:txBody>
                  <a:tcPr/>
                </a:tc>
                <a:tc>
                  <a:txBody>
                    <a:bodyPr/>
                    <a:lstStyle/>
                    <a:p>
                      <a:pPr algn="just" rtl="1"/>
                      <a:r>
                        <a:rPr lang="ar-DZ" sz="2200" dirty="0"/>
                        <a:t>-وحمل حمزه لواء الرسول لله في غزوه بني </a:t>
                      </a:r>
                      <a:r>
                        <a:rPr lang="ar-DZ" sz="2200" dirty="0" err="1"/>
                        <a:t>قنقع</a:t>
                      </a:r>
                      <a:r>
                        <a:rPr lang="ar-DZ" sz="2200" dirty="0"/>
                        <a:t> ....</a:t>
                      </a:r>
                    </a:p>
                    <a:p>
                      <a:pPr algn="just" rtl="1"/>
                      <a:r>
                        <a:rPr lang="ar-DZ" sz="2200" dirty="0"/>
                        <a:t>-قتل يومئذ 70 من المسلمين اربعه من المهاجرين...</a:t>
                      </a:r>
                    </a:p>
                    <a:p>
                      <a:pPr algn="just" rtl="1"/>
                      <a:r>
                        <a:rPr lang="ar-DZ" sz="2200" dirty="0"/>
                        <a:t>- اني الاول راجل من العرب رمي بسهم في سبيل الله...</a:t>
                      </a:r>
                    </a:p>
                    <a:p>
                      <a:pPr algn="just" rtl="1"/>
                      <a:r>
                        <a:rPr lang="ar-DZ" sz="2200" dirty="0"/>
                        <a:t>- شهد سعد احدا والخندق والمشاهد كلها مع رسول الله صلى الله عليه وسلم ا...</a:t>
                      </a:r>
                    </a:p>
                    <a:p>
                      <a:pPr algn="just" rtl="1"/>
                      <a:r>
                        <a:rPr lang="ar-DZ" sz="2200" dirty="0"/>
                        <a:t>-بن قلع بن عبد بن اشهل شهاده احد مع النبي صلى الله عليه وسلم وقتل شهيدا .</a:t>
                      </a:r>
                    </a:p>
                    <a:p>
                      <a:pPr algn="just" rtl="1"/>
                      <a:r>
                        <a:rPr lang="ar-DZ" sz="2200" dirty="0"/>
                        <a:t>-وشهد ابو </a:t>
                      </a:r>
                      <a:r>
                        <a:rPr lang="ar-DZ" sz="2200" dirty="0" err="1"/>
                        <a:t>حسيمه</a:t>
                      </a:r>
                      <a:r>
                        <a:rPr lang="ar-DZ" sz="2200" dirty="0"/>
                        <a:t> احدا والمشاهد كلها فدخل يوما على امراه تبين له في يوم حار فوجدهما في عرشين لهما قد بردت له الماء </a:t>
                      </a:r>
                      <a:r>
                        <a:rPr lang="ar-DZ" sz="2200" dirty="0" err="1"/>
                        <a:t>وهيات</a:t>
                      </a:r>
                      <a:r>
                        <a:rPr lang="ar-DZ" sz="2200" dirty="0"/>
                        <a:t> له الطعام ويحمل سلاحه على عنقه -يا حواء قد اوصاني محمد بك </a:t>
                      </a:r>
                      <a:r>
                        <a:rPr lang="ar-DZ" sz="2200" dirty="0" err="1"/>
                        <a:t>وسالني</a:t>
                      </a:r>
                      <a:r>
                        <a:rPr lang="ar-DZ" sz="2200" dirty="0"/>
                        <a:t> ان حفظه فيك وانا فاعل.</a:t>
                      </a:r>
                    </a:p>
                    <a:p>
                      <a:pPr algn="just" rtl="1"/>
                      <a:endParaRPr lang="fr-FR" sz="2200" dirty="0"/>
                    </a:p>
                  </a:txBody>
                  <a:tcPr/>
                </a:tc>
                <a:tc>
                  <a:txBody>
                    <a:bodyPr/>
                    <a:lstStyle/>
                    <a:p>
                      <a:pPr algn="just" rtl="1"/>
                      <a:r>
                        <a:rPr lang="ar-DZ" sz="2200" dirty="0"/>
                        <a:t>ابرز ابن سعد في كتابه شخصيات التي شاركت في الحروب الغزوات وكذلك اسهاماتهم والتضحيات العسكرية</a:t>
                      </a:r>
                      <a:endParaRPr lang="fr-FR" sz="2200" dirty="0"/>
                    </a:p>
                    <a:p>
                      <a:pPr algn="just" rtl="1"/>
                      <a:endParaRPr lang="fr-FR" sz="2200" dirty="0"/>
                    </a:p>
                    <a:p>
                      <a:pPr algn="just" rtl="1"/>
                      <a:r>
                        <a:rPr lang="ar-DZ" sz="2200" dirty="0"/>
                        <a:t>دور المرأة في معالجه الجراح تشجيع للمقاتلين وإيصال المؤونة</a:t>
                      </a:r>
                    </a:p>
                    <a:p>
                      <a:pPr algn="just" rtl="1"/>
                      <a:endParaRPr lang="ar-DZ" sz="2200" dirty="0"/>
                    </a:p>
                    <a:p>
                      <a:pPr algn="just" rtl="1"/>
                      <a:endParaRPr lang="ar-DZ" sz="2200" dirty="0"/>
                    </a:p>
                  </a:txBody>
                  <a:tcPr/>
                </a:tc>
                <a:tc>
                  <a:txBody>
                    <a:bodyPr/>
                    <a:lstStyle/>
                    <a:p>
                      <a:pPr algn="just" rtl="1"/>
                      <a:endParaRPr lang="fr-FR" dirty="0"/>
                    </a:p>
                    <a:p>
                      <a:pPr algn="just" rtl="1"/>
                      <a:r>
                        <a:rPr lang="ar-DZ" dirty="0"/>
                        <a:t> </a:t>
                      </a:r>
                      <a:endParaRPr lang="fr-FR" dirty="0"/>
                    </a:p>
                    <a:p>
                      <a:pPr algn="just" rtl="1"/>
                      <a:r>
                        <a:rPr lang="ar-DZ" sz="2200" dirty="0"/>
                        <a:t>الجانب العسكري </a:t>
                      </a:r>
                    </a:p>
                    <a:p>
                      <a:pPr algn="just" rtl="1"/>
                      <a:endParaRPr lang="fr-FR" dirty="0"/>
                    </a:p>
                    <a:p>
                      <a:pPr algn="just" rtl="1"/>
                      <a:endParaRPr lang="fr-FR" dirty="0"/>
                    </a:p>
                    <a:p>
                      <a:pPr algn="just" rtl="1"/>
                      <a:endParaRPr lang="fr-FR" dirty="0"/>
                    </a:p>
                    <a:p>
                      <a:pPr algn="just" rtl="1"/>
                      <a:endParaRPr lang="fr-FR" dirty="0"/>
                    </a:p>
                    <a:p>
                      <a:pPr algn="just" rtl="1"/>
                      <a:endParaRPr lang="fr-FR" dirty="0"/>
                    </a:p>
                    <a:p>
                      <a:pPr algn="just" rtl="1"/>
                      <a:endParaRPr lang="fr-FR" dirty="0"/>
                    </a:p>
                    <a:p>
                      <a:pPr algn="just" rtl="1"/>
                      <a:endParaRPr lang="fr-FR" dirty="0"/>
                    </a:p>
                    <a:p>
                      <a:pPr algn="just" rtl="1"/>
                      <a:endParaRPr lang="fr-FR" dirty="0"/>
                    </a:p>
                    <a:p>
                      <a:pPr algn="just" rtl="1"/>
                      <a:endParaRPr lang="fr-FR" dirty="0"/>
                    </a:p>
                    <a:p>
                      <a:pPr algn="just" rtl="1"/>
                      <a:endParaRPr lang="fr-FR" dirty="0"/>
                    </a:p>
                    <a:p>
                      <a:pPr algn="just" rtl="1"/>
                      <a:endParaRPr lang="fr-FR" dirty="0"/>
                    </a:p>
                  </a:txBody>
                  <a:tcPr/>
                </a:tc>
                <a:extLst>
                  <a:ext uri="{0D108BD9-81ED-4DB2-BD59-A6C34878D82A}">
                    <a16:rowId xmlns="" xmlns:a16="http://schemas.microsoft.com/office/drawing/2014/main" val="10000"/>
                  </a:ext>
                </a:extLst>
              </a:tr>
            </a:tbl>
          </a:graphicData>
        </a:graphic>
      </p:graphicFrame>
    </p:spTree>
    <p:extLst>
      <p:ext uri="{BB962C8B-B14F-4D97-AF65-F5344CB8AC3E}">
        <p14:creationId xmlns="" xmlns:p14="http://schemas.microsoft.com/office/powerpoint/2010/main" val="1200488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جامعة 8ماي1945قالمة | Guelma"/>
          <p:cNvPicPr/>
          <p:nvPr/>
        </p:nvPicPr>
        <p:blipFill>
          <a:blip r:embed="rId2">
            <a:extLst>
              <a:ext uri="{28A0092B-C50C-407E-A947-70E740481C1C}">
                <a14:useLocalDpi xmlns="" xmlns:a14="http://schemas.microsoft.com/office/drawing/2010/main" val="0"/>
              </a:ext>
            </a:extLst>
          </a:blip>
          <a:srcRect/>
          <a:stretch>
            <a:fillRect/>
          </a:stretch>
        </p:blipFill>
        <p:spPr bwMode="auto">
          <a:xfrm>
            <a:off x="0" y="12398"/>
            <a:ext cx="1631950" cy="1018540"/>
          </a:xfrm>
          <a:prstGeom prst="rect">
            <a:avLst/>
          </a:prstGeom>
          <a:noFill/>
          <a:ln>
            <a:noFill/>
          </a:ln>
        </p:spPr>
      </p:pic>
      <p:pic>
        <p:nvPicPr>
          <p:cNvPr id="5" name="Image 4" descr="جامعة 8ماي1945قالمة | Guelma"/>
          <p:cNvPicPr/>
          <p:nvPr/>
        </p:nvPicPr>
        <p:blipFill>
          <a:blip r:embed="rId2">
            <a:extLst>
              <a:ext uri="{28A0092B-C50C-407E-A947-70E740481C1C}">
                <a14:useLocalDpi xmlns="" xmlns:a14="http://schemas.microsoft.com/office/drawing/2010/main" val="0"/>
              </a:ext>
            </a:extLst>
          </a:blip>
          <a:srcRect/>
          <a:stretch>
            <a:fillRect/>
          </a:stretch>
        </p:blipFill>
        <p:spPr bwMode="auto">
          <a:xfrm>
            <a:off x="7512050" y="13677"/>
            <a:ext cx="1631950" cy="1018540"/>
          </a:xfrm>
          <a:prstGeom prst="rect">
            <a:avLst/>
          </a:prstGeom>
          <a:noFill/>
          <a:ln>
            <a:noFill/>
          </a:ln>
        </p:spPr>
      </p:pic>
      <p:sp>
        <p:nvSpPr>
          <p:cNvPr id="6" name="ZoneTexte 5"/>
          <p:cNvSpPr txBox="1"/>
          <p:nvPr/>
        </p:nvSpPr>
        <p:spPr>
          <a:xfrm>
            <a:off x="1610068" y="61442"/>
            <a:ext cx="5748362" cy="1569660"/>
          </a:xfrm>
          <a:prstGeom prst="rect">
            <a:avLst/>
          </a:prstGeom>
          <a:noFill/>
        </p:spPr>
        <p:txBody>
          <a:bodyPr wrap="square" rtlCol="0">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DZ" sz="2400" b="1" i="0" u="none" strike="noStrike" kern="0" cap="none" spc="0" normalizeH="0" baseline="0" noProof="0" dirty="0">
                <a:ln>
                  <a:noFill/>
                </a:ln>
                <a:solidFill>
                  <a:sysClr val="windowText" lastClr="000000"/>
                </a:solidFill>
                <a:effectLst/>
                <a:uLnTx/>
                <a:uFillTx/>
              </a:rPr>
              <a:t>الجمهورية الجزائرية الديمقراطية الشعبية</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DZ" sz="2400" b="1" i="0" u="none" strike="noStrike" kern="0" cap="none" spc="0" normalizeH="0" baseline="0" noProof="0" dirty="0">
                <a:ln>
                  <a:noFill/>
                </a:ln>
                <a:solidFill>
                  <a:sysClr val="windowText" lastClr="000000"/>
                </a:solidFill>
                <a:effectLst/>
                <a:uLnTx/>
                <a:uFillTx/>
              </a:rPr>
              <a:t>جامعة 8 ماي 1945 قالمة</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DZ" sz="2400" b="1" i="0" u="none" strike="noStrike" kern="0" cap="none" spc="0" normalizeH="0" baseline="0" noProof="0" dirty="0">
                <a:ln>
                  <a:noFill/>
                </a:ln>
                <a:solidFill>
                  <a:sysClr val="windowText" lastClr="000000"/>
                </a:solidFill>
                <a:effectLst/>
                <a:uLnTx/>
                <a:uFillTx/>
              </a:rPr>
              <a:t>كلية العلوم الانسانية والاجتماعية</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DZ" sz="2400" b="1" i="0" u="none" strike="noStrike" kern="0" cap="none" spc="0" normalizeH="0" baseline="0" noProof="0" dirty="0">
                <a:ln>
                  <a:noFill/>
                </a:ln>
                <a:solidFill>
                  <a:sysClr val="windowText" lastClr="000000"/>
                </a:solidFill>
                <a:effectLst/>
                <a:uLnTx/>
                <a:uFillTx/>
              </a:rPr>
              <a:t>قسم علم المكتبات</a:t>
            </a:r>
          </a:p>
        </p:txBody>
      </p:sp>
      <p:sp>
        <p:nvSpPr>
          <p:cNvPr id="7" name="ZoneTexte 6"/>
          <p:cNvSpPr txBox="1"/>
          <p:nvPr/>
        </p:nvSpPr>
        <p:spPr>
          <a:xfrm>
            <a:off x="251520" y="2000434"/>
            <a:ext cx="8568952" cy="830997"/>
          </a:xfrm>
          <a:prstGeom prst="rect">
            <a:avLst/>
          </a:prstGeom>
          <a:noFill/>
        </p:spPr>
        <p:txBody>
          <a:bodyPr wrap="square" rtlCol="0">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DZ" sz="2400" b="1" i="0" u="none" strike="noStrike" kern="0" cap="none" spc="0" normalizeH="0" baseline="0" noProof="0" dirty="0">
                <a:ln>
                  <a:noFill/>
                </a:ln>
                <a:solidFill>
                  <a:sysClr val="windowText" lastClr="000000"/>
                </a:solidFill>
                <a:effectLst/>
                <a:uLnTx/>
                <a:uFillTx/>
              </a:rPr>
              <a:t>تخصص: تاريخ</a:t>
            </a:r>
            <a:r>
              <a:rPr kumimoji="0" lang="ar-DZ" sz="2400" b="1" i="0" u="none" strike="noStrike" kern="0" cap="none" spc="0" normalizeH="0" noProof="0" dirty="0">
                <a:ln>
                  <a:noFill/>
                </a:ln>
                <a:solidFill>
                  <a:sysClr val="windowText" lastClr="000000"/>
                </a:solidFill>
                <a:effectLst/>
                <a:uLnTx/>
                <a:uFillTx/>
              </a:rPr>
              <a:t> مشرق اسلامي ماستر 1</a:t>
            </a:r>
            <a:endParaRPr kumimoji="0" lang="ar-DZ" sz="2400" b="1" i="0" u="none" strike="noStrike" kern="0" cap="none" spc="0" normalizeH="0" baseline="0" noProof="0" dirty="0">
              <a:ln>
                <a:noFill/>
              </a:ln>
              <a:solidFill>
                <a:sysClr val="windowText" lastClr="000000"/>
              </a:solidFill>
              <a:effectLst/>
              <a:uLnTx/>
              <a:uFillTx/>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DZ" sz="2400" b="1" i="0" u="none" strike="noStrike" kern="0" cap="none" spc="0" normalizeH="0" baseline="0" noProof="0" dirty="0" err="1">
                <a:ln>
                  <a:noFill/>
                </a:ln>
                <a:solidFill>
                  <a:sysClr val="windowText" lastClr="000000"/>
                </a:solidFill>
                <a:effectLst/>
                <a:uLnTx/>
                <a:uFillTx/>
              </a:rPr>
              <a:t>المقياس:مصادر</a:t>
            </a:r>
            <a:r>
              <a:rPr kumimoji="0" lang="ar-DZ" sz="2400" b="1" i="0" u="none" strike="noStrike" kern="0" cap="none" spc="0" normalizeH="0" baseline="0" noProof="0" dirty="0">
                <a:ln>
                  <a:noFill/>
                </a:ln>
                <a:solidFill>
                  <a:sysClr val="windowText" lastClr="000000"/>
                </a:solidFill>
                <a:effectLst/>
                <a:uLnTx/>
                <a:uFillTx/>
              </a:rPr>
              <a:t> التاريخ الإسلامي</a:t>
            </a:r>
            <a:endParaRPr kumimoji="0" lang="fr-FR" sz="2400" b="1" i="0" u="none" strike="noStrike" kern="0" cap="none" spc="0" normalizeH="0" baseline="0" noProof="0" dirty="0">
              <a:ln>
                <a:noFill/>
              </a:ln>
              <a:solidFill>
                <a:sysClr val="windowText" lastClr="000000"/>
              </a:solidFill>
              <a:effectLst/>
              <a:uLnTx/>
              <a:uFillTx/>
            </a:endParaRPr>
          </a:p>
        </p:txBody>
      </p:sp>
      <p:sp>
        <p:nvSpPr>
          <p:cNvPr id="8" name="Rectangle à coins arrondis 7"/>
          <p:cNvSpPr/>
          <p:nvPr/>
        </p:nvSpPr>
        <p:spPr>
          <a:xfrm>
            <a:off x="0" y="2852213"/>
            <a:ext cx="9144000" cy="1728192"/>
          </a:xfrm>
          <a:prstGeom prst="roundRect">
            <a:avLst/>
          </a:prstGeom>
          <a:gradFill rotWithShape="1">
            <a:gsLst>
              <a:gs pos="0">
                <a:srgbClr val="B32C16">
                  <a:tint val="35000"/>
                  <a:satMod val="260000"/>
                </a:srgbClr>
              </a:gs>
              <a:gs pos="30000">
                <a:srgbClr val="B32C16">
                  <a:tint val="38000"/>
                  <a:satMod val="260000"/>
                </a:srgbClr>
              </a:gs>
              <a:gs pos="75000">
                <a:srgbClr val="B32C16">
                  <a:tint val="55000"/>
                  <a:satMod val="255000"/>
                </a:srgbClr>
              </a:gs>
              <a:gs pos="100000">
                <a:srgbClr val="B32C16">
                  <a:tint val="70000"/>
                  <a:satMod val="255000"/>
                </a:srgbClr>
              </a:gs>
            </a:gsLst>
            <a:path path="circle">
              <a:fillToRect l="5000" t="100000" r="120000" b="10000"/>
            </a:path>
          </a:gradFill>
          <a:ln w="12700" cap="flat" cmpd="sng" algn="ctr">
            <a:solidFill>
              <a:srgbClr val="B32C16">
                <a:shade val="70000"/>
                <a:satMod val="150000"/>
              </a:srgbClr>
            </a:solidFill>
            <a:prstDash val="solid"/>
          </a:ln>
          <a:effectLst>
            <a:outerShdw blurRad="50800" dist="25000" dir="5400000" rotWithShape="0">
              <a:srgbClr val="000000">
                <a:alpha val="40000"/>
              </a:srgbClr>
            </a:outerShdw>
          </a:effectLst>
        </p:spPr>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DZ" sz="4000" b="1" i="0" u="none" strike="noStrike" kern="0" cap="none" spc="0" normalizeH="0" baseline="0" noProof="0" dirty="0">
                <a:ln>
                  <a:noFill/>
                </a:ln>
                <a:solidFill>
                  <a:sysClr val="windowText" lastClr="000000"/>
                </a:solidFill>
                <a:effectLst/>
                <a:uLnTx/>
                <a:uFillTx/>
                <a:latin typeface="Century Schoolbook"/>
                <a:ea typeface="+mn-ea"/>
                <a:cs typeface="+mn-cs"/>
              </a:rPr>
              <a:t>دور كتب الطبقات</a:t>
            </a:r>
            <a:r>
              <a:rPr kumimoji="0" lang="ar-DZ" sz="4000" b="1" i="0" u="none" strike="noStrike" kern="0" cap="none" spc="0" normalizeH="0" noProof="0" dirty="0">
                <a:ln>
                  <a:noFill/>
                </a:ln>
                <a:solidFill>
                  <a:sysClr val="windowText" lastClr="000000"/>
                </a:solidFill>
                <a:effectLst/>
                <a:uLnTx/>
                <a:uFillTx/>
                <a:latin typeface="Century Schoolbook"/>
                <a:ea typeface="+mn-ea"/>
                <a:cs typeface="+mn-cs"/>
              </a:rPr>
              <a:t> والتراجم في كتابة التاريخ الإسلامي</a:t>
            </a:r>
          </a:p>
          <a:p>
            <a:pPr marL="0" marR="0" lvl="0" indent="0" algn="ctr" defTabSz="914400" rtl="1" eaLnBrk="1" fontAlgn="auto" latinLnBrk="0" hangingPunct="1">
              <a:lnSpc>
                <a:spcPct val="100000"/>
              </a:lnSpc>
              <a:spcBef>
                <a:spcPts val="0"/>
              </a:spcBef>
              <a:spcAft>
                <a:spcPts val="0"/>
              </a:spcAft>
              <a:buClrTx/>
              <a:buSzTx/>
              <a:buFontTx/>
              <a:buNone/>
              <a:tabLst/>
              <a:defRPr/>
            </a:pPr>
            <a:r>
              <a:rPr lang="ar-DZ" sz="4000" b="1" kern="0" baseline="0" dirty="0">
                <a:solidFill>
                  <a:sysClr val="windowText" lastClr="000000"/>
                </a:solidFill>
                <a:latin typeface="Century Schoolbook"/>
              </a:rPr>
              <a:t>(دراسة</a:t>
            </a:r>
            <a:r>
              <a:rPr lang="ar-DZ" sz="4000" b="1" kern="0" dirty="0">
                <a:solidFill>
                  <a:sysClr val="windowText" lastClr="000000"/>
                </a:solidFill>
                <a:latin typeface="Century Schoolbook"/>
              </a:rPr>
              <a:t> كتاب الطبقات الكبرى </a:t>
            </a:r>
            <a:r>
              <a:rPr lang="ar-DZ" sz="4000" b="1" kern="0" dirty="0" err="1">
                <a:solidFill>
                  <a:sysClr val="windowText" lastClr="000000"/>
                </a:solidFill>
                <a:latin typeface="Century Schoolbook"/>
              </a:rPr>
              <a:t>لإبن</a:t>
            </a:r>
            <a:r>
              <a:rPr lang="ar-DZ" sz="4000" b="1" kern="0" dirty="0">
                <a:solidFill>
                  <a:sysClr val="windowText" lastClr="000000"/>
                </a:solidFill>
                <a:latin typeface="Century Schoolbook"/>
              </a:rPr>
              <a:t> سعد)</a:t>
            </a:r>
            <a:endParaRPr kumimoji="0" lang="fr-FR" sz="4000" b="1" i="0" u="none" strike="noStrike" kern="0" cap="none" spc="0" normalizeH="0" baseline="0" noProof="0" dirty="0">
              <a:ln>
                <a:noFill/>
              </a:ln>
              <a:solidFill>
                <a:sysClr val="windowText" lastClr="000000"/>
              </a:solidFill>
              <a:effectLst/>
              <a:uLnTx/>
              <a:uFillTx/>
              <a:latin typeface="Century Schoolbook"/>
              <a:ea typeface="+mn-ea"/>
              <a:cs typeface="+mn-cs"/>
            </a:endParaRPr>
          </a:p>
        </p:txBody>
      </p:sp>
      <p:sp>
        <p:nvSpPr>
          <p:cNvPr id="9" name="Rectangle à coins arrondis 8"/>
          <p:cNvSpPr/>
          <p:nvPr/>
        </p:nvSpPr>
        <p:spPr>
          <a:xfrm>
            <a:off x="3131840" y="2125422"/>
            <a:ext cx="1440160" cy="581020"/>
          </a:xfrm>
          <a:prstGeom prst="roundRect">
            <a:avLst/>
          </a:prstGeom>
          <a:gradFill rotWithShape="1">
            <a:gsLst>
              <a:gs pos="0">
                <a:srgbClr val="F5CD2D">
                  <a:tint val="35000"/>
                  <a:satMod val="260000"/>
                </a:srgbClr>
              </a:gs>
              <a:gs pos="30000">
                <a:srgbClr val="F5CD2D">
                  <a:tint val="38000"/>
                  <a:satMod val="260000"/>
                </a:srgbClr>
              </a:gs>
              <a:gs pos="75000">
                <a:srgbClr val="F5CD2D">
                  <a:tint val="55000"/>
                  <a:satMod val="255000"/>
                </a:srgbClr>
              </a:gs>
              <a:gs pos="100000">
                <a:srgbClr val="F5CD2D">
                  <a:tint val="70000"/>
                  <a:satMod val="255000"/>
                </a:srgbClr>
              </a:gs>
            </a:gsLst>
            <a:path path="circle">
              <a:fillToRect l="5000" t="100000" r="120000" b="10000"/>
            </a:path>
          </a:gradFill>
          <a:ln w="12700" cap="flat" cmpd="sng" algn="ctr">
            <a:solidFill>
              <a:srgbClr val="F5CD2D">
                <a:shade val="70000"/>
                <a:satMod val="150000"/>
              </a:srgbClr>
            </a:solidFill>
            <a:prstDash val="solid"/>
          </a:ln>
          <a:effectLst>
            <a:outerShdw blurRad="50800" dist="25000" dir="5400000" rotWithShape="0">
              <a:srgbClr val="000000">
                <a:alpha val="40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ar-DZ" sz="2400" b="1" i="0" u="none" strike="noStrike" kern="0" cap="none" spc="0" normalizeH="0" baseline="0" noProof="0" dirty="0">
                <a:ln>
                  <a:noFill/>
                </a:ln>
                <a:solidFill>
                  <a:sysClr val="windowText" lastClr="000000"/>
                </a:solidFill>
                <a:effectLst/>
                <a:uLnTx/>
                <a:uFillTx/>
                <a:latin typeface="Century Schoolbook"/>
                <a:ea typeface="+mn-ea"/>
                <a:cs typeface="Times New Roman"/>
              </a:rPr>
              <a:t>عنوان البحث:</a:t>
            </a:r>
            <a:endParaRPr kumimoji="0" lang="fr-FR" sz="2400" b="1" i="0" u="none" strike="noStrike" kern="0" cap="none" spc="0" normalizeH="0" baseline="0" noProof="0" dirty="0">
              <a:ln>
                <a:noFill/>
              </a:ln>
              <a:solidFill>
                <a:sysClr val="windowText" lastClr="000000"/>
              </a:solidFill>
              <a:effectLst/>
              <a:uLnTx/>
              <a:uFillTx/>
              <a:latin typeface="Century Schoolbook"/>
              <a:ea typeface="+mn-ea"/>
              <a:cs typeface="+mn-cs"/>
            </a:endParaRPr>
          </a:p>
        </p:txBody>
      </p:sp>
      <p:sp>
        <p:nvSpPr>
          <p:cNvPr id="10" name="Rectangle 9"/>
          <p:cNvSpPr/>
          <p:nvPr/>
        </p:nvSpPr>
        <p:spPr>
          <a:xfrm>
            <a:off x="0" y="4580405"/>
            <a:ext cx="9056249" cy="461665"/>
          </a:xfrm>
          <a:prstGeom prst="rect">
            <a:avLst/>
          </a:prstGeom>
        </p:spPr>
        <p:txBody>
          <a:bodyPr wrap="square">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DZ" sz="2400" b="1" i="0" u="none" strike="noStrike" kern="0" cap="none" spc="0" normalizeH="0" baseline="0" noProof="0" dirty="0">
                <a:ln>
                  <a:noFill/>
                </a:ln>
                <a:solidFill>
                  <a:sysClr val="windowText" lastClr="000000"/>
                </a:solidFill>
                <a:effectLst/>
                <a:uLnTx/>
                <a:uFillTx/>
              </a:rPr>
              <a:t>من إعداد:                                                                       تحت إشراف الأستاذ (ة):</a:t>
            </a:r>
            <a:endParaRPr kumimoji="0" lang="fr-FR" sz="2400" b="1" i="0" u="none" strike="noStrike" kern="0" cap="none" spc="0" normalizeH="0" baseline="0" noProof="0" dirty="0">
              <a:ln>
                <a:noFill/>
              </a:ln>
              <a:solidFill>
                <a:sysClr val="windowText" lastClr="000000"/>
              </a:solidFill>
              <a:effectLst/>
              <a:uLnTx/>
              <a:uFillTx/>
            </a:endParaRPr>
          </a:p>
        </p:txBody>
      </p:sp>
      <p:sp>
        <p:nvSpPr>
          <p:cNvPr id="11" name="Rectangle à coins arrondis 10"/>
          <p:cNvSpPr/>
          <p:nvPr/>
        </p:nvSpPr>
        <p:spPr>
          <a:xfrm>
            <a:off x="6444208" y="5042070"/>
            <a:ext cx="2699792" cy="1558648"/>
          </a:xfrm>
          <a:prstGeom prst="roundRect">
            <a:avLst/>
          </a:prstGeom>
          <a:gradFill rotWithShape="1">
            <a:gsLst>
              <a:gs pos="0">
                <a:srgbClr val="F5CD2D">
                  <a:tint val="35000"/>
                  <a:satMod val="260000"/>
                </a:srgbClr>
              </a:gs>
              <a:gs pos="30000">
                <a:srgbClr val="F5CD2D">
                  <a:tint val="38000"/>
                  <a:satMod val="260000"/>
                </a:srgbClr>
              </a:gs>
              <a:gs pos="75000">
                <a:srgbClr val="F5CD2D">
                  <a:tint val="55000"/>
                  <a:satMod val="255000"/>
                </a:srgbClr>
              </a:gs>
              <a:gs pos="100000">
                <a:srgbClr val="F5CD2D">
                  <a:tint val="70000"/>
                  <a:satMod val="255000"/>
                </a:srgbClr>
              </a:gs>
            </a:gsLst>
            <a:path path="circle">
              <a:fillToRect l="5000" t="100000" r="120000" b="10000"/>
            </a:path>
          </a:gradFill>
          <a:ln w="12700" cap="flat" cmpd="sng" algn="ctr">
            <a:solidFill>
              <a:srgbClr val="F5CD2D">
                <a:shade val="70000"/>
                <a:satMod val="150000"/>
              </a:srgbClr>
            </a:solidFill>
            <a:prstDash val="solid"/>
          </a:ln>
          <a:effectLst>
            <a:outerShdw blurRad="50800" dist="25000" dir="5400000" rotWithShape="0">
              <a:srgbClr val="000000">
                <a:alpha val="40000"/>
              </a:srgbClr>
            </a:outerShdw>
          </a:effectLst>
        </p:spPr>
        <p:txBody>
          <a:bodyPr rtlCol="0" anchor="ctr"/>
          <a:lstStyle/>
          <a:p>
            <a:pPr marL="342900" marR="0" lvl="0" indent="-342900" algn="r" defTabSz="914400" rtl="1" eaLnBrk="1" fontAlgn="auto" latinLnBrk="0" hangingPunct="1">
              <a:lnSpc>
                <a:spcPct val="100000"/>
              </a:lnSpc>
              <a:spcBef>
                <a:spcPts val="0"/>
              </a:spcBef>
              <a:spcAft>
                <a:spcPts val="0"/>
              </a:spcAft>
              <a:buClrTx/>
              <a:buSzTx/>
              <a:buFontTx/>
              <a:buChar char="-"/>
              <a:tabLst/>
              <a:defRPr/>
            </a:pPr>
            <a:endParaRPr kumimoji="0" lang="ar-DZ" sz="2000" b="1" i="0" u="none" strike="noStrike" kern="0" cap="none" spc="0" normalizeH="0" baseline="0" noProof="0" dirty="0">
              <a:ln>
                <a:noFill/>
              </a:ln>
              <a:solidFill>
                <a:sysClr val="windowText" lastClr="000000"/>
              </a:solidFill>
              <a:effectLst/>
              <a:uLnTx/>
              <a:uFillTx/>
              <a:latin typeface="Century Schoolbook"/>
              <a:ea typeface="+mn-ea"/>
              <a:cs typeface="Times New Roman"/>
            </a:endParaRPr>
          </a:p>
          <a:p>
            <a:pPr marL="342900" marR="0" lvl="0" indent="-342900" algn="r" defTabSz="914400" rtl="1" eaLnBrk="1" fontAlgn="auto" latinLnBrk="0" hangingPunct="1">
              <a:lnSpc>
                <a:spcPct val="100000"/>
              </a:lnSpc>
              <a:spcBef>
                <a:spcPts val="0"/>
              </a:spcBef>
              <a:spcAft>
                <a:spcPts val="0"/>
              </a:spcAft>
              <a:buClrTx/>
              <a:buSzTx/>
              <a:buFontTx/>
              <a:buChar char="-"/>
              <a:tabLst/>
              <a:defRPr/>
            </a:pPr>
            <a:r>
              <a:rPr kumimoji="0" lang="ar-DZ" sz="2000" b="1" i="0" u="none" strike="noStrike" kern="0" cap="none" spc="0" normalizeH="0" baseline="0" noProof="0" dirty="0">
                <a:ln>
                  <a:noFill/>
                </a:ln>
                <a:solidFill>
                  <a:sysClr val="windowText" lastClr="000000"/>
                </a:solidFill>
                <a:effectLst/>
                <a:uLnTx/>
                <a:uFillTx/>
                <a:latin typeface="Century Schoolbook"/>
                <a:ea typeface="+mn-ea"/>
                <a:cs typeface="Times New Roman"/>
              </a:rPr>
              <a:t>-</a:t>
            </a:r>
            <a:r>
              <a:rPr kumimoji="0" lang="ar-DZ" sz="2000" b="1" i="0" u="none" strike="noStrike" kern="0" cap="none" spc="0" normalizeH="0" baseline="0" noProof="0" dirty="0" err="1">
                <a:ln>
                  <a:noFill/>
                </a:ln>
                <a:solidFill>
                  <a:sysClr val="windowText" lastClr="000000"/>
                </a:solidFill>
                <a:effectLst/>
                <a:uLnTx/>
                <a:uFillTx/>
                <a:latin typeface="Century Schoolbook"/>
                <a:ea typeface="+mn-ea"/>
                <a:cs typeface="Times New Roman"/>
              </a:rPr>
              <a:t>كرايمية</a:t>
            </a:r>
            <a:r>
              <a:rPr kumimoji="0" lang="ar-DZ" sz="2000" b="1" i="0" u="none" strike="noStrike" kern="0" cap="none" spc="0" normalizeH="0" baseline="0" noProof="0" dirty="0">
                <a:ln>
                  <a:noFill/>
                </a:ln>
                <a:solidFill>
                  <a:sysClr val="windowText" lastClr="000000"/>
                </a:solidFill>
                <a:effectLst/>
                <a:uLnTx/>
                <a:uFillTx/>
                <a:latin typeface="Century Schoolbook"/>
                <a:ea typeface="+mn-ea"/>
                <a:cs typeface="Times New Roman"/>
              </a:rPr>
              <a:t> سلاف</a:t>
            </a:r>
          </a:p>
          <a:p>
            <a:pPr marL="342900" marR="0" lvl="0" indent="-342900" algn="r" defTabSz="914400" rtl="1" eaLnBrk="1" fontAlgn="auto" latinLnBrk="0" hangingPunct="1">
              <a:lnSpc>
                <a:spcPct val="100000"/>
              </a:lnSpc>
              <a:spcBef>
                <a:spcPts val="0"/>
              </a:spcBef>
              <a:spcAft>
                <a:spcPts val="0"/>
              </a:spcAft>
              <a:buClrTx/>
              <a:buSzTx/>
              <a:buFontTx/>
              <a:buChar char="-"/>
              <a:tabLst/>
              <a:defRPr/>
            </a:pPr>
            <a:r>
              <a:rPr lang="ar-DZ" sz="2000" b="1" kern="0" dirty="0">
                <a:solidFill>
                  <a:sysClr val="windowText" lastClr="000000"/>
                </a:solidFill>
                <a:latin typeface="Century Schoolbook"/>
                <a:cs typeface="Times New Roman"/>
              </a:rPr>
              <a:t>مناع فاطمة</a:t>
            </a:r>
            <a:endParaRPr kumimoji="0" lang="ar-DZ" sz="2000" b="1" i="0" u="none" strike="noStrike" kern="0" cap="none" spc="0" normalizeH="0" baseline="0" noProof="0" dirty="0">
              <a:ln>
                <a:noFill/>
              </a:ln>
              <a:solidFill>
                <a:sysClr val="windowText" lastClr="000000"/>
              </a:solidFill>
              <a:effectLst/>
              <a:uLnTx/>
              <a:uFillTx/>
              <a:latin typeface="Century Schoolbook"/>
              <a:ea typeface="+mn-ea"/>
              <a:cs typeface="Times New Roman"/>
            </a:endParaRPr>
          </a:p>
        </p:txBody>
      </p:sp>
      <p:sp>
        <p:nvSpPr>
          <p:cNvPr id="12" name="Rectangle à coins arrondis 11"/>
          <p:cNvSpPr/>
          <p:nvPr/>
        </p:nvSpPr>
        <p:spPr>
          <a:xfrm>
            <a:off x="251520" y="5042070"/>
            <a:ext cx="2304256" cy="622544"/>
          </a:xfrm>
          <a:prstGeom prst="roundRect">
            <a:avLst/>
          </a:prstGeom>
          <a:gradFill rotWithShape="1">
            <a:gsLst>
              <a:gs pos="0">
                <a:sysClr val="windowText" lastClr="000000">
                  <a:tint val="35000"/>
                  <a:satMod val="260000"/>
                </a:sysClr>
              </a:gs>
              <a:gs pos="30000">
                <a:sysClr val="windowText" lastClr="000000">
                  <a:tint val="38000"/>
                  <a:satMod val="260000"/>
                </a:sysClr>
              </a:gs>
              <a:gs pos="75000">
                <a:sysClr val="windowText" lastClr="000000">
                  <a:tint val="55000"/>
                  <a:satMod val="255000"/>
                </a:sysClr>
              </a:gs>
              <a:gs pos="100000">
                <a:sysClr val="windowText" lastClr="000000">
                  <a:tint val="70000"/>
                  <a:satMod val="255000"/>
                </a:sysClr>
              </a:gs>
            </a:gsLst>
            <a:path path="circle">
              <a:fillToRect l="5000" t="100000" r="120000" b="10000"/>
            </a:path>
          </a:gradFill>
          <a:ln w="12700" cap="flat" cmpd="sng" algn="ctr">
            <a:solidFill>
              <a:sysClr val="windowText" lastClr="000000">
                <a:shade val="70000"/>
                <a:satMod val="150000"/>
              </a:sysClr>
            </a:solidFill>
            <a:prstDash val="solid"/>
          </a:ln>
          <a:effectLst>
            <a:outerShdw blurRad="50800" dist="25000" dir="5400000" rotWithShape="0">
              <a:srgbClr val="000000">
                <a:alpha val="40000"/>
              </a:srgbClr>
            </a:outerShdw>
          </a:effectLst>
        </p:spPr>
        <p:txBody>
          <a:bodyPr rtlCol="0" anchor="ctr"/>
          <a:lstStyle/>
          <a:p>
            <a:pPr algn="ctr" rtl="1">
              <a:defRPr/>
            </a:pPr>
            <a:r>
              <a:rPr lang="ar-DZ" sz="2400" b="1" kern="0" dirty="0">
                <a:solidFill>
                  <a:sysClr val="windowText" lastClr="000000"/>
                </a:solidFill>
                <a:latin typeface="Century Schoolbook"/>
              </a:rPr>
              <a:t> د</a:t>
            </a:r>
            <a:r>
              <a:rPr lang="ar-DZ" sz="2400" dirty="0"/>
              <a:t>. </a:t>
            </a:r>
            <a:r>
              <a:rPr lang="ar-DZ" sz="2400" dirty="0" err="1"/>
              <a:t>عطابي</a:t>
            </a:r>
            <a:r>
              <a:rPr lang="ar-DZ" sz="2400" dirty="0"/>
              <a:t> سناء</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400" b="1" i="0" u="none" strike="noStrike" kern="0" cap="none" spc="0" normalizeH="0" baseline="0" noProof="0" dirty="0">
              <a:ln>
                <a:noFill/>
              </a:ln>
              <a:solidFill>
                <a:sysClr val="windowText" lastClr="000000"/>
              </a:solidFill>
              <a:effectLst/>
              <a:uLnTx/>
              <a:uFillTx/>
              <a:latin typeface="Century Schoolbook"/>
              <a:ea typeface="+mn-ea"/>
              <a:cs typeface="+mn-cs"/>
            </a:endParaRPr>
          </a:p>
        </p:txBody>
      </p:sp>
      <p:sp>
        <p:nvSpPr>
          <p:cNvPr id="13" name="Ruban vers le bas 12"/>
          <p:cNvSpPr/>
          <p:nvPr/>
        </p:nvSpPr>
        <p:spPr>
          <a:xfrm>
            <a:off x="316169" y="5933129"/>
            <a:ext cx="6488079" cy="895956"/>
          </a:xfrm>
          <a:prstGeom prst="ribbon">
            <a:avLst/>
          </a:prstGeom>
          <a:gradFill rotWithShape="1">
            <a:gsLst>
              <a:gs pos="0">
                <a:srgbClr val="F5CD2D">
                  <a:tint val="35000"/>
                  <a:satMod val="260000"/>
                </a:srgbClr>
              </a:gs>
              <a:gs pos="30000">
                <a:srgbClr val="F5CD2D">
                  <a:tint val="38000"/>
                  <a:satMod val="260000"/>
                </a:srgbClr>
              </a:gs>
              <a:gs pos="75000">
                <a:srgbClr val="F5CD2D">
                  <a:tint val="55000"/>
                  <a:satMod val="255000"/>
                </a:srgbClr>
              </a:gs>
              <a:gs pos="100000">
                <a:srgbClr val="F5CD2D">
                  <a:tint val="70000"/>
                  <a:satMod val="255000"/>
                </a:srgbClr>
              </a:gs>
            </a:gsLst>
            <a:path path="circle">
              <a:fillToRect l="5000" t="100000" r="120000" b="10000"/>
            </a:path>
          </a:gradFill>
          <a:ln w="12700" cap="flat" cmpd="sng" algn="ctr">
            <a:solidFill>
              <a:srgbClr val="F5CD2D">
                <a:shade val="70000"/>
                <a:satMod val="150000"/>
              </a:srgbClr>
            </a:solidFill>
            <a:prstDash val="solid"/>
          </a:ln>
          <a:effectLst>
            <a:outerShdw blurRad="50800" dist="25000" dir="5400000" rotWithShape="0">
              <a:srgbClr val="000000">
                <a:alpha val="40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ar-DZ" sz="2400" b="1" i="0" u="none" strike="noStrike" kern="0" cap="none" spc="0" normalizeH="0" baseline="0" noProof="0" dirty="0">
                <a:ln>
                  <a:noFill/>
                </a:ln>
                <a:solidFill>
                  <a:sysClr val="windowText" lastClr="000000"/>
                </a:solidFill>
                <a:effectLst/>
                <a:uLnTx/>
                <a:uFillTx/>
                <a:latin typeface="Century Schoolbook"/>
                <a:ea typeface="+mn-ea"/>
                <a:cs typeface="Times New Roman"/>
              </a:rPr>
              <a:t>السنة الجامعية 2024/2025</a:t>
            </a:r>
            <a:endParaRPr kumimoji="0" lang="fr-FR" sz="2400" b="1" i="0" u="none" strike="noStrike" kern="0" cap="none" spc="0" normalizeH="0" baseline="0" noProof="0" dirty="0">
              <a:ln>
                <a:noFill/>
              </a:ln>
              <a:solidFill>
                <a:sysClr val="windowText" lastClr="000000"/>
              </a:solidFill>
              <a:effectLst/>
              <a:uLnTx/>
              <a:uFillTx/>
              <a:latin typeface="Century Schoolbook"/>
              <a:ea typeface="+mn-ea"/>
              <a:cs typeface="+mn-cs"/>
            </a:endParaRPr>
          </a:p>
        </p:txBody>
      </p:sp>
    </p:spTree>
    <p:extLst>
      <p:ext uri="{BB962C8B-B14F-4D97-AF65-F5344CB8AC3E}">
        <p14:creationId xmlns="" xmlns:p14="http://schemas.microsoft.com/office/powerpoint/2010/main" val="4268121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par>
                                <p:cTn id="15" presetID="53" presetClass="entr" presetSubtype="16" fill="hold"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500" fill="hold"/>
                                        <p:tgtEl>
                                          <p:spTgt spid="7"/>
                                        </p:tgtEl>
                                        <p:attrNameLst>
                                          <p:attrName>ppt_w</p:attrName>
                                        </p:attrNameLst>
                                      </p:cBhvr>
                                      <p:tavLst>
                                        <p:tav tm="0">
                                          <p:val>
                                            <p:fltVal val="0"/>
                                          </p:val>
                                        </p:tav>
                                        <p:tav tm="100000">
                                          <p:val>
                                            <p:strVal val="#ppt_w"/>
                                          </p:val>
                                        </p:tav>
                                      </p:tavLst>
                                    </p:anim>
                                    <p:anim calcmode="lin" valueType="num">
                                      <p:cBhvr>
                                        <p:cTn id="23" dur="500" fill="hold"/>
                                        <p:tgtEl>
                                          <p:spTgt spid="7"/>
                                        </p:tgtEl>
                                        <p:attrNameLst>
                                          <p:attrName>ppt_h</p:attrName>
                                        </p:attrNameLst>
                                      </p:cBhvr>
                                      <p:tavLst>
                                        <p:tav tm="0">
                                          <p:val>
                                            <p:fltVal val="0"/>
                                          </p:val>
                                        </p:tav>
                                        <p:tav tm="100000">
                                          <p:val>
                                            <p:strVal val="#ppt_h"/>
                                          </p:val>
                                        </p:tav>
                                      </p:tavLst>
                                    </p:anim>
                                    <p:animEffect transition="in" filter="fade">
                                      <p:cBhvr>
                                        <p:cTn id="24" dur="500"/>
                                        <p:tgtEl>
                                          <p:spTgt spid="7"/>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500" fill="hold"/>
                                        <p:tgtEl>
                                          <p:spTgt spid="9"/>
                                        </p:tgtEl>
                                        <p:attrNameLst>
                                          <p:attrName>ppt_w</p:attrName>
                                        </p:attrNameLst>
                                      </p:cBhvr>
                                      <p:tavLst>
                                        <p:tav tm="0">
                                          <p:val>
                                            <p:fltVal val="0"/>
                                          </p:val>
                                        </p:tav>
                                        <p:tav tm="100000">
                                          <p:val>
                                            <p:strVal val="#ppt_w"/>
                                          </p:val>
                                        </p:tav>
                                      </p:tavLst>
                                    </p:anim>
                                    <p:anim calcmode="lin" valueType="num">
                                      <p:cBhvr>
                                        <p:cTn id="28" dur="500" fill="hold"/>
                                        <p:tgtEl>
                                          <p:spTgt spid="9"/>
                                        </p:tgtEl>
                                        <p:attrNameLst>
                                          <p:attrName>ppt_h</p:attrName>
                                        </p:attrNameLst>
                                      </p:cBhvr>
                                      <p:tavLst>
                                        <p:tav tm="0">
                                          <p:val>
                                            <p:fltVal val="0"/>
                                          </p:val>
                                        </p:tav>
                                        <p:tav tm="100000">
                                          <p:val>
                                            <p:strVal val="#ppt_h"/>
                                          </p:val>
                                        </p:tav>
                                      </p:tavLst>
                                    </p:anim>
                                    <p:animEffect transition="in" filter="fade">
                                      <p:cBhvr>
                                        <p:cTn id="29" dur="500"/>
                                        <p:tgtEl>
                                          <p:spTgt spid="9"/>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p:cTn id="32" dur="500" fill="hold"/>
                                        <p:tgtEl>
                                          <p:spTgt spid="8"/>
                                        </p:tgtEl>
                                        <p:attrNameLst>
                                          <p:attrName>ppt_w</p:attrName>
                                        </p:attrNameLst>
                                      </p:cBhvr>
                                      <p:tavLst>
                                        <p:tav tm="0">
                                          <p:val>
                                            <p:fltVal val="0"/>
                                          </p:val>
                                        </p:tav>
                                        <p:tav tm="100000">
                                          <p:val>
                                            <p:strVal val="#ppt_w"/>
                                          </p:val>
                                        </p:tav>
                                      </p:tavLst>
                                    </p:anim>
                                    <p:anim calcmode="lin" valueType="num">
                                      <p:cBhvr>
                                        <p:cTn id="33" dur="500" fill="hold"/>
                                        <p:tgtEl>
                                          <p:spTgt spid="8"/>
                                        </p:tgtEl>
                                        <p:attrNameLst>
                                          <p:attrName>ppt_h</p:attrName>
                                        </p:attrNameLst>
                                      </p:cBhvr>
                                      <p:tavLst>
                                        <p:tav tm="0">
                                          <p:val>
                                            <p:fltVal val="0"/>
                                          </p:val>
                                        </p:tav>
                                        <p:tav tm="100000">
                                          <p:val>
                                            <p:strVal val="#ppt_h"/>
                                          </p:val>
                                        </p:tav>
                                      </p:tavLst>
                                    </p:anim>
                                    <p:animEffect transition="in" filter="fade">
                                      <p:cBhvr>
                                        <p:cTn id="34" dur="500"/>
                                        <p:tgtEl>
                                          <p:spTgt spid="8"/>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p:cTn id="37" dur="500" fill="hold"/>
                                        <p:tgtEl>
                                          <p:spTgt spid="10"/>
                                        </p:tgtEl>
                                        <p:attrNameLst>
                                          <p:attrName>ppt_w</p:attrName>
                                        </p:attrNameLst>
                                      </p:cBhvr>
                                      <p:tavLst>
                                        <p:tav tm="0">
                                          <p:val>
                                            <p:fltVal val="0"/>
                                          </p:val>
                                        </p:tav>
                                        <p:tav tm="100000">
                                          <p:val>
                                            <p:strVal val="#ppt_w"/>
                                          </p:val>
                                        </p:tav>
                                      </p:tavLst>
                                    </p:anim>
                                    <p:anim calcmode="lin" valueType="num">
                                      <p:cBhvr>
                                        <p:cTn id="38" dur="500" fill="hold"/>
                                        <p:tgtEl>
                                          <p:spTgt spid="10"/>
                                        </p:tgtEl>
                                        <p:attrNameLst>
                                          <p:attrName>ppt_h</p:attrName>
                                        </p:attrNameLst>
                                      </p:cBhvr>
                                      <p:tavLst>
                                        <p:tav tm="0">
                                          <p:val>
                                            <p:fltVal val="0"/>
                                          </p:val>
                                        </p:tav>
                                        <p:tav tm="100000">
                                          <p:val>
                                            <p:strVal val="#ppt_h"/>
                                          </p:val>
                                        </p:tav>
                                      </p:tavLst>
                                    </p:anim>
                                    <p:animEffect transition="in" filter="fade">
                                      <p:cBhvr>
                                        <p:cTn id="39" dur="500"/>
                                        <p:tgtEl>
                                          <p:spTgt spid="10"/>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11"/>
                                        </p:tgtEl>
                                        <p:attrNameLst>
                                          <p:attrName>style.visibility</p:attrName>
                                        </p:attrNameLst>
                                      </p:cBhvr>
                                      <p:to>
                                        <p:strVal val="visible"/>
                                      </p:to>
                                    </p:set>
                                    <p:anim calcmode="lin" valueType="num">
                                      <p:cBhvr>
                                        <p:cTn id="42" dur="500" fill="hold"/>
                                        <p:tgtEl>
                                          <p:spTgt spid="11"/>
                                        </p:tgtEl>
                                        <p:attrNameLst>
                                          <p:attrName>ppt_w</p:attrName>
                                        </p:attrNameLst>
                                      </p:cBhvr>
                                      <p:tavLst>
                                        <p:tav tm="0">
                                          <p:val>
                                            <p:fltVal val="0"/>
                                          </p:val>
                                        </p:tav>
                                        <p:tav tm="100000">
                                          <p:val>
                                            <p:strVal val="#ppt_w"/>
                                          </p:val>
                                        </p:tav>
                                      </p:tavLst>
                                    </p:anim>
                                    <p:anim calcmode="lin" valueType="num">
                                      <p:cBhvr>
                                        <p:cTn id="43" dur="500" fill="hold"/>
                                        <p:tgtEl>
                                          <p:spTgt spid="11"/>
                                        </p:tgtEl>
                                        <p:attrNameLst>
                                          <p:attrName>ppt_h</p:attrName>
                                        </p:attrNameLst>
                                      </p:cBhvr>
                                      <p:tavLst>
                                        <p:tav tm="0">
                                          <p:val>
                                            <p:fltVal val="0"/>
                                          </p:val>
                                        </p:tav>
                                        <p:tav tm="100000">
                                          <p:val>
                                            <p:strVal val="#ppt_h"/>
                                          </p:val>
                                        </p:tav>
                                      </p:tavLst>
                                    </p:anim>
                                    <p:animEffect transition="in" filter="fade">
                                      <p:cBhvr>
                                        <p:cTn id="44" dur="500"/>
                                        <p:tgtEl>
                                          <p:spTgt spid="11"/>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13"/>
                                        </p:tgtEl>
                                        <p:attrNameLst>
                                          <p:attrName>style.visibility</p:attrName>
                                        </p:attrNameLst>
                                      </p:cBhvr>
                                      <p:to>
                                        <p:strVal val="visible"/>
                                      </p:to>
                                    </p:set>
                                    <p:anim calcmode="lin" valueType="num">
                                      <p:cBhvr>
                                        <p:cTn id="52" dur="500" fill="hold"/>
                                        <p:tgtEl>
                                          <p:spTgt spid="13"/>
                                        </p:tgtEl>
                                        <p:attrNameLst>
                                          <p:attrName>ppt_w</p:attrName>
                                        </p:attrNameLst>
                                      </p:cBhvr>
                                      <p:tavLst>
                                        <p:tav tm="0">
                                          <p:val>
                                            <p:fltVal val="0"/>
                                          </p:val>
                                        </p:tav>
                                        <p:tav tm="100000">
                                          <p:val>
                                            <p:strVal val="#ppt_w"/>
                                          </p:val>
                                        </p:tav>
                                      </p:tavLst>
                                    </p:anim>
                                    <p:anim calcmode="lin" valueType="num">
                                      <p:cBhvr>
                                        <p:cTn id="53" dur="500" fill="hold"/>
                                        <p:tgtEl>
                                          <p:spTgt spid="13"/>
                                        </p:tgtEl>
                                        <p:attrNameLst>
                                          <p:attrName>ppt_h</p:attrName>
                                        </p:attrNameLst>
                                      </p:cBhvr>
                                      <p:tavLst>
                                        <p:tav tm="0">
                                          <p:val>
                                            <p:fltVal val="0"/>
                                          </p:val>
                                        </p:tav>
                                        <p:tav tm="100000">
                                          <p:val>
                                            <p:strVal val="#ppt_h"/>
                                          </p:val>
                                        </p:tav>
                                      </p:tavLst>
                                    </p:anim>
                                    <p:animEffect transition="in" filter="fade">
                                      <p:cBhvr>
                                        <p:cTn id="5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animBg="1"/>
      <p:bldP spid="9" grpId="0" animBg="1"/>
      <p:bldP spid="10" grpId="0"/>
      <p:bldP spid="11" grpId="0" animBg="1"/>
      <p:bldP spid="12" grpId="0" animBg="1"/>
      <p:bldP spid="1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 xmlns:p14="http://schemas.microsoft.com/office/powerpoint/2010/main" val="2019843897"/>
              </p:ext>
            </p:extLst>
          </p:nvPr>
        </p:nvGraphicFramePr>
        <p:xfrm>
          <a:off x="1" y="-3866"/>
          <a:ext cx="9142184" cy="6797040"/>
        </p:xfrm>
        <a:graphic>
          <a:graphicData uri="http://schemas.openxmlformats.org/drawingml/2006/table">
            <a:tbl>
              <a:tblPr firstRow="1" bandRow="1">
                <a:tableStyleId>{5940675A-B579-460E-94D1-54222C63F5DA}</a:tableStyleId>
              </a:tblPr>
              <a:tblGrid>
                <a:gridCol w="899591">
                  <a:extLst>
                    <a:ext uri="{9D8B030D-6E8A-4147-A177-3AD203B41FA5}">
                      <a16:colId xmlns="" xmlns:a16="http://schemas.microsoft.com/office/drawing/2014/main" val="20000"/>
                    </a:ext>
                  </a:extLst>
                </a:gridCol>
                <a:gridCol w="3671501">
                  <a:extLst>
                    <a:ext uri="{9D8B030D-6E8A-4147-A177-3AD203B41FA5}">
                      <a16:colId xmlns="" xmlns:a16="http://schemas.microsoft.com/office/drawing/2014/main" val="20001"/>
                    </a:ext>
                  </a:extLst>
                </a:gridCol>
                <a:gridCol w="2285546">
                  <a:extLst>
                    <a:ext uri="{9D8B030D-6E8A-4147-A177-3AD203B41FA5}">
                      <a16:colId xmlns="" xmlns:a16="http://schemas.microsoft.com/office/drawing/2014/main" val="20002"/>
                    </a:ext>
                  </a:extLst>
                </a:gridCol>
                <a:gridCol w="2285546">
                  <a:extLst>
                    <a:ext uri="{9D8B030D-6E8A-4147-A177-3AD203B41FA5}">
                      <a16:colId xmlns="" xmlns:a16="http://schemas.microsoft.com/office/drawing/2014/main" val="20003"/>
                    </a:ext>
                  </a:extLst>
                </a:gridCol>
              </a:tblGrid>
              <a:tr h="2640777">
                <a:tc>
                  <a:txBody>
                    <a:bodyPr/>
                    <a:lstStyle/>
                    <a:p>
                      <a:pPr algn="just" rtl="1"/>
                      <a:r>
                        <a:rPr lang="ar-DZ" dirty="0"/>
                        <a:t>-242</a:t>
                      </a:r>
                    </a:p>
                    <a:p>
                      <a:pPr algn="just" rtl="1"/>
                      <a:endParaRPr lang="ar-DZ" dirty="0"/>
                    </a:p>
                    <a:p>
                      <a:pPr algn="just" rtl="1"/>
                      <a:endParaRPr lang="ar-DZ" dirty="0"/>
                    </a:p>
                    <a:p>
                      <a:pPr algn="just" rtl="1"/>
                      <a:endParaRPr lang="ar-DZ" dirty="0"/>
                    </a:p>
                    <a:p>
                      <a:pPr algn="just" rtl="1"/>
                      <a:endParaRPr lang="ar-DZ" dirty="0"/>
                    </a:p>
                    <a:p>
                      <a:pPr algn="just" rtl="1"/>
                      <a:r>
                        <a:rPr lang="ar-DZ" dirty="0"/>
                        <a:t>254</a:t>
                      </a:r>
                    </a:p>
                    <a:p>
                      <a:pPr algn="just" rtl="1"/>
                      <a:endParaRPr lang="ar-DZ" dirty="0"/>
                    </a:p>
                    <a:p>
                      <a:pPr algn="just" rtl="1"/>
                      <a:endParaRPr lang="ar-DZ" dirty="0"/>
                    </a:p>
                    <a:p>
                      <a:pPr algn="just" rtl="1"/>
                      <a:endParaRPr lang="ar-DZ" dirty="0"/>
                    </a:p>
                    <a:p>
                      <a:pPr algn="just" rtl="1"/>
                      <a:endParaRPr lang="ar-DZ" dirty="0"/>
                    </a:p>
                    <a:p>
                      <a:pPr algn="just" rtl="1"/>
                      <a:endParaRPr lang="ar-DZ" dirty="0"/>
                    </a:p>
                    <a:p>
                      <a:pPr algn="just" rtl="1"/>
                      <a:r>
                        <a:rPr lang="ar-DZ" dirty="0"/>
                        <a:t>316</a:t>
                      </a:r>
                    </a:p>
                    <a:p>
                      <a:pPr algn="just" rtl="1"/>
                      <a:endParaRPr lang="ar-DZ" dirty="0"/>
                    </a:p>
                    <a:p>
                      <a:pPr algn="just" rtl="1"/>
                      <a:endParaRPr lang="ar-DZ" dirty="0"/>
                    </a:p>
                    <a:p>
                      <a:pPr algn="just" rtl="1"/>
                      <a:endParaRPr lang="ar-DZ" dirty="0"/>
                    </a:p>
                    <a:p>
                      <a:pPr algn="just" rtl="1"/>
                      <a:endParaRPr lang="ar-DZ" dirty="0"/>
                    </a:p>
                    <a:p>
                      <a:pPr algn="just" rtl="1"/>
                      <a:r>
                        <a:rPr lang="ar-DZ" dirty="0"/>
                        <a:t>350</a:t>
                      </a:r>
                      <a:endParaRPr lang="fr-FR" dirty="0"/>
                    </a:p>
                  </a:txBody>
                  <a:tcPr/>
                </a:tc>
                <a:tc>
                  <a:txBody>
                    <a:bodyPr/>
                    <a:lstStyle/>
                    <a:p>
                      <a:pPr algn="just" rtl="1"/>
                      <a:r>
                        <a:rPr lang="ar-DZ" sz="2200" dirty="0"/>
                        <a:t> كان ابو نائل من </a:t>
                      </a:r>
                      <a:r>
                        <a:rPr lang="ar-DZ" sz="2200" dirty="0" err="1"/>
                        <a:t>الرومات</a:t>
                      </a:r>
                      <a:r>
                        <a:rPr lang="ar-DZ" sz="2200" dirty="0"/>
                        <a:t> المذكورين من اصحاب الرسول صلى الله عليه وسلم وكان يقول الشعر كثيرا 242.</a:t>
                      </a:r>
                    </a:p>
                    <a:p>
                      <a:pPr algn="just" rtl="1"/>
                      <a:endParaRPr lang="ar-DZ" sz="2200" dirty="0"/>
                    </a:p>
                    <a:p>
                      <a:pPr algn="just" rtl="1"/>
                      <a:r>
                        <a:rPr lang="ar-DZ" sz="2200" dirty="0"/>
                        <a:t>-فقام حسن بن ثابت فانشده قصيده التي فيها ان الذوائب من قهري واخوانهم 254</a:t>
                      </a:r>
                    </a:p>
                    <a:p>
                      <a:pPr algn="just" rtl="1"/>
                      <a:endParaRPr lang="ar-DZ" sz="2200" dirty="0"/>
                    </a:p>
                    <a:p>
                      <a:pPr algn="just" rtl="1"/>
                      <a:endParaRPr lang="ar-DZ" sz="2200" dirty="0"/>
                    </a:p>
                    <a:p>
                      <a:pPr marL="0" marR="0" indent="0" algn="just" defTabSz="914400" rtl="1" eaLnBrk="1" fontAlgn="auto" latinLnBrk="0" hangingPunct="1">
                        <a:lnSpc>
                          <a:spcPct val="100000"/>
                        </a:lnSpc>
                        <a:spcBef>
                          <a:spcPts val="0"/>
                        </a:spcBef>
                        <a:spcAft>
                          <a:spcPts val="0"/>
                        </a:spcAft>
                        <a:buClrTx/>
                        <a:buSzTx/>
                        <a:buFontTx/>
                        <a:buNone/>
                        <a:tabLst/>
                        <a:defRPr/>
                      </a:pPr>
                      <a:r>
                        <a:rPr kumimoji="0" lang="fr-FR" sz="2200" kern="1200" dirty="0">
                          <a:solidFill>
                            <a:schemeClr val="tx1"/>
                          </a:solidFill>
                          <a:effectLst/>
                          <a:latin typeface="+mn-lt"/>
                          <a:ea typeface="+mn-ea"/>
                          <a:cs typeface="+mn-cs"/>
                        </a:rPr>
                        <a:t>  </a:t>
                      </a:r>
                      <a:r>
                        <a:rPr kumimoji="0" lang="ar-SA" sz="2200" kern="1200" dirty="0">
                          <a:solidFill>
                            <a:schemeClr val="tx1"/>
                          </a:solidFill>
                          <a:effectLst/>
                          <a:latin typeface="+mn-lt"/>
                          <a:ea typeface="+mn-ea"/>
                          <a:cs typeface="+mn-cs"/>
                        </a:rPr>
                        <a:t>قالوا يا رسول الله اذن </a:t>
                      </a:r>
                      <a:r>
                        <a:rPr kumimoji="0" lang="ar-SA" sz="2200" kern="1200" dirty="0" err="1">
                          <a:solidFill>
                            <a:schemeClr val="tx1"/>
                          </a:solidFill>
                          <a:effectLst/>
                          <a:latin typeface="+mn-lt"/>
                          <a:ea typeface="+mn-ea"/>
                          <a:cs typeface="+mn-cs"/>
                        </a:rPr>
                        <a:t>الاشعه</a:t>
                      </a:r>
                      <a:r>
                        <a:rPr kumimoji="0" lang="ar-SA" sz="2200" kern="1200" dirty="0">
                          <a:solidFill>
                            <a:schemeClr val="tx1"/>
                          </a:solidFill>
                          <a:effectLst/>
                          <a:latin typeface="+mn-lt"/>
                          <a:ea typeface="+mn-ea"/>
                          <a:cs typeface="+mn-cs"/>
                        </a:rPr>
                        <a:t> الشعراء </a:t>
                      </a:r>
                      <a:r>
                        <a:rPr kumimoji="0" lang="ar-SA" sz="2200" kern="1200" dirty="0" err="1">
                          <a:solidFill>
                            <a:schemeClr val="tx1"/>
                          </a:solidFill>
                          <a:effectLst/>
                          <a:latin typeface="+mn-lt"/>
                          <a:ea typeface="+mn-ea"/>
                          <a:cs typeface="+mn-cs"/>
                        </a:rPr>
                        <a:t>فاقاموا</a:t>
                      </a:r>
                      <a:r>
                        <a:rPr kumimoji="0" lang="ar-SA" sz="2200" kern="1200" dirty="0">
                          <a:solidFill>
                            <a:schemeClr val="tx1"/>
                          </a:solidFill>
                          <a:effectLst/>
                          <a:latin typeface="+mn-lt"/>
                          <a:ea typeface="+mn-ea"/>
                          <a:cs typeface="+mn-cs"/>
                        </a:rPr>
                        <a:t> فانشدوا قصيدته 316</a:t>
                      </a:r>
                      <a:r>
                        <a:rPr kumimoji="0" lang="fr-FR" sz="2200" kern="1200" dirty="0">
                          <a:solidFill>
                            <a:schemeClr val="tx1"/>
                          </a:solidFill>
                          <a:effectLst/>
                          <a:latin typeface="+mn-lt"/>
                          <a:ea typeface="+mn-ea"/>
                          <a:cs typeface="+mn-cs"/>
                        </a:rPr>
                        <a:t> </a:t>
                      </a:r>
                      <a:r>
                        <a:rPr kumimoji="0" lang="ar-SA" sz="2200" kern="1200" dirty="0">
                          <a:solidFill>
                            <a:schemeClr val="tx1"/>
                          </a:solidFill>
                          <a:effectLst/>
                          <a:latin typeface="+mn-lt"/>
                          <a:ea typeface="+mn-ea"/>
                          <a:cs typeface="+mn-cs"/>
                        </a:rPr>
                        <a:t>.</a:t>
                      </a:r>
                      <a:endParaRPr kumimoji="0" lang="fr-FR" sz="2200" kern="1200" dirty="0">
                        <a:solidFill>
                          <a:schemeClr val="tx1"/>
                        </a:solidFill>
                        <a:effectLst/>
                        <a:latin typeface="+mn-lt"/>
                        <a:ea typeface="+mn-ea"/>
                        <a:cs typeface="+mn-cs"/>
                      </a:endParaRPr>
                    </a:p>
                    <a:p>
                      <a:pPr algn="just" rtl="1"/>
                      <a:endParaRPr lang="ar-DZ" sz="2200" dirty="0"/>
                    </a:p>
                    <a:p>
                      <a:pPr algn="just" rtl="1"/>
                      <a:r>
                        <a:rPr kumimoji="0" lang="fr-FR" sz="2200" kern="1200" dirty="0">
                          <a:solidFill>
                            <a:schemeClr val="tx1"/>
                          </a:solidFill>
                          <a:effectLst/>
                          <a:latin typeface="+mn-lt"/>
                          <a:ea typeface="+mn-ea"/>
                          <a:cs typeface="+mn-cs"/>
                        </a:rPr>
                        <a:t> </a:t>
                      </a:r>
                      <a:endParaRPr kumimoji="0" lang="ar-DZ" sz="2200" kern="1200" dirty="0">
                        <a:solidFill>
                          <a:schemeClr val="tx1"/>
                        </a:solidFill>
                        <a:effectLst/>
                        <a:latin typeface="+mn-lt"/>
                        <a:ea typeface="+mn-ea"/>
                        <a:cs typeface="+mn-cs"/>
                      </a:endParaRPr>
                    </a:p>
                    <a:p>
                      <a:pPr algn="just" rtl="1"/>
                      <a:r>
                        <a:rPr kumimoji="0" lang="ar-SA" sz="2200" kern="1200" dirty="0">
                          <a:solidFill>
                            <a:schemeClr val="tx1"/>
                          </a:solidFill>
                          <a:effectLst/>
                          <a:latin typeface="+mn-lt"/>
                          <a:ea typeface="+mn-ea"/>
                          <a:cs typeface="+mn-cs"/>
                        </a:rPr>
                        <a:t>قرضه </a:t>
                      </a:r>
                      <a:r>
                        <a:rPr kumimoji="0" lang="ar-SA" sz="2200" kern="1200" dirty="0" err="1">
                          <a:solidFill>
                            <a:schemeClr val="tx1"/>
                          </a:solidFill>
                          <a:effectLst/>
                          <a:latin typeface="+mn-lt"/>
                          <a:ea typeface="+mn-ea"/>
                          <a:cs typeface="+mn-cs"/>
                        </a:rPr>
                        <a:t>نو</a:t>
                      </a:r>
                      <a:r>
                        <a:rPr kumimoji="0" lang="ar-SA" sz="2200" kern="1200" dirty="0">
                          <a:solidFill>
                            <a:schemeClr val="tx1"/>
                          </a:solidFill>
                          <a:effectLst/>
                          <a:latin typeface="+mn-lt"/>
                          <a:ea typeface="+mn-ea"/>
                          <a:cs typeface="+mn-cs"/>
                        </a:rPr>
                        <a:t> تعب وعمر بن عامر جده شاعر وامرا اطنان يثبت قيس بن شهاب ومنزلهم لك وفاه منذ تركته اعمارهم وهو يناسب الى عمر وابن </a:t>
                      </a:r>
                      <a:r>
                        <a:rPr kumimoji="0" lang="ar-SA" sz="2200" kern="1200" dirty="0" err="1">
                          <a:solidFill>
                            <a:schemeClr val="tx1"/>
                          </a:solidFill>
                          <a:effectLst/>
                          <a:latin typeface="+mn-lt"/>
                          <a:ea typeface="+mn-ea"/>
                          <a:cs typeface="+mn-cs"/>
                        </a:rPr>
                        <a:t>اطنانيط</a:t>
                      </a:r>
                      <a:r>
                        <a:rPr kumimoji="0" lang="ar-SA" sz="2200" kern="1200" dirty="0">
                          <a:solidFill>
                            <a:schemeClr val="tx1"/>
                          </a:solidFill>
                          <a:effectLst/>
                          <a:latin typeface="+mn-lt"/>
                          <a:ea typeface="+mn-ea"/>
                          <a:cs typeface="+mn-cs"/>
                        </a:rPr>
                        <a:t> الشعر وبناته وقد انتسب الى قاره ولهم عدد وشرف والله اعلم 350.</a:t>
                      </a:r>
                      <a:endParaRPr kumimoji="0" lang="fr-FR" sz="2200" kern="1200" dirty="0">
                        <a:solidFill>
                          <a:schemeClr val="tx1"/>
                        </a:solidFill>
                        <a:effectLst/>
                        <a:latin typeface="+mn-lt"/>
                        <a:ea typeface="+mn-ea"/>
                        <a:cs typeface="+mn-cs"/>
                      </a:endParaRPr>
                    </a:p>
                    <a:p>
                      <a:pPr algn="just" rtl="1"/>
                      <a:endParaRPr lang="fr-FR" sz="2200" dirty="0"/>
                    </a:p>
                  </a:txBody>
                  <a:tcPr/>
                </a:tc>
                <a:tc>
                  <a:txBody>
                    <a:bodyPr/>
                    <a:lstStyle/>
                    <a:p>
                      <a:pPr algn="r" rtl="1"/>
                      <a:r>
                        <a:rPr lang="ar-DZ" sz="2200" dirty="0"/>
                        <a:t>يعاكس اهتمام </a:t>
                      </a:r>
                      <a:r>
                        <a:rPr lang="ar-DZ" sz="2200" dirty="0" err="1"/>
                        <a:t>باللغه</a:t>
                      </a:r>
                      <a:r>
                        <a:rPr lang="ar-DZ" sz="2200" dirty="0"/>
                        <a:t> </a:t>
                      </a:r>
                      <a:r>
                        <a:rPr lang="ar-DZ" sz="2200" dirty="0" err="1"/>
                        <a:t>العربيه</a:t>
                      </a:r>
                      <a:r>
                        <a:rPr lang="ar-DZ" sz="2200" dirty="0"/>
                        <a:t> الفصحى خاصه في السياق تفسير القران وروايات </a:t>
                      </a:r>
                      <a:r>
                        <a:rPr lang="ar-DZ" sz="2200" dirty="0" err="1"/>
                        <a:t>الحديثه</a:t>
                      </a:r>
                      <a:r>
                        <a:rPr lang="ar-DZ" sz="2200" dirty="0"/>
                        <a:t> خاصه في الشعر والادب</a:t>
                      </a:r>
                    </a:p>
                    <a:p>
                      <a:pPr algn="r" rtl="1"/>
                      <a:endParaRPr lang="ar-DZ" sz="2200" dirty="0"/>
                    </a:p>
                    <a:p>
                      <a:pPr algn="r" rtl="1"/>
                      <a:endParaRPr lang="ar-DZ" sz="2200" dirty="0"/>
                    </a:p>
                    <a:p>
                      <a:pPr algn="r" rtl="1"/>
                      <a:endParaRPr lang="ar-DZ" sz="2200" dirty="0"/>
                    </a:p>
                    <a:p>
                      <a:pPr algn="r" rtl="1"/>
                      <a:r>
                        <a:rPr lang="ar-DZ" sz="2200" dirty="0"/>
                        <a:t>ويظهر الترجمة الشخصيات كيف كانت الروابط الاجتماعية مثل القرابة </a:t>
                      </a:r>
                      <a:r>
                        <a:rPr lang="ar-DZ" sz="2200" dirty="0" err="1"/>
                        <a:t>والصداقه</a:t>
                      </a:r>
                      <a:r>
                        <a:rPr lang="ar-DZ" sz="2200" dirty="0"/>
                        <a:t> </a:t>
                      </a:r>
                      <a:r>
                        <a:rPr lang="ar-DZ" sz="2200" dirty="0" err="1"/>
                        <a:t>الموده</a:t>
                      </a:r>
                      <a:r>
                        <a:rPr lang="ar-DZ" sz="2200" dirty="0"/>
                        <a:t> يلعب دور اساسيين في تماسك المجتمع ايضا علاقات نسب والمظاهرات في تقويه البنيه </a:t>
                      </a:r>
                      <a:r>
                        <a:rPr lang="ar-DZ" sz="2200" dirty="0" err="1"/>
                        <a:t>الاجتماعيه</a:t>
                      </a:r>
                      <a:endParaRPr lang="ar-DZ" sz="2200" dirty="0"/>
                    </a:p>
                    <a:p>
                      <a:pPr algn="r" rtl="1"/>
                      <a:endParaRPr lang="fr-FR" sz="2200" dirty="0"/>
                    </a:p>
                  </a:txBody>
                  <a:tcPr/>
                </a:tc>
                <a:tc>
                  <a:txBody>
                    <a:bodyPr/>
                    <a:lstStyle/>
                    <a:p>
                      <a:pPr algn="r" rtl="1"/>
                      <a:r>
                        <a:rPr lang="ar-DZ" sz="2200" dirty="0"/>
                        <a:t> </a:t>
                      </a:r>
                    </a:p>
                    <a:p>
                      <a:pPr algn="r" rtl="1"/>
                      <a:endParaRPr lang="ar-DZ" sz="2200" dirty="0"/>
                    </a:p>
                    <a:p>
                      <a:pPr algn="r" rtl="1"/>
                      <a:r>
                        <a:rPr lang="ar-DZ" sz="2200" dirty="0"/>
                        <a:t>الجانب الثقافي والاجتماعي </a:t>
                      </a:r>
                    </a:p>
                    <a:p>
                      <a:pPr algn="r" rtl="1"/>
                      <a:endParaRPr lang="fr-FR" sz="2200" dirty="0"/>
                    </a:p>
                  </a:txBody>
                  <a:tcPr/>
                </a:tc>
                <a:extLst>
                  <a:ext uri="{0D108BD9-81ED-4DB2-BD59-A6C34878D82A}">
                    <a16:rowId xmlns="" xmlns:a16="http://schemas.microsoft.com/office/drawing/2014/main" val="10000"/>
                  </a:ext>
                </a:extLst>
              </a:tr>
            </a:tbl>
          </a:graphicData>
        </a:graphic>
      </p:graphicFrame>
    </p:spTree>
    <p:extLst>
      <p:ext uri="{BB962C8B-B14F-4D97-AF65-F5344CB8AC3E}">
        <p14:creationId xmlns="" xmlns:p14="http://schemas.microsoft.com/office/powerpoint/2010/main" val="1682319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5874496" y="-29743"/>
            <a:ext cx="3240360" cy="90872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sz="3200" b="1" dirty="0"/>
              <a:t>الخاتمة:</a:t>
            </a:r>
            <a:endParaRPr lang="fr-FR" sz="3200" b="1" dirty="0"/>
          </a:p>
        </p:txBody>
      </p:sp>
      <p:sp>
        <p:nvSpPr>
          <p:cNvPr id="5" name="Rectangle 4"/>
          <p:cNvSpPr/>
          <p:nvPr/>
        </p:nvSpPr>
        <p:spPr>
          <a:xfrm>
            <a:off x="0" y="1340768"/>
            <a:ext cx="9114856" cy="5262979"/>
          </a:xfrm>
          <a:prstGeom prst="rect">
            <a:avLst/>
          </a:prstGeom>
        </p:spPr>
        <p:txBody>
          <a:bodyPr wrap="square">
            <a:spAutoFit/>
          </a:bodyPr>
          <a:lstStyle/>
          <a:p>
            <a:pPr algn="just" rtl="1"/>
            <a:r>
              <a:rPr lang="ar-DZ" dirty="0"/>
              <a:t> </a:t>
            </a:r>
            <a:r>
              <a:rPr lang="ar-DZ" sz="2400" dirty="0"/>
              <a:t>وفي ختام هذا البحث حول الطبقات والترجمة يتضح لنا ان هذا العلم يمثل أعمدة التراث الإسلامي حيث كان له دور محوري في حفظ سير العلماء والمفكرين في تاريخ الأمة فقط أسهم كتب الطبقات والترجمة في توثيق الجوانب العلمية والثقافية للأجيال متعاقبة وتربيتهم على ما تربع عليه العلماء الإعلام ويصير على منوالهم ومن خلال دراستنا للكتاب اتضح لنا أن الكاتب قد ركز على الجانب الديني أكثر بنسبه 80% حيث يذكر أسماء الرواد ودورهم في نشر العلم الديني كذلك يبرز التزام الصحابة والتابعين بالعبادات كصلاة الصوم الزكاة الحج ويظهر تأثير الدين في تشكيل حياتهم اليومية وسلوكياتهم أما بالنسبة للجانب العسكري فكان بنسبه 10% حيث أن هذا الجانب كان هذا لكنه يعرض كجزء من التزام الديني والجهد في سبيل الله ويذكر القادة العسكريون والمعارك التي شاركوا فيها لكن دائما ضمن سياق ديني وأخلاقي أما بالنسبة للجانب الثقافي والاجتماعي فكان بنسبه 10% فقط اهتم بتفاصيل الانسياب والقبائل ويوضح روابط اجتماعيه التي  جمعت ألصحابة </a:t>
            </a:r>
            <a:endParaRPr lang="ar-DZ" sz="2400" dirty="0" smtClean="0"/>
          </a:p>
          <a:p>
            <a:pPr algn="just" rtl="1"/>
            <a:endParaRPr lang="ar-DZ" sz="2400" dirty="0"/>
          </a:p>
          <a:p>
            <a:pPr algn="just" rtl="1"/>
            <a:r>
              <a:rPr lang="ar-DZ" sz="2400" dirty="0"/>
              <a:t>( نسال الله التوفيق في هذا الجهد وان يكون هذا البحث إضافة نافعة تساهم في إثراء المعرفة وتسليط الضوء على هذا العلم العالم الجليل </a:t>
            </a:r>
            <a:r>
              <a:rPr lang="ar-DZ" dirty="0"/>
              <a:t>)</a:t>
            </a:r>
            <a:endParaRPr lang="fr-FR" dirty="0"/>
          </a:p>
        </p:txBody>
      </p:sp>
    </p:spTree>
    <p:extLst>
      <p:ext uri="{BB962C8B-B14F-4D97-AF65-F5344CB8AC3E}">
        <p14:creationId xmlns="" xmlns:p14="http://schemas.microsoft.com/office/powerpoint/2010/main" val="1530188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5874496" y="-29744"/>
            <a:ext cx="3240360" cy="72243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sz="3200" b="1" dirty="0"/>
              <a:t>قائمة المراجع:</a:t>
            </a:r>
            <a:endParaRPr lang="fr-FR" sz="3200" b="1" dirty="0"/>
          </a:p>
        </p:txBody>
      </p:sp>
      <p:sp>
        <p:nvSpPr>
          <p:cNvPr id="5" name="Rectangle 4"/>
          <p:cNvSpPr/>
          <p:nvPr/>
        </p:nvSpPr>
        <p:spPr>
          <a:xfrm>
            <a:off x="0" y="699172"/>
            <a:ext cx="9114856" cy="6001643"/>
          </a:xfrm>
          <a:prstGeom prst="rect">
            <a:avLst/>
          </a:prstGeom>
        </p:spPr>
        <p:txBody>
          <a:bodyPr wrap="square">
            <a:spAutoFit/>
          </a:bodyPr>
          <a:lstStyle/>
          <a:p>
            <a:pPr algn="just" rtl="1">
              <a:lnSpc>
                <a:spcPct val="200000"/>
              </a:lnSpc>
            </a:pPr>
            <a:r>
              <a:rPr lang="ar-DZ" sz="2400" dirty="0"/>
              <a:t>1/خديجة </a:t>
            </a:r>
            <a:r>
              <a:rPr lang="ar-DZ" sz="2400" dirty="0" err="1"/>
              <a:t>بتكلوف</a:t>
            </a:r>
            <a:r>
              <a:rPr lang="ar-DZ" sz="2400" dirty="0"/>
              <a:t> </a:t>
            </a:r>
            <a:r>
              <a:rPr lang="fr-FR" sz="2400" dirty="0" smtClean="0"/>
              <a:t>,</a:t>
            </a:r>
            <a:r>
              <a:rPr lang="ar-DZ" sz="2400" dirty="0" smtClean="0"/>
              <a:t>فضيلة </a:t>
            </a:r>
            <a:r>
              <a:rPr lang="ar-DZ" sz="2400" dirty="0"/>
              <a:t>سالم </a:t>
            </a:r>
            <a:r>
              <a:rPr lang="fr-FR" sz="2400" dirty="0" smtClean="0"/>
              <a:t>,</a:t>
            </a:r>
            <a:r>
              <a:rPr lang="ar-DZ" sz="2400" dirty="0" smtClean="0"/>
              <a:t>كتب </a:t>
            </a:r>
            <a:r>
              <a:rPr lang="ar-DZ" sz="2400" dirty="0"/>
              <a:t>السير والتراجم في كتابه تاريخ </a:t>
            </a:r>
            <a:r>
              <a:rPr lang="ar-DZ" sz="2400" dirty="0" smtClean="0"/>
              <a:t>الصحراء</a:t>
            </a:r>
            <a:r>
              <a:rPr lang="fr-FR" sz="2400" dirty="0" smtClean="0"/>
              <a:t>,</a:t>
            </a:r>
            <a:r>
              <a:rPr lang="ar-DZ" sz="2400" dirty="0" smtClean="0"/>
              <a:t> </a:t>
            </a:r>
            <a:r>
              <a:rPr lang="ar-DZ" sz="2400" dirty="0"/>
              <a:t>مذكره شهادة </a:t>
            </a:r>
            <a:r>
              <a:rPr lang="ar-DZ" sz="2400" dirty="0" err="1" smtClean="0"/>
              <a:t>ماستر</a:t>
            </a:r>
            <a:r>
              <a:rPr lang="fr-FR" sz="2400" dirty="0" smtClean="0"/>
              <a:t>,</a:t>
            </a:r>
            <a:r>
              <a:rPr lang="ar-DZ" sz="2400" dirty="0" smtClean="0"/>
              <a:t> </a:t>
            </a:r>
            <a:r>
              <a:rPr lang="ar-DZ" sz="2400" dirty="0"/>
              <a:t>كليه العلوم الإنسانية </a:t>
            </a:r>
            <a:r>
              <a:rPr lang="fr-FR" sz="2400" dirty="0" smtClean="0"/>
              <a:t>,</a:t>
            </a:r>
            <a:r>
              <a:rPr lang="ar-DZ" sz="2400" dirty="0" smtClean="0"/>
              <a:t>جامعه </a:t>
            </a:r>
            <a:r>
              <a:rPr lang="ar-DZ" sz="2400" dirty="0" err="1" smtClean="0"/>
              <a:t>أدرار</a:t>
            </a:r>
            <a:r>
              <a:rPr lang="fr-FR" sz="2400" dirty="0" smtClean="0"/>
              <a:t>,</a:t>
            </a:r>
            <a:r>
              <a:rPr lang="ar-DZ" sz="2400" dirty="0" smtClean="0"/>
              <a:t> 2021 </a:t>
            </a:r>
            <a:r>
              <a:rPr lang="ar-DZ" sz="2400" dirty="0"/>
              <a:t>2020 .</a:t>
            </a:r>
          </a:p>
          <a:p>
            <a:pPr algn="just" rtl="1">
              <a:lnSpc>
                <a:spcPct val="200000"/>
              </a:lnSpc>
            </a:pPr>
            <a:r>
              <a:rPr lang="ar-DZ" sz="2400" dirty="0"/>
              <a:t>2/ زيد صالح ابو الحاج </a:t>
            </a:r>
            <a:r>
              <a:rPr lang="fr-FR" sz="2400" dirty="0" smtClean="0"/>
              <a:t>,</a:t>
            </a:r>
            <a:r>
              <a:rPr lang="ar-DZ" sz="2400" dirty="0" smtClean="0"/>
              <a:t>ابن </a:t>
            </a:r>
            <a:r>
              <a:rPr lang="ar-DZ" sz="2400" dirty="0"/>
              <a:t>سعد ومنهجه في كتابه التاريخ </a:t>
            </a:r>
            <a:r>
              <a:rPr lang="fr-FR" sz="2400" dirty="0" smtClean="0"/>
              <a:t>,</a:t>
            </a:r>
            <a:r>
              <a:rPr lang="ar-DZ" sz="2400" dirty="0" smtClean="0"/>
              <a:t>ط </a:t>
            </a:r>
            <a:r>
              <a:rPr lang="fr-FR" sz="2400" dirty="0" smtClean="0"/>
              <a:t>1</a:t>
            </a:r>
            <a:r>
              <a:rPr lang="ar-DZ" sz="2400" dirty="0" smtClean="0"/>
              <a:t> </a:t>
            </a:r>
            <a:r>
              <a:rPr lang="fr-FR" sz="2400" dirty="0" smtClean="0"/>
              <a:t>,</a:t>
            </a:r>
            <a:r>
              <a:rPr lang="ar-DZ" sz="2400" dirty="0" smtClean="0"/>
              <a:t>الأردن عمان</a:t>
            </a:r>
            <a:r>
              <a:rPr lang="fr-FR" sz="2400" dirty="0" smtClean="0"/>
              <a:t>,</a:t>
            </a:r>
            <a:r>
              <a:rPr lang="ar-DZ" sz="2400" dirty="0" smtClean="0"/>
              <a:t>2017</a:t>
            </a:r>
            <a:endParaRPr lang="ar-DZ" sz="2400" dirty="0"/>
          </a:p>
          <a:p>
            <a:pPr algn="just" rtl="1">
              <a:lnSpc>
                <a:spcPct val="200000"/>
              </a:lnSpc>
            </a:pPr>
            <a:r>
              <a:rPr lang="ar-DZ" sz="2400" dirty="0"/>
              <a:t>3/  عبد الرحمن الشيخ </a:t>
            </a:r>
            <a:r>
              <a:rPr lang="fr-FR" sz="2400" dirty="0" smtClean="0"/>
              <a:t>,</a:t>
            </a:r>
            <a:r>
              <a:rPr lang="ar-DZ" sz="2400" dirty="0" smtClean="0"/>
              <a:t>عالم </a:t>
            </a:r>
            <a:r>
              <a:rPr lang="ar-DZ" sz="2400" dirty="0"/>
              <a:t>التاريخ عند </a:t>
            </a:r>
            <a:r>
              <a:rPr lang="ar-DZ" sz="2400" dirty="0" smtClean="0"/>
              <a:t>المسلمين</a:t>
            </a:r>
            <a:r>
              <a:rPr lang="fr-FR" sz="2400" dirty="0" smtClean="0"/>
              <a:t>, </a:t>
            </a:r>
            <a:r>
              <a:rPr lang="ar-DZ" sz="2400" dirty="0" smtClean="0"/>
              <a:t> ط</a:t>
            </a:r>
            <a:r>
              <a:rPr lang="fr-FR" sz="2400" dirty="0" smtClean="0"/>
              <a:t> ,1 </a:t>
            </a:r>
            <a:r>
              <a:rPr lang="ar-DZ" sz="2400" dirty="0" smtClean="0"/>
              <a:t> </a:t>
            </a:r>
            <a:r>
              <a:rPr lang="ar-DZ" sz="2400" dirty="0"/>
              <a:t>المكتب العربي </a:t>
            </a:r>
            <a:r>
              <a:rPr lang="ar-DZ" sz="2400" dirty="0" smtClean="0"/>
              <a:t>للتعارف</a:t>
            </a:r>
            <a:r>
              <a:rPr lang="fr-FR" sz="2400" dirty="0" smtClean="0"/>
              <a:t>2021 ,</a:t>
            </a:r>
            <a:endParaRPr lang="ar-DZ" sz="2400" dirty="0"/>
          </a:p>
          <a:p>
            <a:pPr algn="just" rtl="1">
              <a:lnSpc>
                <a:spcPct val="200000"/>
              </a:lnSpc>
            </a:pPr>
            <a:r>
              <a:rPr lang="ar-DZ" sz="2400" dirty="0"/>
              <a:t>4/  عثمان موافى، منهج النقد التاريخي الإسلامي والمنهج </a:t>
            </a:r>
            <a:r>
              <a:rPr lang="ar-DZ" sz="2400" dirty="0" smtClean="0"/>
              <a:t>الأوروبي</a:t>
            </a:r>
            <a:r>
              <a:rPr lang="fr-FR" sz="2400" dirty="0" smtClean="0"/>
              <a:t>,</a:t>
            </a:r>
            <a:r>
              <a:rPr lang="ar-DZ" sz="2400" dirty="0" smtClean="0"/>
              <a:t> </a:t>
            </a:r>
            <a:r>
              <a:rPr lang="ar-DZ" sz="2400" dirty="0"/>
              <a:t>كليه الآداب </a:t>
            </a:r>
            <a:r>
              <a:rPr lang="fr-FR" sz="2400" dirty="0" smtClean="0"/>
              <a:t>,</a:t>
            </a:r>
            <a:r>
              <a:rPr lang="ar-DZ" sz="2400" dirty="0" smtClean="0"/>
              <a:t>جامعه </a:t>
            </a:r>
            <a:r>
              <a:rPr lang="ar-DZ" sz="2400" dirty="0"/>
              <a:t>الإسكندرية </a:t>
            </a:r>
            <a:r>
              <a:rPr lang="fr-FR" sz="2400" dirty="0" smtClean="0"/>
              <a:t>,</a:t>
            </a:r>
            <a:r>
              <a:rPr lang="ar-DZ" sz="2400" dirty="0" smtClean="0"/>
              <a:t> ط</a:t>
            </a:r>
            <a:r>
              <a:rPr lang="fr-FR" sz="2400" dirty="0" smtClean="0"/>
              <a:t> ,1 </a:t>
            </a:r>
            <a:r>
              <a:rPr lang="ar-DZ" sz="2400" dirty="0" smtClean="0"/>
              <a:t>2004 </a:t>
            </a:r>
            <a:r>
              <a:rPr lang="ar-DZ" sz="2400" dirty="0"/>
              <a:t>.</a:t>
            </a:r>
          </a:p>
          <a:p>
            <a:pPr algn="just" rtl="1">
              <a:lnSpc>
                <a:spcPct val="200000"/>
              </a:lnSpc>
            </a:pPr>
            <a:r>
              <a:rPr lang="ar-DZ" sz="2400" dirty="0"/>
              <a:t> قاسم محمد احمد </a:t>
            </a:r>
            <a:r>
              <a:rPr lang="ar-DZ" sz="2400" dirty="0" err="1"/>
              <a:t>النواصرة</a:t>
            </a:r>
            <a:r>
              <a:rPr lang="ar-DZ" sz="2400" dirty="0"/>
              <a:t> ، الموروث الثقافي والعلمي الإسلامي ط1 ،2018 دار شهرزاد للنشر.</a:t>
            </a:r>
          </a:p>
        </p:txBody>
      </p:sp>
    </p:spTree>
    <p:extLst>
      <p:ext uri="{BB962C8B-B14F-4D97-AF65-F5344CB8AC3E}">
        <p14:creationId xmlns="" xmlns:p14="http://schemas.microsoft.com/office/powerpoint/2010/main" val="1938787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3131839" y="18928"/>
            <a:ext cx="3531477" cy="69269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sz="2400" b="1" dirty="0"/>
              <a:t>الملاحق:</a:t>
            </a:r>
            <a:endParaRPr lang="fr-FR" sz="2400" b="1" dirty="0"/>
          </a:p>
        </p:txBody>
      </p:sp>
      <p:pic>
        <p:nvPicPr>
          <p:cNvPr id="3074" name="Picture 2" descr="C:\Users\Guelma\Downloads\728204d2-2337-4b33-8054-19d1484b9d46.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259632" y="1052735"/>
            <a:ext cx="6075956" cy="549919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4061704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4"/>
                                        </p:tgtEl>
                                        <p:attrNameLst>
                                          <p:attrName>style.visibility</p:attrName>
                                        </p:attrNameLst>
                                      </p:cBhvr>
                                      <p:to>
                                        <p:strVal val="visible"/>
                                      </p:to>
                                    </p:set>
                                    <p:animEffect transition="in" filter="fade">
                                      <p:cBhvr>
                                        <p:cTn id="12"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043608" y="-17294"/>
            <a:ext cx="6120680" cy="687529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84220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500" fill="hold"/>
                                        <p:tgtEl>
                                          <p:spTgt spid="4098"/>
                                        </p:tgtEl>
                                        <p:attrNameLst>
                                          <p:attrName>ppt_x</p:attrName>
                                        </p:attrNameLst>
                                      </p:cBhvr>
                                      <p:tavLst>
                                        <p:tav tm="0">
                                          <p:val>
                                            <p:strVal val="#ppt_x"/>
                                          </p:val>
                                        </p:tav>
                                        <p:tav tm="100000">
                                          <p:val>
                                            <p:strVal val="#ppt_x"/>
                                          </p:val>
                                        </p:tav>
                                      </p:tavLst>
                                    </p:anim>
                                    <p:anim calcmode="lin" valueType="num">
                                      <p:cBhvr additive="base">
                                        <p:cTn id="8" dur="500" fill="hold"/>
                                        <p:tgtEl>
                                          <p:spTgt spid="409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39960"/>
            <a:ext cx="9197280" cy="689796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7922319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endParaRPr lang="fr-F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2928926" y="0"/>
            <a:ext cx="3429024" cy="71435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sz="3200" b="1" dirty="0"/>
              <a:t>خطة البحث:</a:t>
            </a:r>
            <a:endParaRPr lang="fr-FR" sz="3200" b="1" dirty="0"/>
          </a:p>
        </p:txBody>
      </p:sp>
      <p:sp>
        <p:nvSpPr>
          <p:cNvPr id="24579" name="Rectangle 3"/>
          <p:cNvSpPr>
            <a:spLocks noChangeArrowheads="1"/>
          </p:cNvSpPr>
          <p:nvPr/>
        </p:nvSpPr>
        <p:spPr bwMode="auto">
          <a:xfrm>
            <a:off x="3186920" y="428604"/>
            <a:ext cx="5957080" cy="600164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 typeface="Wingdings" pitchFamily="2" charset="2"/>
              <a:buChar char="q"/>
              <a:tabLst/>
            </a:pPr>
            <a:r>
              <a:rPr kumimoji="0" lang="ar-DZ" sz="2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مقدمة</a:t>
            </a:r>
            <a:endParaRPr kumimoji="0" lang="fr-FR" sz="1600" b="1"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 typeface="Wingdings" pitchFamily="2" charset="2"/>
              <a:buChar char="q"/>
              <a:tabLst/>
            </a:pPr>
            <a:r>
              <a:rPr kumimoji="0" lang="ar-DZ" sz="2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الفصل النظري: مفهوم ونشأة كتب التراجم والطبقات</a:t>
            </a:r>
            <a:endParaRPr kumimoji="0" lang="fr-FR" sz="1600" b="1"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 typeface="Wingdings" pitchFamily="2" charset="2"/>
              <a:buChar char="q"/>
              <a:tabLst/>
            </a:pPr>
            <a:r>
              <a:rPr kumimoji="0" lang="ar-DZ" sz="2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أولا: مفهوم كتب الطبقات والتراجم</a:t>
            </a:r>
            <a:endParaRPr kumimoji="0" lang="fr-FR" sz="1600" b="1"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 typeface="Wingdings" pitchFamily="2" charset="2"/>
              <a:buChar char="q"/>
              <a:tabLst/>
            </a:pPr>
            <a:r>
              <a:rPr kumimoji="0" lang="ar-DZ" sz="2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ثانيا: نشأة كتب الطبقات والتراجم</a:t>
            </a:r>
            <a:endParaRPr kumimoji="0" lang="fr-FR" sz="1600" b="1"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 typeface="Wingdings" pitchFamily="2" charset="2"/>
              <a:buChar char="q"/>
              <a:tabLst/>
            </a:pPr>
            <a:r>
              <a:rPr kumimoji="0" lang="ar-DZ" sz="2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ثالثا: الدوافع لكتابة التراجم</a:t>
            </a:r>
            <a:endParaRPr kumimoji="0" lang="fr-FR" sz="1600" b="1"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 typeface="Wingdings" pitchFamily="2" charset="2"/>
              <a:buChar char="q"/>
              <a:tabLst/>
            </a:pPr>
            <a:r>
              <a:rPr kumimoji="0" lang="ar-DZ" sz="2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رابعا: مصادر كتب التراجم</a:t>
            </a:r>
            <a:endParaRPr kumimoji="0" lang="fr-FR" sz="1600" b="1"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 typeface="Wingdings" pitchFamily="2" charset="2"/>
              <a:buChar char="q"/>
              <a:tabLst/>
            </a:pPr>
            <a:r>
              <a:rPr kumimoji="0" lang="ar-DZ" sz="2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خامسا: أهمية كتب التراجم</a:t>
            </a:r>
            <a:endParaRPr kumimoji="0" lang="fr-FR" sz="1600" b="1"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 typeface="Wingdings" pitchFamily="2" charset="2"/>
              <a:buChar char="q"/>
              <a:tabLst/>
            </a:pPr>
            <a:r>
              <a:rPr kumimoji="0" lang="ar-DZ" sz="2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سادسا: أنواع كتب التراجم</a:t>
            </a:r>
            <a:endParaRPr kumimoji="0" lang="fr-FR" sz="1600" b="1"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 typeface="Wingdings" pitchFamily="2" charset="2"/>
              <a:buChar char="q"/>
              <a:tabLst/>
            </a:pPr>
            <a:r>
              <a:rPr kumimoji="0" lang="ar-DZ" sz="2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الفصل التطبيقي: دراسة كتاب الطبقات الكبرى لابن سعد.</a:t>
            </a:r>
            <a:endParaRPr kumimoji="0" lang="fr-FR" sz="1600" b="1"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 typeface="Wingdings" pitchFamily="2" charset="2"/>
              <a:buChar char="q"/>
              <a:tabLst/>
            </a:pPr>
            <a:r>
              <a:rPr kumimoji="0" lang="ar-DZ" sz="2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أولا: التعريف بالمؤلف</a:t>
            </a:r>
            <a:endParaRPr kumimoji="0" lang="fr-FR" sz="1600" b="1"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 typeface="Wingdings" pitchFamily="2" charset="2"/>
              <a:buChar char="q"/>
              <a:tabLst/>
            </a:pPr>
            <a:r>
              <a:rPr kumimoji="0" lang="ar-DZ" sz="2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ثانيا: منهج المؤلف في كتابه</a:t>
            </a:r>
            <a:endParaRPr kumimoji="0" lang="fr-FR" sz="1600" b="1"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 typeface="Wingdings" pitchFamily="2" charset="2"/>
              <a:buChar char="q"/>
              <a:tabLst/>
            </a:pPr>
            <a:r>
              <a:rPr kumimoji="0" lang="ar-DZ" sz="2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ثالثا: مؤلفات ابن سعد</a:t>
            </a:r>
            <a:endParaRPr kumimoji="0" lang="fr-FR" sz="1600" b="1"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 typeface="Wingdings" pitchFamily="2" charset="2"/>
              <a:buChar char="q"/>
              <a:tabLst/>
            </a:pPr>
            <a:r>
              <a:rPr kumimoji="0" lang="ar-DZ" sz="2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رابعا: جدول توضيحي لجوانب الكتاب</a:t>
            </a:r>
            <a:endParaRPr kumimoji="0" lang="fr-FR" sz="1600" b="1"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 typeface="Wingdings" pitchFamily="2" charset="2"/>
              <a:buChar char="q"/>
              <a:tabLst/>
            </a:pPr>
            <a:r>
              <a:rPr kumimoji="0" lang="ar-DZ" sz="2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الخاتمة</a:t>
            </a:r>
            <a:endParaRPr kumimoji="0" lang="fr-FR" sz="1600" b="1"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 typeface="Wingdings" pitchFamily="2" charset="2"/>
              <a:buChar char="q"/>
              <a:tabLst/>
            </a:pPr>
            <a:r>
              <a:rPr kumimoji="0" lang="ar-DZ" sz="2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الملاحق</a:t>
            </a:r>
            <a:endParaRPr kumimoji="0" lang="fr-FR" sz="1600" b="1"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 typeface="Wingdings" pitchFamily="2" charset="2"/>
              <a:buChar char="q"/>
              <a:tabLst/>
            </a:pPr>
            <a:r>
              <a:rPr kumimoji="0" lang="ar-DZ" sz="2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قائمة المصادر والمراجع</a:t>
            </a:r>
            <a:endParaRPr kumimoji="0" lang="ar-DZ" sz="2800" b="1"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24579"/>
                                        </p:tgtEl>
                                        <p:attrNameLst>
                                          <p:attrName>style.visibility</p:attrName>
                                        </p:attrNameLst>
                                      </p:cBhvr>
                                      <p:to>
                                        <p:strVal val="visible"/>
                                      </p:to>
                                    </p:set>
                                    <p:animEffect transition="in" filter="wipe(down)">
                                      <p:cBhvr>
                                        <p:cTn id="23" dur="580">
                                          <p:stCondLst>
                                            <p:cond delay="0"/>
                                          </p:stCondLst>
                                        </p:cTn>
                                        <p:tgtEl>
                                          <p:spTgt spid="24579"/>
                                        </p:tgtEl>
                                      </p:cBhvr>
                                    </p:animEffect>
                                    <p:anim calcmode="lin" valueType="num">
                                      <p:cBhvr>
                                        <p:cTn id="24" dur="1822" tmFilter="0,0; 0.14,0.36; 0.43,0.73; 0.71,0.91; 1.0,1.0">
                                          <p:stCondLst>
                                            <p:cond delay="0"/>
                                          </p:stCondLst>
                                        </p:cTn>
                                        <p:tgtEl>
                                          <p:spTgt spid="24579"/>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24579"/>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24579"/>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24579"/>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24579"/>
                                        </p:tgtEl>
                                        <p:attrNameLst>
                                          <p:attrName>ppt_y</p:attrName>
                                        </p:attrNameLst>
                                      </p:cBhvr>
                                      <p:tavLst>
                                        <p:tav tm="0" fmla="#ppt_y-sin(pi*$)/81">
                                          <p:val>
                                            <p:fltVal val="0"/>
                                          </p:val>
                                        </p:tav>
                                        <p:tav tm="100000">
                                          <p:val>
                                            <p:fltVal val="1"/>
                                          </p:val>
                                        </p:tav>
                                      </p:tavLst>
                                    </p:anim>
                                    <p:animScale>
                                      <p:cBhvr>
                                        <p:cTn id="29" dur="26">
                                          <p:stCondLst>
                                            <p:cond delay="650"/>
                                          </p:stCondLst>
                                        </p:cTn>
                                        <p:tgtEl>
                                          <p:spTgt spid="24579"/>
                                        </p:tgtEl>
                                      </p:cBhvr>
                                      <p:to x="100000" y="60000"/>
                                    </p:animScale>
                                    <p:animScale>
                                      <p:cBhvr>
                                        <p:cTn id="30" dur="166" decel="50000">
                                          <p:stCondLst>
                                            <p:cond delay="676"/>
                                          </p:stCondLst>
                                        </p:cTn>
                                        <p:tgtEl>
                                          <p:spTgt spid="24579"/>
                                        </p:tgtEl>
                                      </p:cBhvr>
                                      <p:to x="100000" y="100000"/>
                                    </p:animScale>
                                    <p:animScale>
                                      <p:cBhvr>
                                        <p:cTn id="31" dur="26">
                                          <p:stCondLst>
                                            <p:cond delay="1312"/>
                                          </p:stCondLst>
                                        </p:cTn>
                                        <p:tgtEl>
                                          <p:spTgt spid="24579"/>
                                        </p:tgtEl>
                                      </p:cBhvr>
                                      <p:to x="100000" y="80000"/>
                                    </p:animScale>
                                    <p:animScale>
                                      <p:cBhvr>
                                        <p:cTn id="32" dur="166" decel="50000">
                                          <p:stCondLst>
                                            <p:cond delay="1338"/>
                                          </p:stCondLst>
                                        </p:cTn>
                                        <p:tgtEl>
                                          <p:spTgt spid="24579"/>
                                        </p:tgtEl>
                                      </p:cBhvr>
                                      <p:to x="100000" y="100000"/>
                                    </p:animScale>
                                    <p:animScale>
                                      <p:cBhvr>
                                        <p:cTn id="33" dur="26">
                                          <p:stCondLst>
                                            <p:cond delay="1642"/>
                                          </p:stCondLst>
                                        </p:cTn>
                                        <p:tgtEl>
                                          <p:spTgt spid="24579"/>
                                        </p:tgtEl>
                                      </p:cBhvr>
                                      <p:to x="100000" y="90000"/>
                                    </p:animScale>
                                    <p:animScale>
                                      <p:cBhvr>
                                        <p:cTn id="34" dur="166" decel="50000">
                                          <p:stCondLst>
                                            <p:cond delay="1668"/>
                                          </p:stCondLst>
                                        </p:cTn>
                                        <p:tgtEl>
                                          <p:spTgt spid="24579"/>
                                        </p:tgtEl>
                                      </p:cBhvr>
                                      <p:to x="100000" y="100000"/>
                                    </p:animScale>
                                    <p:animScale>
                                      <p:cBhvr>
                                        <p:cTn id="35" dur="26">
                                          <p:stCondLst>
                                            <p:cond delay="1808"/>
                                          </p:stCondLst>
                                        </p:cTn>
                                        <p:tgtEl>
                                          <p:spTgt spid="24579"/>
                                        </p:tgtEl>
                                      </p:cBhvr>
                                      <p:to x="100000" y="95000"/>
                                    </p:animScale>
                                    <p:animScale>
                                      <p:cBhvr>
                                        <p:cTn id="36" dur="166" decel="50000">
                                          <p:stCondLst>
                                            <p:cond delay="1834"/>
                                          </p:stCondLst>
                                        </p:cTn>
                                        <p:tgtEl>
                                          <p:spTgt spid="2457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457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2928926" y="0"/>
            <a:ext cx="3429024" cy="71435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sz="3200" b="1" dirty="0"/>
              <a:t>المقدمة:</a:t>
            </a:r>
            <a:endParaRPr lang="fr-FR" sz="3200" b="1" dirty="0"/>
          </a:p>
        </p:txBody>
      </p:sp>
      <p:sp>
        <p:nvSpPr>
          <p:cNvPr id="3" name="Rectangle 2"/>
          <p:cNvSpPr/>
          <p:nvPr/>
        </p:nvSpPr>
        <p:spPr>
          <a:xfrm>
            <a:off x="71438" y="714356"/>
            <a:ext cx="9144000" cy="6463308"/>
          </a:xfrm>
          <a:prstGeom prst="rect">
            <a:avLst/>
          </a:prstGeom>
        </p:spPr>
        <p:txBody>
          <a:bodyPr wrap="square">
            <a:spAutoFit/>
          </a:bodyPr>
          <a:lstStyle/>
          <a:p>
            <a:pPr algn="just" rtl="1"/>
            <a:r>
              <a:rPr lang="ar-DZ" sz="2400" dirty="0"/>
              <a:t>إن دراسة الطبقات والتراجم تعد من أبرز العلوم التي اعتنى بها العلماء المسلمون عبر العصور، حيث تهدف إلى توثيق سير الأعلام وتوضيح إسهاماتهم العلمية والاجتماعية وتعد كتب الطبقات والتراجم من أهم المصادر التي تحفظ لنا تاريخ الأفراد والأحداث حيث اهتمت  الثقافة الإسلامية منذ عهودها الأولى بالتراجم لحاجته له.</a:t>
            </a:r>
          </a:p>
          <a:p>
            <a:pPr algn="just" rtl="1"/>
            <a:r>
              <a:rPr lang="ar-DZ" sz="2400" dirty="0"/>
              <a:t>ومن هنا وجب علينا طرح الإشكالية التالية: فيما تكمن أهمية هذه الكتب وما مدى صحة مصدرها في كتابة التاريخ الإسلامي.</a:t>
            </a:r>
          </a:p>
          <a:p>
            <a:pPr algn="just" rtl="1"/>
            <a:r>
              <a:rPr lang="ar-DZ" sz="2400" dirty="0"/>
              <a:t>واعتمدنا على المنهج التاريخي في الجانب النظري، أما الجانب التطبيقي اعتمدنا على المنهج الوصفي بدراسة حول شخصية المؤلف ودراسة كتابه.</a:t>
            </a:r>
          </a:p>
          <a:p>
            <a:pPr algn="just" rtl="1"/>
            <a:r>
              <a:rPr lang="ar-DZ" sz="2400" dirty="0"/>
              <a:t>وللوصول إلى إجابات </a:t>
            </a:r>
            <a:r>
              <a:rPr lang="ar-DZ" sz="2400" dirty="0" smtClean="0"/>
              <a:t>لتساؤلاتنا </a:t>
            </a:r>
            <a:r>
              <a:rPr lang="ar-DZ" sz="2400" dirty="0"/>
              <a:t>وضعنا خطة كالتالي: فصل نظري مقسم إلى خمس عناصر إضافة إلى فصل تطبيقي يتناول الكتاب ومضمونه.</a:t>
            </a:r>
          </a:p>
          <a:p>
            <a:pPr algn="just" rtl="1"/>
            <a:r>
              <a:rPr lang="ar-DZ" sz="2400" dirty="0"/>
              <a:t>واعتمدنا في بحثنا على عدة مراجع ومصادر متنوعة أفادتنا للإحاطة بالموضوع منها كتب التراجم، لزيد صالح أبو صالح...</a:t>
            </a:r>
          </a:p>
          <a:p>
            <a:pPr algn="just" rtl="1"/>
            <a:r>
              <a:rPr lang="ar-DZ" sz="2400" dirty="0"/>
              <a:t>وفي الأخير يمكن الإشارة إلى بعض الصعوبات التي اعترضتنا لإنجاز هذا البحث ومن بينها صعوبة التعامل مع كتب الطبقات والتراجم في ظل تشابه الأسماء وعدم </a:t>
            </a:r>
            <a:r>
              <a:rPr lang="ar-DZ" sz="2400" dirty="0" smtClean="0"/>
              <a:t>توفر </a:t>
            </a:r>
            <a:r>
              <a:rPr lang="ar-DZ" sz="2400" dirty="0"/>
              <a:t>النسخة الورقية للكتاب.</a:t>
            </a:r>
          </a:p>
          <a:p>
            <a:pPr algn="r" rtl="1"/>
            <a:endParaRPr lang="ar-DZ" dirty="0"/>
          </a:p>
          <a:p>
            <a:endParaRPr lang="ar-DZ" dirty="0"/>
          </a:p>
          <a:p>
            <a:endParaRPr lang="ar-D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3066"/>
            <a:ext cx="9144000" cy="6555641"/>
          </a:xfrm>
          <a:prstGeom prst="rect">
            <a:avLst/>
          </a:prstGeom>
        </p:spPr>
        <p:txBody>
          <a:bodyPr wrap="square">
            <a:spAutoFit/>
          </a:bodyPr>
          <a:lstStyle/>
          <a:p>
            <a:pPr algn="r" rtl="1">
              <a:lnSpc>
                <a:spcPct val="150000"/>
              </a:lnSpc>
            </a:pPr>
            <a:r>
              <a:rPr lang="ar-DZ" sz="2800" b="1" dirty="0"/>
              <a:t>1/ مفهوم التراجم:</a:t>
            </a:r>
          </a:p>
          <a:p>
            <a:pPr algn="r" rtl="1">
              <a:lnSpc>
                <a:spcPct val="150000"/>
              </a:lnSpc>
            </a:pPr>
            <a:r>
              <a:rPr lang="ar-DZ" sz="2800" b="1" dirty="0"/>
              <a:t>أولا: مفهوم كتب الطبقات والتراجم</a:t>
            </a:r>
          </a:p>
          <a:p>
            <a:pPr algn="r" rtl="1">
              <a:lnSpc>
                <a:spcPct val="150000"/>
              </a:lnSpc>
            </a:pPr>
            <a:r>
              <a:rPr lang="ar-DZ" sz="2800" b="1" dirty="0"/>
              <a:t>الفصل النظري: مفهوم ونشأة كتب التراجم والطبقات</a:t>
            </a:r>
          </a:p>
          <a:p>
            <a:pPr algn="r" rtl="1">
              <a:lnSpc>
                <a:spcPct val="150000"/>
              </a:lnSpc>
            </a:pPr>
            <a:r>
              <a:rPr lang="ar-DZ" sz="2400" dirty="0"/>
              <a:t>لغة: الطريقة: ولها نفس مدلول السيرة فسيرة فلان وهي حياته وهي الحالة التي عليها الإنسان حيث اعتاد المؤرخون أن يسمعوا الترجمة بهذا الاسم، حيث لا يطول نفس الكاتب فيها فإذا أطال النفس واتسعت الترجمة سميت السيرة.</a:t>
            </a:r>
          </a:p>
          <a:p>
            <a:pPr algn="r" rtl="1">
              <a:lnSpc>
                <a:spcPct val="150000"/>
              </a:lnSpc>
            </a:pPr>
            <a:r>
              <a:rPr lang="ar-DZ" sz="2400" dirty="0"/>
              <a:t>*اصطلاحا: ذلك النوع من الكتابة الأدبية التي تتناول التعرف بحياة الشخص أو أكثر تعريف يطول أو يقصر ويتعمق أو يبدو على السطح تبعا لحالة العصر الذي كتبت فيه الترجمة.</a:t>
            </a:r>
          </a:p>
          <a:p>
            <a:pPr algn="r" rtl="1">
              <a:lnSpc>
                <a:spcPct val="150000"/>
              </a:lnSpc>
            </a:pPr>
            <a:r>
              <a:rPr lang="ar-DZ" sz="2400" dirty="0"/>
              <a:t>( د. قاسم محمد أحمد </a:t>
            </a:r>
            <a:r>
              <a:rPr lang="ar-DZ" sz="2400" dirty="0" err="1"/>
              <a:t>النواصرة</a:t>
            </a:r>
            <a:r>
              <a:rPr lang="ar-DZ" sz="2400" dirty="0"/>
              <a:t> الموروث الثقافي والعلمي الإسلامي ط1، 2018، دار شهرزاد للنشر والتوزيع ص28. 29 )</a:t>
            </a:r>
          </a:p>
          <a:p>
            <a:pPr algn="r" rtl="1">
              <a:lnSpc>
                <a:spcPct val="150000"/>
              </a:lnSpc>
            </a:pPr>
            <a:endParaRPr lang="ar-DZ"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332229"/>
          </a:xfrm>
          <a:prstGeom prst="rect">
            <a:avLst/>
          </a:prstGeom>
        </p:spPr>
        <p:txBody>
          <a:bodyPr wrap="square">
            <a:spAutoFit/>
          </a:bodyPr>
          <a:lstStyle/>
          <a:p>
            <a:pPr algn="just" rtl="1">
              <a:lnSpc>
                <a:spcPct val="200000"/>
              </a:lnSpc>
            </a:pPr>
            <a:r>
              <a:rPr lang="ar-DZ" sz="2400" b="1" dirty="0"/>
              <a:t>2/ مفهوم الطبقات: </a:t>
            </a:r>
            <a:r>
              <a:rPr lang="ar-DZ" sz="2400" dirty="0"/>
              <a:t>مفردها طبقة بمعنى جيل من الناس وكتابة التراجم على نظام الطبقات منهج أو أسلوب لعلاج عدد كبير عن التراجم والسير على مدى فترة معينة من الزمن قد تطول أو تقصر فتشمل قرن أو أكثر من قرن والفرق بين طبقة وأخرى نحو عشرين سنة تقريبا وقد تقل هذه المدة أو تطول وقد يتداخل جيل من جيل وطبقة في طبقة كما ورد في الطبقات الكبرى لابن سعد حيث ترتب التراجم بحسب مرتبه ومكانه وشهرة صاحبها فالطبقة إذن إطار زمني عام داخله التراجم بحسب منازل أصحابها.</a:t>
            </a:r>
          </a:p>
          <a:p>
            <a:pPr algn="just" rtl="1">
              <a:lnSpc>
                <a:spcPct val="150000"/>
              </a:lnSpc>
            </a:pPr>
            <a:r>
              <a:rPr lang="ar-DZ" sz="2300" dirty="0"/>
              <a:t>( عبد الرحمن الشيخ، علم التاريخ عند المسلمين ط1، 2002، المكتب العربي للتعارف ص 75 )</a:t>
            </a:r>
          </a:p>
          <a:p>
            <a:endParaRPr lang="ar-D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52612" y="9815"/>
            <a:ext cx="2491388" cy="523220"/>
          </a:xfrm>
          <a:prstGeom prst="rect">
            <a:avLst/>
          </a:prstGeom>
        </p:spPr>
        <p:txBody>
          <a:bodyPr wrap="none">
            <a:spAutoFit/>
          </a:bodyPr>
          <a:lstStyle/>
          <a:p>
            <a:r>
              <a:rPr lang="ar-DZ" sz="2800" b="1" dirty="0"/>
              <a:t>- نشأة كتب التراجم:</a:t>
            </a:r>
            <a:endParaRPr lang="fr-FR" sz="2800" b="1" dirty="0"/>
          </a:p>
        </p:txBody>
      </p:sp>
      <p:sp>
        <p:nvSpPr>
          <p:cNvPr id="3" name="Rectangle 2"/>
          <p:cNvSpPr/>
          <p:nvPr/>
        </p:nvSpPr>
        <p:spPr>
          <a:xfrm>
            <a:off x="0" y="578739"/>
            <a:ext cx="9111631" cy="4893647"/>
          </a:xfrm>
          <a:prstGeom prst="rect">
            <a:avLst/>
          </a:prstGeom>
        </p:spPr>
        <p:txBody>
          <a:bodyPr wrap="square">
            <a:spAutoFit/>
          </a:bodyPr>
          <a:lstStyle/>
          <a:p>
            <a:pPr algn="just" rtl="1"/>
            <a:r>
              <a:rPr lang="ar-DZ" sz="2400" dirty="0"/>
              <a:t>تزامنت كتابة التراجم مع اهتمام علماء المسلمين بالسيرة النبوية التي عدت من أوسع التراجم الإسلامية وأقدمها ظهورا حيث تعود إلى مطلع ق 2 ه  وقد أقبل علماء السيرة على كتابة السيرة النبوية الشريفة ودونوا كل جانب من جوانب صاحبها محمد "ص"  قبل بعثته وبعدها حتى وفاته عليه السلام ونظرا لارتباط الحديث النبوي بشخصيته "ص" كان إلزاما على المسلمين المحافظة عليه وتدوينه والعمل على تنقيته من الأحاديث الموضوعة خاصة أن المسلمين لم يقوموا بتدوين الحديث رسميا إلا في مطلع ق 2 ه فهب علماء الحديث المسلمون لتحقيق ذلك فظهر علم الجرح والتعديل الذي وضع قواعد التي على أساسها يقيم راوي الحديث أما المتون فلم تلقى العناية الكافية.</a:t>
            </a:r>
          </a:p>
          <a:p>
            <a:pPr algn="just" rtl="1"/>
            <a:r>
              <a:rPr lang="ar-DZ" sz="2400" dirty="0"/>
              <a:t>وألفت الكتب في الدواة والمحدثين اهتمت بسيرة حياتهم ومن أقدمها كتاب الطبقات الكبرى لمحمد ابن سعد ( 230 ه، 844 م). والتاريخ الكبير للبخاري ( 256 ه، 869 م) وظهرت مؤلفات التراجم غير الصحابة والمحدثين طبقات الشعراء لمحمد بن سلام الجمحي ( 231 ه،  845 م)</a:t>
            </a:r>
          </a:p>
          <a:p>
            <a:pPr algn="just" rtl="1"/>
            <a:r>
              <a:rPr lang="ar-DZ" sz="2400" dirty="0"/>
              <a:t>( د. قاسم محمد أحمد </a:t>
            </a:r>
            <a:r>
              <a:rPr lang="ar-DZ" sz="2400" dirty="0" err="1"/>
              <a:t>النواصرة</a:t>
            </a:r>
            <a:r>
              <a:rPr lang="ar-DZ" sz="2400" dirty="0"/>
              <a:t>، المرجع الثابت ص35، 36.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4365"/>
            <a:ext cx="9144000" cy="6924973"/>
          </a:xfrm>
          <a:prstGeom prst="rect">
            <a:avLst/>
          </a:prstGeom>
        </p:spPr>
        <p:txBody>
          <a:bodyPr wrap="square">
            <a:spAutoFit/>
          </a:bodyPr>
          <a:lstStyle/>
          <a:p>
            <a:pPr algn="just" rtl="1">
              <a:lnSpc>
                <a:spcPct val="150000"/>
              </a:lnSpc>
            </a:pPr>
            <a:r>
              <a:rPr lang="ar-DZ" sz="2800" b="1" dirty="0"/>
              <a:t>دوافع لكتابة التراجم:</a:t>
            </a:r>
          </a:p>
          <a:p>
            <a:pPr algn="ctr" rtl="1">
              <a:lnSpc>
                <a:spcPct val="150000"/>
              </a:lnSpc>
            </a:pPr>
            <a:r>
              <a:rPr lang="ar-DZ" sz="2400" dirty="0"/>
              <a:t>	وقد دفعت المسلمين عدة عوامل لكتابة التراجم منها </a:t>
            </a:r>
            <a:r>
              <a:rPr lang="ar-DZ" sz="2400" dirty="0" err="1"/>
              <a:t>الدافعه</a:t>
            </a:r>
            <a:r>
              <a:rPr lang="ar-DZ" sz="2400" dirty="0"/>
              <a:t> الديني المتمثل في التعرف على سلسلة رواة الحديث والنزاع بين الفرق الدينية في الإسلام ونشب معظمه حول الشخصيات والفضائل والعيوب الشخصية، وبذلك أصبحت التراجم موضوعا إلزاميا للمتكلمين وعلماء الدين مثل: سيرة الإمام أحمد بن </a:t>
            </a:r>
            <a:r>
              <a:rPr lang="ar-DZ" sz="2400" dirty="0" err="1"/>
              <a:t>حمبل</a:t>
            </a:r>
            <a:r>
              <a:rPr lang="ar-DZ" sz="2400" dirty="0"/>
              <a:t> (241) لابن الجوزي 70 ت، 957 ه، ومن عوامل كتابة التراجم أنها أعطت المؤرخين أعظم فرصة ليصبحوا مقيدين علميا وليجدوا لهم في المجتمع الإسلامي وعلى أمثلة ذلك: النوادر السلطانية والمحاسن اليوسفية لابن شداد</a:t>
            </a:r>
          </a:p>
          <a:p>
            <a:pPr algn="just" rtl="1">
              <a:lnSpc>
                <a:spcPct val="150000"/>
              </a:lnSpc>
            </a:pPr>
            <a:r>
              <a:rPr lang="ar-DZ" sz="2400" dirty="0"/>
              <a:t> ( 632 ه، 1231 م)</a:t>
            </a:r>
          </a:p>
          <a:p>
            <a:pPr algn="just" rtl="1">
              <a:lnSpc>
                <a:spcPct val="150000"/>
              </a:lnSpc>
            </a:pPr>
            <a:r>
              <a:rPr lang="ar-DZ" sz="2400" dirty="0"/>
              <a:t>	كما أن علاقات المؤرخين الدنيوية دفعتهم بدورها على الاهتمام بالتراجم فالخلفاء والولاة وكبار الموظفين وجمهور المتعلمين وجداول المثل الأعلى للخلق الفاضل في حياة السلف الصالح: كسيرة الخليفة الراشدي العادل عمر بن الخطاب 23 ه، وغيرهم.</a:t>
            </a:r>
          </a:p>
          <a:p>
            <a:pPr algn="just" rtl="1">
              <a:lnSpc>
                <a:spcPct val="150000"/>
              </a:lnSpc>
            </a:pPr>
            <a:r>
              <a:rPr lang="ar-DZ" sz="2400" dirty="0"/>
              <a:t>( د. قاسم محمد أحمد </a:t>
            </a:r>
            <a:r>
              <a:rPr lang="ar-DZ" sz="2400" dirty="0" err="1"/>
              <a:t>النواصرة</a:t>
            </a:r>
            <a:r>
              <a:rPr lang="ar-DZ" sz="2400" dirty="0"/>
              <a:t>، المرجع السابق ص 36، 37 )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0431"/>
            <a:ext cx="9144000" cy="6740307"/>
          </a:xfrm>
          <a:prstGeom prst="rect">
            <a:avLst/>
          </a:prstGeom>
        </p:spPr>
        <p:txBody>
          <a:bodyPr wrap="square">
            <a:spAutoFit/>
          </a:bodyPr>
          <a:lstStyle/>
          <a:p>
            <a:pPr algn="r" rtl="1">
              <a:lnSpc>
                <a:spcPct val="150000"/>
              </a:lnSpc>
            </a:pPr>
            <a:r>
              <a:rPr lang="ar-DZ" sz="2400" b="1" dirty="0"/>
              <a:t>رابعا: مصادر كتب التراجم":</a:t>
            </a:r>
          </a:p>
          <a:p>
            <a:pPr algn="r" rtl="1">
              <a:lnSpc>
                <a:spcPct val="150000"/>
              </a:lnSpc>
            </a:pPr>
            <a:r>
              <a:rPr lang="ar-DZ" sz="2400" dirty="0"/>
              <a:t>يرجع كتب التراجم إلى مصادر ومراجع يأخذون منها مجموعة المعارف والمعلومات التي يثبتونها في تاريخ المترجم لهم، وقد يستمد كتاب التراجم معارفه عن طريق السمع أو على الاتصال الشخصي بالمترجم.</a:t>
            </a:r>
          </a:p>
          <a:p>
            <a:pPr algn="r" rtl="1">
              <a:lnSpc>
                <a:spcPct val="150000"/>
              </a:lnSpc>
            </a:pPr>
            <a:r>
              <a:rPr lang="ar-DZ" sz="2400" dirty="0"/>
              <a:t>- تعد ميزة التوثيق صفة أساسية في كل التراث الإنساني وتكون من الكتب والمصادر التاريخية التي عاصرت تلك الشخصية.</a:t>
            </a:r>
          </a:p>
          <a:p>
            <a:pPr algn="r" rtl="1"/>
            <a:r>
              <a:rPr lang="ar-DZ" sz="2400" dirty="0"/>
              <a:t>- تعد المقابلات الشخصية مصدرا مهما من مصادر كتابه التراجم من خلال روايات ومعلومات متناقلة شفاهيا.</a:t>
            </a:r>
          </a:p>
          <a:p>
            <a:pPr algn="r" rtl="1"/>
            <a:r>
              <a:rPr lang="ar-DZ" sz="2400" dirty="0"/>
              <a:t>- يعتمد أسلوب كتابة التراجم على:</a:t>
            </a:r>
          </a:p>
          <a:p>
            <a:pPr algn="r" rtl="1">
              <a:lnSpc>
                <a:spcPct val="150000"/>
              </a:lnSpc>
            </a:pPr>
            <a:r>
              <a:rPr lang="ar-DZ" sz="2400" dirty="0"/>
              <a:t>- التعريف بالشخصية، اسمه، كنيته، نسبه وتاريخ ولادته.</a:t>
            </a:r>
          </a:p>
          <a:p>
            <a:pPr algn="r" rtl="1">
              <a:lnSpc>
                <a:spcPct val="150000"/>
              </a:lnSpc>
            </a:pPr>
            <a:r>
              <a:rPr lang="ar-DZ" sz="2400" dirty="0"/>
              <a:t>- التعريف بعصره وأهم شيوخه أهم تلاميذه.</a:t>
            </a:r>
          </a:p>
          <a:p>
            <a:pPr algn="r" rtl="1">
              <a:lnSpc>
                <a:spcPct val="150000"/>
              </a:lnSpc>
            </a:pPr>
            <a:r>
              <a:rPr lang="ar-DZ" sz="2400" dirty="0"/>
              <a:t>- أقوال المعاصرين في تلك الشخصية من علماء وشخصيات عامة. </a:t>
            </a:r>
          </a:p>
          <a:p>
            <a:pPr algn="r" rtl="1">
              <a:lnSpc>
                <a:spcPct val="150000"/>
              </a:lnSpc>
            </a:pPr>
            <a:r>
              <a:rPr lang="ar-DZ" sz="2400" dirty="0"/>
              <a:t>( خديجة </a:t>
            </a:r>
            <a:r>
              <a:rPr lang="ar-DZ" sz="2400" dirty="0" err="1" smtClean="0"/>
              <a:t>بتكلوف</a:t>
            </a:r>
            <a:r>
              <a:rPr lang="ar-DZ" sz="2400" dirty="0"/>
              <a:t>، المرجع السابق ص 15 )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247</TotalTime>
  <Words>2782</Words>
  <Application>Microsoft Office PowerPoint</Application>
  <PresentationFormat>Affichage à l'écran (4:3)</PresentationFormat>
  <Paragraphs>242</Paragraphs>
  <Slides>26</Slides>
  <Notes>0</Notes>
  <HiddenSlides>0</HiddenSlides>
  <MMClips>0</MMClips>
  <ScaleCrop>false</ScaleCrop>
  <HeadingPairs>
    <vt:vector size="4" baseType="variant">
      <vt:variant>
        <vt:lpstr>Thème</vt:lpstr>
      </vt:variant>
      <vt:variant>
        <vt:i4>1</vt:i4>
      </vt:variant>
      <vt:variant>
        <vt:lpstr>Titres des diapositives</vt:lpstr>
      </vt:variant>
      <vt:variant>
        <vt:i4>26</vt:i4>
      </vt:variant>
    </vt:vector>
  </HeadingPairs>
  <TitlesOfParts>
    <vt:vector size="27" baseType="lpstr">
      <vt:lpstr>Oriel</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Guelma</dc:creator>
  <cp:lastModifiedBy>residence</cp:lastModifiedBy>
  <cp:revision>37</cp:revision>
  <dcterms:created xsi:type="dcterms:W3CDTF">2024-11-26T07:49:23Z</dcterms:created>
  <dcterms:modified xsi:type="dcterms:W3CDTF">2024-12-16T18:46:31Z</dcterms:modified>
</cp:coreProperties>
</file>