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4" r:id="rId4"/>
    <p:sldId id="258" r:id="rId5"/>
    <p:sldId id="260" r:id="rId6"/>
    <p:sldId id="287" r:id="rId7"/>
    <p:sldId id="290" r:id="rId8"/>
    <p:sldId id="263" r:id="rId9"/>
    <p:sldId id="303" r:id="rId10"/>
    <p:sldId id="302" r:id="rId11"/>
    <p:sldId id="304" r:id="rId12"/>
    <p:sldId id="262" r:id="rId13"/>
    <p:sldId id="305" r:id="rId14"/>
    <p:sldId id="306" r:id="rId15"/>
    <p:sldId id="291" r:id="rId16"/>
    <p:sldId id="275" r:id="rId17"/>
    <p:sldId id="307" r:id="rId18"/>
    <p:sldId id="273" r:id="rId19"/>
    <p:sldId id="296" r:id="rId20"/>
    <p:sldId id="297" r:id="rId21"/>
    <p:sldId id="298" r:id="rId22"/>
    <p:sldId id="299" r:id="rId23"/>
    <p:sldId id="300" r:id="rId24"/>
    <p:sldId id="301" r:id="rId25"/>
    <p:sldId id="294" r:id="rId26"/>
    <p:sldId id="295"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snapToGrid="0">
      <p:cViewPr varScale="1">
        <p:scale>
          <a:sx n="71" d="100"/>
          <a:sy n="71"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F734F-1EF0-9D4B-EE26-71EA708632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98ACF5-9F92-DB76-90CF-783926385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90080B-7873-3205-FBF8-9EFE12B3501D}"/>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C258F331-B190-E54C-067B-6F811BB164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B0EEF3-25D1-4F67-8D34-5DD5F965D654}"/>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258500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F9FB01-9797-DC67-765F-210CC5CE81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65542EC-7BFF-3187-44FF-D81202EF19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65569B-B5C4-093F-17FF-C860ED0BF1D2}"/>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0DBBB036-CE82-B86B-8241-8B05FBB617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2D27EF-F716-946C-CB0E-A47EE61B2C21}"/>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137140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8D3761B-D333-6518-BBF1-7B610EE570C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9ABCE96-8F75-6C3A-5EAA-FD3BDBA1C40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61ED6C-7815-D1DC-9721-A24252BD53CB}"/>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6D9D7152-7436-9640-8942-588262E461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9E1644-9B2D-44EC-413B-841281509BE7}"/>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60737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A3576-3F17-F3AE-7B80-8BD691165D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64DE44-C68C-FA57-C021-A947E60EBBA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A3BAC2-67B9-87E4-DED8-D53DE7AE0AB7}"/>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04258FD4-6FF3-3265-0557-E60AA09D02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CCD37A-0E91-4B0A-0ABB-97437D5F224E}"/>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32561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65C2B-426D-E9E7-1F32-0D6D228174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8BDF735-6E7C-FA65-19F5-E0E9DAA0C4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4FE33CC-A115-53F5-2A47-9C32E9F6AF93}"/>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63C753E2-1DF1-BA05-D123-A6E0E0D33C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C369A1-7FE3-1072-2DD0-0F9755B2CA07}"/>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325755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5D46-1482-AF74-5BE1-37428D8368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C32A21-DC8F-0FB7-1F1C-1C2C9148A6C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CF96D50-73DA-C0DB-1BA1-2A71C2DF8B5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FDD5B67-5671-B2A9-FF09-CF4F4704710E}"/>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6" name="Espace réservé du pied de page 5">
            <a:extLst>
              <a:ext uri="{FF2B5EF4-FFF2-40B4-BE49-F238E27FC236}">
                <a16:creationId xmlns:a16="http://schemas.microsoft.com/office/drawing/2014/main" id="{72670106-A9F2-801D-9394-9FC846A9D7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32CD30-2DFE-EE17-EBD4-FDA3A5A7680E}"/>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152161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72D73-E910-61E2-2C58-5DDC605A8B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F3A9A80-EAD4-1A23-79AF-A625F67E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2DFF5EE-90ED-FE77-3720-203B2F683A5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74DCDED-BBC5-ED5A-16D5-11D93E13A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2E1A7AD-5383-FA02-6729-3B61261B1B0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F43FF96-49E7-C138-6E8F-5E1879C59E48}"/>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8" name="Espace réservé du pied de page 7">
            <a:extLst>
              <a:ext uri="{FF2B5EF4-FFF2-40B4-BE49-F238E27FC236}">
                <a16:creationId xmlns:a16="http://schemas.microsoft.com/office/drawing/2014/main" id="{785370A0-AE0F-3086-A327-6991D17419F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853C2B1-B69E-92E6-8500-0A3544524888}"/>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9527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56BC91-BBC7-E5AB-6A72-F5D5DD86E6F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7DEEB8-51FC-1E6B-6477-EC387AD8BC72}"/>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4" name="Espace réservé du pied de page 3">
            <a:extLst>
              <a:ext uri="{FF2B5EF4-FFF2-40B4-BE49-F238E27FC236}">
                <a16:creationId xmlns:a16="http://schemas.microsoft.com/office/drawing/2014/main" id="{4244044A-FF67-90EF-E6EE-60F0B9E665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977E2BD-94B6-70E9-2618-11A0C7BC37F5}"/>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231834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6E9E13D-DE52-0820-2C74-12ED419FD60F}"/>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3" name="Espace réservé du pied de page 2">
            <a:extLst>
              <a:ext uri="{FF2B5EF4-FFF2-40B4-BE49-F238E27FC236}">
                <a16:creationId xmlns:a16="http://schemas.microsoft.com/office/drawing/2014/main" id="{E103FA14-0221-D984-7108-780C5EA88D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213E9D7-BB4F-FFA2-CE59-2560E3FDE524}"/>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181040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FC91B-9ED8-98CD-A833-1B01A6B4FD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BEEA99-A8DE-B95B-3655-7351916BA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014F05-098F-EBEB-A713-6213B75C0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C494FE0-87B9-B113-F64C-9E6993B0A029}"/>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6" name="Espace réservé du pied de page 5">
            <a:extLst>
              <a:ext uri="{FF2B5EF4-FFF2-40B4-BE49-F238E27FC236}">
                <a16:creationId xmlns:a16="http://schemas.microsoft.com/office/drawing/2014/main" id="{3B547408-9C0C-A8EA-2ECC-2CDBA3C226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4A7453-5C51-D997-024A-D16F7037BD46}"/>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14008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2D086-0689-C598-DAD5-B6B6601408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C11840E-1A05-8624-1D97-014868142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5BCDE4E-3722-F227-9C8A-E6BB9A129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7D4F3F-D955-83DF-B305-090653CDC1FF}"/>
              </a:ext>
            </a:extLst>
          </p:cNvPr>
          <p:cNvSpPr>
            <a:spLocks noGrp="1"/>
          </p:cNvSpPr>
          <p:nvPr>
            <p:ph type="dt" sz="half" idx="10"/>
          </p:nvPr>
        </p:nvSpPr>
        <p:spPr/>
        <p:txBody>
          <a:bodyPr/>
          <a:lstStyle/>
          <a:p>
            <a:fld id="{642559DC-EAA4-4C3F-8475-4027E0873A3D}" type="datetimeFigureOut">
              <a:rPr lang="fr-FR" smtClean="0"/>
              <a:t>10/12/2024</a:t>
            </a:fld>
            <a:endParaRPr lang="fr-FR"/>
          </a:p>
        </p:txBody>
      </p:sp>
      <p:sp>
        <p:nvSpPr>
          <p:cNvPr id="6" name="Espace réservé du pied de page 5">
            <a:extLst>
              <a:ext uri="{FF2B5EF4-FFF2-40B4-BE49-F238E27FC236}">
                <a16:creationId xmlns:a16="http://schemas.microsoft.com/office/drawing/2014/main" id="{42E4F94A-25EF-5878-B787-FE49D4834B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D2837B-8354-1339-2B88-191E7CA86096}"/>
              </a:ext>
            </a:extLst>
          </p:cNvPr>
          <p:cNvSpPr>
            <a:spLocks noGrp="1"/>
          </p:cNvSpPr>
          <p:nvPr>
            <p:ph type="sldNum" sz="quarter" idx="12"/>
          </p:nvPr>
        </p:nvSpPr>
        <p:spPr/>
        <p:txBody>
          <a:bodyPr/>
          <a:lstStyle/>
          <a:p>
            <a:fld id="{E6EECADD-B5E6-44B5-BF8E-779C9716B169}" type="slidenum">
              <a:rPr lang="fr-FR" smtClean="0"/>
              <a:t>‹N°›</a:t>
            </a:fld>
            <a:endParaRPr lang="fr-FR"/>
          </a:p>
        </p:txBody>
      </p:sp>
    </p:spTree>
    <p:extLst>
      <p:ext uri="{BB962C8B-B14F-4D97-AF65-F5344CB8AC3E}">
        <p14:creationId xmlns:p14="http://schemas.microsoft.com/office/powerpoint/2010/main" val="421194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704162C-C2E9-54E8-D94F-FA9193BCA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0A2618-F856-D300-62F9-DEEACED77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9075F6-6292-120D-64C0-431A6BC0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559DC-EAA4-4C3F-8475-4027E0873A3D}"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59DED822-4292-9DC4-621F-690B97780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E415947-5B29-7311-4997-97C911DFF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ECADD-B5E6-44B5-BF8E-779C9716B169}" type="slidenum">
              <a:rPr lang="fr-FR" smtClean="0"/>
              <a:t>‹N°›</a:t>
            </a:fld>
            <a:endParaRPr lang="fr-FR"/>
          </a:p>
        </p:txBody>
      </p:sp>
    </p:spTree>
    <p:extLst>
      <p:ext uri="{BB962C8B-B14F-4D97-AF65-F5344CB8AC3E}">
        <p14:creationId xmlns:p14="http://schemas.microsoft.com/office/powerpoint/2010/main" val="325682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islamweb.net/ar/library/content/411/1364/%D9%81%D8%B6%D9%8A%D9%84%D8%A9-%D8%A7%D9%84%D8%B3%D8%AC%D9%88%D8%AF#doc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islamweb.net/ar/library/content/411/4445/%D8%A7%D9%84%D8%A8%D8%A7%D8%A8-%D8%A7%D9%84%D8%A3%D9%88%D9%84-%D9%81%D9%8A-%D9%81%D8%B6%D9%84-%D8%A7%D9%84%D9%83%D8%B3%D8%A8-%D9%88%D8%A7%D9%84%D8%AD%D8%AB-%D8%B9%D9%84%D9%8A%D9%87#doc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islamweb.net/ar/library/content/411/46/%D8%A7%D9%84%D9%83%D9%84%D8%A7%D9%85-%D9%81%D9%8A-%D9%81%D8%B6%D9%84-%D8%A7%D9%84%D8%B9%D9%84%D9%85#docu" TargetMode="External"/><Relationship Id="rId2" Type="http://schemas.openxmlformats.org/officeDocument/2006/relationships/hyperlink" Target="https://www.islamweb.net/ar/library/content/411/44/%D8%A7%D9%84%D9%83%D9%84%D8%A7%D9%85-%D9%81%D9%8A-%D9%81%D8%B6%D9%84-%D8%A7%D9%84%D8%B9%D9%84%D9%85#docu"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E65B25-BF96-9259-6D76-92403B8830AD}"/>
              </a:ext>
            </a:extLst>
          </p:cNvPr>
          <p:cNvSpPr txBox="1"/>
          <p:nvPr/>
        </p:nvSpPr>
        <p:spPr>
          <a:xfrm>
            <a:off x="3465226" y="2103806"/>
            <a:ext cx="5261547" cy="1077218"/>
          </a:xfrm>
          <a:prstGeom prst="rect">
            <a:avLst/>
          </a:prstGeom>
          <a:noFill/>
        </p:spPr>
        <p:txBody>
          <a:bodyPr wrap="square" rtlCol="0">
            <a:spAutoFit/>
          </a:bodyPr>
          <a:lstStyle/>
          <a:p>
            <a:pPr algn="ctr" rtl="1"/>
            <a:r>
              <a:rPr lang="ar-DZ" sz="3200" b="1" dirty="0">
                <a:solidFill>
                  <a:schemeClr val="bg1"/>
                </a:solidFill>
              </a:rPr>
              <a:t>دور كتب الفقه و الفتاوى في دراسة  التاريخ الإسلامي</a:t>
            </a:r>
            <a:endParaRPr lang="fr-FR" sz="3200" b="1" dirty="0">
              <a:solidFill>
                <a:schemeClr val="bg1"/>
              </a:solidFill>
            </a:endParaRPr>
          </a:p>
        </p:txBody>
      </p:sp>
      <p:sp>
        <p:nvSpPr>
          <p:cNvPr id="3" name="ZoneTexte 2">
            <a:extLst>
              <a:ext uri="{FF2B5EF4-FFF2-40B4-BE49-F238E27FC236}">
                <a16:creationId xmlns:a16="http://schemas.microsoft.com/office/drawing/2014/main" id="{92FC3B83-E4F4-C767-ED34-390078DC441A}"/>
              </a:ext>
            </a:extLst>
          </p:cNvPr>
          <p:cNvSpPr txBox="1"/>
          <p:nvPr/>
        </p:nvSpPr>
        <p:spPr>
          <a:xfrm>
            <a:off x="7302707" y="4392118"/>
            <a:ext cx="2848131" cy="523220"/>
          </a:xfrm>
          <a:prstGeom prst="rect">
            <a:avLst/>
          </a:prstGeom>
          <a:noFill/>
        </p:spPr>
        <p:txBody>
          <a:bodyPr wrap="square" rtlCol="0">
            <a:spAutoFit/>
          </a:bodyPr>
          <a:lstStyle/>
          <a:p>
            <a:pPr algn="r" rtl="1"/>
            <a:r>
              <a:rPr lang="ar-DZ" sz="2800" b="1" dirty="0"/>
              <a:t>من إعداد الطالب:</a:t>
            </a:r>
            <a:endParaRPr lang="fr-FR" sz="2800" b="1" dirty="0"/>
          </a:p>
        </p:txBody>
      </p:sp>
      <p:sp>
        <p:nvSpPr>
          <p:cNvPr id="4" name="ZoneTexte 3">
            <a:extLst>
              <a:ext uri="{FF2B5EF4-FFF2-40B4-BE49-F238E27FC236}">
                <a16:creationId xmlns:a16="http://schemas.microsoft.com/office/drawing/2014/main" id="{420268D3-AF98-DADB-44CD-4D536C96EB45}"/>
              </a:ext>
            </a:extLst>
          </p:cNvPr>
          <p:cNvSpPr txBox="1"/>
          <p:nvPr/>
        </p:nvSpPr>
        <p:spPr>
          <a:xfrm>
            <a:off x="7205271" y="5148245"/>
            <a:ext cx="3043003" cy="646331"/>
          </a:xfrm>
          <a:prstGeom prst="rect">
            <a:avLst/>
          </a:prstGeom>
          <a:noFill/>
        </p:spPr>
        <p:txBody>
          <a:bodyPr wrap="square" rtlCol="0">
            <a:spAutoFit/>
          </a:bodyPr>
          <a:lstStyle/>
          <a:p>
            <a:pPr algn="ctr" rtl="1"/>
            <a:r>
              <a:rPr lang="ar-DZ" sz="3600" b="1" dirty="0">
                <a:solidFill>
                  <a:schemeClr val="bg1"/>
                </a:solidFill>
              </a:rPr>
              <a:t>مغلوط محمد</a:t>
            </a:r>
            <a:endParaRPr lang="fr-FR" sz="3600" b="1" dirty="0">
              <a:solidFill>
                <a:schemeClr val="bg1"/>
              </a:solidFill>
            </a:endParaRPr>
          </a:p>
        </p:txBody>
      </p:sp>
      <p:sp>
        <p:nvSpPr>
          <p:cNvPr id="5" name="ZoneTexte 4">
            <a:extLst>
              <a:ext uri="{FF2B5EF4-FFF2-40B4-BE49-F238E27FC236}">
                <a16:creationId xmlns:a16="http://schemas.microsoft.com/office/drawing/2014/main" id="{A2E50C59-086B-F74B-6481-B68DF22D22F7}"/>
              </a:ext>
            </a:extLst>
          </p:cNvPr>
          <p:cNvSpPr txBox="1"/>
          <p:nvPr/>
        </p:nvSpPr>
        <p:spPr>
          <a:xfrm>
            <a:off x="1818806" y="4392118"/>
            <a:ext cx="3292839" cy="523220"/>
          </a:xfrm>
          <a:prstGeom prst="rect">
            <a:avLst/>
          </a:prstGeom>
          <a:noFill/>
        </p:spPr>
        <p:txBody>
          <a:bodyPr wrap="square" rtlCol="0">
            <a:spAutoFit/>
          </a:bodyPr>
          <a:lstStyle/>
          <a:p>
            <a:pPr algn="r" rtl="1"/>
            <a:r>
              <a:rPr lang="ar-DZ" sz="2800" b="1" dirty="0"/>
              <a:t>تحت إشراف الدكتورة:</a:t>
            </a:r>
            <a:endParaRPr lang="fr-FR" sz="2800" b="1" dirty="0"/>
          </a:p>
        </p:txBody>
      </p:sp>
      <p:sp>
        <p:nvSpPr>
          <p:cNvPr id="6" name="ZoneTexte 5">
            <a:extLst>
              <a:ext uri="{FF2B5EF4-FFF2-40B4-BE49-F238E27FC236}">
                <a16:creationId xmlns:a16="http://schemas.microsoft.com/office/drawing/2014/main" id="{529DBE0E-5674-60DE-2491-698EE0BBB7E0}"/>
              </a:ext>
            </a:extLst>
          </p:cNvPr>
          <p:cNvSpPr txBox="1"/>
          <p:nvPr/>
        </p:nvSpPr>
        <p:spPr>
          <a:xfrm>
            <a:off x="1818806" y="5148245"/>
            <a:ext cx="3292839" cy="646331"/>
          </a:xfrm>
          <a:prstGeom prst="rect">
            <a:avLst/>
          </a:prstGeom>
          <a:noFill/>
        </p:spPr>
        <p:txBody>
          <a:bodyPr wrap="square" rtlCol="0">
            <a:spAutoFit/>
          </a:bodyPr>
          <a:lstStyle/>
          <a:p>
            <a:pPr algn="ctr" rtl="1"/>
            <a:r>
              <a:rPr lang="ar-DZ" sz="3600" b="1" dirty="0">
                <a:solidFill>
                  <a:schemeClr val="bg1"/>
                </a:solidFill>
              </a:rPr>
              <a:t>عطابي سناء</a:t>
            </a:r>
            <a:endParaRPr lang="fr-FR" sz="3600" b="1" dirty="0">
              <a:solidFill>
                <a:schemeClr val="bg1"/>
              </a:solidFill>
            </a:endParaRPr>
          </a:p>
        </p:txBody>
      </p:sp>
    </p:spTree>
    <p:extLst>
      <p:ext uri="{BB962C8B-B14F-4D97-AF65-F5344CB8AC3E}">
        <p14:creationId xmlns:p14="http://schemas.microsoft.com/office/powerpoint/2010/main" val="1201329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B99D10-2311-304A-9A49-BA8A58AF74B8}"/>
              </a:ext>
            </a:extLst>
          </p:cNvPr>
          <p:cNvSpPr txBox="1"/>
          <p:nvPr/>
        </p:nvSpPr>
        <p:spPr>
          <a:xfrm>
            <a:off x="1021976" y="1331259"/>
            <a:ext cx="9991165" cy="464871"/>
          </a:xfrm>
          <a:prstGeom prst="rect">
            <a:avLst/>
          </a:prstGeom>
          <a:noFill/>
        </p:spPr>
        <p:txBody>
          <a:bodyPr wrap="square" rtlCol="0">
            <a:spAutoFit/>
          </a:bodyPr>
          <a:lstStyle/>
          <a:p>
            <a:pPr algn="r" rtl="1">
              <a:lnSpc>
                <a:spcPct val="150000"/>
              </a:lnSpc>
            </a:pPr>
            <a:endParaRPr lang="fr-FR" dirty="0">
              <a:cs typeface="+mj-cs"/>
            </a:endParaRPr>
          </a:p>
        </p:txBody>
      </p:sp>
      <p:sp>
        <p:nvSpPr>
          <p:cNvPr id="3" name="ZoneTexte 2">
            <a:extLst>
              <a:ext uri="{FF2B5EF4-FFF2-40B4-BE49-F238E27FC236}">
                <a16:creationId xmlns:a16="http://schemas.microsoft.com/office/drawing/2014/main" id="{E3614E56-DC1E-117F-0EE9-88CCCC12698A}"/>
              </a:ext>
            </a:extLst>
          </p:cNvPr>
          <p:cNvSpPr txBox="1"/>
          <p:nvPr/>
        </p:nvSpPr>
        <p:spPr>
          <a:xfrm>
            <a:off x="1178859" y="1331259"/>
            <a:ext cx="9834282" cy="4199611"/>
          </a:xfrm>
          <a:prstGeom prst="rect">
            <a:avLst/>
          </a:prstGeom>
          <a:noFill/>
        </p:spPr>
        <p:txBody>
          <a:bodyPr wrap="square" rtlCol="0">
            <a:spAutoFit/>
          </a:bodyPr>
          <a:lstStyle/>
          <a:p>
            <a:pPr algn="r" rtl="1">
              <a:lnSpc>
                <a:spcPct val="150000"/>
              </a:lnSpc>
            </a:pPr>
            <a:r>
              <a:rPr lang="ar-DZ" sz="2000" b="1" dirty="0">
                <a:solidFill>
                  <a:srgbClr val="FF0000"/>
                </a:solidFill>
                <a:cs typeface="+mj-cs"/>
              </a:rPr>
              <a:t>الفتوى في اللغة: </a:t>
            </a:r>
            <a:r>
              <a:rPr lang="ar-DZ" sz="2000" dirty="0">
                <a:cs typeface="+mj-cs"/>
              </a:rPr>
              <a:t>مأخوذة من الجذر العربي "فَتْوَى" وتعني الإجابة على سؤال أو استشارة في موضوع معين. وقد جاء في </a:t>
            </a:r>
            <a:r>
              <a:rPr lang="ar-DZ" sz="2000" b="1" dirty="0">
                <a:cs typeface="+mj-cs"/>
              </a:rPr>
              <a:t>لسان العرب</a:t>
            </a:r>
            <a:r>
              <a:rPr lang="ar-DZ" sz="2000" dirty="0">
                <a:cs typeface="+mj-cs"/>
              </a:rPr>
              <a:t> أن الفتوى تعني "إخبار الناس بما يجب عليهم من دينهم، وإجابة السائل عن أمره</a:t>
            </a:r>
            <a:r>
              <a:rPr lang="ar-DZ" sz="2000" dirty="0">
                <a:solidFill>
                  <a:srgbClr val="FF0000"/>
                </a:solidFill>
                <a:cs typeface="+mj-cs"/>
              </a:rPr>
              <a:t>".(ابن منظور، </a:t>
            </a:r>
            <a:r>
              <a:rPr lang="ar-DZ" sz="2000" i="1" dirty="0">
                <a:solidFill>
                  <a:srgbClr val="FF0000"/>
                </a:solidFill>
                <a:cs typeface="+mj-cs"/>
              </a:rPr>
              <a:t>لسان العرب</a:t>
            </a:r>
            <a:r>
              <a:rPr lang="ar-DZ" sz="2000" dirty="0">
                <a:solidFill>
                  <a:srgbClr val="FF0000"/>
                </a:solidFill>
                <a:cs typeface="+mj-cs"/>
              </a:rPr>
              <a:t>، دار المعرفة، بيروت، الجزء الأول، ص 300)</a:t>
            </a:r>
          </a:p>
          <a:p>
            <a:pPr algn="r" rtl="1">
              <a:lnSpc>
                <a:spcPct val="150000"/>
              </a:lnSpc>
            </a:pPr>
            <a:r>
              <a:rPr lang="ar-DZ" sz="2000" b="1" dirty="0">
                <a:solidFill>
                  <a:srgbClr val="FF0000"/>
                </a:solidFill>
                <a:cs typeface="+mj-cs"/>
              </a:rPr>
              <a:t>الفتوى اصطلاحًا</a:t>
            </a:r>
            <a:r>
              <a:rPr lang="ar-DZ" sz="2000" dirty="0">
                <a:solidFill>
                  <a:srgbClr val="FF0000"/>
                </a:solidFill>
                <a:cs typeface="+mj-cs"/>
              </a:rPr>
              <a:t>: </a:t>
            </a:r>
            <a:r>
              <a:rPr lang="ar-DZ" sz="2000" dirty="0">
                <a:cs typeface="+mj-cs"/>
              </a:rPr>
              <a:t>هي إجابة مجتهد أو عالم شرعي على سؤال يتعلق بحكم شرعي في مسألة معينة، استنادًا إلى الأدلة الشرعية من القرآن الكريم والسنة النبوية والاجتهاد الفقهي. وتُعتبر الفتوى اجتهادًا شخصيًا يعتمد على التفسير والتأويل للنصوص الشرعية في مسائل جديدة أو غير واضحة.</a:t>
            </a:r>
          </a:p>
          <a:p>
            <a:pPr algn="r" rtl="1">
              <a:lnSpc>
                <a:spcPct val="150000"/>
              </a:lnSpc>
            </a:pPr>
            <a:r>
              <a:rPr lang="ar-DZ" sz="2000" dirty="0">
                <a:cs typeface="+mj-cs"/>
              </a:rPr>
              <a:t>ويقول الإمام </a:t>
            </a:r>
            <a:r>
              <a:rPr lang="ar-DZ" sz="2000" b="1" dirty="0">
                <a:cs typeface="+mj-cs"/>
              </a:rPr>
              <a:t>النووي</a:t>
            </a:r>
            <a:r>
              <a:rPr lang="ar-DZ" sz="2000" dirty="0">
                <a:cs typeface="+mj-cs"/>
              </a:rPr>
              <a:t> في كتابه "المجموع" : "الفتوى هي الجواب عن حكم شرعي في مسألة معينة من المسائل الواقعة، وهي من اختصاص العلماء المجتهدين." </a:t>
            </a:r>
            <a:r>
              <a:rPr lang="ar-DZ" sz="2000" dirty="0">
                <a:solidFill>
                  <a:srgbClr val="FF0000"/>
                </a:solidFill>
                <a:cs typeface="+mj-cs"/>
              </a:rPr>
              <a:t>(النووي، المجموع شرح المهذب، دار الفكر، بيروت، الجزء الأول، ص 75.)</a:t>
            </a:r>
          </a:p>
          <a:p>
            <a:pPr algn="r" rtl="1">
              <a:lnSpc>
                <a:spcPct val="150000"/>
              </a:lnSpc>
            </a:pPr>
            <a:endParaRPr lang="fr-FR" sz="2000" dirty="0">
              <a:cs typeface="+mj-cs"/>
            </a:endParaRPr>
          </a:p>
        </p:txBody>
      </p:sp>
    </p:spTree>
    <p:extLst>
      <p:ext uri="{BB962C8B-B14F-4D97-AF65-F5344CB8AC3E}">
        <p14:creationId xmlns:p14="http://schemas.microsoft.com/office/powerpoint/2010/main" val="19493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2C71DB1-2CF9-15DC-7A42-DBE65340C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565"/>
            <a:ext cx="12192000" cy="5620870"/>
          </a:xfrm>
          <a:prstGeom prst="rect">
            <a:avLst/>
          </a:prstGeom>
        </p:spPr>
      </p:pic>
      <p:sp>
        <p:nvSpPr>
          <p:cNvPr id="3" name="ZoneTexte 2">
            <a:extLst>
              <a:ext uri="{FF2B5EF4-FFF2-40B4-BE49-F238E27FC236}">
                <a16:creationId xmlns:a16="http://schemas.microsoft.com/office/drawing/2014/main" id="{7E0861CD-C9A2-6331-5B77-83FCBD9E43C1}"/>
              </a:ext>
            </a:extLst>
          </p:cNvPr>
          <p:cNvSpPr txBox="1"/>
          <p:nvPr/>
        </p:nvSpPr>
        <p:spPr>
          <a:xfrm>
            <a:off x="3886200" y="2402320"/>
            <a:ext cx="4572000" cy="2062103"/>
          </a:xfrm>
          <a:prstGeom prst="rect">
            <a:avLst/>
          </a:prstGeom>
          <a:noFill/>
        </p:spPr>
        <p:txBody>
          <a:bodyPr wrap="square" rtlCol="0">
            <a:spAutoFit/>
          </a:bodyPr>
          <a:lstStyle/>
          <a:p>
            <a:pPr algn="r" rtl="1"/>
            <a:r>
              <a:rPr lang="ar-SA" sz="3200" b="1" kern="150" dirty="0">
                <a:solidFill>
                  <a:srgbClr val="FF0000"/>
                </a:solidFill>
                <a:effectLst/>
                <a:latin typeface="Calibri" panose="020F0502020204030204" pitchFamily="34" charset="0"/>
                <a:ea typeface="Calibri" panose="020F0502020204030204" pitchFamily="34" charset="0"/>
                <a:cs typeface="+mj-cs"/>
              </a:rPr>
              <a:t>المبحث ال</a:t>
            </a:r>
            <a:r>
              <a:rPr lang="ar-DZ" sz="3200" b="1" kern="150" dirty="0">
                <a:solidFill>
                  <a:srgbClr val="FF0000"/>
                </a:solidFill>
                <a:effectLst/>
                <a:latin typeface="Calibri" panose="020F0502020204030204" pitchFamily="34" charset="0"/>
                <a:ea typeface="Calibri" panose="020F0502020204030204" pitchFamily="34" charset="0"/>
                <a:cs typeface="+mj-cs"/>
              </a:rPr>
              <a:t>ثالث</a:t>
            </a:r>
            <a:r>
              <a:rPr lang="ar-SA" sz="3200" b="1" kern="150" dirty="0">
                <a:solidFill>
                  <a:srgbClr val="FF0000"/>
                </a:solidFill>
                <a:effectLst/>
                <a:latin typeface="Calibri" panose="020F0502020204030204" pitchFamily="34" charset="0"/>
                <a:ea typeface="Calibri" panose="020F0502020204030204" pitchFamily="34" charset="0"/>
                <a:cs typeface="+mj-cs"/>
              </a:rPr>
              <a:t>: أهمية كتب الفقه والفتاوى في دراسة التاريخ الإسلامي</a:t>
            </a:r>
            <a:endParaRPr lang="fr-FR" sz="3200" kern="150" dirty="0">
              <a:effectLst/>
              <a:latin typeface="Calibri" panose="020F0502020204030204" pitchFamily="34" charset="0"/>
              <a:ea typeface="Calibri" panose="020F0502020204030204" pitchFamily="34" charset="0"/>
              <a:cs typeface="+mj-cs"/>
            </a:endParaRPr>
          </a:p>
          <a:p>
            <a:pPr algn="r" rtl="1"/>
            <a:endParaRPr lang="fr-FR" sz="3200" dirty="0">
              <a:cs typeface="+mj-cs"/>
            </a:endParaRPr>
          </a:p>
        </p:txBody>
      </p:sp>
    </p:spTree>
    <p:extLst>
      <p:ext uri="{BB962C8B-B14F-4D97-AF65-F5344CB8AC3E}">
        <p14:creationId xmlns:p14="http://schemas.microsoft.com/office/powerpoint/2010/main" val="1729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7145E4-A9F1-E9F9-4533-477DF82F8F43}"/>
              </a:ext>
            </a:extLst>
          </p:cNvPr>
          <p:cNvSpPr txBox="1"/>
          <p:nvPr/>
        </p:nvSpPr>
        <p:spPr>
          <a:xfrm>
            <a:off x="899410" y="925750"/>
            <a:ext cx="10358203" cy="3274614"/>
          </a:xfrm>
          <a:prstGeom prst="rect">
            <a:avLst/>
          </a:prstGeom>
          <a:noFill/>
        </p:spPr>
        <p:txBody>
          <a:bodyPr wrap="square" rtlCol="0">
            <a:spAutoFit/>
          </a:bodyPr>
          <a:lstStyle/>
          <a:p>
            <a:pPr algn="r" rtl="1">
              <a:lnSpc>
                <a:spcPct val="150000"/>
              </a:lnSpc>
              <a:spcAft>
                <a:spcPts val="800"/>
              </a:spcAft>
            </a:pPr>
            <a:r>
              <a:rPr lang="ar-SA" sz="2000" kern="150" dirty="0">
                <a:effectLst/>
                <a:latin typeface="Calibri" panose="020F0502020204030204" pitchFamily="34" charset="0"/>
                <a:ea typeface="Calibri" panose="020F0502020204030204" pitchFamily="34" charset="0"/>
                <a:cs typeface="Times New Roman" panose="02020603050405020304" pitchFamily="18" charset="0"/>
              </a:rPr>
              <a:t>تلعب كتب الفقه والفتاوى دورًا رئيسيًا في فهم التاريخ الإسلامي، حيث  توفر سياقات متعددة للمجتمع الإسلامي عبر العصور. فكتب الفقه لا تقتصر فقط على توجيه المسلمين نحو الأحكام الشرعية، بل تعكس الظروف الاجتماعية والاقتصادية والسياسية السائدة في الفترات التاريخية التي كُتبت فيها. ومن خلال دراسة هذه الكتب، يمكن للباحثين استكشاف التحديات التي واجهها المجتمع الإسلامي في تلك العصور. على سبيل المثال، المسائل المتعلقة بالتعاملات المالية بين المسلمين وأهل الذمة، وأحكام البيع والتجارة، وأحكام الحرب والسلم، جميعها تقدم لمحات عميقة حول تفاعلات المسلمين مع غيرهم وتوضح كيفية مواجهة التحديات الداخلية والخارجية التي واجهها المجتمع الإسلامي </a:t>
            </a:r>
            <a:r>
              <a:rPr lang="ar-SA" sz="2000"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ar-DZ" sz="2000"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وهبة </a:t>
            </a:r>
            <a:r>
              <a:rPr lang="ar-DZ" sz="2000" kern="15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الزحيلي</a:t>
            </a:r>
            <a:r>
              <a:rPr lang="ar-DZ" sz="2000"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الفقه الإسلامي و أدلته . ج1 . دمشق: دار الفكر للطباعة و التوزيع و النشر. 1985. ص:18. 19. 20. 21)</a:t>
            </a:r>
            <a:endParaRPr lang="fr-FR" sz="2000" dirty="0"/>
          </a:p>
        </p:txBody>
      </p:sp>
    </p:spTree>
    <p:extLst>
      <p:ext uri="{BB962C8B-B14F-4D97-AF65-F5344CB8AC3E}">
        <p14:creationId xmlns:p14="http://schemas.microsoft.com/office/powerpoint/2010/main" val="305458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AEAF7EB-E12B-9FEC-4225-B6F694380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565"/>
            <a:ext cx="12192000" cy="5620870"/>
          </a:xfrm>
          <a:prstGeom prst="rect">
            <a:avLst/>
          </a:prstGeom>
        </p:spPr>
      </p:pic>
      <p:sp>
        <p:nvSpPr>
          <p:cNvPr id="3" name="ZoneTexte 2">
            <a:extLst>
              <a:ext uri="{FF2B5EF4-FFF2-40B4-BE49-F238E27FC236}">
                <a16:creationId xmlns:a16="http://schemas.microsoft.com/office/drawing/2014/main" id="{1A37B9A2-9632-BCA4-B53F-58C69FAAF8EB}"/>
              </a:ext>
            </a:extLst>
          </p:cNvPr>
          <p:cNvSpPr txBox="1"/>
          <p:nvPr/>
        </p:nvSpPr>
        <p:spPr>
          <a:xfrm>
            <a:off x="3917576" y="2782669"/>
            <a:ext cx="4356847" cy="1569660"/>
          </a:xfrm>
          <a:prstGeom prst="rect">
            <a:avLst/>
          </a:prstGeom>
          <a:noFill/>
        </p:spPr>
        <p:txBody>
          <a:bodyPr wrap="square" rtlCol="0">
            <a:spAutoFit/>
          </a:bodyPr>
          <a:lstStyle/>
          <a:p>
            <a:pPr algn="r" rtl="1"/>
            <a:r>
              <a:rPr lang="ar-DZ" sz="3200" b="1" kern="150" dirty="0">
                <a:solidFill>
                  <a:srgbClr val="FF0000"/>
                </a:solidFill>
                <a:latin typeface="Calibri" panose="020F0502020204030204" pitchFamily="34" charset="0"/>
                <a:ea typeface="Calibri" panose="020F0502020204030204" pitchFamily="34" charset="0"/>
              </a:rPr>
              <a:t>المبحث الرابع : أهم مؤلفات كتب الفقه و الفتاوى</a:t>
            </a:r>
            <a:endParaRPr lang="fr-FR" sz="3200" kern="150" dirty="0">
              <a:solidFill>
                <a:srgbClr val="FF0000"/>
              </a:solidFill>
              <a:latin typeface="Calibri" panose="020F0502020204030204" pitchFamily="34" charset="0"/>
              <a:ea typeface="Calibri" panose="020F0502020204030204" pitchFamily="34" charset="0"/>
            </a:endParaRPr>
          </a:p>
          <a:p>
            <a:pPr algn="r" rtl="1"/>
            <a:endParaRPr lang="fr-FR" sz="3200" dirty="0"/>
          </a:p>
        </p:txBody>
      </p:sp>
    </p:spTree>
    <p:extLst>
      <p:ext uri="{BB962C8B-B14F-4D97-AF65-F5344CB8AC3E}">
        <p14:creationId xmlns:p14="http://schemas.microsoft.com/office/powerpoint/2010/main" val="338578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B21E1C-61F2-2A55-94A9-4C113B374820}"/>
              </a:ext>
            </a:extLst>
          </p:cNvPr>
          <p:cNvSpPr txBox="1"/>
          <p:nvPr/>
        </p:nvSpPr>
        <p:spPr>
          <a:xfrm>
            <a:off x="1129553" y="1089212"/>
            <a:ext cx="9950823" cy="3584058"/>
          </a:xfrm>
          <a:prstGeom prst="rect">
            <a:avLst/>
          </a:prstGeom>
          <a:noFill/>
        </p:spPr>
        <p:txBody>
          <a:bodyPr wrap="square" rtlCol="0">
            <a:spAutoFit/>
          </a:bodyPr>
          <a:lstStyle/>
          <a:p>
            <a:pPr algn="r" rtl="1"/>
            <a:r>
              <a:rPr lang="ar-DZ" sz="2000" dirty="0">
                <a:cs typeface="+mj-cs"/>
              </a:rPr>
              <a:t>من أهم مؤلفات كتب الفقه و الفتاوى  التي كان لها دور مهم في دراسة التاريخ الإسلامي نذكر منها:</a:t>
            </a:r>
          </a:p>
          <a:p>
            <a:pPr marL="342900" indent="-342900" algn="r" rtl="1">
              <a:lnSpc>
                <a:spcPct val="150000"/>
              </a:lnSpc>
              <a:buFont typeface="Wingdings" panose="05000000000000000000" pitchFamily="2" charset="2"/>
              <a:buChar char="v"/>
            </a:pPr>
            <a:r>
              <a:rPr lang="ar-DZ" sz="2000" dirty="0"/>
              <a:t>إحياء علوم الدين - أبو حامد الغزالي</a:t>
            </a:r>
            <a:r>
              <a:rPr lang="ar-DZ" sz="2000" dirty="0">
                <a:cs typeface="+mj-cs"/>
              </a:rPr>
              <a:t> </a:t>
            </a:r>
          </a:p>
          <a:p>
            <a:pPr marL="342900" indent="-342900" algn="r" rtl="1">
              <a:lnSpc>
                <a:spcPct val="150000"/>
              </a:lnSpc>
              <a:buFont typeface="Wingdings" panose="05000000000000000000" pitchFamily="2" charset="2"/>
              <a:buChar char="v"/>
            </a:pPr>
            <a:r>
              <a:rPr lang="ar-DZ" sz="2000" dirty="0"/>
              <a:t>المغني - ابن قدامة المقدسي</a:t>
            </a:r>
            <a:endParaRPr lang="ar-DZ" sz="2000" dirty="0">
              <a:cs typeface="+mj-cs"/>
            </a:endParaRPr>
          </a:p>
          <a:p>
            <a:pPr marL="342900" indent="-342900" algn="r" rtl="1">
              <a:lnSpc>
                <a:spcPct val="150000"/>
              </a:lnSpc>
              <a:buFont typeface="Wingdings" panose="05000000000000000000" pitchFamily="2" charset="2"/>
              <a:buChar char="v"/>
            </a:pPr>
            <a:r>
              <a:rPr lang="ar-DZ" sz="2000" dirty="0"/>
              <a:t> الفتاوى الكبرى - ابن تيمية</a:t>
            </a:r>
          </a:p>
          <a:p>
            <a:pPr marL="342900" indent="-342900" algn="r" rtl="1">
              <a:lnSpc>
                <a:spcPct val="150000"/>
              </a:lnSpc>
              <a:buFont typeface="Wingdings" panose="05000000000000000000" pitchFamily="2" charset="2"/>
              <a:buChar char="v"/>
            </a:pPr>
            <a:r>
              <a:rPr lang="ar-DZ" sz="2000" dirty="0"/>
              <a:t>بدائع الصنائع في ترتيب الشرائع – </a:t>
            </a:r>
            <a:r>
              <a:rPr lang="ar-DZ" sz="2000" dirty="0" err="1"/>
              <a:t>الكاساني</a:t>
            </a:r>
            <a:endParaRPr lang="ar-DZ" sz="2000" dirty="0"/>
          </a:p>
          <a:p>
            <a:pPr marL="342900" indent="-342900" algn="r" rtl="1">
              <a:lnSpc>
                <a:spcPct val="150000"/>
              </a:lnSpc>
              <a:buFont typeface="Wingdings" panose="05000000000000000000" pitchFamily="2" charset="2"/>
              <a:buChar char="v"/>
            </a:pPr>
            <a:r>
              <a:rPr lang="ar-DZ" sz="2000" dirty="0"/>
              <a:t>الأحكام السلطانية – الماوردي</a:t>
            </a:r>
          </a:p>
          <a:p>
            <a:pPr marL="342900" indent="-342900" algn="r" rtl="1">
              <a:lnSpc>
                <a:spcPct val="150000"/>
              </a:lnSpc>
              <a:buFont typeface="Wingdings" panose="05000000000000000000" pitchFamily="2" charset="2"/>
              <a:buChar char="v"/>
            </a:pPr>
            <a:r>
              <a:rPr lang="ar-DZ" sz="2000" dirty="0"/>
              <a:t>السياسة الشرعية في إصلاح الراعي والرعية - ابن تيمية</a:t>
            </a:r>
          </a:p>
          <a:p>
            <a:pPr marL="342900" indent="-342900" algn="r" rtl="1">
              <a:lnSpc>
                <a:spcPct val="150000"/>
              </a:lnSpc>
              <a:buFont typeface="Wingdings" panose="05000000000000000000" pitchFamily="2" charset="2"/>
              <a:buChar char="v"/>
            </a:pPr>
            <a:endParaRPr lang="fr-FR" sz="2000" dirty="0">
              <a:cs typeface="+mj-cs"/>
            </a:endParaRPr>
          </a:p>
        </p:txBody>
      </p:sp>
    </p:spTree>
    <p:extLst>
      <p:ext uri="{BB962C8B-B14F-4D97-AF65-F5344CB8AC3E}">
        <p14:creationId xmlns:p14="http://schemas.microsoft.com/office/powerpoint/2010/main" val="41477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9C68158-F5E0-C98F-0C63-0D79FD515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6" y="887506"/>
            <a:ext cx="8269942" cy="5109882"/>
          </a:xfrm>
          <a:prstGeom prst="rect">
            <a:avLst/>
          </a:prstGeom>
        </p:spPr>
      </p:pic>
      <p:sp>
        <p:nvSpPr>
          <p:cNvPr id="13" name="ZoneTexte 12">
            <a:extLst>
              <a:ext uri="{FF2B5EF4-FFF2-40B4-BE49-F238E27FC236}">
                <a16:creationId xmlns:a16="http://schemas.microsoft.com/office/drawing/2014/main" id="{2030430E-6344-6510-BAB7-F2D7351AE8D8}"/>
              </a:ext>
            </a:extLst>
          </p:cNvPr>
          <p:cNvSpPr txBox="1"/>
          <p:nvPr/>
        </p:nvSpPr>
        <p:spPr>
          <a:xfrm>
            <a:off x="4099111" y="3075057"/>
            <a:ext cx="3993777" cy="707886"/>
          </a:xfrm>
          <a:prstGeom prst="rect">
            <a:avLst/>
          </a:prstGeom>
          <a:noFill/>
        </p:spPr>
        <p:txBody>
          <a:bodyPr wrap="square" rtlCol="0">
            <a:spAutoFit/>
          </a:bodyPr>
          <a:lstStyle/>
          <a:p>
            <a:pPr algn="ctr"/>
            <a:r>
              <a:rPr lang="ar-DZ" sz="4000" b="1" dirty="0">
                <a:solidFill>
                  <a:schemeClr val="bg1"/>
                </a:solidFill>
              </a:rPr>
              <a:t>الجانب التطبيقي</a:t>
            </a:r>
            <a:endParaRPr lang="fr-FR" sz="4000" b="1" dirty="0">
              <a:solidFill>
                <a:schemeClr val="bg1"/>
              </a:solidFill>
            </a:endParaRPr>
          </a:p>
        </p:txBody>
      </p:sp>
    </p:spTree>
    <p:extLst>
      <p:ext uri="{BB962C8B-B14F-4D97-AF65-F5344CB8AC3E}">
        <p14:creationId xmlns:p14="http://schemas.microsoft.com/office/powerpoint/2010/main" val="4010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5C2249-6E59-3BD6-7200-EC05581B105A}"/>
              </a:ext>
            </a:extLst>
          </p:cNvPr>
          <p:cNvSpPr txBox="1"/>
          <p:nvPr/>
        </p:nvSpPr>
        <p:spPr>
          <a:xfrm>
            <a:off x="1034321" y="1169233"/>
            <a:ext cx="10118361" cy="2904962"/>
          </a:xfrm>
          <a:prstGeom prst="rect">
            <a:avLst/>
          </a:prstGeom>
          <a:noFill/>
        </p:spPr>
        <p:txBody>
          <a:bodyPr wrap="square" rtlCol="0">
            <a:spAutoFit/>
          </a:bodyPr>
          <a:lstStyle/>
          <a:p>
            <a:pPr algn="r">
              <a:lnSpc>
                <a:spcPct val="150000"/>
              </a:lnSpc>
            </a:pPr>
            <a:r>
              <a:rPr lang="ar-DZ" sz="2400" b="1" dirty="0">
                <a:solidFill>
                  <a:srgbClr val="FF0000"/>
                </a:solidFill>
              </a:rPr>
              <a:t>الحياة الشخصية والتاريخية للإمام الغزالي:</a:t>
            </a:r>
          </a:p>
          <a:p>
            <a:pPr algn="r">
              <a:lnSpc>
                <a:spcPct val="150000"/>
              </a:lnSpc>
            </a:pPr>
            <a:r>
              <a:rPr lang="ar-DZ" sz="2000" dirty="0"/>
              <a:t>ولد الإمام أبو حامد الغزالي في مدينة طوس (الواقعة في إيران حاليًا) عام 450 هـ / 1058 م. نشأ في بيئة علمية واجتماعية داعمة، وأظهر شغفًا مبكرًا بالعلم الشرعي، فدرس على أيدي كبار العلماء في عصره. تلقى علومه في المدرسة النظامية في نيسابور، ثم أصبح أحد أبرز علماء زمانه، وعُرف بلقب "حجة الإسلام" تقديرًا لمكانته العلمية. وقد أثر في الغزالي الظروف السياسية والاجتماعية التي كانت سائدة، مثل الصراع بين الدولة العباسية والفاطمية، وازدياد تأثير الفرق الإسلامية المختلفة كالصوفية والمعتزلة.  </a:t>
            </a:r>
            <a:r>
              <a:rPr lang="ar-DZ" sz="2000" dirty="0">
                <a:solidFill>
                  <a:srgbClr val="FF0000"/>
                </a:solidFill>
              </a:rPr>
              <a:t>(من الكتاب نفسه)</a:t>
            </a:r>
            <a:endParaRPr lang="fr-FR" dirty="0">
              <a:solidFill>
                <a:srgbClr val="FF0000"/>
              </a:solidFill>
            </a:endParaRPr>
          </a:p>
        </p:txBody>
      </p:sp>
    </p:spTree>
    <p:extLst>
      <p:ext uri="{BB962C8B-B14F-4D97-AF65-F5344CB8AC3E}">
        <p14:creationId xmlns:p14="http://schemas.microsoft.com/office/powerpoint/2010/main" val="24856337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4AE1DA5-5177-9F2D-4F7B-9C85D1B1379A}"/>
              </a:ext>
            </a:extLst>
          </p:cNvPr>
          <p:cNvSpPr txBox="1"/>
          <p:nvPr/>
        </p:nvSpPr>
        <p:spPr>
          <a:xfrm>
            <a:off x="1001486" y="827315"/>
            <a:ext cx="10072914" cy="3735959"/>
          </a:xfrm>
          <a:prstGeom prst="rect">
            <a:avLst/>
          </a:prstGeom>
          <a:noFill/>
        </p:spPr>
        <p:txBody>
          <a:bodyPr wrap="square" rtlCol="0">
            <a:spAutoFit/>
          </a:bodyPr>
          <a:lstStyle/>
          <a:p>
            <a:pPr algn="r" rtl="1">
              <a:lnSpc>
                <a:spcPct val="150000"/>
              </a:lnSpc>
            </a:pPr>
            <a:r>
              <a:rPr lang="ar-DZ" sz="2000" b="1" i="0" dirty="0">
                <a:solidFill>
                  <a:srgbClr val="FF0000"/>
                </a:solidFill>
                <a:effectLst/>
                <a:latin typeface="DroidArabicKufi-Regular"/>
                <a:cs typeface="+mj-cs"/>
              </a:rPr>
              <a:t>أشهر مؤلفات أبي حامد الغزالي:</a:t>
            </a:r>
          </a:p>
          <a:p>
            <a:pPr marL="342900" indent="-342900" algn="r" rtl="1">
              <a:lnSpc>
                <a:spcPct val="150000"/>
              </a:lnSpc>
              <a:buFont typeface="Wingdings" panose="05000000000000000000" pitchFamily="2" charset="2"/>
              <a:buChar char="Ø"/>
            </a:pPr>
            <a:r>
              <a:rPr lang="ar-DZ" sz="2000" b="0" i="0" dirty="0">
                <a:solidFill>
                  <a:srgbClr val="333333"/>
                </a:solidFill>
                <a:effectLst/>
                <a:latin typeface="DroidArabicKufi-Regular"/>
              </a:rPr>
              <a:t>إحياء علوم الدين : وهو من أهم كتبه ذ، وقد قسمه الغزالي إلى أربعة أقسام : العادات، العبادات، المهلكات، و المنجيات</a:t>
            </a:r>
          </a:p>
          <a:p>
            <a:pPr marL="342900" indent="-342900" algn="r" rtl="1">
              <a:lnSpc>
                <a:spcPct val="150000"/>
              </a:lnSpc>
              <a:buFont typeface="Wingdings" panose="05000000000000000000" pitchFamily="2" charset="2"/>
              <a:buChar char="Ø"/>
            </a:pPr>
            <a:r>
              <a:rPr lang="ar-DZ" sz="2000" dirty="0">
                <a:solidFill>
                  <a:srgbClr val="333333"/>
                </a:solidFill>
                <a:latin typeface="DroidArabicKufi-Regular"/>
              </a:rPr>
              <a:t>المستصفى في علم الأصول : </a:t>
            </a:r>
            <a:r>
              <a:rPr lang="ar-DZ" sz="2000" b="0" i="0" dirty="0">
                <a:solidFill>
                  <a:srgbClr val="333333"/>
                </a:solidFill>
                <a:effectLst/>
                <a:latin typeface="DroidArabicKufi-Regular"/>
              </a:rPr>
              <a:t>وهو من أهم الكتب في علم أصول الفقه، وقد ذكر الغزالي في مقدمة كتابه أن العلوم تقسم إلى : علوم عقلية كالحساب ،علوم نقلية كالحديث</a:t>
            </a:r>
            <a:r>
              <a:rPr lang="ar-DZ" sz="2000" dirty="0">
                <a:solidFill>
                  <a:srgbClr val="333333"/>
                </a:solidFill>
                <a:latin typeface="DroidArabicKufi-Regular"/>
              </a:rPr>
              <a:t>، علوم يزدوج فيها العقل و النقل كعلم أصول الفقه</a:t>
            </a:r>
          </a:p>
          <a:p>
            <a:pPr marL="342900" indent="-342900" algn="r" rtl="1">
              <a:lnSpc>
                <a:spcPct val="150000"/>
              </a:lnSpc>
              <a:buFont typeface="Wingdings" panose="05000000000000000000" pitchFamily="2" charset="2"/>
              <a:buChar char="Ø"/>
            </a:pPr>
            <a:r>
              <a:rPr lang="ar-DZ" sz="2000" b="0" i="0" dirty="0">
                <a:solidFill>
                  <a:srgbClr val="333333"/>
                </a:solidFill>
                <a:effectLst/>
                <a:latin typeface="DroidArabicKufi-Regular"/>
              </a:rPr>
              <a:t>تهافت الفلاسفة : وهذا الكتاب مهم في الرد على الفلاسفة في زمنه، والذين كانت لهم آراء غريبة</a:t>
            </a:r>
          </a:p>
          <a:p>
            <a:pPr marL="342900" indent="-342900" algn="r" rtl="1">
              <a:lnSpc>
                <a:spcPct val="150000"/>
              </a:lnSpc>
              <a:buFont typeface="Wingdings" panose="05000000000000000000" pitchFamily="2" charset="2"/>
              <a:buChar char="Ø"/>
            </a:pPr>
            <a:r>
              <a:rPr lang="ar-DZ" sz="2000" b="0" i="0" dirty="0">
                <a:solidFill>
                  <a:srgbClr val="333333"/>
                </a:solidFill>
                <a:effectLst/>
                <a:latin typeface="DroidArabicKufi-Regular"/>
              </a:rPr>
              <a:t>المقصد </a:t>
            </a:r>
            <a:r>
              <a:rPr lang="ar-DZ" sz="2000" b="0" i="0" dirty="0" err="1">
                <a:solidFill>
                  <a:srgbClr val="333333"/>
                </a:solidFill>
                <a:effectLst/>
                <a:latin typeface="DroidArabicKufi-Regular"/>
              </a:rPr>
              <a:t>الأسنى</a:t>
            </a:r>
            <a:r>
              <a:rPr lang="ar-DZ" sz="2000" b="0" i="0" dirty="0">
                <a:solidFill>
                  <a:srgbClr val="333333"/>
                </a:solidFill>
                <a:effectLst/>
                <a:latin typeface="DroidArabicKufi-Regular"/>
              </a:rPr>
              <a:t> في شرح أسماء الله الحسنى : هو كتاب شرح فيه أسماء الله -تعالى- الحسنى شرحًا مختصرًا</a:t>
            </a:r>
          </a:p>
          <a:p>
            <a:pPr marL="342900" indent="-342900" algn="r" rtl="1">
              <a:lnSpc>
                <a:spcPct val="150000"/>
              </a:lnSpc>
              <a:buFont typeface="Wingdings" panose="05000000000000000000" pitchFamily="2" charset="2"/>
              <a:buChar char="Ø"/>
            </a:pPr>
            <a:r>
              <a:rPr lang="ar-DZ" sz="2000" b="0" i="0" dirty="0">
                <a:solidFill>
                  <a:srgbClr val="333333"/>
                </a:solidFill>
                <a:effectLst/>
                <a:latin typeface="DroidArabicKufi-Regular"/>
              </a:rPr>
              <a:t>جواهر القرآن الكريم : وقد بين في الكتاب بعض أسرار الفاتحة، وسورة الإخلاص، وآية الكرسي، وغيرها، والكتاب دعوة إلى التفكر والتدبر في القرآن الكريم وأسراره</a:t>
            </a:r>
            <a:endParaRPr lang="fr-FR" sz="2000" b="1" dirty="0">
              <a:cs typeface="+mj-cs"/>
            </a:endParaRPr>
          </a:p>
        </p:txBody>
      </p:sp>
    </p:spTree>
    <p:extLst>
      <p:ext uri="{BB962C8B-B14F-4D97-AF65-F5344CB8AC3E}">
        <p14:creationId xmlns:p14="http://schemas.microsoft.com/office/powerpoint/2010/main" val="384192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C5B01E-3973-234D-A555-E78E60A45D9B}"/>
              </a:ext>
            </a:extLst>
          </p:cNvPr>
          <p:cNvSpPr txBox="1"/>
          <p:nvPr/>
        </p:nvSpPr>
        <p:spPr>
          <a:xfrm>
            <a:off x="564629" y="329783"/>
            <a:ext cx="5531371" cy="5213287"/>
          </a:xfrm>
          <a:prstGeom prst="rect">
            <a:avLst/>
          </a:prstGeom>
          <a:noFill/>
        </p:spPr>
        <p:txBody>
          <a:bodyPr wrap="square" rtlCol="0">
            <a:spAutoFit/>
          </a:bodyPr>
          <a:lstStyle/>
          <a:p>
            <a:pPr algn="r" rtl="1">
              <a:lnSpc>
                <a:spcPct val="150000"/>
              </a:lnSpc>
            </a:pPr>
            <a:r>
              <a:rPr lang="ar-DZ" sz="2400" b="1" dirty="0">
                <a:solidFill>
                  <a:srgbClr val="FF0000"/>
                </a:solidFill>
              </a:rPr>
              <a:t>التعريف بالكتاب:</a:t>
            </a:r>
          </a:p>
          <a:p>
            <a:pPr algn="r" rtl="1">
              <a:lnSpc>
                <a:spcPct val="150000"/>
              </a:lnSpc>
            </a:pPr>
            <a:r>
              <a:rPr lang="ar-DZ" sz="2000" dirty="0">
                <a:solidFill>
                  <a:schemeClr val="bg1"/>
                </a:solidFill>
              </a:rPr>
              <a:t>يعتبر كتاب </a:t>
            </a:r>
            <a:r>
              <a:rPr lang="ar-DZ" sz="2000" i="1" dirty="0">
                <a:solidFill>
                  <a:schemeClr val="bg1"/>
                </a:solidFill>
              </a:rPr>
              <a:t>إحياء علوم الدين</a:t>
            </a:r>
            <a:r>
              <a:rPr lang="ar-DZ" sz="2000" dirty="0">
                <a:solidFill>
                  <a:schemeClr val="bg1"/>
                </a:solidFill>
              </a:rPr>
              <a:t> للإمام أبو حامد الغزالي من أبرز الكتب الإسلامية التي شملت مختلف جوانب الحياة الدينية والأخلاقية، ويُعدُّ بمثابة موسوعة تجمع بين الفقه، والأخلاق، والتصوف، والفلسفة الإسلامية. كُتب هذا الكتاب في القرن الخامس الهجري، حيث سعى الغزالي إلى إصلاح المجتمع الإسلامي عبر تقديم توجيهات تجمع بين العلم الشرعي والسلوك الأخلاقي. لقد أصبح الكتاب مرجعًا هامًا للباحثين في التاريخ الإسلامي، نظرًا لتناوله العميق لأسس التربية الإسلامية، وفهمه الواعي للفقه وتأثيره على المجتمع.</a:t>
            </a:r>
          </a:p>
          <a:p>
            <a:pPr algn="r" rtl="1">
              <a:lnSpc>
                <a:spcPct val="150000"/>
              </a:lnSpc>
            </a:pPr>
            <a:endParaRPr lang="fr-FR"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824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7170C618-1EDD-7AB0-F69E-53766FDBC515}"/>
              </a:ext>
            </a:extLst>
          </p:cNvPr>
          <p:cNvGraphicFramePr>
            <a:graphicFrameLocks noGrp="1"/>
          </p:cNvGraphicFramePr>
          <p:nvPr>
            <p:extLst>
              <p:ext uri="{D42A27DB-BD31-4B8C-83A1-F6EECF244321}">
                <p14:modId xmlns:p14="http://schemas.microsoft.com/office/powerpoint/2010/main" val="3409460626"/>
              </p:ext>
            </p:extLst>
          </p:nvPr>
        </p:nvGraphicFramePr>
        <p:xfrm>
          <a:off x="0" y="268942"/>
          <a:ext cx="12192000" cy="6771228"/>
        </p:xfrm>
        <a:graphic>
          <a:graphicData uri="http://schemas.openxmlformats.org/drawingml/2006/table">
            <a:tbl>
              <a:tblPr firstRow="1" bandRow="1">
                <a:tableStyleId>{D7AC3CCA-C797-4891-BE02-D94E43425B78}</a:tableStyleId>
              </a:tblPr>
              <a:tblGrid>
                <a:gridCol w="981635">
                  <a:extLst>
                    <a:ext uri="{9D8B030D-6E8A-4147-A177-3AD203B41FA5}">
                      <a16:colId xmlns:a16="http://schemas.microsoft.com/office/drawing/2014/main" val="1770035668"/>
                    </a:ext>
                  </a:extLst>
                </a:gridCol>
                <a:gridCol w="6037730">
                  <a:extLst>
                    <a:ext uri="{9D8B030D-6E8A-4147-A177-3AD203B41FA5}">
                      <a16:colId xmlns:a16="http://schemas.microsoft.com/office/drawing/2014/main" val="1207550976"/>
                    </a:ext>
                  </a:extLst>
                </a:gridCol>
                <a:gridCol w="3348317">
                  <a:extLst>
                    <a:ext uri="{9D8B030D-6E8A-4147-A177-3AD203B41FA5}">
                      <a16:colId xmlns:a16="http://schemas.microsoft.com/office/drawing/2014/main" val="4279384125"/>
                    </a:ext>
                  </a:extLst>
                </a:gridCol>
                <a:gridCol w="1824318">
                  <a:extLst>
                    <a:ext uri="{9D8B030D-6E8A-4147-A177-3AD203B41FA5}">
                      <a16:colId xmlns:a16="http://schemas.microsoft.com/office/drawing/2014/main" val="3587247536"/>
                    </a:ext>
                  </a:extLst>
                </a:gridCol>
              </a:tblGrid>
              <a:tr h="583788">
                <a:tc>
                  <a:txBody>
                    <a:bodyPr/>
                    <a:lstStyle/>
                    <a:p>
                      <a:pPr algn="ctr" rtl="1"/>
                      <a:r>
                        <a:rPr lang="ar-DZ" sz="2400" b="0" dirty="0"/>
                        <a:t>الصفحة</a:t>
                      </a:r>
                      <a:endParaRPr lang="fr-FR" sz="2400" b="0" dirty="0"/>
                    </a:p>
                  </a:txBody>
                  <a:tcPr/>
                </a:tc>
                <a:tc>
                  <a:txBody>
                    <a:bodyPr/>
                    <a:lstStyle/>
                    <a:p>
                      <a:pPr algn="ctr" rtl="1"/>
                      <a:r>
                        <a:rPr lang="ar-DZ" sz="2800" b="0" dirty="0"/>
                        <a:t>النموذج</a:t>
                      </a:r>
                      <a:endParaRPr lang="fr-FR" sz="2800" b="0" dirty="0"/>
                    </a:p>
                  </a:txBody>
                  <a:tcPr/>
                </a:tc>
                <a:tc>
                  <a:txBody>
                    <a:bodyPr/>
                    <a:lstStyle/>
                    <a:p>
                      <a:pPr algn="ctr" rtl="1"/>
                      <a:r>
                        <a:rPr lang="ar-DZ" sz="2800" b="0" dirty="0"/>
                        <a:t>التفاصيل</a:t>
                      </a:r>
                      <a:endParaRPr lang="fr-FR" sz="2800" b="0" dirty="0"/>
                    </a:p>
                  </a:txBody>
                  <a:tcPr/>
                </a:tc>
                <a:tc>
                  <a:txBody>
                    <a:bodyPr/>
                    <a:lstStyle/>
                    <a:p>
                      <a:pPr algn="ctr" rtl="1"/>
                      <a:r>
                        <a:rPr lang="ar-DZ" sz="2800" b="0" dirty="0"/>
                        <a:t>الجوانب</a:t>
                      </a:r>
                      <a:endParaRPr lang="fr-FR" sz="2800" b="0" dirty="0"/>
                    </a:p>
                  </a:txBody>
                  <a:tcPr/>
                </a:tc>
                <a:extLst>
                  <a:ext uri="{0D108BD9-81ED-4DB2-BD59-A6C34878D82A}">
                    <a16:rowId xmlns:a16="http://schemas.microsoft.com/office/drawing/2014/main" val="124910975"/>
                  </a:ext>
                </a:extLst>
              </a:tr>
              <a:tr h="6005270">
                <a:tc>
                  <a:txBody>
                    <a:bodyPr/>
                    <a:lstStyle/>
                    <a:p>
                      <a:pPr algn="ctr"/>
                      <a:endParaRPr lang="ar-DZ" dirty="0"/>
                    </a:p>
                    <a:p>
                      <a:pPr algn="ctr"/>
                      <a:endParaRPr lang="ar-DZ" dirty="0"/>
                    </a:p>
                    <a:p>
                      <a:pPr algn="ctr"/>
                      <a:endParaRPr lang="en-US" dirty="0"/>
                    </a:p>
                    <a:p>
                      <a:pPr algn="ctr"/>
                      <a:endParaRPr lang="en-US" dirty="0"/>
                    </a:p>
                    <a:p>
                      <a:pPr algn="ctr"/>
                      <a:r>
                        <a:rPr lang="ar-DZ" dirty="0"/>
                        <a:t>194</a:t>
                      </a:r>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r>
                        <a:rPr lang="ar-DZ" dirty="0"/>
                        <a:t>212</a:t>
                      </a:r>
                      <a:endParaRPr lang="fr-FR" dirty="0"/>
                    </a:p>
                  </a:txBody>
                  <a:tcPr/>
                </a:tc>
                <a:tc>
                  <a:txBody>
                    <a:bodyPr/>
                    <a:lstStyle/>
                    <a:p>
                      <a:pPr marL="285750" indent="-285750" algn="r" rtl="1">
                        <a:lnSpc>
                          <a:spcPct val="150000"/>
                        </a:lnSpc>
                        <a:buFontTx/>
                        <a:buChar char="-"/>
                      </a:pPr>
                      <a:r>
                        <a:rPr lang="ar-DZ" sz="1800" b="1" dirty="0">
                          <a:cs typeface="+mj-cs"/>
                        </a:rPr>
                        <a:t>هي: ان تسلم عليه اذا لقيته و تجيبه اذا دعاك و تشمته اذا عطس وتعوده اذا مرض و تشهد جنازته اذا مات و تبر قسمه اذا اقسم عليك وتنصح له اذا استنصحك و تحفظه بظهر الغيب اذا غاب عنك و تحب له ما تحب لنفسك و تكره له ما تكره لنفسك . وقد روى أنس رضي الله عنه عن رسول الله صلى الله عليه و سلم انه قال: </a:t>
                      </a:r>
                      <a:r>
                        <a:rPr lang="en-US" sz="1800" b="1" dirty="0">
                          <a:cs typeface="+mj-cs"/>
                        </a:rPr>
                        <a:t>)</a:t>
                      </a:r>
                      <a:r>
                        <a:rPr lang="ar-DZ" sz="1800" b="1" dirty="0">
                          <a:cs typeface="+mj-cs"/>
                        </a:rPr>
                        <a:t>اربع من حق المسلمين عليك: ان تعين محسنهم , وان تستغفر لمذنبهم , وان تدعو لمدبرهم , و ان تحب تائبهم</a:t>
                      </a:r>
                      <a:r>
                        <a:rPr lang="en-US" sz="1800" b="1" dirty="0">
                          <a:cs typeface="+mj-cs"/>
                        </a:rPr>
                        <a:t>(</a:t>
                      </a:r>
                      <a:r>
                        <a:rPr lang="ar-DZ" sz="1800" b="1" dirty="0">
                          <a:cs typeface="+mj-cs"/>
                        </a:rPr>
                        <a:t>.</a:t>
                      </a:r>
                    </a:p>
                    <a:p>
                      <a:pPr marL="285750" indent="-285750" algn="r" rtl="1">
                        <a:lnSpc>
                          <a:spcPct val="150000"/>
                        </a:lnSpc>
                        <a:buFontTx/>
                        <a:buChar char="-"/>
                      </a:pPr>
                      <a:endParaRPr lang="ar-DZ" sz="1800" b="1" dirty="0">
                        <a:cs typeface="+mj-cs"/>
                      </a:endParaRPr>
                    </a:p>
                    <a:p>
                      <a:pPr marL="0" indent="0" algn="r" rtl="1">
                        <a:lnSpc>
                          <a:spcPct val="150000"/>
                        </a:lnSpc>
                        <a:buFontTx/>
                        <a:buNone/>
                      </a:pPr>
                      <a:r>
                        <a:rPr lang="ar-DZ" sz="1800" b="1" dirty="0">
                          <a:cs typeface="+mj-cs"/>
                        </a:rPr>
                        <a:t>اعلم ان الجوار يقتضي حقا ما تقتضيه اخوة الإسلام فيستحق الجار المسلم ما يستحقه كل مسلم و زيادة اذ قال عليه الصلاة و السلام :( الجيران ثلاثة :جار له حق واحد و جار له حقان و جار له ثلاثة حقوق فالجار الذي له ثلاثة حقوق الجار المسلم ذو الرحم فله حق الجوار و حق الإسلام و حق الرحم و اما الذي له حقان فالجار له حق الجوار و حق الإسلام واما الذي له حق واحد فالجار المشرك ) </a:t>
                      </a:r>
                      <a:r>
                        <a:rPr lang="ar-DZ" sz="1800" b="1" dirty="0" err="1">
                          <a:cs typeface="+mj-cs"/>
                        </a:rPr>
                        <a:t>فاتظر</a:t>
                      </a:r>
                      <a:r>
                        <a:rPr lang="ar-DZ" sz="1800" b="1" dirty="0">
                          <a:cs typeface="+mj-cs"/>
                        </a:rPr>
                        <a:t> كيف اثبت للمشرك حقا بمجرد الجوار . قال عليه الصلاة و السلام : (احسن مجاورة من جاورك تكن مسلما) .</a:t>
                      </a:r>
                      <a:endParaRPr lang="fr-FR" sz="1800" b="1" dirty="0">
                        <a:cs typeface="+mj-cs"/>
                      </a:endParaRPr>
                    </a:p>
                  </a:txBody>
                  <a:tcPr/>
                </a:tc>
                <a:tc>
                  <a:txBody>
                    <a:bodyPr/>
                    <a:lstStyle/>
                    <a:p>
                      <a:pPr algn="r" rtl="1"/>
                      <a:r>
                        <a:rPr lang="ar-DZ" sz="2000" dirty="0"/>
                        <a:t>1- ذكر حقوق المسلم على المسلم</a:t>
                      </a:r>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ar-DZ" sz="2000" dirty="0"/>
                    </a:p>
                    <a:p>
                      <a:pPr algn="r" rtl="1"/>
                      <a:endParaRPr lang="en-US" sz="2000" dirty="0"/>
                    </a:p>
                    <a:p>
                      <a:pPr algn="r" rtl="1"/>
                      <a:r>
                        <a:rPr lang="en-US" sz="2000" dirty="0"/>
                        <a:t>2</a:t>
                      </a:r>
                      <a:r>
                        <a:rPr lang="ar-DZ" sz="2000" dirty="0"/>
                        <a:t>- ذكر حقوق الجوار</a:t>
                      </a:r>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en-US" sz="2000" dirty="0"/>
                    </a:p>
                    <a:p>
                      <a:pPr algn="r" rtl="1"/>
                      <a:endParaRPr lang="fr-FR" sz="2000" dirty="0"/>
                    </a:p>
                  </a:txBody>
                  <a:tcPr/>
                </a:tc>
                <a:tc>
                  <a:txBody>
                    <a:bodyPr/>
                    <a:lstStyle/>
                    <a:p>
                      <a:pPr algn="ctr" rtl="1"/>
                      <a:r>
                        <a:rPr lang="ar-DZ" sz="2400" dirty="0"/>
                        <a:t>الجانب الاجتماعي</a:t>
                      </a:r>
                      <a:endParaRPr lang="fr-FR" sz="2400" dirty="0"/>
                    </a:p>
                  </a:txBody>
                  <a:tcPr/>
                </a:tc>
                <a:extLst>
                  <a:ext uri="{0D108BD9-81ED-4DB2-BD59-A6C34878D82A}">
                    <a16:rowId xmlns:a16="http://schemas.microsoft.com/office/drawing/2014/main" val="793808492"/>
                  </a:ext>
                </a:extLst>
              </a:tr>
            </a:tbl>
          </a:graphicData>
        </a:graphic>
      </p:graphicFrame>
    </p:spTree>
    <p:extLst>
      <p:ext uri="{BB962C8B-B14F-4D97-AF65-F5344CB8AC3E}">
        <p14:creationId xmlns:p14="http://schemas.microsoft.com/office/powerpoint/2010/main" val="123235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CDEB90-A2DB-ACB9-26FB-1CC41545AB97}"/>
              </a:ext>
            </a:extLst>
          </p:cNvPr>
          <p:cNvSpPr txBox="1"/>
          <p:nvPr/>
        </p:nvSpPr>
        <p:spPr>
          <a:xfrm>
            <a:off x="464695" y="179249"/>
            <a:ext cx="5471410" cy="5880456"/>
          </a:xfrm>
          <a:prstGeom prst="rect">
            <a:avLst/>
          </a:prstGeom>
          <a:noFill/>
        </p:spPr>
        <p:txBody>
          <a:bodyPr wrap="square" rtlCol="0">
            <a:spAutoFit/>
          </a:bodyPr>
          <a:lstStyle/>
          <a:p>
            <a:pPr marL="0" marR="0" algn="r" rtl="1">
              <a:lnSpc>
                <a:spcPct val="150000"/>
              </a:lnSpc>
              <a:spcAft>
                <a:spcPts val="800"/>
              </a:spcAft>
            </a:pPr>
            <a:r>
              <a:rPr lang="ar-SA" sz="2400" b="1"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مقدمة:</a:t>
            </a:r>
            <a:endParaRPr lang="fr-FR" sz="2400" kern="15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50000"/>
              </a:lnSpc>
              <a:spcAft>
                <a:spcPts val="800"/>
              </a:spcAft>
            </a:pPr>
            <a:r>
              <a:rPr lang="ar-SA" sz="20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تُعد كتب الفقه من أهم المصادر التي تقدم رؤية تاريخية واجتماعية واقتصادية للمجتمعات الإسلامية على مر العصور. ويشكل هذا النوع من الكتب نافذة واسعة لفهم العادات والتقاليد والأوضاع الاجتماعية والتغيرات السياسية في التاريخ الإسلامي، لأنها لم تكن مقتصرة على الأحكام الشرعية فقط، بل تناولت أيضًا العديد من الجوانب الحياتية للمسلمين. ومن الأمثلة البارزة على ذلك كتاب </a:t>
            </a:r>
            <a:r>
              <a:rPr lang="ar-SA" sz="2000" i="1"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إحياء علوم الدين</a:t>
            </a:r>
            <a:r>
              <a:rPr lang="ar-SA" sz="20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للإمام الغزالي، الذي يُعد مرجعًا رئيسيًا في الفكر الإسلامي ويعكس رؤى متعددة تتجاوز الجوانب الدينية إلى الفكرية والاجتماعية.</a:t>
            </a:r>
            <a:endParaRPr lang="fr-FR" sz="2000" kern="15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50000"/>
              </a:lnSpc>
              <a:spcAft>
                <a:spcPts val="800"/>
              </a:spcAft>
            </a:pPr>
            <a:r>
              <a:rPr lang="ar-SA" sz="20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يسعى هذا البحث إلى استكشاف دور كتب الفقه، وتحديدًا كت</a:t>
            </a:r>
            <a:r>
              <a:rPr lang="ar-DZ" sz="20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ا</a:t>
            </a:r>
            <a:r>
              <a:rPr lang="ar-SA" sz="2000" kern="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ب الإمام الغزالي، في دراسة التاريخ الإسلامي</a:t>
            </a:r>
            <a:endParaRPr lang="fr-FR" sz="2000" dirty="0">
              <a:solidFill>
                <a:schemeClr val="bg1"/>
              </a:solidFill>
            </a:endParaRPr>
          </a:p>
        </p:txBody>
      </p:sp>
    </p:spTree>
    <p:extLst>
      <p:ext uri="{BB962C8B-B14F-4D97-AF65-F5344CB8AC3E}">
        <p14:creationId xmlns:p14="http://schemas.microsoft.com/office/powerpoint/2010/main" val="6387122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72AB76D-C595-48AF-6940-7866421658BD}"/>
              </a:ext>
            </a:extLst>
          </p:cNvPr>
          <p:cNvGraphicFramePr>
            <a:graphicFrameLocks noGrp="1"/>
          </p:cNvGraphicFramePr>
          <p:nvPr>
            <p:extLst>
              <p:ext uri="{D42A27DB-BD31-4B8C-83A1-F6EECF244321}">
                <p14:modId xmlns:p14="http://schemas.microsoft.com/office/powerpoint/2010/main" val="546375642"/>
              </p:ext>
            </p:extLst>
          </p:nvPr>
        </p:nvGraphicFramePr>
        <p:xfrm>
          <a:off x="0" y="0"/>
          <a:ext cx="12192000" cy="7809040"/>
        </p:xfrm>
        <a:graphic>
          <a:graphicData uri="http://schemas.openxmlformats.org/drawingml/2006/table">
            <a:tbl>
              <a:tblPr firstRow="1" bandRow="1">
                <a:tableStyleId>{D7AC3CCA-C797-4891-BE02-D94E43425B78}</a:tableStyleId>
              </a:tblPr>
              <a:tblGrid>
                <a:gridCol w="1035424">
                  <a:extLst>
                    <a:ext uri="{9D8B030D-6E8A-4147-A177-3AD203B41FA5}">
                      <a16:colId xmlns:a16="http://schemas.microsoft.com/office/drawing/2014/main" val="4126587696"/>
                    </a:ext>
                  </a:extLst>
                </a:gridCol>
                <a:gridCol w="6911788">
                  <a:extLst>
                    <a:ext uri="{9D8B030D-6E8A-4147-A177-3AD203B41FA5}">
                      <a16:colId xmlns:a16="http://schemas.microsoft.com/office/drawing/2014/main" val="3080757680"/>
                    </a:ext>
                  </a:extLst>
                </a:gridCol>
                <a:gridCol w="2770094">
                  <a:extLst>
                    <a:ext uri="{9D8B030D-6E8A-4147-A177-3AD203B41FA5}">
                      <a16:colId xmlns:a16="http://schemas.microsoft.com/office/drawing/2014/main" val="569159109"/>
                    </a:ext>
                  </a:extLst>
                </a:gridCol>
                <a:gridCol w="1474694">
                  <a:extLst>
                    <a:ext uri="{9D8B030D-6E8A-4147-A177-3AD203B41FA5}">
                      <a16:colId xmlns:a16="http://schemas.microsoft.com/office/drawing/2014/main" val="3927649667"/>
                    </a:ext>
                  </a:extLst>
                </a:gridCol>
              </a:tblGrid>
              <a:tr h="6858000">
                <a:tc>
                  <a:txBody>
                    <a:bodyPr/>
                    <a:lstStyle/>
                    <a:p>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r>
                        <a:rPr lang="ar-DZ" dirty="0"/>
                        <a:t>146</a:t>
                      </a:r>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r>
                        <a:rPr lang="ar-DZ" dirty="0"/>
                        <a:t>147</a:t>
                      </a:r>
                      <a:endParaRPr lang="fr-FR" dirty="0"/>
                    </a:p>
                  </a:txBody>
                  <a:tcPr/>
                </a:tc>
                <a:tc>
                  <a:txBody>
                    <a:bodyPr/>
                    <a:lstStyle/>
                    <a:p>
                      <a:pPr algn="r" rtl="1">
                        <a:lnSpc>
                          <a:spcPct val="150000"/>
                        </a:lnSpc>
                      </a:pPr>
                      <a:r>
                        <a:rPr lang="ar-DZ" sz="1800" b="1" dirty="0"/>
                        <a:t>- في فضيلة الاذان : قال صلى الله عليه و سلم : (يد الرحمن على رأس المؤذن حتى يفرغ من أذانه). </a:t>
                      </a:r>
                    </a:p>
                    <a:p>
                      <a:pPr algn="r" rtl="1">
                        <a:lnSpc>
                          <a:spcPct val="150000"/>
                        </a:lnSpc>
                      </a:pPr>
                      <a:r>
                        <a:rPr lang="ar-DZ" sz="1800" b="1" dirty="0"/>
                        <a:t>وقيل في تفسير قوله تعالى : ( ومن احسن قولا ممن دعا الى الله و عمل صالحا) . نزلت في المؤذنين .</a:t>
                      </a:r>
                    </a:p>
                    <a:p>
                      <a:pPr algn="r" rtl="1">
                        <a:lnSpc>
                          <a:spcPct val="150000"/>
                        </a:lnSpc>
                      </a:pPr>
                      <a:r>
                        <a:rPr lang="ar-DZ" sz="1800" b="1" dirty="0"/>
                        <a:t>و قال عليه الصلاة و السلام : ( ثلاثة يوم القيامة على كثيب من مسك اسود لا يهولهم حساب و لا ينالهم فزع حتى يفرغ مما بين الناس : رجل قرأ القرآن ابتغاء وجه الله عز و جل و أَم بقوم و هم به راضون و رجل اذن في مسجد و دعا الى الله عز و جل ابتغاء وجه الله .......)</a:t>
                      </a:r>
                    </a:p>
                    <a:p>
                      <a:pPr algn="r" rtl="1">
                        <a:lnSpc>
                          <a:spcPct val="150000"/>
                        </a:lnSpc>
                      </a:pPr>
                      <a:endParaRPr lang="ar-DZ" sz="1800" b="1" dirty="0"/>
                    </a:p>
                    <a:p>
                      <a:pPr marL="342900" indent="-342900" algn="r" rtl="1">
                        <a:lnSpc>
                          <a:spcPct val="150000"/>
                        </a:lnSpc>
                        <a:buFontTx/>
                        <a:buChar char="-"/>
                      </a:pPr>
                      <a:r>
                        <a:rPr lang="ar-DZ" sz="1800" b="1" dirty="0"/>
                        <a:t>في فضيلة الصلاة : قال تعالى : ( ان الصلاة كانت على المؤمنين كتاب موقوتا)</a:t>
                      </a:r>
                    </a:p>
                    <a:p>
                      <a:pPr marL="342900" indent="-342900" algn="r" rtl="1">
                        <a:lnSpc>
                          <a:spcPct val="150000"/>
                        </a:lnSpc>
                        <a:buFontTx/>
                        <a:buChar char="-"/>
                      </a:pPr>
                      <a:r>
                        <a:rPr lang="ar-DZ" sz="1800" b="1" dirty="0"/>
                        <a:t>وقال عليه الصلاة و السلام : ( الصلاة عماد الدين فمن تركها فقد هدم الدين ) </a:t>
                      </a:r>
                    </a:p>
                    <a:p>
                      <a:pPr marL="342900" indent="-342900" algn="r" rtl="1">
                        <a:lnSpc>
                          <a:spcPct val="150000"/>
                        </a:lnSpc>
                        <a:buFontTx/>
                        <a:buChar char="-"/>
                      </a:pPr>
                      <a:r>
                        <a:rPr lang="ar-DZ" sz="1800" b="1" dirty="0"/>
                        <a:t>وقال عليه الصلاة و السلام : ( من حافظ على الخمس بإكمال طهورها و مواقيتها كانت له نورا و برهانا يوم القيامة ومن ضيعها حشر مع فرعون و هامان</a:t>
                      </a:r>
                    </a:p>
                  </a:txBody>
                  <a:tcPr/>
                </a:tc>
                <a:tc>
                  <a:txBody>
                    <a:bodyPr/>
                    <a:lstStyle/>
                    <a:p>
                      <a:pPr algn="r">
                        <a:lnSpc>
                          <a:spcPct val="150000"/>
                        </a:lnSpc>
                      </a:pPr>
                      <a:r>
                        <a:rPr lang="ar-DZ" sz="2000" dirty="0">
                          <a:latin typeface="Times New Roman" panose="02020603050405020304" pitchFamily="18" charset="0"/>
                          <a:cs typeface="Times New Roman" panose="02020603050405020304" pitchFamily="18" charset="0"/>
                        </a:rPr>
                        <a:t>1- </a:t>
                      </a:r>
                      <a:r>
                        <a:rPr lang="ar-DZ" sz="2000" b="0" dirty="0">
                          <a:latin typeface="Times New Roman" panose="02020603050405020304" pitchFamily="18" charset="0"/>
                          <a:cs typeface="Times New Roman" panose="02020603050405020304" pitchFamily="18" charset="0"/>
                        </a:rPr>
                        <a:t>ذكر فضائل الصلاة و الاذان و السجود  و الجماعة و غيرها </a:t>
                      </a: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r>
                        <a:rPr lang="ar-DZ" sz="2000" b="0" dirty="0">
                          <a:latin typeface="Times New Roman" panose="02020603050405020304" pitchFamily="18" charset="0"/>
                          <a:cs typeface="Times New Roman" panose="02020603050405020304" pitchFamily="18" charset="0"/>
                        </a:rPr>
                        <a:t>2- فضيلة الصلاة</a:t>
                      </a: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ar-DZ" sz="2000" b="0" dirty="0">
                        <a:latin typeface="Times New Roman" panose="02020603050405020304" pitchFamily="18" charset="0"/>
                        <a:cs typeface="Times New Roman" panose="02020603050405020304" pitchFamily="18" charset="0"/>
                      </a:endParaRPr>
                    </a:p>
                    <a:p>
                      <a:pPr algn="r">
                        <a:lnSpc>
                          <a:spcPct val="150000"/>
                        </a:lnSpc>
                      </a:pPr>
                      <a:endParaRPr lang="fr-FR" sz="2000" b="0" dirty="0">
                        <a:latin typeface="Times New Roman" panose="02020603050405020304" pitchFamily="18" charset="0"/>
                        <a:cs typeface="Times New Roman" panose="02020603050405020304" pitchFamily="18" charset="0"/>
                      </a:endParaRPr>
                    </a:p>
                  </a:txBody>
                  <a:tcPr/>
                </a:tc>
                <a:tc>
                  <a:txBody>
                    <a:bodyPr/>
                    <a:lstStyle/>
                    <a:p>
                      <a:pPr algn="r" rtl="1"/>
                      <a:r>
                        <a:rPr lang="ar-DZ" sz="2400" b="0" dirty="0">
                          <a:cs typeface="+mj-cs"/>
                        </a:rPr>
                        <a:t>الجانب الديني </a:t>
                      </a:r>
                      <a:endParaRPr lang="fr-FR" sz="2400" b="0" dirty="0">
                        <a:cs typeface="+mj-cs"/>
                      </a:endParaRPr>
                    </a:p>
                  </a:txBody>
                  <a:tcPr/>
                </a:tc>
                <a:extLst>
                  <a:ext uri="{0D108BD9-81ED-4DB2-BD59-A6C34878D82A}">
                    <a16:rowId xmlns:a16="http://schemas.microsoft.com/office/drawing/2014/main" val="2391560309"/>
                  </a:ext>
                </a:extLst>
              </a:tr>
            </a:tbl>
          </a:graphicData>
        </a:graphic>
      </p:graphicFrame>
    </p:spTree>
    <p:extLst>
      <p:ext uri="{BB962C8B-B14F-4D97-AF65-F5344CB8AC3E}">
        <p14:creationId xmlns:p14="http://schemas.microsoft.com/office/powerpoint/2010/main" val="50141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A342DD8D-7707-82AD-D702-401CEC410E4B}"/>
              </a:ext>
            </a:extLst>
          </p:cNvPr>
          <p:cNvGraphicFramePr>
            <a:graphicFrameLocks noGrp="1"/>
          </p:cNvGraphicFramePr>
          <p:nvPr>
            <p:extLst>
              <p:ext uri="{D42A27DB-BD31-4B8C-83A1-F6EECF244321}">
                <p14:modId xmlns:p14="http://schemas.microsoft.com/office/powerpoint/2010/main" val="1196466042"/>
              </p:ext>
            </p:extLst>
          </p:nvPr>
        </p:nvGraphicFramePr>
        <p:xfrm>
          <a:off x="0" y="0"/>
          <a:ext cx="12192000" cy="6858000"/>
        </p:xfrm>
        <a:graphic>
          <a:graphicData uri="http://schemas.openxmlformats.org/drawingml/2006/table">
            <a:tbl>
              <a:tblPr firstRow="1" bandRow="1">
                <a:tableStyleId>{D7AC3CCA-C797-4891-BE02-D94E43425B78}</a:tableStyleId>
              </a:tblPr>
              <a:tblGrid>
                <a:gridCol w="1116106">
                  <a:extLst>
                    <a:ext uri="{9D8B030D-6E8A-4147-A177-3AD203B41FA5}">
                      <a16:colId xmlns:a16="http://schemas.microsoft.com/office/drawing/2014/main" val="445539034"/>
                    </a:ext>
                  </a:extLst>
                </a:gridCol>
                <a:gridCol w="7011894">
                  <a:extLst>
                    <a:ext uri="{9D8B030D-6E8A-4147-A177-3AD203B41FA5}">
                      <a16:colId xmlns:a16="http://schemas.microsoft.com/office/drawing/2014/main" val="184325932"/>
                    </a:ext>
                  </a:extLst>
                </a:gridCol>
                <a:gridCol w="4064000">
                  <a:extLst>
                    <a:ext uri="{9D8B030D-6E8A-4147-A177-3AD203B41FA5}">
                      <a16:colId xmlns:a16="http://schemas.microsoft.com/office/drawing/2014/main" val="1658082105"/>
                    </a:ext>
                  </a:extLst>
                </a:gridCol>
              </a:tblGrid>
              <a:tr h="6858000">
                <a:tc>
                  <a:txBody>
                    <a:bodyPr/>
                    <a:lstStyle/>
                    <a:p>
                      <a:pPr algn="ctr"/>
                      <a:endParaRPr lang="ar-DZ" dirty="0"/>
                    </a:p>
                    <a:p>
                      <a:pPr algn="ctr"/>
                      <a:endParaRPr lang="ar-DZ" dirty="0"/>
                    </a:p>
                    <a:p>
                      <a:pPr algn="ctr"/>
                      <a:r>
                        <a:rPr lang="ar-DZ" dirty="0"/>
                        <a:t>148</a:t>
                      </a:r>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r>
                        <a:rPr lang="ar-DZ" dirty="0"/>
                        <a:t>149</a:t>
                      </a:r>
                      <a:endParaRPr lang="fr-FR" dirty="0"/>
                    </a:p>
                  </a:txBody>
                  <a:tcPr/>
                </a:tc>
                <a:tc>
                  <a:txBody>
                    <a:bodyPr/>
                    <a:lstStyle/>
                    <a:p>
                      <a:pPr marL="285750" indent="-285750" algn="r" rtl="1">
                        <a:lnSpc>
                          <a:spcPct val="150000"/>
                        </a:lnSpc>
                        <a:buFontTx/>
                        <a:buChar char="-"/>
                      </a:pPr>
                      <a:r>
                        <a:rPr lang="ar-DZ" b="1" dirty="0">
                          <a:latin typeface="Times New Roman" panose="02020603050405020304" pitchFamily="18" charset="0"/>
                          <a:cs typeface="+mj-cs"/>
                        </a:rPr>
                        <a:t>قال عليه الصلاة و السلام : ( صلاة الجماعة تفضل صلاة الفذ بسبع و عشرين درجة)</a:t>
                      </a:r>
                    </a:p>
                    <a:p>
                      <a:pPr marL="285750" indent="-285750" algn="r" rtl="1">
                        <a:lnSpc>
                          <a:spcPct val="150000"/>
                        </a:lnSpc>
                        <a:buFontTx/>
                        <a:buChar char="-"/>
                      </a:pPr>
                      <a:r>
                        <a:rPr lang="ar-DZ" b="1" dirty="0">
                          <a:latin typeface="Times New Roman" panose="02020603050405020304" pitchFamily="18" charset="0"/>
                          <a:cs typeface="+mj-cs"/>
                        </a:rPr>
                        <a:t>و قال عليه الصلاة و السلام : ( من صلى صلاة في جماعة فقد ملا نحره عبادة)</a:t>
                      </a:r>
                    </a:p>
                    <a:p>
                      <a:pPr marL="285750" indent="-285750" algn="r" rtl="1">
                        <a:lnSpc>
                          <a:spcPct val="150000"/>
                        </a:lnSpc>
                        <a:buFontTx/>
                        <a:buChar char="-"/>
                      </a:pPr>
                      <a:r>
                        <a:rPr lang="ar-DZ" sz="1800" b="1" i="0" kern="1200" dirty="0">
                          <a:solidFill>
                            <a:schemeClr val="dk1"/>
                          </a:solidFill>
                          <a:effectLst/>
                          <a:latin typeface="+mn-lt"/>
                          <a:ea typeface="+mn-ea"/>
                          <a:cs typeface="+mj-cs"/>
                        </a:rPr>
                        <a:t>وقال محمد بن واسع ما أشتهي من الدنيا إلا ثلاثة : أخا إن تعوجت قومني ، وقوتا من الرزق عفوا من غير تبعة ، وصلاة في جماعة يرفع عني سهوها ويكتب لي فضلها .</a:t>
                      </a:r>
                    </a:p>
                    <a:p>
                      <a:pPr marL="285750" indent="-285750" algn="r" rtl="1">
                        <a:lnSpc>
                          <a:spcPct val="150000"/>
                        </a:lnSpc>
                        <a:buFontTx/>
                        <a:buChar char="-"/>
                      </a:pPr>
                      <a:endParaRPr lang="ar-DZ" sz="1800" b="1" i="0" kern="1200" dirty="0">
                        <a:solidFill>
                          <a:schemeClr val="dk1"/>
                        </a:solidFill>
                        <a:effectLst/>
                        <a:latin typeface="+mn-lt"/>
                        <a:ea typeface="+mn-ea"/>
                        <a:cs typeface="+mj-cs"/>
                      </a:endParaRPr>
                    </a:p>
                    <a:p>
                      <a:pPr marL="285750" indent="-285750" algn="r" rtl="1">
                        <a:lnSpc>
                          <a:spcPct val="150000"/>
                        </a:lnSpc>
                        <a:buFontTx/>
                        <a:buChar char="-"/>
                      </a:pPr>
                      <a:endParaRPr lang="ar-DZ" sz="1800" b="1" i="0" kern="1200" dirty="0">
                        <a:solidFill>
                          <a:schemeClr val="dk1"/>
                        </a:solidFill>
                        <a:effectLst/>
                        <a:latin typeface="+mn-lt"/>
                        <a:ea typeface="+mn-ea"/>
                        <a:cs typeface="+mj-cs"/>
                      </a:endParaRPr>
                    </a:p>
                    <a:p>
                      <a:pPr marL="285750" indent="-285750" algn="r" rtl="1">
                        <a:lnSpc>
                          <a:spcPct val="150000"/>
                        </a:lnSpc>
                        <a:buFontTx/>
                        <a:buChar char="-"/>
                      </a:pPr>
                      <a:r>
                        <a:rPr lang="ar-DZ" sz="1800" b="1" i="0" kern="1200" dirty="0">
                          <a:solidFill>
                            <a:schemeClr val="dk1"/>
                          </a:solidFill>
                          <a:effectLst/>
                          <a:latin typeface="+mn-lt"/>
                          <a:ea typeface="+mn-ea"/>
                          <a:cs typeface="+mj-cs"/>
                        </a:rPr>
                        <a:t>قال رسول الله صلى الله عليه وسلم : (ما تقرب العبد إلى الله بشيء أفضل من سجود خفي)</a:t>
                      </a:r>
                    </a:p>
                    <a:p>
                      <a:pPr marL="285750" indent="-285750" algn="r" rtl="1">
                        <a:lnSpc>
                          <a:spcPct val="150000"/>
                        </a:lnSpc>
                        <a:buFontTx/>
                        <a:buChar char="-"/>
                      </a:pPr>
                      <a:r>
                        <a:rPr lang="ar-DZ" sz="1800" b="1" i="0" kern="1200" dirty="0">
                          <a:solidFill>
                            <a:schemeClr val="dk1"/>
                          </a:solidFill>
                          <a:effectLst/>
                          <a:latin typeface="Times New Roman" panose="02020603050405020304" pitchFamily="18" charset="0"/>
                          <a:ea typeface="+mn-ea"/>
                          <a:cs typeface="Times New Roman" panose="02020603050405020304" pitchFamily="18" charset="0"/>
                        </a:rPr>
                        <a:t>وقال رسول الله صلى الله عليه وسلم : (ما من مسلم يسجد لله سجدة إلا رفعه الله بها درجة وحط عنه بها سيئة </a:t>
                      </a:r>
                      <a:r>
                        <a:rPr lang="ar-DZ" sz="1800" b="0" i="0" kern="1200" dirty="0">
                          <a:solidFill>
                            <a:schemeClr val="dk1"/>
                          </a:solidFill>
                          <a:effectLst/>
                          <a:latin typeface="+mn-lt"/>
                          <a:ea typeface="+mn-ea"/>
                          <a:cs typeface="+mn-cs"/>
                        </a:rPr>
                        <a:t>.)</a:t>
                      </a:r>
                      <a:endParaRPr lang="ar-DZ" sz="1800" b="1" i="0" kern="1200" dirty="0">
                        <a:solidFill>
                          <a:schemeClr val="dk1"/>
                        </a:solidFill>
                        <a:effectLst/>
                        <a:latin typeface="+mn-lt"/>
                        <a:ea typeface="+mn-ea"/>
                        <a:cs typeface="+mj-cs"/>
                      </a:endParaRPr>
                    </a:p>
                    <a:p>
                      <a:pPr marL="285750" indent="-285750" algn="r" rtl="1">
                        <a:lnSpc>
                          <a:spcPct val="150000"/>
                        </a:lnSpc>
                        <a:buFontTx/>
                        <a:buChar char="-"/>
                      </a:pPr>
                      <a:r>
                        <a:rPr lang="ar-DZ" sz="1800" b="1" i="0" kern="1200" dirty="0">
                          <a:solidFill>
                            <a:schemeClr val="dk1"/>
                          </a:solidFill>
                          <a:effectLst/>
                          <a:latin typeface="+mn-lt"/>
                          <a:ea typeface="+mn-ea"/>
                          <a:cs typeface="+mn-cs"/>
                        </a:rPr>
                        <a:t>وقال عز وجل </a:t>
                      </a:r>
                      <a:r>
                        <a:rPr lang="ar-DZ" sz="1800" b="1" i="0" u="none" strike="noStrike" kern="1200" dirty="0">
                          <a:solidFill>
                            <a:schemeClr val="dk1"/>
                          </a:solidFill>
                          <a:effectLst/>
                          <a:latin typeface="+mn-lt"/>
                          <a:ea typeface="+mn-ea"/>
                          <a:cs typeface="+mn-cs"/>
                          <a:hlinkClick r:id="rId2"/>
                        </a:rPr>
                        <a:t>سيماهم في وجوههم من أثر السجود </a:t>
                      </a:r>
                      <a:r>
                        <a:rPr lang="ar-DZ" sz="1800" b="1" i="0" kern="1200" dirty="0">
                          <a:solidFill>
                            <a:schemeClr val="dk1"/>
                          </a:solidFill>
                          <a:effectLst/>
                          <a:latin typeface="+mn-lt"/>
                          <a:ea typeface="+mn-ea"/>
                          <a:cs typeface="+mn-cs"/>
                        </a:rPr>
                        <a:t>فقيل : هو ما يلتصق بوجوههم من الأرض عند السجود وقيل : هو نور الخشوع فإنه يشرق من الباطن على الظاهر وهو الأصح ، وقيل : هي الغرر التي تكون في وجوههم يوم القيامة من أثر الوضوء </a:t>
                      </a:r>
                      <a:r>
                        <a:rPr lang="ar-DZ" sz="1800" b="0" i="0" kern="1200" dirty="0">
                          <a:solidFill>
                            <a:schemeClr val="dk1"/>
                          </a:solidFill>
                          <a:effectLst/>
                          <a:latin typeface="+mn-lt"/>
                          <a:ea typeface="+mn-ea"/>
                          <a:cs typeface="+mn-cs"/>
                        </a:rPr>
                        <a:t>.</a:t>
                      </a:r>
                      <a:endParaRPr lang="ar-DZ" sz="1800" b="1" i="0" kern="1200" dirty="0">
                        <a:solidFill>
                          <a:schemeClr val="dk1"/>
                        </a:solidFill>
                        <a:effectLst/>
                        <a:latin typeface="+mn-lt"/>
                        <a:ea typeface="+mn-ea"/>
                        <a:cs typeface="+mj-cs"/>
                      </a:endParaRPr>
                    </a:p>
                    <a:p>
                      <a:pPr marL="285750" indent="-285750" algn="r" rtl="1">
                        <a:lnSpc>
                          <a:spcPct val="150000"/>
                        </a:lnSpc>
                        <a:buFontTx/>
                        <a:buChar char="-"/>
                      </a:pPr>
                      <a:endParaRPr lang="ar-DZ" sz="1800" b="1" i="0" kern="1200" dirty="0">
                        <a:solidFill>
                          <a:schemeClr val="dk1"/>
                        </a:solidFill>
                        <a:effectLst/>
                        <a:latin typeface="+mn-lt"/>
                        <a:ea typeface="+mn-ea"/>
                        <a:cs typeface="+mj-cs"/>
                      </a:endParaRPr>
                    </a:p>
                    <a:p>
                      <a:pPr marL="285750" indent="-285750" algn="r" rtl="1">
                        <a:lnSpc>
                          <a:spcPct val="150000"/>
                        </a:lnSpc>
                        <a:buFontTx/>
                        <a:buChar char="-"/>
                      </a:pPr>
                      <a:endParaRPr lang="ar-DZ" b="1" dirty="0">
                        <a:latin typeface="Times New Roman" panose="02020603050405020304" pitchFamily="18" charset="0"/>
                        <a:cs typeface="+mj-cs"/>
                      </a:endParaRPr>
                    </a:p>
                    <a:p>
                      <a:pPr marL="0" indent="0" algn="r" rtl="1">
                        <a:lnSpc>
                          <a:spcPct val="150000"/>
                        </a:lnSpc>
                        <a:buFontTx/>
                        <a:buNone/>
                      </a:pPr>
                      <a:endParaRPr lang="fr-FR" b="1" dirty="0">
                        <a:latin typeface="Times New Roman" panose="02020603050405020304" pitchFamily="18" charset="0"/>
                        <a:cs typeface="+mj-cs"/>
                      </a:endParaRPr>
                    </a:p>
                  </a:txBody>
                  <a:tcPr/>
                </a:tc>
                <a:tc>
                  <a:txBody>
                    <a:bodyPr/>
                    <a:lstStyle/>
                    <a:p>
                      <a:pPr marL="0" indent="0" algn="r" rtl="1">
                        <a:lnSpc>
                          <a:spcPct val="150000"/>
                        </a:lnSpc>
                        <a:buFontTx/>
                        <a:buNone/>
                      </a:pPr>
                      <a:r>
                        <a:rPr lang="ar-DZ" sz="2000" b="0" dirty="0">
                          <a:cs typeface="+mj-cs"/>
                        </a:rPr>
                        <a:t>2- اما في فضيلة الجماعة </a:t>
                      </a:r>
                    </a:p>
                    <a:p>
                      <a:pPr marL="342900" indent="-342900" algn="r" rtl="1">
                        <a:buFontTx/>
                        <a:buChar char="-"/>
                      </a:pPr>
                      <a:endParaRPr lang="ar-DZ" sz="2000" b="0" dirty="0">
                        <a:cs typeface="+mj-cs"/>
                      </a:endParaRPr>
                    </a:p>
                    <a:p>
                      <a:pPr marL="342900" indent="-342900" algn="r" rtl="1">
                        <a:buFontTx/>
                        <a:buChar char="-"/>
                      </a:pPr>
                      <a:endParaRPr lang="ar-DZ" sz="2000" b="0" dirty="0">
                        <a:cs typeface="+mj-cs"/>
                      </a:endParaRPr>
                    </a:p>
                    <a:p>
                      <a:pPr marL="342900" indent="-342900" algn="r" rtl="1">
                        <a:buFontTx/>
                        <a:buChar char="-"/>
                      </a:pPr>
                      <a:endParaRPr lang="ar-DZ" sz="2000" b="0" dirty="0">
                        <a:cs typeface="+mj-cs"/>
                      </a:endParaRPr>
                    </a:p>
                    <a:p>
                      <a:pPr marL="0" indent="0" algn="r" rtl="1">
                        <a:buFontTx/>
                        <a:buNone/>
                      </a:pPr>
                      <a:endParaRPr lang="ar-DZ" sz="2000" b="0" dirty="0">
                        <a:cs typeface="+mj-cs"/>
                      </a:endParaRPr>
                    </a:p>
                    <a:p>
                      <a:pPr marL="342900" indent="-342900" algn="r" rtl="1">
                        <a:buFontTx/>
                        <a:buChar char="-"/>
                      </a:pPr>
                      <a:endParaRPr lang="ar-DZ" sz="2000" b="0" dirty="0">
                        <a:cs typeface="+mj-cs"/>
                      </a:endParaRPr>
                    </a:p>
                    <a:p>
                      <a:pPr marL="342900" indent="-342900" algn="r" rtl="1">
                        <a:buFontTx/>
                        <a:buChar char="-"/>
                      </a:pPr>
                      <a:endParaRPr lang="ar-DZ" sz="2000" b="0" dirty="0">
                        <a:cs typeface="+mj-cs"/>
                      </a:endParaRPr>
                    </a:p>
                    <a:p>
                      <a:pPr marL="342900" indent="-342900" algn="r" rtl="1">
                        <a:buFontTx/>
                        <a:buChar char="-"/>
                      </a:pPr>
                      <a:endParaRPr lang="ar-DZ" sz="2000" b="0" dirty="0">
                        <a:cs typeface="+mj-cs"/>
                      </a:endParaRPr>
                    </a:p>
                    <a:p>
                      <a:pPr marL="0" indent="0" algn="r" rtl="1">
                        <a:buFontTx/>
                        <a:buNone/>
                      </a:pPr>
                      <a:r>
                        <a:rPr lang="ar-DZ" sz="2000" b="0" dirty="0">
                          <a:cs typeface="+mj-cs"/>
                        </a:rPr>
                        <a:t>3- اما في فضيلة السجود </a:t>
                      </a:r>
                    </a:p>
                    <a:p>
                      <a:pPr marL="342900" indent="-342900" algn="r" rtl="1">
                        <a:buFontTx/>
                        <a:buChar char="-"/>
                      </a:pPr>
                      <a:endParaRPr lang="ar-DZ" sz="2000" b="0" dirty="0">
                        <a:cs typeface="+mj-cs"/>
                      </a:endParaRPr>
                    </a:p>
                    <a:p>
                      <a:pPr marL="0" indent="0" algn="r" rtl="1">
                        <a:buFontTx/>
                        <a:buNone/>
                      </a:pPr>
                      <a:endParaRPr lang="fr-FR" sz="2000" b="0" dirty="0">
                        <a:cs typeface="+mj-cs"/>
                      </a:endParaRPr>
                    </a:p>
                  </a:txBody>
                  <a:tcPr/>
                </a:tc>
                <a:extLst>
                  <a:ext uri="{0D108BD9-81ED-4DB2-BD59-A6C34878D82A}">
                    <a16:rowId xmlns:a16="http://schemas.microsoft.com/office/drawing/2014/main" val="2946406645"/>
                  </a:ext>
                </a:extLst>
              </a:tr>
            </a:tbl>
          </a:graphicData>
        </a:graphic>
      </p:graphicFrame>
    </p:spTree>
    <p:extLst>
      <p:ext uri="{BB962C8B-B14F-4D97-AF65-F5344CB8AC3E}">
        <p14:creationId xmlns:p14="http://schemas.microsoft.com/office/powerpoint/2010/main" val="194706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77C17A0-FC02-FB3F-DD6D-4587031627D9}"/>
              </a:ext>
            </a:extLst>
          </p:cNvPr>
          <p:cNvGraphicFramePr>
            <a:graphicFrameLocks noGrp="1"/>
          </p:cNvGraphicFramePr>
          <p:nvPr>
            <p:extLst>
              <p:ext uri="{D42A27DB-BD31-4B8C-83A1-F6EECF244321}">
                <p14:modId xmlns:p14="http://schemas.microsoft.com/office/powerpoint/2010/main" val="3514069618"/>
              </p:ext>
            </p:extLst>
          </p:nvPr>
        </p:nvGraphicFramePr>
        <p:xfrm>
          <a:off x="0" y="0"/>
          <a:ext cx="12192000" cy="6858000"/>
        </p:xfrm>
        <a:graphic>
          <a:graphicData uri="http://schemas.openxmlformats.org/drawingml/2006/table">
            <a:tbl>
              <a:tblPr firstRow="1" bandRow="1">
                <a:tableStyleId>{D7AC3CCA-C797-4891-BE02-D94E43425B78}</a:tableStyleId>
              </a:tblPr>
              <a:tblGrid>
                <a:gridCol w="1008529">
                  <a:extLst>
                    <a:ext uri="{9D8B030D-6E8A-4147-A177-3AD203B41FA5}">
                      <a16:colId xmlns:a16="http://schemas.microsoft.com/office/drawing/2014/main" val="3617013046"/>
                    </a:ext>
                  </a:extLst>
                </a:gridCol>
                <a:gridCol w="6831106">
                  <a:extLst>
                    <a:ext uri="{9D8B030D-6E8A-4147-A177-3AD203B41FA5}">
                      <a16:colId xmlns:a16="http://schemas.microsoft.com/office/drawing/2014/main" val="2914930401"/>
                    </a:ext>
                  </a:extLst>
                </a:gridCol>
                <a:gridCol w="2017059">
                  <a:extLst>
                    <a:ext uri="{9D8B030D-6E8A-4147-A177-3AD203B41FA5}">
                      <a16:colId xmlns:a16="http://schemas.microsoft.com/office/drawing/2014/main" val="3175610733"/>
                    </a:ext>
                  </a:extLst>
                </a:gridCol>
                <a:gridCol w="2335306">
                  <a:extLst>
                    <a:ext uri="{9D8B030D-6E8A-4147-A177-3AD203B41FA5}">
                      <a16:colId xmlns:a16="http://schemas.microsoft.com/office/drawing/2014/main" val="1754976062"/>
                    </a:ext>
                  </a:extLst>
                </a:gridCol>
              </a:tblGrid>
              <a:tr h="6858000">
                <a:tc>
                  <a:txBody>
                    <a:bodyPr/>
                    <a:lstStyle/>
                    <a:p>
                      <a:pPr algn="ctr"/>
                      <a:endParaRPr lang="ar-DZ" dirty="0"/>
                    </a:p>
                    <a:p>
                      <a:pPr algn="ctr"/>
                      <a:r>
                        <a:rPr lang="ar-DZ" dirty="0"/>
                        <a:t>61</a:t>
                      </a:r>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r>
                        <a:rPr lang="ar-DZ" dirty="0"/>
                        <a:t>62</a:t>
                      </a:r>
                    </a:p>
                    <a:p>
                      <a:pPr algn="ctr"/>
                      <a:endParaRPr lang="ar-DZ" dirty="0"/>
                    </a:p>
                    <a:p>
                      <a:pPr algn="ctr"/>
                      <a:endParaRPr lang="ar-DZ" dirty="0"/>
                    </a:p>
                    <a:p>
                      <a:pPr algn="ctr"/>
                      <a:endParaRPr lang="ar-DZ" dirty="0"/>
                    </a:p>
                    <a:p>
                      <a:pPr algn="ctr"/>
                      <a:endParaRPr lang="ar-DZ" dirty="0"/>
                    </a:p>
                    <a:p>
                      <a:pPr algn="ctr"/>
                      <a:r>
                        <a:rPr lang="ar-DZ" dirty="0"/>
                        <a:t>64-65</a:t>
                      </a:r>
                    </a:p>
                    <a:p>
                      <a:pPr algn="ctr"/>
                      <a:r>
                        <a:rPr lang="ar-DZ" dirty="0"/>
                        <a:t>66</a:t>
                      </a:r>
                    </a:p>
                  </a:txBody>
                  <a:tcPr/>
                </a:tc>
                <a:tc>
                  <a:txBody>
                    <a:bodyPr/>
                    <a:lstStyle/>
                    <a:p>
                      <a:pPr marL="342900" indent="-342900" algn="r" rtl="1">
                        <a:lnSpc>
                          <a:spcPct val="150000"/>
                        </a:lnSpc>
                        <a:buFontTx/>
                        <a:buChar char="-"/>
                      </a:pPr>
                      <a:r>
                        <a:rPr lang="ar-DZ" sz="2000" b="0" i="0" kern="1200" dirty="0">
                          <a:solidFill>
                            <a:schemeClr val="dk1"/>
                          </a:solidFill>
                          <a:effectLst/>
                          <a:latin typeface="+mn-lt"/>
                          <a:ea typeface="+mn-ea"/>
                          <a:cs typeface="+mn-cs"/>
                        </a:rPr>
                        <a:t>قوله تعالى : </a:t>
                      </a:r>
                      <a:r>
                        <a:rPr lang="ar-DZ" sz="20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وجعلنا النهار معاشا </a:t>
                      </a:r>
                      <a:r>
                        <a:rPr lang="ar-DZ" sz="2000" b="0" i="0" kern="1200" dirty="0">
                          <a:solidFill>
                            <a:schemeClr val="dk1"/>
                          </a:solidFill>
                          <a:effectLst/>
                          <a:latin typeface="+mn-lt"/>
                          <a:ea typeface="+mn-ea"/>
                          <a:cs typeface="+mn-cs"/>
                        </a:rPr>
                        <a:t>فذكره في معرض الامتنان .</a:t>
                      </a:r>
                    </a:p>
                    <a:p>
                      <a:pPr marL="342900" indent="-342900" algn="r" rtl="1">
                        <a:lnSpc>
                          <a:spcPct val="150000"/>
                        </a:lnSpc>
                        <a:buFontTx/>
                        <a:buChar char="-"/>
                      </a:pPr>
                      <a:r>
                        <a:rPr lang="ar-DZ" sz="2000" b="0" i="0" kern="1200" dirty="0">
                          <a:solidFill>
                            <a:schemeClr val="dk1"/>
                          </a:solidFill>
                          <a:effectLst/>
                          <a:latin typeface="+mn-lt"/>
                          <a:ea typeface="+mn-ea"/>
                          <a:cs typeface="+mn-cs"/>
                        </a:rPr>
                        <a:t>وقال تعالى : </a:t>
                      </a:r>
                      <a:r>
                        <a:rPr lang="ar-DZ" sz="2000" b="0" i="0" u="none" strike="noStrike" kern="1200" dirty="0">
                          <a:solidFill>
                            <a:schemeClr val="dk1"/>
                          </a:solidFill>
                          <a:effectLst/>
                          <a:latin typeface="+mn-lt"/>
                          <a:ea typeface="+mn-ea"/>
                          <a:cs typeface="+mn-cs"/>
                          <a:hlinkClick r:id="rId2"/>
                        </a:rPr>
                        <a:t>وجعلنا لكم فيها معايش قليلا ما تشكرون </a:t>
                      </a:r>
                      <a:r>
                        <a:rPr lang="ar-DZ" sz="2000" b="0" i="0" kern="1200" dirty="0">
                          <a:solidFill>
                            <a:schemeClr val="dk1"/>
                          </a:solidFill>
                          <a:effectLst/>
                          <a:latin typeface="+mn-lt"/>
                          <a:ea typeface="+mn-ea"/>
                          <a:cs typeface="+mn-cs"/>
                        </a:rPr>
                        <a:t>، فجعلها ربك نعمة ، وطلب الشكر عليها </a:t>
                      </a:r>
                      <a:r>
                        <a:rPr lang="ar-DZ" sz="1800" b="0" i="0" kern="1200" dirty="0">
                          <a:solidFill>
                            <a:schemeClr val="dk1"/>
                          </a:solidFill>
                          <a:effectLst/>
                          <a:latin typeface="+mn-lt"/>
                          <a:ea typeface="+mn-ea"/>
                          <a:cs typeface="+mn-cs"/>
                        </a:rPr>
                        <a:t>.</a:t>
                      </a:r>
                    </a:p>
                    <a:p>
                      <a:pPr marL="342900" indent="-342900" algn="r" rtl="1">
                        <a:lnSpc>
                          <a:spcPct val="150000"/>
                        </a:lnSpc>
                        <a:buFontTx/>
                        <a:buChar char="-"/>
                      </a:pPr>
                      <a:r>
                        <a:rPr lang="ar-DZ" sz="2000" b="0" i="0" kern="1200" dirty="0">
                          <a:solidFill>
                            <a:schemeClr val="dk1"/>
                          </a:solidFill>
                          <a:effectLst/>
                          <a:latin typeface="+mn-lt"/>
                          <a:ea typeface="+mn-ea"/>
                          <a:cs typeface="+mn-cs"/>
                        </a:rPr>
                        <a:t>وقال صلى الله عليه وسلم : التاجر الصدوق يحشر يوم القيامة مع الصديقين ، والشهداء .</a:t>
                      </a:r>
                    </a:p>
                    <a:p>
                      <a:pPr marL="342900" indent="-342900" algn="r" rtl="1">
                        <a:lnSpc>
                          <a:spcPct val="150000"/>
                        </a:lnSpc>
                        <a:buFontTx/>
                        <a:buChar char="-"/>
                      </a:pPr>
                      <a:r>
                        <a:rPr lang="ar-DZ" sz="2000" b="0" i="0" kern="1200" dirty="0">
                          <a:solidFill>
                            <a:schemeClr val="dk1"/>
                          </a:solidFill>
                          <a:effectLst/>
                          <a:latin typeface="+mn-lt"/>
                          <a:ea typeface="+mn-ea"/>
                          <a:cs typeface="+mn-cs"/>
                        </a:rPr>
                        <a:t>وقال صلى الله عليه وسلم : عليكم بالتجارة ، فإن فيها تسعة أعشار الرزق </a:t>
                      </a:r>
                      <a:r>
                        <a:rPr lang="ar-DZ" sz="1800" b="0" i="0" kern="1200" dirty="0">
                          <a:solidFill>
                            <a:schemeClr val="dk1"/>
                          </a:solidFill>
                          <a:effectLst/>
                          <a:latin typeface="+mn-lt"/>
                          <a:ea typeface="+mn-ea"/>
                          <a:cs typeface="+mn-cs"/>
                        </a:rPr>
                        <a:t>.</a:t>
                      </a:r>
                    </a:p>
                    <a:p>
                      <a:pPr marL="0" indent="0" algn="r" rtl="1">
                        <a:lnSpc>
                          <a:spcPct val="150000"/>
                        </a:lnSpc>
                        <a:buFontTx/>
                        <a:buNone/>
                      </a:pPr>
                      <a:endParaRPr lang="ar-DZ" sz="2000" b="0" i="0" kern="1200" dirty="0">
                        <a:solidFill>
                          <a:schemeClr val="dk1"/>
                        </a:solidFill>
                        <a:effectLst/>
                        <a:latin typeface="+mn-lt"/>
                        <a:ea typeface="+mn-ea"/>
                        <a:cs typeface="+mn-cs"/>
                      </a:endParaRPr>
                    </a:p>
                    <a:p>
                      <a:pPr marL="285750" indent="-285750" algn="r" rtl="1">
                        <a:lnSpc>
                          <a:spcPct val="150000"/>
                        </a:lnSpc>
                        <a:buFontTx/>
                        <a:buChar char="-"/>
                      </a:pPr>
                      <a:r>
                        <a:rPr lang="ar-DZ" sz="1800" b="1" i="0" kern="1200" dirty="0">
                          <a:solidFill>
                            <a:schemeClr val="dk1"/>
                          </a:solidFill>
                          <a:effectLst/>
                          <a:latin typeface="+mn-lt"/>
                          <a:ea typeface="+mn-ea"/>
                          <a:cs typeface="+mn-cs"/>
                        </a:rPr>
                        <a:t>وقد أحله الله تعالى وله ثلاثة أركان : العاقد ، والمعقود عليه ، واللفظ . الركن الأول : العاقد ينبغي للتاجر أن لا يعامل بالبيع أربعة : الصبي والمجنون ، والعبد ، والأعمى</a:t>
                      </a:r>
                    </a:p>
                    <a:p>
                      <a:pPr marL="285750" indent="-285750" algn="r" rtl="1">
                        <a:lnSpc>
                          <a:spcPct val="150000"/>
                        </a:lnSpc>
                        <a:buFontTx/>
                        <a:buChar char="-"/>
                      </a:pPr>
                      <a:r>
                        <a:rPr lang="ar-DZ" sz="1800" b="1" i="0" kern="1200" dirty="0">
                          <a:solidFill>
                            <a:schemeClr val="dk1"/>
                          </a:solidFill>
                          <a:effectLst/>
                          <a:latin typeface="+mn-lt"/>
                          <a:ea typeface="+mn-ea"/>
                          <a:cs typeface="+mn-cs"/>
                        </a:rPr>
                        <a:t>الركن الثاني : في المعقود عليه ، وهو : المال اما الركن الثالث : لفظ العقد ، فلا بد من جريان إيجاب وقبول</a:t>
                      </a:r>
                    </a:p>
                    <a:p>
                      <a:pPr marL="285750" indent="-285750" algn="r" rtl="1">
                        <a:lnSpc>
                          <a:spcPct val="150000"/>
                        </a:lnSpc>
                        <a:buFontTx/>
                        <a:buChar char="-"/>
                      </a:pPr>
                      <a:endParaRPr lang="fr-FR" sz="2000" b="1" dirty="0"/>
                    </a:p>
                  </a:txBody>
                  <a:tcPr/>
                </a:tc>
                <a:tc>
                  <a:txBody>
                    <a:bodyPr/>
                    <a:lstStyle/>
                    <a:p>
                      <a:pPr algn="r" rtl="1"/>
                      <a:r>
                        <a:rPr lang="ar-DZ" sz="2000" b="0" dirty="0"/>
                        <a:t>1-ذكر فضيلة الكسب و المعاش</a:t>
                      </a:r>
                    </a:p>
                    <a:p>
                      <a:pPr algn="r" rtl="1"/>
                      <a:endParaRPr lang="ar-DZ" sz="2000" b="0" dirty="0"/>
                    </a:p>
                    <a:p>
                      <a:pPr algn="r" rtl="1"/>
                      <a:endParaRPr lang="ar-DZ" sz="2000" b="0" dirty="0"/>
                    </a:p>
                    <a:p>
                      <a:pPr algn="r" rtl="1"/>
                      <a:endParaRPr lang="ar-DZ" sz="2000" b="0" dirty="0"/>
                    </a:p>
                    <a:p>
                      <a:pPr algn="r" rtl="1"/>
                      <a:endParaRPr lang="ar-DZ" sz="2000" b="0" dirty="0"/>
                    </a:p>
                    <a:p>
                      <a:pPr algn="r" rtl="1"/>
                      <a:endParaRPr lang="ar-DZ" sz="2000" b="0" dirty="0"/>
                    </a:p>
                    <a:p>
                      <a:pPr algn="r" rtl="1"/>
                      <a:endParaRPr lang="ar-DZ" sz="2000" b="0" dirty="0"/>
                    </a:p>
                    <a:p>
                      <a:pPr algn="r" rtl="1"/>
                      <a:endParaRPr lang="ar-DZ" sz="2000" b="0" dirty="0"/>
                    </a:p>
                    <a:p>
                      <a:pPr algn="r" rtl="1"/>
                      <a:endParaRPr lang="ar-DZ" sz="2000" b="0" dirty="0"/>
                    </a:p>
                    <a:p>
                      <a:pPr algn="r" rtl="1"/>
                      <a:endParaRPr lang="ar-DZ" sz="2000" b="0" dirty="0"/>
                    </a:p>
                    <a:p>
                      <a:pPr algn="r" rtl="1"/>
                      <a:r>
                        <a:rPr lang="ar-DZ" sz="2000" b="0" dirty="0"/>
                        <a:t>2- ذكر حكم البيع  </a:t>
                      </a:r>
                    </a:p>
                    <a:p>
                      <a:pPr algn="r" rtl="1"/>
                      <a:endParaRPr lang="fr-FR" sz="2000" b="0" dirty="0"/>
                    </a:p>
                  </a:txBody>
                  <a:tcPr/>
                </a:tc>
                <a:tc>
                  <a:txBody>
                    <a:bodyPr/>
                    <a:lstStyle/>
                    <a:p>
                      <a:pPr algn="r" rtl="1"/>
                      <a:r>
                        <a:rPr lang="ar-DZ" sz="2400" b="0" dirty="0">
                          <a:cs typeface="+mj-cs"/>
                        </a:rPr>
                        <a:t>الجانب الاقتصادي</a:t>
                      </a:r>
                      <a:endParaRPr lang="fr-FR" sz="2400" b="0" dirty="0">
                        <a:cs typeface="+mj-cs"/>
                      </a:endParaRPr>
                    </a:p>
                  </a:txBody>
                  <a:tcPr/>
                </a:tc>
                <a:extLst>
                  <a:ext uri="{0D108BD9-81ED-4DB2-BD59-A6C34878D82A}">
                    <a16:rowId xmlns:a16="http://schemas.microsoft.com/office/drawing/2014/main" val="921794493"/>
                  </a:ext>
                </a:extLst>
              </a:tr>
            </a:tbl>
          </a:graphicData>
        </a:graphic>
      </p:graphicFrame>
    </p:spTree>
    <p:extLst>
      <p:ext uri="{BB962C8B-B14F-4D97-AF65-F5344CB8AC3E}">
        <p14:creationId xmlns:p14="http://schemas.microsoft.com/office/powerpoint/2010/main" val="885209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902EE6E-2E2F-4032-91DF-69B33C0BFD82}"/>
              </a:ext>
            </a:extLst>
          </p:cNvPr>
          <p:cNvGraphicFramePr>
            <a:graphicFrameLocks noGrp="1"/>
          </p:cNvGraphicFramePr>
          <p:nvPr>
            <p:extLst>
              <p:ext uri="{D42A27DB-BD31-4B8C-83A1-F6EECF244321}">
                <p14:modId xmlns:p14="http://schemas.microsoft.com/office/powerpoint/2010/main" val="1300558078"/>
              </p:ext>
            </p:extLst>
          </p:nvPr>
        </p:nvGraphicFramePr>
        <p:xfrm>
          <a:off x="0" y="0"/>
          <a:ext cx="12192000" cy="7455535"/>
        </p:xfrm>
        <a:graphic>
          <a:graphicData uri="http://schemas.openxmlformats.org/drawingml/2006/table">
            <a:tbl>
              <a:tblPr firstRow="1" bandRow="1">
                <a:tableStyleId>{D7AC3CCA-C797-4891-BE02-D94E43425B78}</a:tableStyleId>
              </a:tblPr>
              <a:tblGrid>
                <a:gridCol w="1290918">
                  <a:extLst>
                    <a:ext uri="{9D8B030D-6E8A-4147-A177-3AD203B41FA5}">
                      <a16:colId xmlns:a16="http://schemas.microsoft.com/office/drawing/2014/main" val="3063107514"/>
                    </a:ext>
                  </a:extLst>
                </a:gridCol>
                <a:gridCol w="7490011">
                  <a:extLst>
                    <a:ext uri="{9D8B030D-6E8A-4147-A177-3AD203B41FA5}">
                      <a16:colId xmlns:a16="http://schemas.microsoft.com/office/drawing/2014/main" val="2005258062"/>
                    </a:ext>
                  </a:extLst>
                </a:gridCol>
                <a:gridCol w="1842247">
                  <a:extLst>
                    <a:ext uri="{9D8B030D-6E8A-4147-A177-3AD203B41FA5}">
                      <a16:colId xmlns:a16="http://schemas.microsoft.com/office/drawing/2014/main" val="2346913690"/>
                    </a:ext>
                  </a:extLst>
                </a:gridCol>
                <a:gridCol w="1568824">
                  <a:extLst>
                    <a:ext uri="{9D8B030D-6E8A-4147-A177-3AD203B41FA5}">
                      <a16:colId xmlns:a16="http://schemas.microsoft.com/office/drawing/2014/main" val="685268434"/>
                    </a:ext>
                  </a:extLst>
                </a:gridCol>
              </a:tblGrid>
              <a:tr h="6858000">
                <a:tc>
                  <a:txBody>
                    <a:bodyPr/>
                    <a:lstStyle/>
                    <a:p>
                      <a:pPr algn="ctr"/>
                      <a:endParaRPr lang="ar-DZ" dirty="0"/>
                    </a:p>
                    <a:p>
                      <a:pPr algn="ctr"/>
                      <a:endParaRPr lang="ar-DZ" dirty="0"/>
                    </a:p>
                    <a:p>
                      <a:pPr algn="ctr"/>
                      <a:endParaRPr lang="ar-DZ" dirty="0"/>
                    </a:p>
                    <a:p>
                      <a:pPr algn="ctr"/>
                      <a:endParaRPr lang="ar-DZ" dirty="0"/>
                    </a:p>
                    <a:p>
                      <a:pPr algn="ctr"/>
                      <a:endParaRPr lang="ar-DZ" dirty="0"/>
                    </a:p>
                    <a:p>
                      <a:pPr marL="0" marR="0" lvl="0" indent="0" algn="ctr" defTabSz="914400" rtl="0" eaLnBrk="1" fontAlgn="auto" latinLnBrk="0" hangingPunct="1">
                        <a:lnSpc>
                          <a:spcPct val="100000"/>
                        </a:lnSpc>
                        <a:spcBef>
                          <a:spcPts val="0"/>
                        </a:spcBef>
                        <a:spcAft>
                          <a:spcPts val="0"/>
                        </a:spcAft>
                        <a:buClrTx/>
                        <a:buSzTx/>
                        <a:buFontTx/>
                        <a:buNone/>
                        <a:tabLst/>
                        <a:defRPr/>
                      </a:pPr>
                      <a:r>
                        <a:rPr lang="ar-DZ" dirty="0"/>
                        <a:t>4-5</a:t>
                      </a:r>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endParaRPr lang="ar-DZ" dirty="0"/>
                    </a:p>
                    <a:p>
                      <a:pPr algn="ctr"/>
                      <a:r>
                        <a:rPr lang="ar-DZ" dirty="0"/>
                        <a:t>8-9</a:t>
                      </a:r>
                      <a:endParaRPr lang="fr-FR" dirty="0"/>
                    </a:p>
                  </a:txBody>
                  <a:tcPr/>
                </a:tc>
                <a:tc>
                  <a:txBody>
                    <a:bodyPr/>
                    <a:lstStyle/>
                    <a:p>
                      <a:pPr marL="285750" indent="-285750" algn="r" rtl="1">
                        <a:lnSpc>
                          <a:spcPct val="150000"/>
                        </a:lnSpc>
                        <a:buFontTx/>
                        <a:buChar char="-"/>
                      </a:pPr>
                      <a:r>
                        <a:rPr lang="ar-DZ" sz="1800" b="1" i="0" kern="1200" dirty="0">
                          <a:solidFill>
                            <a:schemeClr val="dk1"/>
                          </a:solidFill>
                          <a:effectLst/>
                          <a:latin typeface="+mn-lt"/>
                          <a:ea typeface="+mn-ea"/>
                          <a:cs typeface="+mn-cs"/>
                        </a:rPr>
                        <a:t>شواهدها من القرآن ، قوله عز وجل : </a:t>
                      </a:r>
                      <a:r>
                        <a:rPr lang="ar-DZ" sz="1800" b="1" i="0" u="none" strike="noStrike" kern="1200" dirty="0">
                          <a:solidFill>
                            <a:schemeClr val="dk1"/>
                          </a:solidFill>
                          <a:effectLst/>
                          <a:latin typeface="+mn-lt"/>
                          <a:ea typeface="+mn-ea"/>
                          <a:cs typeface="+mn-cs"/>
                          <a:hlinkClick r:id="rId2"/>
                        </a:rPr>
                        <a:t>شهد الله أنه لا إله إلا هو والملائكة وأولو العلم قائما بالقسط </a:t>
                      </a:r>
                      <a:r>
                        <a:rPr lang="ar-DZ" sz="1800" b="1" i="0" kern="1200" dirty="0">
                          <a:solidFill>
                            <a:schemeClr val="dk1"/>
                          </a:solidFill>
                          <a:effectLst/>
                          <a:latin typeface="+mn-lt"/>
                          <a:ea typeface="+mn-ea"/>
                          <a:cs typeface="+mn-cs"/>
                        </a:rPr>
                        <a:t>فانظر كيف بدأ سبحانه وتعالى بنفسه وثنى بالملائكة وثلث بأهل العلم وناهيك بهذا شرفا وفضلا وجلاء ونبلا </a:t>
                      </a:r>
                    </a:p>
                    <a:p>
                      <a:pPr marL="285750" indent="-285750" algn="r" rtl="1">
                        <a:lnSpc>
                          <a:spcPct val="150000"/>
                        </a:lnSpc>
                        <a:buFontTx/>
                        <a:buChar char="-"/>
                      </a:pPr>
                      <a:r>
                        <a:rPr lang="ar-DZ" sz="1800" b="1" i="0" kern="1200" dirty="0">
                          <a:solidFill>
                            <a:schemeClr val="dk1"/>
                          </a:solidFill>
                          <a:effectLst/>
                          <a:latin typeface="+mn-lt"/>
                          <a:ea typeface="+mn-ea"/>
                          <a:cs typeface="+mn-cs"/>
                        </a:rPr>
                        <a:t>وقال الله تعالى </a:t>
                      </a:r>
                      <a:r>
                        <a:rPr lang="ar-DZ" sz="1800" b="1" i="0" u="none" strike="noStrike" kern="1200" dirty="0">
                          <a:solidFill>
                            <a:schemeClr val="dk1"/>
                          </a:solidFill>
                          <a:effectLst/>
                          <a:latin typeface="+mn-lt"/>
                          <a:ea typeface="+mn-ea"/>
                          <a:cs typeface="+mn-cs"/>
                          <a:hlinkClick r:id="rId3"/>
                        </a:rPr>
                        <a:t>يرفع الله الذين آمنوا منكم والذين أوتوا العلم درجات </a:t>
                      </a:r>
                      <a:r>
                        <a:rPr lang="ar-DZ" sz="1800" b="1" i="0" kern="1200" dirty="0">
                          <a:solidFill>
                            <a:schemeClr val="dk1"/>
                          </a:solidFill>
                          <a:effectLst/>
                          <a:latin typeface="+mn-lt"/>
                          <a:ea typeface="+mn-ea"/>
                          <a:cs typeface="+mn-cs"/>
                        </a:rPr>
                        <a:t>قال ابن عباس رضي الله عنهما للعلماء درجات فوق المؤمنين بسبعمائة درجة ما بين الدرجتين مسيرة خمسمائة عام .</a:t>
                      </a:r>
                    </a:p>
                    <a:p>
                      <a:pPr marL="285750" indent="-285750" algn="r" rtl="1">
                        <a:lnSpc>
                          <a:spcPct val="150000"/>
                        </a:lnSpc>
                        <a:buFontTx/>
                        <a:buChar char="-"/>
                      </a:pPr>
                      <a:r>
                        <a:rPr lang="ar-DZ" sz="1800" b="1" i="0" kern="1200" dirty="0">
                          <a:solidFill>
                            <a:schemeClr val="dk1"/>
                          </a:solidFill>
                          <a:effectLst/>
                          <a:latin typeface="+mn-lt"/>
                          <a:ea typeface="+mn-ea"/>
                          <a:cs typeface="+mn-cs"/>
                        </a:rPr>
                        <a:t>وقال عز وجل : </a:t>
                      </a:r>
                      <a:r>
                        <a:rPr lang="ar-DZ" sz="1800" b="1" i="0" u="none" strike="noStrike" kern="1200" dirty="0">
                          <a:solidFill>
                            <a:schemeClr val="dk1"/>
                          </a:solidFill>
                          <a:effectLst/>
                          <a:latin typeface="+mn-lt"/>
                          <a:ea typeface="+mn-ea"/>
                          <a:cs typeface="+mn-cs"/>
                          <a:hlinkClick r:id="rId3"/>
                        </a:rPr>
                        <a:t>وقال الذين أوتوا العلم وَيْلَكُمْ ثواب الله خير لمن آمن وعمل صالحا </a:t>
                      </a:r>
                      <a:r>
                        <a:rPr lang="ar-DZ" sz="1800" b="1" i="0" kern="1200" dirty="0">
                          <a:solidFill>
                            <a:schemeClr val="dk1"/>
                          </a:solidFill>
                          <a:effectLst/>
                          <a:latin typeface="+mn-lt"/>
                          <a:ea typeface="+mn-ea"/>
                          <a:cs typeface="+mn-cs"/>
                        </a:rPr>
                        <a:t>بين أن عظم قدر الآخرة يعلم بالعلم </a:t>
                      </a:r>
                    </a:p>
                    <a:p>
                      <a:pPr marL="285750" indent="-285750" algn="r" rtl="1">
                        <a:lnSpc>
                          <a:spcPct val="150000"/>
                        </a:lnSpc>
                        <a:buFontTx/>
                        <a:buChar char="-"/>
                      </a:pPr>
                      <a:endParaRPr lang="ar-DZ" sz="1800" b="1" i="0" kern="1200" dirty="0">
                        <a:solidFill>
                          <a:schemeClr val="dk1"/>
                        </a:solidFill>
                        <a:effectLst/>
                        <a:latin typeface="+mn-lt"/>
                        <a:ea typeface="+mn-ea"/>
                        <a:cs typeface="+mn-cs"/>
                      </a:endParaRPr>
                    </a:p>
                    <a:p>
                      <a:pPr marL="285750" indent="-285750" algn="r" rtl="1">
                        <a:lnSpc>
                          <a:spcPct val="150000"/>
                        </a:lnSpc>
                        <a:buFontTx/>
                        <a:buChar char="-"/>
                      </a:pPr>
                      <a:r>
                        <a:rPr lang="ar-DZ" sz="1800" b="1" i="0" kern="1200" dirty="0">
                          <a:solidFill>
                            <a:schemeClr val="dk1"/>
                          </a:solidFill>
                          <a:effectLst/>
                          <a:latin typeface="+mn-lt"/>
                          <a:ea typeface="+mn-ea"/>
                          <a:cs typeface="+mj-cs"/>
                        </a:rPr>
                        <a:t>فقوله صلى الله عليه وسلم : " من سلك طريقا يطلب فيه علما سلك الله به طريقا إلى الجنة</a:t>
                      </a:r>
                    </a:p>
                    <a:p>
                      <a:pPr marL="285750" indent="-285750" algn="r" rtl="1">
                        <a:lnSpc>
                          <a:spcPct val="150000"/>
                        </a:lnSpc>
                        <a:buFontTx/>
                        <a:buChar char="-"/>
                      </a:pPr>
                      <a:r>
                        <a:rPr lang="ar-DZ" sz="1800" b="1" i="0" kern="1200" dirty="0">
                          <a:solidFill>
                            <a:schemeClr val="dk1"/>
                          </a:solidFill>
                          <a:effectLst/>
                          <a:latin typeface="+mn-lt"/>
                          <a:ea typeface="+mn-ea"/>
                          <a:cs typeface="+mj-cs"/>
                        </a:rPr>
                        <a:t> وقال صلى الله عليه وسلم : " إن الملائكة لتضع أجنحتها لطالب العلم رضاء بما يصنع "</a:t>
                      </a:r>
                    </a:p>
                    <a:p>
                      <a:pPr marL="285750" indent="-285750" algn="r" rtl="1">
                        <a:lnSpc>
                          <a:spcPct val="150000"/>
                        </a:lnSpc>
                        <a:buFontTx/>
                        <a:buChar char="-"/>
                      </a:pPr>
                      <a:r>
                        <a:rPr lang="ar-DZ" sz="1800" b="1" i="0" kern="1200" dirty="0">
                          <a:solidFill>
                            <a:schemeClr val="dk1"/>
                          </a:solidFill>
                          <a:effectLst/>
                          <a:latin typeface="Times New Roman" panose="02020603050405020304" pitchFamily="18" charset="0"/>
                          <a:ea typeface="+mn-ea"/>
                          <a:cs typeface="Times New Roman" panose="02020603050405020304" pitchFamily="18" charset="0"/>
                        </a:rPr>
                        <a:t>وقال صلى الله عليه وسلم : لأن تغدو فتتعلم بابا من العلم خير من أن تصلي مائة ركعة </a:t>
                      </a:r>
                    </a:p>
                    <a:p>
                      <a:pPr marL="285750" indent="-285750" algn="r" rtl="1">
                        <a:lnSpc>
                          <a:spcPct val="150000"/>
                        </a:lnSpc>
                        <a:buFontTx/>
                        <a:buChar char="-"/>
                      </a:pPr>
                      <a:r>
                        <a:rPr lang="ar-DZ" sz="1800" b="1" i="0" kern="1200" dirty="0">
                          <a:solidFill>
                            <a:schemeClr val="dk1"/>
                          </a:solidFill>
                          <a:effectLst/>
                          <a:latin typeface="Times New Roman" panose="02020603050405020304" pitchFamily="18" charset="0"/>
                          <a:ea typeface="+mn-ea"/>
                          <a:cs typeface="Times New Roman" panose="02020603050405020304" pitchFamily="18" charset="0"/>
                        </a:rPr>
                        <a:t>وقال صلى الله عليه وسلم : " باب من العلم يتعلمه الرجل خير له من الدنيا وما فيها " </a:t>
                      </a:r>
                    </a:p>
                    <a:p>
                      <a:pPr marL="285750" indent="-285750" algn="r" rtl="1">
                        <a:lnSpc>
                          <a:spcPct val="150000"/>
                        </a:lnSpc>
                        <a:buFontTx/>
                        <a:buChar char="-"/>
                      </a:pPr>
                      <a:r>
                        <a:rPr lang="ar-DZ" sz="1800" b="1" i="0" kern="1200" dirty="0">
                          <a:solidFill>
                            <a:schemeClr val="dk1"/>
                          </a:solidFill>
                          <a:effectLst/>
                          <a:latin typeface="Times New Roman" panose="02020603050405020304" pitchFamily="18" charset="0"/>
                          <a:ea typeface="+mn-ea"/>
                          <a:cs typeface="Times New Roman" panose="02020603050405020304" pitchFamily="18" charset="0"/>
                        </a:rPr>
                        <a:t>وقال صلى الله عليه وسلم : " اطلبوا العلم ولو بالصين " </a:t>
                      </a:r>
                    </a:p>
                    <a:p>
                      <a:pPr marL="285750" indent="-285750" algn="r" rtl="1">
                        <a:lnSpc>
                          <a:spcPct val="150000"/>
                        </a:lnSpc>
                        <a:buFontTx/>
                        <a:buChar char="-"/>
                      </a:pPr>
                      <a:r>
                        <a:rPr lang="ar-DZ" sz="1800" b="1" i="0" kern="1200" dirty="0">
                          <a:solidFill>
                            <a:schemeClr val="dk1"/>
                          </a:solidFill>
                          <a:effectLst/>
                          <a:latin typeface="Times New Roman" panose="02020603050405020304" pitchFamily="18" charset="0"/>
                          <a:ea typeface="+mn-ea"/>
                          <a:cs typeface="Times New Roman" panose="02020603050405020304" pitchFamily="18" charset="0"/>
                        </a:rPr>
                        <a:t>وقال صلى الله عليه وسلم : " طلب العلم فريضة على كل مسلم"</a:t>
                      </a:r>
                    </a:p>
                    <a:p>
                      <a:pPr marL="285750" indent="-285750" algn="r" rtl="1">
                        <a:lnSpc>
                          <a:spcPct val="150000"/>
                        </a:lnSpc>
                        <a:buFontTx/>
                        <a:buChar char="-"/>
                      </a:pPr>
                      <a:endParaRPr lang="ar-DZ" sz="1800" b="1" i="0" kern="1200" dirty="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r" rtl="1">
                        <a:lnSpc>
                          <a:spcPct val="150000"/>
                        </a:lnSpc>
                        <a:buFontTx/>
                        <a:buChar char="-"/>
                      </a:pPr>
                      <a:endParaRPr lang="ar-DZ" sz="1800" b="1" i="0" kern="1200" dirty="0">
                        <a:solidFill>
                          <a:schemeClr val="dk1"/>
                        </a:solidFill>
                        <a:effectLst/>
                        <a:latin typeface="+mn-lt"/>
                        <a:ea typeface="+mn-ea"/>
                        <a:cs typeface="+mn-cs"/>
                      </a:endParaRPr>
                    </a:p>
                    <a:p>
                      <a:pPr marL="285750" indent="-285750" algn="r" rtl="1">
                        <a:lnSpc>
                          <a:spcPct val="150000"/>
                        </a:lnSpc>
                        <a:buFontTx/>
                        <a:buChar char="-"/>
                      </a:pPr>
                      <a:endParaRPr lang="ar-DZ" b="1" dirty="0"/>
                    </a:p>
                    <a:p>
                      <a:pPr marL="0" indent="0" algn="r" rtl="1">
                        <a:lnSpc>
                          <a:spcPct val="150000"/>
                        </a:lnSpc>
                        <a:buFontTx/>
                        <a:buNone/>
                      </a:pPr>
                      <a:endParaRPr lang="fr-FR" b="1" dirty="0"/>
                    </a:p>
                  </a:txBody>
                  <a:tcPr/>
                </a:tc>
                <a:tc>
                  <a:txBody>
                    <a:bodyPr/>
                    <a:lstStyle/>
                    <a:p>
                      <a:pPr algn="r" rtl="1"/>
                      <a:r>
                        <a:rPr lang="ar-DZ" b="1" dirty="0"/>
                        <a:t>1-ذكر فضيلة العلم</a:t>
                      </a:r>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endParaRPr lang="ar-DZ" b="1" dirty="0"/>
                    </a:p>
                    <a:p>
                      <a:pPr algn="r" rtl="1"/>
                      <a:r>
                        <a:rPr lang="ar-DZ" b="1" dirty="0"/>
                        <a:t>2- فضيلة التعلم</a:t>
                      </a:r>
                      <a:endParaRPr lang="fr-FR" b="1" dirty="0"/>
                    </a:p>
                  </a:txBody>
                  <a:tcPr/>
                </a:tc>
                <a:tc>
                  <a:txBody>
                    <a:bodyPr/>
                    <a:lstStyle/>
                    <a:p>
                      <a:pPr algn="r" rtl="1"/>
                      <a:r>
                        <a:rPr lang="ar-DZ" sz="2400" b="0" dirty="0"/>
                        <a:t>الجانب الثقافي </a:t>
                      </a:r>
                      <a:endParaRPr lang="fr-FR" sz="2400" b="0" dirty="0"/>
                    </a:p>
                  </a:txBody>
                  <a:tcPr/>
                </a:tc>
                <a:extLst>
                  <a:ext uri="{0D108BD9-81ED-4DB2-BD59-A6C34878D82A}">
                    <a16:rowId xmlns:a16="http://schemas.microsoft.com/office/drawing/2014/main" val="1904050616"/>
                  </a:ext>
                </a:extLst>
              </a:tr>
            </a:tbl>
          </a:graphicData>
        </a:graphic>
      </p:graphicFrame>
    </p:spTree>
    <p:extLst>
      <p:ext uri="{BB962C8B-B14F-4D97-AF65-F5344CB8AC3E}">
        <p14:creationId xmlns:p14="http://schemas.microsoft.com/office/powerpoint/2010/main" val="198410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68FA748E-A196-623C-4658-2D6AC8E6D8C9}"/>
              </a:ext>
            </a:extLst>
          </p:cNvPr>
          <p:cNvGraphicFramePr>
            <a:graphicFrameLocks noGrp="1"/>
          </p:cNvGraphicFramePr>
          <p:nvPr>
            <p:extLst>
              <p:ext uri="{D42A27DB-BD31-4B8C-83A1-F6EECF244321}">
                <p14:modId xmlns:p14="http://schemas.microsoft.com/office/powerpoint/2010/main" val="14993707"/>
              </p:ext>
            </p:extLst>
          </p:nvPr>
        </p:nvGraphicFramePr>
        <p:xfrm>
          <a:off x="0" y="0"/>
          <a:ext cx="12192000" cy="6858000"/>
        </p:xfrm>
        <a:graphic>
          <a:graphicData uri="http://schemas.openxmlformats.org/drawingml/2006/table">
            <a:tbl>
              <a:tblPr firstRow="1" bandRow="1">
                <a:tableStyleId>{D7AC3CCA-C797-4891-BE02-D94E43425B78}</a:tableStyleId>
              </a:tblPr>
              <a:tblGrid>
                <a:gridCol w="1371600">
                  <a:extLst>
                    <a:ext uri="{9D8B030D-6E8A-4147-A177-3AD203B41FA5}">
                      <a16:colId xmlns:a16="http://schemas.microsoft.com/office/drawing/2014/main" val="3437555962"/>
                    </a:ext>
                  </a:extLst>
                </a:gridCol>
                <a:gridCol w="8525435">
                  <a:extLst>
                    <a:ext uri="{9D8B030D-6E8A-4147-A177-3AD203B41FA5}">
                      <a16:colId xmlns:a16="http://schemas.microsoft.com/office/drawing/2014/main" val="1129318625"/>
                    </a:ext>
                  </a:extLst>
                </a:gridCol>
                <a:gridCol w="2294965">
                  <a:extLst>
                    <a:ext uri="{9D8B030D-6E8A-4147-A177-3AD203B41FA5}">
                      <a16:colId xmlns:a16="http://schemas.microsoft.com/office/drawing/2014/main" val="1036416568"/>
                    </a:ext>
                  </a:extLst>
                </a:gridCol>
              </a:tblGrid>
              <a:tr h="6858000">
                <a:tc>
                  <a:txBody>
                    <a:bodyPr/>
                    <a:lstStyle/>
                    <a:p>
                      <a:pPr algn="ctr"/>
                      <a:r>
                        <a:rPr lang="ar-DZ" dirty="0"/>
                        <a:t>9-10-11</a:t>
                      </a:r>
                      <a:endParaRPr lang="fr-FR" dirty="0"/>
                    </a:p>
                  </a:txBody>
                  <a:tcPr/>
                </a:tc>
                <a:tc>
                  <a:txBody>
                    <a:bodyPr/>
                    <a:lstStyle/>
                    <a:p>
                      <a:pPr marL="285750" indent="-285750" algn="r" rtl="1">
                        <a:lnSpc>
                          <a:spcPct val="150000"/>
                        </a:lnSpc>
                        <a:buFontTx/>
                        <a:buChar char="-"/>
                      </a:pPr>
                      <a:r>
                        <a:rPr lang="ar-DZ" dirty="0"/>
                        <a:t>قال عز و جل : ( ولينذروا قومهم اذا رجعوا اليهم لعلهم يحذرون) والمراد هو التعليم و الارشاد</a:t>
                      </a:r>
                    </a:p>
                    <a:p>
                      <a:pPr marL="285750" indent="-285750" algn="r" rtl="1">
                        <a:lnSpc>
                          <a:spcPct val="150000"/>
                        </a:lnSpc>
                        <a:buFontTx/>
                        <a:buChar char="-"/>
                      </a:pPr>
                      <a:r>
                        <a:rPr lang="ar-DZ" dirty="0"/>
                        <a:t>وقوله تعالى : ( وإذ اخذ الله ميثاق الذين اوتوا الكتاب ليبيننه للناس ولا يكتمونه) وهو ايجاب للتعليم</a:t>
                      </a:r>
                    </a:p>
                    <a:p>
                      <a:pPr marL="285750" indent="-285750" algn="r" rtl="1">
                        <a:lnSpc>
                          <a:spcPct val="150000"/>
                        </a:lnSpc>
                        <a:buFontTx/>
                        <a:buChar char="-"/>
                      </a:pPr>
                      <a:r>
                        <a:rPr lang="ar-DZ" dirty="0"/>
                        <a:t>وقوله تعالى : (و ان فريقا منهم ليكتمون الحق و هم يعلمون ) وهو تحريم للكتمان </a:t>
                      </a:r>
                    </a:p>
                    <a:p>
                      <a:pPr marL="285750" indent="-285750" algn="r" rtl="1">
                        <a:lnSpc>
                          <a:spcPct val="150000"/>
                        </a:lnSpc>
                        <a:buFontTx/>
                        <a:buChar char="-"/>
                      </a:pPr>
                      <a:r>
                        <a:rPr lang="ar-DZ" dirty="0"/>
                        <a:t>وقال تعالى في الشهادة </a:t>
                      </a:r>
                      <a:r>
                        <a:rPr lang="ar-DZ" dirty="0">
                          <a:sym typeface="Wingdings" panose="05000000000000000000" pitchFamily="2" charset="2"/>
                        </a:rPr>
                        <a:t>: ( ومن يكتمها فانه آثم قلبه )</a:t>
                      </a:r>
                    </a:p>
                    <a:p>
                      <a:pPr marL="285750" indent="-285750" algn="r" rtl="1">
                        <a:lnSpc>
                          <a:spcPct val="150000"/>
                        </a:lnSpc>
                        <a:buFontTx/>
                        <a:buChar char="-"/>
                      </a:pPr>
                      <a:r>
                        <a:rPr lang="ar-DZ" dirty="0">
                          <a:sym typeface="Wingdings" panose="05000000000000000000" pitchFamily="2" charset="2"/>
                        </a:rPr>
                        <a:t>وقال عليه الصلاة و السلام: ( اذا مات ابن آدم انقطع عمله الا من ثلاث : </a:t>
                      </a:r>
                      <a:r>
                        <a:rPr lang="ar-DZ" sz="1800" b="1" i="0" kern="1200" dirty="0">
                          <a:solidFill>
                            <a:schemeClr val="dk1"/>
                          </a:solidFill>
                          <a:effectLst/>
                          <a:latin typeface="+mn-lt"/>
                          <a:ea typeface="+mn-ea"/>
                          <a:cs typeface="+mn-cs"/>
                        </a:rPr>
                        <a:t>صدقة جارية، أو علم ينتفع به، أو ولد صالح يدعو له)</a:t>
                      </a:r>
                    </a:p>
                    <a:p>
                      <a:pPr marL="285750" indent="-285750" algn="r" rtl="1">
                        <a:lnSpc>
                          <a:spcPct val="150000"/>
                        </a:lnSpc>
                        <a:buFontTx/>
                        <a:buChar char="-"/>
                      </a:pPr>
                      <a:r>
                        <a:rPr lang="ar-DZ" sz="1800" b="1" i="0" kern="1200" dirty="0">
                          <a:solidFill>
                            <a:schemeClr val="dk1"/>
                          </a:solidFill>
                          <a:effectLst/>
                          <a:latin typeface="+mn-lt"/>
                          <a:ea typeface="+mn-ea"/>
                          <a:cs typeface="+mn-cs"/>
                        </a:rPr>
                        <a:t>وقال عليه الصلاة و السلام : ( من تعلم بابا من العلم ليعلم الناس اعطى ثواب سبعين صديقا)</a:t>
                      </a:r>
                    </a:p>
                    <a:p>
                      <a:pPr marL="285750" indent="-285750" algn="r" rtl="1">
                        <a:lnSpc>
                          <a:spcPct val="150000"/>
                        </a:lnSpc>
                        <a:buFontTx/>
                        <a:buChar char="-"/>
                      </a:pPr>
                      <a:endParaRPr lang="ar-DZ" b="1" dirty="0"/>
                    </a:p>
                  </a:txBody>
                  <a:tcPr/>
                </a:tc>
                <a:tc>
                  <a:txBody>
                    <a:bodyPr/>
                    <a:lstStyle/>
                    <a:p>
                      <a:pPr algn="r" rtl="1"/>
                      <a:r>
                        <a:rPr lang="ar-DZ" sz="2000" b="0" dirty="0"/>
                        <a:t>1- فضيلة التعليم </a:t>
                      </a:r>
                      <a:endParaRPr lang="fr-FR" sz="2000" b="0" dirty="0"/>
                    </a:p>
                  </a:txBody>
                  <a:tcPr/>
                </a:tc>
                <a:extLst>
                  <a:ext uri="{0D108BD9-81ED-4DB2-BD59-A6C34878D82A}">
                    <a16:rowId xmlns:a16="http://schemas.microsoft.com/office/drawing/2014/main" val="2678334013"/>
                  </a:ext>
                </a:extLst>
              </a:tr>
            </a:tbl>
          </a:graphicData>
        </a:graphic>
      </p:graphicFrame>
    </p:spTree>
    <p:extLst>
      <p:ext uri="{BB962C8B-B14F-4D97-AF65-F5344CB8AC3E}">
        <p14:creationId xmlns:p14="http://schemas.microsoft.com/office/powerpoint/2010/main" val="332255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6282967-7A7E-2EB2-18C1-823BAA525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893" y="-100853"/>
            <a:ext cx="10112188" cy="2918012"/>
          </a:xfrm>
          <a:prstGeom prst="rect">
            <a:avLst/>
          </a:prstGeom>
        </p:spPr>
      </p:pic>
      <p:sp>
        <p:nvSpPr>
          <p:cNvPr id="5" name="ZoneTexte 4">
            <a:extLst>
              <a:ext uri="{FF2B5EF4-FFF2-40B4-BE49-F238E27FC236}">
                <a16:creationId xmlns:a16="http://schemas.microsoft.com/office/drawing/2014/main" id="{6713AC14-16B3-174D-EC3C-827516BB56B9}"/>
              </a:ext>
            </a:extLst>
          </p:cNvPr>
          <p:cNvSpPr txBox="1"/>
          <p:nvPr/>
        </p:nvSpPr>
        <p:spPr>
          <a:xfrm>
            <a:off x="4948516" y="214002"/>
            <a:ext cx="2554941" cy="584775"/>
          </a:xfrm>
          <a:prstGeom prst="rect">
            <a:avLst/>
          </a:prstGeom>
          <a:noFill/>
        </p:spPr>
        <p:txBody>
          <a:bodyPr wrap="square" rtlCol="0">
            <a:spAutoFit/>
          </a:bodyPr>
          <a:lstStyle/>
          <a:p>
            <a:pPr algn="ctr" rtl="1"/>
            <a:r>
              <a:rPr lang="ar-DZ" sz="3200" dirty="0"/>
              <a:t>خاتمة</a:t>
            </a:r>
            <a:endParaRPr lang="fr-FR" sz="3200" dirty="0"/>
          </a:p>
        </p:txBody>
      </p:sp>
      <p:sp>
        <p:nvSpPr>
          <p:cNvPr id="6" name="ZoneTexte 5">
            <a:extLst>
              <a:ext uri="{FF2B5EF4-FFF2-40B4-BE49-F238E27FC236}">
                <a16:creationId xmlns:a16="http://schemas.microsoft.com/office/drawing/2014/main" id="{2B1A59EE-6915-7D5A-96F3-F47A30DCDDD7}"/>
              </a:ext>
            </a:extLst>
          </p:cNvPr>
          <p:cNvSpPr txBox="1"/>
          <p:nvPr/>
        </p:nvSpPr>
        <p:spPr>
          <a:xfrm>
            <a:off x="307041" y="1127079"/>
            <a:ext cx="11577918" cy="6709529"/>
          </a:xfrm>
          <a:prstGeom prst="rect">
            <a:avLst/>
          </a:prstGeom>
          <a:noFill/>
        </p:spPr>
        <p:txBody>
          <a:bodyPr wrap="square" rtlCol="0">
            <a:spAutoFit/>
          </a:bodyPr>
          <a:lstStyle/>
          <a:p>
            <a:pPr marL="0" marR="0" algn="r" rtl="1">
              <a:lnSpc>
                <a:spcPct val="150000"/>
              </a:lnSpc>
              <a:spcAft>
                <a:spcPts val="800"/>
              </a:spcAft>
            </a:pPr>
            <a:r>
              <a:rPr lang="ar-SA" sz="2000" kern="150" dirty="0">
                <a:effectLst/>
                <a:latin typeface="Calibri" panose="020F0502020204030204" pitchFamily="34" charset="0"/>
                <a:ea typeface="Calibri" panose="020F0502020204030204" pitchFamily="34" charset="0"/>
                <a:cs typeface="+mj-cs"/>
              </a:rPr>
              <a:t>خلص البحث إلى أن كتاب "إحياء علوم الدين" للإمام الغزالي يُعد مرجعًا هامًا ليس فقط في العلوم الشرعية والتصوف، بل في دراسة التاريخ الإسلامي وفهم البنية الاجتماعية والأخلاقية للمجتمع الإسلامي في عصور مختلفة. فقد استطاع الغزالي بفضل عمق فكره ورؤيته الشمولية أن يمزج بين الشريعة والتصوف، مقدمًا حلولًا عملية وأخلاقية تهدف إلى تحقيق التوازن الروحي والاجتماعي للفرد والمجتمع.</a:t>
            </a:r>
            <a:endParaRPr lang="ar-DZ" sz="2000" kern="150" dirty="0">
              <a:effectLst/>
              <a:latin typeface="Calibri" panose="020F0502020204030204" pitchFamily="34" charset="0"/>
              <a:ea typeface="Calibri" panose="020F0502020204030204" pitchFamily="34" charset="0"/>
              <a:cs typeface="+mj-cs"/>
            </a:endParaRPr>
          </a:p>
          <a:p>
            <a:pPr algn="r" rtl="1">
              <a:lnSpc>
                <a:spcPct val="150000"/>
              </a:lnSpc>
            </a:pPr>
            <a:r>
              <a:rPr lang="ar-DZ" sz="2000" dirty="0">
                <a:cs typeface="+mj-cs"/>
              </a:rPr>
              <a:t>كما أن الجانب الغالب في كتاب </a:t>
            </a:r>
            <a:r>
              <a:rPr lang="ar-DZ" sz="2000" i="1" dirty="0">
                <a:cs typeface="+mj-cs"/>
              </a:rPr>
              <a:t>إحياء علوم الدين</a:t>
            </a:r>
            <a:r>
              <a:rPr lang="ar-DZ" sz="2000" dirty="0">
                <a:cs typeface="+mj-cs"/>
              </a:rPr>
              <a:t> لأبي حامد الغزالي هو ا</a:t>
            </a:r>
            <a:r>
              <a:rPr lang="ar-DZ" sz="2000" b="1" dirty="0">
                <a:cs typeface="+mj-cs"/>
              </a:rPr>
              <a:t>لجانب الديني </a:t>
            </a:r>
            <a:r>
              <a:rPr lang="ar-DZ" sz="2000" dirty="0">
                <a:cs typeface="+mj-cs"/>
              </a:rPr>
              <a:t>بنسبة </a:t>
            </a:r>
            <a:r>
              <a:rPr lang="ar-DZ" sz="2000" b="1" dirty="0">
                <a:cs typeface="+mj-cs"/>
              </a:rPr>
              <a:t>60</a:t>
            </a:r>
            <a:r>
              <a:rPr lang="en-US" sz="2000" b="1" dirty="0">
                <a:cs typeface="+mj-cs"/>
              </a:rPr>
              <a:t>%</a:t>
            </a:r>
            <a:r>
              <a:rPr lang="ar-DZ" sz="2000" dirty="0">
                <a:cs typeface="+mj-cs"/>
              </a:rPr>
              <a:t>، حيث يعكس الكتاب التزام الغزالي العميق بتعليمات الشريعة الإسلامية وتوجيهاتها في جميع نواحي الحياة. فقد قدم الغزالي من خلال هذا العمل الشامل رؤية متكاملة تجمع بين العبادة والتقوى وبين الأخلاق الفاضلة التي يجب أن يتحلى بها المسلم في تفاعله مع الآخرين. كما أبرز الكتاب أهمية تصفية النفس من الشهوات وتهذيبها للوصول إلى الإيمان الكامل والالتزام بأوامر الله.</a:t>
            </a:r>
          </a:p>
          <a:p>
            <a:pPr algn="r" rtl="1">
              <a:lnSpc>
                <a:spcPct val="150000"/>
              </a:lnSpc>
            </a:pPr>
            <a:r>
              <a:rPr lang="ar-DZ" sz="2000" dirty="0">
                <a:cs typeface="+mj-cs"/>
              </a:rPr>
              <a:t>ورغم أن الكتاب يشمل </a:t>
            </a:r>
            <a:r>
              <a:rPr lang="ar-DZ" sz="2000" b="1" dirty="0">
                <a:cs typeface="+mj-cs"/>
              </a:rPr>
              <a:t>جوانب اجتماعية</a:t>
            </a:r>
            <a:r>
              <a:rPr lang="en-US" sz="2000" b="1" dirty="0">
                <a:cs typeface="+mj-cs"/>
              </a:rPr>
              <a:t> </a:t>
            </a:r>
            <a:r>
              <a:rPr lang="ar-DZ" sz="2000" dirty="0">
                <a:cs typeface="+mj-cs"/>
              </a:rPr>
              <a:t>بنسبة </a:t>
            </a:r>
            <a:r>
              <a:rPr lang="en-US" sz="2000" dirty="0">
                <a:cs typeface="+mj-cs"/>
              </a:rPr>
              <a:t> </a:t>
            </a:r>
            <a:r>
              <a:rPr lang="ar-DZ" sz="2000" dirty="0">
                <a:latin typeface="Times New Roman" panose="02020603050405020304" pitchFamily="18" charset="0"/>
                <a:cs typeface="Times New Roman" panose="02020603050405020304" pitchFamily="18" charset="0"/>
              </a:rPr>
              <a:t>15%</a:t>
            </a:r>
            <a:r>
              <a:rPr lang="ar-DZ" sz="2000" b="1" dirty="0">
                <a:cs typeface="+mj-cs"/>
              </a:rPr>
              <a:t>واقتصادية </a:t>
            </a:r>
            <a:r>
              <a:rPr lang="ar-DZ" sz="2000" dirty="0">
                <a:cs typeface="+mj-cs"/>
              </a:rPr>
              <a:t>بنسبة 10</a:t>
            </a:r>
            <a:r>
              <a:rPr lang="en-US" sz="2000" dirty="0">
                <a:cs typeface="+mj-cs"/>
              </a:rPr>
              <a:t>% </a:t>
            </a:r>
            <a:r>
              <a:rPr lang="ar-DZ" sz="2000" dirty="0">
                <a:cs typeface="+mj-cs"/>
              </a:rPr>
              <a:t> </a:t>
            </a:r>
            <a:r>
              <a:rPr lang="ar-DZ" sz="2000" b="1" dirty="0">
                <a:cs typeface="+mj-cs"/>
              </a:rPr>
              <a:t>وثقافية</a:t>
            </a:r>
            <a:r>
              <a:rPr lang="ar-DZ" sz="2000" dirty="0">
                <a:cs typeface="+mj-cs"/>
              </a:rPr>
              <a:t> بنسبة 15</a:t>
            </a:r>
            <a:r>
              <a:rPr lang="en-US" sz="2000" dirty="0">
                <a:cs typeface="+mj-cs"/>
              </a:rPr>
              <a:t>%</a:t>
            </a:r>
            <a:r>
              <a:rPr lang="ar-DZ" sz="2000" dirty="0">
                <a:cs typeface="+mj-cs"/>
              </a:rPr>
              <a:t>، إلا أن محوره الرئيسي يبقى في دعوته إلى تنقية الروح وتحقيق التوازن بين الدنيا والآخرة، من خلال الاهتمام بالطاعات الفردية والجماعية، مع الحرص على تحقيق العدالة الاجتماعية والعمل بأخلاق إسلامية في مختلف مناحي الحياة. وفي هذا السياق، يُعد </a:t>
            </a:r>
            <a:r>
              <a:rPr lang="ar-DZ" sz="2000" i="1" dirty="0">
                <a:cs typeface="+mj-cs"/>
              </a:rPr>
              <a:t>إحياء علوم الدين</a:t>
            </a:r>
            <a:r>
              <a:rPr lang="ar-DZ" sz="2000" dirty="0">
                <a:cs typeface="+mj-cs"/>
              </a:rPr>
              <a:t> من أبرز الأعمال التي تسلط الضوء على العلاقة بين الإنسان وربه، وتضع الأسس التي تبني مجتمعاً أخلاقياً قائماً على القيم الإسلامية السامية.</a:t>
            </a:r>
          </a:p>
          <a:p>
            <a:pPr algn="r" rtl="1">
              <a:lnSpc>
                <a:spcPct val="150000"/>
              </a:lnSpc>
              <a:spcAft>
                <a:spcPts val="800"/>
              </a:spcAft>
            </a:pPr>
            <a:endParaRPr lang="fr-FR" sz="2000" kern="15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50000"/>
              </a:lnSpc>
              <a:spcAft>
                <a:spcPts val="800"/>
              </a:spcAft>
            </a:pPr>
            <a:r>
              <a:rPr lang="ar-SA" sz="2000" kern="150" dirty="0">
                <a:effectLst/>
                <a:latin typeface="Calibri" panose="020F0502020204030204" pitchFamily="34" charset="0"/>
                <a:ea typeface="Calibri" panose="020F0502020204030204" pitchFamily="34" charset="0"/>
                <a:cs typeface="Times New Roman" panose="02020603050405020304" pitchFamily="18" charset="0"/>
              </a:rPr>
              <a:t>.</a:t>
            </a:r>
            <a:endParaRPr lang="fr-FR" sz="2000" kern="15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sz="2000" dirty="0"/>
          </a:p>
        </p:txBody>
      </p:sp>
    </p:spTree>
    <p:extLst>
      <p:ext uri="{BB962C8B-B14F-4D97-AF65-F5344CB8AC3E}">
        <p14:creationId xmlns:p14="http://schemas.microsoft.com/office/powerpoint/2010/main" val="635932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53074E0-D6CD-283B-3C53-11F142621449}"/>
              </a:ext>
            </a:extLst>
          </p:cNvPr>
          <p:cNvSpPr txBox="1"/>
          <p:nvPr/>
        </p:nvSpPr>
        <p:spPr>
          <a:xfrm>
            <a:off x="4690782" y="222748"/>
            <a:ext cx="2810435" cy="523220"/>
          </a:xfrm>
          <a:prstGeom prst="rect">
            <a:avLst/>
          </a:prstGeom>
          <a:noFill/>
        </p:spPr>
        <p:txBody>
          <a:bodyPr wrap="square" rtlCol="0">
            <a:spAutoFit/>
          </a:bodyPr>
          <a:lstStyle/>
          <a:p>
            <a:pPr algn="ctr" rtl="1"/>
            <a:r>
              <a:rPr lang="ar-DZ" sz="2800" b="1" dirty="0"/>
              <a:t>قائمة المصادر</a:t>
            </a:r>
            <a:endParaRPr lang="fr-FR" sz="2800" b="1" dirty="0"/>
          </a:p>
        </p:txBody>
      </p:sp>
      <p:sp>
        <p:nvSpPr>
          <p:cNvPr id="8" name="ZoneTexte 7">
            <a:extLst>
              <a:ext uri="{FF2B5EF4-FFF2-40B4-BE49-F238E27FC236}">
                <a16:creationId xmlns:a16="http://schemas.microsoft.com/office/drawing/2014/main" id="{2DCDF90C-4538-E1E0-A96B-41AFFCC0C247}"/>
              </a:ext>
            </a:extLst>
          </p:cNvPr>
          <p:cNvSpPr txBox="1"/>
          <p:nvPr/>
        </p:nvSpPr>
        <p:spPr>
          <a:xfrm>
            <a:off x="320487" y="745968"/>
            <a:ext cx="11551024" cy="2761653"/>
          </a:xfrm>
          <a:prstGeom prst="rect">
            <a:avLst/>
          </a:prstGeom>
          <a:noFill/>
        </p:spPr>
        <p:txBody>
          <a:bodyPr wrap="square" rtlCol="0">
            <a:spAutoFit/>
          </a:bodyPr>
          <a:lstStyle/>
          <a:p>
            <a:pPr marL="0" marR="0" algn="r" rtl="1">
              <a:lnSpc>
                <a:spcPct val="150000"/>
              </a:lnSpc>
              <a:spcAft>
                <a:spcPts val="800"/>
              </a:spcAft>
            </a:pPr>
            <a:r>
              <a:rPr lang="ar-SA" sz="2000" kern="150" dirty="0">
                <a:effectLst/>
                <a:latin typeface="Calibri" panose="020F0502020204030204" pitchFamily="34" charset="0"/>
                <a:ea typeface="Calibri" panose="020F0502020204030204" pitchFamily="34" charset="0"/>
                <a:cs typeface="Times New Roman" panose="02020603050405020304" pitchFamily="18" charset="0"/>
              </a:rPr>
              <a:t>المصادر:</a:t>
            </a:r>
            <a:endParaRPr lang="fr-FR" sz="2000" kern="15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DZ" sz="2000" kern="150" dirty="0">
                <a:latin typeface="Calibri" panose="020F0502020204030204" pitchFamily="34" charset="0"/>
                <a:ea typeface="Calibri" panose="020F0502020204030204" pitchFamily="34" charset="0"/>
                <a:cs typeface="Times New Roman" panose="02020603050405020304" pitchFamily="18" charset="0"/>
              </a:rPr>
              <a:t>محمد أبو زهرة . اصول الفقه . القاهرة : دار الفكر العربي . 1958</a:t>
            </a:r>
          </a:p>
          <a:p>
            <a:pPr algn="r" rtl="1">
              <a:lnSpc>
                <a:spcPct val="150000"/>
              </a:lnSpc>
              <a:spcAft>
                <a:spcPts val="800"/>
              </a:spcAft>
            </a:pPr>
            <a:r>
              <a:rPr lang="ar-DZ" sz="2000" dirty="0">
                <a:cs typeface="+mj-cs"/>
              </a:rPr>
              <a:t>ابن منظور، </a:t>
            </a:r>
            <a:r>
              <a:rPr lang="ar-DZ" sz="2000" i="1" dirty="0">
                <a:cs typeface="+mj-cs"/>
              </a:rPr>
              <a:t>لسان العرب</a:t>
            </a:r>
            <a:r>
              <a:rPr lang="ar-DZ" sz="2000" dirty="0">
                <a:cs typeface="+mj-cs"/>
              </a:rPr>
              <a:t>، دار المعرفة، بيروت، الجزء الأول</a:t>
            </a:r>
          </a:p>
          <a:p>
            <a:pPr algn="r" rtl="1">
              <a:lnSpc>
                <a:spcPct val="150000"/>
              </a:lnSpc>
              <a:spcAft>
                <a:spcPts val="800"/>
              </a:spcAft>
            </a:pPr>
            <a:r>
              <a:rPr lang="ar-DZ" sz="2000" dirty="0">
                <a:cs typeface="+mj-cs"/>
              </a:rPr>
              <a:t>النووي، </a:t>
            </a:r>
            <a:r>
              <a:rPr lang="ar-DZ" sz="2000" i="1" dirty="0">
                <a:cs typeface="+mj-cs"/>
              </a:rPr>
              <a:t>المجموع شرح المهذب</a:t>
            </a:r>
            <a:r>
              <a:rPr lang="ar-DZ" sz="2000" dirty="0">
                <a:cs typeface="+mj-cs"/>
              </a:rPr>
              <a:t>، دار الفكر، بيروت، الجزء الأول</a:t>
            </a:r>
            <a:endParaRPr lang="fr-FR" sz="2000" kern="150" dirty="0">
              <a:effectLst/>
              <a:latin typeface="Calibri" panose="020F0502020204030204" pitchFamily="34" charset="0"/>
              <a:ea typeface="Calibri" panose="020F0502020204030204" pitchFamily="34" charset="0"/>
              <a:cs typeface="+mj-cs"/>
            </a:endParaRPr>
          </a:p>
          <a:p>
            <a:pPr algn="r" rtl="1">
              <a:lnSpc>
                <a:spcPct val="150000"/>
              </a:lnSpc>
              <a:spcAft>
                <a:spcPts val="800"/>
              </a:spcAft>
            </a:pPr>
            <a:r>
              <a:rPr lang="ar-DZ" sz="2000" kern="150" dirty="0">
                <a:latin typeface="Calibri" panose="020F0502020204030204" pitchFamily="34" charset="0"/>
                <a:ea typeface="Calibri" panose="020F0502020204030204" pitchFamily="34" charset="0"/>
                <a:cs typeface="Times New Roman" panose="02020603050405020304" pitchFamily="18" charset="0"/>
              </a:rPr>
              <a:t>وهبة </a:t>
            </a:r>
            <a:r>
              <a:rPr lang="ar-DZ" sz="2000" kern="150" dirty="0" err="1">
                <a:latin typeface="Calibri" panose="020F0502020204030204" pitchFamily="34" charset="0"/>
                <a:ea typeface="Calibri" panose="020F0502020204030204" pitchFamily="34" charset="0"/>
                <a:cs typeface="Times New Roman" panose="02020603050405020304" pitchFamily="18" charset="0"/>
              </a:rPr>
              <a:t>الزحيلي</a:t>
            </a:r>
            <a:r>
              <a:rPr lang="ar-DZ" sz="2000" kern="150" dirty="0">
                <a:latin typeface="Calibri" panose="020F0502020204030204" pitchFamily="34" charset="0"/>
                <a:ea typeface="Calibri" panose="020F0502020204030204" pitchFamily="34" charset="0"/>
                <a:cs typeface="Times New Roman" panose="02020603050405020304" pitchFamily="18" charset="0"/>
              </a:rPr>
              <a:t> . الفقه الإسلامي و أدلته . ج1 . دمشق: دار الفكر للطباعة و التوزيع و النشر. 1985.</a:t>
            </a:r>
            <a:endParaRPr lang="fr-FR" sz="2000" kern="1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7728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anim calcmode="lin" valueType="num">
                                      <p:cBhvr>
                                        <p:cTn id="2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1000"/>
                                        <p:tgtEl>
                                          <p:spTgt spid="8">
                                            <p:txEl>
                                              <p:pRg st="4" end="4"/>
                                            </p:txEl>
                                          </p:spTgt>
                                        </p:tgtEl>
                                      </p:cBhvr>
                                    </p:animEffect>
                                    <p:anim calcmode="lin" valueType="num">
                                      <p:cBhvr>
                                        <p:cTn id="3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F57BA7-D556-90CD-8D8D-66A7E109223F}"/>
              </a:ext>
            </a:extLst>
          </p:cNvPr>
          <p:cNvSpPr txBox="1"/>
          <p:nvPr/>
        </p:nvSpPr>
        <p:spPr>
          <a:xfrm>
            <a:off x="2339788" y="201706"/>
            <a:ext cx="7516906" cy="2123658"/>
          </a:xfrm>
          <a:prstGeom prst="rect">
            <a:avLst/>
          </a:prstGeom>
          <a:noFill/>
        </p:spPr>
        <p:txBody>
          <a:bodyPr wrap="square" rtlCol="0">
            <a:spAutoFit/>
          </a:bodyPr>
          <a:lstStyle/>
          <a:p>
            <a:pPr algn="r" rtl="1">
              <a:lnSpc>
                <a:spcPct val="150000"/>
              </a:lnSpc>
            </a:pPr>
            <a:r>
              <a:rPr lang="ar-DZ" sz="2000" dirty="0">
                <a:solidFill>
                  <a:schemeClr val="bg1"/>
                </a:solidFill>
                <a:cs typeface="+mj-cs"/>
              </a:rPr>
              <a:t>تكمن إشكالية البحث في ما هي أهمية كتب الفقه والفتاوى كمصادر غنية لفهم الحياة الاجتماعية والسياسية والاقتصادية في التاريخ الإسلامي؟</a:t>
            </a:r>
          </a:p>
          <a:p>
            <a:pPr algn="r" rtl="1">
              <a:lnSpc>
                <a:spcPct val="150000"/>
              </a:lnSpc>
            </a:pPr>
            <a:r>
              <a:rPr lang="ar-DZ" sz="2000" dirty="0">
                <a:solidFill>
                  <a:schemeClr val="bg1"/>
                </a:solidFill>
                <a:cs typeface="+mj-cs"/>
              </a:rPr>
              <a:t>وماهي اهم مؤلفات كتب الفقه و الفتاوى؟</a:t>
            </a:r>
          </a:p>
          <a:p>
            <a:pPr algn="r" rtl="1"/>
            <a:endParaRPr lang="ar-DZ" sz="2400" dirty="0">
              <a:solidFill>
                <a:schemeClr val="bg1"/>
              </a:solidFill>
            </a:endParaRPr>
          </a:p>
          <a:p>
            <a:pPr algn="r" rtl="1"/>
            <a:endParaRPr lang="fr-FR" dirty="0">
              <a:solidFill>
                <a:schemeClr val="bg1"/>
              </a:solidFill>
            </a:endParaRPr>
          </a:p>
        </p:txBody>
      </p:sp>
    </p:spTree>
    <p:extLst>
      <p:ext uri="{BB962C8B-B14F-4D97-AF65-F5344CB8AC3E}">
        <p14:creationId xmlns:p14="http://schemas.microsoft.com/office/powerpoint/2010/main" val="33162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AA898E-8CB6-3B13-69A6-8CC1120302CC}"/>
              </a:ext>
            </a:extLst>
          </p:cNvPr>
          <p:cNvSpPr txBox="1"/>
          <p:nvPr/>
        </p:nvSpPr>
        <p:spPr>
          <a:xfrm>
            <a:off x="4057338" y="389745"/>
            <a:ext cx="4077324" cy="646331"/>
          </a:xfrm>
          <a:prstGeom prst="rect">
            <a:avLst/>
          </a:prstGeom>
          <a:noFill/>
        </p:spPr>
        <p:txBody>
          <a:bodyPr wrap="square" rtlCol="0">
            <a:spAutoFit/>
          </a:bodyPr>
          <a:lstStyle/>
          <a:p>
            <a:pPr algn="ctr"/>
            <a:r>
              <a:rPr lang="ar-DZ" sz="3600" b="1" dirty="0"/>
              <a:t>خطة البحث</a:t>
            </a:r>
            <a:endParaRPr lang="fr-FR" sz="3600" b="1" dirty="0"/>
          </a:p>
        </p:txBody>
      </p:sp>
      <p:sp>
        <p:nvSpPr>
          <p:cNvPr id="3" name="ZoneTexte 2">
            <a:extLst>
              <a:ext uri="{FF2B5EF4-FFF2-40B4-BE49-F238E27FC236}">
                <a16:creationId xmlns:a16="http://schemas.microsoft.com/office/drawing/2014/main" id="{1C63C270-913A-6793-8246-C3F3EBF88009}"/>
              </a:ext>
            </a:extLst>
          </p:cNvPr>
          <p:cNvSpPr txBox="1"/>
          <p:nvPr/>
        </p:nvSpPr>
        <p:spPr>
          <a:xfrm>
            <a:off x="1140758" y="1385047"/>
            <a:ext cx="10206318" cy="5081519"/>
          </a:xfrm>
          <a:prstGeom prst="rect">
            <a:avLst/>
          </a:prstGeom>
          <a:noFill/>
        </p:spPr>
        <p:txBody>
          <a:bodyPr wrap="square" rtlCol="0">
            <a:spAutoFit/>
          </a:bodyPr>
          <a:lstStyle/>
          <a:p>
            <a:pPr algn="r">
              <a:lnSpc>
                <a:spcPct val="150000"/>
              </a:lnSpc>
            </a:pPr>
            <a:r>
              <a:rPr lang="ar-DZ" sz="2000" b="1" kern="150" dirty="0">
                <a:solidFill>
                  <a:srgbClr val="FF0000"/>
                </a:solidFill>
                <a:effectLst/>
                <a:latin typeface="Calibri" panose="020F0502020204030204" pitchFamily="34" charset="0"/>
                <a:ea typeface="Calibri" panose="020F0502020204030204" pitchFamily="34" charset="0"/>
                <a:cs typeface="+mj-cs"/>
              </a:rPr>
              <a:t>الجانب النظري:</a:t>
            </a:r>
          </a:p>
          <a:p>
            <a:pPr algn="r" rtl="1">
              <a:lnSpc>
                <a:spcPct val="150000"/>
              </a:lnSpc>
            </a:pPr>
            <a:r>
              <a:rPr lang="ar-DZ" sz="2000" b="1" kern="150" dirty="0">
                <a:solidFill>
                  <a:srgbClr val="FF0000"/>
                </a:solidFill>
                <a:latin typeface="Calibri" panose="020F0502020204030204" pitchFamily="34" charset="0"/>
                <a:ea typeface="Calibri" panose="020F0502020204030204" pitchFamily="34" charset="0"/>
                <a:cs typeface="+mj-cs"/>
              </a:rPr>
              <a:t>مقدمة</a:t>
            </a:r>
          </a:p>
          <a:p>
            <a:pPr algn="r" rtl="1">
              <a:lnSpc>
                <a:spcPct val="150000"/>
              </a:lnSpc>
            </a:pPr>
            <a:r>
              <a:rPr lang="ar-SA" sz="2000" b="1"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a:t>
            </a:r>
            <a:r>
              <a:rPr lang="ar-DZ" sz="2000" b="1"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مبحث الأول</a:t>
            </a:r>
            <a:r>
              <a:rPr lang="ar-SA" sz="2000" b="1"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ar-DZ" sz="2000" kern="150" dirty="0">
                <a:latin typeface="Calibri" panose="020F0502020204030204" pitchFamily="34" charset="0"/>
                <a:ea typeface="Calibri" panose="020F0502020204030204" pitchFamily="34" charset="0"/>
                <a:cs typeface="Times New Roman" panose="02020603050405020304" pitchFamily="18" charset="0"/>
              </a:rPr>
              <a:t>تعريف الفقه لغة و اصطلاحا</a:t>
            </a:r>
          </a:p>
          <a:p>
            <a:pPr algn="r" rtl="1">
              <a:lnSpc>
                <a:spcPct val="150000"/>
              </a:lnSpc>
            </a:pPr>
            <a:r>
              <a:rPr lang="ar-DZ" sz="2000" b="1" dirty="0">
                <a:solidFill>
                  <a:srgbClr val="FF0000"/>
                </a:solidFill>
              </a:rPr>
              <a:t>المبحث الثاني : </a:t>
            </a:r>
            <a:r>
              <a:rPr lang="ar-DZ" sz="2000" dirty="0"/>
              <a:t>تعريف الفتاوى لغة واصطلاحا</a:t>
            </a:r>
          </a:p>
          <a:p>
            <a:pPr algn="r" rtl="1">
              <a:lnSpc>
                <a:spcPct val="150000"/>
              </a:lnSpc>
            </a:pPr>
            <a:r>
              <a:rPr lang="ar-SA" sz="2000" b="1" kern="150" dirty="0">
                <a:solidFill>
                  <a:srgbClr val="FF0000"/>
                </a:solidFill>
                <a:latin typeface="Calibri" panose="020F0502020204030204" pitchFamily="34" charset="0"/>
                <a:ea typeface="Calibri" panose="020F0502020204030204" pitchFamily="34" charset="0"/>
              </a:rPr>
              <a:t>المبحث ال</a:t>
            </a:r>
            <a:r>
              <a:rPr lang="ar-DZ" sz="2000" b="1" kern="150" dirty="0">
                <a:solidFill>
                  <a:srgbClr val="FF0000"/>
                </a:solidFill>
                <a:latin typeface="Calibri" panose="020F0502020204030204" pitchFamily="34" charset="0"/>
                <a:ea typeface="Calibri" panose="020F0502020204030204" pitchFamily="34" charset="0"/>
              </a:rPr>
              <a:t>ثالث</a:t>
            </a:r>
            <a:r>
              <a:rPr lang="ar-SA" sz="2000" b="1" kern="150" dirty="0">
                <a:solidFill>
                  <a:srgbClr val="FF0000"/>
                </a:solidFill>
                <a:latin typeface="Calibri" panose="020F0502020204030204" pitchFamily="34" charset="0"/>
                <a:ea typeface="Calibri" panose="020F0502020204030204" pitchFamily="34" charset="0"/>
              </a:rPr>
              <a:t>: </a:t>
            </a:r>
            <a:r>
              <a:rPr lang="ar-SA" sz="2000" kern="150" dirty="0">
                <a:latin typeface="Calibri" panose="020F0502020204030204" pitchFamily="34" charset="0"/>
                <a:ea typeface="Calibri" panose="020F0502020204030204" pitchFamily="34" charset="0"/>
              </a:rPr>
              <a:t>أهمية كتب الفقه والفتاوى في دراسة التاريخ الإسلامي</a:t>
            </a:r>
            <a:endParaRPr lang="ar-DZ" sz="2000" kern="150" dirty="0">
              <a:latin typeface="Calibri" panose="020F0502020204030204" pitchFamily="34" charset="0"/>
              <a:ea typeface="Calibri" panose="020F0502020204030204" pitchFamily="34" charset="0"/>
            </a:endParaRPr>
          </a:p>
          <a:p>
            <a:pPr algn="r" rtl="1">
              <a:lnSpc>
                <a:spcPct val="150000"/>
              </a:lnSpc>
            </a:pPr>
            <a:r>
              <a:rPr lang="ar-DZ" sz="2000" b="1" kern="150" dirty="0">
                <a:solidFill>
                  <a:srgbClr val="FF0000"/>
                </a:solidFill>
                <a:latin typeface="Calibri" panose="020F0502020204030204" pitchFamily="34" charset="0"/>
                <a:ea typeface="Calibri" panose="020F0502020204030204" pitchFamily="34" charset="0"/>
              </a:rPr>
              <a:t>المبحث الرابع : </a:t>
            </a:r>
            <a:r>
              <a:rPr lang="ar-DZ" sz="2000" kern="150" dirty="0">
                <a:latin typeface="Calibri" panose="020F0502020204030204" pitchFamily="34" charset="0"/>
                <a:ea typeface="Calibri" panose="020F0502020204030204" pitchFamily="34" charset="0"/>
              </a:rPr>
              <a:t>أهم مؤلفات كتب الفقه و الفتاوى</a:t>
            </a:r>
            <a:endParaRPr lang="fr-FR" sz="2000" kern="150" dirty="0">
              <a:solidFill>
                <a:srgbClr val="FF0000"/>
              </a:solidFill>
              <a:latin typeface="Calibri" panose="020F0502020204030204" pitchFamily="34" charset="0"/>
              <a:ea typeface="Calibri" panose="020F0502020204030204" pitchFamily="34" charset="0"/>
            </a:endParaRPr>
          </a:p>
          <a:p>
            <a:pPr algn="r" rtl="1">
              <a:lnSpc>
                <a:spcPct val="150000"/>
              </a:lnSpc>
            </a:pPr>
            <a:endParaRPr lang="fr-FR" sz="2000" dirty="0"/>
          </a:p>
          <a:p>
            <a:pPr algn="r" rtl="1">
              <a:lnSpc>
                <a:spcPct val="150000"/>
              </a:lnSpc>
            </a:pPr>
            <a:endParaRPr lang="fr-FR" sz="2000" b="1" dirty="0">
              <a:solidFill>
                <a:srgbClr val="FF0000"/>
              </a:solidFill>
            </a:endParaRPr>
          </a:p>
          <a:p>
            <a:pPr algn="r" rtl="1">
              <a:lnSpc>
                <a:spcPct val="150000"/>
              </a:lnSpc>
            </a:pPr>
            <a:endParaRPr lang="en-US" sz="2000" b="1" kern="1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r" rtl="1">
              <a:lnSpc>
                <a:spcPct val="150000"/>
              </a:lnSpc>
            </a:pPr>
            <a:endParaRPr lang="ar-DZ" sz="2000" b="1" kern="150" dirty="0">
              <a:solidFill>
                <a:srgbClr val="FF0000"/>
              </a:solidFill>
              <a:latin typeface="Calibri" panose="020F0502020204030204" pitchFamily="34" charset="0"/>
              <a:ea typeface="Calibri" panose="020F0502020204030204" pitchFamily="34" charset="0"/>
              <a:cs typeface="+mj-cs"/>
            </a:endParaRPr>
          </a:p>
          <a:p>
            <a:pPr algn="r">
              <a:lnSpc>
                <a:spcPct val="150000"/>
              </a:lnSpc>
            </a:pPr>
            <a:endParaRPr lang="fr-FR" dirty="0"/>
          </a:p>
        </p:txBody>
      </p:sp>
    </p:spTree>
    <p:extLst>
      <p:ext uri="{BB962C8B-B14F-4D97-AF65-F5344CB8AC3E}">
        <p14:creationId xmlns:p14="http://schemas.microsoft.com/office/powerpoint/2010/main" val="1159761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15E0C2B-0EBE-3096-9C28-670F7CB435B5}"/>
              </a:ext>
            </a:extLst>
          </p:cNvPr>
          <p:cNvSpPr txBox="1"/>
          <p:nvPr/>
        </p:nvSpPr>
        <p:spPr>
          <a:xfrm>
            <a:off x="1104275" y="147918"/>
            <a:ext cx="9983449" cy="5740033"/>
          </a:xfrm>
          <a:prstGeom prst="rect">
            <a:avLst/>
          </a:prstGeom>
          <a:noFill/>
        </p:spPr>
        <p:txBody>
          <a:bodyPr wrap="square" rtlCol="0">
            <a:spAutoFit/>
          </a:bodyPr>
          <a:lstStyle/>
          <a:p>
            <a:pPr algn="r" rtl="1">
              <a:lnSpc>
                <a:spcPct val="150000"/>
              </a:lnSpc>
            </a:pPr>
            <a:r>
              <a:rPr lang="ar-DZ" b="1" dirty="0">
                <a:solidFill>
                  <a:srgbClr val="FF0000"/>
                </a:solidFill>
              </a:rPr>
              <a:t>الجانب التطبيقي:</a:t>
            </a:r>
            <a:endParaRPr lang="ar-DZ" sz="1600" b="1" dirty="0">
              <a:solidFill>
                <a:srgbClr val="FF0000"/>
              </a:solidFill>
            </a:endParaRPr>
          </a:p>
          <a:p>
            <a:pPr algn="r" rtl="1">
              <a:lnSpc>
                <a:spcPct val="150000"/>
              </a:lnSpc>
            </a:pPr>
            <a:r>
              <a:rPr lang="ar-SA" dirty="0">
                <a:solidFill>
                  <a:srgbClr val="FF0000"/>
                </a:solidFill>
              </a:rPr>
              <a:t>الحياة الشخصية والتاريخية للإمام الغزالي</a:t>
            </a:r>
            <a:endParaRPr lang="ar-DZ" dirty="0">
              <a:solidFill>
                <a:srgbClr val="FF0000"/>
              </a:solidFill>
            </a:endParaRPr>
          </a:p>
          <a:p>
            <a:pPr algn="r" rtl="1">
              <a:lnSpc>
                <a:spcPct val="150000"/>
              </a:lnSpc>
            </a:pPr>
            <a:r>
              <a:rPr lang="ar-DZ" dirty="0">
                <a:solidFill>
                  <a:srgbClr val="FF0000"/>
                </a:solidFill>
                <a:latin typeface="DroidArabicKufi-Regular"/>
              </a:rPr>
              <a:t>أشهر مؤلفات أبي حامد الغزالي</a:t>
            </a:r>
            <a:endParaRPr lang="ar-DZ" dirty="0"/>
          </a:p>
          <a:p>
            <a:pPr algn="r" rtl="1">
              <a:lnSpc>
                <a:spcPct val="150000"/>
              </a:lnSpc>
            </a:pPr>
            <a:r>
              <a:rPr lang="ar-DZ" dirty="0">
                <a:solidFill>
                  <a:srgbClr val="FF0000"/>
                </a:solidFill>
              </a:rPr>
              <a:t>التعريف بالكتاب</a:t>
            </a:r>
            <a:endParaRPr lang="en-US" dirty="0"/>
          </a:p>
          <a:p>
            <a:pPr algn="r" rtl="1">
              <a:lnSpc>
                <a:spcPct val="150000"/>
              </a:lnSpc>
            </a:pPr>
            <a:r>
              <a:rPr lang="ar-DZ" dirty="0">
                <a:solidFill>
                  <a:srgbClr val="FF0000"/>
                </a:solidFill>
              </a:rPr>
              <a:t>الجوانب : </a:t>
            </a:r>
          </a:p>
          <a:p>
            <a:pPr marL="285750" indent="-285750" algn="r" rtl="1">
              <a:lnSpc>
                <a:spcPct val="150000"/>
              </a:lnSpc>
              <a:buFontTx/>
              <a:buChar char="-"/>
            </a:pPr>
            <a:r>
              <a:rPr lang="ar-DZ" dirty="0"/>
              <a:t>الاجتماعية </a:t>
            </a:r>
          </a:p>
          <a:p>
            <a:pPr marL="285750" indent="-285750" algn="r" rtl="1">
              <a:lnSpc>
                <a:spcPct val="150000"/>
              </a:lnSpc>
              <a:buFontTx/>
              <a:buChar char="-"/>
            </a:pPr>
            <a:r>
              <a:rPr lang="ar-DZ" dirty="0"/>
              <a:t>الاقتصادية </a:t>
            </a:r>
          </a:p>
          <a:p>
            <a:pPr marL="285750" indent="-285750" algn="r" rtl="1">
              <a:lnSpc>
                <a:spcPct val="150000"/>
              </a:lnSpc>
              <a:buFontTx/>
              <a:buChar char="-"/>
            </a:pPr>
            <a:r>
              <a:rPr lang="ar-DZ" dirty="0"/>
              <a:t>الدينية </a:t>
            </a:r>
          </a:p>
          <a:p>
            <a:pPr marL="285750" indent="-285750" algn="r" rtl="1">
              <a:lnSpc>
                <a:spcPct val="150000"/>
              </a:lnSpc>
              <a:buFontTx/>
              <a:buChar char="-"/>
            </a:pPr>
            <a:r>
              <a:rPr lang="ar-DZ" dirty="0"/>
              <a:t>الثقافية</a:t>
            </a:r>
          </a:p>
          <a:p>
            <a:pPr algn="r" rtl="1">
              <a:lnSpc>
                <a:spcPct val="150000"/>
              </a:lnSpc>
            </a:pPr>
            <a:endParaRPr lang="ar-DZ" dirty="0"/>
          </a:p>
          <a:p>
            <a:pPr algn="r" rtl="1">
              <a:lnSpc>
                <a:spcPct val="150000"/>
              </a:lnSpc>
            </a:pPr>
            <a:r>
              <a:rPr lang="ar-SA" b="1" dirty="0">
                <a:solidFill>
                  <a:srgbClr val="FF0000"/>
                </a:solidFill>
              </a:rPr>
              <a:t>خاتمة</a:t>
            </a:r>
            <a:endParaRPr lang="fr-FR" dirty="0">
              <a:solidFill>
                <a:srgbClr val="FF0000"/>
              </a:solidFill>
            </a:endParaRPr>
          </a:p>
          <a:p>
            <a:pPr algn="r" rtl="1">
              <a:lnSpc>
                <a:spcPct val="150000"/>
              </a:lnSpc>
            </a:pPr>
            <a:r>
              <a:rPr lang="ar-DZ" b="1" dirty="0">
                <a:solidFill>
                  <a:srgbClr val="FF0000"/>
                </a:solidFill>
              </a:rPr>
              <a:t>قائمة المصادر</a:t>
            </a:r>
          </a:p>
          <a:p>
            <a:pPr algn="r" rtl="1">
              <a:lnSpc>
                <a:spcPct val="150000"/>
              </a:lnSpc>
            </a:pPr>
            <a:r>
              <a:rPr lang="ar-SA" b="1" dirty="0"/>
              <a:t> </a:t>
            </a:r>
            <a:endParaRPr lang="ar-DZ" b="1" dirty="0"/>
          </a:p>
          <a:p>
            <a:pPr algn="r" rtl="1"/>
            <a:endParaRPr lang="fr-FR" sz="1600" dirty="0"/>
          </a:p>
        </p:txBody>
      </p:sp>
    </p:spTree>
    <p:extLst>
      <p:ext uri="{BB962C8B-B14F-4D97-AF65-F5344CB8AC3E}">
        <p14:creationId xmlns:p14="http://schemas.microsoft.com/office/powerpoint/2010/main" val="16481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
                                            <p:txEl>
                                              <p:pRg st="11" end="11"/>
                                            </p:txEl>
                                          </p:spTgt>
                                        </p:tgtEl>
                                        <p:attrNameLst>
                                          <p:attrName>style.visibility</p:attrName>
                                        </p:attrNameLst>
                                      </p:cBhvr>
                                      <p:to>
                                        <p:strVal val="visible"/>
                                      </p:to>
                                    </p:set>
                                    <p:animEffect transition="in" filter="fade">
                                      <p:cBhvr>
                                        <p:cTn id="75" dur="1000"/>
                                        <p:tgtEl>
                                          <p:spTgt spid="2">
                                            <p:txEl>
                                              <p:pRg st="11" end="11"/>
                                            </p:txEl>
                                          </p:spTgt>
                                        </p:tgtEl>
                                      </p:cBhvr>
                                    </p:animEffect>
                                    <p:anim calcmode="lin" valueType="num">
                                      <p:cBhvr>
                                        <p:cTn id="7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190C7AA-18DB-9BF0-3072-5F827E362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771" y="833717"/>
            <a:ext cx="8992458" cy="5190565"/>
          </a:xfrm>
          <a:prstGeom prst="rect">
            <a:avLst/>
          </a:prstGeom>
        </p:spPr>
      </p:pic>
      <p:sp>
        <p:nvSpPr>
          <p:cNvPr id="4" name="ZoneTexte 3">
            <a:extLst>
              <a:ext uri="{FF2B5EF4-FFF2-40B4-BE49-F238E27FC236}">
                <a16:creationId xmlns:a16="http://schemas.microsoft.com/office/drawing/2014/main" id="{24175161-EA11-48EB-D7FB-66764F6F9680}"/>
              </a:ext>
            </a:extLst>
          </p:cNvPr>
          <p:cNvSpPr txBox="1"/>
          <p:nvPr/>
        </p:nvSpPr>
        <p:spPr>
          <a:xfrm>
            <a:off x="3455894" y="3075056"/>
            <a:ext cx="5069541" cy="707886"/>
          </a:xfrm>
          <a:prstGeom prst="rect">
            <a:avLst/>
          </a:prstGeom>
          <a:noFill/>
        </p:spPr>
        <p:txBody>
          <a:bodyPr wrap="square" rtlCol="0">
            <a:spAutoFit/>
          </a:bodyPr>
          <a:lstStyle/>
          <a:p>
            <a:pPr algn="ctr" rtl="1"/>
            <a:r>
              <a:rPr lang="ar-DZ" sz="4000" b="1" dirty="0">
                <a:solidFill>
                  <a:schemeClr val="bg1"/>
                </a:solidFill>
              </a:rPr>
              <a:t>الجانب النظري</a:t>
            </a:r>
            <a:endParaRPr lang="fr-FR" sz="4000" b="1" dirty="0">
              <a:solidFill>
                <a:schemeClr val="bg1"/>
              </a:solidFill>
            </a:endParaRPr>
          </a:p>
        </p:txBody>
      </p:sp>
    </p:spTree>
    <p:extLst>
      <p:ext uri="{BB962C8B-B14F-4D97-AF65-F5344CB8AC3E}">
        <p14:creationId xmlns:p14="http://schemas.microsoft.com/office/powerpoint/2010/main" val="2971801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BB942C8-040B-0DA4-0FB2-31AA8A38A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565"/>
            <a:ext cx="12192000" cy="5620870"/>
          </a:xfrm>
          <a:prstGeom prst="rect">
            <a:avLst/>
          </a:prstGeom>
        </p:spPr>
      </p:pic>
      <p:sp>
        <p:nvSpPr>
          <p:cNvPr id="4" name="ZoneTexte 3">
            <a:extLst>
              <a:ext uri="{FF2B5EF4-FFF2-40B4-BE49-F238E27FC236}">
                <a16:creationId xmlns:a16="http://schemas.microsoft.com/office/drawing/2014/main" id="{E59D5C88-3D3E-D956-C874-F14769103465}"/>
              </a:ext>
            </a:extLst>
          </p:cNvPr>
          <p:cNvSpPr txBox="1"/>
          <p:nvPr/>
        </p:nvSpPr>
        <p:spPr>
          <a:xfrm>
            <a:off x="3810000" y="2397948"/>
            <a:ext cx="4572000" cy="1569660"/>
          </a:xfrm>
          <a:prstGeom prst="rect">
            <a:avLst/>
          </a:prstGeom>
          <a:noFill/>
        </p:spPr>
        <p:txBody>
          <a:bodyPr wrap="square" rtlCol="0">
            <a:spAutoFit/>
          </a:bodyPr>
          <a:lstStyle/>
          <a:p>
            <a:pPr algn="r" rtl="1"/>
            <a:r>
              <a:rPr lang="ar-SA" sz="3200" b="1"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a:t>
            </a:r>
            <a:r>
              <a:rPr lang="ar-DZ" sz="3200" b="1"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مبحث الأول</a:t>
            </a:r>
            <a:r>
              <a:rPr lang="ar-SA" sz="3200" b="1"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ar-DZ" sz="3200" b="1"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تعريف الفقه لغة و اصطلاحا</a:t>
            </a:r>
            <a:endParaRPr lang="en-US" sz="3200" b="1"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r" rtl="1"/>
            <a:r>
              <a:rPr lang="ar-SA" sz="3200" kern="1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3200" dirty="0"/>
          </a:p>
        </p:txBody>
      </p:sp>
    </p:spTree>
    <p:extLst>
      <p:ext uri="{BB962C8B-B14F-4D97-AF65-F5344CB8AC3E}">
        <p14:creationId xmlns:p14="http://schemas.microsoft.com/office/powerpoint/2010/main" val="26823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8211313-C921-695B-1721-D6DC3CB03591}"/>
              </a:ext>
            </a:extLst>
          </p:cNvPr>
          <p:cNvSpPr txBox="1"/>
          <p:nvPr/>
        </p:nvSpPr>
        <p:spPr>
          <a:xfrm>
            <a:off x="954373" y="1092319"/>
            <a:ext cx="10283253" cy="1986249"/>
          </a:xfrm>
          <a:prstGeom prst="rect">
            <a:avLst/>
          </a:prstGeom>
          <a:noFill/>
        </p:spPr>
        <p:txBody>
          <a:bodyPr wrap="square" rtlCol="0">
            <a:spAutoFit/>
          </a:bodyPr>
          <a:lstStyle/>
          <a:p>
            <a:pPr algn="r" rtl="1">
              <a:lnSpc>
                <a:spcPct val="150000"/>
              </a:lnSpc>
              <a:spcAft>
                <a:spcPts val="800"/>
              </a:spcAft>
            </a:pPr>
            <a:r>
              <a:rPr lang="ar-DZ" sz="2000"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لغة: </a:t>
            </a:r>
            <a:r>
              <a:rPr lang="ar-DZ" sz="2000" kern="150" dirty="0">
                <a:latin typeface="Calibri" panose="020F0502020204030204" pitchFamily="34" charset="0"/>
                <a:ea typeface="Calibri" panose="020F0502020204030204" pitchFamily="34" charset="0"/>
                <a:cs typeface="Times New Roman" panose="02020603050405020304" pitchFamily="18" charset="0"/>
              </a:rPr>
              <a:t>هو الفهم العميق النافذ الذي يتعرف غايات الأقوال و الأفعال و من ذلك قوله تعالى:{ فما لهؤلاء القوم لا يكادون يفقهون حديثا} و قوله صلى الله عليه و سلم: من يرد الله به خيرا يفقه في الدين.</a:t>
            </a:r>
          </a:p>
          <a:p>
            <a:pPr algn="r" rtl="1">
              <a:lnSpc>
                <a:spcPct val="150000"/>
              </a:lnSpc>
              <a:spcAft>
                <a:spcPts val="800"/>
              </a:spcAft>
            </a:pPr>
            <a:r>
              <a:rPr lang="ar-DZ" sz="2000"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اصطلاحا:</a:t>
            </a:r>
            <a:r>
              <a:rPr lang="ar-DZ" sz="2000" kern="150" dirty="0">
                <a:latin typeface="Calibri" panose="020F0502020204030204" pitchFamily="34" charset="0"/>
                <a:ea typeface="Calibri" panose="020F0502020204030204" pitchFamily="34" charset="0"/>
                <a:cs typeface="Times New Roman" panose="02020603050405020304" pitchFamily="18" charset="0"/>
              </a:rPr>
              <a:t> هو العلم بالأحكام الشرعية العملية كالأحكام الاعتقادية كالوحدانية و رسالة الرسل و العلم باليوم الأخر و ما يكون فيه من أدلتها التفصيلية لكل قضية من القضايا</a:t>
            </a:r>
            <a:r>
              <a:rPr lang="ar-DZ" sz="2000" kern="150" dirty="0">
                <a:solidFill>
                  <a:srgbClr val="FF0000"/>
                </a:solidFill>
                <a:latin typeface="Calibri" panose="020F0502020204030204" pitchFamily="34" charset="0"/>
                <a:ea typeface="Calibri" panose="020F0502020204030204" pitchFamily="34" charset="0"/>
                <a:cs typeface="Times New Roman" panose="02020603050405020304" pitchFamily="18" charset="0"/>
              </a:rPr>
              <a:t>.(محمد أبو زهرة . اصول الفقه . القاهرة : دار الفكر العربي . 1958.ص:6)</a:t>
            </a:r>
          </a:p>
        </p:txBody>
      </p:sp>
    </p:spTree>
    <p:extLst>
      <p:ext uri="{BB962C8B-B14F-4D97-AF65-F5344CB8AC3E}">
        <p14:creationId xmlns:p14="http://schemas.microsoft.com/office/powerpoint/2010/main" val="4023039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780639-E076-5909-890D-74B5378A2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8565"/>
            <a:ext cx="12192000" cy="5620870"/>
          </a:xfrm>
          <a:prstGeom prst="rect">
            <a:avLst/>
          </a:prstGeom>
        </p:spPr>
      </p:pic>
      <p:sp>
        <p:nvSpPr>
          <p:cNvPr id="3" name="ZoneTexte 2">
            <a:extLst>
              <a:ext uri="{FF2B5EF4-FFF2-40B4-BE49-F238E27FC236}">
                <a16:creationId xmlns:a16="http://schemas.microsoft.com/office/drawing/2014/main" id="{39BD72D9-7B59-BCE4-4553-2491CFD26D77}"/>
              </a:ext>
            </a:extLst>
          </p:cNvPr>
          <p:cNvSpPr txBox="1"/>
          <p:nvPr/>
        </p:nvSpPr>
        <p:spPr>
          <a:xfrm>
            <a:off x="3859306" y="2595282"/>
            <a:ext cx="4545106" cy="1077218"/>
          </a:xfrm>
          <a:prstGeom prst="rect">
            <a:avLst/>
          </a:prstGeom>
          <a:noFill/>
        </p:spPr>
        <p:txBody>
          <a:bodyPr wrap="square" rtlCol="0">
            <a:spAutoFit/>
          </a:bodyPr>
          <a:lstStyle/>
          <a:p>
            <a:pPr algn="r" rtl="1"/>
            <a:r>
              <a:rPr lang="ar-DZ" sz="3200" b="1" dirty="0">
                <a:solidFill>
                  <a:srgbClr val="FF0000"/>
                </a:solidFill>
                <a:cs typeface="+mj-cs"/>
              </a:rPr>
              <a:t>المبحث الثاني : تعريف الفتاوى لغة واصطلاحا</a:t>
            </a:r>
            <a:endParaRPr lang="fr-FR" sz="3200" b="1" dirty="0">
              <a:solidFill>
                <a:srgbClr val="FF0000"/>
              </a:solidFill>
              <a:cs typeface="+mj-cs"/>
            </a:endParaRPr>
          </a:p>
        </p:txBody>
      </p:sp>
    </p:spTree>
    <p:extLst>
      <p:ext uri="{BB962C8B-B14F-4D97-AF65-F5344CB8AC3E}">
        <p14:creationId xmlns:p14="http://schemas.microsoft.com/office/powerpoint/2010/main" val="21596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2362</Words>
  <Application>Microsoft Office PowerPoint</Application>
  <PresentationFormat>Grand écran</PresentationFormat>
  <Paragraphs>273</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Calibri Light</vt:lpstr>
      <vt:lpstr>DroidArabicKufi-Regular</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maghlout</dc:creator>
  <cp:lastModifiedBy>mohamed maghlout</cp:lastModifiedBy>
  <cp:revision>112</cp:revision>
  <dcterms:created xsi:type="dcterms:W3CDTF">2024-11-08T16:39:29Z</dcterms:created>
  <dcterms:modified xsi:type="dcterms:W3CDTF">2024-12-10T12:40:03Z</dcterms:modified>
</cp:coreProperties>
</file>