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599" autoAdjust="0"/>
  </p:normalViewPr>
  <p:slideViewPr>
    <p:cSldViewPr>
      <p:cViewPr>
        <p:scale>
          <a:sx n="100" d="100"/>
          <a:sy n="100" d="100"/>
        </p:scale>
        <p:origin x="-5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7C3B-493B-4B5A-8DC2-36892499B557}" type="datetimeFigureOut">
              <a:rPr lang="fr-FR" smtClean="0"/>
              <a:pPr/>
              <a:t>01/05/2021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696E-9A64-4EEB-91BB-1D75CBE365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7C3B-493B-4B5A-8DC2-36892499B557}" type="datetimeFigureOut">
              <a:rPr lang="fr-FR" smtClean="0"/>
              <a:pPr/>
              <a:t>01/05/2021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696E-9A64-4EEB-91BB-1D75CBE365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7C3B-493B-4B5A-8DC2-36892499B557}" type="datetimeFigureOut">
              <a:rPr lang="fr-FR" smtClean="0"/>
              <a:pPr/>
              <a:t>01/05/2021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696E-9A64-4EEB-91BB-1D75CBE365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7C3B-493B-4B5A-8DC2-36892499B557}" type="datetimeFigureOut">
              <a:rPr lang="fr-FR" smtClean="0"/>
              <a:pPr/>
              <a:t>01/05/2021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696E-9A64-4EEB-91BB-1D75CBE365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7C3B-493B-4B5A-8DC2-36892499B557}" type="datetimeFigureOut">
              <a:rPr lang="fr-FR" smtClean="0"/>
              <a:pPr/>
              <a:t>01/05/2021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696E-9A64-4EEB-91BB-1D75CBE365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7C3B-493B-4B5A-8DC2-36892499B557}" type="datetimeFigureOut">
              <a:rPr lang="fr-FR" smtClean="0"/>
              <a:pPr/>
              <a:t>01/05/2021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696E-9A64-4EEB-91BB-1D75CBE365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7C3B-493B-4B5A-8DC2-36892499B557}" type="datetimeFigureOut">
              <a:rPr lang="fr-FR" smtClean="0"/>
              <a:pPr/>
              <a:t>01/05/2021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696E-9A64-4EEB-91BB-1D75CBE365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7C3B-493B-4B5A-8DC2-36892499B557}" type="datetimeFigureOut">
              <a:rPr lang="fr-FR" smtClean="0"/>
              <a:pPr/>
              <a:t>01/05/2021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696E-9A64-4EEB-91BB-1D75CBE365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7C3B-493B-4B5A-8DC2-36892499B557}" type="datetimeFigureOut">
              <a:rPr lang="fr-FR" smtClean="0"/>
              <a:pPr/>
              <a:t>01/05/2021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696E-9A64-4EEB-91BB-1D75CBE365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7C3B-493B-4B5A-8DC2-36892499B557}" type="datetimeFigureOut">
              <a:rPr lang="fr-FR" smtClean="0"/>
              <a:pPr/>
              <a:t>01/05/2021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696E-9A64-4EEB-91BB-1D75CBE365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7C3B-493B-4B5A-8DC2-36892499B557}" type="datetimeFigureOut">
              <a:rPr lang="fr-FR" smtClean="0"/>
              <a:pPr/>
              <a:t>01/05/2021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BD6696E-9A64-4EEB-91BB-1D75CBE365E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6B7C3B-493B-4B5A-8DC2-36892499B557}" type="datetimeFigureOut">
              <a:rPr lang="fr-FR" smtClean="0"/>
              <a:pPr/>
              <a:t>01/05/2021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D6696E-9A64-4EEB-91BB-1D75CBE365E9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772400" cy="1470025"/>
          </a:xfrm>
        </p:spPr>
        <p:txBody>
          <a:bodyPr/>
          <a:lstStyle/>
          <a:p>
            <a:r>
              <a:rPr lang="ar-DZ" dirty="0" smtClean="0"/>
              <a:t>إدارة العلاقة مع الزبائن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214554"/>
            <a:ext cx="6400800" cy="4286280"/>
          </a:xfrm>
        </p:spPr>
        <p:txBody>
          <a:bodyPr>
            <a:noAutofit/>
          </a:bodyPr>
          <a:lstStyle/>
          <a:p>
            <a:pPr marL="342900" indent="-34290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16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مدخل للتسويق </a:t>
            </a:r>
            <a:r>
              <a:rPr lang="ar-DZ" sz="16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بالعلاقات </a:t>
            </a:r>
          </a:p>
          <a:p>
            <a:pPr marL="342900" indent="-34290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16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تطور مفهوم إدارة علاقات الزبائن. </a:t>
            </a:r>
          </a:p>
          <a:p>
            <a:pPr marL="342900" indent="-34290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16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تعريف وأهمية إدارة العلاقات مع الزبائن. </a:t>
            </a:r>
          </a:p>
          <a:p>
            <a:pPr marL="342900" indent="-34290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16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خطوات </a:t>
            </a:r>
            <a:r>
              <a:rPr lang="ar-DZ" sz="16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واستراتيجيات </a:t>
            </a:r>
            <a:r>
              <a:rPr lang="ar-DZ" sz="16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تنفيذ إدارة العلاقات مع الزبائن </a:t>
            </a:r>
          </a:p>
          <a:p>
            <a:pPr marL="342900" indent="-34290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16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معايير قياس إدارة العلاقات مع الزبائن </a:t>
            </a:r>
          </a:p>
          <a:p>
            <a:pPr marL="342900" indent="-34290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16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أبعاد إدارة علاقات الزبائن </a:t>
            </a:r>
          </a:p>
          <a:p>
            <a:pPr marL="342900" indent="-34290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16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تحليل ربحية الزبائن </a:t>
            </a:r>
          </a:p>
          <a:p>
            <a:pPr marL="342900" indent="-34290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16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تأثير إدارة العلاقات مع الزبائن على الأداء التسويقي للمؤسسات الخدمية</a:t>
            </a:r>
            <a:r>
              <a:rPr lang="ar-DZ" sz="16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endParaRPr lang="ar-DZ" sz="16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ثانيا/ مستويات التسويق بالعلاقات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ar-DZ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2. العلاقة </a:t>
            </a:r>
            <a:r>
              <a:rPr lang="ar-DZ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القائمة على ردود الأفعال: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وفيه يقوم رجال بيع المؤسسة ببيع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المنتج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، مع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تشجيع الزبون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بالاتصال بهم أو بمصلحة شكاوى الزبائن داخل المؤسسة من أجل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تقديم ملاحظاتهم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والتعبير عن عدم رضاهم عن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المنتج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المقدم لهم. وكمثال على ذلك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تقوم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العديد من المؤسسات بوضع رقم هاتف خاص بشكاوي الزبائن على غلاف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المنتج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،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حتى يتمكن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الزبون من التعبير عن عدم رضاه عن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المنتج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بشكل رسمي يسمح للمؤسسة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من تطوير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وتحسين منتجاتها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وخدماتها. ويناسب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هذا النوع من العلاقات المؤسسات التي تستهدف عدد كبير الزبائن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والموزعين الذين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يشكل كل واحد منهم ربحا قليلا أو متوسطا بالنسبة للمؤسسة.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ثانيا/ مستويات التسويق بالعلاقات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 rtl="1">
              <a:lnSpc>
                <a:spcPct val="160000"/>
              </a:lnSpc>
              <a:buNone/>
            </a:pPr>
            <a:r>
              <a:rPr lang="ar-DZ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3. العلاقة </a:t>
            </a:r>
            <a:r>
              <a:rPr lang="ar-DZ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القائمة على إمكانية المحاسبة: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 وفيها يقوم البائع بالاتصال بالزبون بعد فترة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قصيرة من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البيع، بهدف التعرف على مدى رضائه عن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المنتج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،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والاقتراحات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والتحسينات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التي يقترحها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على المؤسسة بغية تحسين جودة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المنتج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. ويمكن أن تكون المحاسبة مباشرة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بعد الحصول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على السلعة أو تقديم الخدمة، عن طريق الطلب من الزبون ملء استمارة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تقييم يمنح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فيها علامة معينة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للمنتج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المتحصل عليه (سلعة أو خدمة) مع تقديم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ملاحظات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واقترارحات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متعلقة بتحسينه. كما يمكن أن تكون بعد فترة من إجراء البيع، حيث يتصل أحد المكلفين بإدارة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العلاقات مع الزبائن داخل المؤسسة بالزبون لطلب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رأيه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حول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المنتج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الذي</a:t>
            </a:r>
          </a:p>
          <a:p>
            <a:pPr algn="just" rtl="1">
              <a:lnSpc>
                <a:spcPct val="160000"/>
              </a:lnSpc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قام باستهلاكه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ثانيا/ مستويات التسويق بالعلاقات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ar-DZ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4. استمرارية </a:t>
            </a:r>
            <a:r>
              <a:rPr lang="ar-DZ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الاتصال بعد البيع: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وفيها تقوم المؤسسة بالاتصال بالزبون من وقت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لآخر، بهدف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الحصول على مقترحاته الخاصة بتحسين المنتجات الحالية أو تطوير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منتجات جديدة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. ويطبق هذا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النوع من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العلاقات مع عدد قليل من الزبائن الذين يمثلون جزءا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كبيرا من أرباح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المؤسسة، حيث يسعى المكلف بالتسويق داخل المؤسسة بناء علاقة طويلة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المدى معهم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، عبر الاتصال بهم من فترة لأخرى لتعريفهم بتشكيلة منتجات المؤسسة أو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الحصول على اقتراحاتهم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لتطوير المنتجات.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ثانيا/ مستويات التسويق بالعلاقات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 rtl="1">
              <a:lnSpc>
                <a:spcPct val="160000"/>
              </a:lnSpc>
              <a:buNone/>
            </a:pPr>
            <a:r>
              <a:rPr lang="ar-DZ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5. المشاركة</a:t>
            </a:r>
            <a:r>
              <a:rPr lang="ar-DZ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: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وفيها تعمل المؤسسة بصورة مستمرة لاكتشاف الأساليب التي تمكن الزبون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من استخدام المنتج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بصورة أفضل. وهنا يطرح مفهوم الزبون الشريك، حيث لا يقصد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به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الشراكة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في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رأس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المال ولكن هي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شراكة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في عملية تصميم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إنتاج المنتج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الذي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يستهلكه الزبون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. فالزبون يستشار عبر مختلف قنوات الاتصال التسويقي حول تصميم أو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تحسين منتجات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المؤسسة بشكل يسمح له بالاستخدام الأمثل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للمنتج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وتحقيق رضائه عنه.</a:t>
            </a:r>
          </a:p>
          <a:p>
            <a:pPr marL="0" indent="0" algn="just" rtl="1">
              <a:lnSpc>
                <a:spcPct val="160000"/>
              </a:lnSpc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وكمثال على ذلك، تقوم بعض الفنادق بالتواصل مع زبائنها عبر صفحات التواصل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الاجتماعي بشكل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يحقق التفاعل الإيجابي بينها وبين زبائنها، الأمر الذي يجعلها على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دراية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بمدى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رضاهم وبالتغير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في رغباتهم. هذا الأمر يوفر للمؤسسة القدرة على المعرفة والاستجابة السريعة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لحاجات زبائنها.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DZ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المحور الأول /مدخل للتسويق بالعلاقات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أولا/ماهية التسويق بالعلاقات</a:t>
            </a:r>
          </a:p>
          <a:p>
            <a:pPr marL="630238" indent="0" algn="r" rtl="1">
              <a:tabLst>
                <a:tab pos="534988" algn="l"/>
              </a:tabLst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تعريف التسويق بالعلاقات</a:t>
            </a:r>
          </a:p>
          <a:p>
            <a:pPr marL="630238" indent="0" algn="r" rtl="1">
              <a:tabLst>
                <a:tab pos="534988" algn="l"/>
              </a:tabLst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أهمية التسويق بالعلاقات</a:t>
            </a:r>
          </a:p>
          <a:p>
            <a:pPr marL="630238" indent="0" algn="r" rtl="1">
              <a:tabLst>
                <a:tab pos="534988" algn="l"/>
              </a:tabLst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مراحل ظهور التسويق بالعلاقات</a:t>
            </a:r>
          </a:p>
          <a:p>
            <a:pPr algn="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ثانيا/ مستويات التسويق بالعلاقات</a:t>
            </a:r>
          </a:p>
          <a:p>
            <a:pPr algn="r" rtl="1"/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أولا/ ماهية التسويق بالعلاقات</a:t>
            </a:r>
            <a:br>
              <a:rPr lang="ar-DZ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19050" algn="r" rtl="1">
              <a:lnSpc>
                <a:spcPct val="200000"/>
              </a:lnSpc>
            </a:pP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يرى العديد من الباحثين في مجال التسويق أن التسويق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بالعلاقات ظهر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كنموذج تسويقي حديث يشار له في الغالب بأنه التسويق من طرف إلى طرف والذي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يعرف</a:t>
            </a:r>
            <a:r>
              <a:rPr lang="fr-FR" sz="2000" b="1" dirty="0" smtClean="0">
                <a:latin typeface="Sakkal Majalla" pitchFamily="2" charset="-78"/>
                <a:cs typeface="Sakkal Majalla" pitchFamily="2" charset="-78"/>
              </a:rPr>
              <a:t> One to One Marketing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ويتضمن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قيام المؤسسة ببناء وتطوير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علاقة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طويلة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الأجل مع كل زبون للوصول إلى معرفة حاجاته ثم عرض المزيج التسويقي الذي يلبي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هذه 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الحاجات كل منها على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انفراد.</a:t>
            </a:r>
            <a:endParaRPr lang="ar-DZ" sz="2000" dirty="0">
              <a:latin typeface="Sakkal Majalla" pitchFamily="2" charset="-78"/>
              <a:cs typeface="Sakkal Majalla" pitchFamily="2" charset="-78"/>
            </a:endParaRPr>
          </a:p>
          <a:p>
            <a:pPr indent="19050" algn="r" rtl="1">
              <a:lnSpc>
                <a:spcPct val="200000"/>
              </a:lnSpc>
            </a:pP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ويشير الباحثان </a:t>
            </a:r>
            <a:r>
              <a:rPr lang="fr-FR" sz="2000" b="1" dirty="0" smtClean="0">
                <a:latin typeface="Sakkal Majalla" pitchFamily="2" charset="-78"/>
                <a:cs typeface="Sakkal Majalla" pitchFamily="2" charset="-78"/>
              </a:rPr>
              <a:t>Jacques </a:t>
            </a:r>
            <a:r>
              <a:rPr lang="fr-FR" sz="2000" b="1" dirty="0" err="1">
                <a:latin typeface="Sakkal Majalla" pitchFamily="2" charset="-78"/>
                <a:cs typeface="Sakkal Majalla" pitchFamily="2" charset="-78"/>
              </a:rPr>
              <a:t>Lendrevie</a:t>
            </a:r>
            <a:r>
              <a:rPr lang="fr-FR" sz="2000" b="1" dirty="0">
                <a:latin typeface="Sakkal Majalla" pitchFamily="2" charset="-78"/>
                <a:cs typeface="Sakkal Majalla" pitchFamily="2" charset="-78"/>
              </a:rPr>
              <a:t> &amp; Julien Lévy </a:t>
            </a:r>
            <a:r>
              <a:rPr lang="fr-FR" sz="2000" b="1" dirty="0" smtClean="0">
                <a:latin typeface="Sakkal Majalla" pitchFamily="2" charset="-78"/>
                <a:cs typeface="Sakkal Majalla" pitchFamily="2" charset="-78"/>
              </a:rPr>
              <a:t>»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أن التسويق بالعلاقات لا يقتصر على</a:t>
            </a:r>
            <a:r>
              <a:rPr lang="fr-FR" sz="2000" b="1" dirty="0" smtClean="0">
                <a:latin typeface="Sakkal Majalla" pitchFamily="2" charset="-78"/>
                <a:cs typeface="Sakkal Majalla" pitchFamily="2" charset="-78"/>
              </a:rPr>
              <a:t> One to One Marketing " 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التسويق من طرف إلى طرف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 الذي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له معنى أضيق كونه يتمثل في 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"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 أشكال البيع أو الاتصال الفردية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بينما يستهدف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ما يطلق عليه التسويق بالعلاقات تحقيق هدف أوسع، والمتمثل في إدارة وتقييم ما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تملكه المؤسسة 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أو العلامة من زبائن، وذلك من خلال بناء علاقات شخصية أو فردية مع كل زبون</a:t>
            </a:r>
            <a:endParaRPr lang="fr-FR" sz="2000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أولا/ ماهية التسويق بالعلاقات</a:t>
            </a:r>
            <a:br>
              <a:rPr lang="ar-DZ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126055"/>
          </a:xfrm>
        </p:spPr>
        <p:txBody>
          <a:bodyPr>
            <a:normAutofit/>
          </a:bodyPr>
          <a:lstStyle/>
          <a:p>
            <a:pPr algn="just" rtl="1">
              <a:buNone/>
            </a:pPr>
            <a:r>
              <a:rPr lang="ar-DZ" sz="24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1. تعريف التسويق بالعلاقات:</a:t>
            </a:r>
          </a:p>
          <a:p>
            <a:pPr algn="just" rtl="1">
              <a:lnSpc>
                <a:spcPct val="150000"/>
              </a:lnSpc>
            </a:pPr>
            <a:r>
              <a:rPr lang="ar-DZ" sz="1900" dirty="0" smtClean="0">
                <a:latin typeface="Sakkal Majalla" pitchFamily="2" charset="-78"/>
                <a:cs typeface="Sakkal Majalla" pitchFamily="2" charset="-78"/>
              </a:rPr>
              <a:t>عرف </a:t>
            </a:r>
            <a:r>
              <a:rPr lang="ar-DZ" sz="1900" dirty="0">
                <a:latin typeface="Sakkal Majalla" pitchFamily="2" charset="-78"/>
                <a:cs typeface="Sakkal Majalla" pitchFamily="2" charset="-78"/>
              </a:rPr>
              <a:t>التسويق بالعلاقات على أنه تقوية العلاقات مع الزبون من صفقة لصفقة </a:t>
            </a:r>
            <a:r>
              <a:rPr lang="ar-DZ" sz="1900" dirty="0" smtClean="0">
                <a:latin typeface="Sakkal Majalla" pitchFamily="2" charset="-78"/>
                <a:cs typeface="Sakkal Majalla" pitchFamily="2" charset="-78"/>
              </a:rPr>
              <a:t>بهدف </a:t>
            </a:r>
            <a:r>
              <a:rPr lang="ar-DZ" sz="1900" dirty="0">
                <a:latin typeface="Sakkal Majalla" pitchFamily="2" charset="-78"/>
                <a:cs typeface="Sakkal Majalla" pitchFamily="2" charset="-78"/>
              </a:rPr>
              <a:t>تحسين القيمة التي تخلق عملية التبادل وضمان </a:t>
            </a:r>
            <a:r>
              <a:rPr lang="ar-DZ" sz="1900" dirty="0" smtClean="0">
                <a:latin typeface="Sakkal Majalla" pitchFamily="2" charset="-78"/>
                <a:cs typeface="Sakkal Majalla" pitchFamily="2" charset="-78"/>
              </a:rPr>
              <a:t>استمرارية </a:t>
            </a:r>
            <a:r>
              <a:rPr lang="ar-DZ" sz="1900" dirty="0">
                <a:latin typeface="Sakkal Majalla" pitchFamily="2" charset="-78"/>
                <a:cs typeface="Sakkal Majalla" pitchFamily="2" charset="-78"/>
              </a:rPr>
              <a:t>العلاقة بين الطرفين.</a:t>
            </a:r>
          </a:p>
          <a:p>
            <a:pPr algn="just" rtl="1">
              <a:lnSpc>
                <a:spcPct val="150000"/>
              </a:lnSpc>
            </a:pPr>
            <a:r>
              <a:rPr lang="ar-DZ" sz="1900" dirty="0">
                <a:latin typeface="Sakkal Majalla" pitchFamily="2" charset="-78"/>
                <a:cs typeface="Sakkal Majalla" pitchFamily="2" charset="-78"/>
              </a:rPr>
              <a:t>كما </a:t>
            </a:r>
            <a:r>
              <a:rPr lang="ar-DZ" sz="1900" dirty="0" smtClean="0">
                <a:latin typeface="Sakkal Majalla" pitchFamily="2" charset="-78"/>
                <a:cs typeface="Sakkal Majalla" pitchFamily="2" charset="-78"/>
              </a:rPr>
              <a:t>عرف </a:t>
            </a:r>
            <a:r>
              <a:rPr lang="ar-DZ" sz="1900" dirty="0">
                <a:latin typeface="Sakkal Majalla" pitchFamily="2" charset="-78"/>
                <a:cs typeface="Sakkal Majalla" pitchFamily="2" charset="-78"/>
              </a:rPr>
              <a:t>على أنه عملية تسويق عبر إقامة صداقة مع الزبائن، من خلال </a:t>
            </a:r>
            <a:r>
              <a:rPr lang="ar-DZ" sz="1900" dirty="0" smtClean="0">
                <a:latin typeface="Sakkal Majalla" pitchFamily="2" charset="-78"/>
                <a:cs typeface="Sakkal Majalla" pitchFamily="2" charset="-78"/>
              </a:rPr>
              <a:t>إقامة </a:t>
            </a:r>
            <a:r>
              <a:rPr lang="ar-DZ" sz="1900" dirty="0">
                <a:latin typeface="Sakkal Majalla" pitchFamily="2" charset="-78"/>
                <a:cs typeface="Sakkal Majalla" pitchFamily="2" charset="-78"/>
              </a:rPr>
              <a:t>حوار يقوى العلاقة بين المؤسسة والزبون، ويمنحه الشعور بأن المؤسسة لا تريد </a:t>
            </a:r>
            <a:r>
              <a:rPr lang="ar-DZ" sz="1900" dirty="0" smtClean="0">
                <a:latin typeface="Sakkal Majalla" pitchFamily="2" charset="-78"/>
                <a:cs typeface="Sakkal Majalla" pitchFamily="2" charset="-78"/>
              </a:rPr>
              <a:t>منه شيئا </a:t>
            </a:r>
            <a:r>
              <a:rPr lang="ar-DZ" sz="1900" dirty="0">
                <a:latin typeface="Sakkal Majalla" pitchFamily="2" charset="-78"/>
                <a:cs typeface="Sakkal Majalla" pitchFamily="2" charset="-78"/>
              </a:rPr>
              <a:t>مقابل الخدمات التي تقدمها له.</a:t>
            </a:r>
          </a:p>
          <a:p>
            <a:pPr algn="just" rtl="1">
              <a:lnSpc>
                <a:spcPct val="150000"/>
              </a:lnSpc>
            </a:pPr>
            <a:r>
              <a:rPr lang="ar-DZ" sz="1900" dirty="0">
                <a:latin typeface="Sakkal Majalla" pitchFamily="2" charset="-78"/>
                <a:cs typeface="Sakkal Majalla" pitchFamily="2" charset="-78"/>
              </a:rPr>
              <a:t>ويمكن تعريف </a:t>
            </a:r>
            <a:r>
              <a:rPr lang="ar-DZ" sz="1900" dirty="0" smtClean="0">
                <a:latin typeface="Sakkal Majalla" pitchFamily="2" charset="-78"/>
                <a:cs typeface="Sakkal Majalla" pitchFamily="2" charset="-78"/>
              </a:rPr>
              <a:t>التسويق </a:t>
            </a:r>
            <a:r>
              <a:rPr lang="ar-DZ" sz="1900" dirty="0">
                <a:latin typeface="Sakkal Majalla" pitchFamily="2" charset="-78"/>
                <a:cs typeface="Sakkal Majalla" pitchFamily="2" charset="-78"/>
              </a:rPr>
              <a:t>بالعلاقات على أنه عملية تهدف إلى بناء علاقات رضا طويلة </a:t>
            </a:r>
            <a:r>
              <a:rPr lang="ar-DZ" sz="1900" dirty="0" smtClean="0">
                <a:latin typeface="Sakkal Majalla" pitchFamily="2" charset="-78"/>
                <a:cs typeface="Sakkal Majalla" pitchFamily="2" charset="-78"/>
              </a:rPr>
              <a:t>الأجل </a:t>
            </a:r>
            <a:r>
              <a:rPr lang="ar-DZ" sz="1900" dirty="0">
                <a:latin typeface="Sakkal Majalla" pitchFamily="2" charset="-78"/>
                <a:cs typeface="Sakkal Majalla" pitchFamily="2" charset="-78"/>
              </a:rPr>
              <a:t>مع </a:t>
            </a:r>
            <a:r>
              <a:rPr lang="ar-DZ" sz="1900" dirty="0" smtClean="0">
                <a:latin typeface="Sakkal Majalla" pitchFamily="2" charset="-78"/>
                <a:cs typeface="Sakkal Majalla" pitchFamily="2" charset="-78"/>
              </a:rPr>
              <a:t>الأطراف </a:t>
            </a:r>
            <a:r>
              <a:rPr lang="ar-DZ" sz="1900" dirty="0">
                <a:latin typeface="Sakkal Majalla" pitchFamily="2" charset="-78"/>
                <a:cs typeface="Sakkal Majalla" pitchFamily="2" charset="-78"/>
              </a:rPr>
              <a:t>المتعاملة مع المؤسسة سواء كانوا: مستهلكين، موردين، موزعين </a:t>
            </a:r>
            <a:r>
              <a:rPr lang="ar-DZ" sz="1900" dirty="0" smtClean="0">
                <a:latin typeface="Sakkal Majalla" pitchFamily="2" charset="-78"/>
                <a:cs typeface="Sakkal Majalla" pitchFamily="2" charset="-78"/>
              </a:rPr>
              <a:t>أو عاملين </a:t>
            </a:r>
            <a:r>
              <a:rPr lang="ar-DZ" sz="1900" dirty="0">
                <a:latin typeface="Sakkal Majalla" pitchFamily="2" charset="-78"/>
                <a:cs typeface="Sakkal Majalla" pitchFamily="2" charset="-78"/>
              </a:rPr>
              <a:t>داخل المؤسسة</a:t>
            </a:r>
            <a:r>
              <a:rPr lang="ar-DZ" sz="1900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algn="just" rtl="1">
              <a:lnSpc>
                <a:spcPct val="150000"/>
              </a:lnSpc>
            </a:pP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ومن بين </a:t>
            </a:r>
            <a:r>
              <a:rPr lang="ar-DZ" sz="2000" dirty="0" err="1">
                <a:latin typeface="Sakkal Majalla" pitchFamily="2" charset="-78"/>
                <a:cs typeface="Sakkal Majalla" pitchFamily="2" charset="-78"/>
              </a:rPr>
              <a:t>تعاريف</a:t>
            </a:r>
            <a:r>
              <a:rPr lang="ar-DZ" sz="2000" dirty="0">
                <a:latin typeface="Sakkal Majalla" pitchFamily="2" charset="-78"/>
                <a:cs typeface="Sakkal Majalla" pitchFamily="2" charset="-78"/>
              </a:rPr>
              <a:t> التسويق بالعلاقات التي تعتبر مرجعا، ذلك الذي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قدمه</a:t>
            </a:r>
            <a:r>
              <a:rPr lang="fr-FR" sz="2000" b="1" dirty="0" smtClean="0">
                <a:latin typeface="Sakkal Majalla" pitchFamily="2" charset="-78"/>
                <a:cs typeface="Sakkal Majalla" pitchFamily="2" charset="-78"/>
              </a:rPr>
              <a:t>Lovelock» «Christopher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 سنة 2001 والذي عرفه على أنه " </a:t>
            </a:r>
            <a:r>
              <a:rPr lang="ar-DZ" sz="2000" dirty="0" err="1" smtClean="0">
                <a:latin typeface="Sakkal Majalla" pitchFamily="2" charset="-78"/>
                <a:cs typeface="Sakkal Majalla" pitchFamily="2" charset="-78"/>
              </a:rPr>
              <a:t>فلسلفة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 القيام بالأعمال وتوجه</a:t>
            </a:r>
            <a:r>
              <a:rPr lang="ar-DZ" sz="2000" b="1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استراتيجي للمؤسسات يتم من خلاله التركيز على الاحتفاظ بالزبائن الحاليين وتنمية العلاقة معهم بدلا من التركيز فقط على جذب زبائن جدد بشكل مستمر“.</a:t>
            </a:r>
            <a:endParaRPr lang="ar-DZ" sz="2000" dirty="0">
              <a:latin typeface="Sakkal Majalla" pitchFamily="2" charset="-78"/>
              <a:cs typeface="Sakkal Majalla" pitchFamily="2" charset="-78"/>
            </a:endParaRPr>
          </a:p>
          <a:p>
            <a:pPr algn="just" rtl="1"/>
            <a:endParaRPr lang="fr-FR" sz="1900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 anchor="t">
            <a:normAutofit fontScale="90000"/>
          </a:bodyPr>
          <a:lstStyle/>
          <a:p>
            <a:r>
              <a:rPr lang="ar-DZ" dirty="0" smtClean="0"/>
              <a:t>أولا/ ماهية التسويق بالعلاقات</a:t>
            </a:r>
            <a:br>
              <a:rPr lang="ar-DZ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>
            <a:noAutofit/>
          </a:bodyPr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ar-DZ" sz="24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2. أهمية التسويق بالعلاقات: </a:t>
            </a:r>
            <a:r>
              <a:rPr lang="ar-DZ" sz="1800" dirty="0" smtClean="0">
                <a:latin typeface="Sakkal Majalla" pitchFamily="2" charset="-78"/>
                <a:cs typeface="Sakkal Majalla" pitchFamily="2" charset="-78"/>
              </a:rPr>
              <a:t>على </a:t>
            </a:r>
            <a:r>
              <a:rPr lang="ar-DZ" sz="1800" dirty="0">
                <a:latin typeface="Sakkal Majalla" pitchFamily="2" charset="-78"/>
                <a:cs typeface="Sakkal Majalla" pitchFamily="2" charset="-78"/>
              </a:rPr>
              <a:t>الرغم من أن تطبيق مفهوم التسويق بالعلاقات ليس مفيدا في جميع الأحوال، حيث </a:t>
            </a:r>
            <a:r>
              <a:rPr lang="ar-DZ" sz="1800" dirty="0" smtClean="0">
                <a:latin typeface="Sakkal Majalla" pitchFamily="2" charset="-78"/>
                <a:cs typeface="Sakkal Majalla" pitchFamily="2" charset="-78"/>
              </a:rPr>
              <a:t>يتطلب تطبيقه </a:t>
            </a:r>
            <a:r>
              <a:rPr lang="ar-DZ" sz="1800" dirty="0">
                <a:latin typeface="Sakkal Majalla" pitchFamily="2" charset="-78"/>
                <a:cs typeface="Sakkal Majalla" pitchFamily="2" charset="-78"/>
              </a:rPr>
              <a:t>توفر شروط معينة، إلا أنه في حالة توفر الظروف الملائمة لتطبيقه يحقق للمؤسسة </a:t>
            </a:r>
            <a:r>
              <a:rPr lang="ar-DZ" sz="1800" dirty="0" smtClean="0">
                <a:latin typeface="Sakkal Majalla" pitchFamily="2" charset="-78"/>
                <a:cs typeface="Sakkal Majalla" pitchFamily="2" charset="-78"/>
              </a:rPr>
              <a:t>العديد </a:t>
            </a:r>
            <a:r>
              <a:rPr lang="ar-DZ" sz="1800" dirty="0">
                <a:latin typeface="Sakkal Majalla" pitchFamily="2" charset="-78"/>
                <a:cs typeface="Sakkal Majalla" pitchFamily="2" charset="-78"/>
              </a:rPr>
              <a:t>من الفوائد والمنافع، والتي يمكن </a:t>
            </a:r>
            <a:r>
              <a:rPr lang="ar-DZ" sz="1800" dirty="0" smtClean="0">
                <a:latin typeface="Sakkal Majalla" pitchFamily="2" charset="-78"/>
                <a:cs typeface="Sakkal Majalla" pitchFamily="2" charset="-78"/>
              </a:rPr>
              <a:t>إيجازها في النقاط التالية:</a:t>
            </a:r>
            <a:endParaRPr lang="ar-DZ" sz="1800" dirty="0">
              <a:latin typeface="Sakkal Majalla" pitchFamily="2" charset="-78"/>
              <a:cs typeface="Sakkal Majalla" pitchFamily="2" charset="-78"/>
            </a:endParaRPr>
          </a:p>
          <a:p>
            <a:pPr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1800" dirty="0">
                <a:latin typeface="Sakkal Majalla" pitchFamily="2" charset="-78"/>
                <a:cs typeface="Sakkal Majalla" pitchFamily="2" charset="-78"/>
              </a:rPr>
              <a:t>يساعد المؤسسات على الوصول إلى ما يعرف بزبون مدى الحياة، من خلال الوصول إلى </a:t>
            </a:r>
            <a:r>
              <a:rPr lang="ar-DZ" sz="1800" dirty="0" smtClean="0">
                <a:latin typeface="Sakkal Majalla" pitchFamily="2" charset="-78"/>
                <a:cs typeface="Sakkal Majalla" pitchFamily="2" charset="-78"/>
              </a:rPr>
              <a:t>الزبون </a:t>
            </a:r>
            <a:r>
              <a:rPr lang="ar-DZ" sz="1800" dirty="0">
                <a:latin typeface="Sakkal Majalla" pitchFamily="2" charset="-78"/>
                <a:cs typeface="Sakkal Majalla" pitchFamily="2" charset="-78"/>
              </a:rPr>
              <a:t>الوفي.</a:t>
            </a:r>
          </a:p>
          <a:p>
            <a:pPr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1800" dirty="0">
                <a:latin typeface="Sakkal Majalla" pitchFamily="2" charset="-78"/>
                <a:cs typeface="Sakkal Majalla" pitchFamily="2" charset="-78"/>
              </a:rPr>
              <a:t>تحقيق أرباح وعائدات مستقرة ومستمرة، إضافة إلى التقليل من تكاليف الترويج والتعريف </a:t>
            </a:r>
            <a:r>
              <a:rPr lang="ar-DZ" sz="1800" dirty="0" smtClean="0">
                <a:latin typeface="Sakkal Majalla" pitchFamily="2" charset="-78"/>
                <a:cs typeface="Sakkal Majalla" pitchFamily="2" charset="-78"/>
              </a:rPr>
              <a:t>بالمؤسسة</a:t>
            </a:r>
            <a:r>
              <a:rPr lang="ar-DZ" sz="1800" dirty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1800" dirty="0" err="1">
                <a:latin typeface="Sakkal Majalla" pitchFamily="2" charset="-78"/>
                <a:cs typeface="Sakkal Majalla" pitchFamily="2" charset="-78"/>
              </a:rPr>
              <a:t>تموقع</a:t>
            </a:r>
            <a:r>
              <a:rPr lang="ar-DZ" sz="1800" dirty="0">
                <a:latin typeface="Sakkal Majalla" pitchFamily="2" charset="-78"/>
                <a:cs typeface="Sakkal Majalla" pitchFamily="2" charset="-78"/>
              </a:rPr>
              <a:t> المؤسسة في ذهن الزبون في شكل الخبير والمستشار بالنسبة له في مجال </a:t>
            </a:r>
            <a:r>
              <a:rPr lang="ar-DZ" sz="1800" dirty="0" smtClean="0">
                <a:latin typeface="Sakkal Majalla" pitchFamily="2" charset="-78"/>
                <a:cs typeface="Sakkal Majalla" pitchFamily="2" charset="-78"/>
              </a:rPr>
              <a:t>تخصصها</a:t>
            </a:r>
            <a:r>
              <a:rPr lang="ar-DZ" sz="1800" dirty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1800" dirty="0" smtClean="0">
                <a:latin typeface="Sakkal Majalla" pitchFamily="2" charset="-78"/>
                <a:cs typeface="Sakkal Majalla" pitchFamily="2" charset="-78"/>
              </a:rPr>
              <a:t>خلق </a:t>
            </a:r>
            <a:r>
              <a:rPr lang="ar-DZ" sz="1800" dirty="0">
                <a:latin typeface="Sakkal Majalla" pitchFamily="2" charset="-78"/>
                <a:cs typeface="Sakkal Majalla" pitchFamily="2" charset="-78"/>
              </a:rPr>
              <a:t>وبناء عملية اتصال باتجاهين بين المؤسسة وزبائنها تحقق نوعا من التغذية المرتدة </a:t>
            </a:r>
            <a:r>
              <a:rPr lang="ar-DZ" sz="1800" dirty="0" smtClean="0">
                <a:latin typeface="Sakkal Majalla" pitchFamily="2" charset="-78"/>
                <a:cs typeface="Sakkal Majalla" pitchFamily="2" charset="-78"/>
              </a:rPr>
              <a:t>التي </a:t>
            </a:r>
            <a:r>
              <a:rPr lang="ar-DZ" sz="1800" dirty="0">
                <a:latin typeface="Sakkal Majalla" pitchFamily="2" charset="-78"/>
                <a:cs typeface="Sakkal Majalla" pitchFamily="2" charset="-78"/>
              </a:rPr>
              <a:t>تساعد على تطوير </a:t>
            </a:r>
            <a:r>
              <a:rPr lang="ar-DZ" sz="1800" dirty="0" smtClean="0">
                <a:latin typeface="Sakkal Majalla" pitchFamily="2" charset="-78"/>
                <a:cs typeface="Sakkal Majalla" pitchFamily="2" charset="-78"/>
              </a:rPr>
              <a:t>العلاقات المستقبلية </a:t>
            </a:r>
            <a:r>
              <a:rPr lang="ar-DZ" sz="18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1800" dirty="0" smtClean="0">
                <a:latin typeface="Sakkal Majalla" pitchFamily="2" charset="-78"/>
                <a:cs typeface="Sakkal Majalla" pitchFamily="2" charset="-78"/>
              </a:rPr>
              <a:t> الوصول إلى رضا الزبائن.</a:t>
            </a:r>
            <a:endParaRPr lang="fr-FR" sz="1800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أولا/ ماهية التسويق بالعلاقات</a:t>
            </a:r>
            <a:br>
              <a:rPr lang="ar-DZ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DZ" sz="24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2. أهمية التسويق بالعلاقات:</a:t>
            </a:r>
            <a:endParaRPr lang="ar-DZ" sz="2400" dirty="0" smtClean="0">
              <a:latin typeface="Sakkal Majalla" pitchFamily="2" charset="-78"/>
              <a:cs typeface="Sakkal Majalla" pitchFamily="2" charset="-78"/>
            </a:endParaRPr>
          </a:p>
          <a:p>
            <a:pPr marL="457200" indent="-457200" algn="just" rtl="1">
              <a:lnSpc>
                <a:spcPct val="150000"/>
              </a:lnSpc>
              <a:buFont typeface="+mj-lt"/>
              <a:buAutoNum type="arabicPeriod" startAt="5"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استقطاب الزبائن الجدد. </a:t>
            </a:r>
          </a:p>
          <a:p>
            <a:pPr marL="457200" indent="-457200" algn="just" rtl="1">
              <a:lnSpc>
                <a:spcPct val="150000"/>
              </a:lnSpc>
              <a:buFont typeface="+mj-lt"/>
              <a:buAutoNum type="arabicPeriod" startAt="5"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تحقيق الكلمة المنطوقة </a:t>
            </a:r>
            <a:r>
              <a:rPr lang="fr-FR" sz="2400" dirty="0" smtClean="0">
                <a:latin typeface="Sakkal Majalla" pitchFamily="2" charset="-78"/>
                <a:cs typeface="Sakkal Majalla" pitchFamily="2" charset="-78"/>
              </a:rPr>
              <a:t>Bouche à oreille) 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)التي تجعل من الزبون أحد عناصر شبكة التسويق الخاصة بالمؤسسة، وهو نوع من الدعاية المجانية للمؤسسة ومنتجاتها.</a:t>
            </a:r>
          </a:p>
          <a:p>
            <a:pPr marL="457200" indent="-457200" algn="just" rtl="1">
              <a:lnSpc>
                <a:spcPct val="150000"/>
              </a:lnSpc>
              <a:buFont typeface="+mj-lt"/>
              <a:buAutoNum type="arabicPeriod" startAt="5"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تزايد كمية المشتريات وحجم الإنفاق من قبل الزبون على منتجات المؤسسة. 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وتعتبر العلاقات طويلة الأجل مع الزبائن 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ميزة تنافسية دفاعية للمؤسسة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، في ظل أسواق كثيفة المنافسة، تساعدها على تجاوز تحديات المنافسة لحد ما، وتجنب الحروب </a:t>
            </a:r>
            <a:r>
              <a:rPr lang="ar-DZ" sz="2400" dirty="0" err="1" smtClean="0">
                <a:latin typeface="Sakkal Majalla" pitchFamily="2" charset="-78"/>
                <a:cs typeface="Sakkal Majalla" pitchFamily="2" charset="-78"/>
              </a:rPr>
              <a:t>السعرية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fr-FR" sz="2400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lnSpc>
                <a:spcPct val="150000"/>
              </a:lnSpc>
            </a:pPr>
            <a:endParaRPr lang="fr-FR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أولا/ ماهية التسويق بالعلاقات</a:t>
            </a:r>
            <a:br>
              <a:rPr lang="ar-DZ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DZ" sz="2000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3. مراحل ظهور مفهوم التسويق بالعلاقات: </a:t>
            </a:r>
            <a:r>
              <a:rPr lang="ar-DZ" sz="20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 يرجع تطور مفهوم التسويق بالعلاقات إلى تطور مفهوم التسويق في حد ذاته: </a:t>
            </a:r>
          </a:p>
          <a:p>
            <a:pPr marL="0" indent="0" algn="just" rtl="1">
              <a:lnSpc>
                <a:spcPct val="150000"/>
              </a:lnSpc>
            </a:pP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الفترة الممتدة من الأربعينات إلى الخمسينات من القرن ال20: تميزت </a:t>
            </a:r>
            <a:r>
              <a:rPr lang="ar-DZ" sz="2000" dirty="0" err="1" smtClean="0">
                <a:latin typeface="Sakkal Majalla" pitchFamily="2" charset="-78"/>
                <a:cs typeface="Sakkal Majalla" pitchFamily="2" charset="-78"/>
              </a:rPr>
              <a:t>يزيادة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 الطلب مقارنة بالعرض(التوجه الإنتاجي).</a:t>
            </a:r>
          </a:p>
          <a:p>
            <a:pPr marL="0" indent="0" algn="just" rtl="1">
              <a:lnSpc>
                <a:spcPct val="150000"/>
              </a:lnSpc>
            </a:pP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فترة الستينات </a:t>
            </a:r>
            <a:r>
              <a:rPr lang="ar-DZ" sz="20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 السبعينات: تساوى العرض مع الطلب في البداية ثم تفوق العرض على الطلب(التوجه </a:t>
            </a:r>
            <a:r>
              <a:rPr lang="ar-DZ" sz="2000" dirty="0" err="1" smtClean="0">
                <a:latin typeface="Sakkal Majalla" pitchFamily="2" charset="-78"/>
                <a:cs typeface="Sakkal Majalla" pitchFamily="2" charset="-78"/>
              </a:rPr>
              <a:t>البيعي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).</a:t>
            </a:r>
          </a:p>
          <a:p>
            <a:pPr marL="0" indent="0" algn="just" rtl="1">
              <a:lnSpc>
                <a:spcPct val="150000"/>
              </a:lnSpc>
            </a:pP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فترة الثمانينات تميزت بكثرة العلامات </a:t>
            </a:r>
            <a:r>
              <a:rPr lang="ar-DZ" sz="20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 ظهور التقليد، </a:t>
            </a:r>
            <a:r>
              <a:rPr lang="ar-DZ" sz="20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 من هنا بدا التحول التدريجي من مفهوم الصفقات إلى مفهوم العلاقات.</a:t>
            </a:r>
          </a:p>
          <a:p>
            <a:pPr marL="0" indent="0" algn="just" rtl="1">
              <a:lnSpc>
                <a:spcPct val="150000"/>
              </a:lnSpc>
            </a:pP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التسعينات إلى يومنا هذا: احتل تسويق العلاقات مكانة على قدر من الأهمية بداية في مجال تسويق الخدمات ثم إلى مجال تسويق السلع 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DZ" sz="2000" dirty="0" smtClean="0">
                <a:latin typeface="Sakkal Majalla" pitchFamily="2" charset="-78"/>
                <a:cs typeface="Sakkal Majalla" pitchFamily="2" charset="-78"/>
              </a:rPr>
              <a:t> </a:t>
            </a:r>
          </a:p>
          <a:p>
            <a:pPr algn="just" rtl="1">
              <a:lnSpc>
                <a:spcPct val="150000"/>
              </a:lnSpc>
              <a:buNone/>
            </a:pPr>
            <a:endParaRPr lang="fr-FR" sz="2000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DZ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شكل يوضح:مراحل ظهور مفهوم التسويق بالعلاقات</a:t>
            </a:r>
            <a:endParaRPr lang="fr-F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643050"/>
            <a:ext cx="7715304" cy="4191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ثانيا/ مستويات التسويق بالعلاقات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447675" algn="just" rtl="1">
              <a:lnSpc>
                <a:spcPct val="160000"/>
              </a:lnSpc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تنقسم مستويات التسويق بالعلاقات حسب طبيعة العلاقة مع الزبائن إلى خمس مستويات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تتمثل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فيما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يلي: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indent="0" algn="just" rtl="1">
              <a:lnSpc>
                <a:spcPct val="160000"/>
              </a:lnSpc>
              <a:buNone/>
            </a:pPr>
            <a:r>
              <a:rPr lang="ar-DZ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1. العلاقة </a:t>
            </a:r>
            <a:r>
              <a:rPr lang="ar-DZ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الأولية أو الأساسية: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وتتمثل في أحد تطبيق مفهوم التسويق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الإجرائي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القائم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على اقتصار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العلاقة بين البائع والزبون في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إجراء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التبادل فقط، ولا يكون هناك شكل آخر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من الاتصال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بينهما بعد إتمام عملية البيع. ويمكن تطبيق هذا النوع من العلاقات في حالة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كثرة عدد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الزبائن والموزعين وانخفاض نسبة مساهمتهم في أرباح المؤسسة، وبمعنى آخر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يمكن تطبيق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هذه العلاقة مع الزبائن الذين لا يشكل خروج أحدهم أو بعضهم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تأثيرا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ملحوظا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في ربحية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المؤسسة، وكمثال على ذلك زبائن مؤسسات صناعة المواد الغذائية أو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مواد التنظيف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.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148</TotalTime>
  <Words>1219</Words>
  <Application>Microsoft Office PowerPoint</Application>
  <PresentationFormat>Affichage à l'écran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Débit</vt:lpstr>
      <vt:lpstr>إدارة العلاقة مع الزبائن</vt:lpstr>
      <vt:lpstr>المحور الأول /مدخل للتسويق بالعلاقات</vt:lpstr>
      <vt:lpstr>أولا/ ماهية التسويق بالعلاقات </vt:lpstr>
      <vt:lpstr>أولا/ ماهية التسويق بالعلاقات </vt:lpstr>
      <vt:lpstr>أولا/ ماهية التسويق بالعلاقات </vt:lpstr>
      <vt:lpstr>أولا/ ماهية التسويق بالعلاقات </vt:lpstr>
      <vt:lpstr>أولا/ ماهية التسويق بالعلاقات </vt:lpstr>
      <vt:lpstr>شكل يوضح:مراحل ظهور مفهوم التسويق بالعلاقات</vt:lpstr>
      <vt:lpstr>ثانيا/ مستويات التسويق بالعلاقات</vt:lpstr>
      <vt:lpstr>ثانيا/ مستويات التسويق بالعلاقات</vt:lpstr>
      <vt:lpstr>ثانيا/ مستويات التسويق بالعلاقات</vt:lpstr>
      <vt:lpstr>ثانيا/ مستويات التسويق بالعلاقات</vt:lpstr>
      <vt:lpstr>ثانيا/ مستويات التسويق بالعلاقات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إدارة العلاقة مع الزبائن</dc:title>
  <dc:creator>user</dc:creator>
  <cp:lastModifiedBy>user</cp:lastModifiedBy>
  <cp:revision>28</cp:revision>
  <dcterms:created xsi:type="dcterms:W3CDTF">2021-04-17T14:05:51Z</dcterms:created>
  <dcterms:modified xsi:type="dcterms:W3CDTF">2021-05-01T12:21:40Z</dcterms:modified>
</cp:coreProperties>
</file>