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6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ar-DZ" smtClean="0"/>
              <a:t>مدخل للخدمات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1C4E49-60E1-4EB5-B307-7B263B4379F0}" type="datetime1">
              <a:rPr lang="fr-FR" smtClean="0"/>
              <a:t>02/01/2021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9BFB2-B160-4808-9791-C8C3A11F78F3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ar-DZ" smtClean="0"/>
              <a:t>مدخل للخدمات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07DE7B-DDC2-4C51-87A2-E7F0ABFAA643}" type="datetime1">
              <a:rPr lang="fr-FR" smtClean="0"/>
              <a:t>02/01/2021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A36EB-751C-4D9C-A779-65C5685AFE0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ar-DZ" smtClean="0"/>
              <a:t>مدخل للخدمات</a:t>
            </a:r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E7475-F774-40DD-B0F1-62E25EF65686}" type="datetime1">
              <a:rPr lang="fr-FR" smtClean="0"/>
              <a:t>02/01/2021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51D1-122D-4D40-8CF9-F8D4E08D0D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79B3-7B39-4FD1-83CF-2441A9E0BA9E}" type="datetime1">
              <a:rPr lang="fr-FR" smtClean="0"/>
              <a:t>02/01/2021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51D1-122D-4D40-8CF9-F8D4E08D0D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60ABB-AB1E-48DD-BC24-BFF35A209BA0}" type="datetime1">
              <a:rPr lang="fr-FR" smtClean="0"/>
              <a:t>02/01/2021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51D1-122D-4D40-8CF9-F8D4E08D0D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0F8C0-3D54-4F85-AA3A-92791798227F}" type="datetime1">
              <a:rPr lang="fr-FR" smtClean="0"/>
              <a:t>02/01/2021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51D1-122D-4D40-8CF9-F8D4E08D0D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085BF-1F08-46AA-9885-B131EE3AAB57}" type="datetime1">
              <a:rPr lang="fr-FR" smtClean="0"/>
              <a:t>02/01/2021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51D1-122D-4D40-8CF9-F8D4E08D0D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37833-9A0A-40D7-A7CF-0866CA868283}" type="datetime1">
              <a:rPr lang="fr-FR" smtClean="0"/>
              <a:t>02/01/2021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51D1-122D-4D40-8CF9-F8D4E08D0D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F0E12-B20D-4249-A630-7F1B04E0FA92}" type="datetime1">
              <a:rPr lang="fr-FR" smtClean="0"/>
              <a:t>02/01/2021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51D1-122D-4D40-8CF9-F8D4E08D0D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5451E-5594-4F37-8B09-4BAAF35D523D}" type="datetime1">
              <a:rPr lang="fr-FR" smtClean="0"/>
              <a:t>02/01/2021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51D1-122D-4D40-8CF9-F8D4E08D0D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5C47-0536-4DBF-8217-F4F4B50F7C6D}" type="datetime1">
              <a:rPr lang="fr-FR" smtClean="0"/>
              <a:t>02/01/2021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51D1-122D-4D40-8CF9-F8D4E08D0D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F9F5-F786-4DDC-AC8D-D223175E05AA}" type="datetime1">
              <a:rPr lang="fr-FR" smtClean="0"/>
              <a:t>02/01/2021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51D1-122D-4D40-8CF9-F8D4E08D0D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98564-C8E6-4FFA-9891-764C9BCEB3EC}" type="datetime1">
              <a:rPr lang="fr-FR" smtClean="0"/>
              <a:t>02/01/2021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83B51D1-122D-4D40-8CF9-F8D4E08D0DA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EC3F08B-F616-4D6E-85BB-44FDFEC29617}" type="datetime1">
              <a:rPr lang="fr-FR" smtClean="0"/>
              <a:t>02/01/2021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83B51D1-122D-4D40-8CF9-F8D4E08D0DAD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مدخل للخدمات</a:t>
            </a: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8182004" cy="3415174"/>
          </a:xfrm>
        </p:spPr>
        <p:txBody>
          <a:bodyPr>
            <a:normAutofit fontScale="92500" lnSpcReduction="20000"/>
          </a:bodyPr>
          <a:lstStyle/>
          <a:p>
            <a:r>
              <a:rPr lang="ar-DZ" sz="4000" dirty="0" smtClean="0">
                <a:latin typeface="Sakkal Majalla" pitchFamily="2" charset="-78"/>
                <a:cs typeface="Sakkal Majalla" pitchFamily="2" charset="-78"/>
              </a:rPr>
              <a:t>قطاع الخدمات </a:t>
            </a:r>
            <a:r>
              <a:rPr lang="ar-DZ" sz="4000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4000" dirty="0" smtClean="0">
                <a:latin typeface="Sakkal Majalla" pitchFamily="2" charset="-78"/>
                <a:cs typeface="Sakkal Majalla" pitchFamily="2" charset="-78"/>
              </a:rPr>
              <a:t> المؤسسة الخدمية</a:t>
            </a:r>
          </a:p>
          <a:p>
            <a:pPr marL="742950" lvl="0" indent="-742950" rtl="1">
              <a:buFont typeface="+mj-lt"/>
              <a:buAutoNum type="arabicPeriod"/>
            </a:pPr>
            <a:r>
              <a:rPr lang="ar-DZ" sz="4000" dirty="0" smtClean="0"/>
              <a:t>تعريف قطاع الخدمات.</a:t>
            </a:r>
            <a:endParaRPr lang="fr-FR" sz="4000" dirty="0" smtClean="0"/>
          </a:p>
          <a:p>
            <a:pPr marL="742950" lvl="0" indent="-742950" rtl="1">
              <a:buFont typeface="+mj-lt"/>
              <a:buAutoNum type="arabicPeriod"/>
            </a:pPr>
            <a:r>
              <a:rPr lang="ar-DZ" sz="4000" dirty="0" smtClean="0"/>
              <a:t>أسباب تنامي قطاع الخدمات.</a:t>
            </a:r>
            <a:endParaRPr lang="fr-FR" sz="4000" dirty="0" smtClean="0"/>
          </a:p>
          <a:p>
            <a:pPr marL="742950" lvl="0" indent="-742950" rtl="1">
              <a:buFont typeface="+mj-lt"/>
              <a:buAutoNum type="arabicPeriod"/>
            </a:pPr>
            <a:r>
              <a:rPr lang="ar-DZ" sz="4000" dirty="0" smtClean="0"/>
              <a:t>تعريف المؤسسة الخدمية.</a:t>
            </a:r>
            <a:endParaRPr lang="fr-FR" sz="4000" dirty="0" smtClean="0"/>
          </a:p>
          <a:p>
            <a:pPr marL="742950" lvl="0" indent="-742950" rtl="1">
              <a:buFont typeface="+mj-lt"/>
              <a:buAutoNum type="arabicPeriod"/>
            </a:pPr>
            <a:r>
              <a:rPr lang="ar-DZ" sz="4000" dirty="0" smtClean="0"/>
              <a:t>المراجع التي يمكن الرجوع إليها في </a:t>
            </a:r>
            <a:r>
              <a:rPr lang="ar-DZ" sz="4000" dirty="0" err="1" smtClean="0"/>
              <a:t>التأطير</a:t>
            </a:r>
            <a:r>
              <a:rPr lang="ar-DZ" sz="4000" dirty="0" smtClean="0"/>
              <a:t> النظري للمقياس.</a:t>
            </a:r>
            <a:endParaRPr lang="fr-FR" sz="4000" dirty="0" smtClean="0"/>
          </a:p>
          <a:p>
            <a:endParaRPr lang="fr-FR" sz="4000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 fontScale="90000"/>
          </a:bodyPr>
          <a:lstStyle/>
          <a:p>
            <a:pPr lvl="0" algn="ctr"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b="1" dirty="0" smtClean="0">
                <a:latin typeface="Sakkal Majalla" pitchFamily="2" charset="-78"/>
                <a:cs typeface="Sakkal Majalla" pitchFamily="2" charset="-78"/>
              </a:rPr>
            </a:br>
            <a:r>
              <a:rPr lang="fr-FR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fr-FR" dirty="0" smtClean="0">
                <a:latin typeface="Sakkal Majalla" pitchFamily="2" charset="-78"/>
                <a:cs typeface="Sakkal Majalla" pitchFamily="2" charset="-78"/>
              </a:rPr>
            </a:b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1.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تعريف قطاع الخدمات</a:t>
            </a: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rtl="1">
              <a:lnSpc>
                <a:spcPct val="150000"/>
              </a:lnSpc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إن أكثر ما يميز قطاع الخدمات هو التنوع. تتباين المؤسسات الخدمية من حيث الحجم، فهناك المؤسسات الدولية العملاقة العاملة في مجال الطيران، المصارف، التأمين، الاتصالات،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الفندقة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و نقل البضائع،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هناك أيضا الشركات المحلية الصغيرة المملوكة من قبل أشخاص مثل المطاعم،صالونات الحلاقة، مكاتب المحاماة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المحاسبة، العيادات الطبية، معاهد التعليم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التدريب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التأهيل، كما نجد أيضا شركات تتعامل بالسلع إلا أنها هي الأخرى تتبارى في تقديم خدماتها للزبائن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العملاء السوبر ماركت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ورش الصيانة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غيرها.</a:t>
            </a:r>
            <a:endParaRPr lang="fr-FR" dirty="0" smtClean="0">
              <a:latin typeface="Sakkal Majalla" pitchFamily="2" charset="-78"/>
              <a:cs typeface="Sakkal Majalla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عرّف قطاع الخدمات على أنه </a:t>
            </a:r>
            <a:r>
              <a:rPr lang="ar-DZ" b="1" u="sng" dirty="0" smtClean="0">
                <a:latin typeface="Sakkal Majalla" pitchFamily="2" charset="-78"/>
                <a:cs typeface="Sakkal Majalla" pitchFamily="2" charset="-78"/>
              </a:rPr>
              <a:t>"كل الأنشطة التي لا يمكن ضمها أو حصرها ضمن القطاعين الزراعي </a:t>
            </a:r>
            <a:r>
              <a:rPr lang="ar-DZ" b="1" u="sng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b="1" u="sng" dirty="0" smtClean="0">
                <a:latin typeface="Sakkal Majalla" pitchFamily="2" charset="-78"/>
                <a:cs typeface="Sakkal Majalla" pitchFamily="2" charset="-78"/>
              </a:rPr>
              <a:t> الصناعي بحيث تعتبر أنشطة خاصة بقطاع الخدمات."</a:t>
            </a:r>
            <a:endParaRPr lang="fr-FR" dirty="0" smtClean="0">
              <a:latin typeface="Sakkal Majalla" pitchFamily="2" charset="-78"/>
              <a:cs typeface="Sakkal Majalla" pitchFamily="2" charset="-78"/>
            </a:endParaRPr>
          </a:p>
          <a:p>
            <a:pPr algn="just" rtl="1">
              <a:buNone/>
            </a:pP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 rtl="1"/>
            <a:r>
              <a:rPr lang="fr-FR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fr-FR" dirty="0" smtClean="0">
                <a:latin typeface="Sakkal Majalla" pitchFamily="2" charset="-78"/>
                <a:cs typeface="Sakkal Majalla" pitchFamily="2" charset="-78"/>
              </a:rPr>
            </a:b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2.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أسباب تنامي قطاع الخدمات</a:t>
            </a: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>
              <a:lnSpc>
                <a:spcPct val="150000"/>
              </a:lnSpc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استنادا إلى الإحصائيات التي نشرتها صحيفة 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(</a:t>
            </a:r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Guardian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)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البريطانية في ملحقها التعليمي في شهر ديسمبر عام 2006، فإن المديرين التنفيذيين المنخرطين في دورات تدريبية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دراسات أولية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عليا في مجال تسويق الخدمات (خصوصا في مجال البنوك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التامين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المالية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الاستشارات الإدارية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الفنية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السياحة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السفر....)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لغاية شهر فيفري من عام 2007 في دول الاتحاد الأوروبي لوحده بلغ 27368 شخصا. و تعزي الصحيفة هذا الاهتمام الكبير بدراسة تسويق الخدمات إلى عدة أسباب : </a:t>
            </a:r>
            <a:endParaRPr lang="fr-FR" dirty="0" smtClean="0">
              <a:latin typeface="Sakkal Majalla" pitchFamily="2" charset="-78"/>
              <a:cs typeface="Sakkal Majalla" pitchFamily="2" charset="-78"/>
            </a:endParaRPr>
          </a:p>
          <a:p>
            <a:pPr algn="just">
              <a:lnSpc>
                <a:spcPct val="150000"/>
              </a:lnSpc>
              <a:buNone/>
            </a:pP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 algn="just" rtl="1">
              <a:lnSpc>
                <a:spcPct val="150000"/>
              </a:lnSpc>
              <a:buFont typeface="+mj-lt"/>
              <a:buAutoNum type="arabicPeriod"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قطاع الخدمات يعد من القطاعات المربحة مقارنة بقطاع السلع.</a:t>
            </a:r>
            <a:endParaRPr lang="fr-FR" dirty="0" smtClean="0">
              <a:latin typeface="Sakkal Majalla" pitchFamily="2" charset="-78"/>
              <a:cs typeface="Sakkal Majalla" pitchFamily="2" charset="-78"/>
            </a:endParaRPr>
          </a:p>
          <a:p>
            <a:pPr marL="514350" lvl="0" indent="-514350" algn="just" rtl="1">
              <a:lnSpc>
                <a:spcPct val="150000"/>
              </a:lnSpc>
              <a:buFont typeface="+mj-lt"/>
              <a:buAutoNum type="arabicPeriod"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فرص النمو في القطاع الخدمي ستكون كبيرة.</a:t>
            </a:r>
            <a:endParaRPr lang="fr-FR" dirty="0" smtClean="0">
              <a:latin typeface="Sakkal Majalla" pitchFamily="2" charset="-78"/>
              <a:cs typeface="Sakkal Majalla" pitchFamily="2" charset="-78"/>
            </a:endParaRPr>
          </a:p>
          <a:p>
            <a:pPr marL="514350" lvl="0" indent="-514350" algn="just" rtl="1">
              <a:lnSpc>
                <a:spcPct val="150000"/>
              </a:lnSpc>
              <a:buFont typeface="+mj-lt"/>
              <a:buAutoNum type="arabicPeriod"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يتطلب الخوض في غمار قطاع الخدمات امتلاك المهارة الراقية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الحرفية الدقيقة من خلال التعمق في الدراسة النظرية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الميدانية لتسويق الخدمات.</a:t>
            </a:r>
            <a:endParaRPr lang="fr-FR" dirty="0" smtClean="0">
              <a:latin typeface="Sakkal Majalla" pitchFamily="2" charset="-78"/>
              <a:cs typeface="Sakkal Majalla" pitchFamily="2" charset="-78"/>
            </a:endParaRPr>
          </a:p>
          <a:p>
            <a:pPr marL="514350" lvl="0" indent="-514350" algn="just" rtl="1">
              <a:lnSpc>
                <a:spcPct val="150000"/>
              </a:lnSpc>
              <a:buFont typeface="+mj-lt"/>
              <a:buAutoNum type="arabicPeriod"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رغبة الكثير من المدراء التنفيذيين للتحول إلى قطاع الخدمات لما له من جاذبية ملفتة للنظر</a:t>
            </a:r>
            <a:r>
              <a:rPr lang="fr-FR" dirty="0" smtClean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pPr marL="514350" indent="-514350" algn="just" rtl="1">
              <a:lnSpc>
                <a:spcPct val="150000"/>
              </a:lnSpc>
              <a:buFont typeface="+mj-lt"/>
              <a:buAutoNum type="arabicPeriod"/>
            </a:pP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 rtl="1"/>
            <a:r>
              <a:rPr lang="fr-FR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fr-FR" dirty="0" smtClean="0">
                <a:latin typeface="Sakkal Majalla" pitchFamily="2" charset="-78"/>
                <a:cs typeface="Sakkal Majalla" pitchFamily="2" charset="-78"/>
              </a:rPr>
            </a:b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2.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أسباب تنامي قطاع الخدمات</a:t>
            </a: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fr-FR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fr-FR" dirty="0" smtClean="0">
                <a:latin typeface="Sakkal Majalla" pitchFamily="2" charset="-78"/>
                <a:cs typeface="Sakkal Majalla" pitchFamily="2" charset="-78"/>
              </a:rPr>
            </a:b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3. 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تعريف المؤسسة الخدمية</a:t>
            </a: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 rtl="1">
              <a:lnSpc>
                <a:spcPct val="150000"/>
              </a:lnSpc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"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هيكل منظم لقدرات خاصة لتقديم خدمات مختلفة الأشكال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الألوان، فالشركات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المؤسسات العاملة في مجال الخدمات تقدم فعليا أنواع مختلفة من الخدمات للمستهلكين سواء كانوا أفرادا أو مؤسسات، فهي تستخدم أشخاص محترفين ،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تقوم بتأجير مهاراتهم لإيصال الخدمة إلى الزبون، فهناك مؤسسات تؤدي خدماتها على سلع يمتلكها الزبون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الأخرى تؤديها مباشرة مثل التأمينات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المستشفيات...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إلخ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"</a:t>
            </a:r>
            <a:endParaRPr lang="fr-FR" dirty="0" smtClean="0">
              <a:latin typeface="Sakkal Majalla" pitchFamily="2" charset="-78"/>
              <a:cs typeface="Sakkal Majalla" pitchFamily="2" charset="-78"/>
            </a:endParaRPr>
          </a:p>
          <a:p>
            <a:pPr algn="just">
              <a:lnSpc>
                <a:spcPct val="150000"/>
              </a:lnSpc>
            </a:pP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 rtl="1">
              <a:lnSpc>
                <a:spcPct val="150000"/>
              </a:lnSpc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"منظمة تقوم على أساس أشخاص قادرين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متمكنين من العملية الاقتصادية بوسائل خاصة تهدف إلى تحقيق الربح،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ذلك عن طريق اتساع حاجيات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رغبات الزبون، كما تسهر هذه المؤسسة على على تقديم خدمات ذات مستوى مرغوب من الجودة ."</a:t>
            </a:r>
            <a:endParaRPr lang="fr-FR" dirty="0" smtClean="0">
              <a:latin typeface="Sakkal Majalla" pitchFamily="2" charset="-78"/>
              <a:cs typeface="Sakkal Majalla" pitchFamily="2" charset="-78"/>
            </a:endParaRPr>
          </a:p>
          <a:p>
            <a:pPr algn="just" rtl="1">
              <a:lnSpc>
                <a:spcPct val="150000"/>
              </a:lnSpc>
              <a:buNone/>
            </a:pP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fr-FR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fr-FR" dirty="0" smtClean="0">
                <a:latin typeface="Sakkal Majalla" pitchFamily="2" charset="-78"/>
                <a:cs typeface="Sakkal Majalla" pitchFamily="2" charset="-78"/>
              </a:rPr>
            </a:b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3. 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تعريف المؤسسة الخدمية</a:t>
            </a: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fr-FR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fr-FR" dirty="0" smtClean="0">
                <a:latin typeface="Sakkal Majalla" pitchFamily="2" charset="-78"/>
                <a:cs typeface="Sakkal Majalla" pitchFamily="2" charset="-78"/>
              </a:rPr>
            </a:b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4. المراجع المعتمدة</a:t>
            </a: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lvl="0" indent="-514350" algn="just" rtl="1">
              <a:buFont typeface="+mj-lt"/>
              <a:buAutoNum type="arabicPeriod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حميد الطائي، بشير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العلاق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، </a:t>
            </a:r>
            <a:r>
              <a:rPr lang="ar-DZ" b="1" u="sng" dirty="0" smtClean="0">
                <a:latin typeface="Sakkal Majalla" pitchFamily="2" charset="-78"/>
                <a:cs typeface="Sakkal Majalla" pitchFamily="2" charset="-78"/>
              </a:rPr>
              <a:t>تسويق الخدمات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، دار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اليازوري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العلمية للنشر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التوزيع،2019 ، الأردن.</a:t>
            </a:r>
            <a:endParaRPr lang="fr-FR" b="1" dirty="0" smtClean="0">
              <a:latin typeface="Sakkal Majalla" pitchFamily="2" charset="-78"/>
              <a:cs typeface="Sakkal Majalla" pitchFamily="2" charset="-78"/>
            </a:endParaRPr>
          </a:p>
          <a:p>
            <a:pPr marL="514350" lvl="0" indent="-514350" algn="just" rtl="1">
              <a:buFont typeface="+mj-lt"/>
              <a:buAutoNum type="arabicPeriod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بشير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العلاق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، </a:t>
            </a:r>
            <a:r>
              <a:rPr lang="ar-DZ" b="1" u="sng" dirty="0" smtClean="0">
                <a:latin typeface="Sakkal Majalla" pitchFamily="2" charset="-78"/>
                <a:cs typeface="Sakkal Majalla" pitchFamily="2" charset="-78"/>
              </a:rPr>
              <a:t>ثقافة الخدمة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، دار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اليازوري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العلمية للنشر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التوزيع،2019 ، الأردن.</a:t>
            </a:r>
            <a:endParaRPr lang="fr-FR" b="1" dirty="0" smtClean="0">
              <a:latin typeface="Sakkal Majalla" pitchFamily="2" charset="-78"/>
              <a:cs typeface="Sakkal Majalla" pitchFamily="2" charset="-78"/>
            </a:endParaRPr>
          </a:p>
          <a:p>
            <a:pPr marL="514350" lvl="0" indent="-514350" algn="just" rtl="1">
              <a:buFont typeface="+mj-lt"/>
              <a:buAutoNum type="arabicPeriod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فريد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كورتل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، درمان سليمان صادق،</a:t>
            </a:r>
            <a:r>
              <a:rPr lang="ar-DZ" b="1" u="sng" dirty="0" smtClean="0">
                <a:latin typeface="Sakkal Majalla" pitchFamily="2" charset="-78"/>
                <a:cs typeface="Sakkal Majalla" pitchFamily="2" charset="-78"/>
              </a:rPr>
              <a:t>تسويق الخدمات الصحية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،دار كنوز المعرفة للنشر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التوزيع، 2010، الأردن.</a:t>
            </a:r>
            <a:endParaRPr lang="fr-FR" b="1" dirty="0" smtClean="0">
              <a:latin typeface="Sakkal Majalla" pitchFamily="2" charset="-78"/>
              <a:cs typeface="Sakkal Majalla" pitchFamily="2" charset="-78"/>
            </a:endParaRPr>
          </a:p>
          <a:p>
            <a:pPr marL="514350" lvl="0" indent="-514350" algn="just" rtl="1">
              <a:buFont typeface="+mj-lt"/>
              <a:buAutoNum type="arabicPeriod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أدريان بالمر، </a:t>
            </a:r>
            <a:r>
              <a:rPr lang="ar-DZ" b="1" u="sng" dirty="0" smtClean="0">
                <a:latin typeface="Sakkal Majalla" pitchFamily="2" charset="-78"/>
                <a:cs typeface="Sakkal Majalla" pitchFamily="2" charset="-78"/>
              </a:rPr>
              <a:t>مبادئ تسويق الخدمات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، ترجمة بهاء شاهين، علاء أحمد إصلاح، دعاء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شراقي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، مجموعة النيل العربية،2020.</a:t>
            </a:r>
            <a:endParaRPr lang="fr-FR" b="1" dirty="0" smtClean="0">
              <a:latin typeface="Sakkal Majalla" pitchFamily="2" charset="-78"/>
              <a:cs typeface="Sakkal Majalla" pitchFamily="2" charset="-78"/>
            </a:endParaRPr>
          </a:p>
          <a:p>
            <a:pPr marL="514350" lvl="0" indent="-514350" algn="just" rtl="1">
              <a:buFont typeface="+mj-lt"/>
              <a:buAutoNum type="arabicPeriod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حميد عبد النبي الطائي، </a:t>
            </a:r>
            <a:r>
              <a:rPr lang="ar-DZ" b="1" u="sng" dirty="0" smtClean="0">
                <a:latin typeface="Sakkal Majalla" pitchFamily="2" charset="-78"/>
                <a:cs typeface="Sakkal Majalla" pitchFamily="2" charset="-78"/>
              </a:rPr>
              <a:t>التسويق في إدارة الضيافة </a:t>
            </a:r>
            <a:r>
              <a:rPr lang="ar-DZ" b="1" u="sng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b="1" u="sng" dirty="0" smtClean="0">
                <a:latin typeface="Sakkal Majalla" pitchFamily="2" charset="-78"/>
                <a:cs typeface="Sakkal Majalla" pitchFamily="2" charset="-78"/>
              </a:rPr>
              <a:t> السياحة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، دار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اليازوري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العلمية للنشر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التوزيع،2019 ، الأردن.</a:t>
            </a:r>
            <a:endParaRPr lang="fr-FR" b="1" dirty="0" smtClean="0">
              <a:latin typeface="Sakkal Majalla" pitchFamily="2" charset="-78"/>
              <a:cs typeface="Sakkal Majalla" pitchFamily="2" charset="-78"/>
            </a:endParaRPr>
          </a:p>
          <a:p>
            <a:pPr marL="514350" lvl="0" indent="-514350" algn="just" rtl="1">
              <a:buFont typeface="+mj-lt"/>
              <a:buAutoNum type="arabicPeriod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بشير بودية، طارق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قندوز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، </a:t>
            </a:r>
            <a:r>
              <a:rPr lang="ar-DZ" b="1" u="sng" dirty="0" smtClean="0">
                <a:latin typeface="Sakkal Majalla" pitchFamily="2" charset="-78"/>
                <a:cs typeface="Sakkal Majalla" pitchFamily="2" charset="-78"/>
              </a:rPr>
              <a:t>أصول </a:t>
            </a:r>
            <a:r>
              <a:rPr lang="ar-DZ" b="1" u="sng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b="1" u="sng" dirty="0" smtClean="0">
                <a:latin typeface="Sakkal Majalla" pitchFamily="2" charset="-78"/>
                <a:cs typeface="Sakkal Majalla" pitchFamily="2" charset="-78"/>
              </a:rPr>
              <a:t> مضامين تسويق الخدمات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، دار صفاء للنشر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التوزيع، 2016، الأردن.</a:t>
            </a:r>
            <a:endParaRPr lang="fr-FR" b="1" dirty="0" smtClean="0">
              <a:latin typeface="Sakkal Majalla" pitchFamily="2" charset="-78"/>
              <a:cs typeface="Sakkal Majalla" pitchFamily="2" charset="-78"/>
            </a:endParaRPr>
          </a:p>
          <a:p>
            <a:pPr marL="514350" indent="-514350" algn="just">
              <a:buFont typeface="+mj-lt"/>
              <a:buAutoNum type="arabicPeriod"/>
            </a:pPr>
            <a:endParaRPr lang="fr-FR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</TotalTime>
  <Words>512</Words>
  <Application>Microsoft Office PowerPoint</Application>
  <PresentationFormat>Affichage à l'écran (4:3)</PresentationFormat>
  <Paragraphs>28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Débit</vt:lpstr>
      <vt:lpstr>مدخل للخدمات</vt:lpstr>
      <vt:lpstr>  1. تعريف قطاع الخدمات</vt:lpstr>
      <vt:lpstr> 2. أسباب تنامي قطاع الخدمات</vt:lpstr>
      <vt:lpstr> 2. أسباب تنامي قطاع الخدمات</vt:lpstr>
      <vt:lpstr> 3.  تعريف المؤسسة الخدمية</vt:lpstr>
      <vt:lpstr> 3.  تعريف المؤسسة الخدمية</vt:lpstr>
      <vt:lpstr>  4. المراجع المعتمدة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user</cp:lastModifiedBy>
  <cp:revision>6</cp:revision>
  <dcterms:created xsi:type="dcterms:W3CDTF">2021-01-01T21:45:23Z</dcterms:created>
  <dcterms:modified xsi:type="dcterms:W3CDTF">2021-01-02T08:59:28Z</dcterms:modified>
</cp:coreProperties>
</file>