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284AACD-362C-4A8A-A4FF-4C9F3470D96F}" type="datetimeFigureOut">
              <a:rPr lang="fr-FR" smtClean="0"/>
              <a:t>25/01/2025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1FB8CF8-00FB-4931-83C7-437C66FAD9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54818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4AACD-362C-4A8A-A4FF-4C9F3470D96F}" type="datetimeFigureOut">
              <a:rPr lang="fr-FR" smtClean="0"/>
              <a:t>25/01/2025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B8CF8-00FB-4931-83C7-437C66FAD9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0846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4AACD-362C-4A8A-A4FF-4C9F3470D96F}" type="datetimeFigureOut">
              <a:rPr lang="fr-FR" smtClean="0"/>
              <a:t>25/01/2025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B8CF8-00FB-4931-83C7-437C66FAD9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3134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284AACD-362C-4A8A-A4FF-4C9F3470D96F}" type="datetimeFigureOut">
              <a:rPr lang="fr-FR" smtClean="0"/>
              <a:t>25/01/2025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1FB8CF8-00FB-4931-83C7-437C66FAD966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8396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284AACD-362C-4A8A-A4FF-4C9F3470D96F}" type="datetimeFigureOut">
              <a:rPr lang="fr-FR" smtClean="0"/>
              <a:t>25/01/2025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1FB8CF8-00FB-4931-83C7-437C66FAD9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00629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4AACD-362C-4A8A-A4FF-4C9F3470D96F}" type="datetimeFigureOut">
              <a:rPr lang="fr-FR" smtClean="0"/>
              <a:t>25/01/2025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B8CF8-00FB-4931-83C7-437C66FAD966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00423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4AACD-362C-4A8A-A4FF-4C9F3470D96F}" type="datetimeFigureOut">
              <a:rPr lang="fr-FR" smtClean="0"/>
              <a:t>25/01/2025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B8CF8-00FB-4931-83C7-437C66FAD966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606625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284AACD-362C-4A8A-A4FF-4C9F3470D96F}" type="datetimeFigureOut">
              <a:rPr lang="fr-FR" smtClean="0"/>
              <a:t>25/01/2025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1FB8CF8-00FB-4931-83C7-437C66FAD966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7844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4AACD-362C-4A8A-A4FF-4C9F3470D96F}" type="datetimeFigureOut">
              <a:rPr lang="fr-FR" smtClean="0"/>
              <a:t>25/01/2025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B8CF8-00FB-4931-83C7-437C66FAD9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1051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284AACD-362C-4A8A-A4FF-4C9F3470D96F}" type="datetimeFigureOut">
              <a:rPr lang="fr-FR" smtClean="0"/>
              <a:t>25/01/2025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1FB8CF8-00FB-4931-83C7-437C66FAD966}" type="slidenum">
              <a:rPr lang="fr-FR" smtClean="0"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0542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284AACD-362C-4A8A-A4FF-4C9F3470D96F}" type="datetimeFigureOut">
              <a:rPr lang="fr-FR" smtClean="0"/>
              <a:t>25/01/2025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1FB8CF8-00FB-4931-83C7-437C66FAD966}" type="slidenum">
              <a:rPr lang="fr-FR" smtClean="0"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58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284AACD-362C-4A8A-A4FF-4C9F3470D96F}" type="datetimeFigureOut">
              <a:rPr lang="fr-FR" smtClean="0"/>
              <a:t>25/01/2025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1FB8CF8-00FB-4931-83C7-437C66FAD9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016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7011"/>
              </p:ext>
            </p:extLst>
          </p:nvPr>
        </p:nvGraphicFramePr>
        <p:xfrm>
          <a:off x="107505" y="116631"/>
          <a:ext cx="8496944" cy="6393601"/>
        </p:xfrm>
        <a:graphic>
          <a:graphicData uri="http://schemas.openxmlformats.org/drawingml/2006/table">
            <a:tbl>
              <a:tblPr rtl="1" firstRow="1" firstCol="1" bandRow="1">
                <a:tableStyleId>{5940675A-B579-460E-94D1-54222C63F5DA}</a:tableStyleId>
              </a:tblPr>
              <a:tblGrid>
                <a:gridCol w="17225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6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9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8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4033">
                <a:tc grid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التعرف على المادة التعليمية 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78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</a:rPr>
                        <a:t>اسم المادة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</a:rPr>
                        <a:t>السياسات التجارية الدولية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</a:rPr>
                        <a:t>وحدة التعليم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</a:rPr>
                        <a:t>الأساسية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878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</a:rPr>
                        <a:t>عدد الأرصدة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b="1" u="none" dirty="0">
                          <a:effectLst/>
                        </a:rPr>
                        <a:t>05</a:t>
                      </a:r>
                      <a:endParaRPr lang="fr-FR" sz="2400" b="1" u="none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المعامل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</a:rPr>
                        <a:t>02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878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</a:rPr>
                        <a:t>الحجم الساعي الأسبوعي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</a:rPr>
                        <a:t>03 </a:t>
                      </a:r>
                      <a:r>
                        <a:rPr lang="ar-SA" sz="2400" dirty="0" err="1">
                          <a:effectLst/>
                        </a:rPr>
                        <a:t>سا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المحاضرة ( عدد الساعات في الأسبوع )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</a:rPr>
                        <a:t>01</a:t>
                      </a:r>
                      <a:r>
                        <a:rPr lang="ar-DZ" sz="2400" baseline="0" dirty="0">
                          <a:effectLst/>
                        </a:rPr>
                        <a:t> </a:t>
                      </a:r>
                      <a:r>
                        <a:rPr lang="ar-SA" sz="2400" dirty="0" err="1">
                          <a:effectLst/>
                        </a:rPr>
                        <a:t>سا</a:t>
                      </a:r>
                      <a:r>
                        <a:rPr lang="ar-DZ" sz="2400" dirty="0">
                          <a:effectLst/>
                        </a:rPr>
                        <a:t> 30 د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655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</a:rPr>
                        <a:t>أعمال م/تط ( عدد الساعات في الأسبوع )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////////////////////////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</a:rPr>
                        <a:t>أعمال م/ت  ( عدد الساعات في الأسبوع)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01 </a:t>
                      </a:r>
                      <a:r>
                        <a:rPr lang="ar-SA" sz="2400" dirty="0" err="1">
                          <a:effectLst/>
                        </a:rPr>
                        <a:t>سا</a:t>
                      </a:r>
                      <a:r>
                        <a:rPr lang="ar-SA" sz="2400" dirty="0">
                          <a:effectLst/>
                        </a:rPr>
                        <a:t> 30</a:t>
                      </a:r>
                      <a:r>
                        <a:rPr lang="ar-DZ" sz="2400" dirty="0">
                          <a:effectLst/>
                        </a:rPr>
                        <a:t> د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4033">
                <a:tc grid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مسؤول المادة التعليمية 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878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</a:rPr>
                        <a:t>الاسم، اللقب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</a:rPr>
                        <a:t>خروف منير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</a:rPr>
                        <a:t>الرتبة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</a:rPr>
                        <a:t>أستاذ التعليم العالي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878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</a:rPr>
                        <a:t>تحديد موقع المكتب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</a:rPr>
                        <a:t>في قسم العلوم التجارية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</a:rPr>
                        <a:t>البريد الالكتروني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somam23@yahoo,fr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878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</a:rPr>
                        <a:t>رقم الهاتف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</a:rPr>
                        <a:t>/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</a:rPr>
                        <a:t>توقيت الدرس ومكانه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8,00  </a:t>
                      </a:r>
                      <a:r>
                        <a:rPr lang="ar-DZ" sz="2400" dirty="0">
                          <a:effectLst/>
                        </a:rPr>
                        <a:t>صباحا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4662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265474"/>
              </p:ext>
            </p:extLst>
          </p:nvPr>
        </p:nvGraphicFramePr>
        <p:xfrm>
          <a:off x="395536" y="0"/>
          <a:ext cx="8568952" cy="6446967"/>
        </p:xfrm>
        <a:graphic>
          <a:graphicData uri="http://schemas.openxmlformats.org/drawingml/2006/table">
            <a:tbl>
              <a:tblPr rtl="1" firstRow="1" firstCol="1" bandRow="1">
                <a:tableStyleId>{5940675A-B579-460E-94D1-54222C63F5DA}</a:tableStyleId>
              </a:tblPr>
              <a:tblGrid>
                <a:gridCol w="2393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755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6247"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محتوى المادة التعليمية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330"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المحور الأول</a:t>
                      </a:r>
                      <a:endParaRPr lang="fr-FR" sz="1800" dirty="0">
                        <a:effectLst/>
                        <a:latin typeface="Sakkal Majalla" panose="02000000000000000000" pitchFamily="2" charset="-78"/>
                        <a:ea typeface="Times New Roman" panose="02020603050405020304" pitchFamily="18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r" rtl="1">
                        <a:lnSpc>
                          <a:spcPct val="200000"/>
                        </a:lnSpc>
                      </a:pPr>
                      <a:r>
                        <a:rPr kumimoji="0" lang="ar-SA" sz="1800" b="1" kern="1200" dirty="0">
                          <a:solidFill>
                            <a:schemeClr val="dk1"/>
                          </a:solidFill>
                          <a:effectLst/>
                        </a:rPr>
                        <a:t>مفهوم التجارة الدولية</a:t>
                      </a:r>
                      <a:r>
                        <a:rPr kumimoji="0" lang="fr-FR" sz="1800" b="1" kern="1200" dirty="0">
                          <a:solidFill>
                            <a:schemeClr val="dk1"/>
                          </a:solidFill>
                          <a:effectLst/>
                        </a:rPr>
                        <a:t>.</a:t>
                      </a:r>
                      <a:endParaRPr kumimoji="0" lang="fr-FR" sz="1800" b="1" kern="1200" dirty="0">
                        <a:solidFill>
                          <a:schemeClr val="dk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193"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المحور الثاني</a:t>
                      </a:r>
                      <a:endParaRPr lang="fr-FR" sz="1800" dirty="0">
                        <a:effectLst/>
                        <a:latin typeface="Sakkal Majalla" panose="02000000000000000000" pitchFamily="2" charset="-78"/>
                        <a:ea typeface="Times New Roman" panose="02020603050405020304" pitchFamily="18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0" lang="ar-SA" sz="1800" b="1" kern="1200" dirty="0">
                          <a:solidFill>
                            <a:schemeClr val="dk1"/>
                          </a:solidFill>
                          <a:effectLst/>
                        </a:rPr>
                        <a:t>أسباب قيام التجارة الدولية</a:t>
                      </a:r>
                      <a:endParaRPr lang="fr-FR" sz="1800" b="1" dirty="0">
                        <a:effectLst/>
                        <a:latin typeface="Sakkal Majalla" panose="02000000000000000000" pitchFamily="2" charset="-78"/>
                        <a:ea typeface="Times New Roman" panose="02020603050405020304" pitchFamily="18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70"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المحور الثالث</a:t>
                      </a:r>
                      <a:endParaRPr lang="fr-FR" sz="1800" dirty="0">
                        <a:effectLst/>
                        <a:latin typeface="Sakkal Majalla" panose="02000000000000000000" pitchFamily="2" charset="-78"/>
                        <a:ea typeface="Times New Roman" panose="02020603050405020304" pitchFamily="18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1" kern="1200" dirty="0">
                          <a:solidFill>
                            <a:schemeClr val="dk1"/>
                          </a:solidFill>
                          <a:effectLst/>
                        </a:rPr>
                        <a:t>التجارة الدولية</a:t>
                      </a:r>
                      <a:r>
                        <a:rPr kumimoji="0" lang="ar-DZ" sz="1800" b="1" kern="1200" dirty="0">
                          <a:solidFill>
                            <a:schemeClr val="dk1"/>
                          </a:solidFill>
                          <a:effectLst/>
                        </a:rPr>
                        <a:t> و </a:t>
                      </a:r>
                      <a:r>
                        <a:rPr kumimoji="0" lang="ar-SA" sz="1800" b="1" kern="1200" dirty="0">
                          <a:solidFill>
                            <a:schemeClr val="dk1"/>
                          </a:solidFill>
                          <a:effectLst/>
                        </a:rPr>
                        <a:t>التخصص الدولي</a:t>
                      </a:r>
                      <a:endParaRPr lang="fr-FR" sz="1800" b="1" dirty="0">
                        <a:effectLst/>
                        <a:latin typeface="Sakkal Majalla" panose="02000000000000000000" pitchFamily="2" charset="-78"/>
                        <a:ea typeface="Times New Roman" panose="02020603050405020304" pitchFamily="18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7337"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المحور الرابع</a:t>
                      </a:r>
                      <a:endParaRPr lang="fr-FR" sz="1800" dirty="0">
                        <a:effectLst/>
                        <a:latin typeface="Sakkal Majalla" panose="02000000000000000000" pitchFamily="2" charset="-78"/>
                        <a:ea typeface="Times New Roman" panose="02020603050405020304" pitchFamily="18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DZ" sz="1800" b="1" kern="1200" dirty="0">
                          <a:solidFill>
                            <a:schemeClr val="dk1"/>
                          </a:solidFill>
                          <a:effectLst/>
                        </a:rPr>
                        <a:t>م</a:t>
                      </a:r>
                      <a:r>
                        <a:rPr kumimoji="0" lang="ar-SA" sz="1800" b="1" kern="1200" dirty="0">
                          <a:solidFill>
                            <a:schemeClr val="dk1"/>
                          </a:solidFill>
                          <a:effectLst/>
                        </a:rPr>
                        <a:t>فاهيم </a:t>
                      </a:r>
                      <a:r>
                        <a:rPr kumimoji="0" lang="ar-DZ" sz="1800" b="1" kern="1200" dirty="0">
                          <a:solidFill>
                            <a:schemeClr val="dk1"/>
                          </a:solidFill>
                          <a:effectLst/>
                        </a:rPr>
                        <a:t>حول </a:t>
                      </a:r>
                      <a:r>
                        <a:rPr kumimoji="0" lang="ar-SA" sz="1800" b="1" kern="1200" dirty="0">
                          <a:solidFill>
                            <a:schemeClr val="dk1"/>
                          </a:solidFill>
                          <a:effectLst/>
                        </a:rPr>
                        <a:t> السياسات التجارية</a:t>
                      </a:r>
                      <a:endParaRPr lang="fr-FR" sz="1800" b="1" dirty="0">
                        <a:effectLst/>
                        <a:latin typeface="Sakkal Majalla" panose="02000000000000000000" pitchFamily="2" charset="-78"/>
                        <a:ea typeface="Times New Roman" panose="02020603050405020304" pitchFamily="18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المحور الخامس</a:t>
                      </a:r>
                      <a:endParaRPr lang="fr-FR" sz="1800">
                        <a:effectLst/>
                        <a:latin typeface="Sakkal Majalla" panose="02000000000000000000" pitchFamily="2" charset="-78"/>
                        <a:ea typeface="Times New Roman" panose="02020603050405020304" pitchFamily="18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1" kern="1200" dirty="0">
                          <a:solidFill>
                            <a:schemeClr val="dk1"/>
                          </a:solidFill>
                          <a:effectLst/>
                        </a:rPr>
                        <a:t>أهداف السياسات التجارية</a:t>
                      </a:r>
                      <a:r>
                        <a:rPr kumimoji="0" lang="fr-FR" sz="1800" b="1" kern="1200" dirty="0">
                          <a:solidFill>
                            <a:schemeClr val="dk1"/>
                          </a:solidFill>
                          <a:effectLst/>
                        </a:rPr>
                        <a:t>.</a:t>
                      </a:r>
                      <a:endParaRPr kumimoji="0" lang="fr-FR" sz="1800" b="1" kern="1200" dirty="0">
                        <a:solidFill>
                          <a:schemeClr val="dk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المحور السادس</a:t>
                      </a:r>
                      <a:endParaRPr lang="fr-FR" sz="1800" dirty="0">
                        <a:effectLst/>
                        <a:latin typeface="Sakkal Majalla" panose="02000000000000000000" pitchFamily="2" charset="-78"/>
                        <a:ea typeface="Times New Roman" panose="02020603050405020304" pitchFamily="18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1" kern="1200" dirty="0">
                          <a:solidFill>
                            <a:schemeClr val="dk1"/>
                          </a:solidFill>
                          <a:effectLst/>
                        </a:rPr>
                        <a:t>اتجاهات السياسات التجارية</a:t>
                      </a:r>
                      <a:r>
                        <a:rPr kumimoji="0" lang="fr-FR" sz="1800" b="1" kern="1200" dirty="0">
                          <a:solidFill>
                            <a:schemeClr val="dk1"/>
                          </a:solidFill>
                          <a:effectLst/>
                        </a:rPr>
                        <a:t>.</a:t>
                      </a:r>
                      <a:endParaRPr kumimoji="0" lang="fr-FR" sz="1800" b="1" kern="1200" dirty="0">
                        <a:solidFill>
                          <a:schemeClr val="dk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2604"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المحور السابع</a:t>
                      </a:r>
                      <a:endParaRPr lang="fr-FR" sz="1800">
                        <a:effectLst/>
                        <a:latin typeface="Sakkal Majalla" panose="02000000000000000000" pitchFamily="2" charset="-78"/>
                        <a:ea typeface="Times New Roman" panose="02020603050405020304" pitchFamily="18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1" kern="1200" dirty="0">
                          <a:solidFill>
                            <a:schemeClr val="dk1"/>
                          </a:solidFill>
                          <a:effectLst/>
                        </a:rPr>
                        <a:t>دور آلي</a:t>
                      </a:r>
                      <a:r>
                        <a:rPr kumimoji="0" lang="ar-DZ" sz="1800" b="1" kern="1200" dirty="0">
                          <a:solidFill>
                            <a:schemeClr val="dk1"/>
                          </a:solidFill>
                          <a:effectLst/>
                        </a:rPr>
                        <a:t>ة</a:t>
                      </a:r>
                      <a:r>
                        <a:rPr kumimoji="0" lang="ar-SA" sz="1800" b="1" kern="1200" dirty="0">
                          <a:solidFill>
                            <a:schemeClr val="dk1"/>
                          </a:solidFill>
                          <a:effectLst/>
                        </a:rPr>
                        <a:t> تقييم السياسات التجارية في </a:t>
                      </a:r>
                      <a:r>
                        <a:rPr kumimoji="0" lang="ar-DZ" sz="1800" b="1" kern="1200" dirty="0">
                          <a:solidFill>
                            <a:schemeClr val="dk1"/>
                          </a:solidFill>
                          <a:effectLst/>
                        </a:rPr>
                        <a:t>النظام</a:t>
                      </a:r>
                      <a:r>
                        <a:rPr kumimoji="0" lang="ar-SA" sz="1800" b="1" kern="1200" dirty="0">
                          <a:solidFill>
                            <a:schemeClr val="dk1"/>
                          </a:solidFill>
                          <a:effectLst/>
                        </a:rPr>
                        <a:t> الاقتصاد الدولي</a:t>
                      </a:r>
                      <a:endParaRPr lang="fr-FR" sz="1800" b="1" dirty="0">
                        <a:effectLst/>
                        <a:latin typeface="Sakkal Majalla" panose="02000000000000000000" pitchFamily="2" charset="-78"/>
                        <a:ea typeface="Times New Roman" panose="02020603050405020304" pitchFamily="18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8"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المحور الثامن</a:t>
                      </a:r>
                      <a:endParaRPr lang="fr-FR" sz="1800" dirty="0">
                        <a:effectLst/>
                        <a:latin typeface="Sakkal Majalla" panose="02000000000000000000" pitchFamily="2" charset="-78"/>
                        <a:ea typeface="Times New Roman" panose="02020603050405020304" pitchFamily="18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1" kern="1200" dirty="0">
                          <a:solidFill>
                            <a:schemeClr val="dk1"/>
                          </a:solidFill>
                          <a:effectLst/>
                        </a:rPr>
                        <a:t>أساليب السياسات التجارية</a:t>
                      </a:r>
                      <a:endParaRPr lang="fr-FR" sz="1800" b="1" dirty="0">
                        <a:effectLst/>
                        <a:latin typeface="Sakkal Majalla" panose="02000000000000000000" pitchFamily="2" charset="-78"/>
                        <a:ea typeface="Times New Roman" panose="02020603050405020304" pitchFamily="18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361"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المحور التاسع</a:t>
                      </a:r>
                      <a:endParaRPr lang="fr-FR" sz="1800">
                        <a:effectLst/>
                        <a:latin typeface="Sakkal Majalla" panose="02000000000000000000" pitchFamily="2" charset="-78"/>
                        <a:ea typeface="Times New Roman" panose="02020603050405020304" pitchFamily="18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DZ" sz="1800" b="1" kern="1200" dirty="0">
                          <a:solidFill>
                            <a:schemeClr val="dk1"/>
                          </a:solidFill>
                          <a:effectLst/>
                        </a:rPr>
                        <a:t>النظام الاقتصادي</a:t>
                      </a:r>
                      <a:r>
                        <a:rPr kumimoji="0" lang="ar-SA" sz="1800" b="1" kern="1200" dirty="0">
                          <a:solidFill>
                            <a:schemeClr val="dk1"/>
                          </a:solidFill>
                          <a:effectLst/>
                        </a:rPr>
                        <a:t> الدولي</a:t>
                      </a:r>
                      <a:endParaRPr lang="fr-FR" sz="1800" b="1" dirty="0">
                        <a:effectLst/>
                        <a:latin typeface="Sakkal Majalla" panose="02000000000000000000" pitchFamily="2" charset="-78"/>
                        <a:ea typeface="Times New Roman" panose="02020603050405020304" pitchFamily="18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2756"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المحور العاشر</a:t>
                      </a:r>
                      <a:endParaRPr lang="fr-FR" sz="1800" dirty="0">
                        <a:effectLst/>
                        <a:latin typeface="Sakkal Majalla" panose="02000000000000000000" pitchFamily="2" charset="-78"/>
                        <a:ea typeface="Times New Roman" panose="02020603050405020304" pitchFamily="18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DZ" sz="1800" b="1" kern="1200" dirty="0">
                          <a:solidFill>
                            <a:schemeClr val="dk1"/>
                          </a:solidFill>
                          <a:effectLst/>
                        </a:rPr>
                        <a:t>المنظمة العالمية للتجارة وتأثيرها في السياسات التجارية</a:t>
                      </a:r>
                      <a:endParaRPr lang="fr-FR" sz="1800" b="1" dirty="0">
                        <a:effectLst/>
                        <a:latin typeface="Sakkal Majalla" panose="02000000000000000000" pitchFamily="2" charset="-78"/>
                        <a:ea typeface="Times New Roman" panose="02020603050405020304" pitchFamily="18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</a:rPr>
                        <a:t>المحور الحادي عشر</a:t>
                      </a:r>
                      <a:endParaRPr lang="fr-FR" sz="1800" dirty="0">
                        <a:effectLst/>
                        <a:latin typeface="Sakkal Majalla" panose="02000000000000000000" pitchFamily="2" charset="-78"/>
                        <a:ea typeface="Times New Roman" panose="02020603050405020304" pitchFamily="18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1800" b="1" dirty="0">
                          <a:effectLst/>
                        </a:rPr>
                        <a:t>الية تقييم السياسات التجارية المنتهجة  في الاقتصاد الدولي.	</a:t>
                      </a:r>
                      <a:endParaRPr lang="ar-DZ" sz="1800" b="1" dirty="0">
                        <a:effectLst/>
                        <a:latin typeface="Sakkal Majalla" panose="02000000000000000000" pitchFamily="2" charset="-78"/>
                        <a:ea typeface="Times New Roman" panose="02020603050405020304" pitchFamily="18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43675379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</a:rPr>
                        <a:t>المحور الثاني عشر</a:t>
                      </a:r>
                      <a:endParaRPr lang="fr-FR" sz="1800" dirty="0">
                        <a:effectLst/>
                        <a:latin typeface="Sakkal Majalla" panose="02000000000000000000" pitchFamily="2" charset="-78"/>
                        <a:ea typeface="Times New Roman" panose="02020603050405020304" pitchFamily="18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1800" b="1" dirty="0">
                          <a:effectLst/>
                        </a:rPr>
                        <a:t>العوامل المؤثرة في تحديد السياسات التجارية الدولية.</a:t>
                      </a:r>
                      <a:endParaRPr lang="ar-DZ" sz="1800" b="1" dirty="0">
                        <a:effectLst/>
                        <a:latin typeface="Sakkal Majalla" panose="02000000000000000000" pitchFamily="2" charset="-78"/>
                        <a:ea typeface="Times New Roman" panose="02020603050405020304" pitchFamily="18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2941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0548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802182"/>
              </p:ext>
            </p:extLst>
          </p:nvPr>
        </p:nvGraphicFramePr>
        <p:xfrm>
          <a:off x="179513" y="116632"/>
          <a:ext cx="8568952" cy="6559307"/>
        </p:xfrm>
        <a:graphic>
          <a:graphicData uri="http://schemas.openxmlformats.org/drawingml/2006/table">
            <a:tbl>
              <a:tblPr rtl="1" firstRow="1" firstCol="1" bandRow="1">
                <a:tableStyleId>{5940675A-B579-460E-94D1-54222C63F5DA}</a:tableStyleId>
              </a:tblPr>
              <a:tblGrid>
                <a:gridCol w="2514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1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76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00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58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19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54646">
                <a:tc gridSpan="6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dirty="0">
                          <a:effectLst/>
                        </a:rPr>
                        <a:t>طريقة</a:t>
                      </a:r>
                      <a:r>
                        <a:rPr lang="ar-SA" sz="2000" dirty="0">
                          <a:effectLst/>
                        </a:rPr>
                        <a:t> التقييم 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71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</a:rPr>
                        <a:t>التقييم بالنسبة المئوية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83005" algn="r"/>
                        </a:tabLst>
                      </a:pPr>
                      <a:r>
                        <a:rPr lang="ar-SA" sz="2000" dirty="0">
                          <a:effectLst/>
                        </a:rPr>
                        <a:t>العلامة	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</a:rPr>
                        <a:t>الوزن النسبي للتقييم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402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</a:rPr>
                        <a:t>امتحان                                         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</a:rPr>
                        <a:t>20/20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</a:rPr>
                        <a:t>وزن المحاضرة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solidFill>
                            <a:srgbClr val="FF0000"/>
                          </a:solidFill>
                          <a:effectLst/>
                        </a:rPr>
                        <a:t>60 </a:t>
                      </a:r>
                      <a:r>
                        <a:rPr lang="fr-FR" sz="2000" dirty="0">
                          <a:solidFill>
                            <a:srgbClr val="FF0000"/>
                          </a:solidFill>
                          <a:effectLst/>
                        </a:rPr>
                        <a:t>%</a:t>
                      </a:r>
                      <a:endParaRPr lang="fr-F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</a:rPr>
                        <a:t>60 </a:t>
                      </a:r>
                      <a:r>
                        <a:rPr lang="fr-FR" sz="2000" dirty="0">
                          <a:effectLst/>
                        </a:rPr>
                        <a:t>%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02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</a:rPr>
                        <a:t>امتحان جزئي             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fr-FR" sz="20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rowSpan="8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</a:rPr>
                        <a:t>20</a:t>
                      </a:r>
                      <a:r>
                        <a:rPr lang="ar-DZ" sz="2000" dirty="0">
                          <a:effectLst/>
                        </a:rPr>
                        <a:t>/20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8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</a:rPr>
                        <a:t> </a:t>
                      </a:r>
                      <a:endParaRPr lang="fr-FR" sz="2000" dirty="0"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</a:rPr>
                        <a:t> </a:t>
                      </a:r>
                      <a:endParaRPr lang="fr-FR" sz="2000" dirty="0"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</a:rPr>
                        <a:t>وزن الأعمال الموجهة والتطبيقية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rowSpan="8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solidFill>
                            <a:srgbClr val="FF0000"/>
                          </a:solidFill>
                          <a:effectLst/>
                        </a:rPr>
                        <a:t>40 </a:t>
                      </a:r>
                      <a:r>
                        <a:rPr lang="fr-FR" sz="2000" dirty="0">
                          <a:solidFill>
                            <a:srgbClr val="FF0000"/>
                          </a:solidFill>
                          <a:effectLst/>
                        </a:rPr>
                        <a:t>%</a:t>
                      </a:r>
                      <a:endParaRPr lang="fr-F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000" b="1" dirty="0">
                          <a:solidFill>
                            <a:srgbClr val="FF0000"/>
                          </a:solidFill>
                          <a:effectLst/>
                        </a:rPr>
                        <a:t>12,5</a:t>
                      </a: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</a:rPr>
                        <a:t>%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683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</a:rPr>
                        <a:t>أعمال موجهة (البحث : إعداد/إلقاء)     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fr-FR" sz="20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 dirty="0">
                          <a:solidFill>
                            <a:srgbClr val="FF0000"/>
                          </a:solidFill>
                          <a:effectLst/>
                        </a:rPr>
                        <a:t>28</a:t>
                      </a: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</a:rPr>
                        <a:t>%</a:t>
                      </a:r>
                      <a:endParaRPr lang="fr-FR" sz="20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402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</a:rPr>
                        <a:t>أعمال تطبيقية                                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fr-FR" sz="20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fr-FR" sz="200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02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</a:rPr>
                        <a:t>المشروع الفردي                             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000" b="1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fr-FR" sz="20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402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</a:rPr>
                        <a:t>الأعمال الجماعية (ضمن فريق)          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fr-FR" sz="20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fr-FR" sz="20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402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</a:rPr>
                        <a:t>خرجات ميدانية                              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fr-FR" sz="20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fr-FR" sz="20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402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</a:rPr>
                        <a:t>المواظبة (الحضور / الغياب )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fr-FR" sz="20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r>
                        <a:rPr lang="ar-SA" sz="2000" b="1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</a:rPr>
                        <a:t>%</a:t>
                      </a:r>
                      <a:endParaRPr lang="fr-FR" sz="20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402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</a:rPr>
                        <a:t>عناصر أخرى ( المشاركة )               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000" b="1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fr-FR" sz="20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</a:rPr>
                        <a:t>%</a:t>
                      </a:r>
                      <a:r>
                        <a:rPr lang="ar-DZ" sz="2000" b="1" dirty="0">
                          <a:solidFill>
                            <a:srgbClr val="FF0000"/>
                          </a:solidFill>
                          <a:effectLst/>
                        </a:rPr>
                        <a:t>15</a:t>
                      </a:r>
                      <a:endParaRPr lang="fr-FR" sz="20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1674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0"/>
            <a:ext cx="8640960" cy="5345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rtl="1">
              <a:lnSpc>
                <a:spcPct val="200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ar-SA" sz="1800" b="1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عبد الحميد </a:t>
            </a:r>
            <a:r>
              <a:rPr lang="ar-DZ" sz="1800" b="1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عبد المطلب</a:t>
            </a:r>
            <a:r>
              <a:rPr lang="ar-SA" sz="1800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fr-FR" sz="1800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(2003). </a:t>
            </a:r>
            <a:r>
              <a:rPr lang="ar-SA" sz="1800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السياسات الاقتصادية على مستوى</a:t>
            </a:r>
            <a:r>
              <a:rPr lang="ar-DZ" sz="1800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 الاقتصاد الكلي </a:t>
            </a:r>
            <a:r>
              <a:rPr lang="ar-SA" sz="1800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 تحليل كلي: مجموعة الدول العربية</a:t>
            </a:r>
            <a:r>
              <a:rPr lang="fr-FR" sz="1800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. </a:t>
            </a:r>
            <a:r>
              <a:rPr lang="ar-SA" sz="1800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القاهرة</a:t>
            </a:r>
            <a:r>
              <a:rPr lang="ar-DZ" kern="0" dirty="0"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، مجموعة الدول العربي.</a:t>
            </a:r>
            <a:endParaRPr lang="fr-FR" sz="1800" kern="100" dirty="0"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342900" lvl="0" indent="-342900" algn="just" rtl="1">
              <a:lnSpc>
                <a:spcPct val="200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ar-SA" sz="1800" b="1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أحمد محمد </a:t>
            </a:r>
            <a:r>
              <a:rPr lang="ar-DZ" sz="1800" b="1" kern="0" dirty="0" err="1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السريتي</a:t>
            </a:r>
            <a:r>
              <a:rPr lang="fr-FR" sz="1800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(2009). </a:t>
            </a:r>
            <a:r>
              <a:rPr lang="ar-SA" sz="1800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التجارة الخارجية</a:t>
            </a:r>
            <a:r>
              <a:rPr lang="fr-FR" sz="1800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. </a:t>
            </a:r>
            <a:r>
              <a:rPr lang="ar-SA" sz="1800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الإسكندرية: </a:t>
            </a:r>
            <a:r>
              <a:rPr lang="ar-DZ" sz="1800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ال</a:t>
            </a:r>
            <a:r>
              <a:rPr lang="ar-SA" sz="1800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دار الجامع</a:t>
            </a:r>
            <a:r>
              <a:rPr lang="ar-DZ" sz="1800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ي</a:t>
            </a:r>
            <a:r>
              <a:rPr lang="ar-SA" sz="1800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ة</a:t>
            </a:r>
            <a:r>
              <a:rPr lang="fr-FR" sz="1800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.</a:t>
            </a:r>
            <a:endParaRPr lang="fr-FR" sz="1800" kern="100" dirty="0"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342900" lvl="0" indent="-342900" algn="just" rtl="1">
              <a:lnSpc>
                <a:spcPct val="200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ar-SA" sz="1800" b="1" kern="0" dirty="0" err="1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كا</a:t>
            </a:r>
            <a:r>
              <a:rPr lang="ar-DZ" sz="1800" b="1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م</a:t>
            </a:r>
            <a:r>
              <a:rPr lang="ar-SA" sz="1800" b="1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ل </a:t>
            </a:r>
            <a:r>
              <a:rPr lang="ar-DZ" sz="1800" b="1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بكري</a:t>
            </a:r>
            <a:r>
              <a:rPr lang="ar-SA" sz="1800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fr-FR" sz="1800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(2001). </a:t>
            </a:r>
            <a:r>
              <a:rPr lang="ar-SA" sz="1800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الاقتصاد الدولي: التجارة الخارجية</a:t>
            </a:r>
            <a:r>
              <a:rPr lang="ar-DZ" sz="1800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 والتمويل</a:t>
            </a:r>
            <a:r>
              <a:rPr lang="fr-FR" sz="1800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. </a:t>
            </a:r>
            <a:r>
              <a:rPr lang="ar-SA" sz="1800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الإسكندرية: </a:t>
            </a:r>
            <a:r>
              <a:rPr lang="ar-DZ" sz="1800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ال</a:t>
            </a:r>
            <a:r>
              <a:rPr lang="ar-SA" sz="1800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دار الجامع</a:t>
            </a:r>
            <a:r>
              <a:rPr lang="ar-DZ" sz="1800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ي</a:t>
            </a:r>
            <a:r>
              <a:rPr lang="ar-SA" sz="1800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ة</a:t>
            </a:r>
            <a:r>
              <a:rPr lang="fr-FR" sz="1800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.</a:t>
            </a:r>
            <a:endParaRPr lang="fr-FR" sz="1800" kern="100" dirty="0"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342900" lvl="0" indent="-342900" algn="just" rtl="1">
              <a:lnSpc>
                <a:spcPct val="200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ar-SA" sz="1800" b="1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سامي </a:t>
            </a:r>
            <a:r>
              <a:rPr lang="ar-DZ" sz="1800" b="1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عفيفي حاتم </a:t>
            </a:r>
            <a:r>
              <a:rPr lang="fr-FR" sz="1800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(2005). </a:t>
            </a:r>
            <a:r>
              <a:rPr lang="ar-SA" sz="1800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الاتجاهات الحديثة</a:t>
            </a:r>
            <a:r>
              <a:rPr lang="ar-DZ" sz="1800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 في الاقتصاد الدولي والتجارة الدولية، مبادئ اقتصاديات التجارة لدولية</a:t>
            </a:r>
            <a:r>
              <a:rPr lang="fr-FR" sz="1800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. </a:t>
            </a:r>
            <a:r>
              <a:rPr lang="ar-SA" sz="1800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القاهرة: دار النهضة المصرية اللبنانية، الجزء الأول</a:t>
            </a:r>
            <a:r>
              <a:rPr lang="fr-FR" sz="1800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.</a:t>
            </a:r>
            <a:endParaRPr lang="fr-FR" sz="1800" kern="100" dirty="0"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342900" lvl="0" indent="-342900" algn="just" rtl="1">
              <a:lnSpc>
                <a:spcPct val="200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ar-SA" sz="1800" b="1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محمد بي</a:t>
            </a:r>
            <a:r>
              <a:rPr lang="ar-DZ" sz="1800" b="1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ب</a:t>
            </a:r>
            <a:r>
              <a:rPr lang="ar-SA" sz="1800" b="1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لي</a:t>
            </a:r>
            <a:r>
              <a:rPr lang="ar-SA" sz="1800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fr-FR" sz="1800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(2008). </a:t>
            </a:r>
            <a:r>
              <a:rPr lang="ar-SA" sz="1800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ملخص سياسات اتفاقيات التجارة الإقليمية للسياسات الزراعية الدولية</a:t>
            </a:r>
            <a:r>
              <a:rPr lang="fr-FR" sz="1800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. </a:t>
            </a:r>
            <a:r>
              <a:rPr lang="ar-SA" sz="1800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دمشق: المركز الوطني للسياسات الزراعية</a:t>
            </a:r>
            <a:r>
              <a:rPr lang="fr-FR" sz="1800" kern="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.</a:t>
            </a:r>
            <a:endParaRPr lang="fr-FR" sz="1800" kern="100" dirty="0"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endParaRPr lang="fr-FR" sz="2000" i="1" dirty="0"/>
          </a:p>
        </p:txBody>
      </p:sp>
    </p:spTree>
    <p:extLst>
      <p:ext uri="{BB962C8B-B14F-4D97-AF65-F5344CB8AC3E}">
        <p14:creationId xmlns:p14="http://schemas.microsoft.com/office/powerpoint/2010/main" val="17531307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ème4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Thème4</Template>
  <TotalTime>338</TotalTime>
  <Words>386</Words>
  <Application>Microsoft Office PowerPoint</Application>
  <PresentationFormat>Affichage à l'écran (4:3)</PresentationFormat>
  <Paragraphs>97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Calibri</vt:lpstr>
      <vt:lpstr>Century Schoolbook</vt:lpstr>
      <vt:lpstr>Sakkal Majalla</vt:lpstr>
      <vt:lpstr>Wingdings</vt:lpstr>
      <vt:lpstr>Wingdings 2</vt:lpstr>
      <vt:lpstr>Thème4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محتوى مقياس تسيير المؤسسة </dc:title>
  <dc:creator>SBI</dc:creator>
  <cp:lastModifiedBy>KHEROUF MOUNIR</cp:lastModifiedBy>
  <cp:revision>30</cp:revision>
  <dcterms:created xsi:type="dcterms:W3CDTF">2015-09-28T13:56:39Z</dcterms:created>
  <dcterms:modified xsi:type="dcterms:W3CDTF">2025-01-25T16:32:37Z</dcterms:modified>
</cp:coreProperties>
</file>