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68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43.xml"/>
  <Override ContentType="application/vnd.openxmlformats-officedocument.presentationml.notesSlide+xml" PartName="/ppt/notesSlides/notesSlide151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16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14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1.xml"/>
  <Override ContentType="application/vnd.openxmlformats-officedocument.presentationml.notesSlide+xml" PartName="/ppt/notesSlides/notesSlide153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7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138.xml"/>
  <Override ContentType="application/vnd.openxmlformats-officedocument.presentationml.notesSlide+xml" PartName="/ppt/notesSlides/notesSlide16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15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17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46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4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5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16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150.xml"/>
  <Override ContentType="application/vnd.openxmlformats-officedocument.presentationml.notesSlide+xml" PartName="/ppt/notesSlides/notesSlide14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59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69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60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52.xml"/>
  <Override ContentType="application/vnd.openxmlformats-officedocument.presentationml.notesSlide+xml" PartName="/ppt/notesSlides/notesSlide165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170.xml"/>
  <Override ContentType="application/vnd.openxmlformats-officedocument.presentationml.notesSlide+xml" PartName="/ppt/notesSlides/notesSlide167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140.xml"/>
  <Override ContentType="application/vnd.openxmlformats-officedocument.presentationml.notesSlide+xml" PartName="/ppt/notesSlides/notesSlide15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49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139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5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1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16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73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16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45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158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164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48.xml"/>
  <Override ContentType="application/vnd.openxmlformats-officedocument.presentationml.slide+xml" PartName="/ppt/slides/slide17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138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156.xml"/>
  <Override ContentType="application/vnd.openxmlformats-officedocument.presentationml.slide+xml" PartName="/ppt/slides/slide170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166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36.xml"/>
  <Override ContentType="application/vnd.openxmlformats-officedocument.presentationml.slide+xml" PartName="/ppt/slides/slide154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141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68.xml"/>
  <Override ContentType="application/vnd.openxmlformats-officedocument.presentationml.slide+xml" PartName="/ppt/slides/slide118.xml"/>
  <Override ContentType="application/vnd.openxmlformats-officedocument.presentationml.slide+xml" PartName="/ppt/slides/slide142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52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135.xml"/>
  <Override ContentType="application/vnd.openxmlformats-officedocument.presentationml.slide+xml" PartName="/ppt/slides/slide20.xml"/>
  <Override ContentType="application/vnd.openxmlformats-officedocument.presentationml.slide+xml" PartName="/ppt/slides/slide16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31.xml"/>
  <Override ContentType="application/vnd.openxmlformats-officedocument.presentationml.slide+xml" PartName="/ppt/slides/slide159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144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163.xml"/>
  <Override ContentType="application/vnd.openxmlformats-officedocument.presentationml.slide+xml" PartName="/ppt/slides/slide31.xml"/>
  <Override ContentType="application/vnd.openxmlformats-officedocument.presentationml.slide+xml" PartName="/ppt/slides/slide127.xml"/>
  <Override ContentType="application/vnd.openxmlformats-officedocument.presentationml.slide+xml" PartName="/ppt/slides/slide146.xml"/>
  <Override ContentType="application/vnd.openxmlformats-officedocument.presentationml.slide+xml" PartName="/ppt/slides/slide150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39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15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57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165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30.xml"/>
  <Override ContentType="application/vnd.openxmlformats-officedocument.presentationml.slide+xml" PartName="/ppt/slides/slide173.xml"/>
  <Override ContentType="application/vnd.openxmlformats-officedocument.presentationml.slide+xml" PartName="/ppt/slides/slide147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40.xml"/>
  <Override ContentType="application/vnd.openxmlformats-officedocument.presentationml.slide+xml" PartName="/ppt/slides/slide11.xml"/>
  <Override ContentType="application/vnd.openxmlformats-officedocument.presentationml.slide+xml" PartName="/ppt/slides/slide137.xml"/>
  <Override ContentType="application/vnd.openxmlformats-officedocument.presentationml.slide+xml" PartName="/ppt/slides/slide110.xml"/>
  <Override ContentType="application/vnd.openxmlformats-officedocument.presentationml.slide+xml" PartName="/ppt/slides/slide153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171.xml"/>
  <Override ContentType="application/vnd.openxmlformats-officedocument.presentationml.slide+xml" PartName="/ppt/slides/slide14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167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169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51.xml"/>
  <Override ContentType="application/vnd.openxmlformats-officedocument.presentationml.slide+xml" PartName="/ppt/slides/slide109.xml"/>
  <Override ContentType="application/vnd.openxmlformats-officedocument.presentationml.slide+xml" PartName="/ppt/slides/slide134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160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43.xml"/>
  <Override ContentType="application/vnd.openxmlformats-officedocument.presentationml.slide+xml" PartName="/ppt/slides/slide117.xml"/>
  <Override ContentType="application/vnd.openxmlformats-officedocument.presentationml.slide+xml" PartName="/ppt/slides/slide145.xml"/>
  <Override ContentType="application/vnd.openxmlformats-officedocument.presentationml.slide+xml" PartName="/ppt/slides/slide132.xml"/>
  <Override ContentType="application/vnd.openxmlformats-officedocument.presentationml.slide+xml" PartName="/ppt/slides/slide162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128.xml"/>
  <Override ContentType="application/vnd.openxmlformats-officedocument.presentationml.slide+xml" PartName="/ppt/slides/slide15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  <p:sldId id="370" r:id="rId121"/>
    <p:sldId id="371" r:id="rId122"/>
    <p:sldId id="372" r:id="rId123"/>
    <p:sldId id="373" r:id="rId124"/>
    <p:sldId id="374" r:id="rId125"/>
    <p:sldId id="375" r:id="rId126"/>
    <p:sldId id="376" r:id="rId127"/>
    <p:sldId id="377" r:id="rId128"/>
    <p:sldId id="378" r:id="rId129"/>
    <p:sldId id="379" r:id="rId130"/>
    <p:sldId id="380" r:id="rId131"/>
    <p:sldId id="381" r:id="rId132"/>
    <p:sldId id="382" r:id="rId133"/>
    <p:sldId id="383" r:id="rId134"/>
    <p:sldId id="384" r:id="rId135"/>
    <p:sldId id="385" r:id="rId136"/>
    <p:sldId id="386" r:id="rId137"/>
    <p:sldId id="387" r:id="rId138"/>
    <p:sldId id="388" r:id="rId139"/>
    <p:sldId id="389" r:id="rId140"/>
    <p:sldId id="390" r:id="rId141"/>
    <p:sldId id="391" r:id="rId142"/>
    <p:sldId id="392" r:id="rId143"/>
    <p:sldId id="393" r:id="rId144"/>
    <p:sldId id="394" r:id="rId145"/>
    <p:sldId id="395" r:id="rId146"/>
    <p:sldId id="396" r:id="rId147"/>
    <p:sldId id="397" r:id="rId148"/>
    <p:sldId id="398" r:id="rId149"/>
    <p:sldId id="399" r:id="rId150"/>
    <p:sldId id="400" r:id="rId151"/>
    <p:sldId id="401" r:id="rId152"/>
    <p:sldId id="402" r:id="rId153"/>
    <p:sldId id="403" r:id="rId154"/>
    <p:sldId id="404" r:id="rId155"/>
    <p:sldId id="405" r:id="rId156"/>
    <p:sldId id="406" r:id="rId157"/>
    <p:sldId id="407" r:id="rId158"/>
    <p:sldId id="408" r:id="rId159"/>
    <p:sldId id="409" r:id="rId160"/>
    <p:sldId id="410" r:id="rId161"/>
    <p:sldId id="411" r:id="rId162"/>
    <p:sldId id="412" r:id="rId163"/>
    <p:sldId id="413" r:id="rId164"/>
    <p:sldId id="414" r:id="rId165"/>
    <p:sldId id="415" r:id="rId166"/>
    <p:sldId id="416" r:id="rId167"/>
    <p:sldId id="417" r:id="rId168"/>
    <p:sldId id="418" r:id="rId169"/>
    <p:sldId id="419" r:id="rId170"/>
    <p:sldId id="420" r:id="rId171"/>
    <p:sldId id="421" r:id="rId172"/>
    <p:sldId id="422" r:id="rId173"/>
    <p:sldId id="423" r:id="rId174"/>
    <p:sldId id="424" r:id="rId175"/>
    <p:sldId id="425" r:id="rId176"/>
    <p:sldId id="426" r:id="rId177"/>
    <p:sldId id="427" r:id="rId178"/>
    <p:sldId id="428" r:id="rId179"/>
  </p:sldIdLst>
  <p:sldSz cy="3460750" cx="4610100"/>
  <p:notesSz cx="4610100" cy="3460750"/>
  <p:embeddedFontLst>
    <p:embeddedFont>
      <p:font typeface="Tahoma"/>
      <p:regular r:id="rId180"/>
      <p:bold r:id="rId181"/>
    </p:embeddedFont>
    <p:embeddedFont>
      <p:font typeface="Helvetica Neue"/>
      <p:regular r:id="rId182"/>
      <p:bold r:id="rId183"/>
      <p:italic r:id="rId184"/>
      <p:boldItalic r:id="rId18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96482E4-3D70-432B-B3D3-E51D36A8C4A7}">
  <a:tblStyle styleId="{C96482E4-3D70-432B-B3D3-E51D36A8C4A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7" Type="http://schemas.openxmlformats.org/officeDocument/2006/relationships/slide" Target="slides/slide101.xml"/><Relationship Id="rId106" Type="http://schemas.openxmlformats.org/officeDocument/2006/relationships/slide" Target="slides/slide100.xml"/><Relationship Id="rId105" Type="http://schemas.openxmlformats.org/officeDocument/2006/relationships/slide" Target="slides/slide99.xml"/><Relationship Id="rId104" Type="http://schemas.openxmlformats.org/officeDocument/2006/relationships/slide" Target="slides/slide98.xml"/><Relationship Id="rId109" Type="http://schemas.openxmlformats.org/officeDocument/2006/relationships/slide" Target="slides/slide103.xml"/><Relationship Id="rId108" Type="http://schemas.openxmlformats.org/officeDocument/2006/relationships/slide" Target="slides/slide102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185" Type="http://schemas.openxmlformats.org/officeDocument/2006/relationships/font" Target="fonts/HelveticaNeue-boldItalic.fntdata"/><Relationship Id="rId49" Type="http://schemas.openxmlformats.org/officeDocument/2006/relationships/slide" Target="slides/slide43.xml"/><Relationship Id="rId184" Type="http://schemas.openxmlformats.org/officeDocument/2006/relationships/font" Target="fonts/HelveticaNeue-italic.fntdata"/><Relationship Id="rId103" Type="http://schemas.openxmlformats.org/officeDocument/2006/relationships/slide" Target="slides/slide97.xml"/><Relationship Id="rId102" Type="http://schemas.openxmlformats.org/officeDocument/2006/relationships/slide" Target="slides/slide96.xml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183" Type="http://schemas.openxmlformats.org/officeDocument/2006/relationships/font" Target="fonts/HelveticaNeue-bold.fntdata"/><Relationship Id="rId32" Type="http://schemas.openxmlformats.org/officeDocument/2006/relationships/slide" Target="slides/slide26.xml"/><Relationship Id="rId182" Type="http://schemas.openxmlformats.org/officeDocument/2006/relationships/font" Target="fonts/HelveticaNeue-regular.fntdata"/><Relationship Id="rId35" Type="http://schemas.openxmlformats.org/officeDocument/2006/relationships/slide" Target="slides/slide29.xml"/><Relationship Id="rId181" Type="http://schemas.openxmlformats.org/officeDocument/2006/relationships/font" Target="fonts/Tahoma-bold.fntdata"/><Relationship Id="rId34" Type="http://schemas.openxmlformats.org/officeDocument/2006/relationships/slide" Target="slides/slide28.xml"/><Relationship Id="rId180" Type="http://schemas.openxmlformats.org/officeDocument/2006/relationships/font" Target="fonts/Tahoma-regular.fntdata"/><Relationship Id="rId37" Type="http://schemas.openxmlformats.org/officeDocument/2006/relationships/slide" Target="slides/slide31.xml"/><Relationship Id="rId176" Type="http://schemas.openxmlformats.org/officeDocument/2006/relationships/slide" Target="slides/slide170.xml"/><Relationship Id="rId36" Type="http://schemas.openxmlformats.org/officeDocument/2006/relationships/slide" Target="slides/slide30.xml"/><Relationship Id="rId175" Type="http://schemas.openxmlformats.org/officeDocument/2006/relationships/slide" Target="slides/slide169.xml"/><Relationship Id="rId39" Type="http://schemas.openxmlformats.org/officeDocument/2006/relationships/slide" Target="slides/slide33.xml"/><Relationship Id="rId174" Type="http://schemas.openxmlformats.org/officeDocument/2006/relationships/slide" Target="slides/slide168.xml"/><Relationship Id="rId38" Type="http://schemas.openxmlformats.org/officeDocument/2006/relationships/slide" Target="slides/slide32.xml"/><Relationship Id="rId173" Type="http://schemas.openxmlformats.org/officeDocument/2006/relationships/slide" Target="slides/slide167.xml"/><Relationship Id="rId179" Type="http://schemas.openxmlformats.org/officeDocument/2006/relationships/slide" Target="slides/slide173.xml"/><Relationship Id="rId178" Type="http://schemas.openxmlformats.org/officeDocument/2006/relationships/slide" Target="slides/slide172.xml"/><Relationship Id="rId177" Type="http://schemas.openxmlformats.org/officeDocument/2006/relationships/slide" Target="slides/slide171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29" Type="http://schemas.openxmlformats.org/officeDocument/2006/relationships/slide" Target="slides/slide123.xml"/><Relationship Id="rId128" Type="http://schemas.openxmlformats.org/officeDocument/2006/relationships/slide" Target="slides/slide122.xml"/><Relationship Id="rId127" Type="http://schemas.openxmlformats.org/officeDocument/2006/relationships/slide" Target="slides/slide121.xml"/><Relationship Id="rId126" Type="http://schemas.openxmlformats.org/officeDocument/2006/relationships/slide" Target="slides/slide120.xml"/><Relationship Id="rId26" Type="http://schemas.openxmlformats.org/officeDocument/2006/relationships/slide" Target="slides/slide20.xml"/><Relationship Id="rId121" Type="http://schemas.openxmlformats.org/officeDocument/2006/relationships/slide" Target="slides/slide115.xml"/><Relationship Id="rId25" Type="http://schemas.openxmlformats.org/officeDocument/2006/relationships/slide" Target="slides/slide19.xml"/><Relationship Id="rId120" Type="http://schemas.openxmlformats.org/officeDocument/2006/relationships/slide" Target="slides/slide114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125" Type="http://schemas.openxmlformats.org/officeDocument/2006/relationships/slide" Target="slides/slide119.xml"/><Relationship Id="rId29" Type="http://schemas.openxmlformats.org/officeDocument/2006/relationships/slide" Target="slides/slide23.xml"/><Relationship Id="rId124" Type="http://schemas.openxmlformats.org/officeDocument/2006/relationships/slide" Target="slides/slide118.xml"/><Relationship Id="rId123" Type="http://schemas.openxmlformats.org/officeDocument/2006/relationships/slide" Target="slides/slide117.xml"/><Relationship Id="rId122" Type="http://schemas.openxmlformats.org/officeDocument/2006/relationships/slide" Target="slides/slide116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slide" Target="slides/slide93.xml"/><Relationship Id="rId10" Type="http://schemas.openxmlformats.org/officeDocument/2006/relationships/slide" Target="slides/slide4.xml"/><Relationship Id="rId98" Type="http://schemas.openxmlformats.org/officeDocument/2006/relationships/slide" Target="slides/slide9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18" Type="http://schemas.openxmlformats.org/officeDocument/2006/relationships/slide" Target="slides/slide112.xml"/><Relationship Id="rId117" Type="http://schemas.openxmlformats.org/officeDocument/2006/relationships/slide" Target="slides/slide111.xml"/><Relationship Id="rId116" Type="http://schemas.openxmlformats.org/officeDocument/2006/relationships/slide" Target="slides/slide110.xml"/><Relationship Id="rId115" Type="http://schemas.openxmlformats.org/officeDocument/2006/relationships/slide" Target="slides/slide109.xml"/><Relationship Id="rId119" Type="http://schemas.openxmlformats.org/officeDocument/2006/relationships/slide" Target="slides/slide113.xml"/><Relationship Id="rId15" Type="http://schemas.openxmlformats.org/officeDocument/2006/relationships/slide" Target="slides/slide9.xml"/><Relationship Id="rId110" Type="http://schemas.openxmlformats.org/officeDocument/2006/relationships/slide" Target="slides/slide104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14" Type="http://schemas.openxmlformats.org/officeDocument/2006/relationships/slide" Target="slides/slide108.xml"/><Relationship Id="rId18" Type="http://schemas.openxmlformats.org/officeDocument/2006/relationships/slide" Target="slides/slide12.xml"/><Relationship Id="rId113" Type="http://schemas.openxmlformats.org/officeDocument/2006/relationships/slide" Target="slides/slide107.xml"/><Relationship Id="rId112" Type="http://schemas.openxmlformats.org/officeDocument/2006/relationships/slide" Target="slides/slide106.xml"/><Relationship Id="rId111" Type="http://schemas.openxmlformats.org/officeDocument/2006/relationships/slide" Target="slides/slide105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150" Type="http://schemas.openxmlformats.org/officeDocument/2006/relationships/slide" Target="slides/slide144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149" Type="http://schemas.openxmlformats.org/officeDocument/2006/relationships/slide" Target="slides/slide143.xml"/><Relationship Id="rId4" Type="http://schemas.openxmlformats.org/officeDocument/2006/relationships/tableStyles" Target="tableStyles.xml"/><Relationship Id="rId148" Type="http://schemas.openxmlformats.org/officeDocument/2006/relationships/slide" Target="slides/slide142.xml"/><Relationship Id="rId9" Type="http://schemas.openxmlformats.org/officeDocument/2006/relationships/slide" Target="slides/slide3.xml"/><Relationship Id="rId143" Type="http://schemas.openxmlformats.org/officeDocument/2006/relationships/slide" Target="slides/slide137.xml"/><Relationship Id="rId142" Type="http://schemas.openxmlformats.org/officeDocument/2006/relationships/slide" Target="slides/slide136.xml"/><Relationship Id="rId141" Type="http://schemas.openxmlformats.org/officeDocument/2006/relationships/slide" Target="slides/slide135.xml"/><Relationship Id="rId140" Type="http://schemas.openxmlformats.org/officeDocument/2006/relationships/slide" Target="slides/slide134.xml"/><Relationship Id="rId5" Type="http://schemas.openxmlformats.org/officeDocument/2006/relationships/slideMaster" Target="slideMasters/slideMaster1.xml"/><Relationship Id="rId147" Type="http://schemas.openxmlformats.org/officeDocument/2006/relationships/slide" Target="slides/slide141.xml"/><Relationship Id="rId6" Type="http://schemas.openxmlformats.org/officeDocument/2006/relationships/notesMaster" Target="notesMasters/notesMaster1.xml"/><Relationship Id="rId146" Type="http://schemas.openxmlformats.org/officeDocument/2006/relationships/slide" Target="slides/slide140.xml"/><Relationship Id="rId7" Type="http://schemas.openxmlformats.org/officeDocument/2006/relationships/slide" Target="slides/slide1.xml"/><Relationship Id="rId145" Type="http://schemas.openxmlformats.org/officeDocument/2006/relationships/slide" Target="slides/slide139.xml"/><Relationship Id="rId8" Type="http://schemas.openxmlformats.org/officeDocument/2006/relationships/slide" Target="slides/slide2.xml"/><Relationship Id="rId144" Type="http://schemas.openxmlformats.org/officeDocument/2006/relationships/slide" Target="slides/slide138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139" Type="http://schemas.openxmlformats.org/officeDocument/2006/relationships/slide" Target="slides/slide133.xml"/><Relationship Id="rId138" Type="http://schemas.openxmlformats.org/officeDocument/2006/relationships/slide" Target="slides/slide132.xml"/><Relationship Id="rId137" Type="http://schemas.openxmlformats.org/officeDocument/2006/relationships/slide" Target="slides/slide131.xml"/><Relationship Id="rId132" Type="http://schemas.openxmlformats.org/officeDocument/2006/relationships/slide" Target="slides/slide126.xml"/><Relationship Id="rId131" Type="http://schemas.openxmlformats.org/officeDocument/2006/relationships/slide" Target="slides/slide125.xml"/><Relationship Id="rId130" Type="http://schemas.openxmlformats.org/officeDocument/2006/relationships/slide" Target="slides/slide124.xml"/><Relationship Id="rId136" Type="http://schemas.openxmlformats.org/officeDocument/2006/relationships/slide" Target="slides/slide130.xml"/><Relationship Id="rId135" Type="http://schemas.openxmlformats.org/officeDocument/2006/relationships/slide" Target="slides/slide129.xml"/><Relationship Id="rId134" Type="http://schemas.openxmlformats.org/officeDocument/2006/relationships/slide" Target="slides/slide128.xml"/><Relationship Id="rId133" Type="http://schemas.openxmlformats.org/officeDocument/2006/relationships/slide" Target="slides/slide127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172" Type="http://schemas.openxmlformats.org/officeDocument/2006/relationships/slide" Target="slides/slide166.xml"/><Relationship Id="rId65" Type="http://schemas.openxmlformats.org/officeDocument/2006/relationships/slide" Target="slides/slide59.xml"/><Relationship Id="rId171" Type="http://schemas.openxmlformats.org/officeDocument/2006/relationships/slide" Target="slides/slide165.xml"/><Relationship Id="rId68" Type="http://schemas.openxmlformats.org/officeDocument/2006/relationships/slide" Target="slides/slide62.xml"/><Relationship Id="rId170" Type="http://schemas.openxmlformats.org/officeDocument/2006/relationships/slide" Target="slides/slide164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165" Type="http://schemas.openxmlformats.org/officeDocument/2006/relationships/slide" Target="slides/slide159.xml"/><Relationship Id="rId69" Type="http://schemas.openxmlformats.org/officeDocument/2006/relationships/slide" Target="slides/slide63.xml"/><Relationship Id="rId164" Type="http://schemas.openxmlformats.org/officeDocument/2006/relationships/slide" Target="slides/slide158.xml"/><Relationship Id="rId163" Type="http://schemas.openxmlformats.org/officeDocument/2006/relationships/slide" Target="slides/slide157.xml"/><Relationship Id="rId162" Type="http://schemas.openxmlformats.org/officeDocument/2006/relationships/slide" Target="slides/slide156.xml"/><Relationship Id="rId169" Type="http://schemas.openxmlformats.org/officeDocument/2006/relationships/slide" Target="slides/slide163.xml"/><Relationship Id="rId168" Type="http://schemas.openxmlformats.org/officeDocument/2006/relationships/slide" Target="slides/slide162.xml"/><Relationship Id="rId167" Type="http://schemas.openxmlformats.org/officeDocument/2006/relationships/slide" Target="slides/slide161.xml"/><Relationship Id="rId166" Type="http://schemas.openxmlformats.org/officeDocument/2006/relationships/slide" Target="slides/slide160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161" Type="http://schemas.openxmlformats.org/officeDocument/2006/relationships/slide" Target="slides/slide155.xml"/><Relationship Id="rId54" Type="http://schemas.openxmlformats.org/officeDocument/2006/relationships/slide" Target="slides/slide48.xml"/><Relationship Id="rId160" Type="http://schemas.openxmlformats.org/officeDocument/2006/relationships/slide" Target="slides/slide154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159" Type="http://schemas.openxmlformats.org/officeDocument/2006/relationships/slide" Target="slides/slide153.xml"/><Relationship Id="rId59" Type="http://schemas.openxmlformats.org/officeDocument/2006/relationships/slide" Target="slides/slide53.xml"/><Relationship Id="rId154" Type="http://schemas.openxmlformats.org/officeDocument/2006/relationships/slide" Target="slides/slide148.xml"/><Relationship Id="rId58" Type="http://schemas.openxmlformats.org/officeDocument/2006/relationships/slide" Target="slides/slide52.xml"/><Relationship Id="rId153" Type="http://schemas.openxmlformats.org/officeDocument/2006/relationships/slide" Target="slides/slide147.xml"/><Relationship Id="rId152" Type="http://schemas.openxmlformats.org/officeDocument/2006/relationships/slide" Target="slides/slide146.xml"/><Relationship Id="rId151" Type="http://schemas.openxmlformats.org/officeDocument/2006/relationships/slide" Target="slides/slide145.xml"/><Relationship Id="rId158" Type="http://schemas.openxmlformats.org/officeDocument/2006/relationships/slide" Target="slides/slide152.xml"/><Relationship Id="rId157" Type="http://schemas.openxmlformats.org/officeDocument/2006/relationships/slide" Target="slides/slide151.xml"/><Relationship Id="rId156" Type="http://schemas.openxmlformats.org/officeDocument/2006/relationships/slide" Target="slides/slide150.xml"/><Relationship Id="rId155" Type="http://schemas.openxmlformats.org/officeDocument/2006/relationships/slide" Target="slides/slide14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10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7" name="Google Shape;1667;p10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10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8" name="Google Shape;1678;p10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10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0" name="Google Shape;1690;p10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5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10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7" name="Google Shape;1697;p10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2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p10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4" name="Google Shape;1714;p10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6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10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8" name="Google Shape;1738;p10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10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5" name="Google Shape;1745;p10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10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3" name="Google Shape;1753;p10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9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10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1" name="Google Shape;1761;p10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10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9" name="Google Shape;1769;p10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5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p11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7" name="Google Shape;1777;p11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p11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5" name="Google Shape;1785;p11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11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2" name="Google Shape;1792;p11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8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11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0" name="Google Shape;1800;p11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0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p11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2" name="Google Shape;1812;p11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3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11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5" name="Google Shape;1825;p11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6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p11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8" name="Google Shape;1838;p11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9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p11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1" name="Google Shape;1851;p11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6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11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8" name="Google Shape;1858;p11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3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p11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5" name="Google Shape;1865;p11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2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12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4" name="Google Shape;1874;p12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3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12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5" name="Google Shape;1885;p12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7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p12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9" name="Google Shape;1899;p12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0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12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2" name="Google Shape;1912;p12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12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4" name="Google Shape;1924;p12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4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12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6" name="Google Shape;1936;p12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12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3" name="Google Shape;1943;p12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8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p12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0" name="Google Shape;1950;p12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6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p12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8" name="Google Shape;1958;p12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3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12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5" name="Google Shape;1965;p12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p13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4" name="Google Shape;1974;p13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2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13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4" name="Google Shape;1984;p13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2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p13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4" name="Google Shape;1994;p13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0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p13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2" name="Google Shape;2002;p13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p13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0" name="Google Shape;2010;p13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7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13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9" name="Google Shape;2019;p13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5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p13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7" name="Google Shape;2027;p13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13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4" name="Google Shape;2034;p13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0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p13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2" name="Google Shape;2042;p13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9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13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1" name="Google Shape;2051;p13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8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14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0" name="Google Shape;2060;p14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8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14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0" name="Google Shape;2070;p14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6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p14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8" name="Google Shape;2078;p14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3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14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5" name="Google Shape;2085;p14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p14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4" name="Google Shape;2094;p14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0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Google Shape;2101;p14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2" name="Google Shape;2102;p14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8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p14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0" name="Google Shape;2110;p14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7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Google Shape;2118;p14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9" name="Google Shape;2119;p14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p14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8" name="Google Shape;2128;p14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5" name="Shape 2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Google Shape;2136;p14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7" name="Google Shape;2137;p14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4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p15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6" name="Google Shape;2146;p15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3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15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5" name="Google Shape;2155;p15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2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15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4" name="Google Shape;2164;p15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1" name="Shape 2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" name="Google Shape;2172;p15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3" name="Google Shape;2173;p15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8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15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0" name="Google Shape;2180;p15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p15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3" name="Google Shape;2203;p15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9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Google Shape;2230;p15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1" name="Google Shape;2231;p15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7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p15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9" name="Google Shape;2259;p15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5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15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7" name="Google Shape;2287;p15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3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p15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5" name="Google Shape;2315;p15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p16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3" name="Google Shape;2343;p16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9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Google Shape;2370;p16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1" name="Google Shape;2371;p16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7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" name="Google Shape;2398;p16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9" name="Google Shape;2399;p16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7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p16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9" name="Google Shape;2419;p16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8" name="Shape 2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" name="Google Shape;2429;p16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0" name="Google Shape;2430;p16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5" name="Shape 2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" name="Google Shape;2436;p16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7" name="Google Shape;2437;p16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p16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7" name="Google Shape;2467;p16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7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Google Shape;2478;p16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9" name="Google Shape;2479;p16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2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p16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4" name="Google Shape;2494;p16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8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p16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0" name="Google Shape;2500;p16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7" name="Shape 2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" name="Google Shape;2508;p17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9" name="Google Shape;2509;p17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p17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8" name="Google Shape;2518;p17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3" name="Shape 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p17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5" name="Google Shape;2545;p17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2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p17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4" name="Google Shape;2564;p17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2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2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3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3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3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3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3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3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3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3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3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3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3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4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4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4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4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4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4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4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4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4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4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4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4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4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4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4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4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5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5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5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5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5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5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5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5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5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5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5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5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5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5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5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5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5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Google Shape;1015;p5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5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5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6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6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6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6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6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6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6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Google Shape;1101;p6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6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6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6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p6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6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1" name="Google Shape;1181;p6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6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p6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6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3" name="Google Shape;1233;p6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6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1" name="Google Shape;1251;p6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7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8" name="Google Shape;1258;p7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7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5" name="Google Shape;1265;p7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7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0" name="Google Shape;1280;p7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7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5" name="Google Shape;1295;p7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7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0" name="Google Shape;1310;p7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7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5" name="Google Shape;1325;p7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7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2" name="Google Shape;1332;p7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7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2" name="Google Shape;1352;p7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7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0" name="Google Shape;1370;p7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7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0" name="Google Shape;1390;p7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8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1" name="Google Shape;1411;p8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8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8" name="Google Shape;1418;p8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8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7" name="Google Shape;1447;p8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8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7" name="Google Shape;1467;p8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8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7" name="Google Shape;1487;p8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8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0" name="Google Shape;1500;p8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8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2" name="Google Shape;1512;p8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8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4" name="Google Shape;1524;p8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8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4" name="Google Shape;1534;p8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8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4" name="Google Shape;1564;p8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9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6" name="Google Shape;1576;p9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9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7" name="Google Shape;1587;p9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9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8" name="Google Shape;1598;p9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9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8" name="Google Shape;1608;p9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9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5" name="Google Shape;1615;p9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9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2" name="Google Shape;1622;p9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9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0" name="Google Shape;1630;p9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9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9" name="Google Shape;1639;p9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9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8" name="Google Shape;1648;p9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9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7" name="Google Shape;1657;p9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1043813" y="59814"/>
            <a:ext cx="25209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rgbClr val="3333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body"/>
          </p:nvPr>
        </p:nvSpPr>
        <p:spPr>
          <a:xfrm>
            <a:off x="283794" y="1092782"/>
            <a:ext cx="3947160" cy="1417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ctrTitle"/>
          </p:nvPr>
        </p:nvSpPr>
        <p:spPr>
          <a:xfrm>
            <a:off x="1442110" y="59814"/>
            <a:ext cx="17240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1043813" y="59814"/>
            <a:ext cx="25209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rgbClr val="3333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idx="11" type="ftr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1043813" y="59814"/>
            <a:ext cx="25209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rgbClr val="3333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1" i="0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4608004" cy="449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1043813" y="59814"/>
            <a:ext cx="25209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3333B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283794" y="1092782"/>
            <a:ext cx="3947160" cy="1417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1" Type="http://schemas.openxmlformats.org/officeDocument/2006/relationships/hyperlink" Target="http://ppt/slides/ppt/slides/slide111.xml" TargetMode="External"/><Relationship Id="rId10" Type="http://schemas.openxmlformats.org/officeDocument/2006/relationships/hyperlink" Target="http://ppt/slides/ppt/slides/slide111.xml" TargetMode="External"/><Relationship Id="rId13" Type="http://schemas.openxmlformats.org/officeDocument/2006/relationships/hyperlink" Target="http://ppt/slides/ppt/slides/slide111.xml" TargetMode="External"/><Relationship Id="rId12" Type="http://schemas.openxmlformats.org/officeDocument/2006/relationships/hyperlink" Target="http://ppt/slides/ppt/slides/slide111.xml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2.xml"/><Relationship Id="rId3" Type="http://schemas.openxmlformats.org/officeDocument/2006/relationships/hyperlink" Target="http://ppt/slides/ppt/slides/slide93.xml" TargetMode="External"/><Relationship Id="rId4" Type="http://schemas.openxmlformats.org/officeDocument/2006/relationships/hyperlink" Target="http://ppt/slides/ppt/slides/slide93.xml" TargetMode="External"/><Relationship Id="rId9" Type="http://schemas.openxmlformats.org/officeDocument/2006/relationships/hyperlink" Target="http://ppt/slides/ppt/slides/slide111.xml" TargetMode="External"/><Relationship Id="rId5" Type="http://schemas.openxmlformats.org/officeDocument/2006/relationships/hyperlink" Target="http://ppt/slides/ppt/slides/slide94.xml" TargetMode="External"/><Relationship Id="rId6" Type="http://schemas.openxmlformats.org/officeDocument/2006/relationships/hyperlink" Target="http://ppt/slides/ppt/slides/slide102.xml" TargetMode="External"/><Relationship Id="rId7" Type="http://schemas.openxmlformats.org/officeDocument/2006/relationships/hyperlink" Target="http://ppt/slides/ppt/slides/slide105.xml" TargetMode="External"/><Relationship Id="rId8" Type="http://schemas.openxmlformats.org/officeDocument/2006/relationships/hyperlink" Target="http://ppt/slides/ppt/slides/slide105.xml" TargetMode="Externa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3.pn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1" Type="http://schemas.openxmlformats.org/officeDocument/2006/relationships/hyperlink" Target="http://ppt/slides/ppt/slides/slide111.xml" TargetMode="External"/><Relationship Id="rId10" Type="http://schemas.openxmlformats.org/officeDocument/2006/relationships/hyperlink" Target="http://ppt/slides/ppt/slides/slide111.xml" TargetMode="External"/><Relationship Id="rId13" Type="http://schemas.openxmlformats.org/officeDocument/2006/relationships/hyperlink" Target="http://ppt/slides/ppt/slides/slide111.xml" TargetMode="External"/><Relationship Id="rId12" Type="http://schemas.openxmlformats.org/officeDocument/2006/relationships/hyperlink" Target="http://ppt/slides/ppt/slides/slide111.xml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5.xml"/><Relationship Id="rId3" Type="http://schemas.openxmlformats.org/officeDocument/2006/relationships/hyperlink" Target="http://ppt/slides/ppt/slides/slide93.xml" TargetMode="External"/><Relationship Id="rId4" Type="http://schemas.openxmlformats.org/officeDocument/2006/relationships/hyperlink" Target="http://ppt/slides/ppt/slides/slide93.xml" TargetMode="External"/><Relationship Id="rId9" Type="http://schemas.openxmlformats.org/officeDocument/2006/relationships/hyperlink" Target="http://ppt/slides/ppt/slides/slide111.xml" TargetMode="External"/><Relationship Id="rId5" Type="http://schemas.openxmlformats.org/officeDocument/2006/relationships/hyperlink" Target="http://ppt/slides/ppt/slides/slide94.xml" TargetMode="External"/><Relationship Id="rId6" Type="http://schemas.openxmlformats.org/officeDocument/2006/relationships/hyperlink" Target="http://ppt/slides/ppt/slides/slide102.xml" TargetMode="External"/><Relationship Id="rId7" Type="http://schemas.openxmlformats.org/officeDocument/2006/relationships/hyperlink" Target="http://ppt/slides/ppt/slides/slide105.xml" TargetMode="External"/><Relationship Id="rId8" Type="http://schemas.openxmlformats.org/officeDocument/2006/relationships/hyperlink" Target="http://ppt/slides/ppt/slides/slide105.xml" TargetMode="Externa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ppt/slides/ppt/slides/slide2.xml" TargetMode="External"/><Relationship Id="rId4" Type="http://schemas.openxmlformats.org/officeDocument/2006/relationships/hyperlink" Target="http://ppt/slides/ppt/slides/slide3.xml" TargetMode="External"/><Relationship Id="rId5" Type="http://schemas.openxmlformats.org/officeDocument/2006/relationships/hyperlink" Target="http://ppt/slides/ppt/slides/slide11.xml" TargetMode="External"/><Relationship Id="rId6" Type="http://schemas.openxmlformats.org/officeDocument/2006/relationships/hyperlink" Target="http://ppt/slides/ppt/slides/slide34.xml" TargetMode="External"/><Relationship Id="rId7" Type="http://schemas.openxmlformats.org/officeDocument/2006/relationships/hyperlink" Target="http://ppt/slides/ppt/slides/slide41.xml" TargetMode="External"/><Relationship Id="rId8" Type="http://schemas.openxmlformats.org/officeDocument/2006/relationships/hyperlink" Target="http://ppt/slides/ppt/slides/slide47.xml" TargetMode="Externa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1" Type="http://schemas.openxmlformats.org/officeDocument/2006/relationships/hyperlink" Target="http://ppt/slides/ppt/slides/slide111.xml" TargetMode="External"/><Relationship Id="rId10" Type="http://schemas.openxmlformats.org/officeDocument/2006/relationships/hyperlink" Target="http://ppt/slides/ppt/slides/slide111.xml" TargetMode="External"/><Relationship Id="rId13" Type="http://schemas.openxmlformats.org/officeDocument/2006/relationships/hyperlink" Target="http://ppt/slides/ppt/slides/slide111.xml" TargetMode="External"/><Relationship Id="rId12" Type="http://schemas.openxmlformats.org/officeDocument/2006/relationships/hyperlink" Target="http://ppt/slides/ppt/slides/slide111.xml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1.xml"/><Relationship Id="rId3" Type="http://schemas.openxmlformats.org/officeDocument/2006/relationships/hyperlink" Target="http://ppt/slides/ppt/slides/slide93.xml" TargetMode="External"/><Relationship Id="rId4" Type="http://schemas.openxmlformats.org/officeDocument/2006/relationships/hyperlink" Target="http://ppt/slides/ppt/slides/slide93.xml" TargetMode="External"/><Relationship Id="rId9" Type="http://schemas.openxmlformats.org/officeDocument/2006/relationships/hyperlink" Target="http://ppt/slides/ppt/slides/slide111.xml" TargetMode="External"/><Relationship Id="rId5" Type="http://schemas.openxmlformats.org/officeDocument/2006/relationships/hyperlink" Target="http://ppt/slides/ppt/slides/slide94.xml" TargetMode="External"/><Relationship Id="rId6" Type="http://schemas.openxmlformats.org/officeDocument/2006/relationships/hyperlink" Target="http://ppt/slides/ppt/slides/slide102.xml" TargetMode="External"/><Relationship Id="rId7" Type="http://schemas.openxmlformats.org/officeDocument/2006/relationships/hyperlink" Target="http://ppt/slides/ppt/slides/slide105.xml" TargetMode="External"/><Relationship Id="rId8" Type="http://schemas.openxmlformats.org/officeDocument/2006/relationships/hyperlink" Target="http://ppt/slides/ppt/slides/slide105.xml" TargetMode="External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<Relationships xmlns="http://schemas.openxmlformats.org/package/2006/relationships"><Relationship Id="rId11" Type="http://schemas.openxmlformats.org/officeDocument/2006/relationships/hyperlink" Target="http://ppt/slides/ppt/slides/slide164.xml" TargetMode="External"/><Relationship Id="rId10" Type="http://schemas.openxmlformats.org/officeDocument/2006/relationships/hyperlink" Target="http://ppt/slides/ppt/slides/slide164.xml" TargetMode="External"/><Relationship Id="rId12" Type="http://schemas.openxmlformats.org/officeDocument/2006/relationships/hyperlink" Target="http://ppt/slides/ppt/slides/slide164.xm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7.xml"/><Relationship Id="rId3" Type="http://schemas.openxmlformats.org/officeDocument/2006/relationships/hyperlink" Target="http://ppt/slides/ppt/slides/slide2.xml" TargetMode="External"/><Relationship Id="rId4" Type="http://schemas.openxmlformats.org/officeDocument/2006/relationships/hyperlink" Target="http://ppt/slides/ppt/slides/slide69.xml" TargetMode="External"/><Relationship Id="rId9" Type="http://schemas.openxmlformats.org/officeDocument/2006/relationships/hyperlink" Target="http://ppt/slides/ppt/slides/slide117.xml" TargetMode="External"/><Relationship Id="rId5" Type="http://schemas.openxmlformats.org/officeDocument/2006/relationships/hyperlink" Target="http://ppt/slides/ppt/slides/slide69.xml" TargetMode="External"/><Relationship Id="rId6" Type="http://schemas.openxmlformats.org/officeDocument/2006/relationships/hyperlink" Target="http://ppt/slides/ppt/slides/slide93.xml" TargetMode="External"/><Relationship Id="rId7" Type="http://schemas.openxmlformats.org/officeDocument/2006/relationships/hyperlink" Target="http://ppt/slides/ppt/slides/slide93.xml" TargetMode="External"/><Relationship Id="rId8" Type="http://schemas.openxmlformats.org/officeDocument/2006/relationships/hyperlink" Target="http://ppt/slides/ppt/slides/slide117.xml" TargetMode="External"/></Relationships>
</file>

<file path=ppt/slides/_rels/slide118.xml.rels><?xml version="1.0" encoding="UTF-8" standalone="yes"?><Relationships xmlns="http://schemas.openxmlformats.org/package/2006/relationships"><Relationship Id="rId11" Type="http://schemas.openxmlformats.org/officeDocument/2006/relationships/hyperlink" Target="http://ppt/slides/ppt/slides/slide142.xml" TargetMode="External"/><Relationship Id="rId10" Type="http://schemas.openxmlformats.org/officeDocument/2006/relationships/hyperlink" Target="http://ppt/slides/ppt/slides/slide136.xm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8.xml"/><Relationship Id="rId3" Type="http://schemas.openxmlformats.org/officeDocument/2006/relationships/hyperlink" Target="http://ppt/slides/ppt/slides/slide117.xml" TargetMode="External"/><Relationship Id="rId4" Type="http://schemas.openxmlformats.org/officeDocument/2006/relationships/hyperlink" Target="http://ppt/slides/ppt/slides/slide117.xml" TargetMode="External"/><Relationship Id="rId9" Type="http://schemas.openxmlformats.org/officeDocument/2006/relationships/hyperlink" Target="http://ppt/slides/ppt/slides/slide136.xml" TargetMode="External"/><Relationship Id="rId5" Type="http://schemas.openxmlformats.org/officeDocument/2006/relationships/hyperlink" Target="http://ppt/slides/ppt/slides/slide118.xml" TargetMode="External"/><Relationship Id="rId6" Type="http://schemas.openxmlformats.org/officeDocument/2006/relationships/hyperlink" Target="http://ppt/slides/ppt/slides/slide118.xml" TargetMode="External"/><Relationship Id="rId7" Type="http://schemas.openxmlformats.org/officeDocument/2006/relationships/hyperlink" Target="http://ppt/slides/ppt/slides/slide125.xml" TargetMode="External"/><Relationship Id="rId8" Type="http://schemas.openxmlformats.org/officeDocument/2006/relationships/hyperlink" Target="http://ppt/slides/ppt/slides/slide136.xml" TargetMode="External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9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0.xml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1.xml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2.xml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3.xml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4.xml"/></Relationships>
</file>

<file path=ppt/slides/_rels/slide125.xml.rels><?xml version="1.0" encoding="UTF-8" standalone="yes"?><Relationships xmlns="http://schemas.openxmlformats.org/package/2006/relationships"><Relationship Id="rId11" Type="http://schemas.openxmlformats.org/officeDocument/2006/relationships/hyperlink" Target="http://ppt/slides/ppt/slides/slide142.xml" TargetMode="External"/><Relationship Id="rId10" Type="http://schemas.openxmlformats.org/officeDocument/2006/relationships/hyperlink" Target="http://ppt/slides/ppt/slides/slide136.xm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5.xml"/><Relationship Id="rId3" Type="http://schemas.openxmlformats.org/officeDocument/2006/relationships/hyperlink" Target="http://ppt/slides/ppt/slides/slide117.xml" TargetMode="External"/><Relationship Id="rId4" Type="http://schemas.openxmlformats.org/officeDocument/2006/relationships/hyperlink" Target="http://ppt/slides/ppt/slides/slide117.xml" TargetMode="External"/><Relationship Id="rId9" Type="http://schemas.openxmlformats.org/officeDocument/2006/relationships/hyperlink" Target="http://ppt/slides/ppt/slides/slide136.xml" TargetMode="External"/><Relationship Id="rId5" Type="http://schemas.openxmlformats.org/officeDocument/2006/relationships/hyperlink" Target="http://ppt/slides/ppt/slides/slide118.xml" TargetMode="External"/><Relationship Id="rId6" Type="http://schemas.openxmlformats.org/officeDocument/2006/relationships/hyperlink" Target="http://ppt/slides/ppt/slides/slide118.xml" TargetMode="External"/><Relationship Id="rId7" Type="http://schemas.openxmlformats.org/officeDocument/2006/relationships/hyperlink" Target="http://ppt/slides/ppt/slides/slide125.xml" TargetMode="External"/><Relationship Id="rId8" Type="http://schemas.openxmlformats.org/officeDocument/2006/relationships/hyperlink" Target="http://ppt/slides/ppt/slides/slide136.xml" TargetMode="External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6.xml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7.xml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8.xml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9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0.xml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1.xml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2.xml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3.xml"/></Relationships>
</file>

<file path=ppt/slides/_rels/slide1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4.xml"/></Relationships>
</file>

<file path=ppt/slides/_rels/slide1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5.xml"/></Relationships>
</file>

<file path=ppt/slides/_rels/slide136.xml.rels><?xml version="1.0" encoding="UTF-8" standalone="yes"?><Relationships xmlns="http://schemas.openxmlformats.org/package/2006/relationships"><Relationship Id="rId11" Type="http://schemas.openxmlformats.org/officeDocument/2006/relationships/hyperlink" Target="http://ppt/slides/ppt/slides/slide142.xml" TargetMode="External"/><Relationship Id="rId10" Type="http://schemas.openxmlformats.org/officeDocument/2006/relationships/hyperlink" Target="http://ppt/slides/ppt/slides/slide136.xm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6.xml"/><Relationship Id="rId3" Type="http://schemas.openxmlformats.org/officeDocument/2006/relationships/hyperlink" Target="http://ppt/slides/ppt/slides/slide117.xml" TargetMode="External"/><Relationship Id="rId4" Type="http://schemas.openxmlformats.org/officeDocument/2006/relationships/hyperlink" Target="http://ppt/slides/ppt/slides/slide117.xml" TargetMode="External"/><Relationship Id="rId9" Type="http://schemas.openxmlformats.org/officeDocument/2006/relationships/hyperlink" Target="http://ppt/slides/ppt/slides/slide136.xml" TargetMode="External"/><Relationship Id="rId5" Type="http://schemas.openxmlformats.org/officeDocument/2006/relationships/hyperlink" Target="http://ppt/slides/ppt/slides/slide118.xml" TargetMode="External"/><Relationship Id="rId6" Type="http://schemas.openxmlformats.org/officeDocument/2006/relationships/hyperlink" Target="http://ppt/slides/ppt/slides/slide118.xml" TargetMode="External"/><Relationship Id="rId7" Type="http://schemas.openxmlformats.org/officeDocument/2006/relationships/hyperlink" Target="http://ppt/slides/ppt/slides/slide125.xml" TargetMode="External"/><Relationship Id="rId8" Type="http://schemas.openxmlformats.org/officeDocument/2006/relationships/hyperlink" Target="http://ppt/slides/ppt/slides/slide136.xml" TargetMode="External"/></Relationships>
</file>

<file path=ppt/slides/_rels/slide1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7.xml"/></Relationships>
</file>

<file path=ppt/slides/_rels/slide1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8.xml"/></Relationships>
</file>

<file path=ppt/slides/_rels/slide1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9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0.xml"/></Relationships>
</file>

<file path=ppt/slides/_rels/slide1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1.xml"/></Relationships>
</file>

<file path=ppt/slides/_rels/slide142.xml.rels><?xml version="1.0" encoding="UTF-8" standalone="yes"?><Relationships xmlns="http://schemas.openxmlformats.org/package/2006/relationships"><Relationship Id="rId11" Type="http://schemas.openxmlformats.org/officeDocument/2006/relationships/hyperlink" Target="http://ppt/slides/ppt/slides/slide142.xml" TargetMode="External"/><Relationship Id="rId10" Type="http://schemas.openxmlformats.org/officeDocument/2006/relationships/hyperlink" Target="http://ppt/slides/ppt/slides/slide136.xm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2.xml"/><Relationship Id="rId3" Type="http://schemas.openxmlformats.org/officeDocument/2006/relationships/hyperlink" Target="http://ppt/slides/ppt/slides/slide117.xml" TargetMode="External"/><Relationship Id="rId4" Type="http://schemas.openxmlformats.org/officeDocument/2006/relationships/hyperlink" Target="http://ppt/slides/ppt/slides/slide117.xml" TargetMode="External"/><Relationship Id="rId9" Type="http://schemas.openxmlformats.org/officeDocument/2006/relationships/hyperlink" Target="http://ppt/slides/ppt/slides/slide136.xml" TargetMode="External"/><Relationship Id="rId5" Type="http://schemas.openxmlformats.org/officeDocument/2006/relationships/hyperlink" Target="http://ppt/slides/ppt/slides/slide118.xml" TargetMode="External"/><Relationship Id="rId6" Type="http://schemas.openxmlformats.org/officeDocument/2006/relationships/hyperlink" Target="http://ppt/slides/ppt/slides/slide118.xml" TargetMode="External"/><Relationship Id="rId7" Type="http://schemas.openxmlformats.org/officeDocument/2006/relationships/hyperlink" Target="http://ppt/slides/ppt/slides/slide125.xml" TargetMode="External"/><Relationship Id="rId8" Type="http://schemas.openxmlformats.org/officeDocument/2006/relationships/hyperlink" Target="http://ppt/slides/ppt/slides/slide136.xml" TargetMode="External"/></Relationships>
</file>

<file path=ppt/slides/_rels/slide1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3.xml"/></Relationships>
</file>

<file path=ppt/slides/_rels/slide1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4.xml"/></Relationships>
</file>

<file path=ppt/slides/_rels/slide1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5.xml"/></Relationships>
</file>

<file path=ppt/slides/_rels/slide1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6.xml"/></Relationships>
</file>

<file path=ppt/slides/_rels/slide1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7.xml"/></Relationships>
</file>

<file path=ppt/slides/_rels/slide1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8.xml"/></Relationships>
</file>

<file path=ppt/slides/_rels/slide1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9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0.xml"/></Relationships>
</file>

<file path=ppt/slides/_rels/slide1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1.xml"/></Relationships>
</file>

<file path=ppt/slides/_rels/slide1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2.xml"/></Relationships>
</file>

<file path=ppt/slides/_rels/slide1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3.xml"/></Relationships>
</file>

<file path=ppt/slides/_rels/slide1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4.xml"/><Relationship Id="rId3" Type="http://schemas.openxmlformats.org/officeDocument/2006/relationships/image" Target="../media/image11.png"/></Relationships>
</file>

<file path=ppt/slides/_rels/slide1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5.xml"/><Relationship Id="rId3" Type="http://schemas.openxmlformats.org/officeDocument/2006/relationships/image" Target="../media/image9.png"/></Relationships>
</file>

<file path=ppt/slides/_rels/slide1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6.xml"/><Relationship Id="rId3" Type="http://schemas.openxmlformats.org/officeDocument/2006/relationships/image" Target="../media/image9.png"/></Relationships>
</file>

<file path=ppt/slides/_rels/slide1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7.xml"/><Relationship Id="rId3" Type="http://schemas.openxmlformats.org/officeDocument/2006/relationships/image" Target="../media/image9.png"/></Relationships>
</file>

<file path=ppt/slides/_rels/slide1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8.xml"/><Relationship Id="rId3" Type="http://schemas.openxmlformats.org/officeDocument/2006/relationships/image" Target="../media/image15.png"/></Relationships>
</file>

<file path=ppt/slides/_rels/slide1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9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0.xml"/><Relationship Id="rId3" Type="http://schemas.openxmlformats.org/officeDocument/2006/relationships/image" Target="../media/image15.png"/></Relationships>
</file>

<file path=ppt/slides/_rels/slide1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1.xml"/><Relationship Id="rId3" Type="http://schemas.openxmlformats.org/officeDocument/2006/relationships/image" Target="../media/image15.png"/></Relationships>
</file>

<file path=ppt/slides/_rels/slide1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2.xml"/><Relationship Id="rId3" Type="http://schemas.openxmlformats.org/officeDocument/2006/relationships/image" Target="../media/image9.png"/></Relationships>
</file>

<file path=ppt/slides/_rels/slide1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3.xml"/></Relationships>
</file>

<file path=ppt/slides/_rels/slide164.xml.rels><?xml version="1.0" encoding="UTF-8" standalone="yes"?><Relationships xmlns="http://schemas.openxmlformats.org/package/2006/relationships"><Relationship Id="rId11" Type="http://schemas.openxmlformats.org/officeDocument/2006/relationships/hyperlink" Target="http://ppt/slides/ppt/slides/slide164.xml" TargetMode="External"/><Relationship Id="rId10" Type="http://schemas.openxmlformats.org/officeDocument/2006/relationships/hyperlink" Target="http://ppt/slides/ppt/slides/slide164.xml" TargetMode="External"/><Relationship Id="rId12" Type="http://schemas.openxmlformats.org/officeDocument/2006/relationships/hyperlink" Target="http://ppt/slides/ppt/slides/slide164.xm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4.xml"/><Relationship Id="rId3" Type="http://schemas.openxmlformats.org/officeDocument/2006/relationships/hyperlink" Target="http://ppt/slides/ppt/slides/slide2.xml" TargetMode="External"/><Relationship Id="rId4" Type="http://schemas.openxmlformats.org/officeDocument/2006/relationships/hyperlink" Target="http://ppt/slides/ppt/slides/slide69.xml" TargetMode="External"/><Relationship Id="rId9" Type="http://schemas.openxmlformats.org/officeDocument/2006/relationships/hyperlink" Target="http://ppt/slides/ppt/slides/slide117.xml" TargetMode="External"/><Relationship Id="rId5" Type="http://schemas.openxmlformats.org/officeDocument/2006/relationships/hyperlink" Target="http://ppt/slides/ppt/slides/slide69.xml" TargetMode="External"/><Relationship Id="rId6" Type="http://schemas.openxmlformats.org/officeDocument/2006/relationships/hyperlink" Target="http://ppt/slides/ppt/slides/slide93.xml" TargetMode="External"/><Relationship Id="rId7" Type="http://schemas.openxmlformats.org/officeDocument/2006/relationships/hyperlink" Target="http://ppt/slides/ppt/slides/slide93.xml" TargetMode="External"/><Relationship Id="rId8" Type="http://schemas.openxmlformats.org/officeDocument/2006/relationships/hyperlink" Target="http://ppt/slides/ppt/slides/slide117.xml" TargetMode="External"/></Relationships>
</file>

<file path=ppt/slides/_rels/slide1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5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6.xml"/></Relationships>
</file>

<file path=ppt/slides/_rels/slide1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7.xml"/></Relationships>
</file>

<file path=ppt/slides/_rels/slide1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8.xml"/></Relationships>
</file>

<file path=ppt/slides/_rels/slide1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9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0.xml"/></Relationships>
</file>

<file path=ppt/slides/_rels/slide1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1.xml"/></Relationships>
</file>

<file path=ppt/slides/_rels/slide1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2.xml"/></Relationships>
</file>

<file path=ppt/slides/_rels/slide1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3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ppt/slides/ppt/slides/slide2.xml" TargetMode="External"/><Relationship Id="rId4" Type="http://schemas.openxmlformats.org/officeDocument/2006/relationships/hyperlink" Target="http://ppt/slides/ppt/slides/slide69.xml" TargetMode="External"/><Relationship Id="rId11" Type="http://schemas.openxmlformats.org/officeDocument/2006/relationships/hyperlink" Target="http://ppt/slides/ppt/slides/slide164.xml" TargetMode="External"/><Relationship Id="rId10" Type="http://schemas.openxmlformats.org/officeDocument/2006/relationships/hyperlink" Target="http://ppt/slides/ppt/slides/slide164.xml" TargetMode="External"/><Relationship Id="rId12" Type="http://schemas.openxmlformats.org/officeDocument/2006/relationships/hyperlink" Target="http://ppt/slides/ppt/slides/slide164.xml" TargetMode="External"/><Relationship Id="rId9" Type="http://schemas.openxmlformats.org/officeDocument/2006/relationships/hyperlink" Target="http://ppt/slides/ppt/slides/slide117.xml" TargetMode="External"/><Relationship Id="rId5" Type="http://schemas.openxmlformats.org/officeDocument/2006/relationships/hyperlink" Target="http://ppt/slides/ppt/slides/slide69.xml" TargetMode="External"/><Relationship Id="rId6" Type="http://schemas.openxmlformats.org/officeDocument/2006/relationships/hyperlink" Target="http://ppt/slides/ppt/slides/slide93.xml" TargetMode="External"/><Relationship Id="rId7" Type="http://schemas.openxmlformats.org/officeDocument/2006/relationships/hyperlink" Target="http://ppt/slides/ppt/slides/slide93.xml" TargetMode="External"/><Relationship Id="rId8" Type="http://schemas.openxmlformats.org/officeDocument/2006/relationships/hyperlink" Target="http://ppt/slides/ppt/slides/slide117.xml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ppt/slides/ppt/slides/slide2.xml" TargetMode="External"/><Relationship Id="rId4" Type="http://schemas.openxmlformats.org/officeDocument/2006/relationships/hyperlink" Target="http://ppt/slides/ppt/slides/slide3.xml" TargetMode="External"/><Relationship Id="rId5" Type="http://schemas.openxmlformats.org/officeDocument/2006/relationships/hyperlink" Target="http://ppt/slides/ppt/slides/slide11.xml" TargetMode="External"/><Relationship Id="rId6" Type="http://schemas.openxmlformats.org/officeDocument/2006/relationships/hyperlink" Target="http://ppt/slides/ppt/slides/slide34.xml" TargetMode="External"/><Relationship Id="rId7" Type="http://schemas.openxmlformats.org/officeDocument/2006/relationships/hyperlink" Target="http://ppt/slides/ppt/slides/slide41.xml" TargetMode="External"/><Relationship Id="rId8" Type="http://schemas.openxmlformats.org/officeDocument/2006/relationships/hyperlink" Target="http://ppt/slides/ppt/slides/slide47.xml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ppt/slides/ppt/slides/slide2.xml" TargetMode="External"/><Relationship Id="rId4" Type="http://schemas.openxmlformats.org/officeDocument/2006/relationships/hyperlink" Target="http://ppt/slides/ppt/slides/slide3.xml" TargetMode="External"/><Relationship Id="rId5" Type="http://schemas.openxmlformats.org/officeDocument/2006/relationships/hyperlink" Target="http://ppt/slides/ppt/slides/slide11.xml" TargetMode="External"/><Relationship Id="rId6" Type="http://schemas.openxmlformats.org/officeDocument/2006/relationships/hyperlink" Target="http://ppt/slides/ppt/slides/slide34.xml" TargetMode="External"/><Relationship Id="rId7" Type="http://schemas.openxmlformats.org/officeDocument/2006/relationships/hyperlink" Target="http://ppt/slides/ppt/slides/slide41.xml" TargetMode="External"/><Relationship Id="rId8" Type="http://schemas.openxmlformats.org/officeDocument/2006/relationships/hyperlink" Target="http://ppt/slides/ppt/slides/slide47.xml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://ppt/slides/ppt/slides/slide2.xml" TargetMode="External"/><Relationship Id="rId4" Type="http://schemas.openxmlformats.org/officeDocument/2006/relationships/hyperlink" Target="http://ppt/slides/ppt/slides/slide3.xml" TargetMode="External"/><Relationship Id="rId5" Type="http://schemas.openxmlformats.org/officeDocument/2006/relationships/hyperlink" Target="http://ppt/slides/ppt/slides/slide11.xml" TargetMode="External"/><Relationship Id="rId6" Type="http://schemas.openxmlformats.org/officeDocument/2006/relationships/hyperlink" Target="http://ppt/slides/ppt/slides/slide34.xml" TargetMode="External"/><Relationship Id="rId7" Type="http://schemas.openxmlformats.org/officeDocument/2006/relationships/hyperlink" Target="http://ppt/slides/ppt/slides/slide41.xml" TargetMode="External"/><Relationship Id="rId8" Type="http://schemas.openxmlformats.org/officeDocument/2006/relationships/hyperlink" Target="http://ppt/slides/ppt/slides/slide47.xml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://ppt/slides/ppt/slides/slide2.xml" TargetMode="External"/><Relationship Id="rId4" Type="http://schemas.openxmlformats.org/officeDocument/2006/relationships/hyperlink" Target="http://ppt/slides/ppt/slides/slide3.xml" TargetMode="External"/><Relationship Id="rId5" Type="http://schemas.openxmlformats.org/officeDocument/2006/relationships/hyperlink" Target="http://ppt/slides/ppt/slides/slide11.xml" TargetMode="External"/><Relationship Id="rId6" Type="http://schemas.openxmlformats.org/officeDocument/2006/relationships/hyperlink" Target="http://ppt/slides/ppt/slides/slide34.xml" TargetMode="External"/><Relationship Id="rId7" Type="http://schemas.openxmlformats.org/officeDocument/2006/relationships/hyperlink" Target="http://ppt/slides/ppt/slides/slide41.xml" TargetMode="External"/><Relationship Id="rId8" Type="http://schemas.openxmlformats.org/officeDocument/2006/relationships/hyperlink" Target="http://ppt/slides/ppt/slides/slide47.xml" TargetMode="Externa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hyperlink" Target="http://ppt/slides/ppt/slides/slide2.xml" TargetMode="External"/><Relationship Id="rId4" Type="http://schemas.openxmlformats.org/officeDocument/2006/relationships/hyperlink" Target="http://ppt/slides/ppt/slides/slide69.xml" TargetMode="External"/><Relationship Id="rId11" Type="http://schemas.openxmlformats.org/officeDocument/2006/relationships/hyperlink" Target="http://ppt/slides/ppt/slides/slide164.xml" TargetMode="External"/><Relationship Id="rId10" Type="http://schemas.openxmlformats.org/officeDocument/2006/relationships/hyperlink" Target="http://ppt/slides/ppt/slides/slide164.xml" TargetMode="External"/><Relationship Id="rId12" Type="http://schemas.openxmlformats.org/officeDocument/2006/relationships/hyperlink" Target="http://ppt/slides/ppt/slides/slide164.xml" TargetMode="External"/><Relationship Id="rId9" Type="http://schemas.openxmlformats.org/officeDocument/2006/relationships/hyperlink" Target="http://ppt/slides/ppt/slides/slide117.xml" TargetMode="External"/><Relationship Id="rId5" Type="http://schemas.openxmlformats.org/officeDocument/2006/relationships/hyperlink" Target="http://ppt/slides/ppt/slides/slide69.xml" TargetMode="External"/><Relationship Id="rId6" Type="http://schemas.openxmlformats.org/officeDocument/2006/relationships/hyperlink" Target="http://ppt/slides/ppt/slides/slide93.xml" TargetMode="External"/><Relationship Id="rId7" Type="http://schemas.openxmlformats.org/officeDocument/2006/relationships/hyperlink" Target="http://ppt/slides/ppt/slides/slide93.xml" TargetMode="External"/><Relationship Id="rId8" Type="http://schemas.openxmlformats.org/officeDocument/2006/relationships/hyperlink" Target="http://ppt/slides/ppt/slides/slide117.xml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hyperlink" Target="http://ppt/slides/ppt/slides/slide69.xml" TargetMode="External"/><Relationship Id="rId4" Type="http://schemas.openxmlformats.org/officeDocument/2006/relationships/hyperlink" Target="http://ppt/slides/ppt/slides/slide69.xml" TargetMode="External"/><Relationship Id="rId5" Type="http://schemas.openxmlformats.org/officeDocument/2006/relationships/hyperlink" Target="http://ppt/slides/ppt/slides/slide70.xml" TargetMode="External"/><Relationship Id="rId6" Type="http://schemas.openxmlformats.org/officeDocument/2006/relationships/hyperlink" Target="http://ppt/slides/ppt/slides/slide75.xml" TargetMode="External"/><Relationship Id="rId7" Type="http://schemas.openxmlformats.org/officeDocument/2006/relationships/hyperlink" Target="http://ppt/slides/ppt/slides/slide80.xml" TargetMode="Externa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Relationship Id="rId3" Type="http://schemas.openxmlformats.org/officeDocument/2006/relationships/hyperlink" Target="http://ppt/slides/ppt/slides/slide69.xml" TargetMode="External"/><Relationship Id="rId4" Type="http://schemas.openxmlformats.org/officeDocument/2006/relationships/hyperlink" Target="http://ppt/slides/ppt/slides/slide69.xml" TargetMode="External"/><Relationship Id="rId5" Type="http://schemas.openxmlformats.org/officeDocument/2006/relationships/hyperlink" Target="http://ppt/slides/ppt/slides/slide70.xml" TargetMode="External"/><Relationship Id="rId6" Type="http://schemas.openxmlformats.org/officeDocument/2006/relationships/hyperlink" Target="http://ppt/slides/ppt/slides/slide75.xml" TargetMode="External"/><Relationship Id="rId7" Type="http://schemas.openxmlformats.org/officeDocument/2006/relationships/hyperlink" Target="http://ppt/slides/ppt/slides/slide80.xml" TargetMode="Externa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Relationship Id="rId3" Type="http://schemas.openxmlformats.org/officeDocument/2006/relationships/hyperlink" Target="http://ppt/slides/ppt/slides/slide69.xml" TargetMode="External"/><Relationship Id="rId4" Type="http://schemas.openxmlformats.org/officeDocument/2006/relationships/hyperlink" Target="http://ppt/slides/ppt/slides/slide69.xml" TargetMode="External"/><Relationship Id="rId5" Type="http://schemas.openxmlformats.org/officeDocument/2006/relationships/hyperlink" Target="http://ppt/slides/ppt/slides/slide70.xml" TargetMode="External"/><Relationship Id="rId6" Type="http://schemas.openxmlformats.org/officeDocument/2006/relationships/hyperlink" Target="http://ppt/slides/ppt/slides/slide75.xml" TargetMode="External"/><Relationship Id="rId7" Type="http://schemas.openxmlformats.org/officeDocument/2006/relationships/hyperlink" Target="http://ppt/slides/ppt/slides/slide80.xml" TargetMode="Externa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7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7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3.xml"/><Relationship Id="rId3" Type="http://schemas.openxmlformats.org/officeDocument/2006/relationships/hyperlink" Target="http://ppt/slides/ppt/slides/slide2.xml" TargetMode="External"/><Relationship Id="rId4" Type="http://schemas.openxmlformats.org/officeDocument/2006/relationships/hyperlink" Target="http://ppt/slides/ppt/slides/slide69.xml" TargetMode="External"/><Relationship Id="rId11" Type="http://schemas.openxmlformats.org/officeDocument/2006/relationships/hyperlink" Target="http://ppt/slides/ppt/slides/slide164.xml" TargetMode="External"/><Relationship Id="rId10" Type="http://schemas.openxmlformats.org/officeDocument/2006/relationships/hyperlink" Target="http://ppt/slides/ppt/slides/slide164.xml" TargetMode="External"/><Relationship Id="rId12" Type="http://schemas.openxmlformats.org/officeDocument/2006/relationships/hyperlink" Target="http://ppt/slides/ppt/slides/slide164.xml" TargetMode="External"/><Relationship Id="rId9" Type="http://schemas.openxmlformats.org/officeDocument/2006/relationships/hyperlink" Target="http://ppt/slides/ppt/slides/slide117.xml" TargetMode="External"/><Relationship Id="rId5" Type="http://schemas.openxmlformats.org/officeDocument/2006/relationships/hyperlink" Target="http://ppt/slides/ppt/slides/slide69.xml" TargetMode="External"/><Relationship Id="rId6" Type="http://schemas.openxmlformats.org/officeDocument/2006/relationships/hyperlink" Target="http://ppt/slides/ppt/slides/slide93.xml" TargetMode="External"/><Relationship Id="rId7" Type="http://schemas.openxmlformats.org/officeDocument/2006/relationships/hyperlink" Target="http://ppt/slides/ppt/slides/slide93.xml" TargetMode="External"/><Relationship Id="rId8" Type="http://schemas.openxmlformats.org/officeDocument/2006/relationships/hyperlink" Target="http://ppt/slides/ppt/slides/slide117.xml" TargetMode="External"/></Relationships>
</file>

<file path=ppt/slides/_rels/slide94.xml.rels><?xml version="1.0" encoding="UTF-8" standalone="yes"?><Relationships xmlns="http://schemas.openxmlformats.org/package/2006/relationships"><Relationship Id="rId11" Type="http://schemas.openxmlformats.org/officeDocument/2006/relationships/hyperlink" Target="http://ppt/slides/ppt/slides/slide111.xml" TargetMode="External"/><Relationship Id="rId10" Type="http://schemas.openxmlformats.org/officeDocument/2006/relationships/hyperlink" Target="http://ppt/slides/ppt/slides/slide111.xml" TargetMode="External"/><Relationship Id="rId13" Type="http://schemas.openxmlformats.org/officeDocument/2006/relationships/hyperlink" Target="http://ppt/slides/ppt/slides/slide111.xml" TargetMode="External"/><Relationship Id="rId12" Type="http://schemas.openxmlformats.org/officeDocument/2006/relationships/hyperlink" Target="http://ppt/slides/ppt/slides/slide111.xml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4.xml"/><Relationship Id="rId3" Type="http://schemas.openxmlformats.org/officeDocument/2006/relationships/hyperlink" Target="http://ppt/slides/ppt/slides/slide93.xml" TargetMode="External"/><Relationship Id="rId4" Type="http://schemas.openxmlformats.org/officeDocument/2006/relationships/hyperlink" Target="http://ppt/slides/ppt/slides/slide93.xml" TargetMode="External"/><Relationship Id="rId9" Type="http://schemas.openxmlformats.org/officeDocument/2006/relationships/hyperlink" Target="http://ppt/slides/ppt/slides/slide111.xml" TargetMode="External"/><Relationship Id="rId5" Type="http://schemas.openxmlformats.org/officeDocument/2006/relationships/hyperlink" Target="http://ppt/slides/ppt/slides/slide94.xml" TargetMode="External"/><Relationship Id="rId6" Type="http://schemas.openxmlformats.org/officeDocument/2006/relationships/hyperlink" Target="http://ppt/slides/ppt/slides/slide102.xml" TargetMode="External"/><Relationship Id="rId7" Type="http://schemas.openxmlformats.org/officeDocument/2006/relationships/hyperlink" Target="http://ppt/slides/ppt/slides/slide105.xml" TargetMode="External"/><Relationship Id="rId8" Type="http://schemas.openxmlformats.org/officeDocument/2006/relationships/hyperlink" Target="http://ppt/slides/ppt/slides/slide105.xml" TargetMode="Externa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1070228" y="329981"/>
            <a:ext cx="251841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Cours 3: Complexité en temps.</a:t>
            </a:r>
            <a:endParaRPr/>
          </a:p>
        </p:txBody>
      </p:sp>
      <p:sp>
        <p:nvSpPr>
          <p:cNvPr id="45" name="Google Shape;45;p7"/>
          <p:cNvSpPr txBox="1"/>
          <p:nvPr/>
        </p:nvSpPr>
        <p:spPr>
          <a:xfrm>
            <a:off x="1663547" y="557730"/>
            <a:ext cx="128143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NP-complétude</a:t>
            </a:r>
            <a:endParaRPr b="0" i="0" sz="14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4000" y="975457"/>
            <a:ext cx="2159934" cy="167057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/>
          <p:nvPr/>
        </p:nvSpPr>
        <p:spPr>
          <a:xfrm>
            <a:off x="4451781" y="3370303"/>
            <a:ext cx="118745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600" u="none" cap="none" strike="noStrike"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type="title"/>
          </p:nvPr>
        </p:nvSpPr>
        <p:spPr>
          <a:xfrm>
            <a:off x="1926818" y="59814"/>
            <a:ext cx="75438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Ce cours</a:t>
            </a:r>
            <a:endParaRPr/>
          </a:p>
        </p:txBody>
      </p:sp>
      <p:sp>
        <p:nvSpPr>
          <p:cNvPr id="126" name="Google Shape;126;p16"/>
          <p:cNvSpPr/>
          <p:nvPr/>
        </p:nvSpPr>
        <p:spPr>
          <a:xfrm>
            <a:off x="495363" y="3936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7" name="Google Shape;127;p16"/>
          <p:cNvSpPr txBox="1"/>
          <p:nvPr/>
        </p:nvSpPr>
        <p:spPr>
          <a:xfrm>
            <a:off x="624395" y="314844"/>
            <a:ext cx="358267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souhaite parler d’une ressource particulière : le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temps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598995" y="400123"/>
            <a:ext cx="3254375" cy="934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8100" marR="2576195" rtl="0" algn="l">
              <a:lnSpc>
                <a:spcPct val="150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de calcul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 Objectif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14960" marR="30480" rtl="0" algn="l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distinguer ce qui est raisonnable de ce qui n’est pas  raisonnable en termes de temps de calcul.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495363" y="81875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0" name="Google Shape;130;p16"/>
          <p:cNvSpPr txBox="1"/>
          <p:nvPr/>
        </p:nvSpPr>
        <p:spPr>
          <a:xfrm>
            <a:off x="1539036" y="1452662"/>
            <a:ext cx="153035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R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: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langages décidables.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1223982" y="1676359"/>
            <a:ext cx="2160270" cy="1080135"/>
          </a:xfrm>
          <a:custGeom>
            <a:rect b="b" l="l" r="r" t="t"/>
            <a:pathLst>
              <a:path extrusionOk="0" h="1080135" w="2160270">
                <a:moveTo>
                  <a:pt x="2160027" y="540006"/>
                </a:moveTo>
                <a:lnTo>
                  <a:pt x="2152761" y="477029"/>
                </a:lnTo>
                <a:lnTo>
                  <a:pt x="2131503" y="416187"/>
                </a:lnTo>
                <a:lnTo>
                  <a:pt x="2097064" y="357883"/>
                </a:lnTo>
                <a:lnTo>
                  <a:pt x="2050254" y="302523"/>
                </a:lnTo>
                <a:lnTo>
                  <a:pt x="2022464" y="276074"/>
                </a:lnTo>
                <a:lnTo>
                  <a:pt x="1991884" y="250513"/>
                </a:lnTo>
                <a:lnTo>
                  <a:pt x="1958616" y="225891"/>
                </a:lnTo>
                <a:lnTo>
                  <a:pt x="1922762" y="202258"/>
                </a:lnTo>
                <a:lnTo>
                  <a:pt x="1884424" y="179665"/>
                </a:lnTo>
                <a:lnTo>
                  <a:pt x="1843701" y="158162"/>
                </a:lnTo>
                <a:lnTo>
                  <a:pt x="1800696" y="137801"/>
                </a:lnTo>
                <a:lnTo>
                  <a:pt x="1755510" y="118632"/>
                </a:lnTo>
                <a:lnTo>
                  <a:pt x="1708244" y="100705"/>
                </a:lnTo>
                <a:lnTo>
                  <a:pt x="1658999" y="84071"/>
                </a:lnTo>
                <a:lnTo>
                  <a:pt x="1607877" y="68781"/>
                </a:lnTo>
                <a:lnTo>
                  <a:pt x="1554979" y="54886"/>
                </a:lnTo>
                <a:lnTo>
                  <a:pt x="1500407" y="42435"/>
                </a:lnTo>
                <a:lnTo>
                  <a:pt x="1444260" y="31481"/>
                </a:lnTo>
                <a:lnTo>
                  <a:pt x="1386642" y="22073"/>
                </a:lnTo>
                <a:lnTo>
                  <a:pt x="1327653" y="14261"/>
                </a:lnTo>
                <a:lnTo>
                  <a:pt x="1267394" y="8098"/>
                </a:lnTo>
                <a:lnTo>
                  <a:pt x="1205967" y="3632"/>
                </a:lnTo>
                <a:lnTo>
                  <a:pt x="1143473" y="916"/>
                </a:lnTo>
                <a:lnTo>
                  <a:pt x="1080013" y="0"/>
                </a:lnTo>
                <a:lnTo>
                  <a:pt x="1016553" y="916"/>
                </a:lnTo>
                <a:lnTo>
                  <a:pt x="954059" y="3632"/>
                </a:lnTo>
                <a:lnTo>
                  <a:pt x="892632" y="8098"/>
                </a:lnTo>
                <a:lnTo>
                  <a:pt x="832374" y="14261"/>
                </a:lnTo>
                <a:lnTo>
                  <a:pt x="773384" y="22073"/>
                </a:lnTo>
                <a:lnTo>
                  <a:pt x="715766" y="31481"/>
                </a:lnTo>
                <a:lnTo>
                  <a:pt x="659620" y="42435"/>
                </a:lnTo>
                <a:lnTo>
                  <a:pt x="605047" y="54886"/>
                </a:lnTo>
                <a:lnTo>
                  <a:pt x="552149" y="68781"/>
                </a:lnTo>
                <a:lnTo>
                  <a:pt x="501027" y="84071"/>
                </a:lnTo>
                <a:lnTo>
                  <a:pt x="451783" y="100705"/>
                </a:lnTo>
                <a:lnTo>
                  <a:pt x="404516" y="118632"/>
                </a:lnTo>
                <a:lnTo>
                  <a:pt x="359330" y="137801"/>
                </a:lnTo>
                <a:lnTo>
                  <a:pt x="316325" y="158162"/>
                </a:lnTo>
                <a:lnTo>
                  <a:pt x="275603" y="179665"/>
                </a:lnTo>
                <a:lnTo>
                  <a:pt x="237264" y="202258"/>
                </a:lnTo>
                <a:lnTo>
                  <a:pt x="201410" y="225891"/>
                </a:lnTo>
                <a:lnTo>
                  <a:pt x="168143" y="250513"/>
                </a:lnTo>
                <a:lnTo>
                  <a:pt x="137563" y="276074"/>
                </a:lnTo>
                <a:lnTo>
                  <a:pt x="109772" y="302523"/>
                </a:lnTo>
                <a:lnTo>
                  <a:pt x="62962" y="357883"/>
                </a:lnTo>
                <a:lnTo>
                  <a:pt x="28523" y="416187"/>
                </a:lnTo>
                <a:lnTo>
                  <a:pt x="7265" y="477029"/>
                </a:lnTo>
                <a:lnTo>
                  <a:pt x="0" y="540006"/>
                </a:lnTo>
                <a:lnTo>
                  <a:pt x="1833" y="571736"/>
                </a:lnTo>
                <a:lnTo>
                  <a:pt x="16196" y="633697"/>
                </a:lnTo>
                <a:lnTo>
                  <a:pt x="44145" y="693321"/>
                </a:lnTo>
                <a:lnTo>
                  <a:pt x="84871" y="750203"/>
                </a:lnTo>
                <a:lnTo>
                  <a:pt x="137563" y="803938"/>
                </a:lnTo>
                <a:lnTo>
                  <a:pt x="168143" y="829499"/>
                </a:lnTo>
                <a:lnTo>
                  <a:pt x="201410" y="854121"/>
                </a:lnTo>
                <a:lnTo>
                  <a:pt x="237264" y="877754"/>
                </a:lnTo>
                <a:lnTo>
                  <a:pt x="275603" y="900348"/>
                </a:lnTo>
                <a:lnTo>
                  <a:pt x="316325" y="921850"/>
                </a:lnTo>
                <a:lnTo>
                  <a:pt x="359330" y="942211"/>
                </a:lnTo>
                <a:lnTo>
                  <a:pt x="404516" y="961381"/>
                </a:lnTo>
                <a:lnTo>
                  <a:pt x="451783" y="979308"/>
                </a:lnTo>
                <a:lnTo>
                  <a:pt x="501027" y="995941"/>
                </a:lnTo>
                <a:lnTo>
                  <a:pt x="552149" y="1011231"/>
                </a:lnTo>
                <a:lnTo>
                  <a:pt x="605047" y="1025127"/>
                </a:lnTo>
                <a:lnTo>
                  <a:pt x="659620" y="1037577"/>
                </a:lnTo>
                <a:lnTo>
                  <a:pt x="715766" y="1048532"/>
                </a:lnTo>
                <a:lnTo>
                  <a:pt x="773384" y="1057940"/>
                </a:lnTo>
                <a:lnTo>
                  <a:pt x="832374" y="1065751"/>
                </a:lnTo>
                <a:lnTo>
                  <a:pt x="892632" y="1071915"/>
                </a:lnTo>
                <a:lnTo>
                  <a:pt x="954059" y="1076380"/>
                </a:lnTo>
                <a:lnTo>
                  <a:pt x="1016553" y="1079096"/>
                </a:lnTo>
                <a:lnTo>
                  <a:pt x="1080013" y="1080013"/>
                </a:lnTo>
                <a:lnTo>
                  <a:pt x="1143473" y="1079096"/>
                </a:lnTo>
                <a:lnTo>
                  <a:pt x="1205967" y="1076380"/>
                </a:lnTo>
                <a:lnTo>
                  <a:pt x="1267394" y="1071915"/>
                </a:lnTo>
                <a:lnTo>
                  <a:pt x="1327653" y="1065751"/>
                </a:lnTo>
                <a:lnTo>
                  <a:pt x="1386642" y="1057940"/>
                </a:lnTo>
                <a:lnTo>
                  <a:pt x="1444260" y="1048532"/>
                </a:lnTo>
                <a:lnTo>
                  <a:pt x="1500407" y="1037577"/>
                </a:lnTo>
                <a:lnTo>
                  <a:pt x="1554979" y="1025127"/>
                </a:lnTo>
                <a:lnTo>
                  <a:pt x="1607877" y="1011231"/>
                </a:lnTo>
                <a:lnTo>
                  <a:pt x="1658999" y="995941"/>
                </a:lnTo>
                <a:lnTo>
                  <a:pt x="1708244" y="979308"/>
                </a:lnTo>
                <a:lnTo>
                  <a:pt x="1755510" y="961381"/>
                </a:lnTo>
                <a:lnTo>
                  <a:pt x="1800696" y="942211"/>
                </a:lnTo>
                <a:lnTo>
                  <a:pt x="1843701" y="921850"/>
                </a:lnTo>
                <a:lnTo>
                  <a:pt x="1884424" y="900348"/>
                </a:lnTo>
                <a:lnTo>
                  <a:pt x="1922762" y="877754"/>
                </a:lnTo>
                <a:lnTo>
                  <a:pt x="1958616" y="854121"/>
                </a:lnTo>
                <a:lnTo>
                  <a:pt x="1991884" y="829499"/>
                </a:lnTo>
                <a:lnTo>
                  <a:pt x="2022464" y="803938"/>
                </a:lnTo>
                <a:lnTo>
                  <a:pt x="2050254" y="777489"/>
                </a:lnTo>
                <a:lnTo>
                  <a:pt x="2097064" y="722130"/>
                </a:lnTo>
                <a:lnTo>
                  <a:pt x="2131503" y="663826"/>
                </a:lnTo>
                <a:lnTo>
                  <a:pt x="2152761" y="602983"/>
                </a:lnTo>
                <a:lnTo>
                  <a:pt x="2160027" y="540006"/>
                </a:lnTo>
                <a:close/>
              </a:path>
              <a:path extrusionOk="0" h="1080135" w="2160270">
                <a:moveTo>
                  <a:pt x="144691" y="810010"/>
                </a:moveTo>
                <a:lnTo>
                  <a:pt x="2015335" y="270003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2" name="Google Shape;132;p16"/>
          <p:cNvSpPr txBox="1"/>
          <p:nvPr/>
        </p:nvSpPr>
        <p:spPr>
          <a:xfrm>
            <a:off x="2325268" y="2250273"/>
            <a:ext cx="893444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Raisonnable ?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4477181" y="3370303"/>
            <a:ext cx="6794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8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106"/>
          <p:cNvSpPr txBox="1"/>
          <p:nvPr>
            <p:ph type="title"/>
          </p:nvPr>
        </p:nvSpPr>
        <p:spPr>
          <a:xfrm>
            <a:off x="1829257" y="59814"/>
            <a:ext cx="94996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Vérificateur</a:t>
            </a:r>
            <a:endParaRPr/>
          </a:p>
        </p:txBody>
      </p:sp>
      <p:sp>
        <p:nvSpPr>
          <p:cNvPr id="1670" name="Google Shape;1670;p106"/>
          <p:cNvSpPr/>
          <p:nvPr/>
        </p:nvSpPr>
        <p:spPr>
          <a:xfrm>
            <a:off x="495363" y="40831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71" name="Google Shape;1671;p106"/>
          <p:cNvSpPr txBox="1"/>
          <p:nvPr/>
        </p:nvSpPr>
        <p:spPr>
          <a:xfrm>
            <a:off x="624395" y="329525"/>
            <a:ext cx="347472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vérificateur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un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un algorithme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106"/>
          <p:cNvSpPr txBox="1"/>
          <p:nvPr/>
        </p:nvSpPr>
        <p:spPr>
          <a:xfrm>
            <a:off x="598995" y="407350"/>
            <a:ext cx="3409950" cy="154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540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tel que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s’écrit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40995" marR="0" rtl="0" algn="l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{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|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accepte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un certain mot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}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550">
              <a:latin typeface="Verdana"/>
              <a:ea typeface="Verdana"/>
              <a:cs typeface="Verdana"/>
              <a:sym typeface="Verdana"/>
            </a:endParaRPr>
          </a:p>
          <a:p>
            <a:pPr indent="0" lvl="0" marL="1778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Autre façon de l’écrire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07414" marR="0" rtl="0" algn="l">
              <a:lnSpc>
                <a:spcPct val="100000"/>
              </a:lnSpc>
              <a:spcBef>
                <a:spcPts val="655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ssi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∃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tel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accepte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137159" lvl="0" marL="314960" marR="30480" rtl="0" algn="l">
              <a:lnSpc>
                <a:spcPct val="110000"/>
              </a:lnSpc>
              <a:spcBef>
                <a:spcPts val="68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Autrement dit, un vérificateur utilise une information en  plus, à savoir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vérifier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dans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3" name="Google Shape;1673;p106"/>
          <p:cNvSpPr txBox="1"/>
          <p:nvPr/>
        </p:nvSpPr>
        <p:spPr>
          <a:xfrm>
            <a:off x="624395" y="2051565"/>
            <a:ext cx="3457575" cy="789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28269" lvl="0" marL="5664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Le mot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est alors appelé un </a:t>
            </a:r>
            <a:r>
              <a:rPr b="1" lang="en-US" sz="900">
                <a:latin typeface="Arial"/>
                <a:ea typeface="Arial"/>
                <a:cs typeface="Arial"/>
                <a:sym typeface="Arial"/>
              </a:rPr>
              <a:t>certificat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(parfois aussi une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664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b="1" lang="en-US" sz="900">
                <a:latin typeface="Arial"/>
                <a:ea typeface="Arial"/>
                <a:cs typeface="Arial"/>
                <a:sym typeface="Arial"/>
              </a:rPr>
              <a:t>preuve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) pour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297180" rtl="0" algn="l">
              <a:lnSpc>
                <a:spcPct val="102699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Le vérificateur est polynomial si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décide en temps  polynomial en la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longueur de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4" name="Google Shape;1674;p106"/>
          <p:cNvSpPr/>
          <p:nvPr/>
        </p:nvSpPr>
        <p:spPr>
          <a:xfrm>
            <a:off x="495363" y="255592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75" name="Google Shape;1675;p106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107"/>
          <p:cNvSpPr txBox="1"/>
          <p:nvPr>
            <p:ph type="title"/>
          </p:nvPr>
        </p:nvSpPr>
        <p:spPr>
          <a:xfrm>
            <a:off x="1829257" y="59814"/>
            <a:ext cx="94996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Vérificateur</a:t>
            </a:r>
            <a:endParaRPr/>
          </a:p>
        </p:txBody>
      </p:sp>
      <p:sp>
        <p:nvSpPr>
          <p:cNvPr id="1681" name="Google Shape;1681;p107"/>
          <p:cNvSpPr/>
          <p:nvPr/>
        </p:nvSpPr>
        <p:spPr>
          <a:xfrm>
            <a:off x="495363" y="40831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82" name="Google Shape;1682;p107"/>
          <p:cNvSpPr txBox="1"/>
          <p:nvPr/>
        </p:nvSpPr>
        <p:spPr>
          <a:xfrm>
            <a:off x="624395" y="329525"/>
            <a:ext cx="347472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vérificateur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un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un algorithme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107"/>
          <p:cNvSpPr txBox="1"/>
          <p:nvPr/>
        </p:nvSpPr>
        <p:spPr>
          <a:xfrm>
            <a:off x="598995" y="407350"/>
            <a:ext cx="3409950" cy="154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540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tel que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s’écrit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40995" marR="0" rtl="0" algn="l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{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|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accepte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un certain mot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}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550">
              <a:latin typeface="Verdana"/>
              <a:ea typeface="Verdana"/>
              <a:cs typeface="Verdana"/>
              <a:sym typeface="Verdana"/>
            </a:endParaRPr>
          </a:p>
          <a:p>
            <a:pPr indent="0" lvl="0" marL="1778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Autre façon de l’écrire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07414" marR="0" rtl="0" algn="l">
              <a:lnSpc>
                <a:spcPct val="100000"/>
              </a:lnSpc>
              <a:spcBef>
                <a:spcPts val="655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ssi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∃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tel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accepte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137159" lvl="0" marL="314960" marR="30480" rtl="0" algn="l">
              <a:lnSpc>
                <a:spcPct val="110000"/>
              </a:lnSpc>
              <a:spcBef>
                <a:spcPts val="68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Autrement dit, un vérificateur utilise une information en  plus, à savoir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vérifier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dans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4" name="Google Shape;1684;p107"/>
          <p:cNvSpPr txBox="1"/>
          <p:nvPr/>
        </p:nvSpPr>
        <p:spPr>
          <a:xfrm>
            <a:off x="624395" y="2051565"/>
            <a:ext cx="3549015" cy="1264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28269" lvl="0" marL="5664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Le mot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est alors appelé un </a:t>
            </a:r>
            <a:r>
              <a:rPr b="1" lang="en-US" sz="900">
                <a:latin typeface="Arial"/>
                <a:ea typeface="Arial"/>
                <a:cs typeface="Arial"/>
                <a:sym typeface="Arial"/>
              </a:rPr>
              <a:t>certificat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(parfois aussi une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664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b="1" lang="en-US" sz="900">
                <a:latin typeface="Arial"/>
                <a:ea typeface="Arial"/>
                <a:cs typeface="Arial"/>
                <a:sym typeface="Arial"/>
              </a:rPr>
              <a:t>preuve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) pour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388620" rtl="0" algn="l">
              <a:lnSpc>
                <a:spcPct val="102699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Le vérificateur est polynomial si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décide en temps  polynomial en la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longueur de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5080" rtl="0" algn="l">
              <a:lnSpc>
                <a:spcPct val="102699"/>
              </a:lnSpc>
              <a:spcBef>
                <a:spcPts val="102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dit qu’un langage est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polynomialement vérifiable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s’il  admet un vérificateur polynomial.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5" name="Google Shape;1685;p107"/>
          <p:cNvSpPr/>
          <p:nvPr/>
        </p:nvSpPr>
        <p:spPr>
          <a:xfrm>
            <a:off x="495363" y="255592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86" name="Google Shape;1686;p107"/>
          <p:cNvSpPr/>
          <p:nvPr/>
        </p:nvSpPr>
        <p:spPr>
          <a:xfrm>
            <a:off x="495363" y="303067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87" name="Google Shape;1687;p107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108"/>
          <p:cNvSpPr txBox="1"/>
          <p:nvPr/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Plus précisément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3" name="Google Shape;1693;p108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34</a:t>
            </a:r>
            <a:endParaRPr/>
          </a:p>
        </p:txBody>
      </p:sp>
      <p:sp>
        <p:nvSpPr>
          <p:cNvPr id="1694" name="Google Shape;1694;p108"/>
          <p:cNvSpPr txBox="1"/>
          <p:nvPr/>
        </p:nvSpPr>
        <p:spPr>
          <a:xfrm>
            <a:off x="347294" y="1010398"/>
            <a:ext cx="1713864" cy="88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La classe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NP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0345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La notion de vérificateur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Exemples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La classe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NP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0345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La question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P </a:t>
            </a:r>
            <a:r>
              <a:rPr lang="en-US" sz="1100" u="sng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11"/>
              </a:rPr>
              <a:t>=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2"/>
              </a:rPr>
              <a:t>NP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3"/>
              </a:rPr>
              <a:t>?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109"/>
          <p:cNvSpPr txBox="1"/>
          <p:nvPr>
            <p:ph type="title"/>
          </p:nvPr>
        </p:nvSpPr>
        <p:spPr>
          <a:xfrm>
            <a:off x="1043813" y="59814"/>
            <a:ext cx="25209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Exemple 1 : 3</a:t>
            </a:r>
            <a:r>
              <a:rPr lang="en-US"/>
              <a:t>-COLORABILITE</a:t>
            </a:r>
            <a:endParaRPr/>
          </a:p>
        </p:txBody>
      </p:sp>
      <p:grpSp>
        <p:nvGrpSpPr>
          <p:cNvPr id="1700" name="Google Shape;1700;p109"/>
          <p:cNvGrpSpPr/>
          <p:nvPr/>
        </p:nvGrpSpPr>
        <p:grpSpPr>
          <a:xfrm>
            <a:off x="247594" y="1671508"/>
            <a:ext cx="1218379" cy="563245"/>
            <a:chOff x="247594" y="1671508"/>
            <a:chExt cx="1218379" cy="563245"/>
          </a:xfrm>
        </p:grpSpPr>
        <p:sp>
          <p:nvSpPr>
            <p:cNvPr id="1701" name="Google Shape;1701;p109"/>
            <p:cNvSpPr/>
            <p:nvPr/>
          </p:nvSpPr>
          <p:spPr>
            <a:xfrm>
              <a:off x="247594" y="1671508"/>
              <a:ext cx="1102995" cy="563245"/>
            </a:xfrm>
            <a:custGeom>
              <a:rect b="b" l="l" r="r" t="t"/>
              <a:pathLst>
                <a:path extrusionOk="0" h="563244" w="1102995">
                  <a:moveTo>
                    <a:pt x="782593" y="474228"/>
                  </a:moveTo>
                  <a:lnTo>
                    <a:pt x="968155" y="412372"/>
                  </a:lnTo>
                </a:path>
                <a:path extrusionOk="0" h="563244" w="1102995">
                  <a:moveTo>
                    <a:pt x="968155" y="366207"/>
                  </a:moveTo>
                  <a:lnTo>
                    <a:pt x="782593" y="304357"/>
                  </a:lnTo>
                </a:path>
                <a:path extrusionOk="0" h="563244" w="1102995">
                  <a:moveTo>
                    <a:pt x="713385" y="354192"/>
                  </a:moveTo>
                  <a:lnTo>
                    <a:pt x="713372" y="424401"/>
                  </a:lnTo>
                </a:path>
                <a:path extrusionOk="0" h="563244" w="1102995">
                  <a:moveTo>
                    <a:pt x="778631" y="497318"/>
                  </a:moveTo>
                  <a:lnTo>
                    <a:pt x="773499" y="471897"/>
                  </a:lnTo>
                  <a:lnTo>
                    <a:pt x="759503" y="451138"/>
                  </a:lnTo>
                  <a:lnTo>
                    <a:pt x="738744" y="437141"/>
                  </a:lnTo>
                  <a:lnTo>
                    <a:pt x="713323" y="432009"/>
                  </a:lnTo>
                  <a:lnTo>
                    <a:pt x="687901" y="437141"/>
                  </a:lnTo>
                  <a:lnTo>
                    <a:pt x="667142" y="451138"/>
                  </a:lnTo>
                  <a:lnTo>
                    <a:pt x="653146" y="471897"/>
                  </a:lnTo>
                  <a:lnTo>
                    <a:pt x="648014" y="497318"/>
                  </a:lnTo>
                  <a:lnTo>
                    <a:pt x="653146" y="522739"/>
                  </a:lnTo>
                  <a:lnTo>
                    <a:pt x="667142" y="543498"/>
                  </a:lnTo>
                  <a:lnTo>
                    <a:pt x="687901" y="557494"/>
                  </a:lnTo>
                  <a:lnTo>
                    <a:pt x="713323" y="562626"/>
                  </a:lnTo>
                  <a:lnTo>
                    <a:pt x="738744" y="557494"/>
                  </a:lnTo>
                  <a:lnTo>
                    <a:pt x="759503" y="543498"/>
                  </a:lnTo>
                  <a:lnTo>
                    <a:pt x="773499" y="522739"/>
                  </a:lnTo>
                  <a:lnTo>
                    <a:pt x="778631" y="497318"/>
                  </a:lnTo>
                  <a:close/>
                </a:path>
                <a:path extrusionOk="0" h="563244" w="1102995">
                  <a:moveTo>
                    <a:pt x="1102638" y="389315"/>
                  </a:moveTo>
                  <a:lnTo>
                    <a:pt x="1097506" y="363894"/>
                  </a:lnTo>
                  <a:lnTo>
                    <a:pt x="1083510" y="343135"/>
                  </a:lnTo>
                  <a:lnTo>
                    <a:pt x="1062751" y="329139"/>
                  </a:lnTo>
                  <a:lnTo>
                    <a:pt x="1037330" y="324007"/>
                  </a:lnTo>
                  <a:lnTo>
                    <a:pt x="1011909" y="329139"/>
                  </a:lnTo>
                  <a:lnTo>
                    <a:pt x="991150" y="343135"/>
                  </a:lnTo>
                  <a:lnTo>
                    <a:pt x="977153" y="363894"/>
                  </a:lnTo>
                  <a:lnTo>
                    <a:pt x="972021" y="389315"/>
                  </a:lnTo>
                  <a:lnTo>
                    <a:pt x="977153" y="414737"/>
                  </a:lnTo>
                  <a:lnTo>
                    <a:pt x="991150" y="435496"/>
                  </a:lnTo>
                  <a:lnTo>
                    <a:pt x="1011909" y="449492"/>
                  </a:lnTo>
                  <a:lnTo>
                    <a:pt x="1037330" y="454624"/>
                  </a:lnTo>
                  <a:lnTo>
                    <a:pt x="1062751" y="449492"/>
                  </a:lnTo>
                  <a:lnTo>
                    <a:pt x="1083510" y="435496"/>
                  </a:lnTo>
                  <a:lnTo>
                    <a:pt x="1097506" y="414737"/>
                  </a:lnTo>
                  <a:lnTo>
                    <a:pt x="1102638" y="389315"/>
                  </a:lnTo>
                  <a:close/>
                </a:path>
                <a:path extrusionOk="0" h="563244" w="1102995">
                  <a:moveTo>
                    <a:pt x="778631" y="281313"/>
                  </a:moveTo>
                  <a:lnTo>
                    <a:pt x="773499" y="255892"/>
                  </a:lnTo>
                  <a:lnTo>
                    <a:pt x="759503" y="235133"/>
                  </a:lnTo>
                  <a:lnTo>
                    <a:pt x="738744" y="221137"/>
                  </a:lnTo>
                  <a:lnTo>
                    <a:pt x="713323" y="216004"/>
                  </a:lnTo>
                  <a:lnTo>
                    <a:pt x="687901" y="221137"/>
                  </a:lnTo>
                  <a:lnTo>
                    <a:pt x="667142" y="235133"/>
                  </a:lnTo>
                  <a:lnTo>
                    <a:pt x="653146" y="255892"/>
                  </a:lnTo>
                  <a:lnTo>
                    <a:pt x="648014" y="281313"/>
                  </a:lnTo>
                  <a:lnTo>
                    <a:pt x="653146" y="306734"/>
                  </a:lnTo>
                  <a:lnTo>
                    <a:pt x="667142" y="327493"/>
                  </a:lnTo>
                  <a:lnTo>
                    <a:pt x="687901" y="341489"/>
                  </a:lnTo>
                  <a:lnTo>
                    <a:pt x="713323" y="346621"/>
                  </a:lnTo>
                  <a:lnTo>
                    <a:pt x="738744" y="341489"/>
                  </a:lnTo>
                  <a:lnTo>
                    <a:pt x="759503" y="327493"/>
                  </a:lnTo>
                  <a:lnTo>
                    <a:pt x="773499" y="306734"/>
                  </a:lnTo>
                  <a:lnTo>
                    <a:pt x="778631" y="281313"/>
                  </a:lnTo>
                  <a:close/>
                </a:path>
                <a:path extrusionOk="0" h="563244" w="1102995">
                  <a:moveTo>
                    <a:pt x="562626" y="173310"/>
                  </a:moveTo>
                  <a:lnTo>
                    <a:pt x="557494" y="147889"/>
                  </a:lnTo>
                  <a:lnTo>
                    <a:pt x="543498" y="127130"/>
                  </a:lnTo>
                  <a:lnTo>
                    <a:pt x="522739" y="113134"/>
                  </a:lnTo>
                  <a:lnTo>
                    <a:pt x="497318" y="108002"/>
                  </a:lnTo>
                  <a:lnTo>
                    <a:pt x="471896" y="113134"/>
                  </a:lnTo>
                  <a:lnTo>
                    <a:pt x="451137" y="127130"/>
                  </a:lnTo>
                  <a:lnTo>
                    <a:pt x="437141" y="147889"/>
                  </a:lnTo>
                  <a:lnTo>
                    <a:pt x="432009" y="173310"/>
                  </a:lnTo>
                  <a:lnTo>
                    <a:pt x="437141" y="198732"/>
                  </a:lnTo>
                  <a:lnTo>
                    <a:pt x="451137" y="219491"/>
                  </a:lnTo>
                  <a:lnTo>
                    <a:pt x="471896" y="233487"/>
                  </a:lnTo>
                  <a:lnTo>
                    <a:pt x="497318" y="238619"/>
                  </a:lnTo>
                  <a:lnTo>
                    <a:pt x="522739" y="233487"/>
                  </a:lnTo>
                  <a:lnTo>
                    <a:pt x="543498" y="219491"/>
                  </a:lnTo>
                  <a:lnTo>
                    <a:pt x="557494" y="198732"/>
                  </a:lnTo>
                  <a:lnTo>
                    <a:pt x="562626" y="173310"/>
                  </a:lnTo>
                  <a:close/>
                </a:path>
                <a:path extrusionOk="0" h="563244" w="1102995">
                  <a:moveTo>
                    <a:pt x="648153" y="248661"/>
                  </a:moveTo>
                  <a:lnTo>
                    <a:pt x="562810" y="205998"/>
                  </a:lnTo>
                </a:path>
                <a:path extrusionOk="0" h="563244" w="1102995">
                  <a:moveTo>
                    <a:pt x="346621" y="281313"/>
                  </a:moveTo>
                  <a:lnTo>
                    <a:pt x="341489" y="255892"/>
                  </a:lnTo>
                  <a:lnTo>
                    <a:pt x="327493" y="235133"/>
                  </a:lnTo>
                  <a:lnTo>
                    <a:pt x="306734" y="221137"/>
                  </a:lnTo>
                  <a:lnTo>
                    <a:pt x="281313" y="216004"/>
                  </a:lnTo>
                  <a:lnTo>
                    <a:pt x="255891" y="221137"/>
                  </a:lnTo>
                  <a:lnTo>
                    <a:pt x="235132" y="235133"/>
                  </a:lnTo>
                  <a:lnTo>
                    <a:pt x="221136" y="255892"/>
                  </a:lnTo>
                  <a:lnTo>
                    <a:pt x="216004" y="281313"/>
                  </a:lnTo>
                  <a:lnTo>
                    <a:pt x="221136" y="306734"/>
                  </a:lnTo>
                  <a:lnTo>
                    <a:pt x="235132" y="327493"/>
                  </a:lnTo>
                  <a:lnTo>
                    <a:pt x="255891" y="341489"/>
                  </a:lnTo>
                  <a:lnTo>
                    <a:pt x="281313" y="346621"/>
                  </a:lnTo>
                  <a:lnTo>
                    <a:pt x="306734" y="341489"/>
                  </a:lnTo>
                  <a:lnTo>
                    <a:pt x="327493" y="327493"/>
                  </a:lnTo>
                  <a:lnTo>
                    <a:pt x="341489" y="306734"/>
                  </a:lnTo>
                  <a:lnTo>
                    <a:pt x="346621" y="281313"/>
                  </a:lnTo>
                  <a:close/>
                </a:path>
                <a:path extrusionOk="0" h="563244" w="1102995">
                  <a:moveTo>
                    <a:pt x="431875" y="206000"/>
                  </a:moveTo>
                  <a:lnTo>
                    <a:pt x="346532" y="248678"/>
                  </a:lnTo>
                </a:path>
                <a:path extrusionOk="0" h="563244" w="1102995">
                  <a:moveTo>
                    <a:pt x="346621" y="65308"/>
                  </a:moveTo>
                  <a:lnTo>
                    <a:pt x="341489" y="39887"/>
                  </a:lnTo>
                  <a:lnTo>
                    <a:pt x="327493" y="19128"/>
                  </a:lnTo>
                  <a:lnTo>
                    <a:pt x="306734" y="5132"/>
                  </a:lnTo>
                  <a:lnTo>
                    <a:pt x="281313" y="0"/>
                  </a:lnTo>
                  <a:lnTo>
                    <a:pt x="255891" y="5132"/>
                  </a:lnTo>
                  <a:lnTo>
                    <a:pt x="235132" y="19128"/>
                  </a:lnTo>
                  <a:lnTo>
                    <a:pt x="221136" y="39887"/>
                  </a:lnTo>
                  <a:lnTo>
                    <a:pt x="216004" y="65308"/>
                  </a:lnTo>
                  <a:lnTo>
                    <a:pt x="221136" y="90729"/>
                  </a:lnTo>
                  <a:lnTo>
                    <a:pt x="235132" y="111488"/>
                  </a:lnTo>
                  <a:lnTo>
                    <a:pt x="255891" y="125484"/>
                  </a:lnTo>
                  <a:lnTo>
                    <a:pt x="281313" y="130617"/>
                  </a:lnTo>
                  <a:lnTo>
                    <a:pt x="306734" y="125484"/>
                  </a:lnTo>
                  <a:lnTo>
                    <a:pt x="327493" y="111488"/>
                  </a:lnTo>
                  <a:lnTo>
                    <a:pt x="341489" y="90729"/>
                  </a:lnTo>
                  <a:lnTo>
                    <a:pt x="346621" y="65308"/>
                  </a:lnTo>
                  <a:close/>
                </a:path>
                <a:path extrusionOk="0" h="563244" w="1102995">
                  <a:moveTo>
                    <a:pt x="281331" y="208383"/>
                  </a:moveTo>
                  <a:lnTo>
                    <a:pt x="281327" y="138174"/>
                  </a:lnTo>
                </a:path>
                <a:path extrusionOk="0" h="563244" w="1102995">
                  <a:moveTo>
                    <a:pt x="346793" y="97978"/>
                  </a:moveTo>
                  <a:lnTo>
                    <a:pt x="432135" y="140662"/>
                  </a:lnTo>
                </a:path>
                <a:path extrusionOk="0" h="563244" w="1102995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  <a:path extrusionOk="0" h="563244" w="1102995">
                  <a:moveTo>
                    <a:pt x="138212" y="65245"/>
                  </a:moveTo>
                  <a:lnTo>
                    <a:pt x="208421" y="65259"/>
                  </a:lnTo>
                </a:path>
                <a:path extrusionOk="0" h="563244" w="1102995">
                  <a:moveTo>
                    <a:pt x="130616" y="281313"/>
                  </a:moveTo>
                  <a:lnTo>
                    <a:pt x="125484" y="255892"/>
                  </a:lnTo>
                  <a:lnTo>
                    <a:pt x="111488" y="235133"/>
                  </a:lnTo>
                  <a:lnTo>
                    <a:pt x="90729" y="221137"/>
                  </a:lnTo>
                  <a:lnTo>
                    <a:pt x="65308" y="216004"/>
                  </a:lnTo>
                  <a:lnTo>
                    <a:pt x="39887" y="221137"/>
                  </a:lnTo>
                  <a:lnTo>
                    <a:pt x="19128" y="235133"/>
                  </a:lnTo>
                  <a:lnTo>
                    <a:pt x="5132" y="255892"/>
                  </a:lnTo>
                  <a:lnTo>
                    <a:pt x="0" y="281313"/>
                  </a:lnTo>
                  <a:lnTo>
                    <a:pt x="5132" y="306734"/>
                  </a:lnTo>
                  <a:lnTo>
                    <a:pt x="19128" y="327493"/>
                  </a:lnTo>
                  <a:lnTo>
                    <a:pt x="39887" y="341489"/>
                  </a:lnTo>
                  <a:lnTo>
                    <a:pt x="65308" y="346621"/>
                  </a:lnTo>
                  <a:lnTo>
                    <a:pt x="90729" y="341489"/>
                  </a:lnTo>
                  <a:lnTo>
                    <a:pt x="111488" y="327493"/>
                  </a:lnTo>
                  <a:lnTo>
                    <a:pt x="125484" y="306734"/>
                  </a:lnTo>
                  <a:lnTo>
                    <a:pt x="130616" y="281313"/>
                  </a:lnTo>
                  <a:close/>
                </a:path>
                <a:path extrusionOk="0" h="563244" w="1102995">
                  <a:moveTo>
                    <a:pt x="138212" y="281272"/>
                  </a:moveTo>
                  <a:lnTo>
                    <a:pt x="208421" y="281281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02" name="Google Shape;1702;p109"/>
            <p:cNvSpPr/>
            <p:nvPr/>
          </p:nvSpPr>
          <p:spPr>
            <a:xfrm>
              <a:off x="1392948" y="2008759"/>
              <a:ext cx="73025" cy="73025"/>
            </a:xfrm>
            <a:custGeom>
              <a:rect b="b" l="l" r="r" t="t"/>
              <a:pathLst>
                <a:path extrusionOk="0" h="73025" w="73025">
                  <a:moveTo>
                    <a:pt x="72453" y="0"/>
                  </a:moveTo>
                  <a:lnTo>
                    <a:pt x="0" y="0"/>
                  </a:lnTo>
                  <a:lnTo>
                    <a:pt x="0" y="72453"/>
                  </a:lnTo>
                  <a:lnTo>
                    <a:pt x="72453" y="72453"/>
                  </a:lnTo>
                  <a:lnTo>
                    <a:pt x="72453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pic>
        <p:nvPicPr>
          <p:cNvPr id="1703" name="Google Shape;1703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002" y="2095926"/>
            <a:ext cx="145800" cy="1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4" name="Google Shape;1704;p109"/>
          <p:cNvSpPr/>
          <p:nvPr/>
        </p:nvSpPr>
        <p:spPr>
          <a:xfrm>
            <a:off x="1392948" y="74857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05" name="Google Shape;1705;p109"/>
          <p:cNvSpPr txBox="1"/>
          <p:nvPr/>
        </p:nvSpPr>
        <p:spPr>
          <a:xfrm>
            <a:off x="1483880" y="644716"/>
            <a:ext cx="2912745" cy="1087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175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Certificat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27660" marR="68580" rtl="0" algn="l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· · ·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donne les couleurs de chacun  des sommets.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Vérificateur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90500" marR="0" rtl="0" algn="l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l’algorithme pour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BONCOLORIAGE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6" name="Google Shape;1706;p109"/>
          <p:cNvSpPr/>
          <p:nvPr/>
        </p:nvSpPr>
        <p:spPr>
          <a:xfrm>
            <a:off x="1392948" y="144445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07" name="Google Shape;1707;p109"/>
          <p:cNvSpPr txBox="1"/>
          <p:nvPr/>
        </p:nvSpPr>
        <p:spPr>
          <a:xfrm>
            <a:off x="1521980" y="1929967"/>
            <a:ext cx="229806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ssi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∃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tel que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8" name="Google Shape;1708;p109"/>
          <p:cNvSpPr txBox="1"/>
          <p:nvPr/>
        </p:nvSpPr>
        <p:spPr>
          <a:xfrm>
            <a:off x="373106" y="1929967"/>
            <a:ext cx="55943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9" name="Google Shape;1709;p109"/>
          <p:cNvSpPr txBox="1"/>
          <p:nvPr/>
        </p:nvSpPr>
        <p:spPr>
          <a:xfrm>
            <a:off x="1521980" y="2102052"/>
            <a:ext cx="2831465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∈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BONCOLORIAGE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5080" rtl="0" algn="l">
              <a:lnSpc>
                <a:spcPct val="102600"/>
              </a:lnSpc>
              <a:spcBef>
                <a:spcPts val="149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Vérifier que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un coloriage de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se fait  bien en un temps polynomial en la taille de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0" name="Google Shape;1710;p109"/>
          <p:cNvSpPr/>
          <p:nvPr/>
        </p:nvSpPr>
        <p:spPr>
          <a:xfrm>
            <a:off x="1392948" y="254270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11" name="Google Shape;1711;p109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35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5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110"/>
          <p:cNvSpPr txBox="1"/>
          <p:nvPr>
            <p:ph type="title"/>
          </p:nvPr>
        </p:nvSpPr>
        <p:spPr>
          <a:xfrm>
            <a:off x="1625739" y="59814"/>
            <a:ext cx="13569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Exemple 2 : </a:t>
            </a:r>
            <a:r>
              <a:rPr lang="en-US"/>
              <a:t>SAT</a:t>
            </a:r>
            <a:endParaRPr/>
          </a:p>
        </p:txBody>
      </p:sp>
      <p:sp>
        <p:nvSpPr>
          <p:cNvPr id="1717" name="Google Shape;1717;p110"/>
          <p:cNvSpPr txBox="1"/>
          <p:nvPr/>
        </p:nvSpPr>
        <p:spPr>
          <a:xfrm>
            <a:off x="543471" y="1471306"/>
            <a:ext cx="11811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∧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18" name="Google Shape;1718;p110"/>
          <p:cNvSpPr txBox="1"/>
          <p:nvPr/>
        </p:nvSpPr>
        <p:spPr>
          <a:xfrm>
            <a:off x="273481" y="1636316"/>
            <a:ext cx="118110" cy="551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7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¬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20320" marR="0" rtl="0" algn="l">
              <a:lnSpc>
                <a:spcPct val="100000"/>
              </a:lnSpc>
              <a:spcBef>
                <a:spcPts val="74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9" name="Google Shape;1719;p110"/>
          <p:cNvSpPr/>
          <p:nvPr/>
        </p:nvSpPr>
        <p:spPr>
          <a:xfrm>
            <a:off x="415948" y="1676325"/>
            <a:ext cx="94615" cy="94615"/>
          </a:xfrm>
          <a:custGeom>
            <a:rect b="b" l="l" r="r" t="t"/>
            <a:pathLst>
              <a:path extrusionOk="0" h="94614" w="94615">
                <a:moveTo>
                  <a:pt x="94163" y="0"/>
                </a:moveTo>
                <a:lnTo>
                  <a:pt x="0" y="94154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20" name="Google Shape;1720;p110"/>
          <p:cNvSpPr/>
          <p:nvPr/>
        </p:nvSpPr>
        <p:spPr>
          <a:xfrm>
            <a:off x="332357" y="1937669"/>
            <a:ext cx="0" cy="81280"/>
          </a:xfrm>
          <a:custGeom>
            <a:rect b="b" l="l" r="r" t="t"/>
            <a:pathLst>
              <a:path extrusionOk="0" h="81280" w="120000">
                <a:moveTo>
                  <a:pt x="0" y="0"/>
                </a:moveTo>
                <a:lnTo>
                  <a:pt x="0" y="81066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21" name="Google Shape;1721;p110"/>
          <p:cNvSpPr txBox="1"/>
          <p:nvPr/>
        </p:nvSpPr>
        <p:spPr>
          <a:xfrm>
            <a:off x="1173480" y="1741308"/>
            <a:ext cx="11811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22" name="Google Shape;1722;p110"/>
          <p:cNvSpPr/>
          <p:nvPr/>
        </p:nvSpPr>
        <p:spPr>
          <a:xfrm>
            <a:off x="702312" y="1626898"/>
            <a:ext cx="430530" cy="184785"/>
          </a:xfrm>
          <a:custGeom>
            <a:rect b="b" l="l" r="r" t="t"/>
            <a:pathLst>
              <a:path extrusionOk="0" h="184785" w="430530">
                <a:moveTo>
                  <a:pt x="0" y="0"/>
                </a:moveTo>
                <a:lnTo>
                  <a:pt x="430105" y="184347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23" name="Google Shape;1723;p110"/>
          <p:cNvSpPr txBox="1"/>
          <p:nvPr/>
        </p:nvSpPr>
        <p:spPr>
          <a:xfrm>
            <a:off x="918794" y="2009812"/>
            <a:ext cx="7175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r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110"/>
          <p:cNvSpPr/>
          <p:nvPr/>
        </p:nvSpPr>
        <p:spPr>
          <a:xfrm>
            <a:off x="1046995" y="1946328"/>
            <a:ext cx="93345" cy="93345"/>
          </a:xfrm>
          <a:custGeom>
            <a:rect b="b" l="l" r="r" t="t"/>
            <a:pathLst>
              <a:path extrusionOk="0" h="93344" w="93344">
                <a:moveTo>
                  <a:pt x="93123" y="0"/>
                </a:moveTo>
                <a:lnTo>
                  <a:pt x="0" y="93123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25" name="Google Shape;1725;p110"/>
          <p:cNvSpPr txBox="1"/>
          <p:nvPr/>
        </p:nvSpPr>
        <p:spPr>
          <a:xfrm>
            <a:off x="1443482" y="1906318"/>
            <a:ext cx="118110" cy="551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7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¬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6510" marR="0" rtl="0" algn="l">
              <a:lnSpc>
                <a:spcPct val="100000"/>
              </a:lnSpc>
              <a:spcBef>
                <a:spcPts val="745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110"/>
          <p:cNvSpPr/>
          <p:nvPr/>
        </p:nvSpPr>
        <p:spPr>
          <a:xfrm>
            <a:off x="1324617" y="1946328"/>
            <a:ext cx="94615" cy="94615"/>
          </a:xfrm>
          <a:custGeom>
            <a:rect b="b" l="l" r="r" t="t"/>
            <a:pathLst>
              <a:path extrusionOk="0" h="94614" w="94615">
                <a:moveTo>
                  <a:pt x="0" y="0"/>
                </a:moveTo>
                <a:lnTo>
                  <a:pt x="94164" y="94154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27" name="Google Shape;1727;p110"/>
          <p:cNvSpPr/>
          <p:nvPr/>
        </p:nvSpPr>
        <p:spPr>
          <a:xfrm>
            <a:off x="1502372" y="2207672"/>
            <a:ext cx="0" cy="81280"/>
          </a:xfrm>
          <a:custGeom>
            <a:rect b="b" l="l" r="r" t="t"/>
            <a:pathLst>
              <a:path extrusionOk="0" h="81280" w="120000">
                <a:moveTo>
                  <a:pt x="0" y="0"/>
                </a:moveTo>
                <a:lnTo>
                  <a:pt x="0" y="81066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28" name="Google Shape;1728;p110"/>
          <p:cNvSpPr/>
          <p:nvPr/>
        </p:nvSpPr>
        <p:spPr>
          <a:xfrm>
            <a:off x="1781771" y="577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29" name="Google Shape;1729;p110"/>
          <p:cNvSpPr txBox="1"/>
          <p:nvPr/>
        </p:nvSpPr>
        <p:spPr>
          <a:xfrm>
            <a:off x="1885403" y="473519"/>
            <a:ext cx="2487295" cy="543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1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Certificat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14960" marR="55880" rtl="0" algn="l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· · ·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{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}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donne la liste  de valeurs de chaque variable.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0" name="Google Shape;1730;p110"/>
          <p:cNvSpPr/>
          <p:nvPr/>
        </p:nvSpPr>
        <p:spPr>
          <a:xfrm>
            <a:off x="1781771" y="127328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31" name="Google Shape;1731;p110"/>
          <p:cNvSpPr txBox="1"/>
          <p:nvPr/>
        </p:nvSpPr>
        <p:spPr>
          <a:xfrm>
            <a:off x="1885403" y="1169415"/>
            <a:ext cx="2401570" cy="847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1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Vérificateur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14960" marR="30480" rtl="0" algn="l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l’algorithme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évaluer une  formule en calcul propositionnel à  partir d’une formule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de la valeur  de ses variables.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2" name="Google Shape;1732;p110"/>
          <p:cNvSpPr/>
          <p:nvPr/>
        </p:nvSpPr>
        <p:spPr>
          <a:xfrm>
            <a:off x="1781771" y="229308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33" name="Google Shape;1733;p110"/>
          <p:cNvSpPr txBox="1"/>
          <p:nvPr/>
        </p:nvSpPr>
        <p:spPr>
          <a:xfrm>
            <a:off x="1910803" y="2214294"/>
            <a:ext cx="2470150" cy="897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ssi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∃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tel que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∈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5080" rtl="0" algn="l">
              <a:lnSpc>
                <a:spcPct val="102600"/>
              </a:lnSpc>
              <a:spcBef>
                <a:spcPts val="149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Vérifier que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rend la formule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vraie se  fait bien en un temps polynomial en la  taille de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4" name="Google Shape;1734;p110"/>
          <p:cNvSpPr/>
          <p:nvPr/>
        </p:nvSpPr>
        <p:spPr>
          <a:xfrm>
            <a:off x="1781771" y="265494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35" name="Google Shape;1735;p110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36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9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111"/>
          <p:cNvSpPr txBox="1"/>
          <p:nvPr/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Plus précisément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1" name="Google Shape;1741;p111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37</a:t>
            </a:r>
            <a:endParaRPr/>
          </a:p>
        </p:txBody>
      </p:sp>
      <p:sp>
        <p:nvSpPr>
          <p:cNvPr id="1742" name="Google Shape;1742;p111"/>
          <p:cNvSpPr txBox="1"/>
          <p:nvPr/>
        </p:nvSpPr>
        <p:spPr>
          <a:xfrm>
            <a:off x="347294" y="1010398"/>
            <a:ext cx="1713864" cy="88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La classe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NP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0345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La notion de vérificateur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Exemples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La classe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NP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0345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La question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P </a:t>
            </a:r>
            <a:r>
              <a:rPr lang="en-US" sz="1100" u="sng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11"/>
              </a:rPr>
              <a:t>=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2"/>
              </a:rPr>
              <a:t>NP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3"/>
              </a:rPr>
              <a:t>?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112"/>
          <p:cNvSpPr txBox="1"/>
          <p:nvPr>
            <p:ph type="title"/>
          </p:nvPr>
        </p:nvSpPr>
        <p:spPr>
          <a:xfrm>
            <a:off x="1764753" y="59814"/>
            <a:ext cx="107886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La classe </a:t>
            </a:r>
            <a:r>
              <a:rPr lang="en-US"/>
              <a:t>NP</a:t>
            </a:r>
            <a:endParaRPr/>
          </a:p>
        </p:txBody>
      </p:sp>
      <p:sp>
        <p:nvSpPr>
          <p:cNvPr id="1748" name="Google Shape;1748;p112"/>
          <p:cNvSpPr/>
          <p:nvPr/>
        </p:nvSpPr>
        <p:spPr>
          <a:xfrm>
            <a:off x="495363" y="73497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49" name="Google Shape;1749;p112"/>
          <p:cNvSpPr txBox="1"/>
          <p:nvPr/>
        </p:nvSpPr>
        <p:spPr>
          <a:xfrm>
            <a:off x="624395" y="656182"/>
            <a:ext cx="3542029" cy="343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12700" marR="508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la classe des problèmes (langages) qui possèdent  un vérificateur polynomial.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0" name="Google Shape;1750;p112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113"/>
          <p:cNvSpPr txBox="1"/>
          <p:nvPr/>
        </p:nvSpPr>
        <p:spPr>
          <a:xfrm>
            <a:off x="1764753" y="59814"/>
            <a:ext cx="107886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classe </a:t>
            </a:r>
            <a:r>
              <a:rPr lang="en-US" sz="1400">
                <a:solidFill>
                  <a:srgbClr val="3333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6" name="Google Shape;1756;p113"/>
          <p:cNvSpPr/>
          <p:nvPr/>
        </p:nvSpPr>
        <p:spPr>
          <a:xfrm>
            <a:off x="495363" y="73497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57" name="Google Shape;1757;p113"/>
          <p:cNvSpPr txBox="1"/>
          <p:nvPr/>
        </p:nvSpPr>
        <p:spPr>
          <a:xfrm>
            <a:off x="611695" y="656182"/>
            <a:ext cx="3567429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25400" marR="1778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la classe des problèmes (langages) qui possèdent  un vérificateur polynomial.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02260" marR="895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contient un nombre incroyable de problèmes d’intérêt  pratique.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8" name="Google Shape;1758;p113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2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114"/>
          <p:cNvSpPr txBox="1"/>
          <p:nvPr>
            <p:ph type="title"/>
          </p:nvPr>
        </p:nvSpPr>
        <p:spPr>
          <a:xfrm>
            <a:off x="1764753" y="59814"/>
            <a:ext cx="107886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La classe </a:t>
            </a:r>
            <a:r>
              <a:rPr lang="en-US"/>
              <a:t>NP</a:t>
            </a:r>
            <a:endParaRPr/>
          </a:p>
        </p:txBody>
      </p:sp>
      <p:sp>
        <p:nvSpPr>
          <p:cNvPr id="1764" name="Google Shape;1764;p114"/>
          <p:cNvSpPr/>
          <p:nvPr/>
        </p:nvSpPr>
        <p:spPr>
          <a:xfrm>
            <a:off x="495363" y="73497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65" name="Google Shape;1765;p114"/>
          <p:cNvSpPr txBox="1"/>
          <p:nvPr/>
        </p:nvSpPr>
        <p:spPr>
          <a:xfrm>
            <a:off x="598995" y="656182"/>
            <a:ext cx="3648710" cy="1252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85725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la classe des problèmes (langages) qui possèdent  un vérificateur polynomial.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14960" marR="1581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contient un nombre incroyable de problèmes d’intérêt  pratique.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0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14960" marR="431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Parenthèse/Attention : le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dans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ne vient pas de “non”,  “not”, mais de “non-déterministe”.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6" name="Google Shape;1766;p114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115"/>
          <p:cNvSpPr txBox="1"/>
          <p:nvPr>
            <p:ph type="title"/>
          </p:nvPr>
        </p:nvSpPr>
        <p:spPr>
          <a:xfrm>
            <a:off x="1764753" y="59814"/>
            <a:ext cx="107886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La classe </a:t>
            </a:r>
            <a:r>
              <a:rPr lang="en-US"/>
              <a:t>NP</a:t>
            </a:r>
            <a:endParaRPr/>
          </a:p>
        </p:txBody>
      </p:sp>
      <p:sp>
        <p:nvSpPr>
          <p:cNvPr id="1772" name="Google Shape;1772;p115"/>
          <p:cNvSpPr/>
          <p:nvPr/>
        </p:nvSpPr>
        <p:spPr>
          <a:xfrm>
            <a:off x="495363" y="73497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73" name="Google Shape;1773;p115"/>
          <p:cNvSpPr txBox="1"/>
          <p:nvPr/>
        </p:nvSpPr>
        <p:spPr>
          <a:xfrm>
            <a:off x="573595" y="656182"/>
            <a:ext cx="3699510" cy="184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63500" marR="111125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la classe des problèmes (langages) qui possèdent  un vérificateur polynomial.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40360" marR="1835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contient un nombre incroyable de problèmes d’intérêt  pratique.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0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40360" marR="685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Parenthèse/Attention : le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dans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ne vient pas de “non”,  “not”, mais de “non-déterministe”.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17220" marR="43815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On peut montrer que 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correspond aux problèmes décidés  en temps polynomial par une machine de Turing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172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non-déterministe.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4" name="Google Shape;1774;p115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type="title"/>
          </p:nvPr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Plus précisément</a:t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4451781" y="3370303"/>
            <a:ext cx="11874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347294" y="961223"/>
            <a:ext cx="2120265" cy="1052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208279" lvl="0" marL="220345" marR="802005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Complexité en temps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Objectif du cours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Deux exemples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Retour sur l’épisode précédent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Une convention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Pourquoi cette convention ?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8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6"/>
          <p:cNvSpPr txBox="1"/>
          <p:nvPr>
            <p:ph type="title"/>
          </p:nvPr>
        </p:nvSpPr>
        <p:spPr>
          <a:xfrm>
            <a:off x="1764753" y="59814"/>
            <a:ext cx="107886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La classe </a:t>
            </a:r>
            <a:r>
              <a:rPr lang="en-US"/>
              <a:t>NP</a:t>
            </a:r>
            <a:endParaRPr/>
          </a:p>
        </p:txBody>
      </p:sp>
      <p:sp>
        <p:nvSpPr>
          <p:cNvPr id="1780" name="Google Shape;1780;p116"/>
          <p:cNvSpPr/>
          <p:nvPr/>
        </p:nvSpPr>
        <p:spPr>
          <a:xfrm>
            <a:off x="495363" y="73497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81" name="Google Shape;1781;p116"/>
          <p:cNvSpPr txBox="1"/>
          <p:nvPr/>
        </p:nvSpPr>
        <p:spPr>
          <a:xfrm>
            <a:off x="560895" y="656182"/>
            <a:ext cx="3724910" cy="2176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76200" marR="123825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la classe des problèmes (langages) qui possèdent  un vérificateur polynomial.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53060" marR="1962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contient un nombre incroyable de problèmes d’intérêt  pratique.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0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53060" marR="812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Parenthèse/Attention : le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dans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ne vient pas de “non”,  “not”, mais de “non-déterministe”.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29920" marR="56514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On peut montrer que 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correspond aux problèmes décidés  en temps polynomial par une machine de Turing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299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non-déterministe.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Par définition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⊂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2" name="Google Shape;1782;p116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6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p117"/>
          <p:cNvSpPr txBox="1"/>
          <p:nvPr/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Plus précisément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8" name="Google Shape;1788;p117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39</a:t>
            </a:r>
            <a:endParaRPr/>
          </a:p>
        </p:txBody>
      </p:sp>
      <p:sp>
        <p:nvSpPr>
          <p:cNvPr id="1789" name="Google Shape;1789;p117"/>
          <p:cNvSpPr txBox="1"/>
          <p:nvPr/>
        </p:nvSpPr>
        <p:spPr>
          <a:xfrm>
            <a:off x="347294" y="1010398"/>
            <a:ext cx="1713864" cy="88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La classe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NP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0345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La notion de vérificateur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Exemples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La classe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NP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0345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La question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P </a:t>
            </a:r>
            <a:r>
              <a:rPr lang="en-US" sz="1100" u="sng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11"/>
              </a:rPr>
              <a:t>=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2"/>
              </a:rPr>
              <a:t>NP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3"/>
              </a:rPr>
              <a:t>?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3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118"/>
          <p:cNvSpPr txBox="1"/>
          <p:nvPr>
            <p:ph type="ctrTitle"/>
          </p:nvPr>
        </p:nvSpPr>
        <p:spPr>
          <a:xfrm>
            <a:off x="1442110" y="59814"/>
            <a:ext cx="17240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question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/>
              <a:t>?</a:t>
            </a:r>
            <a:endParaRPr/>
          </a:p>
        </p:txBody>
      </p:sp>
      <p:sp>
        <p:nvSpPr>
          <p:cNvPr id="1795" name="Google Shape;1795;p118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96" name="Google Shape;1796;p118"/>
          <p:cNvSpPr txBox="1"/>
          <p:nvPr/>
        </p:nvSpPr>
        <p:spPr>
          <a:xfrm>
            <a:off x="624395" y="294600"/>
            <a:ext cx="3260725" cy="49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12700" marR="508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question de savoir si l’inclusion est stricte est la  question ouverte la plus connue et la plus célèbre de  l’informatique.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7" name="Google Shape;1797;p118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40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119"/>
          <p:cNvSpPr txBox="1"/>
          <p:nvPr>
            <p:ph type="title"/>
          </p:nvPr>
        </p:nvSpPr>
        <p:spPr>
          <a:xfrm>
            <a:off x="1442110" y="59814"/>
            <a:ext cx="17240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La question </a:t>
            </a:r>
            <a:r>
              <a:rPr lang="en-US"/>
              <a:t>P </a:t>
            </a: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/>
              <a:t>NP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803" name="Google Shape;1803;p119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04" name="Google Shape;1804;p119"/>
          <p:cNvSpPr txBox="1"/>
          <p:nvPr/>
        </p:nvSpPr>
        <p:spPr>
          <a:xfrm>
            <a:off x="1647228" y="1563908"/>
            <a:ext cx="9588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5" name="Google Shape;1805;p119"/>
          <p:cNvSpPr txBox="1"/>
          <p:nvPr/>
        </p:nvSpPr>
        <p:spPr>
          <a:xfrm>
            <a:off x="573595" y="294600"/>
            <a:ext cx="3470275" cy="115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63500" marR="163195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question de savoir si l’inclusion est stricte est la  question ouverte la plus connue et la plus célèbre de  l’informatique.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1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des deux possibilités est correcte : mais laquelle ?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75819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6" name="Google Shape;1806;p119"/>
          <p:cNvSpPr/>
          <p:nvPr/>
        </p:nvSpPr>
        <p:spPr>
          <a:xfrm>
            <a:off x="1451067" y="1086057"/>
            <a:ext cx="798830" cy="1052830"/>
          </a:xfrm>
          <a:custGeom>
            <a:rect b="b" l="l" r="r" t="t"/>
            <a:pathLst>
              <a:path extrusionOk="0" h="1052830" w="798830">
                <a:moveTo>
                  <a:pt x="485658" y="627304"/>
                </a:moveTo>
                <a:lnTo>
                  <a:pt x="481270" y="574709"/>
                </a:lnTo>
                <a:lnTo>
                  <a:pt x="468685" y="525722"/>
                </a:lnTo>
                <a:lnTo>
                  <a:pt x="448771" y="481392"/>
                </a:lnTo>
                <a:lnTo>
                  <a:pt x="422397" y="442770"/>
                </a:lnTo>
                <a:lnTo>
                  <a:pt x="390431" y="410903"/>
                </a:lnTo>
                <a:lnTo>
                  <a:pt x="353742" y="386842"/>
                </a:lnTo>
                <a:lnTo>
                  <a:pt x="313198" y="371636"/>
                </a:lnTo>
                <a:lnTo>
                  <a:pt x="269668" y="366334"/>
                </a:lnTo>
                <a:lnTo>
                  <a:pt x="226138" y="371636"/>
                </a:lnTo>
                <a:lnTo>
                  <a:pt x="185594" y="386842"/>
                </a:lnTo>
                <a:lnTo>
                  <a:pt x="148905" y="410903"/>
                </a:lnTo>
                <a:lnTo>
                  <a:pt x="116939" y="442770"/>
                </a:lnTo>
                <a:lnTo>
                  <a:pt x="90565" y="481392"/>
                </a:lnTo>
                <a:lnTo>
                  <a:pt x="70651" y="525722"/>
                </a:lnTo>
                <a:lnTo>
                  <a:pt x="58066" y="574709"/>
                </a:lnTo>
                <a:lnTo>
                  <a:pt x="53678" y="627304"/>
                </a:lnTo>
                <a:lnTo>
                  <a:pt x="58066" y="679900"/>
                </a:lnTo>
                <a:lnTo>
                  <a:pt x="70651" y="728887"/>
                </a:lnTo>
                <a:lnTo>
                  <a:pt x="90565" y="773217"/>
                </a:lnTo>
                <a:lnTo>
                  <a:pt x="116939" y="811839"/>
                </a:lnTo>
                <a:lnTo>
                  <a:pt x="148905" y="843706"/>
                </a:lnTo>
                <a:lnTo>
                  <a:pt x="185594" y="867767"/>
                </a:lnTo>
                <a:lnTo>
                  <a:pt x="226138" y="882973"/>
                </a:lnTo>
                <a:lnTo>
                  <a:pt x="269668" y="888275"/>
                </a:lnTo>
                <a:lnTo>
                  <a:pt x="313198" y="882973"/>
                </a:lnTo>
                <a:lnTo>
                  <a:pt x="353742" y="867767"/>
                </a:lnTo>
                <a:lnTo>
                  <a:pt x="390431" y="843706"/>
                </a:lnTo>
                <a:lnTo>
                  <a:pt x="422397" y="811839"/>
                </a:lnTo>
                <a:lnTo>
                  <a:pt x="448771" y="773217"/>
                </a:lnTo>
                <a:lnTo>
                  <a:pt x="468685" y="728887"/>
                </a:lnTo>
                <a:lnTo>
                  <a:pt x="481270" y="679900"/>
                </a:lnTo>
                <a:lnTo>
                  <a:pt x="485658" y="627304"/>
                </a:lnTo>
                <a:close/>
              </a:path>
              <a:path extrusionOk="0" h="1052830" w="798830">
                <a:moveTo>
                  <a:pt x="798566" y="526177"/>
                </a:moveTo>
                <a:lnTo>
                  <a:pt x="796505" y="472378"/>
                </a:lnTo>
                <a:lnTo>
                  <a:pt x="790454" y="420133"/>
                </a:lnTo>
                <a:lnTo>
                  <a:pt x="780616" y="369707"/>
                </a:lnTo>
                <a:lnTo>
                  <a:pt x="767189" y="321364"/>
                </a:lnTo>
                <a:lnTo>
                  <a:pt x="750376" y="275368"/>
                </a:lnTo>
                <a:lnTo>
                  <a:pt x="730376" y="231985"/>
                </a:lnTo>
                <a:lnTo>
                  <a:pt x="707390" y="191478"/>
                </a:lnTo>
                <a:lnTo>
                  <a:pt x="681620" y="154112"/>
                </a:lnTo>
                <a:lnTo>
                  <a:pt x="653265" y="120152"/>
                </a:lnTo>
                <a:lnTo>
                  <a:pt x="622527" y="89861"/>
                </a:lnTo>
                <a:lnTo>
                  <a:pt x="589606" y="63506"/>
                </a:lnTo>
                <a:lnTo>
                  <a:pt x="554703" y="41349"/>
                </a:lnTo>
                <a:lnTo>
                  <a:pt x="518019" y="23655"/>
                </a:lnTo>
                <a:lnTo>
                  <a:pt x="479753" y="10689"/>
                </a:lnTo>
                <a:lnTo>
                  <a:pt x="440108" y="2716"/>
                </a:lnTo>
                <a:lnTo>
                  <a:pt x="399283" y="0"/>
                </a:lnTo>
                <a:lnTo>
                  <a:pt x="358458" y="2716"/>
                </a:lnTo>
                <a:lnTo>
                  <a:pt x="318812" y="10689"/>
                </a:lnTo>
                <a:lnTo>
                  <a:pt x="280547" y="23655"/>
                </a:lnTo>
                <a:lnTo>
                  <a:pt x="243862" y="41349"/>
                </a:lnTo>
                <a:lnTo>
                  <a:pt x="208959" y="63506"/>
                </a:lnTo>
                <a:lnTo>
                  <a:pt x="176038" y="89861"/>
                </a:lnTo>
                <a:lnTo>
                  <a:pt x="145300" y="120152"/>
                </a:lnTo>
                <a:lnTo>
                  <a:pt x="116946" y="154112"/>
                </a:lnTo>
                <a:lnTo>
                  <a:pt x="91175" y="191478"/>
                </a:lnTo>
                <a:lnTo>
                  <a:pt x="68190" y="231985"/>
                </a:lnTo>
                <a:lnTo>
                  <a:pt x="48190" y="275368"/>
                </a:lnTo>
                <a:lnTo>
                  <a:pt x="31377" y="321364"/>
                </a:lnTo>
                <a:lnTo>
                  <a:pt x="17950" y="369707"/>
                </a:lnTo>
                <a:lnTo>
                  <a:pt x="8111" y="420133"/>
                </a:lnTo>
                <a:lnTo>
                  <a:pt x="2061" y="472378"/>
                </a:lnTo>
                <a:lnTo>
                  <a:pt x="0" y="526177"/>
                </a:lnTo>
                <a:lnTo>
                  <a:pt x="2061" y="579976"/>
                </a:lnTo>
                <a:lnTo>
                  <a:pt x="8111" y="632221"/>
                </a:lnTo>
                <a:lnTo>
                  <a:pt x="17950" y="682648"/>
                </a:lnTo>
                <a:lnTo>
                  <a:pt x="31377" y="730991"/>
                </a:lnTo>
                <a:lnTo>
                  <a:pt x="48190" y="776986"/>
                </a:lnTo>
                <a:lnTo>
                  <a:pt x="68190" y="820370"/>
                </a:lnTo>
                <a:lnTo>
                  <a:pt x="91175" y="860876"/>
                </a:lnTo>
                <a:lnTo>
                  <a:pt x="116946" y="898242"/>
                </a:lnTo>
                <a:lnTo>
                  <a:pt x="145300" y="932203"/>
                </a:lnTo>
                <a:lnTo>
                  <a:pt x="176038" y="962493"/>
                </a:lnTo>
                <a:lnTo>
                  <a:pt x="208959" y="988849"/>
                </a:lnTo>
                <a:lnTo>
                  <a:pt x="243862" y="1011006"/>
                </a:lnTo>
                <a:lnTo>
                  <a:pt x="280547" y="1028699"/>
                </a:lnTo>
                <a:lnTo>
                  <a:pt x="318812" y="1041665"/>
                </a:lnTo>
                <a:lnTo>
                  <a:pt x="358458" y="1049638"/>
                </a:lnTo>
                <a:lnTo>
                  <a:pt x="399283" y="1052355"/>
                </a:lnTo>
                <a:lnTo>
                  <a:pt x="440108" y="1049638"/>
                </a:lnTo>
                <a:lnTo>
                  <a:pt x="479753" y="1041665"/>
                </a:lnTo>
                <a:lnTo>
                  <a:pt x="518019" y="1028699"/>
                </a:lnTo>
                <a:lnTo>
                  <a:pt x="554703" y="1011006"/>
                </a:lnTo>
                <a:lnTo>
                  <a:pt x="589606" y="988849"/>
                </a:lnTo>
                <a:lnTo>
                  <a:pt x="622527" y="962493"/>
                </a:lnTo>
                <a:lnTo>
                  <a:pt x="653265" y="932203"/>
                </a:lnTo>
                <a:lnTo>
                  <a:pt x="681620" y="898242"/>
                </a:lnTo>
                <a:lnTo>
                  <a:pt x="707390" y="860876"/>
                </a:lnTo>
                <a:lnTo>
                  <a:pt x="730376" y="820370"/>
                </a:lnTo>
                <a:lnTo>
                  <a:pt x="750376" y="776986"/>
                </a:lnTo>
                <a:lnTo>
                  <a:pt x="767189" y="730991"/>
                </a:lnTo>
                <a:lnTo>
                  <a:pt x="780616" y="682648"/>
                </a:lnTo>
                <a:lnTo>
                  <a:pt x="790454" y="632221"/>
                </a:lnTo>
                <a:lnTo>
                  <a:pt x="796505" y="579976"/>
                </a:lnTo>
                <a:lnTo>
                  <a:pt x="798566" y="526177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07" name="Google Shape;1807;p119"/>
          <p:cNvSpPr/>
          <p:nvPr/>
        </p:nvSpPr>
        <p:spPr>
          <a:xfrm>
            <a:off x="2847123" y="1373942"/>
            <a:ext cx="864235" cy="576580"/>
          </a:xfrm>
          <a:custGeom>
            <a:rect b="b" l="l" r="r" t="t"/>
            <a:pathLst>
              <a:path extrusionOk="0" h="576580" w="864235">
                <a:moveTo>
                  <a:pt x="864013" y="288004"/>
                </a:moveTo>
                <a:lnTo>
                  <a:pt x="860070" y="248923"/>
                </a:lnTo>
                <a:lnTo>
                  <a:pt x="848582" y="211440"/>
                </a:lnTo>
                <a:lnTo>
                  <a:pt x="830065" y="175899"/>
                </a:lnTo>
                <a:lnTo>
                  <a:pt x="805032" y="142642"/>
                </a:lnTo>
                <a:lnTo>
                  <a:pt x="774000" y="112012"/>
                </a:lnTo>
                <a:lnTo>
                  <a:pt x="737483" y="84353"/>
                </a:lnTo>
                <a:lnTo>
                  <a:pt x="695994" y="60008"/>
                </a:lnTo>
                <a:lnTo>
                  <a:pt x="650050" y="39320"/>
                </a:lnTo>
                <a:lnTo>
                  <a:pt x="600164" y="22632"/>
                </a:lnTo>
                <a:lnTo>
                  <a:pt x="546852" y="10287"/>
                </a:lnTo>
                <a:lnTo>
                  <a:pt x="490628" y="2629"/>
                </a:lnTo>
                <a:lnTo>
                  <a:pt x="432007" y="0"/>
                </a:lnTo>
                <a:lnTo>
                  <a:pt x="373385" y="2629"/>
                </a:lnTo>
                <a:lnTo>
                  <a:pt x="317161" y="10287"/>
                </a:lnTo>
                <a:lnTo>
                  <a:pt x="263849" y="22632"/>
                </a:lnTo>
                <a:lnTo>
                  <a:pt x="213963" y="39320"/>
                </a:lnTo>
                <a:lnTo>
                  <a:pt x="168019" y="60008"/>
                </a:lnTo>
                <a:lnTo>
                  <a:pt x="126530" y="84353"/>
                </a:lnTo>
                <a:lnTo>
                  <a:pt x="90013" y="112012"/>
                </a:lnTo>
                <a:lnTo>
                  <a:pt x="58980" y="142642"/>
                </a:lnTo>
                <a:lnTo>
                  <a:pt x="33948" y="175899"/>
                </a:lnTo>
                <a:lnTo>
                  <a:pt x="15431" y="211440"/>
                </a:lnTo>
                <a:lnTo>
                  <a:pt x="3943" y="248923"/>
                </a:lnTo>
                <a:lnTo>
                  <a:pt x="0" y="288004"/>
                </a:lnTo>
                <a:lnTo>
                  <a:pt x="3943" y="327085"/>
                </a:lnTo>
                <a:lnTo>
                  <a:pt x="15431" y="364568"/>
                </a:lnTo>
                <a:lnTo>
                  <a:pt x="33948" y="400109"/>
                </a:lnTo>
                <a:lnTo>
                  <a:pt x="58980" y="433366"/>
                </a:lnTo>
                <a:lnTo>
                  <a:pt x="90013" y="463996"/>
                </a:lnTo>
                <a:lnTo>
                  <a:pt x="126530" y="491655"/>
                </a:lnTo>
                <a:lnTo>
                  <a:pt x="168019" y="516000"/>
                </a:lnTo>
                <a:lnTo>
                  <a:pt x="213963" y="536688"/>
                </a:lnTo>
                <a:lnTo>
                  <a:pt x="263849" y="553376"/>
                </a:lnTo>
                <a:lnTo>
                  <a:pt x="317161" y="565721"/>
                </a:lnTo>
                <a:lnTo>
                  <a:pt x="373385" y="573379"/>
                </a:lnTo>
                <a:lnTo>
                  <a:pt x="432007" y="576009"/>
                </a:lnTo>
                <a:lnTo>
                  <a:pt x="490628" y="573379"/>
                </a:lnTo>
                <a:lnTo>
                  <a:pt x="546852" y="565721"/>
                </a:lnTo>
                <a:lnTo>
                  <a:pt x="600164" y="553376"/>
                </a:lnTo>
                <a:lnTo>
                  <a:pt x="650050" y="536688"/>
                </a:lnTo>
                <a:lnTo>
                  <a:pt x="695994" y="516000"/>
                </a:lnTo>
                <a:lnTo>
                  <a:pt x="737483" y="491655"/>
                </a:lnTo>
                <a:lnTo>
                  <a:pt x="774000" y="463996"/>
                </a:lnTo>
                <a:lnTo>
                  <a:pt x="805032" y="433366"/>
                </a:lnTo>
                <a:lnTo>
                  <a:pt x="830065" y="400109"/>
                </a:lnTo>
                <a:lnTo>
                  <a:pt x="848582" y="364568"/>
                </a:lnTo>
                <a:lnTo>
                  <a:pt x="860070" y="327085"/>
                </a:lnTo>
                <a:lnTo>
                  <a:pt x="864013" y="288004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08" name="Google Shape;1808;p119"/>
          <p:cNvSpPr txBox="1"/>
          <p:nvPr/>
        </p:nvSpPr>
        <p:spPr>
          <a:xfrm>
            <a:off x="3066033" y="1563273"/>
            <a:ext cx="42672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9" name="Google Shape;1809;p119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40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3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120"/>
          <p:cNvSpPr txBox="1"/>
          <p:nvPr>
            <p:ph type="title"/>
          </p:nvPr>
        </p:nvSpPr>
        <p:spPr>
          <a:xfrm>
            <a:off x="1442110" y="59814"/>
            <a:ext cx="17240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La question </a:t>
            </a:r>
            <a:r>
              <a:rPr lang="en-US"/>
              <a:t>P </a:t>
            </a: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/>
              <a:t>NP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815" name="Google Shape;1815;p120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16" name="Google Shape;1816;p120"/>
          <p:cNvSpPr txBox="1"/>
          <p:nvPr/>
        </p:nvSpPr>
        <p:spPr>
          <a:xfrm>
            <a:off x="1647228" y="1563908"/>
            <a:ext cx="9588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7" name="Google Shape;1817;p120"/>
          <p:cNvSpPr txBox="1"/>
          <p:nvPr/>
        </p:nvSpPr>
        <p:spPr>
          <a:xfrm>
            <a:off x="573595" y="294600"/>
            <a:ext cx="3470275" cy="115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63500" marR="163195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question de savoir si l’inclusion est stricte est la  question ouverte la plus connue et la plus célèbre de  l’informatique.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1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des deux possibilités est correcte : mais laquelle ?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75819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8" name="Google Shape;1818;p120"/>
          <p:cNvSpPr/>
          <p:nvPr/>
        </p:nvSpPr>
        <p:spPr>
          <a:xfrm>
            <a:off x="1451067" y="1086057"/>
            <a:ext cx="798830" cy="1052830"/>
          </a:xfrm>
          <a:custGeom>
            <a:rect b="b" l="l" r="r" t="t"/>
            <a:pathLst>
              <a:path extrusionOk="0" h="1052830" w="798830">
                <a:moveTo>
                  <a:pt x="485658" y="627304"/>
                </a:moveTo>
                <a:lnTo>
                  <a:pt x="481270" y="574709"/>
                </a:lnTo>
                <a:lnTo>
                  <a:pt x="468685" y="525722"/>
                </a:lnTo>
                <a:lnTo>
                  <a:pt x="448771" y="481392"/>
                </a:lnTo>
                <a:lnTo>
                  <a:pt x="422397" y="442770"/>
                </a:lnTo>
                <a:lnTo>
                  <a:pt x="390431" y="410903"/>
                </a:lnTo>
                <a:lnTo>
                  <a:pt x="353742" y="386842"/>
                </a:lnTo>
                <a:lnTo>
                  <a:pt x="313198" y="371636"/>
                </a:lnTo>
                <a:lnTo>
                  <a:pt x="269668" y="366334"/>
                </a:lnTo>
                <a:lnTo>
                  <a:pt x="226138" y="371636"/>
                </a:lnTo>
                <a:lnTo>
                  <a:pt x="185594" y="386842"/>
                </a:lnTo>
                <a:lnTo>
                  <a:pt x="148905" y="410903"/>
                </a:lnTo>
                <a:lnTo>
                  <a:pt x="116939" y="442770"/>
                </a:lnTo>
                <a:lnTo>
                  <a:pt x="90565" y="481392"/>
                </a:lnTo>
                <a:lnTo>
                  <a:pt x="70651" y="525722"/>
                </a:lnTo>
                <a:lnTo>
                  <a:pt x="58066" y="574709"/>
                </a:lnTo>
                <a:lnTo>
                  <a:pt x="53678" y="627304"/>
                </a:lnTo>
                <a:lnTo>
                  <a:pt x="58066" y="679900"/>
                </a:lnTo>
                <a:lnTo>
                  <a:pt x="70651" y="728887"/>
                </a:lnTo>
                <a:lnTo>
                  <a:pt x="90565" y="773217"/>
                </a:lnTo>
                <a:lnTo>
                  <a:pt x="116939" y="811839"/>
                </a:lnTo>
                <a:lnTo>
                  <a:pt x="148905" y="843706"/>
                </a:lnTo>
                <a:lnTo>
                  <a:pt x="185594" y="867767"/>
                </a:lnTo>
                <a:lnTo>
                  <a:pt x="226138" y="882973"/>
                </a:lnTo>
                <a:lnTo>
                  <a:pt x="269668" y="888275"/>
                </a:lnTo>
                <a:lnTo>
                  <a:pt x="313198" y="882973"/>
                </a:lnTo>
                <a:lnTo>
                  <a:pt x="353742" y="867767"/>
                </a:lnTo>
                <a:lnTo>
                  <a:pt x="390431" y="843706"/>
                </a:lnTo>
                <a:lnTo>
                  <a:pt x="422397" y="811839"/>
                </a:lnTo>
                <a:lnTo>
                  <a:pt x="448771" y="773217"/>
                </a:lnTo>
                <a:lnTo>
                  <a:pt x="468685" y="728887"/>
                </a:lnTo>
                <a:lnTo>
                  <a:pt x="481270" y="679900"/>
                </a:lnTo>
                <a:lnTo>
                  <a:pt x="485658" y="627304"/>
                </a:lnTo>
                <a:close/>
              </a:path>
              <a:path extrusionOk="0" h="1052830" w="798830">
                <a:moveTo>
                  <a:pt x="798566" y="526177"/>
                </a:moveTo>
                <a:lnTo>
                  <a:pt x="796505" y="472378"/>
                </a:lnTo>
                <a:lnTo>
                  <a:pt x="790454" y="420133"/>
                </a:lnTo>
                <a:lnTo>
                  <a:pt x="780616" y="369707"/>
                </a:lnTo>
                <a:lnTo>
                  <a:pt x="767189" y="321364"/>
                </a:lnTo>
                <a:lnTo>
                  <a:pt x="750376" y="275368"/>
                </a:lnTo>
                <a:lnTo>
                  <a:pt x="730376" y="231985"/>
                </a:lnTo>
                <a:lnTo>
                  <a:pt x="707390" y="191478"/>
                </a:lnTo>
                <a:lnTo>
                  <a:pt x="681620" y="154112"/>
                </a:lnTo>
                <a:lnTo>
                  <a:pt x="653265" y="120152"/>
                </a:lnTo>
                <a:lnTo>
                  <a:pt x="622527" y="89861"/>
                </a:lnTo>
                <a:lnTo>
                  <a:pt x="589606" y="63506"/>
                </a:lnTo>
                <a:lnTo>
                  <a:pt x="554703" y="41349"/>
                </a:lnTo>
                <a:lnTo>
                  <a:pt x="518019" y="23655"/>
                </a:lnTo>
                <a:lnTo>
                  <a:pt x="479753" y="10689"/>
                </a:lnTo>
                <a:lnTo>
                  <a:pt x="440108" y="2716"/>
                </a:lnTo>
                <a:lnTo>
                  <a:pt x="399283" y="0"/>
                </a:lnTo>
                <a:lnTo>
                  <a:pt x="358458" y="2716"/>
                </a:lnTo>
                <a:lnTo>
                  <a:pt x="318812" y="10689"/>
                </a:lnTo>
                <a:lnTo>
                  <a:pt x="280547" y="23655"/>
                </a:lnTo>
                <a:lnTo>
                  <a:pt x="243862" y="41349"/>
                </a:lnTo>
                <a:lnTo>
                  <a:pt x="208959" y="63506"/>
                </a:lnTo>
                <a:lnTo>
                  <a:pt x="176038" y="89861"/>
                </a:lnTo>
                <a:lnTo>
                  <a:pt x="145300" y="120152"/>
                </a:lnTo>
                <a:lnTo>
                  <a:pt x="116946" y="154112"/>
                </a:lnTo>
                <a:lnTo>
                  <a:pt x="91175" y="191478"/>
                </a:lnTo>
                <a:lnTo>
                  <a:pt x="68190" y="231985"/>
                </a:lnTo>
                <a:lnTo>
                  <a:pt x="48190" y="275368"/>
                </a:lnTo>
                <a:lnTo>
                  <a:pt x="31377" y="321364"/>
                </a:lnTo>
                <a:lnTo>
                  <a:pt x="17950" y="369707"/>
                </a:lnTo>
                <a:lnTo>
                  <a:pt x="8111" y="420133"/>
                </a:lnTo>
                <a:lnTo>
                  <a:pt x="2061" y="472378"/>
                </a:lnTo>
                <a:lnTo>
                  <a:pt x="0" y="526177"/>
                </a:lnTo>
                <a:lnTo>
                  <a:pt x="2061" y="579976"/>
                </a:lnTo>
                <a:lnTo>
                  <a:pt x="8111" y="632221"/>
                </a:lnTo>
                <a:lnTo>
                  <a:pt x="17950" y="682648"/>
                </a:lnTo>
                <a:lnTo>
                  <a:pt x="31377" y="730991"/>
                </a:lnTo>
                <a:lnTo>
                  <a:pt x="48190" y="776986"/>
                </a:lnTo>
                <a:lnTo>
                  <a:pt x="68190" y="820370"/>
                </a:lnTo>
                <a:lnTo>
                  <a:pt x="91175" y="860876"/>
                </a:lnTo>
                <a:lnTo>
                  <a:pt x="116946" y="898242"/>
                </a:lnTo>
                <a:lnTo>
                  <a:pt x="145300" y="932203"/>
                </a:lnTo>
                <a:lnTo>
                  <a:pt x="176038" y="962493"/>
                </a:lnTo>
                <a:lnTo>
                  <a:pt x="208959" y="988849"/>
                </a:lnTo>
                <a:lnTo>
                  <a:pt x="243862" y="1011006"/>
                </a:lnTo>
                <a:lnTo>
                  <a:pt x="280547" y="1028699"/>
                </a:lnTo>
                <a:lnTo>
                  <a:pt x="318812" y="1041665"/>
                </a:lnTo>
                <a:lnTo>
                  <a:pt x="358458" y="1049638"/>
                </a:lnTo>
                <a:lnTo>
                  <a:pt x="399283" y="1052355"/>
                </a:lnTo>
                <a:lnTo>
                  <a:pt x="440108" y="1049638"/>
                </a:lnTo>
                <a:lnTo>
                  <a:pt x="479753" y="1041665"/>
                </a:lnTo>
                <a:lnTo>
                  <a:pt x="518019" y="1028699"/>
                </a:lnTo>
                <a:lnTo>
                  <a:pt x="554703" y="1011006"/>
                </a:lnTo>
                <a:lnTo>
                  <a:pt x="589606" y="988849"/>
                </a:lnTo>
                <a:lnTo>
                  <a:pt x="622527" y="962493"/>
                </a:lnTo>
                <a:lnTo>
                  <a:pt x="653265" y="932203"/>
                </a:lnTo>
                <a:lnTo>
                  <a:pt x="681620" y="898242"/>
                </a:lnTo>
                <a:lnTo>
                  <a:pt x="707390" y="860876"/>
                </a:lnTo>
                <a:lnTo>
                  <a:pt x="730376" y="820370"/>
                </a:lnTo>
                <a:lnTo>
                  <a:pt x="750376" y="776986"/>
                </a:lnTo>
                <a:lnTo>
                  <a:pt x="767189" y="730991"/>
                </a:lnTo>
                <a:lnTo>
                  <a:pt x="780616" y="682648"/>
                </a:lnTo>
                <a:lnTo>
                  <a:pt x="790454" y="632221"/>
                </a:lnTo>
                <a:lnTo>
                  <a:pt x="796505" y="579976"/>
                </a:lnTo>
                <a:lnTo>
                  <a:pt x="798566" y="526177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19" name="Google Shape;1819;p120"/>
          <p:cNvSpPr/>
          <p:nvPr/>
        </p:nvSpPr>
        <p:spPr>
          <a:xfrm>
            <a:off x="2847123" y="1373942"/>
            <a:ext cx="864235" cy="576580"/>
          </a:xfrm>
          <a:custGeom>
            <a:rect b="b" l="l" r="r" t="t"/>
            <a:pathLst>
              <a:path extrusionOk="0" h="576580" w="864235">
                <a:moveTo>
                  <a:pt x="864013" y="288004"/>
                </a:moveTo>
                <a:lnTo>
                  <a:pt x="860070" y="248923"/>
                </a:lnTo>
                <a:lnTo>
                  <a:pt x="848582" y="211440"/>
                </a:lnTo>
                <a:lnTo>
                  <a:pt x="830065" y="175899"/>
                </a:lnTo>
                <a:lnTo>
                  <a:pt x="805032" y="142642"/>
                </a:lnTo>
                <a:lnTo>
                  <a:pt x="774000" y="112012"/>
                </a:lnTo>
                <a:lnTo>
                  <a:pt x="737483" y="84353"/>
                </a:lnTo>
                <a:lnTo>
                  <a:pt x="695994" y="60008"/>
                </a:lnTo>
                <a:lnTo>
                  <a:pt x="650050" y="39320"/>
                </a:lnTo>
                <a:lnTo>
                  <a:pt x="600164" y="22632"/>
                </a:lnTo>
                <a:lnTo>
                  <a:pt x="546852" y="10287"/>
                </a:lnTo>
                <a:lnTo>
                  <a:pt x="490628" y="2629"/>
                </a:lnTo>
                <a:lnTo>
                  <a:pt x="432007" y="0"/>
                </a:lnTo>
                <a:lnTo>
                  <a:pt x="373385" y="2629"/>
                </a:lnTo>
                <a:lnTo>
                  <a:pt x="317161" y="10287"/>
                </a:lnTo>
                <a:lnTo>
                  <a:pt x="263849" y="22632"/>
                </a:lnTo>
                <a:lnTo>
                  <a:pt x="213963" y="39320"/>
                </a:lnTo>
                <a:lnTo>
                  <a:pt x="168019" y="60008"/>
                </a:lnTo>
                <a:lnTo>
                  <a:pt x="126530" y="84353"/>
                </a:lnTo>
                <a:lnTo>
                  <a:pt x="90013" y="112012"/>
                </a:lnTo>
                <a:lnTo>
                  <a:pt x="58980" y="142642"/>
                </a:lnTo>
                <a:lnTo>
                  <a:pt x="33948" y="175899"/>
                </a:lnTo>
                <a:lnTo>
                  <a:pt x="15431" y="211440"/>
                </a:lnTo>
                <a:lnTo>
                  <a:pt x="3943" y="248923"/>
                </a:lnTo>
                <a:lnTo>
                  <a:pt x="0" y="288004"/>
                </a:lnTo>
                <a:lnTo>
                  <a:pt x="3943" y="327085"/>
                </a:lnTo>
                <a:lnTo>
                  <a:pt x="15431" y="364568"/>
                </a:lnTo>
                <a:lnTo>
                  <a:pt x="33948" y="400109"/>
                </a:lnTo>
                <a:lnTo>
                  <a:pt x="58980" y="433366"/>
                </a:lnTo>
                <a:lnTo>
                  <a:pt x="90013" y="463996"/>
                </a:lnTo>
                <a:lnTo>
                  <a:pt x="126530" y="491655"/>
                </a:lnTo>
                <a:lnTo>
                  <a:pt x="168019" y="516000"/>
                </a:lnTo>
                <a:lnTo>
                  <a:pt x="213963" y="536688"/>
                </a:lnTo>
                <a:lnTo>
                  <a:pt x="263849" y="553376"/>
                </a:lnTo>
                <a:lnTo>
                  <a:pt x="317161" y="565721"/>
                </a:lnTo>
                <a:lnTo>
                  <a:pt x="373385" y="573379"/>
                </a:lnTo>
                <a:lnTo>
                  <a:pt x="432007" y="576009"/>
                </a:lnTo>
                <a:lnTo>
                  <a:pt x="490628" y="573379"/>
                </a:lnTo>
                <a:lnTo>
                  <a:pt x="546852" y="565721"/>
                </a:lnTo>
                <a:lnTo>
                  <a:pt x="600164" y="553376"/>
                </a:lnTo>
                <a:lnTo>
                  <a:pt x="650050" y="536688"/>
                </a:lnTo>
                <a:lnTo>
                  <a:pt x="695994" y="516000"/>
                </a:lnTo>
                <a:lnTo>
                  <a:pt x="737483" y="491655"/>
                </a:lnTo>
                <a:lnTo>
                  <a:pt x="774000" y="463996"/>
                </a:lnTo>
                <a:lnTo>
                  <a:pt x="805032" y="433366"/>
                </a:lnTo>
                <a:lnTo>
                  <a:pt x="830065" y="400109"/>
                </a:lnTo>
                <a:lnTo>
                  <a:pt x="848582" y="364568"/>
                </a:lnTo>
                <a:lnTo>
                  <a:pt x="860070" y="327085"/>
                </a:lnTo>
                <a:lnTo>
                  <a:pt x="864013" y="288004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20" name="Google Shape;1820;p120"/>
          <p:cNvSpPr txBox="1"/>
          <p:nvPr/>
        </p:nvSpPr>
        <p:spPr>
          <a:xfrm>
            <a:off x="3066033" y="1563273"/>
            <a:ext cx="42672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1" name="Google Shape;1821;p120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40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120"/>
          <p:cNvSpPr txBox="1"/>
          <p:nvPr/>
        </p:nvSpPr>
        <p:spPr>
          <a:xfrm>
            <a:off x="739025" y="2239002"/>
            <a:ext cx="3489325" cy="481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37160" lvl="0" marL="174625" marR="30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Placée parmi la liste des questions les plus importantes  pour les mathématiques et l’informatique pour le millénaire  en 2000.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6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121"/>
          <p:cNvSpPr txBox="1"/>
          <p:nvPr>
            <p:ph type="title"/>
          </p:nvPr>
        </p:nvSpPr>
        <p:spPr>
          <a:xfrm>
            <a:off x="1442110" y="59814"/>
            <a:ext cx="17240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La question </a:t>
            </a:r>
            <a:r>
              <a:rPr lang="en-US"/>
              <a:t>P </a:t>
            </a: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/>
              <a:t>NP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828" name="Google Shape;1828;p121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29" name="Google Shape;1829;p121"/>
          <p:cNvSpPr txBox="1"/>
          <p:nvPr/>
        </p:nvSpPr>
        <p:spPr>
          <a:xfrm>
            <a:off x="1647228" y="1563908"/>
            <a:ext cx="9588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0" name="Google Shape;1830;p121"/>
          <p:cNvSpPr txBox="1"/>
          <p:nvPr/>
        </p:nvSpPr>
        <p:spPr>
          <a:xfrm>
            <a:off x="573595" y="294600"/>
            <a:ext cx="3470275" cy="115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63500" marR="163195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question de savoir si l’inclusion est stricte est la  question ouverte la plus connue et la plus célèbre de  l’informatique.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1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des deux possibilités est correcte : mais laquelle ?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75819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1" name="Google Shape;1831;p121"/>
          <p:cNvSpPr/>
          <p:nvPr/>
        </p:nvSpPr>
        <p:spPr>
          <a:xfrm>
            <a:off x="1451067" y="1086057"/>
            <a:ext cx="798830" cy="1052830"/>
          </a:xfrm>
          <a:custGeom>
            <a:rect b="b" l="l" r="r" t="t"/>
            <a:pathLst>
              <a:path extrusionOk="0" h="1052830" w="798830">
                <a:moveTo>
                  <a:pt x="485658" y="627304"/>
                </a:moveTo>
                <a:lnTo>
                  <a:pt x="481270" y="574709"/>
                </a:lnTo>
                <a:lnTo>
                  <a:pt x="468685" y="525722"/>
                </a:lnTo>
                <a:lnTo>
                  <a:pt x="448771" y="481392"/>
                </a:lnTo>
                <a:lnTo>
                  <a:pt x="422397" y="442770"/>
                </a:lnTo>
                <a:lnTo>
                  <a:pt x="390431" y="410903"/>
                </a:lnTo>
                <a:lnTo>
                  <a:pt x="353742" y="386842"/>
                </a:lnTo>
                <a:lnTo>
                  <a:pt x="313198" y="371636"/>
                </a:lnTo>
                <a:lnTo>
                  <a:pt x="269668" y="366334"/>
                </a:lnTo>
                <a:lnTo>
                  <a:pt x="226138" y="371636"/>
                </a:lnTo>
                <a:lnTo>
                  <a:pt x="185594" y="386842"/>
                </a:lnTo>
                <a:lnTo>
                  <a:pt x="148905" y="410903"/>
                </a:lnTo>
                <a:lnTo>
                  <a:pt x="116939" y="442770"/>
                </a:lnTo>
                <a:lnTo>
                  <a:pt x="90565" y="481392"/>
                </a:lnTo>
                <a:lnTo>
                  <a:pt x="70651" y="525722"/>
                </a:lnTo>
                <a:lnTo>
                  <a:pt x="58066" y="574709"/>
                </a:lnTo>
                <a:lnTo>
                  <a:pt x="53678" y="627304"/>
                </a:lnTo>
                <a:lnTo>
                  <a:pt x="58066" y="679900"/>
                </a:lnTo>
                <a:lnTo>
                  <a:pt x="70651" y="728887"/>
                </a:lnTo>
                <a:lnTo>
                  <a:pt x="90565" y="773217"/>
                </a:lnTo>
                <a:lnTo>
                  <a:pt x="116939" y="811839"/>
                </a:lnTo>
                <a:lnTo>
                  <a:pt x="148905" y="843706"/>
                </a:lnTo>
                <a:lnTo>
                  <a:pt x="185594" y="867767"/>
                </a:lnTo>
                <a:lnTo>
                  <a:pt x="226138" y="882973"/>
                </a:lnTo>
                <a:lnTo>
                  <a:pt x="269668" y="888275"/>
                </a:lnTo>
                <a:lnTo>
                  <a:pt x="313198" y="882973"/>
                </a:lnTo>
                <a:lnTo>
                  <a:pt x="353742" y="867767"/>
                </a:lnTo>
                <a:lnTo>
                  <a:pt x="390431" y="843706"/>
                </a:lnTo>
                <a:lnTo>
                  <a:pt x="422397" y="811839"/>
                </a:lnTo>
                <a:lnTo>
                  <a:pt x="448771" y="773217"/>
                </a:lnTo>
                <a:lnTo>
                  <a:pt x="468685" y="728887"/>
                </a:lnTo>
                <a:lnTo>
                  <a:pt x="481270" y="679900"/>
                </a:lnTo>
                <a:lnTo>
                  <a:pt x="485658" y="627304"/>
                </a:lnTo>
                <a:close/>
              </a:path>
              <a:path extrusionOk="0" h="1052830" w="798830">
                <a:moveTo>
                  <a:pt x="798566" y="526177"/>
                </a:moveTo>
                <a:lnTo>
                  <a:pt x="796505" y="472378"/>
                </a:lnTo>
                <a:lnTo>
                  <a:pt x="790454" y="420133"/>
                </a:lnTo>
                <a:lnTo>
                  <a:pt x="780616" y="369707"/>
                </a:lnTo>
                <a:lnTo>
                  <a:pt x="767189" y="321364"/>
                </a:lnTo>
                <a:lnTo>
                  <a:pt x="750376" y="275368"/>
                </a:lnTo>
                <a:lnTo>
                  <a:pt x="730376" y="231985"/>
                </a:lnTo>
                <a:lnTo>
                  <a:pt x="707390" y="191478"/>
                </a:lnTo>
                <a:lnTo>
                  <a:pt x="681620" y="154112"/>
                </a:lnTo>
                <a:lnTo>
                  <a:pt x="653265" y="120152"/>
                </a:lnTo>
                <a:lnTo>
                  <a:pt x="622527" y="89861"/>
                </a:lnTo>
                <a:lnTo>
                  <a:pt x="589606" y="63506"/>
                </a:lnTo>
                <a:lnTo>
                  <a:pt x="554703" y="41349"/>
                </a:lnTo>
                <a:lnTo>
                  <a:pt x="518019" y="23655"/>
                </a:lnTo>
                <a:lnTo>
                  <a:pt x="479753" y="10689"/>
                </a:lnTo>
                <a:lnTo>
                  <a:pt x="440108" y="2716"/>
                </a:lnTo>
                <a:lnTo>
                  <a:pt x="399283" y="0"/>
                </a:lnTo>
                <a:lnTo>
                  <a:pt x="358458" y="2716"/>
                </a:lnTo>
                <a:lnTo>
                  <a:pt x="318812" y="10689"/>
                </a:lnTo>
                <a:lnTo>
                  <a:pt x="280547" y="23655"/>
                </a:lnTo>
                <a:lnTo>
                  <a:pt x="243862" y="41349"/>
                </a:lnTo>
                <a:lnTo>
                  <a:pt x="208959" y="63506"/>
                </a:lnTo>
                <a:lnTo>
                  <a:pt x="176038" y="89861"/>
                </a:lnTo>
                <a:lnTo>
                  <a:pt x="145300" y="120152"/>
                </a:lnTo>
                <a:lnTo>
                  <a:pt x="116946" y="154112"/>
                </a:lnTo>
                <a:lnTo>
                  <a:pt x="91175" y="191478"/>
                </a:lnTo>
                <a:lnTo>
                  <a:pt x="68190" y="231985"/>
                </a:lnTo>
                <a:lnTo>
                  <a:pt x="48190" y="275368"/>
                </a:lnTo>
                <a:lnTo>
                  <a:pt x="31377" y="321364"/>
                </a:lnTo>
                <a:lnTo>
                  <a:pt x="17950" y="369707"/>
                </a:lnTo>
                <a:lnTo>
                  <a:pt x="8111" y="420133"/>
                </a:lnTo>
                <a:lnTo>
                  <a:pt x="2061" y="472378"/>
                </a:lnTo>
                <a:lnTo>
                  <a:pt x="0" y="526177"/>
                </a:lnTo>
                <a:lnTo>
                  <a:pt x="2061" y="579976"/>
                </a:lnTo>
                <a:lnTo>
                  <a:pt x="8111" y="632221"/>
                </a:lnTo>
                <a:lnTo>
                  <a:pt x="17950" y="682648"/>
                </a:lnTo>
                <a:lnTo>
                  <a:pt x="31377" y="730991"/>
                </a:lnTo>
                <a:lnTo>
                  <a:pt x="48190" y="776986"/>
                </a:lnTo>
                <a:lnTo>
                  <a:pt x="68190" y="820370"/>
                </a:lnTo>
                <a:lnTo>
                  <a:pt x="91175" y="860876"/>
                </a:lnTo>
                <a:lnTo>
                  <a:pt x="116946" y="898242"/>
                </a:lnTo>
                <a:lnTo>
                  <a:pt x="145300" y="932203"/>
                </a:lnTo>
                <a:lnTo>
                  <a:pt x="176038" y="962493"/>
                </a:lnTo>
                <a:lnTo>
                  <a:pt x="208959" y="988849"/>
                </a:lnTo>
                <a:lnTo>
                  <a:pt x="243862" y="1011006"/>
                </a:lnTo>
                <a:lnTo>
                  <a:pt x="280547" y="1028699"/>
                </a:lnTo>
                <a:lnTo>
                  <a:pt x="318812" y="1041665"/>
                </a:lnTo>
                <a:lnTo>
                  <a:pt x="358458" y="1049638"/>
                </a:lnTo>
                <a:lnTo>
                  <a:pt x="399283" y="1052355"/>
                </a:lnTo>
                <a:lnTo>
                  <a:pt x="440108" y="1049638"/>
                </a:lnTo>
                <a:lnTo>
                  <a:pt x="479753" y="1041665"/>
                </a:lnTo>
                <a:lnTo>
                  <a:pt x="518019" y="1028699"/>
                </a:lnTo>
                <a:lnTo>
                  <a:pt x="554703" y="1011006"/>
                </a:lnTo>
                <a:lnTo>
                  <a:pt x="589606" y="988849"/>
                </a:lnTo>
                <a:lnTo>
                  <a:pt x="622527" y="962493"/>
                </a:lnTo>
                <a:lnTo>
                  <a:pt x="653265" y="932203"/>
                </a:lnTo>
                <a:lnTo>
                  <a:pt x="681620" y="898242"/>
                </a:lnTo>
                <a:lnTo>
                  <a:pt x="707390" y="860876"/>
                </a:lnTo>
                <a:lnTo>
                  <a:pt x="730376" y="820370"/>
                </a:lnTo>
                <a:lnTo>
                  <a:pt x="750376" y="776986"/>
                </a:lnTo>
                <a:lnTo>
                  <a:pt x="767189" y="730991"/>
                </a:lnTo>
                <a:lnTo>
                  <a:pt x="780616" y="682648"/>
                </a:lnTo>
                <a:lnTo>
                  <a:pt x="790454" y="632221"/>
                </a:lnTo>
                <a:lnTo>
                  <a:pt x="796505" y="579976"/>
                </a:lnTo>
                <a:lnTo>
                  <a:pt x="798566" y="526177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32" name="Google Shape;1832;p121"/>
          <p:cNvSpPr/>
          <p:nvPr/>
        </p:nvSpPr>
        <p:spPr>
          <a:xfrm>
            <a:off x="2847123" y="1373942"/>
            <a:ext cx="864235" cy="576580"/>
          </a:xfrm>
          <a:custGeom>
            <a:rect b="b" l="l" r="r" t="t"/>
            <a:pathLst>
              <a:path extrusionOk="0" h="576580" w="864235">
                <a:moveTo>
                  <a:pt x="864013" y="288004"/>
                </a:moveTo>
                <a:lnTo>
                  <a:pt x="860070" y="248923"/>
                </a:lnTo>
                <a:lnTo>
                  <a:pt x="848582" y="211440"/>
                </a:lnTo>
                <a:lnTo>
                  <a:pt x="830065" y="175899"/>
                </a:lnTo>
                <a:lnTo>
                  <a:pt x="805032" y="142642"/>
                </a:lnTo>
                <a:lnTo>
                  <a:pt x="774000" y="112012"/>
                </a:lnTo>
                <a:lnTo>
                  <a:pt x="737483" y="84353"/>
                </a:lnTo>
                <a:lnTo>
                  <a:pt x="695994" y="60008"/>
                </a:lnTo>
                <a:lnTo>
                  <a:pt x="650050" y="39320"/>
                </a:lnTo>
                <a:lnTo>
                  <a:pt x="600164" y="22632"/>
                </a:lnTo>
                <a:lnTo>
                  <a:pt x="546852" y="10287"/>
                </a:lnTo>
                <a:lnTo>
                  <a:pt x="490628" y="2629"/>
                </a:lnTo>
                <a:lnTo>
                  <a:pt x="432007" y="0"/>
                </a:lnTo>
                <a:lnTo>
                  <a:pt x="373385" y="2629"/>
                </a:lnTo>
                <a:lnTo>
                  <a:pt x="317161" y="10287"/>
                </a:lnTo>
                <a:lnTo>
                  <a:pt x="263849" y="22632"/>
                </a:lnTo>
                <a:lnTo>
                  <a:pt x="213963" y="39320"/>
                </a:lnTo>
                <a:lnTo>
                  <a:pt x="168019" y="60008"/>
                </a:lnTo>
                <a:lnTo>
                  <a:pt x="126530" y="84353"/>
                </a:lnTo>
                <a:lnTo>
                  <a:pt x="90013" y="112012"/>
                </a:lnTo>
                <a:lnTo>
                  <a:pt x="58980" y="142642"/>
                </a:lnTo>
                <a:lnTo>
                  <a:pt x="33948" y="175899"/>
                </a:lnTo>
                <a:lnTo>
                  <a:pt x="15431" y="211440"/>
                </a:lnTo>
                <a:lnTo>
                  <a:pt x="3943" y="248923"/>
                </a:lnTo>
                <a:lnTo>
                  <a:pt x="0" y="288004"/>
                </a:lnTo>
                <a:lnTo>
                  <a:pt x="3943" y="327085"/>
                </a:lnTo>
                <a:lnTo>
                  <a:pt x="15431" y="364568"/>
                </a:lnTo>
                <a:lnTo>
                  <a:pt x="33948" y="400109"/>
                </a:lnTo>
                <a:lnTo>
                  <a:pt x="58980" y="433366"/>
                </a:lnTo>
                <a:lnTo>
                  <a:pt x="90013" y="463996"/>
                </a:lnTo>
                <a:lnTo>
                  <a:pt x="126530" y="491655"/>
                </a:lnTo>
                <a:lnTo>
                  <a:pt x="168019" y="516000"/>
                </a:lnTo>
                <a:lnTo>
                  <a:pt x="213963" y="536688"/>
                </a:lnTo>
                <a:lnTo>
                  <a:pt x="263849" y="553376"/>
                </a:lnTo>
                <a:lnTo>
                  <a:pt x="317161" y="565721"/>
                </a:lnTo>
                <a:lnTo>
                  <a:pt x="373385" y="573379"/>
                </a:lnTo>
                <a:lnTo>
                  <a:pt x="432007" y="576009"/>
                </a:lnTo>
                <a:lnTo>
                  <a:pt x="490628" y="573379"/>
                </a:lnTo>
                <a:lnTo>
                  <a:pt x="546852" y="565721"/>
                </a:lnTo>
                <a:lnTo>
                  <a:pt x="600164" y="553376"/>
                </a:lnTo>
                <a:lnTo>
                  <a:pt x="650050" y="536688"/>
                </a:lnTo>
                <a:lnTo>
                  <a:pt x="695994" y="516000"/>
                </a:lnTo>
                <a:lnTo>
                  <a:pt x="737483" y="491655"/>
                </a:lnTo>
                <a:lnTo>
                  <a:pt x="774000" y="463996"/>
                </a:lnTo>
                <a:lnTo>
                  <a:pt x="805032" y="433366"/>
                </a:lnTo>
                <a:lnTo>
                  <a:pt x="830065" y="400109"/>
                </a:lnTo>
                <a:lnTo>
                  <a:pt x="848582" y="364568"/>
                </a:lnTo>
                <a:lnTo>
                  <a:pt x="860070" y="327085"/>
                </a:lnTo>
                <a:lnTo>
                  <a:pt x="864013" y="288004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33" name="Google Shape;1833;p121"/>
          <p:cNvSpPr txBox="1"/>
          <p:nvPr/>
        </p:nvSpPr>
        <p:spPr>
          <a:xfrm>
            <a:off x="3066033" y="1563273"/>
            <a:ext cx="42672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4" name="Google Shape;1834;p121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40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121"/>
          <p:cNvSpPr txBox="1"/>
          <p:nvPr/>
        </p:nvSpPr>
        <p:spPr>
          <a:xfrm>
            <a:off x="739025" y="2239002"/>
            <a:ext cx="3489325" cy="784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37160" lvl="0" marL="174625" marR="30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Placée parmi la liste des questions les plus importantes  pour les mathématiques et l’informatique pour le millénaire  en 2000.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60" lvl="0" marL="174625" marR="33020" rtl="0" algn="l">
              <a:lnSpc>
                <a:spcPct val="12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 </a:t>
            </a:r>
            <a:r>
              <a:rPr lang="en-US" sz="1000" u="sng">
                <a:latin typeface="Helvetica Neue"/>
                <a:ea typeface="Helvetica Neue"/>
                <a:cs typeface="Helvetica Neue"/>
                <a:sym typeface="Helvetica Neue"/>
              </a:rPr>
              <a:t>Clay Mathematics Institute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 offre 1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000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000 de dollars à  qui déterminerait la réponse à cette question.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p122"/>
          <p:cNvSpPr txBox="1"/>
          <p:nvPr>
            <p:ph type="title"/>
          </p:nvPr>
        </p:nvSpPr>
        <p:spPr>
          <a:xfrm>
            <a:off x="1442110" y="59814"/>
            <a:ext cx="17240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La question </a:t>
            </a:r>
            <a:r>
              <a:rPr lang="en-US"/>
              <a:t>P </a:t>
            </a: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/>
              <a:t>NP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841" name="Google Shape;1841;p122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42" name="Google Shape;1842;p122"/>
          <p:cNvSpPr txBox="1"/>
          <p:nvPr/>
        </p:nvSpPr>
        <p:spPr>
          <a:xfrm>
            <a:off x="1647228" y="1563908"/>
            <a:ext cx="9588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3" name="Google Shape;1843;p122"/>
          <p:cNvSpPr txBox="1"/>
          <p:nvPr/>
        </p:nvSpPr>
        <p:spPr>
          <a:xfrm>
            <a:off x="573595" y="294600"/>
            <a:ext cx="3470275" cy="115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63500" marR="163195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question de savoir si l’inclusion est stricte est la  question ouverte la plus connue et la plus célèbre de  l’informatique.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1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des deux possibilités est correcte : mais laquelle ?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75819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4" name="Google Shape;1844;p122"/>
          <p:cNvSpPr/>
          <p:nvPr/>
        </p:nvSpPr>
        <p:spPr>
          <a:xfrm>
            <a:off x="1451067" y="1086057"/>
            <a:ext cx="798830" cy="1052830"/>
          </a:xfrm>
          <a:custGeom>
            <a:rect b="b" l="l" r="r" t="t"/>
            <a:pathLst>
              <a:path extrusionOk="0" h="1052830" w="798830">
                <a:moveTo>
                  <a:pt x="485658" y="627304"/>
                </a:moveTo>
                <a:lnTo>
                  <a:pt x="481270" y="574709"/>
                </a:lnTo>
                <a:lnTo>
                  <a:pt x="468685" y="525722"/>
                </a:lnTo>
                <a:lnTo>
                  <a:pt x="448771" y="481392"/>
                </a:lnTo>
                <a:lnTo>
                  <a:pt x="422397" y="442770"/>
                </a:lnTo>
                <a:lnTo>
                  <a:pt x="390431" y="410903"/>
                </a:lnTo>
                <a:lnTo>
                  <a:pt x="353742" y="386842"/>
                </a:lnTo>
                <a:lnTo>
                  <a:pt x="313198" y="371636"/>
                </a:lnTo>
                <a:lnTo>
                  <a:pt x="269668" y="366334"/>
                </a:lnTo>
                <a:lnTo>
                  <a:pt x="226138" y="371636"/>
                </a:lnTo>
                <a:lnTo>
                  <a:pt x="185594" y="386842"/>
                </a:lnTo>
                <a:lnTo>
                  <a:pt x="148905" y="410903"/>
                </a:lnTo>
                <a:lnTo>
                  <a:pt x="116939" y="442770"/>
                </a:lnTo>
                <a:lnTo>
                  <a:pt x="90565" y="481392"/>
                </a:lnTo>
                <a:lnTo>
                  <a:pt x="70651" y="525722"/>
                </a:lnTo>
                <a:lnTo>
                  <a:pt x="58066" y="574709"/>
                </a:lnTo>
                <a:lnTo>
                  <a:pt x="53678" y="627304"/>
                </a:lnTo>
                <a:lnTo>
                  <a:pt x="58066" y="679900"/>
                </a:lnTo>
                <a:lnTo>
                  <a:pt x="70651" y="728887"/>
                </a:lnTo>
                <a:lnTo>
                  <a:pt x="90565" y="773217"/>
                </a:lnTo>
                <a:lnTo>
                  <a:pt x="116939" y="811839"/>
                </a:lnTo>
                <a:lnTo>
                  <a:pt x="148905" y="843706"/>
                </a:lnTo>
                <a:lnTo>
                  <a:pt x="185594" y="867767"/>
                </a:lnTo>
                <a:lnTo>
                  <a:pt x="226138" y="882973"/>
                </a:lnTo>
                <a:lnTo>
                  <a:pt x="269668" y="888275"/>
                </a:lnTo>
                <a:lnTo>
                  <a:pt x="313198" y="882973"/>
                </a:lnTo>
                <a:lnTo>
                  <a:pt x="353742" y="867767"/>
                </a:lnTo>
                <a:lnTo>
                  <a:pt x="390431" y="843706"/>
                </a:lnTo>
                <a:lnTo>
                  <a:pt x="422397" y="811839"/>
                </a:lnTo>
                <a:lnTo>
                  <a:pt x="448771" y="773217"/>
                </a:lnTo>
                <a:lnTo>
                  <a:pt x="468685" y="728887"/>
                </a:lnTo>
                <a:lnTo>
                  <a:pt x="481270" y="679900"/>
                </a:lnTo>
                <a:lnTo>
                  <a:pt x="485658" y="627304"/>
                </a:lnTo>
                <a:close/>
              </a:path>
              <a:path extrusionOk="0" h="1052830" w="798830">
                <a:moveTo>
                  <a:pt x="798566" y="526177"/>
                </a:moveTo>
                <a:lnTo>
                  <a:pt x="796505" y="472378"/>
                </a:lnTo>
                <a:lnTo>
                  <a:pt x="790454" y="420133"/>
                </a:lnTo>
                <a:lnTo>
                  <a:pt x="780616" y="369707"/>
                </a:lnTo>
                <a:lnTo>
                  <a:pt x="767189" y="321364"/>
                </a:lnTo>
                <a:lnTo>
                  <a:pt x="750376" y="275368"/>
                </a:lnTo>
                <a:lnTo>
                  <a:pt x="730376" y="231985"/>
                </a:lnTo>
                <a:lnTo>
                  <a:pt x="707390" y="191478"/>
                </a:lnTo>
                <a:lnTo>
                  <a:pt x="681620" y="154112"/>
                </a:lnTo>
                <a:lnTo>
                  <a:pt x="653265" y="120152"/>
                </a:lnTo>
                <a:lnTo>
                  <a:pt x="622527" y="89861"/>
                </a:lnTo>
                <a:lnTo>
                  <a:pt x="589606" y="63506"/>
                </a:lnTo>
                <a:lnTo>
                  <a:pt x="554703" y="41349"/>
                </a:lnTo>
                <a:lnTo>
                  <a:pt x="518019" y="23655"/>
                </a:lnTo>
                <a:lnTo>
                  <a:pt x="479753" y="10689"/>
                </a:lnTo>
                <a:lnTo>
                  <a:pt x="440108" y="2716"/>
                </a:lnTo>
                <a:lnTo>
                  <a:pt x="399283" y="0"/>
                </a:lnTo>
                <a:lnTo>
                  <a:pt x="358458" y="2716"/>
                </a:lnTo>
                <a:lnTo>
                  <a:pt x="318812" y="10689"/>
                </a:lnTo>
                <a:lnTo>
                  <a:pt x="280547" y="23655"/>
                </a:lnTo>
                <a:lnTo>
                  <a:pt x="243862" y="41349"/>
                </a:lnTo>
                <a:lnTo>
                  <a:pt x="208959" y="63506"/>
                </a:lnTo>
                <a:lnTo>
                  <a:pt x="176038" y="89861"/>
                </a:lnTo>
                <a:lnTo>
                  <a:pt x="145300" y="120152"/>
                </a:lnTo>
                <a:lnTo>
                  <a:pt x="116946" y="154112"/>
                </a:lnTo>
                <a:lnTo>
                  <a:pt x="91175" y="191478"/>
                </a:lnTo>
                <a:lnTo>
                  <a:pt x="68190" y="231985"/>
                </a:lnTo>
                <a:lnTo>
                  <a:pt x="48190" y="275368"/>
                </a:lnTo>
                <a:lnTo>
                  <a:pt x="31377" y="321364"/>
                </a:lnTo>
                <a:lnTo>
                  <a:pt x="17950" y="369707"/>
                </a:lnTo>
                <a:lnTo>
                  <a:pt x="8111" y="420133"/>
                </a:lnTo>
                <a:lnTo>
                  <a:pt x="2061" y="472378"/>
                </a:lnTo>
                <a:lnTo>
                  <a:pt x="0" y="526177"/>
                </a:lnTo>
                <a:lnTo>
                  <a:pt x="2061" y="579976"/>
                </a:lnTo>
                <a:lnTo>
                  <a:pt x="8111" y="632221"/>
                </a:lnTo>
                <a:lnTo>
                  <a:pt x="17950" y="682648"/>
                </a:lnTo>
                <a:lnTo>
                  <a:pt x="31377" y="730991"/>
                </a:lnTo>
                <a:lnTo>
                  <a:pt x="48190" y="776986"/>
                </a:lnTo>
                <a:lnTo>
                  <a:pt x="68190" y="820370"/>
                </a:lnTo>
                <a:lnTo>
                  <a:pt x="91175" y="860876"/>
                </a:lnTo>
                <a:lnTo>
                  <a:pt x="116946" y="898242"/>
                </a:lnTo>
                <a:lnTo>
                  <a:pt x="145300" y="932203"/>
                </a:lnTo>
                <a:lnTo>
                  <a:pt x="176038" y="962493"/>
                </a:lnTo>
                <a:lnTo>
                  <a:pt x="208959" y="988849"/>
                </a:lnTo>
                <a:lnTo>
                  <a:pt x="243862" y="1011006"/>
                </a:lnTo>
                <a:lnTo>
                  <a:pt x="280547" y="1028699"/>
                </a:lnTo>
                <a:lnTo>
                  <a:pt x="318812" y="1041665"/>
                </a:lnTo>
                <a:lnTo>
                  <a:pt x="358458" y="1049638"/>
                </a:lnTo>
                <a:lnTo>
                  <a:pt x="399283" y="1052355"/>
                </a:lnTo>
                <a:lnTo>
                  <a:pt x="440108" y="1049638"/>
                </a:lnTo>
                <a:lnTo>
                  <a:pt x="479753" y="1041665"/>
                </a:lnTo>
                <a:lnTo>
                  <a:pt x="518019" y="1028699"/>
                </a:lnTo>
                <a:lnTo>
                  <a:pt x="554703" y="1011006"/>
                </a:lnTo>
                <a:lnTo>
                  <a:pt x="589606" y="988849"/>
                </a:lnTo>
                <a:lnTo>
                  <a:pt x="622527" y="962493"/>
                </a:lnTo>
                <a:lnTo>
                  <a:pt x="653265" y="932203"/>
                </a:lnTo>
                <a:lnTo>
                  <a:pt x="681620" y="898242"/>
                </a:lnTo>
                <a:lnTo>
                  <a:pt x="707390" y="860876"/>
                </a:lnTo>
                <a:lnTo>
                  <a:pt x="730376" y="820370"/>
                </a:lnTo>
                <a:lnTo>
                  <a:pt x="750376" y="776986"/>
                </a:lnTo>
                <a:lnTo>
                  <a:pt x="767189" y="730991"/>
                </a:lnTo>
                <a:lnTo>
                  <a:pt x="780616" y="682648"/>
                </a:lnTo>
                <a:lnTo>
                  <a:pt x="790454" y="632221"/>
                </a:lnTo>
                <a:lnTo>
                  <a:pt x="796505" y="579976"/>
                </a:lnTo>
                <a:lnTo>
                  <a:pt x="798566" y="526177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45" name="Google Shape;1845;p122"/>
          <p:cNvSpPr/>
          <p:nvPr/>
        </p:nvSpPr>
        <p:spPr>
          <a:xfrm>
            <a:off x="2847123" y="1373942"/>
            <a:ext cx="864235" cy="576580"/>
          </a:xfrm>
          <a:custGeom>
            <a:rect b="b" l="l" r="r" t="t"/>
            <a:pathLst>
              <a:path extrusionOk="0" h="576580" w="864235">
                <a:moveTo>
                  <a:pt x="864013" y="288004"/>
                </a:moveTo>
                <a:lnTo>
                  <a:pt x="860070" y="248923"/>
                </a:lnTo>
                <a:lnTo>
                  <a:pt x="848582" y="211440"/>
                </a:lnTo>
                <a:lnTo>
                  <a:pt x="830065" y="175899"/>
                </a:lnTo>
                <a:lnTo>
                  <a:pt x="805032" y="142642"/>
                </a:lnTo>
                <a:lnTo>
                  <a:pt x="774000" y="112012"/>
                </a:lnTo>
                <a:lnTo>
                  <a:pt x="737483" y="84353"/>
                </a:lnTo>
                <a:lnTo>
                  <a:pt x="695994" y="60008"/>
                </a:lnTo>
                <a:lnTo>
                  <a:pt x="650050" y="39320"/>
                </a:lnTo>
                <a:lnTo>
                  <a:pt x="600164" y="22632"/>
                </a:lnTo>
                <a:lnTo>
                  <a:pt x="546852" y="10287"/>
                </a:lnTo>
                <a:lnTo>
                  <a:pt x="490628" y="2629"/>
                </a:lnTo>
                <a:lnTo>
                  <a:pt x="432007" y="0"/>
                </a:lnTo>
                <a:lnTo>
                  <a:pt x="373385" y="2629"/>
                </a:lnTo>
                <a:lnTo>
                  <a:pt x="317161" y="10287"/>
                </a:lnTo>
                <a:lnTo>
                  <a:pt x="263849" y="22632"/>
                </a:lnTo>
                <a:lnTo>
                  <a:pt x="213963" y="39320"/>
                </a:lnTo>
                <a:lnTo>
                  <a:pt x="168019" y="60008"/>
                </a:lnTo>
                <a:lnTo>
                  <a:pt x="126530" y="84353"/>
                </a:lnTo>
                <a:lnTo>
                  <a:pt x="90013" y="112012"/>
                </a:lnTo>
                <a:lnTo>
                  <a:pt x="58980" y="142642"/>
                </a:lnTo>
                <a:lnTo>
                  <a:pt x="33948" y="175899"/>
                </a:lnTo>
                <a:lnTo>
                  <a:pt x="15431" y="211440"/>
                </a:lnTo>
                <a:lnTo>
                  <a:pt x="3943" y="248923"/>
                </a:lnTo>
                <a:lnTo>
                  <a:pt x="0" y="288004"/>
                </a:lnTo>
                <a:lnTo>
                  <a:pt x="3943" y="327085"/>
                </a:lnTo>
                <a:lnTo>
                  <a:pt x="15431" y="364568"/>
                </a:lnTo>
                <a:lnTo>
                  <a:pt x="33948" y="400109"/>
                </a:lnTo>
                <a:lnTo>
                  <a:pt x="58980" y="433366"/>
                </a:lnTo>
                <a:lnTo>
                  <a:pt x="90013" y="463996"/>
                </a:lnTo>
                <a:lnTo>
                  <a:pt x="126530" y="491655"/>
                </a:lnTo>
                <a:lnTo>
                  <a:pt x="168019" y="516000"/>
                </a:lnTo>
                <a:lnTo>
                  <a:pt x="213963" y="536688"/>
                </a:lnTo>
                <a:lnTo>
                  <a:pt x="263849" y="553376"/>
                </a:lnTo>
                <a:lnTo>
                  <a:pt x="317161" y="565721"/>
                </a:lnTo>
                <a:lnTo>
                  <a:pt x="373385" y="573379"/>
                </a:lnTo>
                <a:lnTo>
                  <a:pt x="432007" y="576009"/>
                </a:lnTo>
                <a:lnTo>
                  <a:pt x="490628" y="573379"/>
                </a:lnTo>
                <a:lnTo>
                  <a:pt x="546852" y="565721"/>
                </a:lnTo>
                <a:lnTo>
                  <a:pt x="600164" y="553376"/>
                </a:lnTo>
                <a:lnTo>
                  <a:pt x="650050" y="536688"/>
                </a:lnTo>
                <a:lnTo>
                  <a:pt x="695994" y="516000"/>
                </a:lnTo>
                <a:lnTo>
                  <a:pt x="737483" y="491655"/>
                </a:lnTo>
                <a:lnTo>
                  <a:pt x="774000" y="463996"/>
                </a:lnTo>
                <a:lnTo>
                  <a:pt x="805032" y="433366"/>
                </a:lnTo>
                <a:lnTo>
                  <a:pt x="830065" y="400109"/>
                </a:lnTo>
                <a:lnTo>
                  <a:pt x="848582" y="364568"/>
                </a:lnTo>
                <a:lnTo>
                  <a:pt x="860070" y="327085"/>
                </a:lnTo>
                <a:lnTo>
                  <a:pt x="864013" y="288004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46" name="Google Shape;1846;p122"/>
          <p:cNvSpPr txBox="1"/>
          <p:nvPr/>
        </p:nvSpPr>
        <p:spPr>
          <a:xfrm>
            <a:off x="3066033" y="1563273"/>
            <a:ext cx="42672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7" name="Google Shape;1847;p122"/>
          <p:cNvSpPr txBox="1"/>
          <p:nvPr/>
        </p:nvSpPr>
        <p:spPr>
          <a:xfrm>
            <a:off x="739025" y="2239002"/>
            <a:ext cx="3534410" cy="1240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37160" lvl="0" marL="174625" marR="755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Placée parmi la liste des questions les plus importantes  pour les mathématiques et l’informatique pour le millénaire  en 2000.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60" lvl="0" marL="174625" marR="78105" rtl="0" algn="l">
              <a:lnSpc>
                <a:spcPct val="12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 </a:t>
            </a:r>
            <a:r>
              <a:rPr lang="en-US" sz="1000" u="sng">
                <a:latin typeface="Helvetica Neue"/>
                <a:ea typeface="Helvetica Neue"/>
                <a:cs typeface="Helvetica Neue"/>
                <a:sym typeface="Helvetica Neue"/>
              </a:rPr>
              <a:t>Clay Mathematics Institute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 offre 1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000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000 de dollars à  qui déterminerait la réponse à cette question.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Cette question théorique a des implications très concrètes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74625" marR="278765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par exemple pour la sûreté de nombreuses procédures  cryptographiques.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8" name="Google Shape;1848;p122"/>
          <p:cNvSpPr txBox="1"/>
          <p:nvPr/>
        </p:nvSpPr>
        <p:spPr>
          <a:xfrm>
            <a:off x="4434966" y="3366432"/>
            <a:ext cx="10985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40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2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p123"/>
          <p:cNvSpPr txBox="1"/>
          <p:nvPr>
            <p:ph type="title"/>
          </p:nvPr>
        </p:nvSpPr>
        <p:spPr>
          <a:xfrm>
            <a:off x="1930374" y="59814"/>
            <a:ext cx="7473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Au menu</a:t>
            </a:r>
            <a:endParaRPr/>
          </a:p>
        </p:txBody>
      </p:sp>
      <p:sp>
        <p:nvSpPr>
          <p:cNvPr id="1854" name="Google Shape;1854;p123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41</a:t>
            </a:r>
            <a:endParaRPr/>
          </a:p>
        </p:txBody>
      </p:sp>
      <p:sp>
        <p:nvSpPr>
          <p:cNvPr id="1855" name="Google Shape;1855;p123"/>
          <p:cNvSpPr txBox="1"/>
          <p:nvPr/>
        </p:nvSpPr>
        <p:spPr>
          <a:xfrm>
            <a:off x="347294" y="772882"/>
            <a:ext cx="3102610" cy="171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Complexité en temps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La classe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2142490" rtl="0" algn="l">
              <a:lnSpc>
                <a:spcPct val="226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La classe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NP </a:t>
            </a:r>
            <a:r>
              <a:rPr lang="en-US" sz="1100">
                <a:solidFill>
                  <a:srgbClr val="FF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NP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-complétude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Quelques autres problèmes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NP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/>
              </a:rPr>
              <a:t>-complets célèbres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9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124"/>
          <p:cNvSpPr txBox="1"/>
          <p:nvPr>
            <p:ph type="title"/>
          </p:nvPr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Plus précisément</a:t>
            </a:r>
            <a:endParaRPr/>
          </a:p>
        </p:txBody>
      </p:sp>
      <p:sp>
        <p:nvSpPr>
          <p:cNvPr id="1861" name="Google Shape;1861;p124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42</a:t>
            </a:r>
            <a:endParaRPr/>
          </a:p>
        </p:txBody>
      </p:sp>
      <p:sp>
        <p:nvSpPr>
          <p:cNvPr id="1862" name="Google Shape;1862;p124"/>
          <p:cNvSpPr txBox="1"/>
          <p:nvPr/>
        </p:nvSpPr>
        <p:spPr>
          <a:xfrm>
            <a:off x="347294" y="1010398"/>
            <a:ext cx="1838960" cy="88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208279" lvl="0" marL="220345" marR="671195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NP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-complétude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NP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-complétude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Théorème de Cook-Levin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Prouver la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NP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-complétude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/>
              </a:rPr>
              <a:t>Exemples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6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p125"/>
          <p:cNvSpPr txBox="1"/>
          <p:nvPr/>
        </p:nvSpPr>
        <p:spPr>
          <a:xfrm>
            <a:off x="1878444" y="59814"/>
            <a:ext cx="8515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Motivation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8" name="Google Shape;1868;p125"/>
          <p:cNvSpPr/>
          <p:nvPr/>
        </p:nvSpPr>
        <p:spPr>
          <a:xfrm>
            <a:off x="495363" y="40328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69" name="Google Shape;1869;p125"/>
          <p:cNvSpPr txBox="1"/>
          <p:nvPr>
            <p:ph type="title"/>
          </p:nvPr>
        </p:nvSpPr>
        <p:spPr>
          <a:xfrm>
            <a:off x="624395" y="324496"/>
            <a:ext cx="362648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souhaite comprendre quels sont les problèmes les plus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0" name="Google Shape;1870;p125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125"/>
          <p:cNvSpPr txBox="1"/>
          <p:nvPr/>
        </p:nvSpPr>
        <p:spPr>
          <a:xfrm>
            <a:off x="624395" y="476325"/>
            <a:ext cx="111125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difficiles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>
            <p:ph type="title"/>
          </p:nvPr>
        </p:nvSpPr>
        <p:spPr>
          <a:xfrm>
            <a:off x="562825" y="59814"/>
            <a:ext cx="348234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Exemple 1 : tester le coloriage d’un graphe</a:t>
            </a:r>
            <a:endParaRPr/>
          </a:p>
        </p:txBody>
      </p:sp>
      <p:sp>
        <p:nvSpPr>
          <p:cNvPr id="146" name="Google Shape;146;p18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7" name="Google Shape;147;p18"/>
          <p:cNvSpPr txBox="1"/>
          <p:nvPr/>
        </p:nvSpPr>
        <p:spPr>
          <a:xfrm>
            <a:off x="237324" y="294600"/>
            <a:ext cx="3936365" cy="923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99415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BONCOLORIAGE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07950" marR="0" rtl="0" algn="l">
              <a:lnSpc>
                <a:spcPct val="108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	</a:t>
            </a:r>
            <a:r>
              <a:rPr lang="en-US" sz="9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Un graphe (fini)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= 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V, E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sommets et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arêtes.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0" rtl="0" algn="l">
              <a:lnSpc>
                <a:spcPct val="76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-25000" lang="en-US" sz="15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baseline="-25000" lang="en-US" sz="15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	</a:t>
            </a:r>
            <a:r>
              <a:rPr lang="en-US" sz="9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avec la donnée pour chaque sommet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d’une couleur.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4" lvl="0" marL="676275" marR="462280" rtl="0" algn="l">
              <a:lnSpc>
                <a:spcPct val="12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si cela correspond à un coloriage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 c’est-à-dire si il n’y a pas d’arêtes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avec deux  extrémités de la même couleur.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48" name="Google Shape;148;p18"/>
          <p:cNvGrpSpPr/>
          <p:nvPr/>
        </p:nvGrpSpPr>
        <p:grpSpPr>
          <a:xfrm>
            <a:off x="1745092" y="1286889"/>
            <a:ext cx="1110265" cy="570218"/>
            <a:chOff x="1745092" y="1286889"/>
            <a:chExt cx="1110265" cy="570218"/>
          </a:xfrm>
        </p:grpSpPr>
        <p:sp>
          <p:nvSpPr>
            <p:cNvPr id="149" name="Google Shape;149;p18"/>
            <p:cNvSpPr/>
            <p:nvPr/>
          </p:nvSpPr>
          <p:spPr>
            <a:xfrm>
              <a:off x="1890896" y="1784194"/>
              <a:ext cx="502284" cy="0"/>
            </a:xfrm>
            <a:custGeom>
              <a:rect b="b" l="l" r="r" t="t"/>
              <a:pathLst>
                <a:path extrusionOk="0" h="120000" w="502285">
                  <a:moveTo>
                    <a:pt x="0" y="0"/>
                  </a:moveTo>
                  <a:lnTo>
                    <a:pt x="5022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50" name="Google Shape;150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5092" y="1711307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18"/>
            <p:cNvSpPr/>
            <p:nvPr/>
          </p:nvSpPr>
          <p:spPr>
            <a:xfrm>
              <a:off x="2466055" y="1591246"/>
              <a:ext cx="255270" cy="170180"/>
            </a:xfrm>
            <a:custGeom>
              <a:rect b="b" l="l" r="r" t="t"/>
              <a:pathLst>
                <a:path extrusionOk="0" h="170180" w="255269">
                  <a:moveTo>
                    <a:pt x="69220" y="169870"/>
                  </a:moveTo>
                  <a:lnTo>
                    <a:pt x="254783" y="108014"/>
                  </a:lnTo>
                </a:path>
                <a:path extrusionOk="0" h="170180" w="255269">
                  <a:moveTo>
                    <a:pt x="254783" y="61849"/>
                  </a:moveTo>
                  <a:lnTo>
                    <a:pt x="69220" y="0"/>
                  </a:lnTo>
                </a:path>
                <a:path extrusionOk="0" h="170180" w="255269">
                  <a:moveTo>
                    <a:pt x="13" y="49834"/>
                  </a:moveTo>
                  <a:lnTo>
                    <a:pt x="0" y="120043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2400698" y="1718898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2400698" y="1610896"/>
              <a:ext cx="454659" cy="238760"/>
            </a:xfrm>
            <a:custGeom>
              <a:rect b="b" l="l" r="r" t="t"/>
              <a:pathLst>
                <a:path extrusionOk="0" h="238760" w="454660">
                  <a:moveTo>
                    <a:pt x="130617" y="173310"/>
                  </a:moveTo>
                  <a:lnTo>
                    <a:pt x="125484" y="147889"/>
                  </a:lnTo>
                  <a:lnTo>
                    <a:pt x="111488" y="127130"/>
                  </a:lnTo>
                  <a:lnTo>
                    <a:pt x="90729" y="113134"/>
                  </a:lnTo>
                  <a:lnTo>
                    <a:pt x="65308" y="108002"/>
                  </a:lnTo>
                  <a:lnTo>
                    <a:pt x="39887" y="113134"/>
                  </a:lnTo>
                  <a:lnTo>
                    <a:pt x="19128" y="127130"/>
                  </a:lnTo>
                  <a:lnTo>
                    <a:pt x="5132" y="147889"/>
                  </a:lnTo>
                  <a:lnTo>
                    <a:pt x="0" y="173310"/>
                  </a:lnTo>
                  <a:lnTo>
                    <a:pt x="5132" y="198732"/>
                  </a:lnTo>
                  <a:lnTo>
                    <a:pt x="19128" y="219491"/>
                  </a:lnTo>
                  <a:lnTo>
                    <a:pt x="39887" y="233487"/>
                  </a:lnTo>
                  <a:lnTo>
                    <a:pt x="65308" y="238619"/>
                  </a:lnTo>
                  <a:lnTo>
                    <a:pt x="90729" y="233487"/>
                  </a:lnTo>
                  <a:lnTo>
                    <a:pt x="111488" y="219491"/>
                  </a:lnTo>
                  <a:lnTo>
                    <a:pt x="125484" y="198732"/>
                  </a:lnTo>
                  <a:lnTo>
                    <a:pt x="130617" y="173310"/>
                  </a:lnTo>
                  <a:close/>
                </a:path>
                <a:path extrusionOk="0" h="238760" w="454660">
                  <a:moveTo>
                    <a:pt x="454624" y="65308"/>
                  </a:moveTo>
                  <a:lnTo>
                    <a:pt x="449492" y="39887"/>
                  </a:lnTo>
                  <a:lnTo>
                    <a:pt x="435496" y="19128"/>
                  </a:lnTo>
                  <a:lnTo>
                    <a:pt x="414737" y="5132"/>
                  </a:lnTo>
                  <a:lnTo>
                    <a:pt x="389316" y="0"/>
                  </a:lnTo>
                  <a:lnTo>
                    <a:pt x="363894" y="5132"/>
                  </a:lnTo>
                  <a:lnTo>
                    <a:pt x="343135" y="19128"/>
                  </a:lnTo>
                  <a:lnTo>
                    <a:pt x="329139" y="39887"/>
                  </a:lnTo>
                  <a:lnTo>
                    <a:pt x="324007" y="65308"/>
                  </a:lnTo>
                  <a:lnTo>
                    <a:pt x="329139" y="90729"/>
                  </a:lnTo>
                  <a:lnTo>
                    <a:pt x="343135" y="111488"/>
                  </a:lnTo>
                  <a:lnTo>
                    <a:pt x="363894" y="125484"/>
                  </a:lnTo>
                  <a:lnTo>
                    <a:pt x="389316" y="130617"/>
                  </a:lnTo>
                  <a:lnTo>
                    <a:pt x="414737" y="125484"/>
                  </a:lnTo>
                  <a:lnTo>
                    <a:pt x="435496" y="111488"/>
                  </a:lnTo>
                  <a:lnTo>
                    <a:pt x="449492" y="90729"/>
                  </a:lnTo>
                  <a:lnTo>
                    <a:pt x="454624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2400698" y="1502893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2400698" y="1502893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2184693" y="1394891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2184693" y="1394891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1968688" y="1502893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1968688" y="1286889"/>
              <a:ext cx="130810" cy="346710"/>
            </a:xfrm>
            <a:custGeom>
              <a:rect b="b" l="l" r="r" t="t"/>
              <a:pathLst>
                <a:path extrusionOk="0" h="346710" w="130810">
                  <a:moveTo>
                    <a:pt x="130617" y="281313"/>
                  </a:moveTo>
                  <a:lnTo>
                    <a:pt x="125484" y="255892"/>
                  </a:lnTo>
                  <a:lnTo>
                    <a:pt x="111488" y="235133"/>
                  </a:lnTo>
                  <a:lnTo>
                    <a:pt x="90729" y="221137"/>
                  </a:lnTo>
                  <a:lnTo>
                    <a:pt x="65308" y="216004"/>
                  </a:lnTo>
                  <a:lnTo>
                    <a:pt x="39887" y="221137"/>
                  </a:lnTo>
                  <a:lnTo>
                    <a:pt x="19128" y="235133"/>
                  </a:lnTo>
                  <a:lnTo>
                    <a:pt x="5132" y="255892"/>
                  </a:lnTo>
                  <a:lnTo>
                    <a:pt x="0" y="281313"/>
                  </a:lnTo>
                  <a:lnTo>
                    <a:pt x="5132" y="306734"/>
                  </a:lnTo>
                  <a:lnTo>
                    <a:pt x="19128" y="327493"/>
                  </a:lnTo>
                  <a:lnTo>
                    <a:pt x="39887" y="341489"/>
                  </a:lnTo>
                  <a:lnTo>
                    <a:pt x="65308" y="346621"/>
                  </a:lnTo>
                  <a:lnTo>
                    <a:pt x="90729" y="341489"/>
                  </a:lnTo>
                  <a:lnTo>
                    <a:pt x="111488" y="327493"/>
                  </a:lnTo>
                  <a:lnTo>
                    <a:pt x="125484" y="306734"/>
                  </a:lnTo>
                  <a:lnTo>
                    <a:pt x="130617" y="281313"/>
                  </a:lnTo>
                  <a:close/>
                </a:path>
                <a:path extrusionOk="0" h="3467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1752683" y="1286889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752683" y="1286889"/>
              <a:ext cx="648335" cy="346710"/>
            </a:xfrm>
            <a:custGeom>
              <a:rect b="b" l="l" r="r" t="t"/>
              <a:pathLst>
                <a:path extrusionOk="0" h="346710" w="648335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  <a:path extrusionOk="0" h="346710" w="648335">
                  <a:moveTo>
                    <a:pt x="130616" y="281313"/>
                  </a:moveTo>
                  <a:lnTo>
                    <a:pt x="125484" y="255892"/>
                  </a:lnTo>
                  <a:lnTo>
                    <a:pt x="111488" y="235133"/>
                  </a:lnTo>
                  <a:lnTo>
                    <a:pt x="90729" y="221137"/>
                  </a:lnTo>
                  <a:lnTo>
                    <a:pt x="65308" y="216004"/>
                  </a:lnTo>
                  <a:lnTo>
                    <a:pt x="39887" y="221137"/>
                  </a:lnTo>
                  <a:lnTo>
                    <a:pt x="19128" y="235133"/>
                  </a:lnTo>
                  <a:lnTo>
                    <a:pt x="5132" y="255892"/>
                  </a:lnTo>
                  <a:lnTo>
                    <a:pt x="0" y="281313"/>
                  </a:lnTo>
                  <a:lnTo>
                    <a:pt x="5132" y="306734"/>
                  </a:lnTo>
                  <a:lnTo>
                    <a:pt x="19128" y="327493"/>
                  </a:lnTo>
                  <a:lnTo>
                    <a:pt x="39887" y="341489"/>
                  </a:lnTo>
                  <a:lnTo>
                    <a:pt x="65308" y="346621"/>
                  </a:lnTo>
                  <a:lnTo>
                    <a:pt x="90729" y="341489"/>
                  </a:lnTo>
                  <a:lnTo>
                    <a:pt x="111488" y="327493"/>
                  </a:lnTo>
                  <a:lnTo>
                    <a:pt x="125484" y="306734"/>
                  </a:lnTo>
                  <a:lnTo>
                    <a:pt x="130616" y="281313"/>
                  </a:lnTo>
                  <a:close/>
                </a:path>
                <a:path extrusionOk="0" h="346710" w="648335">
                  <a:moveTo>
                    <a:pt x="648153" y="248661"/>
                  </a:moveTo>
                  <a:lnTo>
                    <a:pt x="562810" y="205998"/>
                  </a:lnTo>
                </a:path>
                <a:path extrusionOk="0" h="346710" w="648335">
                  <a:moveTo>
                    <a:pt x="431875" y="206000"/>
                  </a:moveTo>
                  <a:lnTo>
                    <a:pt x="346532" y="248678"/>
                  </a:lnTo>
                </a:path>
                <a:path extrusionOk="0" h="346710" w="648335">
                  <a:moveTo>
                    <a:pt x="281331" y="208383"/>
                  </a:moveTo>
                  <a:lnTo>
                    <a:pt x="281327" y="138174"/>
                  </a:lnTo>
                </a:path>
                <a:path extrusionOk="0" h="346710" w="648335">
                  <a:moveTo>
                    <a:pt x="346793" y="97978"/>
                  </a:moveTo>
                  <a:lnTo>
                    <a:pt x="432135" y="140662"/>
                  </a:lnTo>
                </a:path>
                <a:path extrusionOk="0" h="346710" w="648335">
                  <a:moveTo>
                    <a:pt x="138212" y="65245"/>
                  </a:moveTo>
                  <a:lnTo>
                    <a:pt x="208421" y="65259"/>
                  </a:lnTo>
                </a:path>
                <a:path extrusionOk="0" h="346710" w="648335">
                  <a:moveTo>
                    <a:pt x="138212" y="281272"/>
                  </a:moveTo>
                  <a:lnTo>
                    <a:pt x="208421" y="281281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62" name="Google Shape;162;p18"/>
          <p:cNvSpPr txBox="1"/>
          <p:nvPr/>
        </p:nvSpPr>
        <p:spPr>
          <a:xfrm>
            <a:off x="4477181" y="3371256"/>
            <a:ext cx="6794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5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p126"/>
          <p:cNvSpPr txBox="1"/>
          <p:nvPr>
            <p:ph type="title"/>
          </p:nvPr>
        </p:nvSpPr>
        <p:spPr>
          <a:xfrm>
            <a:off x="1878444" y="59814"/>
            <a:ext cx="8515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Motivation</a:t>
            </a:r>
            <a:endParaRPr/>
          </a:p>
        </p:txBody>
      </p:sp>
      <p:sp>
        <p:nvSpPr>
          <p:cNvPr id="1877" name="Google Shape;1877;p126"/>
          <p:cNvSpPr/>
          <p:nvPr/>
        </p:nvSpPr>
        <p:spPr>
          <a:xfrm>
            <a:off x="495363" y="40328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78" name="Google Shape;1878;p126"/>
          <p:cNvSpPr txBox="1"/>
          <p:nvPr/>
        </p:nvSpPr>
        <p:spPr>
          <a:xfrm>
            <a:off x="624395" y="324496"/>
            <a:ext cx="3626485" cy="343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12700" marR="508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souhaite comprendre quels sont les problèmes les plus  difficiles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9" name="Google Shape;1879;p126"/>
          <p:cNvSpPr/>
          <p:nvPr/>
        </p:nvSpPr>
        <p:spPr>
          <a:xfrm>
            <a:off x="495363" y="118872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80" name="Google Shape;1880;p126"/>
          <p:cNvSpPr txBox="1"/>
          <p:nvPr/>
        </p:nvSpPr>
        <p:spPr>
          <a:xfrm>
            <a:off x="624395" y="1109927"/>
            <a:ext cx="3546475" cy="343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dit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-difficile si tout autre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tel que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81" name="Google Shape;1881;p126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126"/>
          <p:cNvSpPr txBox="1"/>
          <p:nvPr/>
        </p:nvSpPr>
        <p:spPr>
          <a:xfrm>
            <a:off x="739025" y="1881738"/>
            <a:ext cx="3322954" cy="329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37160" lvl="0" marL="174625" marR="30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Intuitivement : il est plus difficile que tous les problèmes  dans la classe.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6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p127"/>
          <p:cNvSpPr txBox="1"/>
          <p:nvPr>
            <p:ph type="title"/>
          </p:nvPr>
        </p:nvSpPr>
        <p:spPr>
          <a:xfrm>
            <a:off x="1878444" y="59814"/>
            <a:ext cx="8515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Motivation</a:t>
            </a:r>
            <a:endParaRPr/>
          </a:p>
        </p:txBody>
      </p:sp>
      <p:sp>
        <p:nvSpPr>
          <p:cNvPr id="1888" name="Google Shape;1888;p127"/>
          <p:cNvSpPr/>
          <p:nvPr/>
        </p:nvSpPr>
        <p:spPr>
          <a:xfrm>
            <a:off x="495363" y="40328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89" name="Google Shape;1889;p127"/>
          <p:cNvSpPr txBox="1"/>
          <p:nvPr/>
        </p:nvSpPr>
        <p:spPr>
          <a:xfrm>
            <a:off x="624395" y="324496"/>
            <a:ext cx="3626485" cy="343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12700" marR="508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souhaite comprendre quels sont les problèmes les plus  difficiles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0" name="Google Shape;1890;p127"/>
          <p:cNvSpPr/>
          <p:nvPr/>
        </p:nvSpPr>
        <p:spPr>
          <a:xfrm>
            <a:off x="495363" y="118872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91" name="Google Shape;1891;p127"/>
          <p:cNvSpPr txBox="1"/>
          <p:nvPr/>
        </p:nvSpPr>
        <p:spPr>
          <a:xfrm>
            <a:off x="624395" y="1109927"/>
            <a:ext cx="3546475" cy="343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dit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-difficile si tout autre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tel que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2" name="Google Shape;1892;p127"/>
          <p:cNvSpPr txBox="1"/>
          <p:nvPr/>
        </p:nvSpPr>
        <p:spPr>
          <a:xfrm>
            <a:off x="611695" y="1881738"/>
            <a:ext cx="3575050" cy="66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37159" lvl="0" marL="302260" marR="1549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Intuitivement : il est plus difficile que tous les problèmes  dans la classe.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dit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-complet si en plus on a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3" name="Google Shape;1893;p127"/>
          <p:cNvSpPr/>
          <p:nvPr/>
        </p:nvSpPr>
        <p:spPr>
          <a:xfrm>
            <a:off x="495363" y="243028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94" name="Google Shape;1894;p127"/>
          <p:cNvSpPr txBox="1"/>
          <p:nvPr/>
        </p:nvSpPr>
        <p:spPr>
          <a:xfrm>
            <a:off x="901484" y="2977421"/>
            <a:ext cx="3024505" cy="4197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Autrement dit :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-complet signifie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un  élément maximum dans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5" name="Google Shape;1895;p127"/>
          <p:cNvSpPr txBox="1"/>
          <p:nvPr/>
        </p:nvSpPr>
        <p:spPr>
          <a:xfrm>
            <a:off x="764425" y="2995367"/>
            <a:ext cx="93345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6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6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96" name="Google Shape;1896;p127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0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p128"/>
          <p:cNvSpPr txBox="1"/>
          <p:nvPr>
            <p:ph type="title"/>
          </p:nvPr>
        </p:nvSpPr>
        <p:spPr>
          <a:xfrm>
            <a:off x="1878444" y="59814"/>
            <a:ext cx="8515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Motivation</a:t>
            </a:r>
            <a:endParaRPr/>
          </a:p>
        </p:txBody>
      </p:sp>
      <p:sp>
        <p:nvSpPr>
          <p:cNvPr id="1902" name="Google Shape;1902;p128"/>
          <p:cNvSpPr/>
          <p:nvPr/>
        </p:nvSpPr>
        <p:spPr>
          <a:xfrm>
            <a:off x="495363" y="40328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03" name="Google Shape;1903;p128"/>
          <p:cNvSpPr txBox="1"/>
          <p:nvPr/>
        </p:nvSpPr>
        <p:spPr>
          <a:xfrm>
            <a:off x="586295" y="324496"/>
            <a:ext cx="3702685" cy="1129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50800" marR="4318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souhaite comprendre quels sont les problèmes les plus  difficiles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27660" marR="117475" rtl="0" algn="l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ou plus généralement dans une classe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C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 problèmes de  décision.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165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dit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-difficile si tout autre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50165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tel que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4" name="Google Shape;1904;p128"/>
          <p:cNvSpPr/>
          <p:nvPr/>
        </p:nvSpPr>
        <p:spPr>
          <a:xfrm>
            <a:off x="495363" y="118872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05" name="Google Shape;1905;p128"/>
          <p:cNvSpPr txBox="1"/>
          <p:nvPr/>
        </p:nvSpPr>
        <p:spPr>
          <a:xfrm>
            <a:off x="611695" y="1881738"/>
            <a:ext cx="3575050" cy="66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37159" lvl="0" marL="302260" marR="1549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Intuitivement : il est plus difficile que tous les problèmes  dans la classe.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dit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-complet si en plus on a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6" name="Google Shape;1906;p128"/>
          <p:cNvSpPr/>
          <p:nvPr/>
        </p:nvSpPr>
        <p:spPr>
          <a:xfrm>
            <a:off x="495363" y="243028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07" name="Google Shape;1907;p128"/>
          <p:cNvSpPr txBox="1"/>
          <p:nvPr/>
        </p:nvSpPr>
        <p:spPr>
          <a:xfrm>
            <a:off x="901484" y="2977421"/>
            <a:ext cx="3024505" cy="4197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Autrement dit :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-complet signifie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un  élément maximum dans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8" name="Google Shape;1908;p128"/>
          <p:cNvSpPr txBox="1"/>
          <p:nvPr/>
        </p:nvSpPr>
        <p:spPr>
          <a:xfrm>
            <a:off x="764425" y="2995367"/>
            <a:ext cx="93345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6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6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09" name="Google Shape;1909;p128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3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129"/>
          <p:cNvSpPr txBox="1"/>
          <p:nvPr>
            <p:ph type="title"/>
          </p:nvPr>
        </p:nvSpPr>
        <p:spPr>
          <a:xfrm>
            <a:off x="1878444" y="59814"/>
            <a:ext cx="8515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Motivation</a:t>
            </a:r>
            <a:endParaRPr/>
          </a:p>
        </p:txBody>
      </p:sp>
      <p:sp>
        <p:nvSpPr>
          <p:cNvPr id="1915" name="Google Shape;1915;p129"/>
          <p:cNvSpPr/>
          <p:nvPr/>
        </p:nvSpPr>
        <p:spPr>
          <a:xfrm>
            <a:off x="495363" y="40328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16" name="Google Shape;1916;p129"/>
          <p:cNvSpPr/>
          <p:nvPr/>
        </p:nvSpPr>
        <p:spPr>
          <a:xfrm>
            <a:off x="495363" y="118872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17" name="Google Shape;1917;p129"/>
          <p:cNvSpPr/>
          <p:nvPr/>
        </p:nvSpPr>
        <p:spPr>
          <a:xfrm>
            <a:off x="495363" y="243028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18" name="Google Shape;1918;p129"/>
          <p:cNvSpPr txBox="1"/>
          <p:nvPr/>
        </p:nvSpPr>
        <p:spPr>
          <a:xfrm>
            <a:off x="535495" y="324496"/>
            <a:ext cx="3804285" cy="2218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101600" marR="9398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souhaite comprendre quels sont les problèmes les plus  difficiles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78460" marR="168275" rtl="0" algn="l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ou plus généralement dans une classe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C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 problèmes de  décision.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00965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dit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-difficile si tout autre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100965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tel que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78460" marR="147955" rtl="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plus généralement : Un problème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dit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C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-difficile si tout  autre problème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C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tel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78460" marR="307975" rtl="0" algn="l">
              <a:lnSpc>
                <a:spcPct val="12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Intuitivement : il est plus difficile que tous les problèmes  dans la classe.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00965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dit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-complet si en plus on a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9" name="Google Shape;1919;p129"/>
          <p:cNvSpPr txBox="1"/>
          <p:nvPr/>
        </p:nvSpPr>
        <p:spPr>
          <a:xfrm>
            <a:off x="901484" y="2977421"/>
            <a:ext cx="3024505" cy="4197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Autrement dit :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-complet signifie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un  élément maximum dans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0" name="Google Shape;1920;p129"/>
          <p:cNvSpPr txBox="1"/>
          <p:nvPr/>
        </p:nvSpPr>
        <p:spPr>
          <a:xfrm>
            <a:off x="764425" y="2995367"/>
            <a:ext cx="93345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6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6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21" name="Google Shape;1921;p129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5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p130"/>
          <p:cNvSpPr txBox="1"/>
          <p:nvPr>
            <p:ph type="title"/>
          </p:nvPr>
        </p:nvSpPr>
        <p:spPr>
          <a:xfrm>
            <a:off x="1878444" y="59814"/>
            <a:ext cx="8515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Motivation</a:t>
            </a:r>
            <a:endParaRPr/>
          </a:p>
        </p:txBody>
      </p:sp>
      <p:sp>
        <p:nvSpPr>
          <p:cNvPr id="1927" name="Google Shape;1927;p130"/>
          <p:cNvSpPr/>
          <p:nvPr/>
        </p:nvSpPr>
        <p:spPr>
          <a:xfrm>
            <a:off x="495363" y="40328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28" name="Google Shape;1928;p130"/>
          <p:cNvSpPr/>
          <p:nvPr/>
        </p:nvSpPr>
        <p:spPr>
          <a:xfrm>
            <a:off x="495363" y="118872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29" name="Google Shape;1929;p130"/>
          <p:cNvSpPr/>
          <p:nvPr/>
        </p:nvSpPr>
        <p:spPr>
          <a:xfrm>
            <a:off x="495363" y="243028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30" name="Google Shape;1930;p130"/>
          <p:cNvSpPr txBox="1"/>
          <p:nvPr/>
        </p:nvSpPr>
        <p:spPr>
          <a:xfrm>
            <a:off x="510095" y="324496"/>
            <a:ext cx="3855085" cy="2672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127000" marR="119379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souhaite comprendre quels sont les problèmes les plus  difficiles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403860" marR="193675" rtl="0" algn="l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ou plus généralement dans une classe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C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 problèmes de  décision.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6364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dit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-difficile si tout autre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126364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tel que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403860" marR="173355" rtl="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plus généralement : Un problème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dit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C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-difficile si tout  autre problème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C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tel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403860" marR="333375" rtl="0" algn="l">
              <a:lnSpc>
                <a:spcPct val="12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Intuitivement : il est plus difficile que tous les problèmes  dans la classe.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6364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dit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-complet si en plus on a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403860" marR="187325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plus généralement : Un problème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dit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C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-complet si en  plus on a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C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1" name="Google Shape;1931;p130"/>
          <p:cNvSpPr txBox="1"/>
          <p:nvPr/>
        </p:nvSpPr>
        <p:spPr>
          <a:xfrm>
            <a:off x="901484" y="2977421"/>
            <a:ext cx="3024505" cy="4197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Autrement dit :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-complet signifie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un  élément maximum dans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2" name="Google Shape;1932;p130"/>
          <p:cNvSpPr txBox="1"/>
          <p:nvPr/>
        </p:nvSpPr>
        <p:spPr>
          <a:xfrm>
            <a:off x="764425" y="2995367"/>
            <a:ext cx="93345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6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6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33" name="Google Shape;1933;p130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7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p131"/>
          <p:cNvSpPr txBox="1"/>
          <p:nvPr>
            <p:ph type="title"/>
          </p:nvPr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Plus précisément</a:t>
            </a:r>
            <a:endParaRPr/>
          </a:p>
        </p:txBody>
      </p:sp>
      <p:sp>
        <p:nvSpPr>
          <p:cNvPr id="1939" name="Google Shape;1939;p131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44</a:t>
            </a:r>
            <a:endParaRPr/>
          </a:p>
        </p:txBody>
      </p:sp>
      <p:sp>
        <p:nvSpPr>
          <p:cNvPr id="1940" name="Google Shape;1940;p131"/>
          <p:cNvSpPr txBox="1"/>
          <p:nvPr/>
        </p:nvSpPr>
        <p:spPr>
          <a:xfrm>
            <a:off x="347294" y="1010398"/>
            <a:ext cx="1838960" cy="88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208279" lvl="0" marL="220345" marR="671195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NP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-complétude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NP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-complétude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Théorème de Cook-Levin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Prouver la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NP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-complétude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/>
              </a:rPr>
              <a:t>Exemples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4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132"/>
          <p:cNvSpPr/>
          <p:nvPr/>
        </p:nvSpPr>
        <p:spPr>
          <a:xfrm>
            <a:off x="495363" y="92426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46" name="Google Shape;1946;p132"/>
          <p:cNvSpPr txBox="1"/>
          <p:nvPr/>
        </p:nvSpPr>
        <p:spPr>
          <a:xfrm>
            <a:off x="611695" y="845475"/>
            <a:ext cx="2235835" cy="518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Théorème de Cook-Levin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65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 problème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-complet.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7" name="Google Shape;1947;p132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45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p133"/>
          <p:cNvSpPr/>
          <p:nvPr/>
        </p:nvSpPr>
        <p:spPr>
          <a:xfrm>
            <a:off x="495363" y="87438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53" name="Google Shape;1953;p133"/>
          <p:cNvSpPr txBox="1"/>
          <p:nvPr/>
        </p:nvSpPr>
        <p:spPr>
          <a:xfrm>
            <a:off x="611695" y="795590"/>
            <a:ext cx="2235835" cy="518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Théorème de Cook-Levin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65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 problème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-complet.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54" name="Google Shape;1954;p133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45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133"/>
          <p:cNvSpPr txBox="1"/>
          <p:nvPr/>
        </p:nvSpPr>
        <p:spPr>
          <a:xfrm>
            <a:off x="347294" y="2091638"/>
            <a:ext cx="179578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(on verra la preuve plus tard)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9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p134"/>
          <p:cNvSpPr txBox="1"/>
          <p:nvPr/>
        </p:nvSpPr>
        <p:spPr>
          <a:xfrm>
            <a:off x="624395" y="59814"/>
            <a:ext cx="2851150" cy="55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071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Conséquences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Corollaire :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si et seulement si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1" name="Google Shape;1961;p134"/>
          <p:cNvSpPr/>
          <p:nvPr/>
        </p:nvSpPr>
        <p:spPr>
          <a:xfrm>
            <a:off x="495363" y="50058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62" name="Google Shape;1962;p134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135"/>
          <p:cNvSpPr txBox="1"/>
          <p:nvPr>
            <p:ph type="title"/>
          </p:nvPr>
        </p:nvSpPr>
        <p:spPr>
          <a:xfrm>
            <a:off x="1683677" y="59814"/>
            <a:ext cx="124079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Conséquences</a:t>
            </a:r>
            <a:endParaRPr/>
          </a:p>
        </p:txBody>
      </p:sp>
      <p:sp>
        <p:nvSpPr>
          <p:cNvPr id="1968" name="Google Shape;1968;p135"/>
          <p:cNvSpPr/>
          <p:nvPr/>
        </p:nvSpPr>
        <p:spPr>
          <a:xfrm>
            <a:off x="495363" y="50058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69" name="Google Shape;1969;p135"/>
          <p:cNvSpPr txBox="1"/>
          <p:nvPr/>
        </p:nvSpPr>
        <p:spPr>
          <a:xfrm>
            <a:off x="611695" y="421791"/>
            <a:ext cx="3321050" cy="1315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Corollaire :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si et seulement si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137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Preuve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65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Puisque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dans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si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alors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02260" marR="43180" rtl="0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Réciproquement, puisque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complet, pour tout  problème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donc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0" name="Google Shape;1970;p135"/>
          <p:cNvSpPr/>
          <p:nvPr/>
        </p:nvSpPr>
        <p:spPr>
          <a:xfrm>
            <a:off x="495363" y="84220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71" name="Google Shape;1971;p135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>
            <p:ph type="title"/>
          </p:nvPr>
        </p:nvSpPr>
        <p:spPr>
          <a:xfrm>
            <a:off x="562825" y="59814"/>
            <a:ext cx="348234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Exemple 1 : tester le coloriage d’un graphe</a:t>
            </a:r>
            <a:endParaRPr/>
          </a:p>
        </p:txBody>
      </p:sp>
      <p:sp>
        <p:nvSpPr>
          <p:cNvPr id="168" name="Google Shape;168;p19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9" name="Google Shape;169;p19"/>
          <p:cNvSpPr txBox="1"/>
          <p:nvPr/>
        </p:nvSpPr>
        <p:spPr>
          <a:xfrm>
            <a:off x="237324" y="294600"/>
            <a:ext cx="3936365" cy="923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99415" marR="0" rtl="0" algn="l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BONCOLORIAGE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07950" marR="0" rtl="0" algn="l">
              <a:lnSpc>
                <a:spcPct val="108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	</a:t>
            </a:r>
            <a:r>
              <a:rPr lang="en-US" sz="9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Un graphe (fini)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= 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V, E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sommets et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arêtes.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0" rtl="0" algn="l">
              <a:lnSpc>
                <a:spcPct val="76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-25000" lang="en-US" sz="15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baseline="-25000" lang="en-US" sz="15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	</a:t>
            </a:r>
            <a:r>
              <a:rPr lang="en-US" sz="9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avec la donnée pour chaque sommet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d’une couleur.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4" lvl="0" marL="676275" marR="462280" rtl="0" algn="l">
              <a:lnSpc>
                <a:spcPct val="12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si cela correspond à un coloriage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 c’est-à-dire si il n’y a pas d’arêtes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avec deux  extrémités de la même couleur.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70" name="Google Shape;170;p19"/>
          <p:cNvGrpSpPr/>
          <p:nvPr/>
        </p:nvGrpSpPr>
        <p:grpSpPr>
          <a:xfrm>
            <a:off x="1745092" y="1286889"/>
            <a:ext cx="1110265" cy="570218"/>
            <a:chOff x="1745092" y="1286889"/>
            <a:chExt cx="1110265" cy="570218"/>
          </a:xfrm>
        </p:grpSpPr>
        <p:sp>
          <p:nvSpPr>
            <p:cNvPr id="171" name="Google Shape;171;p19"/>
            <p:cNvSpPr/>
            <p:nvPr/>
          </p:nvSpPr>
          <p:spPr>
            <a:xfrm>
              <a:off x="1890896" y="1784194"/>
              <a:ext cx="502284" cy="0"/>
            </a:xfrm>
            <a:custGeom>
              <a:rect b="b" l="l" r="r" t="t"/>
              <a:pathLst>
                <a:path extrusionOk="0" h="120000" w="502285">
                  <a:moveTo>
                    <a:pt x="0" y="0"/>
                  </a:moveTo>
                  <a:lnTo>
                    <a:pt x="5022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72" name="Google Shape;172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5092" y="1711307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19"/>
            <p:cNvSpPr/>
            <p:nvPr/>
          </p:nvSpPr>
          <p:spPr>
            <a:xfrm>
              <a:off x="2466055" y="1591246"/>
              <a:ext cx="255270" cy="170180"/>
            </a:xfrm>
            <a:custGeom>
              <a:rect b="b" l="l" r="r" t="t"/>
              <a:pathLst>
                <a:path extrusionOk="0" h="170180" w="255269">
                  <a:moveTo>
                    <a:pt x="69220" y="169870"/>
                  </a:moveTo>
                  <a:lnTo>
                    <a:pt x="254783" y="108014"/>
                  </a:lnTo>
                </a:path>
                <a:path extrusionOk="0" h="170180" w="255269">
                  <a:moveTo>
                    <a:pt x="254783" y="61849"/>
                  </a:moveTo>
                  <a:lnTo>
                    <a:pt x="69220" y="0"/>
                  </a:lnTo>
                </a:path>
                <a:path extrusionOk="0" h="170180" w="255269">
                  <a:moveTo>
                    <a:pt x="13" y="49834"/>
                  </a:moveTo>
                  <a:lnTo>
                    <a:pt x="0" y="120043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2400698" y="1718898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2400698" y="1610896"/>
              <a:ext cx="454659" cy="238760"/>
            </a:xfrm>
            <a:custGeom>
              <a:rect b="b" l="l" r="r" t="t"/>
              <a:pathLst>
                <a:path extrusionOk="0" h="238760" w="454660">
                  <a:moveTo>
                    <a:pt x="130617" y="173310"/>
                  </a:moveTo>
                  <a:lnTo>
                    <a:pt x="125484" y="147889"/>
                  </a:lnTo>
                  <a:lnTo>
                    <a:pt x="111488" y="127130"/>
                  </a:lnTo>
                  <a:lnTo>
                    <a:pt x="90729" y="113134"/>
                  </a:lnTo>
                  <a:lnTo>
                    <a:pt x="65308" y="108002"/>
                  </a:lnTo>
                  <a:lnTo>
                    <a:pt x="39887" y="113134"/>
                  </a:lnTo>
                  <a:lnTo>
                    <a:pt x="19128" y="127130"/>
                  </a:lnTo>
                  <a:lnTo>
                    <a:pt x="5132" y="147889"/>
                  </a:lnTo>
                  <a:lnTo>
                    <a:pt x="0" y="173310"/>
                  </a:lnTo>
                  <a:lnTo>
                    <a:pt x="5132" y="198732"/>
                  </a:lnTo>
                  <a:lnTo>
                    <a:pt x="19128" y="219491"/>
                  </a:lnTo>
                  <a:lnTo>
                    <a:pt x="39887" y="233487"/>
                  </a:lnTo>
                  <a:lnTo>
                    <a:pt x="65308" y="238619"/>
                  </a:lnTo>
                  <a:lnTo>
                    <a:pt x="90729" y="233487"/>
                  </a:lnTo>
                  <a:lnTo>
                    <a:pt x="111488" y="219491"/>
                  </a:lnTo>
                  <a:lnTo>
                    <a:pt x="125484" y="198732"/>
                  </a:lnTo>
                  <a:lnTo>
                    <a:pt x="130617" y="173310"/>
                  </a:lnTo>
                  <a:close/>
                </a:path>
                <a:path extrusionOk="0" h="238760" w="454660">
                  <a:moveTo>
                    <a:pt x="454624" y="65308"/>
                  </a:moveTo>
                  <a:lnTo>
                    <a:pt x="449492" y="39887"/>
                  </a:lnTo>
                  <a:lnTo>
                    <a:pt x="435496" y="19128"/>
                  </a:lnTo>
                  <a:lnTo>
                    <a:pt x="414737" y="5132"/>
                  </a:lnTo>
                  <a:lnTo>
                    <a:pt x="389316" y="0"/>
                  </a:lnTo>
                  <a:lnTo>
                    <a:pt x="363894" y="5132"/>
                  </a:lnTo>
                  <a:lnTo>
                    <a:pt x="343135" y="19128"/>
                  </a:lnTo>
                  <a:lnTo>
                    <a:pt x="329139" y="39887"/>
                  </a:lnTo>
                  <a:lnTo>
                    <a:pt x="324007" y="65308"/>
                  </a:lnTo>
                  <a:lnTo>
                    <a:pt x="329139" y="90729"/>
                  </a:lnTo>
                  <a:lnTo>
                    <a:pt x="343135" y="111488"/>
                  </a:lnTo>
                  <a:lnTo>
                    <a:pt x="363894" y="125484"/>
                  </a:lnTo>
                  <a:lnTo>
                    <a:pt x="389316" y="130617"/>
                  </a:lnTo>
                  <a:lnTo>
                    <a:pt x="414737" y="125484"/>
                  </a:lnTo>
                  <a:lnTo>
                    <a:pt x="435496" y="111488"/>
                  </a:lnTo>
                  <a:lnTo>
                    <a:pt x="449492" y="90729"/>
                  </a:lnTo>
                  <a:lnTo>
                    <a:pt x="454624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2400698" y="1502893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2400698" y="1502893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2184693" y="1394891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2184693" y="1394891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0" name="Google Shape;180;p19"/>
            <p:cNvSpPr/>
            <p:nvPr/>
          </p:nvSpPr>
          <p:spPr>
            <a:xfrm>
              <a:off x="1968688" y="1502893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1968688" y="1286889"/>
              <a:ext cx="130810" cy="346710"/>
            </a:xfrm>
            <a:custGeom>
              <a:rect b="b" l="l" r="r" t="t"/>
              <a:pathLst>
                <a:path extrusionOk="0" h="346710" w="130810">
                  <a:moveTo>
                    <a:pt x="130617" y="281313"/>
                  </a:moveTo>
                  <a:lnTo>
                    <a:pt x="125484" y="255892"/>
                  </a:lnTo>
                  <a:lnTo>
                    <a:pt x="111488" y="235133"/>
                  </a:lnTo>
                  <a:lnTo>
                    <a:pt x="90729" y="221137"/>
                  </a:lnTo>
                  <a:lnTo>
                    <a:pt x="65308" y="216004"/>
                  </a:lnTo>
                  <a:lnTo>
                    <a:pt x="39887" y="221137"/>
                  </a:lnTo>
                  <a:lnTo>
                    <a:pt x="19128" y="235133"/>
                  </a:lnTo>
                  <a:lnTo>
                    <a:pt x="5132" y="255892"/>
                  </a:lnTo>
                  <a:lnTo>
                    <a:pt x="0" y="281313"/>
                  </a:lnTo>
                  <a:lnTo>
                    <a:pt x="5132" y="306734"/>
                  </a:lnTo>
                  <a:lnTo>
                    <a:pt x="19128" y="327493"/>
                  </a:lnTo>
                  <a:lnTo>
                    <a:pt x="39887" y="341489"/>
                  </a:lnTo>
                  <a:lnTo>
                    <a:pt x="65308" y="346621"/>
                  </a:lnTo>
                  <a:lnTo>
                    <a:pt x="90729" y="341489"/>
                  </a:lnTo>
                  <a:lnTo>
                    <a:pt x="111488" y="327493"/>
                  </a:lnTo>
                  <a:lnTo>
                    <a:pt x="125484" y="306734"/>
                  </a:lnTo>
                  <a:lnTo>
                    <a:pt x="130617" y="281313"/>
                  </a:lnTo>
                  <a:close/>
                </a:path>
                <a:path extrusionOk="0" h="3467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1752683" y="1286889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1752683" y="1286889"/>
              <a:ext cx="648335" cy="346710"/>
            </a:xfrm>
            <a:custGeom>
              <a:rect b="b" l="l" r="r" t="t"/>
              <a:pathLst>
                <a:path extrusionOk="0" h="346710" w="648335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  <a:path extrusionOk="0" h="346710" w="648335">
                  <a:moveTo>
                    <a:pt x="130616" y="281313"/>
                  </a:moveTo>
                  <a:lnTo>
                    <a:pt x="125484" y="255892"/>
                  </a:lnTo>
                  <a:lnTo>
                    <a:pt x="111488" y="235133"/>
                  </a:lnTo>
                  <a:lnTo>
                    <a:pt x="90729" y="221137"/>
                  </a:lnTo>
                  <a:lnTo>
                    <a:pt x="65308" y="216004"/>
                  </a:lnTo>
                  <a:lnTo>
                    <a:pt x="39887" y="221137"/>
                  </a:lnTo>
                  <a:lnTo>
                    <a:pt x="19128" y="235133"/>
                  </a:lnTo>
                  <a:lnTo>
                    <a:pt x="5132" y="255892"/>
                  </a:lnTo>
                  <a:lnTo>
                    <a:pt x="0" y="281313"/>
                  </a:lnTo>
                  <a:lnTo>
                    <a:pt x="5132" y="306734"/>
                  </a:lnTo>
                  <a:lnTo>
                    <a:pt x="19128" y="327493"/>
                  </a:lnTo>
                  <a:lnTo>
                    <a:pt x="39887" y="341489"/>
                  </a:lnTo>
                  <a:lnTo>
                    <a:pt x="65308" y="346621"/>
                  </a:lnTo>
                  <a:lnTo>
                    <a:pt x="90729" y="341489"/>
                  </a:lnTo>
                  <a:lnTo>
                    <a:pt x="111488" y="327493"/>
                  </a:lnTo>
                  <a:lnTo>
                    <a:pt x="125484" y="306734"/>
                  </a:lnTo>
                  <a:lnTo>
                    <a:pt x="130616" y="281313"/>
                  </a:lnTo>
                  <a:close/>
                </a:path>
                <a:path extrusionOk="0" h="346710" w="648335">
                  <a:moveTo>
                    <a:pt x="648153" y="248661"/>
                  </a:moveTo>
                  <a:lnTo>
                    <a:pt x="562810" y="205998"/>
                  </a:lnTo>
                </a:path>
                <a:path extrusionOk="0" h="346710" w="648335">
                  <a:moveTo>
                    <a:pt x="431875" y="206000"/>
                  </a:moveTo>
                  <a:lnTo>
                    <a:pt x="346532" y="248678"/>
                  </a:lnTo>
                </a:path>
                <a:path extrusionOk="0" h="346710" w="648335">
                  <a:moveTo>
                    <a:pt x="281331" y="208383"/>
                  </a:moveTo>
                  <a:lnTo>
                    <a:pt x="281327" y="138174"/>
                  </a:lnTo>
                </a:path>
                <a:path extrusionOk="0" h="346710" w="648335">
                  <a:moveTo>
                    <a:pt x="346793" y="97978"/>
                  </a:moveTo>
                  <a:lnTo>
                    <a:pt x="432135" y="140662"/>
                  </a:lnTo>
                </a:path>
                <a:path extrusionOk="0" h="346710" w="648335">
                  <a:moveTo>
                    <a:pt x="138212" y="65245"/>
                  </a:moveTo>
                  <a:lnTo>
                    <a:pt x="208421" y="65259"/>
                  </a:lnTo>
                </a:path>
                <a:path extrusionOk="0" h="346710" w="648335">
                  <a:moveTo>
                    <a:pt x="138212" y="281272"/>
                  </a:moveTo>
                  <a:lnTo>
                    <a:pt x="208421" y="281281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84" name="Google Shape;184;p19"/>
          <p:cNvSpPr/>
          <p:nvPr/>
        </p:nvSpPr>
        <p:spPr>
          <a:xfrm>
            <a:off x="135356" y="229188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5" name="Google Shape;185;p19"/>
          <p:cNvSpPr/>
          <p:nvPr/>
        </p:nvSpPr>
        <p:spPr>
          <a:xfrm>
            <a:off x="135356" y="24816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6" name="Google Shape;186;p19"/>
          <p:cNvSpPr/>
          <p:nvPr/>
        </p:nvSpPr>
        <p:spPr>
          <a:xfrm>
            <a:off x="135356" y="317249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7" name="Google Shape;187;p19"/>
          <p:cNvSpPr txBox="1"/>
          <p:nvPr/>
        </p:nvSpPr>
        <p:spPr>
          <a:xfrm>
            <a:off x="-38100" y="1959277"/>
            <a:ext cx="2006600" cy="1326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Algorithme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res :=vrai.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chaque arête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4659" marR="0" rtl="0" algn="l">
              <a:lnSpc>
                <a:spcPct val="12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91820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couleur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couleur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62738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alors res :=faux.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5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retourner res.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2079358" y="206301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9" name="Google Shape;189;p19"/>
          <p:cNvSpPr txBox="1"/>
          <p:nvPr/>
        </p:nvSpPr>
        <p:spPr>
          <a:xfrm>
            <a:off x="2182990" y="1984221"/>
            <a:ext cx="1945005" cy="49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30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Complexité de l’algorithme (en  nombre d’instructions  effectuées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)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>
            <a:off x="2323033" y="2477038"/>
            <a:ext cx="55943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2323033" y="2628867"/>
            <a:ext cx="79756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(car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p19"/>
          <p:cNvSpPr txBox="1"/>
          <p:nvPr/>
        </p:nvSpPr>
        <p:spPr>
          <a:xfrm>
            <a:off x="2460078" y="2780708"/>
            <a:ext cx="132905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−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).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" name="Google Shape;193;p19"/>
          <p:cNvSpPr/>
          <p:nvPr/>
        </p:nvSpPr>
        <p:spPr>
          <a:xfrm>
            <a:off x="1944001" y="3042653"/>
            <a:ext cx="1828800" cy="0"/>
          </a:xfrm>
          <a:custGeom>
            <a:rect b="b" l="l" r="r" t="t"/>
            <a:pathLst>
              <a:path extrusionOk="0" h="120000"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4" name="Google Shape;194;p19"/>
          <p:cNvSpPr txBox="1"/>
          <p:nvPr/>
        </p:nvSpPr>
        <p:spPr>
          <a:xfrm>
            <a:off x="1931301" y="3048934"/>
            <a:ext cx="2464435" cy="301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50">
            <a:spAutoFit/>
          </a:bodyPr>
          <a:lstStyle/>
          <a:p>
            <a:pPr indent="144145" lvl="0" marL="12700" marR="5080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 On suppose qu’accéder à une arête se fait  en temps constant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5" name="Google Shape;195;p19"/>
          <p:cNvSpPr txBox="1"/>
          <p:nvPr/>
        </p:nvSpPr>
        <p:spPr>
          <a:xfrm>
            <a:off x="4477181" y="3371256"/>
            <a:ext cx="6794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5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p136"/>
          <p:cNvSpPr txBox="1"/>
          <p:nvPr>
            <p:ph type="title"/>
          </p:nvPr>
        </p:nvSpPr>
        <p:spPr>
          <a:xfrm>
            <a:off x="1683677" y="59814"/>
            <a:ext cx="124079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Conséquences</a:t>
            </a:r>
            <a:endParaRPr/>
          </a:p>
        </p:txBody>
      </p:sp>
      <p:sp>
        <p:nvSpPr>
          <p:cNvPr id="1977" name="Google Shape;1977;p136"/>
          <p:cNvSpPr/>
          <p:nvPr/>
        </p:nvSpPr>
        <p:spPr>
          <a:xfrm>
            <a:off x="495363" y="50058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78" name="Google Shape;1978;p136"/>
          <p:cNvSpPr txBox="1"/>
          <p:nvPr/>
        </p:nvSpPr>
        <p:spPr>
          <a:xfrm>
            <a:off x="573595" y="421791"/>
            <a:ext cx="3371850" cy="2163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6286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Corollaire :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si et seulement si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137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Preuve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Puisque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dans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si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alors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40360" marR="55880" rtl="0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Réciproquement, puisque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complet, pour tout  problème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donc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Se généralise à n’importe problème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-complet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40360" marR="12299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problème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-complet. 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et seulement 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9" name="Google Shape;1979;p136"/>
          <p:cNvSpPr/>
          <p:nvPr/>
        </p:nvSpPr>
        <p:spPr>
          <a:xfrm>
            <a:off x="495363" y="84220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80" name="Google Shape;1980;p136"/>
          <p:cNvSpPr/>
          <p:nvPr/>
        </p:nvSpPr>
        <p:spPr>
          <a:xfrm>
            <a:off x="495363" y="199358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81" name="Google Shape;1981;p136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5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p137"/>
          <p:cNvSpPr txBox="1"/>
          <p:nvPr>
            <p:ph type="title"/>
          </p:nvPr>
        </p:nvSpPr>
        <p:spPr>
          <a:xfrm>
            <a:off x="1683677" y="59814"/>
            <a:ext cx="124079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Conséquences</a:t>
            </a:r>
            <a:endParaRPr/>
          </a:p>
        </p:txBody>
      </p:sp>
      <p:sp>
        <p:nvSpPr>
          <p:cNvPr id="1987" name="Google Shape;1987;p137"/>
          <p:cNvSpPr/>
          <p:nvPr/>
        </p:nvSpPr>
        <p:spPr>
          <a:xfrm>
            <a:off x="495363" y="50058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88" name="Google Shape;1988;p137"/>
          <p:cNvSpPr txBox="1"/>
          <p:nvPr/>
        </p:nvSpPr>
        <p:spPr>
          <a:xfrm>
            <a:off x="573595" y="421791"/>
            <a:ext cx="3371850" cy="2618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6286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Corollaire :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si et seulement si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137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Preuve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Puisque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dans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si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alors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40360" marR="55880" rtl="0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Réciproquement, puisque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complet, pour tout  problème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donc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Se généralise à n’importe problème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-complet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40360" marR="12299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problème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-complet. 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et seulement 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20000"/>
              </a:lnSpc>
              <a:spcBef>
                <a:spcPts val="118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D’où l’intérêt de produire de nombreux problèmes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4036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-complets.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9" name="Google Shape;1989;p137"/>
          <p:cNvSpPr/>
          <p:nvPr/>
        </p:nvSpPr>
        <p:spPr>
          <a:xfrm>
            <a:off x="495363" y="84220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90" name="Google Shape;1990;p137"/>
          <p:cNvSpPr/>
          <p:nvPr/>
        </p:nvSpPr>
        <p:spPr>
          <a:xfrm>
            <a:off x="495363" y="199358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91" name="Google Shape;1991;p137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5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p138"/>
          <p:cNvSpPr txBox="1"/>
          <p:nvPr>
            <p:ph type="title"/>
          </p:nvPr>
        </p:nvSpPr>
        <p:spPr>
          <a:xfrm>
            <a:off x="457060" y="58214"/>
            <a:ext cx="3693795" cy="471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25">
            <a:spAutoFit/>
          </a:bodyPr>
          <a:lstStyle/>
          <a:p>
            <a:pPr indent="-1390650" lvl="0" marL="1402715" marR="5080" rtl="0" algn="l">
              <a:lnSpc>
                <a:spcPct val="10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A quoi sert de prouver la </a:t>
            </a:r>
            <a:r>
              <a:rPr lang="en-US"/>
              <a:t>NP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-complétude d’un  problème ?</a:t>
            </a:r>
            <a:endParaRPr/>
          </a:p>
        </p:txBody>
      </p:sp>
      <p:sp>
        <p:nvSpPr>
          <p:cNvPr id="1997" name="Google Shape;1997;p138"/>
          <p:cNvSpPr/>
          <p:nvPr/>
        </p:nvSpPr>
        <p:spPr>
          <a:xfrm>
            <a:off x="495363" y="66461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98" name="Google Shape;1998;p138"/>
          <p:cNvSpPr txBox="1"/>
          <p:nvPr/>
        </p:nvSpPr>
        <p:spPr>
          <a:xfrm>
            <a:off x="624395" y="585824"/>
            <a:ext cx="196088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Arriver à prouver que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99" name="Google Shape;1999;p138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3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p139"/>
          <p:cNvSpPr txBox="1"/>
          <p:nvPr>
            <p:ph type="title"/>
          </p:nvPr>
        </p:nvSpPr>
        <p:spPr>
          <a:xfrm>
            <a:off x="457060" y="58214"/>
            <a:ext cx="3693795" cy="471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25">
            <a:spAutoFit/>
          </a:bodyPr>
          <a:lstStyle/>
          <a:p>
            <a:pPr indent="-1390650" lvl="0" marL="1402715" marR="5080" rtl="0" algn="l">
              <a:lnSpc>
                <a:spcPct val="10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A quoi sert de prouver la </a:t>
            </a:r>
            <a:r>
              <a:rPr lang="en-US"/>
              <a:t>NP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-complétude d’un  problème ?</a:t>
            </a:r>
            <a:endParaRPr/>
          </a:p>
        </p:txBody>
      </p:sp>
      <p:sp>
        <p:nvSpPr>
          <p:cNvPr id="2005" name="Google Shape;2005;p139"/>
          <p:cNvSpPr/>
          <p:nvPr/>
        </p:nvSpPr>
        <p:spPr>
          <a:xfrm>
            <a:off x="495363" y="66461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06" name="Google Shape;2006;p139"/>
          <p:cNvSpPr txBox="1"/>
          <p:nvPr/>
        </p:nvSpPr>
        <p:spPr>
          <a:xfrm>
            <a:off x="586295" y="585824"/>
            <a:ext cx="3344545" cy="1097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Arriver à prouver que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90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Remarque : Si un problème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un problème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sont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2766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-complets alors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04520" marR="51435" rtl="0" algn="l">
              <a:lnSpc>
                <a:spcPct val="101499"/>
              </a:lnSpc>
              <a:spcBef>
                <a:spcPts val="137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Tous les problèmes 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-complets sont donc de même  difficulté.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7" name="Google Shape;2007;p139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140"/>
          <p:cNvSpPr txBox="1"/>
          <p:nvPr>
            <p:ph type="title"/>
          </p:nvPr>
        </p:nvSpPr>
        <p:spPr>
          <a:xfrm>
            <a:off x="457060" y="58214"/>
            <a:ext cx="3693795" cy="471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25">
            <a:spAutoFit/>
          </a:bodyPr>
          <a:lstStyle/>
          <a:p>
            <a:pPr indent="-1390650" lvl="0" marL="1402715" marR="5080" rtl="0" algn="l">
              <a:lnSpc>
                <a:spcPct val="10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A quoi sert de prouver la </a:t>
            </a:r>
            <a:r>
              <a:rPr lang="en-US"/>
              <a:t>NP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-complétude d’un  problème ?</a:t>
            </a:r>
            <a:endParaRPr/>
          </a:p>
        </p:txBody>
      </p:sp>
      <p:sp>
        <p:nvSpPr>
          <p:cNvPr id="2013" name="Google Shape;2013;p140"/>
          <p:cNvSpPr/>
          <p:nvPr/>
        </p:nvSpPr>
        <p:spPr>
          <a:xfrm>
            <a:off x="495363" y="66461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14" name="Google Shape;2014;p140"/>
          <p:cNvSpPr/>
          <p:nvPr/>
        </p:nvSpPr>
        <p:spPr>
          <a:xfrm>
            <a:off x="495363" y="194252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15" name="Google Shape;2015;p140"/>
          <p:cNvSpPr txBox="1"/>
          <p:nvPr/>
        </p:nvSpPr>
        <p:spPr>
          <a:xfrm>
            <a:off x="535495" y="585824"/>
            <a:ext cx="3608070" cy="2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Arriver à prouver que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41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Remarque : Si un problème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un problème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sont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7846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-complets alors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55320" marR="264160" rtl="0" algn="l">
              <a:lnSpc>
                <a:spcPct val="101499"/>
              </a:lnSpc>
              <a:spcBef>
                <a:spcPts val="137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Tous les problèmes 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-complets sont donc de même  difficulté.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3333B2"/>
              </a:buClr>
              <a:buSzPts val="1400"/>
              <a:buFont typeface="Lucida Sans"/>
              <a:buNone/>
            </a:pPr>
            <a:r>
              <a:t/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Surtout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78460" marR="876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Supposons que l’on n’arrive pas à trouver un algorithme  polynomial pour un problème.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sz="10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78460" marR="558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Prouver sa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-complétude permet de se convaincre que  cela n’est pas possible,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5532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sauf si 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16" name="Google Shape;2016;p140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p141"/>
          <p:cNvSpPr txBox="1"/>
          <p:nvPr/>
        </p:nvSpPr>
        <p:spPr>
          <a:xfrm>
            <a:off x="876820" y="59814"/>
            <a:ext cx="280416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Situation avec l’hypothèse </a:t>
            </a:r>
            <a:r>
              <a:rPr lang="en-US" sz="1400">
                <a:solidFill>
                  <a:srgbClr val="3333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4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/= </a:t>
            </a:r>
            <a:r>
              <a:rPr lang="en-US" sz="1400">
                <a:solidFill>
                  <a:srgbClr val="3333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22" name="Google Shape;2022;p141"/>
          <p:cNvSpPr/>
          <p:nvPr/>
        </p:nvSpPr>
        <p:spPr>
          <a:xfrm>
            <a:off x="831866" y="1092690"/>
            <a:ext cx="2938145" cy="1350645"/>
          </a:xfrm>
          <a:custGeom>
            <a:rect b="b" l="l" r="r" t="t"/>
            <a:pathLst>
              <a:path extrusionOk="0" h="1350645" w="2938145">
                <a:moveTo>
                  <a:pt x="1901062" y="1040757"/>
                </a:moveTo>
                <a:lnTo>
                  <a:pt x="1897119" y="1001676"/>
                </a:lnTo>
                <a:lnTo>
                  <a:pt x="1885631" y="964193"/>
                </a:lnTo>
                <a:lnTo>
                  <a:pt x="1867113" y="928652"/>
                </a:lnTo>
                <a:lnTo>
                  <a:pt x="1842081" y="895395"/>
                </a:lnTo>
                <a:lnTo>
                  <a:pt x="1811049" y="864765"/>
                </a:lnTo>
                <a:lnTo>
                  <a:pt x="1774531" y="837106"/>
                </a:lnTo>
                <a:lnTo>
                  <a:pt x="1733043" y="812761"/>
                </a:lnTo>
                <a:lnTo>
                  <a:pt x="1687099" y="792073"/>
                </a:lnTo>
                <a:lnTo>
                  <a:pt x="1637213" y="775385"/>
                </a:lnTo>
                <a:lnTo>
                  <a:pt x="1583901" y="763040"/>
                </a:lnTo>
                <a:lnTo>
                  <a:pt x="1527677" y="755381"/>
                </a:lnTo>
                <a:lnTo>
                  <a:pt x="1469055" y="752752"/>
                </a:lnTo>
                <a:lnTo>
                  <a:pt x="1410434" y="755381"/>
                </a:lnTo>
                <a:lnTo>
                  <a:pt x="1354210" y="763040"/>
                </a:lnTo>
                <a:lnTo>
                  <a:pt x="1300897" y="775385"/>
                </a:lnTo>
                <a:lnTo>
                  <a:pt x="1251012" y="792073"/>
                </a:lnTo>
                <a:lnTo>
                  <a:pt x="1205067" y="812761"/>
                </a:lnTo>
                <a:lnTo>
                  <a:pt x="1163579" y="837106"/>
                </a:lnTo>
                <a:lnTo>
                  <a:pt x="1127061" y="864765"/>
                </a:lnTo>
                <a:lnTo>
                  <a:pt x="1096029" y="895395"/>
                </a:lnTo>
                <a:lnTo>
                  <a:pt x="1070997" y="928652"/>
                </a:lnTo>
                <a:lnTo>
                  <a:pt x="1052480" y="964193"/>
                </a:lnTo>
                <a:lnTo>
                  <a:pt x="1040992" y="1001676"/>
                </a:lnTo>
                <a:lnTo>
                  <a:pt x="1037048" y="1040757"/>
                </a:lnTo>
                <a:lnTo>
                  <a:pt x="1040992" y="1079838"/>
                </a:lnTo>
                <a:lnTo>
                  <a:pt x="1052480" y="1117321"/>
                </a:lnTo>
                <a:lnTo>
                  <a:pt x="1070997" y="1152862"/>
                </a:lnTo>
                <a:lnTo>
                  <a:pt x="1096029" y="1186119"/>
                </a:lnTo>
                <a:lnTo>
                  <a:pt x="1127061" y="1216749"/>
                </a:lnTo>
                <a:lnTo>
                  <a:pt x="1163579" y="1244408"/>
                </a:lnTo>
                <a:lnTo>
                  <a:pt x="1205067" y="1268753"/>
                </a:lnTo>
                <a:lnTo>
                  <a:pt x="1251012" y="1289441"/>
                </a:lnTo>
                <a:lnTo>
                  <a:pt x="1300897" y="1306129"/>
                </a:lnTo>
                <a:lnTo>
                  <a:pt x="1354210" y="1318474"/>
                </a:lnTo>
                <a:lnTo>
                  <a:pt x="1410434" y="1326132"/>
                </a:lnTo>
                <a:lnTo>
                  <a:pt x="1469055" y="1328761"/>
                </a:lnTo>
                <a:lnTo>
                  <a:pt x="1527677" y="1326132"/>
                </a:lnTo>
                <a:lnTo>
                  <a:pt x="1583901" y="1318474"/>
                </a:lnTo>
                <a:lnTo>
                  <a:pt x="1637213" y="1306129"/>
                </a:lnTo>
                <a:lnTo>
                  <a:pt x="1687099" y="1289441"/>
                </a:lnTo>
                <a:lnTo>
                  <a:pt x="1733043" y="1268753"/>
                </a:lnTo>
                <a:lnTo>
                  <a:pt x="1774531" y="1244408"/>
                </a:lnTo>
                <a:lnTo>
                  <a:pt x="1811049" y="1216749"/>
                </a:lnTo>
                <a:lnTo>
                  <a:pt x="1842081" y="1186119"/>
                </a:lnTo>
                <a:lnTo>
                  <a:pt x="1867113" y="1152862"/>
                </a:lnTo>
                <a:lnTo>
                  <a:pt x="1885631" y="1117321"/>
                </a:lnTo>
                <a:lnTo>
                  <a:pt x="1897119" y="1079838"/>
                </a:lnTo>
                <a:lnTo>
                  <a:pt x="1901062" y="1040757"/>
                </a:lnTo>
                <a:close/>
              </a:path>
              <a:path extrusionOk="0" h="1350645" w="2938145">
                <a:moveTo>
                  <a:pt x="2333070" y="320745"/>
                </a:moveTo>
                <a:lnTo>
                  <a:pt x="2322800" y="276204"/>
                </a:lnTo>
                <a:lnTo>
                  <a:pt x="2293015" y="233814"/>
                </a:lnTo>
                <a:lnTo>
                  <a:pt x="2245251" y="194087"/>
                </a:lnTo>
                <a:lnTo>
                  <a:pt x="2181046" y="157536"/>
                </a:lnTo>
                <a:lnTo>
                  <a:pt x="2143257" y="140612"/>
                </a:lnTo>
                <a:lnTo>
                  <a:pt x="2101935" y="124674"/>
                </a:lnTo>
                <a:lnTo>
                  <a:pt x="2057270" y="109785"/>
                </a:lnTo>
                <a:lnTo>
                  <a:pt x="2009455" y="96011"/>
                </a:lnTo>
                <a:lnTo>
                  <a:pt x="1958682" y="83415"/>
                </a:lnTo>
                <a:lnTo>
                  <a:pt x="1905142" y="72061"/>
                </a:lnTo>
                <a:lnTo>
                  <a:pt x="1849029" y="62013"/>
                </a:lnTo>
                <a:lnTo>
                  <a:pt x="1790535" y="53336"/>
                </a:lnTo>
                <a:lnTo>
                  <a:pt x="1729850" y="46092"/>
                </a:lnTo>
                <a:lnTo>
                  <a:pt x="1667168" y="40347"/>
                </a:lnTo>
                <a:lnTo>
                  <a:pt x="1602680" y="36164"/>
                </a:lnTo>
                <a:lnTo>
                  <a:pt x="1536578" y="33607"/>
                </a:lnTo>
                <a:lnTo>
                  <a:pt x="1469055" y="32740"/>
                </a:lnTo>
                <a:lnTo>
                  <a:pt x="1401532" y="33607"/>
                </a:lnTo>
                <a:lnTo>
                  <a:pt x="1335431" y="36164"/>
                </a:lnTo>
                <a:lnTo>
                  <a:pt x="1270943" y="40347"/>
                </a:lnTo>
                <a:lnTo>
                  <a:pt x="1208260" y="46092"/>
                </a:lnTo>
                <a:lnTo>
                  <a:pt x="1147576" y="53336"/>
                </a:lnTo>
                <a:lnTo>
                  <a:pt x="1089081" y="62013"/>
                </a:lnTo>
                <a:lnTo>
                  <a:pt x="1032968" y="72061"/>
                </a:lnTo>
                <a:lnTo>
                  <a:pt x="979429" y="83415"/>
                </a:lnTo>
                <a:lnTo>
                  <a:pt x="928656" y="96011"/>
                </a:lnTo>
                <a:lnTo>
                  <a:pt x="880841" y="109785"/>
                </a:lnTo>
                <a:lnTo>
                  <a:pt x="836176" y="124674"/>
                </a:lnTo>
                <a:lnTo>
                  <a:pt x="794853" y="140612"/>
                </a:lnTo>
                <a:lnTo>
                  <a:pt x="757065" y="157536"/>
                </a:lnTo>
                <a:lnTo>
                  <a:pt x="723003" y="175383"/>
                </a:lnTo>
                <a:lnTo>
                  <a:pt x="666826" y="213585"/>
                </a:lnTo>
                <a:lnTo>
                  <a:pt x="627860" y="254708"/>
                </a:lnTo>
                <a:lnTo>
                  <a:pt x="607640" y="298237"/>
                </a:lnTo>
                <a:lnTo>
                  <a:pt x="605041" y="320745"/>
                </a:lnTo>
                <a:lnTo>
                  <a:pt x="607640" y="343253"/>
                </a:lnTo>
                <a:lnTo>
                  <a:pt x="627860" y="386782"/>
                </a:lnTo>
                <a:lnTo>
                  <a:pt x="666826" y="427905"/>
                </a:lnTo>
                <a:lnTo>
                  <a:pt x="723003" y="466107"/>
                </a:lnTo>
                <a:lnTo>
                  <a:pt x="757065" y="483954"/>
                </a:lnTo>
                <a:lnTo>
                  <a:pt x="794853" y="500878"/>
                </a:lnTo>
                <a:lnTo>
                  <a:pt x="836176" y="516816"/>
                </a:lnTo>
                <a:lnTo>
                  <a:pt x="880841" y="531705"/>
                </a:lnTo>
                <a:lnTo>
                  <a:pt x="928656" y="545479"/>
                </a:lnTo>
                <a:lnTo>
                  <a:pt x="979429" y="558075"/>
                </a:lnTo>
                <a:lnTo>
                  <a:pt x="1032968" y="569429"/>
                </a:lnTo>
                <a:lnTo>
                  <a:pt x="1089081" y="579477"/>
                </a:lnTo>
                <a:lnTo>
                  <a:pt x="1147576" y="588155"/>
                </a:lnTo>
                <a:lnTo>
                  <a:pt x="1208260" y="595398"/>
                </a:lnTo>
                <a:lnTo>
                  <a:pt x="1270943" y="601143"/>
                </a:lnTo>
                <a:lnTo>
                  <a:pt x="1335431" y="605326"/>
                </a:lnTo>
                <a:lnTo>
                  <a:pt x="1401532" y="607883"/>
                </a:lnTo>
                <a:lnTo>
                  <a:pt x="1469055" y="608750"/>
                </a:lnTo>
                <a:lnTo>
                  <a:pt x="1536578" y="607883"/>
                </a:lnTo>
                <a:lnTo>
                  <a:pt x="1602680" y="605326"/>
                </a:lnTo>
                <a:lnTo>
                  <a:pt x="1667168" y="601143"/>
                </a:lnTo>
                <a:lnTo>
                  <a:pt x="1729850" y="595398"/>
                </a:lnTo>
                <a:lnTo>
                  <a:pt x="1790535" y="588155"/>
                </a:lnTo>
                <a:lnTo>
                  <a:pt x="1849029" y="579477"/>
                </a:lnTo>
                <a:lnTo>
                  <a:pt x="1905142" y="569429"/>
                </a:lnTo>
                <a:lnTo>
                  <a:pt x="1958682" y="558075"/>
                </a:lnTo>
                <a:lnTo>
                  <a:pt x="2009455" y="545479"/>
                </a:lnTo>
                <a:lnTo>
                  <a:pt x="2057270" y="531705"/>
                </a:lnTo>
                <a:lnTo>
                  <a:pt x="2101935" y="516816"/>
                </a:lnTo>
                <a:lnTo>
                  <a:pt x="2143257" y="500878"/>
                </a:lnTo>
                <a:lnTo>
                  <a:pt x="2181046" y="483954"/>
                </a:lnTo>
                <a:lnTo>
                  <a:pt x="2215108" y="466107"/>
                </a:lnTo>
                <a:lnTo>
                  <a:pt x="2271284" y="427905"/>
                </a:lnTo>
                <a:lnTo>
                  <a:pt x="2310251" y="386782"/>
                </a:lnTo>
                <a:lnTo>
                  <a:pt x="2330470" y="343253"/>
                </a:lnTo>
                <a:lnTo>
                  <a:pt x="2333070" y="320745"/>
                </a:lnTo>
                <a:close/>
              </a:path>
              <a:path extrusionOk="0" h="1350645" w="2938145">
                <a:moveTo>
                  <a:pt x="2938111" y="675179"/>
                </a:moveTo>
                <a:lnTo>
                  <a:pt x="2932719" y="616921"/>
                </a:lnTo>
                <a:lnTo>
                  <a:pt x="2916836" y="560040"/>
                </a:lnTo>
                <a:lnTo>
                  <a:pt x="2890904" y="504737"/>
                </a:lnTo>
                <a:lnTo>
                  <a:pt x="2855363" y="451217"/>
                </a:lnTo>
                <a:lnTo>
                  <a:pt x="2810654" y="399680"/>
                </a:lnTo>
                <a:lnTo>
                  <a:pt x="2757219" y="350330"/>
                </a:lnTo>
                <a:lnTo>
                  <a:pt x="2727367" y="326538"/>
                </a:lnTo>
                <a:lnTo>
                  <a:pt x="2695498" y="303370"/>
                </a:lnTo>
                <a:lnTo>
                  <a:pt x="2661668" y="280849"/>
                </a:lnTo>
                <a:lnTo>
                  <a:pt x="2625932" y="259002"/>
                </a:lnTo>
                <a:lnTo>
                  <a:pt x="2588345" y="237853"/>
                </a:lnTo>
                <a:lnTo>
                  <a:pt x="2548962" y="217429"/>
                </a:lnTo>
                <a:lnTo>
                  <a:pt x="2507838" y="197753"/>
                </a:lnTo>
                <a:lnTo>
                  <a:pt x="2465029" y="178853"/>
                </a:lnTo>
                <a:lnTo>
                  <a:pt x="2420589" y="160752"/>
                </a:lnTo>
                <a:lnTo>
                  <a:pt x="2374574" y="143477"/>
                </a:lnTo>
                <a:lnTo>
                  <a:pt x="2327039" y="127053"/>
                </a:lnTo>
                <a:lnTo>
                  <a:pt x="2278038" y="111505"/>
                </a:lnTo>
                <a:lnTo>
                  <a:pt x="2227628" y="96858"/>
                </a:lnTo>
                <a:lnTo>
                  <a:pt x="2175862" y="83138"/>
                </a:lnTo>
                <a:lnTo>
                  <a:pt x="2122797" y="70370"/>
                </a:lnTo>
                <a:lnTo>
                  <a:pt x="2068487" y="58579"/>
                </a:lnTo>
                <a:lnTo>
                  <a:pt x="2012987" y="47791"/>
                </a:lnTo>
                <a:lnTo>
                  <a:pt x="1956353" y="38031"/>
                </a:lnTo>
                <a:lnTo>
                  <a:pt x="1898640" y="29324"/>
                </a:lnTo>
                <a:lnTo>
                  <a:pt x="1839902" y="21696"/>
                </a:lnTo>
                <a:lnTo>
                  <a:pt x="1780196" y="15172"/>
                </a:lnTo>
                <a:lnTo>
                  <a:pt x="1719575" y="9777"/>
                </a:lnTo>
                <a:lnTo>
                  <a:pt x="1658096" y="5538"/>
                </a:lnTo>
                <a:lnTo>
                  <a:pt x="1595812" y="2478"/>
                </a:lnTo>
                <a:lnTo>
                  <a:pt x="1532781" y="623"/>
                </a:lnTo>
                <a:lnTo>
                  <a:pt x="1469055" y="0"/>
                </a:lnTo>
                <a:lnTo>
                  <a:pt x="1405330" y="623"/>
                </a:lnTo>
                <a:lnTo>
                  <a:pt x="1342298" y="2478"/>
                </a:lnTo>
                <a:lnTo>
                  <a:pt x="1280015" y="5538"/>
                </a:lnTo>
                <a:lnTo>
                  <a:pt x="1218535" y="9777"/>
                </a:lnTo>
                <a:lnTo>
                  <a:pt x="1157915" y="15172"/>
                </a:lnTo>
                <a:lnTo>
                  <a:pt x="1098208" y="21696"/>
                </a:lnTo>
                <a:lnTo>
                  <a:pt x="1039470" y="29324"/>
                </a:lnTo>
                <a:lnTo>
                  <a:pt x="981757" y="38031"/>
                </a:lnTo>
                <a:lnTo>
                  <a:pt x="925123" y="47791"/>
                </a:lnTo>
                <a:lnTo>
                  <a:pt x="869624" y="58579"/>
                </a:lnTo>
                <a:lnTo>
                  <a:pt x="815314" y="70370"/>
                </a:lnTo>
                <a:lnTo>
                  <a:pt x="762248" y="83138"/>
                </a:lnTo>
                <a:lnTo>
                  <a:pt x="710483" y="96858"/>
                </a:lnTo>
                <a:lnTo>
                  <a:pt x="660072" y="111505"/>
                </a:lnTo>
                <a:lnTo>
                  <a:pt x="611072" y="127053"/>
                </a:lnTo>
                <a:lnTo>
                  <a:pt x="563536" y="143477"/>
                </a:lnTo>
                <a:lnTo>
                  <a:pt x="517521" y="160752"/>
                </a:lnTo>
                <a:lnTo>
                  <a:pt x="473081" y="178853"/>
                </a:lnTo>
                <a:lnTo>
                  <a:pt x="430272" y="197753"/>
                </a:lnTo>
                <a:lnTo>
                  <a:pt x="389148" y="217429"/>
                </a:lnTo>
                <a:lnTo>
                  <a:pt x="349766" y="237853"/>
                </a:lnTo>
                <a:lnTo>
                  <a:pt x="312179" y="259002"/>
                </a:lnTo>
                <a:lnTo>
                  <a:pt x="276443" y="280849"/>
                </a:lnTo>
                <a:lnTo>
                  <a:pt x="242613" y="303370"/>
                </a:lnTo>
                <a:lnTo>
                  <a:pt x="210744" y="326538"/>
                </a:lnTo>
                <a:lnTo>
                  <a:pt x="180892" y="350330"/>
                </a:lnTo>
                <a:lnTo>
                  <a:pt x="127456" y="399680"/>
                </a:lnTo>
                <a:lnTo>
                  <a:pt x="82748" y="451217"/>
                </a:lnTo>
                <a:lnTo>
                  <a:pt x="47207" y="504737"/>
                </a:lnTo>
                <a:lnTo>
                  <a:pt x="21274" y="560040"/>
                </a:lnTo>
                <a:lnTo>
                  <a:pt x="5392" y="616921"/>
                </a:lnTo>
                <a:lnTo>
                  <a:pt x="0" y="675179"/>
                </a:lnTo>
                <a:lnTo>
                  <a:pt x="1357" y="704467"/>
                </a:lnTo>
                <a:lnTo>
                  <a:pt x="12049" y="762062"/>
                </a:lnTo>
                <a:lnTo>
                  <a:pt x="33012" y="818180"/>
                </a:lnTo>
                <a:lnTo>
                  <a:pt x="63804" y="872617"/>
                </a:lnTo>
                <a:lnTo>
                  <a:pt x="103984" y="925171"/>
                </a:lnTo>
                <a:lnTo>
                  <a:pt x="153111" y="975640"/>
                </a:lnTo>
                <a:lnTo>
                  <a:pt x="210744" y="1023820"/>
                </a:lnTo>
                <a:lnTo>
                  <a:pt x="242613" y="1046989"/>
                </a:lnTo>
                <a:lnTo>
                  <a:pt x="276443" y="1069509"/>
                </a:lnTo>
                <a:lnTo>
                  <a:pt x="312179" y="1091357"/>
                </a:lnTo>
                <a:lnTo>
                  <a:pt x="349766" y="1112505"/>
                </a:lnTo>
                <a:lnTo>
                  <a:pt x="389148" y="1132930"/>
                </a:lnTo>
                <a:lnTo>
                  <a:pt x="430272" y="1152605"/>
                </a:lnTo>
                <a:lnTo>
                  <a:pt x="473081" y="1171506"/>
                </a:lnTo>
                <a:lnTo>
                  <a:pt x="517521" y="1189606"/>
                </a:lnTo>
                <a:lnTo>
                  <a:pt x="563536" y="1206881"/>
                </a:lnTo>
                <a:lnTo>
                  <a:pt x="611072" y="1223305"/>
                </a:lnTo>
                <a:lnTo>
                  <a:pt x="660072" y="1238854"/>
                </a:lnTo>
                <a:lnTo>
                  <a:pt x="710483" y="1253500"/>
                </a:lnTo>
                <a:lnTo>
                  <a:pt x="762248" y="1267221"/>
                </a:lnTo>
                <a:lnTo>
                  <a:pt x="815314" y="1279989"/>
                </a:lnTo>
                <a:lnTo>
                  <a:pt x="869624" y="1291780"/>
                </a:lnTo>
                <a:lnTo>
                  <a:pt x="925123" y="1302568"/>
                </a:lnTo>
                <a:lnTo>
                  <a:pt x="981757" y="1312328"/>
                </a:lnTo>
                <a:lnTo>
                  <a:pt x="1039470" y="1321034"/>
                </a:lnTo>
                <a:lnTo>
                  <a:pt x="1098208" y="1328662"/>
                </a:lnTo>
                <a:lnTo>
                  <a:pt x="1157915" y="1335186"/>
                </a:lnTo>
                <a:lnTo>
                  <a:pt x="1218535" y="1340581"/>
                </a:lnTo>
                <a:lnTo>
                  <a:pt x="1280015" y="1344821"/>
                </a:lnTo>
                <a:lnTo>
                  <a:pt x="1342298" y="1347881"/>
                </a:lnTo>
                <a:lnTo>
                  <a:pt x="1405330" y="1349735"/>
                </a:lnTo>
                <a:lnTo>
                  <a:pt x="1469055" y="1350359"/>
                </a:lnTo>
                <a:lnTo>
                  <a:pt x="1532781" y="1349735"/>
                </a:lnTo>
                <a:lnTo>
                  <a:pt x="1595812" y="1347881"/>
                </a:lnTo>
                <a:lnTo>
                  <a:pt x="1658096" y="1344821"/>
                </a:lnTo>
                <a:lnTo>
                  <a:pt x="1719575" y="1340581"/>
                </a:lnTo>
                <a:lnTo>
                  <a:pt x="1780196" y="1335186"/>
                </a:lnTo>
                <a:lnTo>
                  <a:pt x="1839902" y="1328662"/>
                </a:lnTo>
                <a:lnTo>
                  <a:pt x="1898640" y="1321034"/>
                </a:lnTo>
                <a:lnTo>
                  <a:pt x="1956353" y="1312328"/>
                </a:lnTo>
                <a:lnTo>
                  <a:pt x="2012987" y="1302568"/>
                </a:lnTo>
                <a:lnTo>
                  <a:pt x="2068487" y="1291780"/>
                </a:lnTo>
                <a:lnTo>
                  <a:pt x="2122797" y="1279989"/>
                </a:lnTo>
                <a:lnTo>
                  <a:pt x="2175862" y="1267221"/>
                </a:lnTo>
                <a:lnTo>
                  <a:pt x="2227628" y="1253500"/>
                </a:lnTo>
                <a:lnTo>
                  <a:pt x="2278038" y="1238854"/>
                </a:lnTo>
                <a:lnTo>
                  <a:pt x="2327039" y="1223305"/>
                </a:lnTo>
                <a:lnTo>
                  <a:pt x="2374574" y="1206881"/>
                </a:lnTo>
                <a:lnTo>
                  <a:pt x="2420589" y="1189606"/>
                </a:lnTo>
                <a:lnTo>
                  <a:pt x="2465029" y="1171506"/>
                </a:lnTo>
                <a:lnTo>
                  <a:pt x="2507838" y="1152605"/>
                </a:lnTo>
                <a:lnTo>
                  <a:pt x="2548962" y="1132930"/>
                </a:lnTo>
                <a:lnTo>
                  <a:pt x="2588345" y="1112505"/>
                </a:lnTo>
                <a:lnTo>
                  <a:pt x="2625932" y="1091357"/>
                </a:lnTo>
                <a:lnTo>
                  <a:pt x="2661668" y="1069509"/>
                </a:lnTo>
                <a:lnTo>
                  <a:pt x="2695498" y="1046989"/>
                </a:lnTo>
                <a:lnTo>
                  <a:pt x="2727367" y="1023820"/>
                </a:lnTo>
                <a:lnTo>
                  <a:pt x="2757219" y="1000028"/>
                </a:lnTo>
                <a:lnTo>
                  <a:pt x="2810654" y="950679"/>
                </a:lnTo>
                <a:lnTo>
                  <a:pt x="2855363" y="899142"/>
                </a:lnTo>
                <a:lnTo>
                  <a:pt x="2890904" y="845621"/>
                </a:lnTo>
                <a:lnTo>
                  <a:pt x="2916836" y="790318"/>
                </a:lnTo>
                <a:lnTo>
                  <a:pt x="2932719" y="733437"/>
                </a:lnTo>
                <a:lnTo>
                  <a:pt x="2938111" y="675179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23" name="Google Shape;2023;p141"/>
          <p:cNvSpPr txBox="1"/>
          <p:nvPr/>
        </p:nvSpPr>
        <p:spPr>
          <a:xfrm>
            <a:off x="1698078" y="1318993"/>
            <a:ext cx="1576705" cy="889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0" marR="3632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Problèmes </a:t>
            </a:r>
            <a:r>
              <a:rPr lang="en-US" sz="85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-complets</a:t>
            </a:r>
            <a:endParaRPr sz="8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636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Problèmes </a:t>
            </a:r>
            <a:r>
              <a:rPr lang="en-US" sz="85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endParaRPr sz="8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632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Problèmes </a:t>
            </a:r>
            <a:r>
              <a:rPr lang="en-US" sz="85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sz="8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4" name="Google Shape;2024;p141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48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8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p142"/>
          <p:cNvSpPr txBox="1"/>
          <p:nvPr>
            <p:ph type="title"/>
          </p:nvPr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Plus précisément</a:t>
            </a:r>
            <a:endParaRPr/>
          </a:p>
        </p:txBody>
      </p:sp>
      <p:sp>
        <p:nvSpPr>
          <p:cNvPr id="2030" name="Google Shape;2030;p142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49</a:t>
            </a:r>
            <a:endParaRPr/>
          </a:p>
        </p:txBody>
      </p:sp>
      <p:sp>
        <p:nvSpPr>
          <p:cNvPr id="2031" name="Google Shape;2031;p142"/>
          <p:cNvSpPr txBox="1"/>
          <p:nvPr/>
        </p:nvSpPr>
        <p:spPr>
          <a:xfrm>
            <a:off x="347294" y="1010398"/>
            <a:ext cx="1838960" cy="88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208279" lvl="0" marL="220345" marR="671195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NP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-complétude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NP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-complétude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Théorème de Cook-Levin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Prouver la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NP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-complétude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/>
              </a:rPr>
              <a:t>Exemples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5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p143"/>
          <p:cNvSpPr txBox="1"/>
          <p:nvPr>
            <p:ph type="title"/>
          </p:nvPr>
        </p:nvSpPr>
        <p:spPr>
          <a:xfrm>
            <a:off x="649008" y="59814"/>
            <a:ext cx="3310254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Stratégie pour prouver la </a:t>
            </a:r>
            <a:r>
              <a:rPr lang="en-US"/>
              <a:t>NP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-complétude</a:t>
            </a:r>
            <a:endParaRPr/>
          </a:p>
        </p:txBody>
      </p:sp>
      <p:sp>
        <p:nvSpPr>
          <p:cNvPr id="2037" name="Google Shape;2037;p143"/>
          <p:cNvSpPr/>
          <p:nvPr/>
        </p:nvSpPr>
        <p:spPr>
          <a:xfrm>
            <a:off x="495363" y="53398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38" name="Google Shape;2038;p143"/>
          <p:cNvSpPr txBox="1"/>
          <p:nvPr/>
        </p:nvSpPr>
        <p:spPr>
          <a:xfrm>
            <a:off x="624395" y="430124"/>
            <a:ext cx="3531235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1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prouver la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-complétude d’un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il suffit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5259" lvl="0" marL="289560" marR="0" rtl="0" algn="l">
              <a:lnSpc>
                <a:spcPct val="120000"/>
              </a:lnSpc>
              <a:spcBef>
                <a:spcPts val="175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Helvetica Neue"/>
              <a:buAutoNum type="arabicPeriod"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 prouver qu’il admet un vérificateur polynomial ;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5259" lvl="0" marL="289560" marR="6985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Helvetica Neue"/>
              <a:buAutoNum type="arabicPeriod"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de prouver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un problème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que l’on sait  déjà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-complet.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9" name="Google Shape;2039;p143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50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3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144"/>
          <p:cNvSpPr txBox="1"/>
          <p:nvPr>
            <p:ph type="title"/>
          </p:nvPr>
        </p:nvSpPr>
        <p:spPr>
          <a:xfrm>
            <a:off x="649008" y="59814"/>
            <a:ext cx="3310254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Stratégie pour prouver la </a:t>
            </a:r>
            <a:r>
              <a:rPr lang="en-US"/>
              <a:t>NP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-complétude</a:t>
            </a:r>
            <a:endParaRPr/>
          </a:p>
        </p:txBody>
      </p:sp>
      <p:sp>
        <p:nvSpPr>
          <p:cNvPr id="2045" name="Google Shape;2045;p144"/>
          <p:cNvSpPr/>
          <p:nvPr/>
        </p:nvSpPr>
        <p:spPr>
          <a:xfrm>
            <a:off x="495363" y="53398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46" name="Google Shape;2046;p144"/>
          <p:cNvSpPr txBox="1"/>
          <p:nvPr/>
        </p:nvSpPr>
        <p:spPr>
          <a:xfrm>
            <a:off x="586295" y="430124"/>
            <a:ext cx="3582035" cy="1239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175">
            <a:spAutoFit/>
          </a:bodyPr>
          <a:lstStyle/>
          <a:p>
            <a:pPr indent="0" lvl="0" marL="501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prouver la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-complétude d’un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il suffit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5259" lvl="0" marL="327660" marR="0" rtl="0" algn="l">
              <a:lnSpc>
                <a:spcPct val="120000"/>
              </a:lnSpc>
              <a:spcBef>
                <a:spcPts val="175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Helvetica Neue"/>
              <a:buAutoNum type="arabicPeriod"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 prouver qu’il admet un vérificateur polynomial ;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5259" lvl="0" marL="327660" marR="19685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Helvetica Neue"/>
              <a:buAutoNum type="arabicPeriod"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de prouver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un problème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que l’on sait  déjà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-complet.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Pourquoi ?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90500" marR="0" rtl="0" algn="l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En effet, le point 1. permet de garantir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7" name="Google Shape;2047;p144"/>
          <p:cNvSpPr/>
          <p:nvPr/>
        </p:nvSpPr>
        <p:spPr>
          <a:xfrm>
            <a:off x="495363" y="138169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48" name="Google Shape;2048;p144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50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2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145"/>
          <p:cNvSpPr txBox="1"/>
          <p:nvPr>
            <p:ph type="title"/>
          </p:nvPr>
        </p:nvSpPr>
        <p:spPr>
          <a:xfrm>
            <a:off x="649008" y="59814"/>
            <a:ext cx="3310254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Stratégie pour prouver la </a:t>
            </a:r>
            <a:r>
              <a:rPr lang="en-US"/>
              <a:t>NP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-complétude</a:t>
            </a:r>
            <a:endParaRPr/>
          </a:p>
        </p:txBody>
      </p:sp>
      <p:sp>
        <p:nvSpPr>
          <p:cNvPr id="2054" name="Google Shape;2054;p145"/>
          <p:cNvSpPr/>
          <p:nvPr/>
        </p:nvSpPr>
        <p:spPr>
          <a:xfrm>
            <a:off x="495363" y="53398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55" name="Google Shape;2055;p145"/>
          <p:cNvSpPr txBox="1"/>
          <p:nvPr/>
        </p:nvSpPr>
        <p:spPr>
          <a:xfrm>
            <a:off x="573595" y="430124"/>
            <a:ext cx="3655060" cy="167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175">
            <a:spAutoFit/>
          </a:bodyPr>
          <a:lstStyle/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prouver la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-complétude d’un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il suffit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5259" lvl="0" marL="340360" marR="0" rtl="0" algn="l">
              <a:lnSpc>
                <a:spcPct val="120000"/>
              </a:lnSpc>
              <a:spcBef>
                <a:spcPts val="175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Helvetica Neue"/>
              <a:buAutoNum type="arabicPeriod"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 prouver qu’il admet un vérificateur polynomial ;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5259" lvl="0" marL="340360" marR="80010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Helvetica Neue"/>
              <a:buAutoNum type="arabicPeriod"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de prouver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un problème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que l’on sait  déjà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-complet.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1350"/>
              <a:buFont typeface="Helvetica Neue"/>
              <a:buNone/>
            </a:pPr>
            <a:r>
              <a:t/>
            </a:r>
            <a:endParaRPr sz="13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Pourquoi ?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15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En effet, le point 1. permet de garantir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le point 2. que pour tout problème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a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1" marL="61722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b="0" i="0" lang="en-US" sz="9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en effet, par la </a:t>
            </a:r>
            <a:r>
              <a:rPr b="0" i="0" lang="en-US" sz="9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b="0" i="0" lang="en-US" sz="9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-complétude de </a:t>
            </a:r>
            <a:r>
              <a:rPr b="0" i="1" lang="en-US" sz="900" u="none" cap="none" strike="noStrike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b="0" i="0" lang="en-US" sz="9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on a </a:t>
            </a:r>
            <a:r>
              <a:rPr b="0" i="1" lang="en-US" sz="900" u="none" cap="none" strike="noStrike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b="0" i="0" lang="en-US" sz="900" u="none" cap="none" strike="noStrike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b="0" i="1" lang="en-US" sz="900" u="none" cap="none" strike="noStrike"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-US" sz="9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, et puisque</a:t>
            </a:r>
            <a:endParaRPr b="0" i="0" sz="9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172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on obtient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56" name="Google Shape;2056;p145"/>
          <p:cNvSpPr/>
          <p:nvPr/>
        </p:nvSpPr>
        <p:spPr>
          <a:xfrm>
            <a:off x="495363" y="138169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57" name="Google Shape;2057;p145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50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/>
          <p:nvPr>
            <p:ph type="title"/>
          </p:nvPr>
        </p:nvSpPr>
        <p:spPr>
          <a:xfrm>
            <a:off x="1043813" y="59814"/>
            <a:ext cx="25209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Exemple 2 : 3</a:t>
            </a:r>
            <a:r>
              <a:rPr lang="en-US"/>
              <a:t>-COLORABILITE</a:t>
            </a:r>
            <a:endParaRPr/>
          </a:p>
        </p:txBody>
      </p:sp>
      <p:sp>
        <p:nvSpPr>
          <p:cNvPr id="201" name="Google Shape;201;p20"/>
          <p:cNvSpPr/>
          <p:nvPr/>
        </p:nvSpPr>
        <p:spPr>
          <a:xfrm>
            <a:off x="495363" y="3814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2" name="Google Shape;202;p20"/>
          <p:cNvSpPr txBox="1"/>
          <p:nvPr/>
        </p:nvSpPr>
        <p:spPr>
          <a:xfrm>
            <a:off x="262724" y="302677"/>
            <a:ext cx="3985895" cy="649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740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2550" marR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graphe (fini)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8810" lvl="0" marL="650875" marR="5080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s’il existe un coloriage du graphe utilisant au plus 3  couleurs.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03" name="Google Shape;203;p20"/>
          <p:cNvGrpSpPr/>
          <p:nvPr/>
        </p:nvGrpSpPr>
        <p:grpSpPr>
          <a:xfrm>
            <a:off x="1745092" y="1183447"/>
            <a:ext cx="1110586" cy="570218"/>
            <a:chOff x="1745092" y="1183447"/>
            <a:chExt cx="1110586" cy="570218"/>
          </a:xfrm>
        </p:grpSpPr>
        <p:sp>
          <p:nvSpPr>
            <p:cNvPr id="204" name="Google Shape;204;p20"/>
            <p:cNvSpPr/>
            <p:nvPr/>
          </p:nvSpPr>
          <p:spPr>
            <a:xfrm>
              <a:off x="1890896" y="1680753"/>
              <a:ext cx="502284" cy="0"/>
            </a:xfrm>
            <a:custGeom>
              <a:rect b="b" l="l" r="r" t="t"/>
              <a:pathLst>
                <a:path extrusionOk="0" h="120000" w="502285">
                  <a:moveTo>
                    <a:pt x="0" y="0"/>
                  </a:moveTo>
                  <a:lnTo>
                    <a:pt x="5022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05" name="Google Shape;205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5092" y="1607865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20"/>
            <p:cNvSpPr/>
            <p:nvPr/>
          </p:nvSpPr>
          <p:spPr>
            <a:xfrm>
              <a:off x="1752683" y="1183447"/>
              <a:ext cx="1102995" cy="563245"/>
            </a:xfrm>
            <a:custGeom>
              <a:rect b="b" l="l" r="r" t="t"/>
              <a:pathLst>
                <a:path extrusionOk="0" h="563244" w="1102995">
                  <a:moveTo>
                    <a:pt x="782593" y="474228"/>
                  </a:moveTo>
                  <a:lnTo>
                    <a:pt x="968155" y="412372"/>
                  </a:lnTo>
                </a:path>
                <a:path extrusionOk="0" h="563244" w="1102995">
                  <a:moveTo>
                    <a:pt x="968155" y="366207"/>
                  </a:moveTo>
                  <a:lnTo>
                    <a:pt x="782593" y="304357"/>
                  </a:lnTo>
                </a:path>
                <a:path extrusionOk="0" h="563244" w="1102995">
                  <a:moveTo>
                    <a:pt x="713385" y="354192"/>
                  </a:moveTo>
                  <a:lnTo>
                    <a:pt x="713372" y="424401"/>
                  </a:lnTo>
                </a:path>
                <a:path extrusionOk="0" h="563244" w="1102995">
                  <a:moveTo>
                    <a:pt x="778631" y="497318"/>
                  </a:moveTo>
                  <a:lnTo>
                    <a:pt x="773499" y="471897"/>
                  </a:lnTo>
                  <a:lnTo>
                    <a:pt x="759503" y="451138"/>
                  </a:lnTo>
                  <a:lnTo>
                    <a:pt x="738744" y="437141"/>
                  </a:lnTo>
                  <a:lnTo>
                    <a:pt x="713323" y="432009"/>
                  </a:lnTo>
                  <a:lnTo>
                    <a:pt x="687901" y="437141"/>
                  </a:lnTo>
                  <a:lnTo>
                    <a:pt x="667142" y="451138"/>
                  </a:lnTo>
                  <a:lnTo>
                    <a:pt x="653146" y="471897"/>
                  </a:lnTo>
                  <a:lnTo>
                    <a:pt x="648014" y="497318"/>
                  </a:lnTo>
                  <a:lnTo>
                    <a:pt x="653146" y="522739"/>
                  </a:lnTo>
                  <a:lnTo>
                    <a:pt x="667142" y="543498"/>
                  </a:lnTo>
                  <a:lnTo>
                    <a:pt x="687901" y="557494"/>
                  </a:lnTo>
                  <a:lnTo>
                    <a:pt x="713323" y="562626"/>
                  </a:lnTo>
                  <a:lnTo>
                    <a:pt x="738744" y="557494"/>
                  </a:lnTo>
                  <a:lnTo>
                    <a:pt x="759503" y="543498"/>
                  </a:lnTo>
                  <a:lnTo>
                    <a:pt x="773499" y="522739"/>
                  </a:lnTo>
                  <a:lnTo>
                    <a:pt x="778631" y="497318"/>
                  </a:lnTo>
                  <a:close/>
                </a:path>
                <a:path extrusionOk="0" h="563244" w="1102995">
                  <a:moveTo>
                    <a:pt x="1102638" y="389315"/>
                  </a:moveTo>
                  <a:lnTo>
                    <a:pt x="1097506" y="363894"/>
                  </a:lnTo>
                  <a:lnTo>
                    <a:pt x="1083510" y="343135"/>
                  </a:lnTo>
                  <a:lnTo>
                    <a:pt x="1062751" y="329139"/>
                  </a:lnTo>
                  <a:lnTo>
                    <a:pt x="1037330" y="324007"/>
                  </a:lnTo>
                  <a:lnTo>
                    <a:pt x="1011909" y="329139"/>
                  </a:lnTo>
                  <a:lnTo>
                    <a:pt x="991150" y="343135"/>
                  </a:lnTo>
                  <a:lnTo>
                    <a:pt x="977153" y="363894"/>
                  </a:lnTo>
                  <a:lnTo>
                    <a:pt x="972021" y="389315"/>
                  </a:lnTo>
                  <a:lnTo>
                    <a:pt x="977153" y="414737"/>
                  </a:lnTo>
                  <a:lnTo>
                    <a:pt x="991150" y="435496"/>
                  </a:lnTo>
                  <a:lnTo>
                    <a:pt x="1011909" y="449492"/>
                  </a:lnTo>
                  <a:lnTo>
                    <a:pt x="1037330" y="454624"/>
                  </a:lnTo>
                  <a:lnTo>
                    <a:pt x="1062751" y="449492"/>
                  </a:lnTo>
                  <a:lnTo>
                    <a:pt x="1083510" y="435496"/>
                  </a:lnTo>
                  <a:lnTo>
                    <a:pt x="1097506" y="414737"/>
                  </a:lnTo>
                  <a:lnTo>
                    <a:pt x="1102638" y="389315"/>
                  </a:lnTo>
                  <a:close/>
                </a:path>
                <a:path extrusionOk="0" h="563244" w="1102995">
                  <a:moveTo>
                    <a:pt x="778631" y="281313"/>
                  </a:moveTo>
                  <a:lnTo>
                    <a:pt x="773499" y="255892"/>
                  </a:lnTo>
                  <a:lnTo>
                    <a:pt x="759503" y="235133"/>
                  </a:lnTo>
                  <a:lnTo>
                    <a:pt x="738744" y="221137"/>
                  </a:lnTo>
                  <a:lnTo>
                    <a:pt x="713323" y="216004"/>
                  </a:lnTo>
                  <a:lnTo>
                    <a:pt x="687901" y="221137"/>
                  </a:lnTo>
                  <a:lnTo>
                    <a:pt x="667142" y="235133"/>
                  </a:lnTo>
                  <a:lnTo>
                    <a:pt x="653146" y="255892"/>
                  </a:lnTo>
                  <a:lnTo>
                    <a:pt x="648014" y="281313"/>
                  </a:lnTo>
                  <a:lnTo>
                    <a:pt x="653146" y="306734"/>
                  </a:lnTo>
                  <a:lnTo>
                    <a:pt x="667142" y="327493"/>
                  </a:lnTo>
                  <a:lnTo>
                    <a:pt x="687901" y="341489"/>
                  </a:lnTo>
                  <a:lnTo>
                    <a:pt x="713323" y="346621"/>
                  </a:lnTo>
                  <a:lnTo>
                    <a:pt x="738744" y="341489"/>
                  </a:lnTo>
                  <a:lnTo>
                    <a:pt x="759503" y="327493"/>
                  </a:lnTo>
                  <a:lnTo>
                    <a:pt x="773499" y="306734"/>
                  </a:lnTo>
                  <a:lnTo>
                    <a:pt x="778631" y="281313"/>
                  </a:lnTo>
                  <a:close/>
                </a:path>
                <a:path extrusionOk="0" h="563244" w="1102995">
                  <a:moveTo>
                    <a:pt x="562626" y="173310"/>
                  </a:moveTo>
                  <a:lnTo>
                    <a:pt x="557494" y="147889"/>
                  </a:lnTo>
                  <a:lnTo>
                    <a:pt x="543498" y="127130"/>
                  </a:lnTo>
                  <a:lnTo>
                    <a:pt x="522739" y="113134"/>
                  </a:lnTo>
                  <a:lnTo>
                    <a:pt x="497318" y="108002"/>
                  </a:lnTo>
                  <a:lnTo>
                    <a:pt x="471896" y="113134"/>
                  </a:lnTo>
                  <a:lnTo>
                    <a:pt x="451137" y="127130"/>
                  </a:lnTo>
                  <a:lnTo>
                    <a:pt x="437141" y="147889"/>
                  </a:lnTo>
                  <a:lnTo>
                    <a:pt x="432009" y="173310"/>
                  </a:lnTo>
                  <a:lnTo>
                    <a:pt x="437141" y="198732"/>
                  </a:lnTo>
                  <a:lnTo>
                    <a:pt x="451137" y="219491"/>
                  </a:lnTo>
                  <a:lnTo>
                    <a:pt x="471896" y="233487"/>
                  </a:lnTo>
                  <a:lnTo>
                    <a:pt x="497318" y="238619"/>
                  </a:lnTo>
                  <a:lnTo>
                    <a:pt x="522739" y="233487"/>
                  </a:lnTo>
                  <a:lnTo>
                    <a:pt x="543498" y="219491"/>
                  </a:lnTo>
                  <a:lnTo>
                    <a:pt x="557494" y="198732"/>
                  </a:lnTo>
                  <a:lnTo>
                    <a:pt x="562626" y="173310"/>
                  </a:lnTo>
                  <a:close/>
                </a:path>
                <a:path extrusionOk="0" h="563244" w="1102995">
                  <a:moveTo>
                    <a:pt x="346621" y="281313"/>
                  </a:moveTo>
                  <a:lnTo>
                    <a:pt x="341489" y="255892"/>
                  </a:lnTo>
                  <a:lnTo>
                    <a:pt x="327493" y="235133"/>
                  </a:lnTo>
                  <a:lnTo>
                    <a:pt x="306734" y="221137"/>
                  </a:lnTo>
                  <a:lnTo>
                    <a:pt x="281313" y="216004"/>
                  </a:lnTo>
                  <a:lnTo>
                    <a:pt x="255891" y="221137"/>
                  </a:lnTo>
                  <a:lnTo>
                    <a:pt x="235132" y="235133"/>
                  </a:lnTo>
                  <a:lnTo>
                    <a:pt x="221136" y="255892"/>
                  </a:lnTo>
                  <a:lnTo>
                    <a:pt x="216004" y="281313"/>
                  </a:lnTo>
                  <a:lnTo>
                    <a:pt x="221136" y="306734"/>
                  </a:lnTo>
                  <a:lnTo>
                    <a:pt x="235132" y="327493"/>
                  </a:lnTo>
                  <a:lnTo>
                    <a:pt x="255891" y="341489"/>
                  </a:lnTo>
                  <a:lnTo>
                    <a:pt x="281313" y="346621"/>
                  </a:lnTo>
                  <a:lnTo>
                    <a:pt x="306734" y="341489"/>
                  </a:lnTo>
                  <a:lnTo>
                    <a:pt x="327493" y="327493"/>
                  </a:lnTo>
                  <a:lnTo>
                    <a:pt x="341489" y="306734"/>
                  </a:lnTo>
                  <a:lnTo>
                    <a:pt x="346621" y="281313"/>
                  </a:lnTo>
                  <a:close/>
                </a:path>
                <a:path extrusionOk="0" h="563244" w="1102995">
                  <a:moveTo>
                    <a:pt x="346621" y="65308"/>
                  </a:moveTo>
                  <a:lnTo>
                    <a:pt x="341489" y="39887"/>
                  </a:lnTo>
                  <a:lnTo>
                    <a:pt x="327493" y="19128"/>
                  </a:lnTo>
                  <a:lnTo>
                    <a:pt x="306734" y="5132"/>
                  </a:lnTo>
                  <a:lnTo>
                    <a:pt x="281313" y="0"/>
                  </a:lnTo>
                  <a:lnTo>
                    <a:pt x="255891" y="5132"/>
                  </a:lnTo>
                  <a:lnTo>
                    <a:pt x="235132" y="19128"/>
                  </a:lnTo>
                  <a:lnTo>
                    <a:pt x="221136" y="39887"/>
                  </a:lnTo>
                  <a:lnTo>
                    <a:pt x="216004" y="65308"/>
                  </a:lnTo>
                  <a:lnTo>
                    <a:pt x="221136" y="90729"/>
                  </a:lnTo>
                  <a:lnTo>
                    <a:pt x="235132" y="111488"/>
                  </a:lnTo>
                  <a:lnTo>
                    <a:pt x="255891" y="125484"/>
                  </a:lnTo>
                  <a:lnTo>
                    <a:pt x="281313" y="130617"/>
                  </a:lnTo>
                  <a:lnTo>
                    <a:pt x="306734" y="125484"/>
                  </a:lnTo>
                  <a:lnTo>
                    <a:pt x="327493" y="111488"/>
                  </a:lnTo>
                  <a:lnTo>
                    <a:pt x="341489" y="90729"/>
                  </a:lnTo>
                  <a:lnTo>
                    <a:pt x="346621" y="65308"/>
                  </a:lnTo>
                  <a:close/>
                </a:path>
                <a:path extrusionOk="0" h="563244" w="1102995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  <a:path extrusionOk="0" h="563244" w="1102995">
                  <a:moveTo>
                    <a:pt x="130616" y="281313"/>
                  </a:moveTo>
                  <a:lnTo>
                    <a:pt x="125484" y="255892"/>
                  </a:lnTo>
                  <a:lnTo>
                    <a:pt x="111488" y="235133"/>
                  </a:lnTo>
                  <a:lnTo>
                    <a:pt x="90729" y="221137"/>
                  </a:lnTo>
                  <a:lnTo>
                    <a:pt x="65308" y="216004"/>
                  </a:lnTo>
                  <a:lnTo>
                    <a:pt x="39887" y="221137"/>
                  </a:lnTo>
                  <a:lnTo>
                    <a:pt x="19128" y="235133"/>
                  </a:lnTo>
                  <a:lnTo>
                    <a:pt x="5132" y="255892"/>
                  </a:lnTo>
                  <a:lnTo>
                    <a:pt x="0" y="281313"/>
                  </a:lnTo>
                  <a:lnTo>
                    <a:pt x="5132" y="306734"/>
                  </a:lnTo>
                  <a:lnTo>
                    <a:pt x="19128" y="327493"/>
                  </a:lnTo>
                  <a:lnTo>
                    <a:pt x="39887" y="341489"/>
                  </a:lnTo>
                  <a:lnTo>
                    <a:pt x="65308" y="346621"/>
                  </a:lnTo>
                  <a:lnTo>
                    <a:pt x="90729" y="341489"/>
                  </a:lnTo>
                  <a:lnTo>
                    <a:pt x="111488" y="327493"/>
                  </a:lnTo>
                  <a:lnTo>
                    <a:pt x="125484" y="306734"/>
                  </a:lnTo>
                  <a:lnTo>
                    <a:pt x="130616" y="281313"/>
                  </a:lnTo>
                  <a:close/>
                </a:path>
                <a:path extrusionOk="0" h="563244" w="1102995">
                  <a:moveTo>
                    <a:pt x="648153" y="248661"/>
                  </a:moveTo>
                  <a:lnTo>
                    <a:pt x="562810" y="205998"/>
                  </a:lnTo>
                </a:path>
                <a:path extrusionOk="0" h="563244" w="1102995">
                  <a:moveTo>
                    <a:pt x="431875" y="206000"/>
                  </a:moveTo>
                  <a:lnTo>
                    <a:pt x="346532" y="248678"/>
                  </a:lnTo>
                </a:path>
                <a:path extrusionOk="0" h="563244" w="1102995">
                  <a:moveTo>
                    <a:pt x="281331" y="208383"/>
                  </a:moveTo>
                  <a:lnTo>
                    <a:pt x="281327" y="138174"/>
                  </a:lnTo>
                </a:path>
                <a:path extrusionOk="0" h="563244" w="1102995">
                  <a:moveTo>
                    <a:pt x="346793" y="97978"/>
                  </a:moveTo>
                  <a:lnTo>
                    <a:pt x="432135" y="140662"/>
                  </a:lnTo>
                </a:path>
                <a:path extrusionOk="0" h="563244" w="1102995">
                  <a:moveTo>
                    <a:pt x="138212" y="65245"/>
                  </a:moveTo>
                  <a:lnTo>
                    <a:pt x="208421" y="65259"/>
                  </a:lnTo>
                </a:path>
                <a:path extrusionOk="0" h="563244" w="1102995">
                  <a:moveTo>
                    <a:pt x="138212" y="281272"/>
                  </a:moveTo>
                  <a:lnTo>
                    <a:pt x="208421" y="281281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07" name="Google Shape;207;p20"/>
          <p:cNvSpPr txBox="1"/>
          <p:nvPr/>
        </p:nvSpPr>
        <p:spPr>
          <a:xfrm>
            <a:off x="4477181" y="3370303"/>
            <a:ext cx="6794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p146"/>
          <p:cNvSpPr txBox="1"/>
          <p:nvPr>
            <p:ph type="title"/>
          </p:nvPr>
        </p:nvSpPr>
        <p:spPr>
          <a:xfrm>
            <a:off x="649008" y="59814"/>
            <a:ext cx="3310254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Stratégie pour prouver la </a:t>
            </a:r>
            <a:r>
              <a:rPr lang="en-US"/>
              <a:t>NP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-complétude</a:t>
            </a:r>
            <a:endParaRPr/>
          </a:p>
        </p:txBody>
      </p:sp>
      <p:sp>
        <p:nvSpPr>
          <p:cNvPr id="2063" name="Google Shape;2063;p146"/>
          <p:cNvSpPr/>
          <p:nvPr/>
        </p:nvSpPr>
        <p:spPr>
          <a:xfrm>
            <a:off x="495363" y="53398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64" name="Google Shape;2064;p146"/>
          <p:cNvSpPr/>
          <p:nvPr/>
        </p:nvSpPr>
        <p:spPr>
          <a:xfrm>
            <a:off x="495363" y="138169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65" name="Google Shape;2065;p146"/>
          <p:cNvSpPr/>
          <p:nvPr/>
        </p:nvSpPr>
        <p:spPr>
          <a:xfrm>
            <a:off x="495363" y="236860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66" name="Google Shape;2066;p146"/>
          <p:cNvSpPr txBox="1"/>
          <p:nvPr/>
        </p:nvSpPr>
        <p:spPr>
          <a:xfrm>
            <a:off x="560895" y="430124"/>
            <a:ext cx="3689985" cy="2681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175">
            <a:sp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prouver la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-complétude d’un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il suffit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5259" lvl="0" marL="353060" marR="0" rtl="0" algn="l">
              <a:lnSpc>
                <a:spcPct val="120000"/>
              </a:lnSpc>
              <a:spcBef>
                <a:spcPts val="175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Helvetica Neue"/>
              <a:buAutoNum type="arabicPeriod"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 prouver qu’il admet un vérificateur polynomial ;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5259" lvl="0" marL="353060" marR="102235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Helvetica Neue"/>
              <a:buAutoNum type="arabicPeriod"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de prouver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un problème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que l’on sait  déjà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-complet.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1350"/>
              <a:buFont typeface="Helvetica Neue"/>
              <a:buNone/>
            </a:pPr>
            <a:r>
              <a:t/>
            </a:r>
            <a:endParaRPr sz="13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Pourquoi ?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15900" marR="0" rtl="0" algn="l">
              <a:lnSpc>
                <a:spcPct val="115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En effet, le point 1. permet de garantir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15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le point 2. que pour tout problème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a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1" marL="62992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b="0" i="0" lang="en-US" sz="9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en effet, par la </a:t>
            </a:r>
            <a:r>
              <a:rPr b="0" i="0" lang="en-US" sz="9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b="0" i="0" lang="en-US" sz="9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-complétude de </a:t>
            </a:r>
            <a:r>
              <a:rPr b="0" i="1" lang="en-US" sz="900" u="none" cap="none" strike="noStrike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b="0" i="0" lang="en-US" sz="9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on a </a:t>
            </a:r>
            <a:r>
              <a:rPr b="0" i="1" lang="en-US" sz="900" u="none" cap="none" strike="noStrike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b="0" i="0" lang="en-US" sz="900" u="none" cap="none" strike="noStrike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b="0" i="1" lang="en-US" sz="900" u="none" cap="none" strike="noStrike"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-US" sz="9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, et puisque</a:t>
            </a:r>
            <a:endParaRPr b="0" i="0" sz="9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299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on obtient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6200" marR="30480" rtl="0" algn="l">
              <a:lnSpc>
                <a:spcPct val="10909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Attention, la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-complétude d’un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s’obtient  en prouvant qu’il est plus difficile qu’un autre  problème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-complet, et pas le contraire.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Arial"/>
              <a:ea typeface="Arial"/>
              <a:cs typeface="Arial"/>
              <a:sym typeface="Arial"/>
            </a:endParaRPr>
          </a:p>
          <a:p>
            <a:pPr indent="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C’est une erreur fréquente dans les raisonnements.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7" name="Google Shape;2067;p146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50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147"/>
          <p:cNvSpPr txBox="1"/>
          <p:nvPr>
            <p:ph type="title"/>
          </p:nvPr>
        </p:nvSpPr>
        <p:spPr>
          <a:xfrm>
            <a:off x="213563" y="58214"/>
            <a:ext cx="4181475" cy="471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25">
            <a:spAutoFit/>
          </a:bodyPr>
          <a:lstStyle/>
          <a:p>
            <a:pPr indent="-1254760" lvl="0" marL="1266825" marR="5080" rtl="0" algn="l">
              <a:lnSpc>
                <a:spcPct val="10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Une autre raison pour prouver la </a:t>
            </a:r>
            <a:r>
              <a:rPr lang="en-US"/>
              <a:t>NP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-complétude de  différents problèmes</a:t>
            </a:r>
            <a:endParaRPr/>
          </a:p>
        </p:txBody>
      </p:sp>
      <p:sp>
        <p:nvSpPr>
          <p:cNvPr id="2073" name="Google Shape;2073;p147"/>
          <p:cNvSpPr/>
          <p:nvPr/>
        </p:nvSpPr>
        <p:spPr>
          <a:xfrm>
            <a:off x="495363" y="135239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74" name="Google Shape;2074;p147"/>
          <p:cNvSpPr txBox="1"/>
          <p:nvPr/>
        </p:nvSpPr>
        <p:spPr>
          <a:xfrm>
            <a:off x="611695" y="1273605"/>
            <a:ext cx="3543935" cy="974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25400" marR="13843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Cette stratégie nécessite de posséder une base la plus  large possible de problèmes connus pour être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5400" marR="0" rtl="0" algn="l">
              <a:lnSpc>
                <a:spcPct val="10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-complets.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02260" marR="431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Plus de 300 répertoriés en 1979 dans le livre de Garey &amp;  Johnson.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75" name="Google Shape;2075;p147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51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p148"/>
          <p:cNvSpPr txBox="1"/>
          <p:nvPr>
            <p:ph type="title"/>
          </p:nvPr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Plus précisément</a:t>
            </a:r>
            <a:endParaRPr/>
          </a:p>
        </p:txBody>
      </p:sp>
      <p:sp>
        <p:nvSpPr>
          <p:cNvPr id="2081" name="Google Shape;2081;p148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52</a:t>
            </a:r>
            <a:endParaRPr/>
          </a:p>
        </p:txBody>
      </p:sp>
      <p:sp>
        <p:nvSpPr>
          <p:cNvPr id="2082" name="Google Shape;2082;p148"/>
          <p:cNvSpPr txBox="1"/>
          <p:nvPr/>
        </p:nvSpPr>
        <p:spPr>
          <a:xfrm>
            <a:off x="347294" y="1010398"/>
            <a:ext cx="1838960" cy="88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208279" lvl="0" marL="220345" marR="671195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NP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-complétude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NP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-complétude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Théorème de Cook-Levin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Prouver la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NP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-complétude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/>
              </a:rPr>
              <a:t>Exemples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6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Google Shape;2087;p149"/>
          <p:cNvSpPr txBox="1"/>
          <p:nvPr>
            <p:ph type="title"/>
          </p:nvPr>
        </p:nvSpPr>
        <p:spPr>
          <a:xfrm>
            <a:off x="1415580" y="59814"/>
            <a:ext cx="1777364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3-SAT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est </a:t>
            </a:r>
            <a:r>
              <a:rPr lang="en-US"/>
              <a:t>NP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-complet</a:t>
            </a:r>
            <a:endParaRPr/>
          </a:p>
        </p:txBody>
      </p:sp>
      <p:sp>
        <p:nvSpPr>
          <p:cNvPr id="2088" name="Google Shape;2088;p149"/>
          <p:cNvSpPr txBox="1"/>
          <p:nvPr/>
        </p:nvSpPr>
        <p:spPr>
          <a:xfrm>
            <a:off x="8559" y="283208"/>
            <a:ext cx="3877945" cy="518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5115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Problème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3-SAT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15950" lvl="0" marL="628015" marR="5080" rtl="0" algn="l">
              <a:lnSpc>
                <a:spcPct val="109090"/>
              </a:lnSpc>
              <a:spcBef>
                <a:spcPts val="195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7F00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100">
                <a:solidFill>
                  <a:srgbClr val="FF7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Une formule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sous la forme d’une conjonction de  disjonction de 3 littéraux (variables ou leur négation).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89" name="Google Shape;2089;p149"/>
          <p:cNvSpPr/>
          <p:nvPr/>
        </p:nvSpPr>
        <p:spPr>
          <a:xfrm>
            <a:off x="495363" y="302240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90" name="Google Shape;2090;p149"/>
          <p:cNvSpPr txBox="1"/>
          <p:nvPr/>
        </p:nvSpPr>
        <p:spPr>
          <a:xfrm>
            <a:off x="31564" y="2054951"/>
            <a:ext cx="4204970" cy="1252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31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7F00"/>
                </a:solidFill>
                <a:latin typeface="Arial"/>
                <a:ea typeface="Arial"/>
                <a:cs typeface="Arial"/>
                <a:sym typeface="Arial"/>
              </a:rPr>
              <a:t>éponse</a:t>
            </a:r>
            <a:r>
              <a:rPr lang="en-US" sz="1100">
                <a:solidFill>
                  <a:srgbClr val="FF7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Décider si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satisfiable.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28295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Theorem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28295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Le problème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3-SAT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est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-complet.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indent="0" lvl="0" marL="605155" marR="5080" rtl="0" algn="l">
              <a:lnSpc>
                <a:spcPct val="102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appelle souvent théorème de Cook-Levin ce théorème,  plus facile à utiliser que l’autre.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1" name="Google Shape;2091;p149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53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5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p150"/>
          <p:cNvSpPr txBox="1"/>
          <p:nvPr>
            <p:ph type="title"/>
          </p:nvPr>
        </p:nvSpPr>
        <p:spPr>
          <a:xfrm>
            <a:off x="1415580" y="59814"/>
            <a:ext cx="1777364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3-SAT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est </a:t>
            </a:r>
            <a:r>
              <a:rPr lang="en-US"/>
              <a:t>NP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-complet</a:t>
            </a:r>
            <a:endParaRPr/>
          </a:p>
        </p:txBody>
      </p:sp>
      <p:sp>
        <p:nvSpPr>
          <p:cNvPr id="2097" name="Google Shape;2097;p150"/>
          <p:cNvSpPr/>
          <p:nvPr/>
        </p:nvSpPr>
        <p:spPr>
          <a:xfrm>
            <a:off x="495363" y="302240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98" name="Google Shape;2098;p150"/>
          <p:cNvSpPr txBox="1"/>
          <p:nvPr/>
        </p:nvSpPr>
        <p:spPr>
          <a:xfrm>
            <a:off x="-93040" y="283208"/>
            <a:ext cx="4342130" cy="3024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45275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Problème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3-SAT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15950" lvl="0" marL="729615" marR="367665" rtl="0" algn="l">
              <a:lnSpc>
                <a:spcPct val="109090"/>
              </a:lnSpc>
              <a:spcBef>
                <a:spcPts val="195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7F00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100">
                <a:solidFill>
                  <a:srgbClr val="FF7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Une formule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sous la forme d’une conjonction de  disjonction de 3 littéraux (variables ou leur négation).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69950" marR="0" rtl="0" algn="l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Formellement : une formule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101215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∧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· · · ∧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i="1" lang="en-US" sz="1050"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endParaRPr baseline="-25000" sz="105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00711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avec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104390" marR="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i="1" lang="en-US" sz="15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i  </a:t>
            </a:r>
            <a:r>
              <a:rPr baseline="30000" lang="en-US" sz="15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baseline="30000" i="1" lang="en-US" sz="150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lang="en-US" sz="70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baseline="30000" lang="en-US" sz="1500">
                <a:latin typeface="Lucida Sans"/>
                <a:ea typeface="Lucida Sans"/>
                <a:cs typeface="Lucida Sans"/>
                <a:sym typeface="Lucida Sans"/>
              </a:rPr>
              <a:t>∨ </a:t>
            </a:r>
            <a:r>
              <a:rPr baseline="30000" i="1" lang="en-US" sz="150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lang="en-US" sz="70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baseline="30000" lang="en-US" sz="1500">
                <a:latin typeface="Lucida Sans"/>
                <a:ea typeface="Lucida Sans"/>
                <a:cs typeface="Lucida Sans"/>
                <a:sym typeface="Lucida Sans"/>
              </a:rPr>
              <a:t>∨ </a:t>
            </a:r>
            <a:r>
              <a:rPr baseline="30000" i="1" lang="en-US" sz="150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lang="en-US" sz="7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i="1" lang="en-US" sz="1500">
                <a:latin typeface="Verdana"/>
                <a:ea typeface="Verdana"/>
                <a:cs typeface="Verdana"/>
                <a:sym typeface="Verdana"/>
              </a:rPr>
              <a:t>,</a:t>
            </a:r>
            <a:endParaRPr baseline="30000"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1007110" marR="0" rtl="0" algn="l">
              <a:lnSpc>
                <a:spcPct val="120000"/>
              </a:lnSpc>
              <a:spcBef>
                <a:spcPts val="295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où pour tout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02310" lvl="0" marL="1708785" marR="277495" rtl="0" algn="l">
              <a:lnSpc>
                <a:spcPct val="8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aseline="-25000" lang="en-US" sz="1500">
                <a:latin typeface="Helvetica Neue"/>
                <a:ea typeface="Helvetica Neue"/>
                <a:cs typeface="Helvetica Neue"/>
                <a:sym typeface="Helvetica Neue"/>
              </a:rPr>
              <a:t>pour des var		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-25000" i="1" lang="en-US" sz="105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j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soit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soit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¬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k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l’un des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 iables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{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· · ·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}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716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7F00"/>
                </a:solidFill>
                <a:latin typeface="Arial"/>
                <a:ea typeface="Arial"/>
                <a:cs typeface="Arial"/>
                <a:sym typeface="Arial"/>
              </a:rPr>
              <a:t>éponse</a:t>
            </a:r>
            <a:r>
              <a:rPr lang="en-US" sz="1100">
                <a:solidFill>
                  <a:srgbClr val="FF7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Décider si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satisfiable.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2755" marR="0" rtl="0" algn="l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Theorem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2755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Le problème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3-SAT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est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-complet.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Arial"/>
              <a:ea typeface="Arial"/>
              <a:cs typeface="Arial"/>
              <a:sym typeface="Arial"/>
            </a:endParaRPr>
          </a:p>
          <a:p>
            <a:pPr indent="0" lvl="0" marL="729615" marR="17780" rtl="0" algn="l">
              <a:lnSpc>
                <a:spcPct val="102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appelle souvent théorème de Cook-Levin ce théorème,  plus facile à utiliser que l’autre.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9" name="Google Shape;2099;p150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53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3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p151"/>
          <p:cNvSpPr/>
          <p:nvPr/>
        </p:nvSpPr>
        <p:spPr>
          <a:xfrm>
            <a:off x="495363" y="38601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05" name="Google Shape;2105;p151"/>
          <p:cNvSpPr txBox="1"/>
          <p:nvPr/>
        </p:nvSpPr>
        <p:spPr>
          <a:xfrm>
            <a:off x="624395" y="21974"/>
            <a:ext cx="1978660" cy="950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600">
            <a:spAutoFit/>
          </a:bodyPr>
          <a:lstStyle/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Preuve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6" name="Google Shape;2106;p151"/>
          <p:cNvSpPr/>
          <p:nvPr/>
        </p:nvSpPr>
        <p:spPr>
          <a:xfrm>
            <a:off x="495363" y="8595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07" name="Google Shape;2107;p151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54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152"/>
          <p:cNvSpPr txBox="1"/>
          <p:nvPr>
            <p:ph type="title"/>
          </p:nvPr>
        </p:nvSpPr>
        <p:spPr>
          <a:xfrm>
            <a:off x="2004987" y="59814"/>
            <a:ext cx="59817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Preuve</a:t>
            </a:r>
            <a:endParaRPr/>
          </a:p>
        </p:txBody>
      </p:sp>
      <p:sp>
        <p:nvSpPr>
          <p:cNvPr id="2113" name="Google Shape;2113;p152"/>
          <p:cNvSpPr/>
          <p:nvPr/>
        </p:nvSpPr>
        <p:spPr>
          <a:xfrm>
            <a:off x="495363" y="38601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14" name="Google Shape;2114;p152"/>
          <p:cNvSpPr txBox="1"/>
          <p:nvPr/>
        </p:nvSpPr>
        <p:spPr>
          <a:xfrm>
            <a:off x="598995" y="307224"/>
            <a:ext cx="3578860" cy="66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14960" marR="5588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La donnée d’une valeur dans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{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}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chaque variable  constitue un certificat vérifiable en temps polynomial.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7465" marR="0" rtl="0" algn="l">
              <a:lnSpc>
                <a:spcPct val="117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15" name="Google Shape;2115;p152"/>
          <p:cNvSpPr/>
          <p:nvPr/>
        </p:nvSpPr>
        <p:spPr>
          <a:xfrm>
            <a:off x="495363" y="8595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16" name="Google Shape;2116;p152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54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0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153"/>
          <p:cNvSpPr txBox="1"/>
          <p:nvPr>
            <p:ph type="title"/>
          </p:nvPr>
        </p:nvSpPr>
        <p:spPr>
          <a:xfrm>
            <a:off x="2004987" y="59814"/>
            <a:ext cx="59817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Preuve</a:t>
            </a:r>
            <a:endParaRPr/>
          </a:p>
        </p:txBody>
      </p:sp>
      <p:sp>
        <p:nvSpPr>
          <p:cNvPr id="2122" name="Google Shape;2122;p153"/>
          <p:cNvSpPr/>
          <p:nvPr/>
        </p:nvSpPr>
        <p:spPr>
          <a:xfrm>
            <a:off x="495363" y="38601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23" name="Google Shape;2123;p153"/>
          <p:cNvSpPr txBox="1"/>
          <p:nvPr/>
        </p:nvSpPr>
        <p:spPr>
          <a:xfrm>
            <a:off x="573595" y="307224"/>
            <a:ext cx="362966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40360" marR="8128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La donnée d’une valeur dans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{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}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chaque variable  constitue un certificat vérifiable en temps polynomial.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2864" marR="0" rtl="0" algn="l">
              <a:lnSpc>
                <a:spcPct val="117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formule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24" name="Google Shape;2124;p153"/>
          <p:cNvSpPr/>
          <p:nvPr/>
        </p:nvSpPr>
        <p:spPr>
          <a:xfrm>
            <a:off x="495363" y="8595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25" name="Google Shape;2125;p153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54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9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p154"/>
          <p:cNvSpPr txBox="1"/>
          <p:nvPr>
            <p:ph type="title"/>
          </p:nvPr>
        </p:nvSpPr>
        <p:spPr>
          <a:xfrm>
            <a:off x="2004987" y="59814"/>
            <a:ext cx="59817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Preuve</a:t>
            </a:r>
            <a:endParaRPr/>
          </a:p>
        </p:txBody>
      </p:sp>
      <p:sp>
        <p:nvSpPr>
          <p:cNvPr id="2131" name="Google Shape;2131;p154"/>
          <p:cNvSpPr/>
          <p:nvPr/>
        </p:nvSpPr>
        <p:spPr>
          <a:xfrm>
            <a:off x="495363" y="38601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32" name="Google Shape;2132;p154"/>
          <p:cNvSpPr txBox="1"/>
          <p:nvPr/>
        </p:nvSpPr>
        <p:spPr>
          <a:xfrm>
            <a:off x="573595" y="307224"/>
            <a:ext cx="3629660" cy="1100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40360" marR="8128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La donnée d’une valeur dans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{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}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chaque variable  constitue un certificat vérifiable en temps polynomial.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2864" marR="0" rtl="0" algn="l">
              <a:lnSpc>
                <a:spcPct val="117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15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formule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0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clause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par exemple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4036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¬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z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¬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33" name="Google Shape;2133;p154"/>
          <p:cNvSpPr/>
          <p:nvPr/>
        </p:nvSpPr>
        <p:spPr>
          <a:xfrm>
            <a:off x="495363" y="8595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34" name="Google Shape;2134;p154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54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8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p155"/>
          <p:cNvSpPr txBox="1"/>
          <p:nvPr>
            <p:ph type="title"/>
          </p:nvPr>
        </p:nvSpPr>
        <p:spPr>
          <a:xfrm>
            <a:off x="2004987" y="59814"/>
            <a:ext cx="59817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Preuve</a:t>
            </a:r>
            <a:endParaRPr/>
          </a:p>
        </p:txBody>
      </p:sp>
      <p:sp>
        <p:nvSpPr>
          <p:cNvPr id="2140" name="Google Shape;2140;p155"/>
          <p:cNvSpPr/>
          <p:nvPr/>
        </p:nvSpPr>
        <p:spPr>
          <a:xfrm>
            <a:off x="495363" y="38601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41" name="Google Shape;2141;p155"/>
          <p:cNvSpPr/>
          <p:nvPr/>
        </p:nvSpPr>
        <p:spPr>
          <a:xfrm>
            <a:off x="495363" y="8595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42" name="Google Shape;2142;p155"/>
          <p:cNvSpPr txBox="1"/>
          <p:nvPr/>
        </p:nvSpPr>
        <p:spPr>
          <a:xfrm>
            <a:off x="535495" y="307224"/>
            <a:ext cx="3738245" cy="1522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78460" marR="15113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La donnée d’une valeur dans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{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}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chaque variable  constitue un certificat vérifiable en temps polynomial.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00965" marR="0" rtl="0" algn="l">
              <a:lnSpc>
                <a:spcPct val="117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41300" marR="0" rtl="0" algn="l">
              <a:lnSpc>
                <a:spcPct val="115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formule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41300" marR="0" rtl="0" algn="l">
              <a:lnSpc>
                <a:spcPct val="10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clause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par exemple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7846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¬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z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¬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55320" marR="17780" rtl="0" algn="l">
              <a:lnSpc>
                <a:spcPct val="101499"/>
              </a:lnSpc>
              <a:spcBef>
                <a:spcPts val="3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On introduit de nouvelles variables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a, b, c, d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associées à  cette clause, et on remplace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par la formule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  =  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∧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¬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∨¬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∧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¬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∧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¬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∨¬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∧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¬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.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155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54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 txBox="1"/>
          <p:nvPr>
            <p:ph type="title"/>
          </p:nvPr>
        </p:nvSpPr>
        <p:spPr>
          <a:xfrm>
            <a:off x="1043813" y="59814"/>
            <a:ext cx="25209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Exemple 2 : 3</a:t>
            </a:r>
            <a:r>
              <a:rPr lang="en-US"/>
              <a:t>-COLORABILITE</a:t>
            </a:r>
            <a:endParaRPr/>
          </a:p>
        </p:txBody>
      </p:sp>
      <p:sp>
        <p:nvSpPr>
          <p:cNvPr id="213" name="Google Shape;213;p21"/>
          <p:cNvSpPr/>
          <p:nvPr/>
        </p:nvSpPr>
        <p:spPr>
          <a:xfrm>
            <a:off x="495363" y="3814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4" name="Google Shape;214;p21"/>
          <p:cNvSpPr txBox="1"/>
          <p:nvPr/>
        </p:nvSpPr>
        <p:spPr>
          <a:xfrm>
            <a:off x="262724" y="302677"/>
            <a:ext cx="3985895" cy="649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740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2550" marR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graphe (fini)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8810" lvl="0" marL="650875" marR="5080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s’il existe un coloriage du graphe utilisant au plus 3  couleurs.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15" name="Google Shape;215;p21"/>
          <p:cNvGrpSpPr/>
          <p:nvPr/>
        </p:nvGrpSpPr>
        <p:grpSpPr>
          <a:xfrm>
            <a:off x="1745092" y="1183447"/>
            <a:ext cx="1110586" cy="570218"/>
            <a:chOff x="1745092" y="1183447"/>
            <a:chExt cx="1110586" cy="570218"/>
          </a:xfrm>
        </p:grpSpPr>
        <p:sp>
          <p:nvSpPr>
            <p:cNvPr id="216" name="Google Shape;216;p21"/>
            <p:cNvSpPr/>
            <p:nvPr/>
          </p:nvSpPr>
          <p:spPr>
            <a:xfrm>
              <a:off x="1890896" y="1680753"/>
              <a:ext cx="502284" cy="0"/>
            </a:xfrm>
            <a:custGeom>
              <a:rect b="b" l="l" r="r" t="t"/>
              <a:pathLst>
                <a:path extrusionOk="0" h="120000" w="502285">
                  <a:moveTo>
                    <a:pt x="0" y="0"/>
                  </a:moveTo>
                  <a:lnTo>
                    <a:pt x="5022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17" name="Google Shape;217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5092" y="1607865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21"/>
            <p:cNvSpPr/>
            <p:nvPr/>
          </p:nvSpPr>
          <p:spPr>
            <a:xfrm>
              <a:off x="1752683" y="1183447"/>
              <a:ext cx="1102995" cy="563245"/>
            </a:xfrm>
            <a:custGeom>
              <a:rect b="b" l="l" r="r" t="t"/>
              <a:pathLst>
                <a:path extrusionOk="0" h="563244" w="1102995">
                  <a:moveTo>
                    <a:pt x="782593" y="474228"/>
                  </a:moveTo>
                  <a:lnTo>
                    <a:pt x="968155" y="412372"/>
                  </a:lnTo>
                </a:path>
                <a:path extrusionOk="0" h="563244" w="1102995">
                  <a:moveTo>
                    <a:pt x="968155" y="366207"/>
                  </a:moveTo>
                  <a:lnTo>
                    <a:pt x="782593" y="304357"/>
                  </a:lnTo>
                </a:path>
                <a:path extrusionOk="0" h="563244" w="1102995">
                  <a:moveTo>
                    <a:pt x="713385" y="354192"/>
                  </a:moveTo>
                  <a:lnTo>
                    <a:pt x="713372" y="424401"/>
                  </a:lnTo>
                </a:path>
                <a:path extrusionOk="0" h="563244" w="1102995">
                  <a:moveTo>
                    <a:pt x="778631" y="497318"/>
                  </a:moveTo>
                  <a:lnTo>
                    <a:pt x="773499" y="471897"/>
                  </a:lnTo>
                  <a:lnTo>
                    <a:pt x="759503" y="451138"/>
                  </a:lnTo>
                  <a:lnTo>
                    <a:pt x="738744" y="437141"/>
                  </a:lnTo>
                  <a:lnTo>
                    <a:pt x="713323" y="432009"/>
                  </a:lnTo>
                  <a:lnTo>
                    <a:pt x="687901" y="437141"/>
                  </a:lnTo>
                  <a:lnTo>
                    <a:pt x="667142" y="451138"/>
                  </a:lnTo>
                  <a:lnTo>
                    <a:pt x="653146" y="471897"/>
                  </a:lnTo>
                  <a:lnTo>
                    <a:pt x="648014" y="497318"/>
                  </a:lnTo>
                  <a:lnTo>
                    <a:pt x="653146" y="522739"/>
                  </a:lnTo>
                  <a:lnTo>
                    <a:pt x="667142" y="543498"/>
                  </a:lnTo>
                  <a:lnTo>
                    <a:pt x="687901" y="557494"/>
                  </a:lnTo>
                  <a:lnTo>
                    <a:pt x="713323" y="562626"/>
                  </a:lnTo>
                  <a:lnTo>
                    <a:pt x="738744" y="557494"/>
                  </a:lnTo>
                  <a:lnTo>
                    <a:pt x="759503" y="543498"/>
                  </a:lnTo>
                  <a:lnTo>
                    <a:pt x="773499" y="522739"/>
                  </a:lnTo>
                  <a:lnTo>
                    <a:pt x="778631" y="497318"/>
                  </a:lnTo>
                  <a:close/>
                </a:path>
                <a:path extrusionOk="0" h="563244" w="1102995">
                  <a:moveTo>
                    <a:pt x="1102638" y="389315"/>
                  </a:moveTo>
                  <a:lnTo>
                    <a:pt x="1097506" y="363894"/>
                  </a:lnTo>
                  <a:lnTo>
                    <a:pt x="1083510" y="343135"/>
                  </a:lnTo>
                  <a:lnTo>
                    <a:pt x="1062751" y="329139"/>
                  </a:lnTo>
                  <a:lnTo>
                    <a:pt x="1037330" y="324007"/>
                  </a:lnTo>
                  <a:lnTo>
                    <a:pt x="1011909" y="329139"/>
                  </a:lnTo>
                  <a:lnTo>
                    <a:pt x="991150" y="343135"/>
                  </a:lnTo>
                  <a:lnTo>
                    <a:pt x="977153" y="363894"/>
                  </a:lnTo>
                  <a:lnTo>
                    <a:pt x="972021" y="389315"/>
                  </a:lnTo>
                  <a:lnTo>
                    <a:pt x="977153" y="414737"/>
                  </a:lnTo>
                  <a:lnTo>
                    <a:pt x="991150" y="435496"/>
                  </a:lnTo>
                  <a:lnTo>
                    <a:pt x="1011909" y="449492"/>
                  </a:lnTo>
                  <a:lnTo>
                    <a:pt x="1037330" y="454624"/>
                  </a:lnTo>
                  <a:lnTo>
                    <a:pt x="1062751" y="449492"/>
                  </a:lnTo>
                  <a:lnTo>
                    <a:pt x="1083510" y="435496"/>
                  </a:lnTo>
                  <a:lnTo>
                    <a:pt x="1097506" y="414737"/>
                  </a:lnTo>
                  <a:lnTo>
                    <a:pt x="1102638" y="389315"/>
                  </a:lnTo>
                  <a:close/>
                </a:path>
                <a:path extrusionOk="0" h="563244" w="1102995">
                  <a:moveTo>
                    <a:pt x="778631" y="281313"/>
                  </a:moveTo>
                  <a:lnTo>
                    <a:pt x="773499" y="255892"/>
                  </a:lnTo>
                  <a:lnTo>
                    <a:pt x="759503" y="235133"/>
                  </a:lnTo>
                  <a:lnTo>
                    <a:pt x="738744" y="221137"/>
                  </a:lnTo>
                  <a:lnTo>
                    <a:pt x="713323" y="216004"/>
                  </a:lnTo>
                  <a:lnTo>
                    <a:pt x="687901" y="221137"/>
                  </a:lnTo>
                  <a:lnTo>
                    <a:pt x="667142" y="235133"/>
                  </a:lnTo>
                  <a:lnTo>
                    <a:pt x="653146" y="255892"/>
                  </a:lnTo>
                  <a:lnTo>
                    <a:pt x="648014" y="281313"/>
                  </a:lnTo>
                  <a:lnTo>
                    <a:pt x="653146" y="306734"/>
                  </a:lnTo>
                  <a:lnTo>
                    <a:pt x="667142" y="327493"/>
                  </a:lnTo>
                  <a:lnTo>
                    <a:pt x="687901" y="341489"/>
                  </a:lnTo>
                  <a:lnTo>
                    <a:pt x="713323" y="346621"/>
                  </a:lnTo>
                  <a:lnTo>
                    <a:pt x="738744" y="341489"/>
                  </a:lnTo>
                  <a:lnTo>
                    <a:pt x="759503" y="327493"/>
                  </a:lnTo>
                  <a:lnTo>
                    <a:pt x="773499" y="306734"/>
                  </a:lnTo>
                  <a:lnTo>
                    <a:pt x="778631" y="281313"/>
                  </a:lnTo>
                  <a:close/>
                </a:path>
                <a:path extrusionOk="0" h="563244" w="1102995">
                  <a:moveTo>
                    <a:pt x="562626" y="173310"/>
                  </a:moveTo>
                  <a:lnTo>
                    <a:pt x="557494" y="147889"/>
                  </a:lnTo>
                  <a:lnTo>
                    <a:pt x="543498" y="127130"/>
                  </a:lnTo>
                  <a:lnTo>
                    <a:pt x="522739" y="113134"/>
                  </a:lnTo>
                  <a:lnTo>
                    <a:pt x="497318" y="108002"/>
                  </a:lnTo>
                  <a:lnTo>
                    <a:pt x="471896" y="113134"/>
                  </a:lnTo>
                  <a:lnTo>
                    <a:pt x="451137" y="127130"/>
                  </a:lnTo>
                  <a:lnTo>
                    <a:pt x="437141" y="147889"/>
                  </a:lnTo>
                  <a:lnTo>
                    <a:pt x="432009" y="173310"/>
                  </a:lnTo>
                  <a:lnTo>
                    <a:pt x="437141" y="198732"/>
                  </a:lnTo>
                  <a:lnTo>
                    <a:pt x="451137" y="219491"/>
                  </a:lnTo>
                  <a:lnTo>
                    <a:pt x="471896" y="233487"/>
                  </a:lnTo>
                  <a:lnTo>
                    <a:pt x="497318" y="238619"/>
                  </a:lnTo>
                  <a:lnTo>
                    <a:pt x="522739" y="233487"/>
                  </a:lnTo>
                  <a:lnTo>
                    <a:pt x="543498" y="219491"/>
                  </a:lnTo>
                  <a:lnTo>
                    <a:pt x="557494" y="198732"/>
                  </a:lnTo>
                  <a:lnTo>
                    <a:pt x="562626" y="173310"/>
                  </a:lnTo>
                  <a:close/>
                </a:path>
                <a:path extrusionOk="0" h="563244" w="1102995">
                  <a:moveTo>
                    <a:pt x="346621" y="281313"/>
                  </a:moveTo>
                  <a:lnTo>
                    <a:pt x="341489" y="255892"/>
                  </a:lnTo>
                  <a:lnTo>
                    <a:pt x="327493" y="235133"/>
                  </a:lnTo>
                  <a:lnTo>
                    <a:pt x="306734" y="221137"/>
                  </a:lnTo>
                  <a:lnTo>
                    <a:pt x="281313" y="216004"/>
                  </a:lnTo>
                  <a:lnTo>
                    <a:pt x="255891" y="221137"/>
                  </a:lnTo>
                  <a:lnTo>
                    <a:pt x="235132" y="235133"/>
                  </a:lnTo>
                  <a:lnTo>
                    <a:pt x="221136" y="255892"/>
                  </a:lnTo>
                  <a:lnTo>
                    <a:pt x="216004" y="281313"/>
                  </a:lnTo>
                  <a:lnTo>
                    <a:pt x="221136" y="306734"/>
                  </a:lnTo>
                  <a:lnTo>
                    <a:pt x="235132" y="327493"/>
                  </a:lnTo>
                  <a:lnTo>
                    <a:pt x="255891" y="341489"/>
                  </a:lnTo>
                  <a:lnTo>
                    <a:pt x="281313" y="346621"/>
                  </a:lnTo>
                  <a:lnTo>
                    <a:pt x="306734" y="341489"/>
                  </a:lnTo>
                  <a:lnTo>
                    <a:pt x="327493" y="327493"/>
                  </a:lnTo>
                  <a:lnTo>
                    <a:pt x="341489" y="306734"/>
                  </a:lnTo>
                  <a:lnTo>
                    <a:pt x="346621" y="281313"/>
                  </a:lnTo>
                  <a:close/>
                </a:path>
                <a:path extrusionOk="0" h="563244" w="1102995">
                  <a:moveTo>
                    <a:pt x="346621" y="65308"/>
                  </a:moveTo>
                  <a:lnTo>
                    <a:pt x="341489" y="39887"/>
                  </a:lnTo>
                  <a:lnTo>
                    <a:pt x="327493" y="19128"/>
                  </a:lnTo>
                  <a:lnTo>
                    <a:pt x="306734" y="5132"/>
                  </a:lnTo>
                  <a:lnTo>
                    <a:pt x="281313" y="0"/>
                  </a:lnTo>
                  <a:lnTo>
                    <a:pt x="255891" y="5132"/>
                  </a:lnTo>
                  <a:lnTo>
                    <a:pt x="235132" y="19128"/>
                  </a:lnTo>
                  <a:lnTo>
                    <a:pt x="221136" y="39887"/>
                  </a:lnTo>
                  <a:lnTo>
                    <a:pt x="216004" y="65308"/>
                  </a:lnTo>
                  <a:lnTo>
                    <a:pt x="221136" y="90729"/>
                  </a:lnTo>
                  <a:lnTo>
                    <a:pt x="235132" y="111488"/>
                  </a:lnTo>
                  <a:lnTo>
                    <a:pt x="255891" y="125484"/>
                  </a:lnTo>
                  <a:lnTo>
                    <a:pt x="281313" y="130617"/>
                  </a:lnTo>
                  <a:lnTo>
                    <a:pt x="306734" y="125484"/>
                  </a:lnTo>
                  <a:lnTo>
                    <a:pt x="327493" y="111488"/>
                  </a:lnTo>
                  <a:lnTo>
                    <a:pt x="341489" y="90729"/>
                  </a:lnTo>
                  <a:lnTo>
                    <a:pt x="346621" y="65308"/>
                  </a:lnTo>
                  <a:close/>
                </a:path>
                <a:path extrusionOk="0" h="563244" w="1102995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  <a:path extrusionOk="0" h="563244" w="1102995">
                  <a:moveTo>
                    <a:pt x="130616" y="281313"/>
                  </a:moveTo>
                  <a:lnTo>
                    <a:pt x="125484" y="255892"/>
                  </a:lnTo>
                  <a:lnTo>
                    <a:pt x="111488" y="235133"/>
                  </a:lnTo>
                  <a:lnTo>
                    <a:pt x="90729" y="221137"/>
                  </a:lnTo>
                  <a:lnTo>
                    <a:pt x="65308" y="216004"/>
                  </a:lnTo>
                  <a:lnTo>
                    <a:pt x="39887" y="221137"/>
                  </a:lnTo>
                  <a:lnTo>
                    <a:pt x="19128" y="235133"/>
                  </a:lnTo>
                  <a:lnTo>
                    <a:pt x="5132" y="255892"/>
                  </a:lnTo>
                  <a:lnTo>
                    <a:pt x="0" y="281313"/>
                  </a:lnTo>
                  <a:lnTo>
                    <a:pt x="5132" y="306734"/>
                  </a:lnTo>
                  <a:lnTo>
                    <a:pt x="19128" y="327493"/>
                  </a:lnTo>
                  <a:lnTo>
                    <a:pt x="39887" y="341489"/>
                  </a:lnTo>
                  <a:lnTo>
                    <a:pt x="65308" y="346621"/>
                  </a:lnTo>
                  <a:lnTo>
                    <a:pt x="90729" y="341489"/>
                  </a:lnTo>
                  <a:lnTo>
                    <a:pt x="111488" y="327493"/>
                  </a:lnTo>
                  <a:lnTo>
                    <a:pt x="125484" y="306734"/>
                  </a:lnTo>
                  <a:lnTo>
                    <a:pt x="130616" y="281313"/>
                  </a:lnTo>
                  <a:close/>
                </a:path>
                <a:path extrusionOk="0" h="563244" w="1102995">
                  <a:moveTo>
                    <a:pt x="648153" y="248661"/>
                  </a:moveTo>
                  <a:lnTo>
                    <a:pt x="562810" y="205998"/>
                  </a:lnTo>
                </a:path>
                <a:path extrusionOk="0" h="563244" w="1102995">
                  <a:moveTo>
                    <a:pt x="431875" y="206000"/>
                  </a:moveTo>
                  <a:lnTo>
                    <a:pt x="346532" y="248678"/>
                  </a:lnTo>
                </a:path>
                <a:path extrusionOk="0" h="563244" w="1102995">
                  <a:moveTo>
                    <a:pt x="281331" y="208383"/>
                  </a:moveTo>
                  <a:lnTo>
                    <a:pt x="281327" y="138174"/>
                  </a:lnTo>
                </a:path>
                <a:path extrusionOk="0" h="563244" w="1102995">
                  <a:moveTo>
                    <a:pt x="346793" y="97978"/>
                  </a:moveTo>
                  <a:lnTo>
                    <a:pt x="432135" y="140662"/>
                  </a:lnTo>
                </a:path>
                <a:path extrusionOk="0" h="563244" w="1102995">
                  <a:moveTo>
                    <a:pt x="138212" y="65245"/>
                  </a:moveTo>
                  <a:lnTo>
                    <a:pt x="208421" y="65259"/>
                  </a:lnTo>
                </a:path>
                <a:path extrusionOk="0" h="563244" w="1102995">
                  <a:moveTo>
                    <a:pt x="138212" y="281272"/>
                  </a:moveTo>
                  <a:lnTo>
                    <a:pt x="208421" y="281281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19" name="Google Shape;219;p21"/>
          <p:cNvSpPr/>
          <p:nvPr/>
        </p:nvSpPr>
        <p:spPr>
          <a:xfrm>
            <a:off x="135356" y="209237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0" name="Google Shape;220;p21"/>
          <p:cNvSpPr/>
          <p:nvPr/>
        </p:nvSpPr>
        <p:spPr>
          <a:xfrm>
            <a:off x="135356" y="228216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1" name="Google Shape;221;p21"/>
          <p:cNvSpPr/>
          <p:nvPr/>
        </p:nvSpPr>
        <p:spPr>
          <a:xfrm>
            <a:off x="135356" y="327665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2" name="Google Shape;222;p21"/>
          <p:cNvSpPr txBox="1"/>
          <p:nvPr/>
        </p:nvSpPr>
        <p:spPr>
          <a:xfrm>
            <a:off x="-38100" y="1759773"/>
            <a:ext cx="1947545" cy="1630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Algorithme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res :=faux.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3048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les 3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façons  possibles d’affecter une  couleur à chaque sommet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591820" marR="257175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tester si cela est un  coloriage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4659" marR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oui alors res :=vrai.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retourner res.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3" name="Google Shape;223;p21"/>
          <p:cNvSpPr/>
          <p:nvPr/>
        </p:nvSpPr>
        <p:spPr>
          <a:xfrm>
            <a:off x="2079358" y="199746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4" name="Google Shape;224;p21"/>
          <p:cNvSpPr txBox="1"/>
          <p:nvPr/>
        </p:nvSpPr>
        <p:spPr>
          <a:xfrm>
            <a:off x="2182990" y="1918676"/>
            <a:ext cx="1706245" cy="49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30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Complexité de l’algorithme  (en nombre d’instructions  effectuées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)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21"/>
          <p:cNvSpPr txBox="1"/>
          <p:nvPr/>
        </p:nvSpPr>
        <p:spPr>
          <a:xfrm>
            <a:off x="4477181" y="3370303"/>
            <a:ext cx="6794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1"/>
          <p:cNvSpPr txBox="1"/>
          <p:nvPr/>
        </p:nvSpPr>
        <p:spPr>
          <a:xfrm>
            <a:off x="2323033" y="2411493"/>
            <a:ext cx="156273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 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baseline="30000" i="1" lang="en-US" sz="1050">
                <a:latin typeface="Trebuchet MS"/>
                <a:ea typeface="Trebuchet MS"/>
                <a:cs typeface="Trebuchet MS"/>
                <a:sym typeface="Trebuchet MS"/>
              </a:rPr>
              <a:t>є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7" name="Google Shape;227;p21"/>
          <p:cNvSpPr txBox="1"/>
          <p:nvPr/>
        </p:nvSpPr>
        <p:spPr>
          <a:xfrm>
            <a:off x="2208390" y="2596844"/>
            <a:ext cx="136779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où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le nombre 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8" name="Google Shape;228;p21"/>
          <p:cNvSpPr txBox="1"/>
          <p:nvPr/>
        </p:nvSpPr>
        <p:spPr>
          <a:xfrm>
            <a:off x="2208390" y="2768929"/>
            <a:ext cx="6242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sommets.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9" name="Google Shape;229;p21"/>
          <p:cNvSpPr txBox="1"/>
          <p:nvPr/>
        </p:nvSpPr>
        <p:spPr>
          <a:xfrm>
            <a:off x="1931301" y="2826582"/>
            <a:ext cx="2464435" cy="494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6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44145" lvl="0" marL="12700" marR="5080" rtl="0" algn="l">
              <a:lnSpc>
                <a:spcPct val="101499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 On suppose qu’accéder à une arête se fait  en temps constant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1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7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156"/>
          <p:cNvSpPr txBox="1"/>
          <p:nvPr>
            <p:ph type="title"/>
          </p:nvPr>
        </p:nvSpPr>
        <p:spPr>
          <a:xfrm>
            <a:off x="2004987" y="59814"/>
            <a:ext cx="59817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Preuve</a:t>
            </a:r>
            <a:endParaRPr/>
          </a:p>
        </p:txBody>
      </p:sp>
      <p:sp>
        <p:nvSpPr>
          <p:cNvPr id="2149" name="Google Shape;2149;p156"/>
          <p:cNvSpPr/>
          <p:nvPr/>
        </p:nvSpPr>
        <p:spPr>
          <a:xfrm>
            <a:off x="495363" y="38601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50" name="Google Shape;2150;p156"/>
          <p:cNvSpPr/>
          <p:nvPr/>
        </p:nvSpPr>
        <p:spPr>
          <a:xfrm>
            <a:off x="495363" y="8595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51" name="Google Shape;2151;p156"/>
          <p:cNvSpPr txBox="1"/>
          <p:nvPr/>
        </p:nvSpPr>
        <p:spPr>
          <a:xfrm>
            <a:off x="497395" y="307224"/>
            <a:ext cx="3801745" cy="2079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60" lvl="0" marL="416559" marR="17653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La donnée d’une valeur dans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{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}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chaque variable  constitue un certificat vérifiable en temps polynomial.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9065" marR="0" rtl="0" algn="l">
              <a:lnSpc>
                <a:spcPct val="117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79400" marR="0" rtl="0" algn="l">
              <a:lnSpc>
                <a:spcPct val="115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formule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79400" marR="0" rtl="0" algn="l">
              <a:lnSpc>
                <a:spcPct val="10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clause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par exemple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1655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¬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z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¬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93420" marR="43180" rtl="0" algn="l">
              <a:lnSpc>
                <a:spcPct val="101499"/>
              </a:lnSpc>
              <a:spcBef>
                <a:spcPts val="3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On introduit de nouvelles variables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a, b, c, d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associées à  cette clause, et on remplace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par la formule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  =  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∧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¬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∨¬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∧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¬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∧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¬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∨¬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∧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¬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-128269" lvl="0" marL="693420" marR="85725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Il est facile de vérifier qu’une assignation 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x, y, z, u, v, w, t 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peut être complétée par une assignation 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a, b, c, d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de  façon à rendre cette formule vraie si et seulement si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est  vraie.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2" name="Google Shape;2152;p156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54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6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p157"/>
          <p:cNvSpPr txBox="1"/>
          <p:nvPr>
            <p:ph type="title"/>
          </p:nvPr>
        </p:nvSpPr>
        <p:spPr>
          <a:xfrm>
            <a:off x="2004987" y="59814"/>
            <a:ext cx="59817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Preuve</a:t>
            </a:r>
            <a:endParaRPr/>
          </a:p>
        </p:txBody>
      </p:sp>
      <p:sp>
        <p:nvSpPr>
          <p:cNvPr id="2158" name="Google Shape;2158;p157"/>
          <p:cNvSpPr/>
          <p:nvPr/>
        </p:nvSpPr>
        <p:spPr>
          <a:xfrm>
            <a:off x="495363" y="38601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59" name="Google Shape;2159;p157"/>
          <p:cNvSpPr/>
          <p:nvPr/>
        </p:nvSpPr>
        <p:spPr>
          <a:xfrm>
            <a:off x="495363" y="8595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60" name="Google Shape;2160;p157"/>
          <p:cNvSpPr txBox="1"/>
          <p:nvPr/>
        </p:nvSpPr>
        <p:spPr>
          <a:xfrm>
            <a:off x="497395" y="307224"/>
            <a:ext cx="3801745" cy="2707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60" lvl="0" marL="416559" marR="17653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La donnée d’une valeur dans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{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}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chaque variable  constitue un certificat vérifiable en temps polynomial.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9065" marR="0" rtl="0" algn="l">
              <a:lnSpc>
                <a:spcPct val="117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79400" marR="0" rtl="0" algn="l">
              <a:lnSpc>
                <a:spcPct val="115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formule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79400" marR="0" rtl="0" algn="l">
              <a:lnSpc>
                <a:spcPct val="10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clause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par exemple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1655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¬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z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¬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93420" marR="43180" rtl="0" algn="l">
              <a:lnSpc>
                <a:spcPct val="101499"/>
              </a:lnSpc>
              <a:spcBef>
                <a:spcPts val="3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On introduit de nouvelles variables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a, b, c, d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associées à  cette clause, et on remplace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par la formule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  =  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∧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¬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∨¬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∧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¬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∧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¬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∨¬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∧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¬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-128269" lvl="0" marL="693420" marR="85725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Il est facile de vérifier qu’une assignation 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x, y, z, u, v, w, t 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peut être complétée par une assignation 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a, b, c, d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de  façon à rendre cette formule vraie si et seulement si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est  vraie.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794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 partir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∧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∧ · · ·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i="1" lang="en-US" sz="1050"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on construit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121410" marR="0" rtl="0" algn="l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baseline="30000" lang="en-US" sz="1050">
                <a:latin typeface="SimSun"/>
                <a:ea typeface="SimSun"/>
                <a:cs typeface="SimSun"/>
                <a:sym typeface="SimSun"/>
              </a:rPr>
              <a:t>′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∧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∧ · · · ∧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i="1" lang="en-US" sz="1050"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279400" marR="0" rtl="0" algn="l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a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SAT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baseline="30000" lang="en-US" sz="1050">
                <a:latin typeface="SimSun"/>
                <a:ea typeface="SimSun"/>
                <a:cs typeface="SimSun"/>
                <a:sym typeface="SimSun"/>
              </a:rPr>
              <a:t>′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−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1" name="Google Shape;2161;p157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54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5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158"/>
          <p:cNvSpPr txBox="1"/>
          <p:nvPr>
            <p:ph type="title"/>
          </p:nvPr>
        </p:nvSpPr>
        <p:spPr>
          <a:xfrm>
            <a:off x="2004987" y="59814"/>
            <a:ext cx="59817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Preuve</a:t>
            </a:r>
            <a:endParaRPr/>
          </a:p>
        </p:txBody>
      </p:sp>
      <p:sp>
        <p:nvSpPr>
          <p:cNvPr id="2167" name="Google Shape;2167;p158"/>
          <p:cNvSpPr/>
          <p:nvPr/>
        </p:nvSpPr>
        <p:spPr>
          <a:xfrm>
            <a:off x="495363" y="38601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68" name="Google Shape;2168;p158"/>
          <p:cNvSpPr/>
          <p:nvPr/>
        </p:nvSpPr>
        <p:spPr>
          <a:xfrm>
            <a:off x="495363" y="8595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69" name="Google Shape;2169;p158"/>
          <p:cNvSpPr txBox="1"/>
          <p:nvPr/>
        </p:nvSpPr>
        <p:spPr>
          <a:xfrm>
            <a:off x="471995" y="307224"/>
            <a:ext cx="3852545" cy="3011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65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60" lvl="0" marL="441959" marR="20193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La donnée d’une valeur dans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{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}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chaque variable  constitue un certificat vérifiable en temps polynomial.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64465" marR="0" rtl="0" algn="l">
              <a:lnSpc>
                <a:spcPct val="117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04800" marR="0" rtl="0" algn="l">
              <a:lnSpc>
                <a:spcPct val="115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formule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04800" marR="0" rtl="0" algn="l">
              <a:lnSpc>
                <a:spcPct val="10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clause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par exemple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4195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¬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z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¬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∨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718820" marR="68580" rtl="0" algn="l">
              <a:lnSpc>
                <a:spcPct val="101499"/>
              </a:lnSpc>
              <a:spcBef>
                <a:spcPts val="3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On introduit de nouvelles variables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a, b, c, d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associées à  cette clause, et on remplace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par la formule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  =  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∧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¬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∨¬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∧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¬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∧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¬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∨¬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∧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¬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-128269" lvl="0" marL="718820" marR="111125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Il est facile de vérifier qu’une assignation 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x, y, z, u, v, w, t 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peut être complétée par une assignation 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a, b, c, d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de  façon à rendre cette formule vraie si et seulement si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est  vraie.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048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 partir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∧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∧ · · ·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i="1" lang="en-US" sz="1050"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on construit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146810" marR="0" rtl="0" algn="l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baseline="30000" lang="en-US" sz="1050">
                <a:latin typeface="SimSun"/>
                <a:ea typeface="SimSun"/>
                <a:cs typeface="SimSun"/>
                <a:sym typeface="SimSun"/>
              </a:rPr>
              <a:t>′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∧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∧ · · · ∧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i="1" lang="en-US" sz="1050"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304800" marR="0" rtl="0" algn="l">
              <a:lnSpc>
                <a:spcPct val="114285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a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SAT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baseline="30000" lang="en-US" sz="1050">
                <a:latin typeface="SimSun"/>
                <a:ea typeface="SimSun"/>
                <a:cs typeface="SimSun"/>
                <a:sym typeface="SimSun"/>
              </a:rPr>
              <a:t>′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−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60" lvl="0" marL="441959" marR="293370" rtl="0" algn="l">
              <a:lnSpc>
                <a:spcPct val="114285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La fonction qui à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associe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baseline="30000" lang="en-US" sz="1050">
                <a:latin typeface="SimSun"/>
                <a:ea typeface="SimSun"/>
                <a:cs typeface="SimSun"/>
                <a:sym typeface="SimSun"/>
              </a:rPr>
              <a:t>′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se calcule bien en temps  polynomial.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0" name="Google Shape;2170;p158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54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4" name="Shape 2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" name="Google Shape;2175;p159"/>
          <p:cNvSpPr/>
          <p:nvPr/>
        </p:nvSpPr>
        <p:spPr>
          <a:xfrm>
            <a:off x="495363" y="137458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76" name="Google Shape;2176;p159"/>
          <p:cNvSpPr txBox="1"/>
          <p:nvPr/>
        </p:nvSpPr>
        <p:spPr>
          <a:xfrm>
            <a:off x="624395" y="1295792"/>
            <a:ext cx="28721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Théorème. 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-complet.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7" name="Google Shape;2177;p159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55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p160"/>
          <p:cNvSpPr txBox="1"/>
          <p:nvPr>
            <p:ph type="title"/>
          </p:nvPr>
        </p:nvSpPr>
        <p:spPr>
          <a:xfrm>
            <a:off x="2004987" y="59814"/>
            <a:ext cx="59817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Preuve</a:t>
            </a:r>
            <a:endParaRPr/>
          </a:p>
        </p:txBody>
      </p:sp>
      <p:sp>
        <p:nvSpPr>
          <p:cNvPr id="2183" name="Google Shape;2183;p160"/>
          <p:cNvSpPr/>
          <p:nvPr/>
        </p:nvSpPr>
        <p:spPr>
          <a:xfrm>
            <a:off x="495363" y="39608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84" name="Google Shape;2184;p160"/>
          <p:cNvSpPr/>
          <p:nvPr/>
        </p:nvSpPr>
        <p:spPr>
          <a:xfrm>
            <a:off x="495363" y="55002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85" name="Google Shape;2185;p160"/>
          <p:cNvSpPr txBox="1"/>
          <p:nvPr/>
        </p:nvSpPr>
        <p:spPr>
          <a:xfrm>
            <a:off x="535495" y="317295"/>
            <a:ext cx="3813175" cy="2294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 déjà vu.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16205" lvl="0" marL="21717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Times New Roman"/>
              <a:buAutoNum type="arabicPlain" startAt="3"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78460" marR="194310" rtl="0" algn="just">
              <a:lnSpc>
                <a:spcPct val="11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se donne donc une conjonction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 clauses à 3  littéraux, et il nous faut à partir de là construire un graphe.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1" marL="655320" marR="92710" rtl="0" algn="just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b="0" i="0" lang="en-US" sz="9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Il faut parvenir à traduire deux contraintes : une variable peut  prendre la valeur 0 ou 1 d’une part, et les règles d’évaluation  d’une clause d’autre part.</a:t>
            </a:r>
            <a:endParaRPr b="0" i="0" sz="9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41300" marR="0" rtl="0" algn="just">
              <a:lnSpc>
                <a:spcPct val="10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construit un graphe ayant 3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+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+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sommets, où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37846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le nombre de variables,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 clauses.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4464" lvl="0" marL="655320" marR="99060" rtl="0" algn="just">
              <a:lnSpc>
                <a:spcPct val="122222"/>
              </a:lnSpc>
              <a:spcBef>
                <a:spcPts val="3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Helvetica Neue"/>
              <a:buAutoNum type="arabicPeriod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Les trois premiers, notés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VRAI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FAUX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NSP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sont reliés deux  à deux en triangle.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4464" lvl="0" marL="655320" marR="0" rtl="0" algn="just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Helvetica Neue"/>
              <a:buAutoNum type="arabicPeriod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On associe pour chaque variable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un sommet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et un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553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sommet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¬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: on relie deux à deux en triangle les sommets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64464" lvl="0" marL="655320" marR="0" rtl="0" algn="just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Helvetica Neue"/>
              <a:buAutoNum type="arabicPeriod" startAt="3"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¬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et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NSP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4" lvl="0" marL="655320" marR="125095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On ajoute 5 sommets pour chaque clause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∨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z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selon le  dessin suivant :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86" name="Google Shape;2186;p160"/>
          <p:cNvSpPr/>
          <p:nvPr/>
        </p:nvSpPr>
        <p:spPr>
          <a:xfrm>
            <a:off x="2793892" y="3023711"/>
            <a:ext cx="501650" cy="285750"/>
          </a:xfrm>
          <a:custGeom>
            <a:rect b="b" l="l" r="r" t="t"/>
            <a:pathLst>
              <a:path extrusionOk="0" h="285750" w="501650">
                <a:moveTo>
                  <a:pt x="126837" y="201143"/>
                </a:moveTo>
                <a:lnTo>
                  <a:pt x="273836" y="152142"/>
                </a:lnTo>
              </a:path>
              <a:path extrusionOk="0" h="285750" w="501650">
                <a:moveTo>
                  <a:pt x="62876" y="74429"/>
                </a:moveTo>
                <a:lnTo>
                  <a:pt x="62866" y="155093"/>
                </a:lnTo>
              </a:path>
              <a:path extrusionOk="0" h="285750" w="501650">
                <a:moveTo>
                  <a:pt x="125633" y="222482"/>
                </a:moveTo>
                <a:lnTo>
                  <a:pt x="120697" y="198030"/>
                </a:lnTo>
                <a:lnTo>
                  <a:pt x="107235" y="178063"/>
                </a:lnTo>
                <a:lnTo>
                  <a:pt x="87268" y="164601"/>
                </a:lnTo>
                <a:lnTo>
                  <a:pt x="62816" y="159665"/>
                </a:lnTo>
                <a:lnTo>
                  <a:pt x="38365" y="164601"/>
                </a:lnTo>
                <a:lnTo>
                  <a:pt x="18398" y="178063"/>
                </a:lnTo>
                <a:lnTo>
                  <a:pt x="4936" y="198030"/>
                </a:lnTo>
                <a:lnTo>
                  <a:pt x="0" y="222482"/>
                </a:lnTo>
                <a:lnTo>
                  <a:pt x="4936" y="246933"/>
                </a:lnTo>
                <a:lnTo>
                  <a:pt x="18398" y="266900"/>
                </a:lnTo>
                <a:lnTo>
                  <a:pt x="38365" y="280362"/>
                </a:lnTo>
                <a:lnTo>
                  <a:pt x="62816" y="285299"/>
                </a:lnTo>
                <a:lnTo>
                  <a:pt x="87268" y="280362"/>
                </a:lnTo>
                <a:lnTo>
                  <a:pt x="107235" y="266900"/>
                </a:lnTo>
                <a:lnTo>
                  <a:pt x="120697" y="246933"/>
                </a:lnTo>
                <a:lnTo>
                  <a:pt x="125633" y="222482"/>
                </a:lnTo>
                <a:close/>
              </a:path>
              <a:path extrusionOk="0" h="285750" w="501650">
                <a:moveTo>
                  <a:pt x="273836" y="76757"/>
                </a:moveTo>
                <a:lnTo>
                  <a:pt x="127409" y="27961"/>
                </a:lnTo>
              </a:path>
              <a:path extrusionOk="0" h="285750" w="501650">
                <a:moveTo>
                  <a:pt x="501303" y="114479"/>
                </a:moveTo>
                <a:lnTo>
                  <a:pt x="492307" y="69918"/>
                </a:lnTo>
                <a:lnTo>
                  <a:pt x="467773" y="33530"/>
                </a:lnTo>
                <a:lnTo>
                  <a:pt x="431385" y="8996"/>
                </a:lnTo>
                <a:lnTo>
                  <a:pt x="386824" y="0"/>
                </a:lnTo>
                <a:lnTo>
                  <a:pt x="342263" y="8996"/>
                </a:lnTo>
                <a:lnTo>
                  <a:pt x="305874" y="33530"/>
                </a:lnTo>
                <a:lnTo>
                  <a:pt x="281340" y="69918"/>
                </a:lnTo>
                <a:lnTo>
                  <a:pt x="272344" y="114479"/>
                </a:lnTo>
                <a:lnTo>
                  <a:pt x="281340" y="159040"/>
                </a:lnTo>
                <a:lnTo>
                  <a:pt x="305874" y="195429"/>
                </a:lnTo>
                <a:lnTo>
                  <a:pt x="342263" y="219963"/>
                </a:lnTo>
                <a:lnTo>
                  <a:pt x="386824" y="228959"/>
                </a:lnTo>
                <a:lnTo>
                  <a:pt x="431385" y="219963"/>
                </a:lnTo>
                <a:lnTo>
                  <a:pt x="467773" y="195429"/>
                </a:lnTo>
                <a:lnTo>
                  <a:pt x="492307" y="159040"/>
                </a:lnTo>
                <a:lnTo>
                  <a:pt x="501303" y="114479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187" name="Google Shape;2187;p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280" y="3179778"/>
            <a:ext cx="132828" cy="132828"/>
          </a:xfrm>
          <a:prstGeom prst="rect">
            <a:avLst/>
          </a:prstGeom>
          <a:noFill/>
          <a:ln>
            <a:noFill/>
          </a:ln>
        </p:spPr>
      </p:pic>
      <p:sp>
        <p:nvSpPr>
          <p:cNvPr id="2188" name="Google Shape;2188;p160"/>
          <p:cNvSpPr txBox="1"/>
          <p:nvPr/>
        </p:nvSpPr>
        <p:spPr>
          <a:xfrm>
            <a:off x="2176487" y="3055505"/>
            <a:ext cx="1094740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175">
            <a:spAutoFit/>
          </a:bodyPr>
          <a:lstStyle/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00">
                <a:latin typeface="Arial"/>
                <a:ea typeface="Arial"/>
                <a:cs typeface="Arial"/>
                <a:sym typeface="Arial"/>
              </a:rPr>
              <a:t>VRAI</a:t>
            </a:r>
            <a:endParaRPr sz="5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baseline="30000" i="1" lang="en-US" sz="750">
                <a:latin typeface="Arial"/>
                <a:ea typeface="Arial"/>
                <a:cs typeface="Arial"/>
                <a:sym typeface="Arial"/>
              </a:rPr>
              <a:t>z</a:t>
            </a:r>
            <a:r>
              <a:rPr baseline="30000" i="1" lang="en-US" sz="750" u="sng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5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89" name="Google Shape;2189;p160"/>
          <p:cNvSpPr/>
          <p:nvPr/>
        </p:nvSpPr>
        <p:spPr>
          <a:xfrm>
            <a:off x="2577887" y="2859369"/>
            <a:ext cx="342265" cy="234315"/>
          </a:xfrm>
          <a:custGeom>
            <a:rect b="b" l="l" r="r" t="t"/>
            <a:pathLst>
              <a:path extrusionOk="0" h="234314" w="342264">
                <a:moveTo>
                  <a:pt x="342240" y="170819"/>
                </a:moveTo>
                <a:lnTo>
                  <a:pt x="337257" y="146133"/>
                </a:lnTo>
                <a:lnTo>
                  <a:pt x="323665" y="125974"/>
                </a:lnTo>
                <a:lnTo>
                  <a:pt x="303507" y="112383"/>
                </a:lnTo>
                <a:lnTo>
                  <a:pt x="278821" y="107400"/>
                </a:lnTo>
                <a:lnTo>
                  <a:pt x="254135" y="112383"/>
                </a:lnTo>
                <a:lnTo>
                  <a:pt x="233977" y="125974"/>
                </a:lnTo>
                <a:lnTo>
                  <a:pt x="220386" y="146133"/>
                </a:lnTo>
                <a:lnTo>
                  <a:pt x="215402" y="170819"/>
                </a:lnTo>
                <a:lnTo>
                  <a:pt x="220386" y="195504"/>
                </a:lnTo>
                <a:lnTo>
                  <a:pt x="233977" y="215663"/>
                </a:lnTo>
                <a:lnTo>
                  <a:pt x="254135" y="229254"/>
                </a:lnTo>
                <a:lnTo>
                  <a:pt x="278821" y="234238"/>
                </a:lnTo>
                <a:lnTo>
                  <a:pt x="303507" y="229254"/>
                </a:lnTo>
                <a:lnTo>
                  <a:pt x="323665" y="215663"/>
                </a:lnTo>
                <a:lnTo>
                  <a:pt x="337257" y="195504"/>
                </a:lnTo>
                <a:lnTo>
                  <a:pt x="342240" y="170819"/>
                </a:lnTo>
                <a:close/>
              </a:path>
              <a:path extrusionOk="0" h="234314" w="342264">
                <a:moveTo>
                  <a:pt x="125633" y="62816"/>
                </a:moveTo>
                <a:lnTo>
                  <a:pt x="120697" y="38365"/>
                </a:lnTo>
                <a:lnTo>
                  <a:pt x="107234" y="18398"/>
                </a:lnTo>
                <a:lnTo>
                  <a:pt x="87267" y="4936"/>
                </a:lnTo>
                <a:lnTo>
                  <a:pt x="62816" y="0"/>
                </a:lnTo>
                <a:lnTo>
                  <a:pt x="38365" y="4936"/>
                </a:lnTo>
                <a:lnTo>
                  <a:pt x="18398" y="18398"/>
                </a:lnTo>
                <a:lnTo>
                  <a:pt x="4936" y="38365"/>
                </a:lnTo>
                <a:lnTo>
                  <a:pt x="0" y="62816"/>
                </a:lnTo>
                <a:lnTo>
                  <a:pt x="4936" y="87267"/>
                </a:lnTo>
                <a:lnTo>
                  <a:pt x="18398" y="107235"/>
                </a:lnTo>
                <a:lnTo>
                  <a:pt x="38365" y="120697"/>
                </a:lnTo>
                <a:lnTo>
                  <a:pt x="62816" y="125633"/>
                </a:lnTo>
                <a:lnTo>
                  <a:pt x="87267" y="120697"/>
                </a:lnTo>
                <a:lnTo>
                  <a:pt x="107234" y="107235"/>
                </a:lnTo>
                <a:lnTo>
                  <a:pt x="120697" y="87267"/>
                </a:lnTo>
                <a:lnTo>
                  <a:pt x="125633" y="62816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90" name="Google Shape;2190;p160"/>
          <p:cNvSpPr txBox="1"/>
          <p:nvPr/>
        </p:nvSpPr>
        <p:spPr>
          <a:xfrm>
            <a:off x="2609011" y="2865515"/>
            <a:ext cx="63500" cy="107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91" name="Google Shape;2191;p160"/>
          <p:cNvSpPr/>
          <p:nvPr/>
        </p:nvSpPr>
        <p:spPr>
          <a:xfrm>
            <a:off x="2361882" y="2967371"/>
            <a:ext cx="125730" cy="125730"/>
          </a:xfrm>
          <a:custGeom>
            <a:rect b="b" l="l" r="r" t="t"/>
            <a:pathLst>
              <a:path extrusionOk="0" h="125730" w="125730">
                <a:moveTo>
                  <a:pt x="125633" y="62816"/>
                </a:moveTo>
                <a:lnTo>
                  <a:pt x="120697" y="38365"/>
                </a:lnTo>
                <a:lnTo>
                  <a:pt x="107235" y="18398"/>
                </a:lnTo>
                <a:lnTo>
                  <a:pt x="87268" y="4936"/>
                </a:lnTo>
                <a:lnTo>
                  <a:pt x="62816" y="0"/>
                </a:lnTo>
                <a:lnTo>
                  <a:pt x="38365" y="4936"/>
                </a:lnTo>
                <a:lnTo>
                  <a:pt x="18398" y="18398"/>
                </a:lnTo>
                <a:lnTo>
                  <a:pt x="4936" y="38365"/>
                </a:lnTo>
                <a:lnTo>
                  <a:pt x="0" y="62816"/>
                </a:lnTo>
                <a:lnTo>
                  <a:pt x="4936" y="87268"/>
                </a:lnTo>
                <a:lnTo>
                  <a:pt x="18398" y="107235"/>
                </a:lnTo>
                <a:lnTo>
                  <a:pt x="38365" y="120697"/>
                </a:lnTo>
                <a:lnTo>
                  <a:pt x="62816" y="125633"/>
                </a:lnTo>
                <a:lnTo>
                  <a:pt x="87268" y="120697"/>
                </a:lnTo>
                <a:lnTo>
                  <a:pt x="107235" y="107235"/>
                </a:lnTo>
                <a:lnTo>
                  <a:pt x="120697" y="87268"/>
                </a:lnTo>
                <a:lnTo>
                  <a:pt x="125633" y="62816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92" name="Google Shape;2192;p160"/>
          <p:cNvSpPr txBox="1"/>
          <p:nvPr/>
        </p:nvSpPr>
        <p:spPr>
          <a:xfrm>
            <a:off x="2393010" y="2973516"/>
            <a:ext cx="495934" cy="107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latin typeface="Helvetica Neue"/>
                <a:ea typeface="Helvetica Neue"/>
                <a:cs typeface="Helvetica Neue"/>
                <a:sym typeface="Helvetica Neue"/>
              </a:rPr>
              <a:t>4	0</a:t>
            </a:r>
            <a:endParaRPr sz="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93" name="Google Shape;2193;p160"/>
          <p:cNvSpPr/>
          <p:nvPr/>
        </p:nvSpPr>
        <p:spPr>
          <a:xfrm>
            <a:off x="2361280" y="2750764"/>
            <a:ext cx="127000" cy="127000"/>
          </a:xfrm>
          <a:custGeom>
            <a:rect b="b" l="l" r="r" t="t"/>
            <a:pathLst>
              <a:path extrusionOk="0" h="127000" w="127000">
                <a:moveTo>
                  <a:pt x="126838" y="63419"/>
                </a:moveTo>
                <a:lnTo>
                  <a:pt x="121854" y="38733"/>
                </a:lnTo>
                <a:lnTo>
                  <a:pt x="108263" y="18574"/>
                </a:lnTo>
                <a:lnTo>
                  <a:pt x="88105" y="4983"/>
                </a:lnTo>
                <a:lnTo>
                  <a:pt x="63419" y="0"/>
                </a:lnTo>
                <a:lnTo>
                  <a:pt x="38733" y="4983"/>
                </a:lnTo>
                <a:lnTo>
                  <a:pt x="18574" y="18574"/>
                </a:lnTo>
                <a:lnTo>
                  <a:pt x="4983" y="38733"/>
                </a:lnTo>
                <a:lnTo>
                  <a:pt x="0" y="63419"/>
                </a:lnTo>
                <a:lnTo>
                  <a:pt x="4983" y="88104"/>
                </a:lnTo>
                <a:lnTo>
                  <a:pt x="18574" y="108263"/>
                </a:lnTo>
                <a:lnTo>
                  <a:pt x="38733" y="121854"/>
                </a:lnTo>
                <a:lnTo>
                  <a:pt x="63419" y="126838"/>
                </a:lnTo>
                <a:lnTo>
                  <a:pt x="88105" y="121854"/>
                </a:lnTo>
                <a:lnTo>
                  <a:pt x="108263" y="108263"/>
                </a:lnTo>
                <a:lnTo>
                  <a:pt x="121854" y="88104"/>
                </a:lnTo>
                <a:lnTo>
                  <a:pt x="126838" y="63419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94" name="Google Shape;2194;p160"/>
          <p:cNvSpPr txBox="1"/>
          <p:nvPr/>
        </p:nvSpPr>
        <p:spPr>
          <a:xfrm>
            <a:off x="2393010" y="2756803"/>
            <a:ext cx="63500" cy="107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95" name="Google Shape;2195;p160"/>
          <p:cNvSpPr/>
          <p:nvPr/>
        </p:nvSpPr>
        <p:spPr>
          <a:xfrm>
            <a:off x="2149400" y="2754888"/>
            <a:ext cx="118745" cy="118745"/>
          </a:xfrm>
          <a:custGeom>
            <a:rect b="b" l="l" r="r" t="t"/>
            <a:pathLst>
              <a:path extrusionOk="0" h="118744" w="118744">
                <a:moveTo>
                  <a:pt x="118590" y="59295"/>
                </a:moveTo>
                <a:lnTo>
                  <a:pt x="113930" y="36214"/>
                </a:lnTo>
                <a:lnTo>
                  <a:pt x="101223" y="17367"/>
                </a:lnTo>
                <a:lnTo>
                  <a:pt x="82375" y="4659"/>
                </a:lnTo>
                <a:lnTo>
                  <a:pt x="59295" y="0"/>
                </a:lnTo>
                <a:lnTo>
                  <a:pt x="36214" y="4659"/>
                </a:lnTo>
                <a:lnTo>
                  <a:pt x="17366" y="17367"/>
                </a:lnTo>
                <a:lnTo>
                  <a:pt x="4659" y="36214"/>
                </a:lnTo>
                <a:lnTo>
                  <a:pt x="0" y="59295"/>
                </a:lnTo>
                <a:lnTo>
                  <a:pt x="4659" y="82375"/>
                </a:lnTo>
                <a:lnTo>
                  <a:pt x="17366" y="101223"/>
                </a:lnTo>
                <a:lnTo>
                  <a:pt x="36214" y="113931"/>
                </a:lnTo>
                <a:lnTo>
                  <a:pt x="59295" y="118590"/>
                </a:lnTo>
                <a:lnTo>
                  <a:pt x="82375" y="113931"/>
                </a:lnTo>
                <a:lnTo>
                  <a:pt x="101223" y="101223"/>
                </a:lnTo>
                <a:lnTo>
                  <a:pt x="113930" y="82375"/>
                </a:lnTo>
                <a:lnTo>
                  <a:pt x="118590" y="59295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96" name="Google Shape;2196;p160"/>
          <p:cNvSpPr txBox="1"/>
          <p:nvPr/>
        </p:nvSpPr>
        <p:spPr>
          <a:xfrm>
            <a:off x="2175687" y="2751406"/>
            <a:ext cx="59690" cy="107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00">
                <a:latin typeface="Arial"/>
                <a:ea typeface="Arial"/>
                <a:cs typeface="Arial"/>
                <a:sym typeface="Arial"/>
              </a:rPr>
              <a:t>x</a:t>
            </a:r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160"/>
          <p:cNvSpPr/>
          <p:nvPr/>
        </p:nvSpPr>
        <p:spPr>
          <a:xfrm>
            <a:off x="2144084" y="2965577"/>
            <a:ext cx="129539" cy="129539"/>
          </a:xfrm>
          <a:custGeom>
            <a:rect b="b" l="l" r="r" t="t"/>
            <a:pathLst>
              <a:path extrusionOk="0" h="129539" w="129539">
                <a:moveTo>
                  <a:pt x="129221" y="64610"/>
                </a:moveTo>
                <a:lnTo>
                  <a:pt x="124144" y="39461"/>
                </a:lnTo>
                <a:lnTo>
                  <a:pt x="110297" y="18923"/>
                </a:lnTo>
                <a:lnTo>
                  <a:pt x="89760" y="5077"/>
                </a:lnTo>
                <a:lnTo>
                  <a:pt x="64610" y="0"/>
                </a:lnTo>
                <a:lnTo>
                  <a:pt x="39461" y="5077"/>
                </a:lnTo>
                <a:lnTo>
                  <a:pt x="18924" y="18923"/>
                </a:lnTo>
                <a:lnTo>
                  <a:pt x="5077" y="39461"/>
                </a:lnTo>
                <a:lnTo>
                  <a:pt x="0" y="64610"/>
                </a:lnTo>
                <a:lnTo>
                  <a:pt x="5077" y="89760"/>
                </a:lnTo>
                <a:lnTo>
                  <a:pt x="18924" y="110297"/>
                </a:lnTo>
                <a:lnTo>
                  <a:pt x="39461" y="124144"/>
                </a:lnTo>
                <a:lnTo>
                  <a:pt x="64610" y="129221"/>
                </a:lnTo>
                <a:lnTo>
                  <a:pt x="89760" y="124144"/>
                </a:lnTo>
                <a:lnTo>
                  <a:pt x="110297" y="110297"/>
                </a:lnTo>
                <a:lnTo>
                  <a:pt x="124144" y="89760"/>
                </a:lnTo>
                <a:lnTo>
                  <a:pt x="129221" y="64610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98" name="Google Shape;2198;p160"/>
          <p:cNvSpPr txBox="1"/>
          <p:nvPr/>
        </p:nvSpPr>
        <p:spPr>
          <a:xfrm>
            <a:off x="2175484" y="2960219"/>
            <a:ext cx="59690" cy="107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00">
                <a:latin typeface="Arial"/>
                <a:ea typeface="Arial"/>
                <a:cs typeface="Arial"/>
                <a:sym typeface="Arial"/>
              </a:rPr>
              <a:t>y</a:t>
            </a:r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160"/>
          <p:cNvSpPr/>
          <p:nvPr/>
        </p:nvSpPr>
        <p:spPr>
          <a:xfrm>
            <a:off x="2272548" y="2814124"/>
            <a:ext cx="523875" cy="216535"/>
          </a:xfrm>
          <a:custGeom>
            <a:rect b="b" l="l" r="r" t="t"/>
            <a:pathLst>
              <a:path extrusionOk="0" h="216535" w="523875">
                <a:moveTo>
                  <a:pt x="523397" y="185612"/>
                </a:moveTo>
                <a:lnTo>
                  <a:pt x="428684" y="138267"/>
                </a:lnTo>
              </a:path>
              <a:path extrusionOk="0" h="216535" w="523875">
                <a:moveTo>
                  <a:pt x="307678" y="138269"/>
                </a:moveTo>
                <a:lnTo>
                  <a:pt x="212426" y="185898"/>
                </a:lnTo>
              </a:path>
              <a:path extrusionOk="0" h="216535" w="523875">
                <a:moveTo>
                  <a:pt x="152169" y="148662"/>
                </a:moveTo>
                <a:lnTo>
                  <a:pt x="152166" y="67998"/>
                </a:lnTo>
              </a:path>
              <a:path extrusionOk="0" h="216535" w="523875">
                <a:moveTo>
                  <a:pt x="213207" y="30519"/>
                </a:moveTo>
                <a:lnTo>
                  <a:pt x="307918" y="77885"/>
                </a:lnTo>
              </a:path>
              <a:path extrusionOk="0" h="216535" w="523875">
                <a:moveTo>
                  <a:pt x="0" y="0"/>
                </a:moveTo>
                <a:lnTo>
                  <a:pt x="84185" y="8"/>
                </a:lnTo>
              </a:path>
              <a:path extrusionOk="0" h="216535" w="523875">
                <a:moveTo>
                  <a:pt x="5316" y="216023"/>
                </a:moveTo>
                <a:lnTo>
                  <a:pt x="84787" y="216030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00" name="Google Shape;2200;p160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56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4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p161"/>
          <p:cNvSpPr txBox="1"/>
          <p:nvPr/>
        </p:nvSpPr>
        <p:spPr>
          <a:xfrm>
            <a:off x="1886102" y="59814"/>
            <a:ext cx="836294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gadget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06" name="Google Shape;2206;p161"/>
          <p:cNvSpPr/>
          <p:nvPr/>
        </p:nvSpPr>
        <p:spPr>
          <a:xfrm>
            <a:off x="495363" y="9481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07" name="Google Shape;2207;p161"/>
          <p:cNvSpPr txBox="1"/>
          <p:nvPr/>
        </p:nvSpPr>
        <p:spPr>
          <a:xfrm>
            <a:off x="598995" y="869377"/>
            <a:ext cx="3656329" cy="6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200025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Si l’on impose que les trois sommets à gauche sont soit  bleus soit rouges,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14960" marR="3048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alors, on peut colorer le sommet le plus à droite en bleu si  et seulement si au moins un sommet à gauche est en bleu.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208" name="Google Shape;2208;p161"/>
          <p:cNvGrpSpPr/>
          <p:nvPr/>
        </p:nvGrpSpPr>
        <p:grpSpPr>
          <a:xfrm>
            <a:off x="1745092" y="1832900"/>
            <a:ext cx="1110423" cy="570218"/>
            <a:chOff x="1745092" y="1832900"/>
            <a:chExt cx="1110423" cy="570218"/>
          </a:xfrm>
        </p:grpSpPr>
        <p:sp>
          <p:nvSpPr>
            <p:cNvPr id="2209" name="Google Shape;2209;p161"/>
            <p:cNvSpPr/>
            <p:nvPr/>
          </p:nvSpPr>
          <p:spPr>
            <a:xfrm>
              <a:off x="1890896" y="2330205"/>
              <a:ext cx="502284" cy="0"/>
            </a:xfrm>
            <a:custGeom>
              <a:rect b="b" l="l" r="r" t="t"/>
              <a:pathLst>
                <a:path extrusionOk="0" h="120000" w="502285">
                  <a:moveTo>
                    <a:pt x="0" y="0"/>
                  </a:moveTo>
                  <a:lnTo>
                    <a:pt x="5022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210" name="Google Shape;2210;p16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5092" y="2257318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1" name="Google Shape;2211;p161"/>
            <p:cNvSpPr/>
            <p:nvPr/>
          </p:nvSpPr>
          <p:spPr>
            <a:xfrm>
              <a:off x="2466055" y="2137257"/>
              <a:ext cx="255270" cy="170180"/>
            </a:xfrm>
            <a:custGeom>
              <a:rect b="b" l="l" r="r" t="t"/>
              <a:pathLst>
                <a:path extrusionOk="0" h="170180" w="255269">
                  <a:moveTo>
                    <a:pt x="69220" y="169870"/>
                  </a:moveTo>
                  <a:lnTo>
                    <a:pt x="254783" y="108014"/>
                  </a:lnTo>
                </a:path>
                <a:path extrusionOk="0" h="170180" w="255269">
                  <a:moveTo>
                    <a:pt x="254783" y="61849"/>
                  </a:moveTo>
                  <a:lnTo>
                    <a:pt x="69220" y="0"/>
                  </a:lnTo>
                </a:path>
                <a:path extrusionOk="0" h="170180" w="255269">
                  <a:moveTo>
                    <a:pt x="13" y="49834"/>
                  </a:moveTo>
                  <a:lnTo>
                    <a:pt x="0" y="120043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12" name="Google Shape;2212;p161"/>
            <p:cNvSpPr/>
            <p:nvPr/>
          </p:nvSpPr>
          <p:spPr>
            <a:xfrm>
              <a:off x="2400698" y="2264909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13" name="Google Shape;2213;p161"/>
            <p:cNvSpPr/>
            <p:nvPr/>
          </p:nvSpPr>
          <p:spPr>
            <a:xfrm>
              <a:off x="2400698" y="2264909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14" name="Google Shape;2214;p161"/>
            <p:cNvSpPr/>
            <p:nvPr/>
          </p:nvSpPr>
          <p:spPr>
            <a:xfrm>
              <a:off x="2724705" y="2156907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15" name="Google Shape;2215;p161"/>
            <p:cNvSpPr/>
            <p:nvPr/>
          </p:nvSpPr>
          <p:spPr>
            <a:xfrm>
              <a:off x="2724705" y="2156907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16" name="Google Shape;2216;p161"/>
            <p:cNvSpPr/>
            <p:nvPr/>
          </p:nvSpPr>
          <p:spPr>
            <a:xfrm>
              <a:off x="2400698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17" name="Google Shape;2217;p161"/>
            <p:cNvSpPr/>
            <p:nvPr/>
          </p:nvSpPr>
          <p:spPr>
            <a:xfrm>
              <a:off x="2400698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18" name="Google Shape;2218;p161"/>
            <p:cNvSpPr/>
            <p:nvPr/>
          </p:nvSpPr>
          <p:spPr>
            <a:xfrm>
              <a:off x="2184693" y="1940902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19" name="Google Shape;2219;p161"/>
            <p:cNvSpPr/>
            <p:nvPr/>
          </p:nvSpPr>
          <p:spPr>
            <a:xfrm>
              <a:off x="2184693" y="1940902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20" name="Google Shape;2220;p161"/>
            <p:cNvSpPr/>
            <p:nvPr/>
          </p:nvSpPr>
          <p:spPr>
            <a:xfrm>
              <a:off x="1968688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21" name="Google Shape;2221;p161"/>
            <p:cNvSpPr/>
            <p:nvPr/>
          </p:nvSpPr>
          <p:spPr>
            <a:xfrm>
              <a:off x="1968688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22" name="Google Shape;2222;p161"/>
            <p:cNvSpPr/>
            <p:nvPr/>
          </p:nvSpPr>
          <p:spPr>
            <a:xfrm>
              <a:off x="1968688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23" name="Google Shape;2223;p161"/>
            <p:cNvSpPr/>
            <p:nvPr/>
          </p:nvSpPr>
          <p:spPr>
            <a:xfrm>
              <a:off x="1968688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24" name="Google Shape;2224;p161"/>
            <p:cNvSpPr/>
            <p:nvPr/>
          </p:nvSpPr>
          <p:spPr>
            <a:xfrm>
              <a:off x="1752683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25" name="Google Shape;2225;p161"/>
            <p:cNvSpPr/>
            <p:nvPr/>
          </p:nvSpPr>
          <p:spPr>
            <a:xfrm>
              <a:off x="1752683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26" name="Google Shape;2226;p161"/>
            <p:cNvSpPr/>
            <p:nvPr/>
          </p:nvSpPr>
          <p:spPr>
            <a:xfrm>
              <a:off x="1752683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27" name="Google Shape;2227;p161"/>
            <p:cNvSpPr/>
            <p:nvPr/>
          </p:nvSpPr>
          <p:spPr>
            <a:xfrm>
              <a:off x="1752683" y="1898146"/>
              <a:ext cx="648335" cy="281940"/>
            </a:xfrm>
            <a:custGeom>
              <a:rect b="b" l="l" r="r" t="t"/>
              <a:pathLst>
                <a:path extrusionOk="0" h="281939" w="648335">
                  <a:moveTo>
                    <a:pt x="130616" y="216067"/>
                  </a:moveTo>
                  <a:lnTo>
                    <a:pt x="125484" y="190646"/>
                  </a:lnTo>
                  <a:lnTo>
                    <a:pt x="111488" y="169887"/>
                  </a:lnTo>
                  <a:lnTo>
                    <a:pt x="90729" y="155891"/>
                  </a:lnTo>
                  <a:lnTo>
                    <a:pt x="65308" y="150758"/>
                  </a:lnTo>
                  <a:lnTo>
                    <a:pt x="39887" y="155891"/>
                  </a:lnTo>
                  <a:lnTo>
                    <a:pt x="19128" y="169887"/>
                  </a:lnTo>
                  <a:lnTo>
                    <a:pt x="5132" y="190646"/>
                  </a:lnTo>
                  <a:lnTo>
                    <a:pt x="0" y="216067"/>
                  </a:lnTo>
                  <a:lnTo>
                    <a:pt x="5132" y="241488"/>
                  </a:lnTo>
                  <a:lnTo>
                    <a:pt x="19128" y="262247"/>
                  </a:lnTo>
                  <a:lnTo>
                    <a:pt x="39887" y="276243"/>
                  </a:lnTo>
                  <a:lnTo>
                    <a:pt x="65308" y="281375"/>
                  </a:lnTo>
                  <a:lnTo>
                    <a:pt x="90729" y="276243"/>
                  </a:lnTo>
                  <a:lnTo>
                    <a:pt x="111488" y="262247"/>
                  </a:lnTo>
                  <a:lnTo>
                    <a:pt x="125484" y="241488"/>
                  </a:lnTo>
                  <a:lnTo>
                    <a:pt x="130616" y="216067"/>
                  </a:lnTo>
                  <a:close/>
                </a:path>
                <a:path extrusionOk="0" h="281939" w="648335">
                  <a:moveTo>
                    <a:pt x="648153" y="183415"/>
                  </a:moveTo>
                  <a:lnTo>
                    <a:pt x="562810" y="140752"/>
                  </a:lnTo>
                </a:path>
                <a:path extrusionOk="0" h="281939" w="648335">
                  <a:moveTo>
                    <a:pt x="431875" y="140754"/>
                  </a:moveTo>
                  <a:lnTo>
                    <a:pt x="346532" y="183432"/>
                  </a:lnTo>
                </a:path>
                <a:path extrusionOk="0" h="281939" w="648335">
                  <a:moveTo>
                    <a:pt x="281331" y="143137"/>
                  </a:moveTo>
                  <a:lnTo>
                    <a:pt x="281327" y="72928"/>
                  </a:lnTo>
                </a:path>
                <a:path extrusionOk="0" h="281939" w="648335">
                  <a:moveTo>
                    <a:pt x="346793" y="32732"/>
                  </a:moveTo>
                  <a:lnTo>
                    <a:pt x="432135" y="75416"/>
                  </a:lnTo>
                </a:path>
                <a:path extrusionOk="0" h="281939" w="648335">
                  <a:moveTo>
                    <a:pt x="138212" y="0"/>
                  </a:moveTo>
                  <a:lnTo>
                    <a:pt x="208421" y="13"/>
                  </a:lnTo>
                </a:path>
                <a:path extrusionOk="0" h="281939" w="648335">
                  <a:moveTo>
                    <a:pt x="138212" y="216026"/>
                  </a:moveTo>
                  <a:lnTo>
                    <a:pt x="208421" y="216035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228" name="Google Shape;2228;p161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2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162"/>
          <p:cNvSpPr txBox="1"/>
          <p:nvPr/>
        </p:nvSpPr>
        <p:spPr>
          <a:xfrm>
            <a:off x="1886102" y="59814"/>
            <a:ext cx="836294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gadget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34" name="Google Shape;2234;p162"/>
          <p:cNvSpPr/>
          <p:nvPr/>
        </p:nvSpPr>
        <p:spPr>
          <a:xfrm>
            <a:off x="495363" y="9481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35" name="Google Shape;2235;p162"/>
          <p:cNvSpPr txBox="1"/>
          <p:nvPr/>
        </p:nvSpPr>
        <p:spPr>
          <a:xfrm>
            <a:off x="598995" y="869377"/>
            <a:ext cx="3656329" cy="6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200025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Si l’on impose que les trois sommets à gauche sont soit  bleus soit rouges,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14960" marR="3048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alors, on peut colorer le sommet le plus à droite en bleu si  et seulement si au moins un sommet à gauche est en bleu.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236" name="Google Shape;2236;p162"/>
          <p:cNvGrpSpPr/>
          <p:nvPr/>
        </p:nvGrpSpPr>
        <p:grpSpPr>
          <a:xfrm>
            <a:off x="1745092" y="1832900"/>
            <a:ext cx="1110423" cy="570218"/>
            <a:chOff x="1745092" y="1832900"/>
            <a:chExt cx="1110423" cy="570218"/>
          </a:xfrm>
        </p:grpSpPr>
        <p:sp>
          <p:nvSpPr>
            <p:cNvPr id="2237" name="Google Shape;2237;p162"/>
            <p:cNvSpPr/>
            <p:nvPr/>
          </p:nvSpPr>
          <p:spPr>
            <a:xfrm>
              <a:off x="1890896" y="2330205"/>
              <a:ext cx="502284" cy="0"/>
            </a:xfrm>
            <a:custGeom>
              <a:rect b="b" l="l" r="r" t="t"/>
              <a:pathLst>
                <a:path extrusionOk="0" h="120000" w="502285">
                  <a:moveTo>
                    <a:pt x="0" y="0"/>
                  </a:moveTo>
                  <a:lnTo>
                    <a:pt x="5022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238" name="Google Shape;2238;p16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5092" y="2257318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9" name="Google Shape;2239;p162"/>
            <p:cNvSpPr/>
            <p:nvPr/>
          </p:nvSpPr>
          <p:spPr>
            <a:xfrm>
              <a:off x="2466055" y="2137257"/>
              <a:ext cx="255270" cy="170180"/>
            </a:xfrm>
            <a:custGeom>
              <a:rect b="b" l="l" r="r" t="t"/>
              <a:pathLst>
                <a:path extrusionOk="0" h="170180" w="255269">
                  <a:moveTo>
                    <a:pt x="69220" y="169870"/>
                  </a:moveTo>
                  <a:lnTo>
                    <a:pt x="254783" y="108014"/>
                  </a:lnTo>
                </a:path>
                <a:path extrusionOk="0" h="170180" w="255269">
                  <a:moveTo>
                    <a:pt x="254783" y="61849"/>
                  </a:moveTo>
                  <a:lnTo>
                    <a:pt x="69220" y="0"/>
                  </a:lnTo>
                </a:path>
                <a:path extrusionOk="0" h="170180" w="255269">
                  <a:moveTo>
                    <a:pt x="13" y="49834"/>
                  </a:moveTo>
                  <a:lnTo>
                    <a:pt x="0" y="120043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40" name="Google Shape;2240;p162"/>
            <p:cNvSpPr/>
            <p:nvPr/>
          </p:nvSpPr>
          <p:spPr>
            <a:xfrm>
              <a:off x="2400698" y="2264909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41" name="Google Shape;2241;p162"/>
            <p:cNvSpPr/>
            <p:nvPr/>
          </p:nvSpPr>
          <p:spPr>
            <a:xfrm>
              <a:off x="2400698" y="2264909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42" name="Google Shape;2242;p162"/>
            <p:cNvSpPr/>
            <p:nvPr/>
          </p:nvSpPr>
          <p:spPr>
            <a:xfrm>
              <a:off x="2724705" y="2156907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43" name="Google Shape;2243;p162"/>
            <p:cNvSpPr/>
            <p:nvPr/>
          </p:nvSpPr>
          <p:spPr>
            <a:xfrm>
              <a:off x="2724705" y="2156907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44" name="Google Shape;2244;p162"/>
            <p:cNvSpPr/>
            <p:nvPr/>
          </p:nvSpPr>
          <p:spPr>
            <a:xfrm>
              <a:off x="2400698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45" name="Google Shape;2245;p162"/>
            <p:cNvSpPr/>
            <p:nvPr/>
          </p:nvSpPr>
          <p:spPr>
            <a:xfrm>
              <a:off x="2400698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46" name="Google Shape;2246;p162"/>
            <p:cNvSpPr/>
            <p:nvPr/>
          </p:nvSpPr>
          <p:spPr>
            <a:xfrm>
              <a:off x="2184693" y="1940902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47" name="Google Shape;2247;p162"/>
            <p:cNvSpPr/>
            <p:nvPr/>
          </p:nvSpPr>
          <p:spPr>
            <a:xfrm>
              <a:off x="2184693" y="1940902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48" name="Google Shape;2248;p162"/>
            <p:cNvSpPr/>
            <p:nvPr/>
          </p:nvSpPr>
          <p:spPr>
            <a:xfrm>
              <a:off x="1968688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49" name="Google Shape;2249;p162"/>
            <p:cNvSpPr/>
            <p:nvPr/>
          </p:nvSpPr>
          <p:spPr>
            <a:xfrm>
              <a:off x="1968688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50" name="Google Shape;2250;p162"/>
            <p:cNvSpPr/>
            <p:nvPr/>
          </p:nvSpPr>
          <p:spPr>
            <a:xfrm>
              <a:off x="1968688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51" name="Google Shape;2251;p162"/>
            <p:cNvSpPr/>
            <p:nvPr/>
          </p:nvSpPr>
          <p:spPr>
            <a:xfrm>
              <a:off x="1968688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52" name="Google Shape;2252;p162"/>
            <p:cNvSpPr/>
            <p:nvPr/>
          </p:nvSpPr>
          <p:spPr>
            <a:xfrm>
              <a:off x="1752683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53" name="Google Shape;2253;p162"/>
            <p:cNvSpPr/>
            <p:nvPr/>
          </p:nvSpPr>
          <p:spPr>
            <a:xfrm>
              <a:off x="1752683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54" name="Google Shape;2254;p162"/>
            <p:cNvSpPr/>
            <p:nvPr/>
          </p:nvSpPr>
          <p:spPr>
            <a:xfrm>
              <a:off x="1752683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55" name="Google Shape;2255;p162"/>
            <p:cNvSpPr/>
            <p:nvPr/>
          </p:nvSpPr>
          <p:spPr>
            <a:xfrm>
              <a:off x="1752683" y="1898146"/>
              <a:ext cx="648335" cy="281940"/>
            </a:xfrm>
            <a:custGeom>
              <a:rect b="b" l="l" r="r" t="t"/>
              <a:pathLst>
                <a:path extrusionOk="0" h="281939" w="648335">
                  <a:moveTo>
                    <a:pt x="130616" y="216067"/>
                  </a:moveTo>
                  <a:lnTo>
                    <a:pt x="125484" y="190646"/>
                  </a:lnTo>
                  <a:lnTo>
                    <a:pt x="111488" y="169887"/>
                  </a:lnTo>
                  <a:lnTo>
                    <a:pt x="90729" y="155891"/>
                  </a:lnTo>
                  <a:lnTo>
                    <a:pt x="65308" y="150758"/>
                  </a:lnTo>
                  <a:lnTo>
                    <a:pt x="39887" y="155891"/>
                  </a:lnTo>
                  <a:lnTo>
                    <a:pt x="19128" y="169887"/>
                  </a:lnTo>
                  <a:lnTo>
                    <a:pt x="5132" y="190646"/>
                  </a:lnTo>
                  <a:lnTo>
                    <a:pt x="0" y="216067"/>
                  </a:lnTo>
                  <a:lnTo>
                    <a:pt x="5132" y="241488"/>
                  </a:lnTo>
                  <a:lnTo>
                    <a:pt x="19128" y="262247"/>
                  </a:lnTo>
                  <a:lnTo>
                    <a:pt x="39887" y="276243"/>
                  </a:lnTo>
                  <a:lnTo>
                    <a:pt x="65308" y="281375"/>
                  </a:lnTo>
                  <a:lnTo>
                    <a:pt x="90729" y="276243"/>
                  </a:lnTo>
                  <a:lnTo>
                    <a:pt x="111488" y="262247"/>
                  </a:lnTo>
                  <a:lnTo>
                    <a:pt x="125484" y="241488"/>
                  </a:lnTo>
                  <a:lnTo>
                    <a:pt x="130616" y="216067"/>
                  </a:lnTo>
                  <a:close/>
                </a:path>
                <a:path extrusionOk="0" h="281939" w="648335">
                  <a:moveTo>
                    <a:pt x="648153" y="183415"/>
                  </a:moveTo>
                  <a:lnTo>
                    <a:pt x="562810" y="140752"/>
                  </a:lnTo>
                </a:path>
                <a:path extrusionOk="0" h="281939" w="648335">
                  <a:moveTo>
                    <a:pt x="431875" y="140754"/>
                  </a:moveTo>
                  <a:lnTo>
                    <a:pt x="346532" y="183432"/>
                  </a:lnTo>
                </a:path>
                <a:path extrusionOk="0" h="281939" w="648335">
                  <a:moveTo>
                    <a:pt x="281331" y="143137"/>
                  </a:moveTo>
                  <a:lnTo>
                    <a:pt x="281327" y="72928"/>
                  </a:lnTo>
                </a:path>
                <a:path extrusionOk="0" h="281939" w="648335">
                  <a:moveTo>
                    <a:pt x="346793" y="32732"/>
                  </a:moveTo>
                  <a:lnTo>
                    <a:pt x="432135" y="75416"/>
                  </a:lnTo>
                </a:path>
                <a:path extrusionOk="0" h="281939" w="648335">
                  <a:moveTo>
                    <a:pt x="138212" y="0"/>
                  </a:moveTo>
                  <a:lnTo>
                    <a:pt x="208421" y="13"/>
                  </a:lnTo>
                </a:path>
                <a:path extrusionOk="0" h="281939" w="648335">
                  <a:moveTo>
                    <a:pt x="138212" y="216026"/>
                  </a:moveTo>
                  <a:lnTo>
                    <a:pt x="208421" y="216035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256" name="Google Shape;2256;p162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0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p163"/>
          <p:cNvSpPr txBox="1"/>
          <p:nvPr/>
        </p:nvSpPr>
        <p:spPr>
          <a:xfrm>
            <a:off x="1886102" y="59814"/>
            <a:ext cx="836294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gadget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2" name="Google Shape;2262;p163"/>
          <p:cNvSpPr/>
          <p:nvPr/>
        </p:nvSpPr>
        <p:spPr>
          <a:xfrm>
            <a:off x="495363" y="9481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63" name="Google Shape;2263;p163"/>
          <p:cNvSpPr txBox="1"/>
          <p:nvPr/>
        </p:nvSpPr>
        <p:spPr>
          <a:xfrm>
            <a:off x="598995" y="869377"/>
            <a:ext cx="3656329" cy="6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200025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Si l’on impose que les trois sommets à gauche sont soit  bleus soit rouges,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14960" marR="3048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alors, on peut colorer le sommet le plus à droite en bleu si  et seulement si au moins un sommet à gauche est en bleu.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264" name="Google Shape;2264;p163"/>
          <p:cNvGrpSpPr/>
          <p:nvPr/>
        </p:nvGrpSpPr>
        <p:grpSpPr>
          <a:xfrm>
            <a:off x="1745092" y="1832900"/>
            <a:ext cx="1110423" cy="570218"/>
            <a:chOff x="1745092" y="1832900"/>
            <a:chExt cx="1110423" cy="570218"/>
          </a:xfrm>
        </p:grpSpPr>
        <p:sp>
          <p:nvSpPr>
            <p:cNvPr id="2265" name="Google Shape;2265;p163"/>
            <p:cNvSpPr/>
            <p:nvPr/>
          </p:nvSpPr>
          <p:spPr>
            <a:xfrm>
              <a:off x="1890896" y="2330205"/>
              <a:ext cx="502284" cy="0"/>
            </a:xfrm>
            <a:custGeom>
              <a:rect b="b" l="l" r="r" t="t"/>
              <a:pathLst>
                <a:path extrusionOk="0" h="120000" w="502285">
                  <a:moveTo>
                    <a:pt x="0" y="0"/>
                  </a:moveTo>
                  <a:lnTo>
                    <a:pt x="5022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266" name="Google Shape;2266;p16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5092" y="2257318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67" name="Google Shape;2267;p163"/>
            <p:cNvSpPr/>
            <p:nvPr/>
          </p:nvSpPr>
          <p:spPr>
            <a:xfrm>
              <a:off x="2466055" y="2137257"/>
              <a:ext cx="255270" cy="170180"/>
            </a:xfrm>
            <a:custGeom>
              <a:rect b="b" l="l" r="r" t="t"/>
              <a:pathLst>
                <a:path extrusionOk="0" h="170180" w="255269">
                  <a:moveTo>
                    <a:pt x="69220" y="169870"/>
                  </a:moveTo>
                  <a:lnTo>
                    <a:pt x="254783" y="108014"/>
                  </a:lnTo>
                </a:path>
                <a:path extrusionOk="0" h="170180" w="255269">
                  <a:moveTo>
                    <a:pt x="254783" y="61849"/>
                  </a:moveTo>
                  <a:lnTo>
                    <a:pt x="69220" y="0"/>
                  </a:lnTo>
                </a:path>
                <a:path extrusionOk="0" h="170180" w="255269">
                  <a:moveTo>
                    <a:pt x="13" y="49834"/>
                  </a:moveTo>
                  <a:lnTo>
                    <a:pt x="0" y="120043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68" name="Google Shape;2268;p163"/>
            <p:cNvSpPr/>
            <p:nvPr/>
          </p:nvSpPr>
          <p:spPr>
            <a:xfrm>
              <a:off x="2400698" y="2264909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69" name="Google Shape;2269;p163"/>
            <p:cNvSpPr/>
            <p:nvPr/>
          </p:nvSpPr>
          <p:spPr>
            <a:xfrm>
              <a:off x="2400698" y="2264909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70" name="Google Shape;2270;p163"/>
            <p:cNvSpPr/>
            <p:nvPr/>
          </p:nvSpPr>
          <p:spPr>
            <a:xfrm>
              <a:off x="2724705" y="2156907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71" name="Google Shape;2271;p163"/>
            <p:cNvSpPr/>
            <p:nvPr/>
          </p:nvSpPr>
          <p:spPr>
            <a:xfrm>
              <a:off x="2724705" y="2156907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72" name="Google Shape;2272;p163"/>
            <p:cNvSpPr/>
            <p:nvPr/>
          </p:nvSpPr>
          <p:spPr>
            <a:xfrm>
              <a:off x="2400698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73" name="Google Shape;2273;p163"/>
            <p:cNvSpPr/>
            <p:nvPr/>
          </p:nvSpPr>
          <p:spPr>
            <a:xfrm>
              <a:off x="2400698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74" name="Google Shape;2274;p163"/>
            <p:cNvSpPr/>
            <p:nvPr/>
          </p:nvSpPr>
          <p:spPr>
            <a:xfrm>
              <a:off x="2184693" y="1940902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75" name="Google Shape;2275;p163"/>
            <p:cNvSpPr/>
            <p:nvPr/>
          </p:nvSpPr>
          <p:spPr>
            <a:xfrm>
              <a:off x="2184693" y="1940902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76" name="Google Shape;2276;p163"/>
            <p:cNvSpPr/>
            <p:nvPr/>
          </p:nvSpPr>
          <p:spPr>
            <a:xfrm>
              <a:off x="1968688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77" name="Google Shape;2277;p163"/>
            <p:cNvSpPr/>
            <p:nvPr/>
          </p:nvSpPr>
          <p:spPr>
            <a:xfrm>
              <a:off x="1968688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78" name="Google Shape;2278;p163"/>
            <p:cNvSpPr/>
            <p:nvPr/>
          </p:nvSpPr>
          <p:spPr>
            <a:xfrm>
              <a:off x="1968688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79" name="Google Shape;2279;p163"/>
            <p:cNvSpPr/>
            <p:nvPr/>
          </p:nvSpPr>
          <p:spPr>
            <a:xfrm>
              <a:off x="1968688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80" name="Google Shape;2280;p163"/>
            <p:cNvSpPr/>
            <p:nvPr/>
          </p:nvSpPr>
          <p:spPr>
            <a:xfrm>
              <a:off x="1752683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81" name="Google Shape;2281;p163"/>
            <p:cNvSpPr/>
            <p:nvPr/>
          </p:nvSpPr>
          <p:spPr>
            <a:xfrm>
              <a:off x="1752683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82" name="Google Shape;2282;p163"/>
            <p:cNvSpPr/>
            <p:nvPr/>
          </p:nvSpPr>
          <p:spPr>
            <a:xfrm>
              <a:off x="1752683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83" name="Google Shape;2283;p163"/>
            <p:cNvSpPr/>
            <p:nvPr/>
          </p:nvSpPr>
          <p:spPr>
            <a:xfrm>
              <a:off x="1752683" y="1898146"/>
              <a:ext cx="648335" cy="281940"/>
            </a:xfrm>
            <a:custGeom>
              <a:rect b="b" l="l" r="r" t="t"/>
              <a:pathLst>
                <a:path extrusionOk="0" h="281939" w="648335">
                  <a:moveTo>
                    <a:pt x="130616" y="216067"/>
                  </a:moveTo>
                  <a:lnTo>
                    <a:pt x="125484" y="190646"/>
                  </a:lnTo>
                  <a:lnTo>
                    <a:pt x="111488" y="169887"/>
                  </a:lnTo>
                  <a:lnTo>
                    <a:pt x="90729" y="155891"/>
                  </a:lnTo>
                  <a:lnTo>
                    <a:pt x="65308" y="150758"/>
                  </a:lnTo>
                  <a:lnTo>
                    <a:pt x="39887" y="155891"/>
                  </a:lnTo>
                  <a:lnTo>
                    <a:pt x="19128" y="169887"/>
                  </a:lnTo>
                  <a:lnTo>
                    <a:pt x="5132" y="190646"/>
                  </a:lnTo>
                  <a:lnTo>
                    <a:pt x="0" y="216067"/>
                  </a:lnTo>
                  <a:lnTo>
                    <a:pt x="5132" y="241488"/>
                  </a:lnTo>
                  <a:lnTo>
                    <a:pt x="19128" y="262247"/>
                  </a:lnTo>
                  <a:lnTo>
                    <a:pt x="39887" y="276243"/>
                  </a:lnTo>
                  <a:lnTo>
                    <a:pt x="65308" y="281375"/>
                  </a:lnTo>
                  <a:lnTo>
                    <a:pt x="90729" y="276243"/>
                  </a:lnTo>
                  <a:lnTo>
                    <a:pt x="111488" y="262247"/>
                  </a:lnTo>
                  <a:lnTo>
                    <a:pt x="125484" y="241488"/>
                  </a:lnTo>
                  <a:lnTo>
                    <a:pt x="130616" y="216067"/>
                  </a:lnTo>
                  <a:close/>
                </a:path>
                <a:path extrusionOk="0" h="281939" w="648335">
                  <a:moveTo>
                    <a:pt x="648153" y="183415"/>
                  </a:moveTo>
                  <a:lnTo>
                    <a:pt x="562810" y="140752"/>
                  </a:lnTo>
                </a:path>
                <a:path extrusionOk="0" h="281939" w="648335">
                  <a:moveTo>
                    <a:pt x="431875" y="140754"/>
                  </a:moveTo>
                  <a:lnTo>
                    <a:pt x="346532" y="183432"/>
                  </a:lnTo>
                </a:path>
                <a:path extrusionOk="0" h="281939" w="648335">
                  <a:moveTo>
                    <a:pt x="281331" y="143137"/>
                  </a:moveTo>
                  <a:lnTo>
                    <a:pt x="281327" y="72928"/>
                  </a:lnTo>
                </a:path>
                <a:path extrusionOk="0" h="281939" w="648335">
                  <a:moveTo>
                    <a:pt x="346793" y="32732"/>
                  </a:moveTo>
                  <a:lnTo>
                    <a:pt x="432135" y="75416"/>
                  </a:lnTo>
                </a:path>
                <a:path extrusionOk="0" h="281939" w="648335">
                  <a:moveTo>
                    <a:pt x="138212" y="0"/>
                  </a:moveTo>
                  <a:lnTo>
                    <a:pt x="208421" y="13"/>
                  </a:lnTo>
                </a:path>
                <a:path extrusionOk="0" h="281939" w="648335">
                  <a:moveTo>
                    <a:pt x="138212" y="216026"/>
                  </a:moveTo>
                  <a:lnTo>
                    <a:pt x="208421" y="216035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284" name="Google Shape;2284;p163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8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p164"/>
          <p:cNvSpPr txBox="1"/>
          <p:nvPr/>
        </p:nvSpPr>
        <p:spPr>
          <a:xfrm>
            <a:off x="1886102" y="59814"/>
            <a:ext cx="836294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gadget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90" name="Google Shape;2290;p164"/>
          <p:cNvSpPr/>
          <p:nvPr/>
        </p:nvSpPr>
        <p:spPr>
          <a:xfrm>
            <a:off x="495363" y="9481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91" name="Google Shape;2291;p164"/>
          <p:cNvSpPr txBox="1"/>
          <p:nvPr/>
        </p:nvSpPr>
        <p:spPr>
          <a:xfrm>
            <a:off x="598995" y="869377"/>
            <a:ext cx="3656329" cy="6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200025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Si l’on impose que les trois sommets à gauche sont soit  bleus soit rouges,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14960" marR="3048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alors, on peut colorer le sommet le plus à droite en bleu si  et seulement si au moins un sommet à gauche est en bleu.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292" name="Google Shape;2292;p164"/>
          <p:cNvGrpSpPr/>
          <p:nvPr/>
        </p:nvGrpSpPr>
        <p:grpSpPr>
          <a:xfrm>
            <a:off x="1745092" y="1832900"/>
            <a:ext cx="1110423" cy="570218"/>
            <a:chOff x="1745092" y="1832900"/>
            <a:chExt cx="1110423" cy="570218"/>
          </a:xfrm>
        </p:grpSpPr>
        <p:sp>
          <p:nvSpPr>
            <p:cNvPr id="2293" name="Google Shape;2293;p164"/>
            <p:cNvSpPr/>
            <p:nvPr/>
          </p:nvSpPr>
          <p:spPr>
            <a:xfrm>
              <a:off x="1890896" y="2330205"/>
              <a:ext cx="502284" cy="0"/>
            </a:xfrm>
            <a:custGeom>
              <a:rect b="b" l="l" r="r" t="t"/>
              <a:pathLst>
                <a:path extrusionOk="0" h="120000" w="502285">
                  <a:moveTo>
                    <a:pt x="0" y="0"/>
                  </a:moveTo>
                  <a:lnTo>
                    <a:pt x="5022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294" name="Google Shape;2294;p1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5092" y="2257318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5" name="Google Shape;2295;p164"/>
            <p:cNvSpPr/>
            <p:nvPr/>
          </p:nvSpPr>
          <p:spPr>
            <a:xfrm>
              <a:off x="2466055" y="2137257"/>
              <a:ext cx="255270" cy="170180"/>
            </a:xfrm>
            <a:custGeom>
              <a:rect b="b" l="l" r="r" t="t"/>
              <a:pathLst>
                <a:path extrusionOk="0" h="170180" w="255269">
                  <a:moveTo>
                    <a:pt x="69220" y="169870"/>
                  </a:moveTo>
                  <a:lnTo>
                    <a:pt x="254783" y="108014"/>
                  </a:lnTo>
                </a:path>
                <a:path extrusionOk="0" h="170180" w="255269">
                  <a:moveTo>
                    <a:pt x="254783" y="61849"/>
                  </a:moveTo>
                  <a:lnTo>
                    <a:pt x="69220" y="0"/>
                  </a:lnTo>
                </a:path>
                <a:path extrusionOk="0" h="170180" w="255269">
                  <a:moveTo>
                    <a:pt x="13" y="49834"/>
                  </a:moveTo>
                  <a:lnTo>
                    <a:pt x="0" y="120043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96" name="Google Shape;2296;p164"/>
            <p:cNvSpPr/>
            <p:nvPr/>
          </p:nvSpPr>
          <p:spPr>
            <a:xfrm>
              <a:off x="2400698" y="2264909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97" name="Google Shape;2297;p164"/>
            <p:cNvSpPr/>
            <p:nvPr/>
          </p:nvSpPr>
          <p:spPr>
            <a:xfrm>
              <a:off x="2400698" y="2264909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98" name="Google Shape;2298;p164"/>
            <p:cNvSpPr/>
            <p:nvPr/>
          </p:nvSpPr>
          <p:spPr>
            <a:xfrm>
              <a:off x="2724705" y="2156907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99" name="Google Shape;2299;p164"/>
            <p:cNvSpPr/>
            <p:nvPr/>
          </p:nvSpPr>
          <p:spPr>
            <a:xfrm>
              <a:off x="2724705" y="2156907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00" name="Google Shape;2300;p164"/>
            <p:cNvSpPr/>
            <p:nvPr/>
          </p:nvSpPr>
          <p:spPr>
            <a:xfrm>
              <a:off x="2400698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01" name="Google Shape;2301;p164"/>
            <p:cNvSpPr/>
            <p:nvPr/>
          </p:nvSpPr>
          <p:spPr>
            <a:xfrm>
              <a:off x="2400698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02" name="Google Shape;2302;p164"/>
            <p:cNvSpPr/>
            <p:nvPr/>
          </p:nvSpPr>
          <p:spPr>
            <a:xfrm>
              <a:off x="2184693" y="1940902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03" name="Google Shape;2303;p164"/>
            <p:cNvSpPr/>
            <p:nvPr/>
          </p:nvSpPr>
          <p:spPr>
            <a:xfrm>
              <a:off x="2184693" y="1940902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04" name="Google Shape;2304;p164"/>
            <p:cNvSpPr/>
            <p:nvPr/>
          </p:nvSpPr>
          <p:spPr>
            <a:xfrm>
              <a:off x="1968688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05" name="Google Shape;2305;p164"/>
            <p:cNvSpPr/>
            <p:nvPr/>
          </p:nvSpPr>
          <p:spPr>
            <a:xfrm>
              <a:off x="1968688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06" name="Google Shape;2306;p164"/>
            <p:cNvSpPr/>
            <p:nvPr/>
          </p:nvSpPr>
          <p:spPr>
            <a:xfrm>
              <a:off x="1968688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07" name="Google Shape;2307;p164"/>
            <p:cNvSpPr/>
            <p:nvPr/>
          </p:nvSpPr>
          <p:spPr>
            <a:xfrm>
              <a:off x="1968688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08" name="Google Shape;2308;p164"/>
            <p:cNvSpPr/>
            <p:nvPr/>
          </p:nvSpPr>
          <p:spPr>
            <a:xfrm>
              <a:off x="1752683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09" name="Google Shape;2309;p164"/>
            <p:cNvSpPr/>
            <p:nvPr/>
          </p:nvSpPr>
          <p:spPr>
            <a:xfrm>
              <a:off x="1752683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10" name="Google Shape;2310;p164"/>
            <p:cNvSpPr/>
            <p:nvPr/>
          </p:nvSpPr>
          <p:spPr>
            <a:xfrm>
              <a:off x="1752683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11" name="Google Shape;2311;p164"/>
            <p:cNvSpPr/>
            <p:nvPr/>
          </p:nvSpPr>
          <p:spPr>
            <a:xfrm>
              <a:off x="1752683" y="1898146"/>
              <a:ext cx="648335" cy="281940"/>
            </a:xfrm>
            <a:custGeom>
              <a:rect b="b" l="l" r="r" t="t"/>
              <a:pathLst>
                <a:path extrusionOk="0" h="281939" w="648335">
                  <a:moveTo>
                    <a:pt x="130616" y="216067"/>
                  </a:moveTo>
                  <a:lnTo>
                    <a:pt x="125484" y="190646"/>
                  </a:lnTo>
                  <a:lnTo>
                    <a:pt x="111488" y="169887"/>
                  </a:lnTo>
                  <a:lnTo>
                    <a:pt x="90729" y="155891"/>
                  </a:lnTo>
                  <a:lnTo>
                    <a:pt x="65308" y="150758"/>
                  </a:lnTo>
                  <a:lnTo>
                    <a:pt x="39887" y="155891"/>
                  </a:lnTo>
                  <a:lnTo>
                    <a:pt x="19128" y="169887"/>
                  </a:lnTo>
                  <a:lnTo>
                    <a:pt x="5132" y="190646"/>
                  </a:lnTo>
                  <a:lnTo>
                    <a:pt x="0" y="216067"/>
                  </a:lnTo>
                  <a:lnTo>
                    <a:pt x="5132" y="241488"/>
                  </a:lnTo>
                  <a:lnTo>
                    <a:pt x="19128" y="262247"/>
                  </a:lnTo>
                  <a:lnTo>
                    <a:pt x="39887" y="276243"/>
                  </a:lnTo>
                  <a:lnTo>
                    <a:pt x="65308" y="281375"/>
                  </a:lnTo>
                  <a:lnTo>
                    <a:pt x="90729" y="276243"/>
                  </a:lnTo>
                  <a:lnTo>
                    <a:pt x="111488" y="262247"/>
                  </a:lnTo>
                  <a:lnTo>
                    <a:pt x="125484" y="241488"/>
                  </a:lnTo>
                  <a:lnTo>
                    <a:pt x="130616" y="216067"/>
                  </a:lnTo>
                  <a:close/>
                </a:path>
                <a:path extrusionOk="0" h="281939" w="648335">
                  <a:moveTo>
                    <a:pt x="648153" y="183415"/>
                  </a:moveTo>
                  <a:lnTo>
                    <a:pt x="562810" y="140752"/>
                  </a:lnTo>
                </a:path>
                <a:path extrusionOk="0" h="281939" w="648335">
                  <a:moveTo>
                    <a:pt x="431875" y="140754"/>
                  </a:moveTo>
                  <a:lnTo>
                    <a:pt x="346532" y="183432"/>
                  </a:lnTo>
                </a:path>
                <a:path extrusionOk="0" h="281939" w="648335">
                  <a:moveTo>
                    <a:pt x="281331" y="143137"/>
                  </a:moveTo>
                  <a:lnTo>
                    <a:pt x="281327" y="72928"/>
                  </a:lnTo>
                </a:path>
                <a:path extrusionOk="0" h="281939" w="648335">
                  <a:moveTo>
                    <a:pt x="346793" y="32732"/>
                  </a:moveTo>
                  <a:lnTo>
                    <a:pt x="432135" y="75416"/>
                  </a:lnTo>
                </a:path>
                <a:path extrusionOk="0" h="281939" w="648335">
                  <a:moveTo>
                    <a:pt x="138212" y="0"/>
                  </a:moveTo>
                  <a:lnTo>
                    <a:pt x="208421" y="13"/>
                  </a:lnTo>
                </a:path>
                <a:path extrusionOk="0" h="281939" w="648335">
                  <a:moveTo>
                    <a:pt x="138212" y="216026"/>
                  </a:moveTo>
                  <a:lnTo>
                    <a:pt x="208421" y="216035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312" name="Google Shape;2312;p164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6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p165"/>
          <p:cNvSpPr txBox="1"/>
          <p:nvPr/>
        </p:nvSpPr>
        <p:spPr>
          <a:xfrm>
            <a:off x="1886102" y="59814"/>
            <a:ext cx="836294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gadget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8" name="Google Shape;2318;p165"/>
          <p:cNvSpPr/>
          <p:nvPr/>
        </p:nvSpPr>
        <p:spPr>
          <a:xfrm>
            <a:off x="495363" y="9481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19" name="Google Shape;2319;p165"/>
          <p:cNvSpPr txBox="1"/>
          <p:nvPr/>
        </p:nvSpPr>
        <p:spPr>
          <a:xfrm>
            <a:off x="598995" y="869377"/>
            <a:ext cx="3656329" cy="6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200025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Si l’on impose que les trois sommets à gauche sont soit  bleus soit rouges,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14960" marR="3048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alors, on peut colorer le sommet le plus à droite en bleu si  et seulement si au moins un sommet à gauche est en bleu.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320" name="Google Shape;2320;p165"/>
          <p:cNvGrpSpPr/>
          <p:nvPr/>
        </p:nvGrpSpPr>
        <p:grpSpPr>
          <a:xfrm>
            <a:off x="1745092" y="1832900"/>
            <a:ext cx="1110423" cy="570218"/>
            <a:chOff x="1745092" y="1832900"/>
            <a:chExt cx="1110423" cy="570218"/>
          </a:xfrm>
        </p:grpSpPr>
        <p:sp>
          <p:nvSpPr>
            <p:cNvPr id="2321" name="Google Shape;2321;p165"/>
            <p:cNvSpPr/>
            <p:nvPr/>
          </p:nvSpPr>
          <p:spPr>
            <a:xfrm>
              <a:off x="1890896" y="2330205"/>
              <a:ext cx="502284" cy="0"/>
            </a:xfrm>
            <a:custGeom>
              <a:rect b="b" l="l" r="r" t="t"/>
              <a:pathLst>
                <a:path extrusionOk="0" h="120000" w="502285">
                  <a:moveTo>
                    <a:pt x="0" y="0"/>
                  </a:moveTo>
                  <a:lnTo>
                    <a:pt x="5022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322" name="Google Shape;2322;p16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5092" y="2257318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3" name="Google Shape;2323;p165"/>
            <p:cNvSpPr/>
            <p:nvPr/>
          </p:nvSpPr>
          <p:spPr>
            <a:xfrm>
              <a:off x="2466055" y="2137257"/>
              <a:ext cx="255270" cy="170180"/>
            </a:xfrm>
            <a:custGeom>
              <a:rect b="b" l="l" r="r" t="t"/>
              <a:pathLst>
                <a:path extrusionOk="0" h="170180" w="255269">
                  <a:moveTo>
                    <a:pt x="69220" y="169870"/>
                  </a:moveTo>
                  <a:lnTo>
                    <a:pt x="254783" y="108014"/>
                  </a:lnTo>
                </a:path>
                <a:path extrusionOk="0" h="170180" w="255269">
                  <a:moveTo>
                    <a:pt x="254783" y="61849"/>
                  </a:moveTo>
                  <a:lnTo>
                    <a:pt x="69220" y="0"/>
                  </a:lnTo>
                </a:path>
                <a:path extrusionOk="0" h="170180" w="255269">
                  <a:moveTo>
                    <a:pt x="13" y="49834"/>
                  </a:moveTo>
                  <a:lnTo>
                    <a:pt x="0" y="120043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24" name="Google Shape;2324;p165"/>
            <p:cNvSpPr/>
            <p:nvPr/>
          </p:nvSpPr>
          <p:spPr>
            <a:xfrm>
              <a:off x="2400698" y="2264909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25" name="Google Shape;2325;p165"/>
            <p:cNvSpPr/>
            <p:nvPr/>
          </p:nvSpPr>
          <p:spPr>
            <a:xfrm>
              <a:off x="2400698" y="2264909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26" name="Google Shape;2326;p165"/>
            <p:cNvSpPr/>
            <p:nvPr/>
          </p:nvSpPr>
          <p:spPr>
            <a:xfrm>
              <a:off x="2724705" y="2156907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27" name="Google Shape;2327;p165"/>
            <p:cNvSpPr/>
            <p:nvPr/>
          </p:nvSpPr>
          <p:spPr>
            <a:xfrm>
              <a:off x="2724705" y="2156907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28" name="Google Shape;2328;p165"/>
            <p:cNvSpPr/>
            <p:nvPr/>
          </p:nvSpPr>
          <p:spPr>
            <a:xfrm>
              <a:off x="2400698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29" name="Google Shape;2329;p165"/>
            <p:cNvSpPr/>
            <p:nvPr/>
          </p:nvSpPr>
          <p:spPr>
            <a:xfrm>
              <a:off x="2400698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30" name="Google Shape;2330;p165"/>
            <p:cNvSpPr/>
            <p:nvPr/>
          </p:nvSpPr>
          <p:spPr>
            <a:xfrm>
              <a:off x="2184693" y="1940902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31" name="Google Shape;2331;p165"/>
            <p:cNvSpPr/>
            <p:nvPr/>
          </p:nvSpPr>
          <p:spPr>
            <a:xfrm>
              <a:off x="2184693" y="1940902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32" name="Google Shape;2332;p165"/>
            <p:cNvSpPr/>
            <p:nvPr/>
          </p:nvSpPr>
          <p:spPr>
            <a:xfrm>
              <a:off x="1968688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33" name="Google Shape;2333;p165"/>
            <p:cNvSpPr/>
            <p:nvPr/>
          </p:nvSpPr>
          <p:spPr>
            <a:xfrm>
              <a:off x="1968688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34" name="Google Shape;2334;p165"/>
            <p:cNvSpPr/>
            <p:nvPr/>
          </p:nvSpPr>
          <p:spPr>
            <a:xfrm>
              <a:off x="1968688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35" name="Google Shape;2335;p165"/>
            <p:cNvSpPr/>
            <p:nvPr/>
          </p:nvSpPr>
          <p:spPr>
            <a:xfrm>
              <a:off x="1968688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36" name="Google Shape;2336;p165"/>
            <p:cNvSpPr/>
            <p:nvPr/>
          </p:nvSpPr>
          <p:spPr>
            <a:xfrm>
              <a:off x="1752683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37" name="Google Shape;2337;p165"/>
            <p:cNvSpPr/>
            <p:nvPr/>
          </p:nvSpPr>
          <p:spPr>
            <a:xfrm>
              <a:off x="1752683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38" name="Google Shape;2338;p165"/>
            <p:cNvSpPr/>
            <p:nvPr/>
          </p:nvSpPr>
          <p:spPr>
            <a:xfrm>
              <a:off x="1752683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39" name="Google Shape;2339;p165"/>
            <p:cNvSpPr/>
            <p:nvPr/>
          </p:nvSpPr>
          <p:spPr>
            <a:xfrm>
              <a:off x="1752683" y="1898146"/>
              <a:ext cx="648335" cy="281940"/>
            </a:xfrm>
            <a:custGeom>
              <a:rect b="b" l="l" r="r" t="t"/>
              <a:pathLst>
                <a:path extrusionOk="0" h="281939" w="648335">
                  <a:moveTo>
                    <a:pt x="130616" y="216067"/>
                  </a:moveTo>
                  <a:lnTo>
                    <a:pt x="125484" y="190646"/>
                  </a:lnTo>
                  <a:lnTo>
                    <a:pt x="111488" y="169887"/>
                  </a:lnTo>
                  <a:lnTo>
                    <a:pt x="90729" y="155891"/>
                  </a:lnTo>
                  <a:lnTo>
                    <a:pt x="65308" y="150758"/>
                  </a:lnTo>
                  <a:lnTo>
                    <a:pt x="39887" y="155891"/>
                  </a:lnTo>
                  <a:lnTo>
                    <a:pt x="19128" y="169887"/>
                  </a:lnTo>
                  <a:lnTo>
                    <a:pt x="5132" y="190646"/>
                  </a:lnTo>
                  <a:lnTo>
                    <a:pt x="0" y="216067"/>
                  </a:lnTo>
                  <a:lnTo>
                    <a:pt x="5132" y="241488"/>
                  </a:lnTo>
                  <a:lnTo>
                    <a:pt x="19128" y="262247"/>
                  </a:lnTo>
                  <a:lnTo>
                    <a:pt x="39887" y="276243"/>
                  </a:lnTo>
                  <a:lnTo>
                    <a:pt x="65308" y="281375"/>
                  </a:lnTo>
                  <a:lnTo>
                    <a:pt x="90729" y="276243"/>
                  </a:lnTo>
                  <a:lnTo>
                    <a:pt x="111488" y="262247"/>
                  </a:lnTo>
                  <a:lnTo>
                    <a:pt x="125484" y="241488"/>
                  </a:lnTo>
                  <a:lnTo>
                    <a:pt x="130616" y="216067"/>
                  </a:lnTo>
                  <a:close/>
                </a:path>
                <a:path extrusionOk="0" h="281939" w="648335">
                  <a:moveTo>
                    <a:pt x="648153" y="183415"/>
                  </a:moveTo>
                  <a:lnTo>
                    <a:pt x="562810" y="140752"/>
                  </a:lnTo>
                </a:path>
                <a:path extrusionOk="0" h="281939" w="648335">
                  <a:moveTo>
                    <a:pt x="431875" y="140754"/>
                  </a:moveTo>
                  <a:lnTo>
                    <a:pt x="346532" y="183432"/>
                  </a:lnTo>
                </a:path>
                <a:path extrusionOk="0" h="281939" w="648335">
                  <a:moveTo>
                    <a:pt x="281331" y="143137"/>
                  </a:moveTo>
                  <a:lnTo>
                    <a:pt x="281327" y="72928"/>
                  </a:lnTo>
                </a:path>
                <a:path extrusionOk="0" h="281939" w="648335">
                  <a:moveTo>
                    <a:pt x="346793" y="32732"/>
                  </a:moveTo>
                  <a:lnTo>
                    <a:pt x="432135" y="75416"/>
                  </a:lnTo>
                </a:path>
                <a:path extrusionOk="0" h="281939" w="648335">
                  <a:moveTo>
                    <a:pt x="138212" y="0"/>
                  </a:moveTo>
                  <a:lnTo>
                    <a:pt x="208421" y="13"/>
                  </a:lnTo>
                </a:path>
                <a:path extrusionOk="0" h="281939" w="648335">
                  <a:moveTo>
                    <a:pt x="138212" y="216026"/>
                  </a:moveTo>
                  <a:lnTo>
                    <a:pt x="208421" y="216035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340" name="Google Shape;2340;p165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 txBox="1"/>
          <p:nvPr>
            <p:ph type="title"/>
          </p:nvPr>
        </p:nvSpPr>
        <p:spPr>
          <a:xfrm>
            <a:off x="1043813" y="59814"/>
            <a:ext cx="25209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Exemple 2 : 3</a:t>
            </a:r>
            <a:r>
              <a:rPr lang="en-US"/>
              <a:t>-COLORABILITE</a:t>
            </a:r>
            <a:endParaRPr/>
          </a:p>
        </p:txBody>
      </p:sp>
      <p:sp>
        <p:nvSpPr>
          <p:cNvPr id="235" name="Google Shape;235;p22"/>
          <p:cNvSpPr/>
          <p:nvPr/>
        </p:nvSpPr>
        <p:spPr>
          <a:xfrm>
            <a:off x="495363" y="3814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6" name="Google Shape;236;p22"/>
          <p:cNvSpPr txBox="1"/>
          <p:nvPr/>
        </p:nvSpPr>
        <p:spPr>
          <a:xfrm>
            <a:off x="262724" y="302677"/>
            <a:ext cx="3985895" cy="649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740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2550" marR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graphe (fini)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8810" lvl="0" marL="650875" marR="5080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s’il existe un coloriage du graphe utilisant au plus 3  couleurs.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37" name="Google Shape;237;p22"/>
          <p:cNvGrpSpPr/>
          <p:nvPr/>
        </p:nvGrpSpPr>
        <p:grpSpPr>
          <a:xfrm>
            <a:off x="1745092" y="1183447"/>
            <a:ext cx="1110690" cy="570218"/>
            <a:chOff x="1745092" y="1183447"/>
            <a:chExt cx="1110690" cy="570218"/>
          </a:xfrm>
        </p:grpSpPr>
        <p:sp>
          <p:nvSpPr>
            <p:cNvPr id="238" name="Google Shape;238;p22"/>
            <p:cNvSpPr/>
            <p:nvPr/>
          </p:nvSpPr>
          <p:spPr>
            <a:xfrm>
              <a:off x="1890896" y="1680753"/>
              <a:ext cx="502284" cy="0"/>
            </a:xfrm>
            <a:custGeom>
              <a:rect b="b" l="l" r="r" t="t"/>
              <a:pathLst>
                <a:path extrusionOk="0" h="120000" w="502285">
                  <a:moveTo>
                    <a:pt x="0" y="0"/>
                  </a:moveTo>
                  <a:lnTo>
                    <a:pt x="5022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39" name="Google Shape;239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5092" y="1607865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p22"/>
            <p:cNvSpPr/>
            <p:nvPr/>
          </p:nvSpPr>
          <p:spPr>
            <a:xfrm>
              <a:off x="1968688" y="1183447"/>
              <a:ext cx="887094" cy="563245"/>
            </a:xfrm>
            <a:custGeom>
              <a:rect b="b" l="l" r="r" t="t"/>
              <a:pathLst>
                <a:path extrusionOk="0" h="563244" w="887094">
                  <a:moveTo>
                    <a:pt x="566588" y="474228"/>
                  </a:moveTo>
                  <a:lnTo>
                    <a:pt x="752151" y="412372"/>
                  </a:lnTo>
                </a:path>
                <a:path extrusionOk="0" h="563244" w="887094">
                  <a:moveTo>
                    <a:pt x="752151" y="366207"/>
                  </a:moveTo>
                  <a:lnTo>
                    <a:pt x="566588" y="304357"/>
                  </a:lnTo>
                </a:path>
                <a:path extrusionOk="0" h="563244" w="887094">
                  <a:moveTo>
                    <a:pt x="497380" y="354192"/>
                  </a:moveTo>
                  <a:lnTo>
                    <a:pt x="497367" y="424401"/>
                  </a:lnTo>
                </a:path>
                <a:path extrusionOk="0" h="563244" w="887094">
                  <a:moveTo>
                    <a:pt x="562626" y="497318"/>
                  </a:moveTo>
                  <a:lnTo>
                    <a:pt x="557494" y="471897"/>
                  </a:lnTo>
                  <a:lnTo>
                    <a:pt x="543498" y="451138"/>
                  </a:lnTo>
                  <a:lnTo>
                    <a:pt x="522739" y="437141"/>
                  </a:lnTo>
                  <a:lnTo>
                    <a:pt x="497318" y="432009"/>
                  </a:lnTo>
                  <a:lnTo>
                    <a:pt x="471897" y="437141"/>
                  </a:lnTo>
                  <a:lnTo>
                    <a:pt x="451138" y="451138"/>
                  </a:lnTo>
                  <a:lnTo>
                    <a:pt x="437142" y="471897"/>
                  </a:lnTo>
                  <a:lnTo>
                    <a:pt x="432009" y="497318"/>
                  </a:lnTo>
                  <a:lnTo>
                    <a:pt x="437142" y="522739"/>
                  </a:lnTo>
                  <a:lnTo>
                    <a:pt x="451138" y="543498"/>
                  </a:lnTo>
                  <a:lnTo>
                    <a:pt x="471897" y="557494"/>
                  </a:lnTo>
                  <a:lnTo>
                    <a:pt x="497318" y="562626"/>
                  </a:lnTo>
                  <a:lnTo>
                    <a:pt x="522739" y="557494"/>
                  </a:lnTo>
                  <a:lnTo>
                    <a:pt x="543498" y="543498"/>
                  </a:lnTo>
                  <a:lnTo>
                    <a:pt x="557494" y="522739"/>
                  </a:lnTo>
                  <a:lnTo>
                    <a:pt x="562626" y="497318"/>
                  </a:lnTo>
                  <a:close/>
                </a:path>
                <a:path extrusionOk="0" h="563244" w="887094">
                  <a:moveTo>
                    <a:pt x="886634" y="389315"/>
                  </a:moveTo>
                  <a:lnTo>
                    <a:pt x="881502" y="363894"/>
                  </a:lnTo>
                  <a:lnTo>
                    <a:pt x="867505" y="343135"/>
                  </a:lnTo>
                  <a:lnTo>
                    <a:pt x="846746" y="329139"/>
                  </a:lnTo>
                  <a:lnTo>
                    <a:pt x="821325" y="324007"/>
                  </a:lnTo>
                  <a:lnTo>
                    <a:pt x="795904" y="329139"/>
                  </a:lnTo>
                  <a:lnTo>
                    <a:pt x="775145" y="343135"/>
                  </a:lnTo>
                  <a:lnTo>
                    <a:pt x="761149" y="363894"/>
                  </a:lnTo>
                  <a:lnTo>
                    <a:pt x="756017" y="389315"/>
                  </a:lnTo>
                  <a:lnTo>
                    <a:pt x="761149" y="414737"/>
                  </a:lnTo>
                  <a:lnTo>
                    <a:pt x="775145" y="435496"/>
                  </a:lnTo>
                  <a:lnTo>
                    <a:pt x="795904" y="449492"/>
                  </a:lnTo>
                  <a:lnTo>
                    <a:pt x="821325" y="454624"/>
                  </a:lnTo>
                  <a:lnTo>
                    <a:pt x="846746" y="449492"/>
                  </a:lnTo>
                  <a:lnTo>
                    <a:pt x="867505" y="435496"/>
                  </a:lnTo>
                  <a:lnTo>
                    <a:pt x="881502" y="414737"/>
                  </a:lnTo>
                  <a:lnTo>
                    <a:pt x="886634" y="389315"/>
                  </a:lnTo>
                  <a:close/>
                </a:path>
                <a:path extrusionOk="0" h="563244" w="887094">
                  <a:moveTo>
                    <a:pt x="562626" y="281313"/>
                  </a:moveTo>
                  <a:lnTo>
                    <a:pt x="557494" y="255892"/>
                  </a:lnTo>
                  <a:lnTo>
                    <a:pt x="543498" y="235133"/>
                  </a:lnTo>
                  <a:lnTo>
                    <a:pt x="522739" y="221137"/>
                  </a:lnTo>
                  <a:lnTo>
                    <a:pt x="497318" y="216004"/>
                  </a:lnTo>
                  <a:lnTo>
                    <a:pt x="471897" y="221137"/>
                  </a:lnTo>
                  <a:lnTo>
                    <a:pt x="451138" y="235133"/>
                  </a:lnTo>
                  <a:lnTo>
                    <a:pt x="437142" y="255892"/>
                  </a:lnTo>
                  <a:lnTo>
                    <a:pt x="432009" y="281313"/>
                  </a:lnTo>
                  <a:lnTo>
                    <a:pt x="437142" y="306734"/>
                  </a:lnTo>
                  <a:lnTo>
                    <a:pt x="451138" y="327493"/>
                  </a:lnTo>
                  <a:lnTo>
                    <a:pt x="471897" y="341489"/>
                  </a:lnTo>
                  <a:lnTo>
                    <a:pt x="497318" y="346621"/>
                  </a:lnTo>
                  <a:lnTo>
                    <a:pt x="522739" y="341489"/>
                  </a:lnTo>
                  <a:lnTo>
                    <a:pt x="543498" y="327493"/>
                  </a:lnTo>
                  <a:lnTo>
                    <a:pt x="557494" y="306734"/>
                  </a:lnTo>
                  <a:lnTo>
                    <a:pt x="562626" y="281313"/>
                  </a:lnTo>
                  <a:close/>
                </a:path>
                <a:path extrusionOk="0" h="563244" w="887094">
                  <a:moveTo>
                    <a:pt x="346621" y="173310"/>
                  </a:moveTo>
                  <a:lnTo>
                    <a:pt x="341489" y="147889"/>
                  </a:lnTo>
                  <a:lnTo>
                    <a:pt x="327493" y="127130"/>
                  </a:lnTo>
                  <a:lnTo>
                    <a:pt x="306734" y="113134"/>
                  </a:lnTo>
                  <a:lnTo>
                    <a:pt x="281313" y="108002"/>
                  </a:lnTo>
                  <a:lnTo>
                    <a:pt x="255892" y="113134"/>
                  </a:lnTo>
                  <a:lnTo>
                    <a:pt x="235133" y="127130"/>
                  </a:lnTo>
                  <a:lnTo>
                    <a:pt x="221137" y="147889"/>
                  </a:lnTo>
                  <a:lnTo>
                    <a:pt x="216005" y="173310"/>
                  </a:lnTo>
                  <a:lnTo>
                    <a:pt x="221137" y="198732"/>
                  </a:lnTo>
                  <a:lnTo>
                    <a:pt x="235133" y="219491"/>
                  </a:lnTo>
                  <a:lnTo>
                    <a:pt x="255892" y="233487"/>
                  </a:lnTo>
                  <a:lnTo>
                    <a:pt x="281313" y="238619"/>
                  </a:lnTo>
                  <a:lnTo>
                    <a:pt x="306734" y="233487"/>
                  </a:lnTo>
                  <a:lnTo>
                    <a:pt x="327493" y="219491"/>
                  </a:lnTo>
                  <a:lnTo>
                    <a:pt x="341489" y="198732"/>
                  </a:lnTo>
                  <a:lnTo>
                    <a:pt x="346621" y="173310"/>
                  </a:lnTo>
                  <a:close/>
                </a:path>
                <a:path extrusionOk="0" h="563244" w="887094">
                  <a:moveTo>
                    <a:pt x="130617" y="281313"/>
                  </a:moveTo>
                  <a:lnTo>
                    <a:pt x="125484" y="255892"/>
                  </a:lnTo>
                  <a:lnTo>
                    <a:pt x="111488" y="235133"/>
                  </a:lnTo>
                  <a:lnTo>
                    <a:pt x="90729" y="221137"/>
                  </a:lnTo>
                  <a:lnTo>
                    <a:pt x="65308" y="216004"/>
                  </a:lnTo>
                  <a:lnTo>
                    <a:pt x="39887" y="221137"/>
                  </a:lnTo>
                  <a:lnTo>
                    <a:pt x="19128" y="235133"/>
                  </a:lnTo>
                  <a:lnTo>
                    <a:pt x="5132" y="255892"/>
                  </a:lnTo>
                  <a:lnTo>
                    <a:pt x="0" y="281313"/>
                  </a:lnTo>
                  <a:lnTo>
                    <a:pt x="5132" y="306734"/>
                  </a:lnTo>
                  <a:lnTo>
                    <a:pt x="19128" y="327493"/>
                  </a:lnTo>
                  <a:lnTo>
                    <a:pt x="39887" y="341489"/>
                  </a:lnTo>
                  <a:lnTo>
                    <a:pt x="65308" y="346621"/>
                  </a:lnTo>
                  <a:lnTo>
                    <a:pt x="90729" y="341489"/>
                  </a:lnTo>
                  <a:lnTo>
                    <a:pt x="111488" y="327493"/>
                  </a:lnTo>
                  <a:lnTo>
                    <a:pt x="125484" y="306734"/>
                  </a:lnTo>
                  <a:lnTo>
                    <a:pt x="130617" y="281313"/>
                  </a:lnTo>
                  <a:close/>
                </a:path>
                <a:path extrusionOk="0" h="563244" w="887094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1" name="Google Shape;241;p22"/>
            <p:cNvSpPr/>
            <p:nvPr/>
          </p:nvSpPr>
          <p:spPr>
            <a:xfrm>
              <a:off x="1752683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2" name="Google Shape;242;p22"/>
            <p:cNvSpPr/>
            <p:nvPr/>
          </p:nvSpPr>
          <p:spPr>
            <a:xfrm>
              <a:off x="1752683" y="1183447"/>
              <a:ext cx="648335" cy="346710"/>
            </a:xfrm>
            <a:custGeom>
              <a:rect b="b" l="l" r="r" t="t"/>
              <a:pathLst>
                <a:path extrusionOk="0" h="346709" w="648335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  <a:path extrusionOk="0" h="346709" w="648335">
                  <a:moveTo>
                    <a:pt x="130616" y="281313"/>
                  </a:moveTo>
                  <a:lnTo>
                    <a:pt x="125484" y="255892"/>
                  </a:lnTo>
                  <a:lnTo>
                    <a:pt x="111488" y="235133"/>
                  </a:lnTo>
                  <a:lnTo>
                    <a:pt x="90729" y="221137"/>
                  </a:lnTo>
                  <a:lnTo>
                    <a:pt x="65308" y="216004"/>
                  </a:lnTo>
                  <a:lnTo>
                    <a:pt x="39887" y="221137"/>
                  </a:lnTo>
                  <a:lnTo>
                    <a:pt x="19128" y="235133"/>
                  </a:lnTo>
                  <a:lnTo>
                    <a:pt x="5132" y="255892"/>
                  </a:lnTo>
                  <a:lnTo>
                    <a:pt x="0" y="281313"/>
                  </a:lnTo>
                  <a:lnTo>
                    <a:pt x="5132" y="306734"/>
                  </a:lnTo>
                  <a:lnTo>
                    <a:pt x="19128" y="327493"/>
                  </a:lnTo>
                  <a:lnTo>
                    <a:pt x="39887" y="341489"/>
                  </a:lnTo>
                  <a:lnTo>
                    <a:pt x="65308" y="346621"/>
                  </a:lnTo>
                  <a:lnTo>
                    <a:pt x="90729" y="341489"/>
                  </a:lnTo>
                  <a:lnTo>
                    <a:pt x="111488" y="327493"/>
                  </a:lnTo>
                  <a:lnTo>
                    <a:pt x="125484" y="306734"/>
                  </a:lnTo>
                  <a:lnTo>
                    <a:pt x="130616" y="281313"/>
                  </a:lnTo>
                  <a:close/>
                </a:path>
                <a:path extrusionOk="0" h="346709" w="648335">
                  <a:moveTo>
                    <a:pt x="648153" y="248661"/>
                  </a:moveTo>
                  <a:lnTo>
                    <a:pt x="562810" y="205998"/>
                  </a:lnTo>
                </a:path>
                <a:path extrusionOk="0" h="346709" w="648335">
                  <a:moveTo>
                    <a:pt x="431875" y="206000"/>
                  </a:moveTo>
                  <a:lnTo>
                    <a:pt x="346532" y="248678"/>
                  </a:lnTo>
                </a:path>
                <a:path extrusionOk="0" h="346709" w="648335">
                  <a:moveTo>
                    <a:pt x="281331" y="208383"/>
                  </a:moveTo>
                  <a:lnTo>
                    <a:pt x="281327" y="138174"/>
                  </a:lnTo>
                </a:path>
                <a:path extrusionOk="0" h="346709" w="648335">
                  <a:moveTo>
                    <a:pt x="346793" y="97978"/>
                  </a:moveTo>
                  <a:lnTo>
                    <a:pt x="432135" y="140662"/>
                  </a:lnTo>
                </a:path>
                <a:path extrusionOk="0" h="346709" w="648335">
                  <a:moveTo>
                    <a:pt x="138212" y="65245"/>
                  </a:moveTo>
                  <a:lnTo>
                    <a:pt x="208421" y="65259"/>
                  </a:lnTo>
                </a:path>
                <a:path extrusionOk="0" h="346709" w="648335">
                  <a:moveTo>
                    <a:pt x="138212" y="281272"/>
                  </a:moveTo>
                  <a:lnTo>
                    <a:pt x="208421" y="281281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43" name="Google Shape;243;p22"/>
          <p:cNvSpPr/>
          <p:nvPr/>
        </p:nvSpPr>
        <p:spPr>
          <a:xfrm>
            <a:off x="135356" y="209237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4" name="Google Shape;244;p22"/>
          <p:cNvSpPr/>
          <p:nvPr/>
        </p:nvSpPr>
        <p:spPr>
          <a:xfrm>
            <a:off x="135356" y="228216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5" name="Google Shape;245;p22"/>
          <p:cNvSpPr txBox="1"/>
          <p:nvPr/>
        </p:nvSpPr>
        <p:spPr>
          <a:xfrm>
            <a:off x="-38100" y="1759773"/>
            <a:ext cx="1947545" cy="939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Algorithme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res :=faux.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3048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les 3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façons  possibles d’affecter une  couleur à chaque sommet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6" name="Google Shape;246;p22"/>
          <p:cNvSpPr/>
          <p:nvPr/>
        </p:nvSpPr>
        <p:spPr>
          <a:xfrm>
            <a:off x="135356" y="327665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7" name="Google Shape;247;p22"/>
          <p:cNvSpPr/>
          <p:nvPr/>
        </p:nvSpPr>
        <p:spPr>
          <a:xfrm>
            <a:off x="2079358" y="199746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8" name="Google Shape;248;p22"/>
          <p:cNvSpPr txBox="1"/>
          <p:nvPr/>
        </p:nvSpPr>
        <p:spPr>
          <a:xfrm>
            <a:off x="2182990" y="1918676"/>
            <a:ext cx="1706245" cy="49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30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Complexité de l’algorithme  (en nombre d’instructions  effectuées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)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p22"/>
          <p:cNvSpPr txBox="1"/>
          <p:nvPr/>
        </p:nvSpPr>
        <p:spPr>
          <a:xfrm>
            <a:off x="541477" y="2702136"/>
            <a:ext cx="1223010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marR="1123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tester si cela est un  coloriage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oui alors res :=vrai.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p22"/>
          <p:cNvSpPr txBox="1"/>
          <p:nvPr/>
        </p:nvSpPr>
        <p:spPr>
          <a:xfrm>
            <a:off x="404431" y="2720069"/>
            <a:ext cx="93345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6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6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51" name="Google Shape;251;p22"/>
          <p:cNvSpPr txBox="1"/>
          <p:nvPr/>
        </p:nvSpPr>
        <p:spPr>
          <a:xfrm>
            <a:off x="2208390" y="2775440"/>
            <a:ext cx="624205" cy="197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sommets.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p22"/>
          <p:cNvSpPr txBox="1"/>
          <p:nvPr/>
        </p:nvSpPr>
        <p:spPr>
          <a:xfrm>
            <a:off x="1931301" y="2861795"/>
            <a:ext cx="2464435" cy="468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44145" lvl="0" marL="12700" marR="5080" rtl="0" algn="l">
              <a:lnSpc>
                <a:spcPct val="101499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 On suppose qu’accéder à une arête se fait  en temps constant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Google Shape;253;p22"/>
          <p:cNvSpPr txBox="1"/>
          <p:nvPr/>
        </p:nvSpPr>
        <p:spPr>
          <a:xfrm>
            <a:off x="404431" y="3023739"/>
            <a:ext cx="93345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6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6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54" name="Google Shape;254;p22"/>
          <p:cNvSpPr txBox="1"/>
          <p:nvPr/>
        </p:nvSpPr>
        <p:spPr>
          <a:xfrm>
            <a:off x="264388" y="3204370"/>
            <a:ext cx="858519" cy="197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retourner res.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5" name="Google Shape;255;p22"/>
          <p:cNvSpPr txBox="1"/>
          <p:nvPr/>
        </p:nvSpPr>
        <p:spPr>
          <a:xfrm>
            <a:off x="4477181" y="3370303"/>
            <a:ext cx="6794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2"/>
          <p:cNvSpPr txBox="1"/>
          <p:nvPr/>
        </p:nvSpPr>
        <p:spPr>
          <a:xfrm>
            <a:off x="2323033" y="2411493"/>
            <a:ext cx="156273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 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baseline="30000" i="1" lang="en-US" sz="1050">
                <a:latin typeface="Trebuchet MS"/>
                <a:ea typeface="Trebuchet MS"/>
                <a:cs typeface="Trebuchet MS"/>
                <a:sym typeface="Trebuchet MS"/>
              </a:rPr>
              <a:t>є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57" name="Google Shape;257;p22"/>
          <p:cNvSpPr txBox="1"/>
          <p:nvPr/>
        </p:nvSpPr>
        <p:spPr>
          <a:xfrm>
            <a:off x="2208390" y="2596844"/>
            <a:ext cx="136779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où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le nombre 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1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4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Google Shape;2345;p166"/>
          <p:cNvSpPr txBox="1"/>
          <p:nvPr/>
        </p:nvSpPr>
        <p:spPr>
          <a:xfrm>
            <a:off x="1886102" y="59814"/>
            <a:ext cx="836294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gadget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46" name="Google Shape;2346;p166"/>
          <p:cNvSpPr/>
          <p:nvPr/>
        </p:nvSpPr>
        <p:spPr>
          <a:xfrm>
            <a:off x="495363" y="9481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47" name="Google Shape;2347;p166"/>
          <p:cNvSpPr txBox="1"/>
          <p:nvPr/>
        </p:nvSpPr>
        <p:spPr>
          <a:xfrm>
            <a:off x="598995" y="869377"/>
            <a:ext cx="3656329" cy="6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200025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Si l’on impose que les trois sommets à gauche sont soit  bleus soit rouges,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14960" marR="3048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alors, on peut colorer le sommet le plus à droite en bleu si  et seulement si au moins un sommet à gauche est en bleu.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348" name="Google Shape;2348;p166"/>
          <p:cNvGrpSpPr/>
          <p:nvPr/>
        </p:nvGrpSpPr>
        <p:grpSpPr>
          <a:xfrm>
            <a:off x="1745092" y="1832900"/>
            <a:ext cx="1110423" cy="570218"/>
            <a:chOff x="1745092" y="1832900"/>
            <a:chExt cx="1110423" cy="570218"/>
          </a:xfrm>
        </p:grpSpPr>
        <p:sp>
          <p:nvSpPr>
            <p:cNvPr id="2349" name="Google Shape;2349;p166"/>
            <p:cNvSpPr/>
            <p:nvPr/>
          </p:nvSpPr>
          <p:spPr>
            <a:xfrm>
              <a:off x="1890896" y="2330205"/>
              <a:ext cx="502284" cy="0"/>
            </a:xfrm>
            <a:custGeom>
              <a:rect b="b" l="l" r="r" t="t"/>
              <a:pathLst>
                <a:path extrusionOk="0" h="120000" w="502285">
                  <a:moveTo>
                    <a:pt x="0" y="0"/>
                  </a:moveTo>
                  <a:lnTo>
                    <a:pt x="5022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350" name="Google Shape;2350;p16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5092" y="2257318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1" name="Google Shape;2351;p166"/>
            <p:cNvSpPr/>
            <p:nvPr/>
          </p:nvSpPr>
          <p:spPr>
            <a:xfrm>
              <a:off x="2466055" y="2137257"/>
              <a:ext cx="255270" cy="170180"/>
            </a:xfrm>
            <a:custGeom>
              <a:rect b="b" l="l" r="r" t="t"/>
              <a:pathLst>
                <a:path extrusionOk="0" h="170180" w="255269">
                  <a:moveTo>
                    <a:pt x="69220" y="169870"/>
                  </a:moveTo>
                  <a:lnTo>
                    <a:pt x="254783" y="108014"/>
                  </a:lnTo>
                </a:path>
                <a:path extrusionOk="0" h="170180" w="255269">
                  <a:moveTo>
                    <a:pt x="254783" y="61849"/>
                  </a:moveTo>
                  <a:lnTo>
                    <a:pt x="69220" y="0"/>
                  </a:lnTo>
                </a:path>
                <a:path extrusionOk="0" h="170180" w="255269">
                  <a:moveTo>
                    <a:pt x="13" y="49834"/>
                  </a:moveTo>
                  <a:lnTo>
                    <a:pt x="0" y="120043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52" name="Google Shape;2352;p166"/>
            <p:cNvSpPr/>
            <p:nvPr/>
          </p:nvSpPr>
          <p:spPr>
            <a:xfrm>
              <a:off x="2400698" y="2264909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53" name="Google Shape;2353;p166"/>
            <p:cNvSpPr/>
            <p:nvPr/>
          </p:nvSpPr>
          <p:spPr>
            <a:xfrm>
              <a:off x="2400698" y="2264909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54" name="Google Shape;2354;p166"/>
            <p:cNvSpPr/>
            <p:nvPr/>
          </p:nvSpPr>
          <p:spPr>
            <a:xfrm>
              <a:off x="2724705" y="2156907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55" name="Google Shape;2355;p166"/>
            <p:cNvSpPr/>
            <p:nvPr/>
          </p:nvSpPr>
          <p:spPr>
            <a:xfrm>
              <a:off x="2724705" y="2156907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56" name="Google Shape;2356;p166"/>
            <p:cNvSpPr/>
            <p:nvPr/>
          </p:nvSpPr>
          <p:spPr>
            <a:xfrm>
              <a:off x="2400698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57" name="Google Shape;2357;p166"/>
            <p:cNvSpPr/>
            <p:nvPr/>
          </p:nvSpPr>
          <p:spPr>
            <a:xfrm>
              <a:off x="2400698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58" name="Google Shape;2358;p166"/>
            <p:cNvSpPr/>
            <p:nvPr/>
          </p:nvSpPr>
          <p:spPr>
            <a:xfrm>
              <a:off x="2184693" y="1940902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59" name="Google Shape;2359;p166"/>
            <p:cNvSpPr/>
            <p:nvPr/>
          </p:nvSpPr>
          <p:spPr>
            <a:xfrm>
              <a:off x="2184693" y="1940902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60" name="Google Shape;2360;p166"/>
            <p:cNvSpPr/>
            <p:nvPr/>
          </p:nvSpPr>
          <p:spPr>
            <a:xfrm>
              <a:off x="1968688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61" name="Google Shape;2361;p166"/>
            <p:cNvSpPr/>
            <p:nvPr/>
          </p:nvSpPr>
          <p:spPr>
            <a:xfrm>
              <a:off x="1968688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62" name="Google Shape;2362;p166"/>
            <p:cNvSpPr/>
            <p:nvPr/>
          </p:nvSpPr>
          <p:spPr>
            <a:xfrm>
              <a:off x="1968688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63" name="Google Shape;2363;p166"/>
            <p:cNvSpPr/>
            <p:nvPr/>
          </p:nvSpPr>
          <p:spPr>
            <a:xfrm>
              <a:off x="1968688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64" name="Google Shape;2364;p166"/>
            <p:cNvSpPr/>
            <p:nvPr/>
          </p:nvSpPr>
          <p:spPr>
            <a:xfrm>
              <a:off x="1752683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65" name="Google Shape;2365;p166"/>
            <p:cNvSpPr/>
            <p:nvPr/>
          </p:nvSpPr>
          <p:spPr>
            <a:xfrm>
              <a:off x="1752683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66" name="Google Shape;2366;p166"/>
            <p:cNvSpPr/>
            <p:nvPr/>
          </p:nvSpPr>
          <p:spPr>
            <a:xfrm>
              <a:off x="1752683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67" name="Google Shape;2367;p166"/>
            <p:cNvSpPr/>
            <p:nvPr/>
          </p:nvSpPr>
          <p:spPr>
            <a:xfrm>
              <a:off x="1752683" y="1898146"/>
              <a:ext cx="648335" cy="281940"/>
            </a:xfrm>
            <a:custGeom>
              <a:rect b="b" l="l" r="r" t="t"/>
              <a:pathLst>
                <a:path extrusionOk="0" h="281939" w="648335">
                  <a:moveTo>
                    <a:pt x="130616" y="216067"/>
                  </a:moveTo>
                  <a:lnTo>
                    <a:pt x="125484" y="190646"/>
                  </a:lnTo>
                  <a:lnTo>
                    <a:pt x="111488" y="169887"/>
                  </a:lnTo>
                  <a:lnTo>
                    <a:pt x="90729" y="155891"/>
                  </a:lnTo>
                  <a:lnTo>
                    <a:pt x="65308" y="150758"/>
                  </a:lnTo>
                  <a:lnTo>
                    <a:pt x="39887" y="155891"/>
                  </a:lnTo>
                  <a:lnTo>
                    <a:pt x="19128" y="169887"/>
                  </a:lnTo>
                  <a:lnTo>
                    <a:pt x="5132" y="190646"/>
                  </a:lnTo>
                  <a:lnTo>
                    <a:pt x="0" y="216067"/>
                  </a:lnTo>
                  <a:lnTo>
                    <a:pt x="5132" y="241488"/>
                  </a:lnTo>
                  <a:lnTo>
                    <a:pt x="19128" y="262247"/>
                  </a:lnTo>
                  <a:lnTo>
                    <a:pt x="39887" y="276243"/>
                  </a:lnTo>
                  <a:lnTo>
                    <a:pt x="65308" y="281375"/>
                  </a:lnTo>
                  <a:lnTo>
                    <a:pt x="90729" y="276243"/>
                  </a:lnTo>
                  <a:lnTo>
                    <a:pt x="111488" y="262247"/>
                  </a:lnTo>
                  <a:lnTo>
                    <a:pt x="125484" y="241488"/>
                  </a:lnTo>
                  <a:lnTo>
                    <a:pt x="130616" y="216067"/>
                  </a:lnTo>
                  <a:close/>
                </a:path>
                <a:path extrusionOk="0" h="281939" w="648335">
                  <a:moveTo>
                    <a:pt x="648153" y="183415"/>
                  </a:moveTo>
                  <a:lnTo>
                    <a:pt x="562810" y="140752"/>
                  </a:lnTo>
                </a:path>
                <a:path extrusionOk="0" h="281939" w="648335">
                  <a:moveTo>
                    <a:pt x="431875" y="140754"/>
                  </a:moveTo>
                  <a:lnTo>
                    <a:pt x="346532" y="183432"/>
                  </a:lnTo>
                </a:path>
                <a:path extrusionOk="0" h="281939" w="648335">
                  <a:moveTo>
                    <a:pt x="281331" y="143137"/>
                  </a:moveTo>
                  <a:lnTo>
                    <a:pt x="281327" y="72928"/>
                  </a:lnTo>
                </a:path>
                <a:path extrusionOk="0" h="281939" w="648335">
                  <a:moveTo>
                    <a:pt x="346793" y="32732"/>
                  </a:moveTo>
                  <a:lnTo>
                    <a:pt x="432135" y="75416"/>
                  </a:lnTo>
                </a:path>
                <a:path extrusionOk="0" h="281939" w="648335">
                  <a:moveTo>
                    <a:pt x="138212" y="0"/>
                  </a:moveTo>
                  <a:lnTo>
                    <a:pt x="208421" y="13"/>
                  </a:lnTo>
                </a:path>
                <a:path extrusionOk="0" h="281939" w="648335">
                  <a:moveTo>
                    <a:pt x="138212" y="216026"/>
                  </a:moveTo>
                  <a:lnTo>
                    <a:pt x="208421" y="216035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368" name="Google Shape;2368;p166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2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p167"/>
          <p:cNvSpPr txBox="1"/>
          <p:nvPr/>
        </p:nvSpPr>
        <p:spPr>
          <a:xfrm>
            <a:off x="1886102" y="59814"/>
            <a:ext cx="836294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gadget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74" name="Google Shape;2374;p167"/>
          <p:cNvSpPr/>
          <p:nvPr/>
        </p:nvSpPr>
        <p:spPr>
          <a:xfrm>
            <a:off x="495363" y="9481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75" name="Google Shape;2375;p167"/>
          <p:cNvSpPr txBox="1"/>
          <p:nvPr/>
        </p:nvSpPr>
        <p:spPr>
          <a:xfrm>
            <a:off x="598995" y="869377"/>
            <a:ext cx="3656329" cy="6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200025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Si l’on impose que les trois sommets à gauche sont soit  bleus soit rouges,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14960" marR="3048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alors, on peut colorer le sommet le plus à droite en bleu si  et seulement si au moins un sommet à gauche est en bleu.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376" name="Google Shape;2376;p167"/>
          <p:cNvGrpSpPr/>
          <p:nvPr/>
        </p:nvGrpSpPr>
        <p:grpSpPr>
          <a:xfrm>
            <a:off x="1745092" y="1832900"/>
            <a:ext cx="1110423" cy="570218"/>
            <a:chOff x="1745092" y="1832900"/>
            <a:chExt cx="1110423" cy="570218"/>
          </a:xfrm>
        </p:grpSpPr>
        <p:sp>
          <p:nvSpPr>
            <p:cNvPr id="2377" name="Google Shape;2377;p167"/>
            <p:cNvSpPr/>
            <p:nvPr/>
          </p:nvSpPr>
          <p:spPr>
            <a:xfrm>
              <a:off x="1890896" y="2330205"/>
              <a:ext cx="502284" cy="0"/>
            </a:xfrm>
            <a:custGeom>
              <a:rect b="b" l="l" r="r" t="t"/>
              <a:pathLst>
                <a:path extrusionOk="0" h="120000" w="502285">
                  <a:moveTo>
                    <a:pt x="0" y="0"/>
                  </a:moveTo>
                  <a:lnTo>
                    <a:pt x="5022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378" name="Google Shape;2378;p1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5092" y="2257318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9" name="Google Shape;2379;p167"/>
            <p:cNvSpPr/>
            <p:nvPr/>
          </p:nvSpPr>
          <p:spPr>
            <a:xfrm>
              <a:off x="2466055" y="2137257"/>
              <a:ext cx="255270" cy="170180"/>
            </a:xfrm>
            <a:custGeom>
              <a:rect b="b" l="l" r="r" t="t"/>
              <a:pathLst>
                <a:path extrusionOk="0" h="170180" w="255269">
                  <a:moveTo>
                    <a:pt x="69220" y="169870"/>
                  </a:moveTo>
                  <a:lnTo>
                    <a:pt x="254783" y="108014"/>
                  </a:lnTo>
                </a:path>
                <a:path extrusionOk="0" h="170180" w="255269">
                  <a:moveTo>
                    <a:pt x="254783" y="61849"/>
                  </a:moveTo>
                  <a:lnTo>
                    <a:pt x="69220" y="0"/>
                  </a:lnTo>
                </a:path>
                <a:path extrusionOk="0" h="170180" w="255269">
                  <a:moveTo>
                    <a:pt x="13" y="49834"/>
                  </a:moveTo>
                  <a:lnTo>
                    <a:pt x="0" y="120043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80" name="Google Shape;2380;p167"/>
            <p:cNvSpPr/>
            <p:nvPr/>
          </p:nvSpPr>
          <p:spPr>
            <a:xfrm>
              <a:off x="2400698" y="2264909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81" name="Google Shape;2381;p167"/>
            <p:cNvSpPr/>
            <p:nvPr/>
          </p:nvSpPr>
          <p:spPr>
            <a:xfrm>
              <a:off x="2400698" y="2264909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82" name="Google Shape;2382;p167"/>
            <p:cNvSpPr/>
            <p:nvPr/>
          </p:nvSpPr>
          <p:spPr>
            <a:xfrm>
              <a:off x="2724705" y="2156907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83" name="Google Shape;2383;p167"/>
            <p:cNvSpPr/>
            <p:nvPr/>
          </p:nvSpPr>
          <p:spPr>
            <a:xfrm>
              <a:off x="2724705" y="2156907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84" name="Google Shape;2384;p167"/>
            <p:cNvSpPr/>
            <p:nvPr/>
          </p:nvSpPr>
          <p:spPr>
            <a:xfrm>
              <a:off x="2400698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85" name="Google Shape;2385;p167"/>
            <p:cNvSpPr/>
            <p:nvPr/>
          </p:nvSpPr>
          <p:spPr>
            <a:xfrm>
              <a:off x="2400698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86" name="Google Shape;2386;p167"/>
            <p:cNvSpPr/>
            <p:nvPr/>
          </p:nvSpPr>
          <p:spPr>
            <a:xfrm>
              <a:off x="2184693" y="1940902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87" name="Google Shape;2387;p167"/>
            <p:cNvSpPr/>
            <p:nvPr/>
          </p:nvSpPr>
          <p:spPr>
            <a:xfrm>
              <a:off x="2184693" y="1940902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88" name="Google Shape;2388;p167"/>
            <p:cNvSpPr/>
            <p:nvPr/>
          </p:nvSpPr>
          <p:spPr>
            <a:xfrm>
              <a:off x="1968688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89" name="Google Shape;2389;p167"/>
            <p:cNvSpPr/>
            <p:nvPr/>
          </p:nvSpPr>
          <p:spPr>
            <a:xfrm>
              <a:off x="1968688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90" name="Google Shape;2390;p167"/>
            <p:cNvSpPr/>
            <p:nvPr/>
          </p:nvSpPr>
          <p:spPr>
            <a:xfrm>
              <a:off x="1968688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91" name="Google Shape;2391;p167"/>
            <p:cNvSpPr/>
            <p:nvPr/>
          </p:nvSpPr>
          <p:spPr>
            <a:xfrm>
              <a:off x="1968688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92" name="Google Shape;2392;p167"/>
            <p:cNvSpPr/>
            <p:nvPr/>
          </p:nvSpPr>
          <p:spPr>
            <a:xfrm>
              <a:off x="1752683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93" name="Google Shape;2393;p167"/>
            <p:cNvSpPr/>
            <p:nvPr/>
          </p:nvSpPr>
          <p:spPr>
            <a:xfrm>
              <a:off x="1752683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94" name="Google Shape;2394;p167"/>
            <p:cNvSpPr/>
            <p:nvPr/>
          </p:nvSpPr>
          <p:spPr>
            <a:xfrm>
              <a:off x="1752683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95" name="Google Shape;2395;p167"/>
            <p:cNvSpPr/>
            <p:nvPr/>
          </p:nvSpPr>
          <p:spPr>
            <a:xfrm>
              <a:off x="1752683" y="1898146"/>
              <a:ext cx="648335" cy="281940"/>
            </a:xfrm>
            <a:custGeom>
              <a:rect b="b" l="l" r="r" t="t"/>
              <a:pathLst>
                <a:path extrusionOk="0" h="281939" w="648335">
                  <a:moveTo>
                    <a:pt x="130616" y="216067"/>
                  </a:moveTo>
                  <a:lnTo>
                    <a:pt x="125484" y="190646"/>
                  </a:lnTo>
                  <a:lnTo>
                    <a:pt x="111488" y="169887"/>
                  </a:lnTo>
                  <a:lnTo>
                    <a:pt x="90729" y="155891"/>
                  </a:lnTo>
                  <a:lnTo>
                    <a:pt x="65308" y="150758"/>
                  </a:lnTo>
                  <a:lnTo>
                    <a:pt x="39887" y="155891"/>
                  </a:lnTo>
                  <a:lnTo>
                    <a:pt x="19128" y="169887"/>
                  </a:lnTo>
                  <a:lnTo>
                    <a:pt x="5132" y="190646"/>
                  </a:lnTo>
                  <a:lnTo>
                    <a:pt x="0" y="216067"/>
                  </a:lnTo>
                  <a:lnTo>
                    <a:pt x="5132" y="241488"/>
                  </a:lnTo>
                  <a:lnTo>
                    <a:pt x="19128" y="262247"/>
                  </a:lnTo>
                  <a:lnTo>
                    <a:pt x="39887" y="276243"/>
                  </a:lnTo>
                  <a:lnTo>
                    <a:pt x="65308" y="281375"/>
                  </a:lnTo>
                  <a:lnTo>
                    <a:pt x="90729" y="276243"/>
                  </a:lnTo>
                  <a:lnTo>
                    <a:pt x="111488" y="262247"/>
                  </a:lnTo>
                  <a:lnTo>
                    <a:pt x="125484" y="241488"/>
                  </a:lnTo>
                  <a:lnTo>
                    <a:pt x="130616" y="216067"/>
                  </a:lnTo>
                  <a:close/>
                </a:path>
                <a:path extrusionOk="0" h="281939" w="648335">
                  <a:moveTo>
                    <a:pt x="648153" y="183415"/>
                  </a:moveTo>
                  <a:lnTo>
                    <a:pt x="562810" y="140752"/>
                  </a:lnTo>
                </a:path>
                <a:path extrusionOk="0" h="281939" w="648335">
                  <a:moveTo>
                    <a:pt x="431875" y="140754"/>
                  </a:moveTo>
                  <a:lnTo>
                    <a:pt x="346532" y="183432"/>
                  </a:lnTo>
                </a:path>
                <a:path extrusionOk="0" h="281939" w="648335">
                  <a:moveTo>
                    <a:pt x="281331" y="143137"/>
                  </a:moveTo>
                  <a:lnTo>
                    <a:pt x="281327" y="72928"/>
                  </a:lnTo>
                </a:path>
                <a:path extrusionOk="0" h="281939" w="648335">
                  <a:moveTo>
                    <a:pt x="346793" y="32732"/>
                  </a:moveTo>
                  <a:lnTo>
                    <a:pt x="432135" y="75416"/>
                  </a:lnTo>
                </a:path>
                <a:path extrusionOk="0" h="281939" w="648335">
                  <a:moveTo>
                    <a:pt x="138212" y="0"/>
                  </a:moveTo>
                  <a:lnTo>
                    <a:pt x="208421" y="13"/>
                  </a:lnTo>
                </a:path>
                <a:path extrusionOk="0" h="281939" w="648335">
                  <a:moveTo>
                    <a:pt x="138212" y="216026"/>
                  </a:moveTo>
                  <a:lnTo>
                    <a:pt x="208421" y="216035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396" name="Google Shape;2396;p167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0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168"/>
          <p:cNvSpPr txBox="1"/>
          <p:nvPr/>
        </p:nvSpPr>
        <p:spPr>
          <a:xfrm>
            <a:off x="1886102" y="59814"/>
            <a:ext cx="836294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gadget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2" name="Google Shape;2402;p168"/>
          <p:cNvSpPr/>
          <p:nvPr/>
        </p:nvSpPr>
        <p:spPr>
          <a:xfrm>
            <a:off x="495363" y="9481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03" name="Google Shape;2403;p168"/>
          <p:cNvSpPr txBox="1"/>
          <p:nvPr/>
        </p:nvSpPr>
        <p:spPr>
          <a:xfrm>
            <a:off x="598995" y="869377"/>
            <a:ext cx="3656329" cy="6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200025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Si l’on impose que les trois sommets à gauche sont soit  bleus soit rouges,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14960" marR="3048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alors, on peut colorer le sommet le plus à droite en bleu si  et seulement si au moins un sommet à gauche est en bleu.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404" name="Google Shape;2404;p168"/>
          <p:cNvGrpSpPr/>
          <p:nvPr/>
        </p:nvGrpSpPr>
        <p:grpSpPr>
          <a:xfrm>
            <a:off x="1745092" y="1832900"/>
            <a:ext cx="1110423" cy="570218"/>
            <a:chOff x="1745092" y="1832900"/>
            <a:chExt cx="1110423" cy="570218"/>
          </a:xfrm>
        </p:grpSpPr>
        <p:sp>
          <p:nvSpPr>
            <p:cNvPr id="2405" name="Google Shape;2405;p168"/>
            <p:cNvSpPr/>
            <p:nvPr/>
          </p:nvSpPr>
          <p:spPr>
            <a:xfrm>
              <a:off x="1890896" y="2330205"/>
              <a:ext cx="502284" cy="0"/>
            </a:xfrm>
            <a:custGeom>
              <a:rect b="b" l="l" r="r" t="t"/>
              <a:pathLst>
                <a:path extrusionOk="0" h="120000" w="502285">
                  <a:moveTo>
                    <a:pt x="0" y="0"/>
                  </a:moveTo>
                  <a:lnTo>
                    <a:pt x="5022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406" name="Google Shape;2406;p16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5092" y="2257318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7" name="Google Shape;2407;p168"/>
            <p:cNvSpPr/>
            <p:nvPr/>
          </p:nvSpPr>
          <p:spPr>
            <a:xfrm>
              <a:off x="2400698" y="2137257"/>
              <a:ext cx="320675" cy="258445"/>
            </a:xfrm>
            <a:custGeom>
              <a:rect b="b" l="l" r="r" t="t"/>
              <a:pathLst>
                <a:path extrusionOk="0" h="258444" w="320675">
                  <a:moveTo>
                    <a:pt x="134578" y="169870"/>
                  </a:moveTo>
                  <a:lnTo>
                    <a:pt x="320141" y="108014"/>
                  </a:lnTo>
                </a:path>
                <a:path extrusionOk="0" h="258444" w="320675">
                  <a:moveTo>
                    <a:pt x="320141" y="61849"/>
                  </a:moveTo>
                  <a:lnTo>
                    <a:pt x="134578" y="0"/>
                  </a:lnTo>
                </a:path>
                <a:path extrusionOk="0" h="258444" w="320675">
                  <a:moveTo>
                    <a:pt x="65371" y="49834"/>
                  </a:moveTo>
                  <a:lnTo>
                    <a:pt x="65357" y="120043"/>
                  </a:lnTo>
                </a:path>
                <a:path extrusionOk="0" h="258444" w="320675">
                  <a:moveTo>
                    <a:pt x="130617" y="192960"/>
                  </a:moveTo>
                  <a:lnTo>
                    <a:pt x="125484" y="167539"/>
                  </a:lnTo>
                  <a:lnTo>
                    <a:pt x="111488" y="146780"/>
                  </a:lnTo>
                  <a:lnTo>
                    <a:pt x="90729" y="132784"/>
                  </a:lnTo>
                  <a:lnTo>
                    <a:pt x="65308" y="127652"/>
                  </a:lnTo>
                  <a:lnTo>
                    <a:pt x="39887" y="132784"/>
                  </a:lnTo>
                  <a:lnTo>
                    <a:pt x="19128" y="146780"/>
                  </a:lnTo>
                  <a:lnTo>
                    <a:pt x="5132" y="167539"/>
                  </a:lnTo>
                  <a:lnTo>
                    <a:pt x="0" y="192960"/>
                  </a:lnTo>
                  <a:lnTo>
                    <a:pt x="5132" y="218381"/>
                  </a:lnTo>
                  <a:lnTo>
                    <a:pt x="19128" y="239140"/>
                  </a:lnTo>
                  <a:lnTo>
                    <a:pt x="39887" y="253137"/>
                  </a:lnTo>
                  <a:lnTo>
                    <a:pt x="65308" y="258269"/>
                  </a:lnTo>
                  <a:lnTo>
                    <a:pt x="90729" y="253137"/>
                  </a:lnTo>
                  <a:lnTo>
                    <a:pt x="111488" y="239140"/>
                  </a:lnTo>
                  <a:lnTo>
                    <a:pt x="125484" y="218381"/>
                  </a:lnTo>
                  <a:lnTo>
                    <a:pt x="130617" y="192960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08" name="Google Shape;2408;p168"/>
            <p:cNvSpPr/>
            <p:nvPr/>
          </p:nvSpPr>
          <p:spPr>
            <a:xfrm>
              <a:off x="2724705" y="2156907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09" name="Google Shape;2409;p168"/>
            <p:cNvSpPr/>
            <p:nvPr/>
          </p:nvSpPr>
          <p:spPr>
            <a:xfrm>
              <a:off x="2400698" y="2048905"/>
              <a:ext cx="454659" cy="238760"/>
            </a:xfrm>
            <a:custGeom>
              <a:rect b="b" l="l" r="r" t="t"/>
              <a:pathLst>
                <a:path extrusionOk="0" h="238760" w="454660">
                  <a:moveTo>
                    <a:pt x="454624" y="173311"/>
                  </a:moveTo>
                  <a:lnTo>
                    <a:pt x="449492" y="147889"/>
                  </a:lnTo>
                  <a:lnTo>
                    <a:pt x="435496" y="127130"/>
                  </a:lnTo>
                  <a:lnTo>
                    <a:pt x="414737" y="113134"/>
                  </a:lnTo>
                  <a:lnTo>
                    <a:pt x="389316" y="108002"/>
                  </a:lnTo>
                  <a:lnTo>
                    <a:pt x="363894" y="113134"/>
                  </a:lnTo>
                  <a:lnTo>
                    <a:pt x="343135" y="127130"/>
                  </a:lnTo>
                  <a:lnTo>
                    <a:pt x="329139" y="147889"/>
                  </a:lnTo>
                  <a:lnTo>
                    <a:pt x="324007" y="173311"/>
                  </a:lnTo>
                  <a:lnTo>
                    <a:pt x="329139" y="198732"/>
                  </a:lnTo>
                  <a:lnTo>
                    <a:pt x="343135" y="219491"/>
                  </a:lnTo>
                  <a:lnTo>
                    <a:pt x="363894" y="233487"/>
                  </a:lnTo>
                  <a:lnTo>
                    <a:pt x="389316" y="238619"/>
                  </a:lnTo>
                  <a:lnTo>
                    <a:pt x="414737" y="233487"/>
                  </a:lnTo>
                  <a:lnTo>
                    <a:pt x="435496" y="219491"/>
                  </a:lnTo>
                  <a:lnTo>
                    <a:pt x="449492" y="198732"/>
                  </a:lnTo>
                  <a:lnTo>
                    <a:pt x="454624" y="173311"/>
                  </a:lnTo>
                  <a:close/>
                </a:path>
                <a:path extrusionOk="0" h="238760" w="45466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10" name="Google Shape;2410;p168"/>
            <p:cNvSpPr/>
            <p:nvPr/>
          </p:nvSpPr>
          <p:spPr>
            <a:xfrm>
              <a:off x="2184693" y="1940902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11" name="Google Shape;2411;p168"/>
            <p:cNvSpPr/>
            <p:nvPr/>
          </p:nvSpPr>
          <p:spPr>
            <a:xfrm>
              <a:off x="1968688" y="1832900"/>
              <a:ext cx="346710" cy="346710"/>
            </a:xfrm>
            <a:custGeom>
              <a:rect b="b" l="l" r="r" t="t"/>
              <a:pathLst>
                <a:path extrusionOk="0" h="346710" w="346710">
                  <a:moveTo>
                    <a:pt x="346621" y="173310"/>
                  </a:moveTo>
                  <a:lnTo>
                    <a:pt x="341489" y="147889"/>
                  </a:lnTo>
                  <a:lnTo>
                    <a:pt x="327493" y="127130"/>
                  </a:lnTo>
                  <a:lnTo>
                    <a:pt x="306734" y="113134"/>
                  </a:lnTo>
                  <a:lnTo>
                    <a:pt x="281313" y="108002"/>
                  </a:lnTo>
                  <a:lnTo>
                    <a:pt x="255892" y="113134"/>
                  </a:lnTo>
                  <a:lnTo>
                    <a:pt x="235133" y="127130"/>
                  </a:lnTo>
                  <a:lnTo>
                    <a:pt x="221137" y="147889"/>
                  </a:lnTo>
                  <a:lnTo>
                    <a:pt x="216005" y="173310"/>
                  </a:lnTo>
                  <a:lnTo>
                    <a:pt x="221137" y="198732"/>
                  </a:lnTo>
                  <a:lnTo>
                    <a:pt x="235133" y="219491"/>
                  </a:lnTo>
                  <a:lnTo>
                    <a:pt x="255892" y="233487"/>
                  </a:lnTo>
                  <a:lnTo>
                    <a:pt x="281313" y="238619"/>
                  </a:lnTo>
                  <a:lnTo>
                    <a:pt x="306734" y="233487"/>
                  </a:lnTo>
                  <a:lnTo>
                    <a:pt x="327493" y="219491"/>
                  </a:lnTo>
                  <a:lnTo>
                    <a:pt x="341489" y="198732"/>
                  </a:lnTo>
                  <a:lnTo>
                    <a:pt x="346621" y="173310"/>
                  </a:lnTo>
                  <a:close/>
                </a:path>
                <a:path extrusionOk="0" h="346710" w="346710">
                  <a:moveTo>
                    <a:pt x="130617" y="281313"/>
                  </a:moveTo>
                  <a:lnTo>
                    <a:pt x="125484" y="255892"/>
                  </a:lnTo>
                  <a:lnTo>
                    <a:pt x="111488" y="235133"/>
                  </a:lnTo>
                  <a:lnTo>
                    <a:pt x="90729" y="221137"/>
                  </a:lnTo>
                  <a:lnTo>
                    <a:pt x="65308" y="216004"/>
                  </a:lnTo>
                  <a:lnTo>
                    <a:pt x="39887" y="221137"/>
                  </a:lnTo>
                  <a:lnTo>
                    <a:pt x="19128" y="235133"/>
                  </a:lnTo>
                  <a:lnTo>
                    <a:pt x="5132" y="255892"/>
                  </a:lnTo>
                  <a:lnTo>
                    <a:pt x="0" y="281313"/>
                  </a:lnTo>
                  <a:lnTo>
                    <a:pt x="5132" y="306734"/>
                  </a:lnTo>
                  <a:lnTo>
                    <a:pt x="19128" y="327493"/>
                  </a:lnTo>
                  <a:lnTo>
                    <a:pt x="39887" y="341489"/>
                  </a:lnTo>
                  <a:lnTo>
                    <a:pt x="65308" y="346621"/>
                  </a:lnTo>
                  <a:lnTo>
                    <a:pt x="90729" y="341489"/>
                  </a:lnTo>
                  <a:lnTo>
                    <a:pt x="111488" y="327493"/>
                  </a:lnTo>
                  <a:lnTo>
                    <a:pt x="125484" y="306734"/>
                  </a:lnTo>
                  <a:lnTo>
                    <a:pt x="130617" y="281313"/>
                  </a:lnTo>
                  <a:close/>
                </a:path>
                <a:path extrusionOk="0" h="346710" w="3467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12" name="Google Shape;2412;p168"/>
            <p:cNvSpPr/>
            <p:nvPr/>
          </p:nvSpPr>
          <p:spPr>
            <a:xfrm>
              <a:off x="1752683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13" name="Google Shape;2413;p168"/>
            <p:cNvSpPr/>
            <p:nvPr/>
          </p:nvSpPr>
          <p:spPr>
            <a:xfrm>
              <a:off x="1752683" y="1832900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14" name="Google Shape;2414;p168"/>
            <p:cNvSpPr/>
            <p:nvPr/>
          </p:nvSpPr>
          <p:spPr>
            <a:xfrm>
              <a:off x="1752683" y="2048905"/>
              <a:ext cx="130810" cy="130810"/>
            </a:xfrm>
            <a:custGeom>
              <a:rect b="b" l="l" r="r" t="t"/>
              <a:pathLst>
                <a:path extrusionOk="0" h="130810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15" name="Google Shape;2415;p168"/>
            <p:cNvSpPr/>
            <p:nvPr/>
          </p:nvSpPr>
          <p:spPr>
            <a:xfrm>
              <a:off x="1752683" y="1898146"/>
              <a:ext cx="648335" cy="281940"/>
            </a:xfrm>
            <a:custGeom>
              <a:rect b="b" l="l" r="r" t="t"/>
              <a:pathLst>
                <a:path extrusionOk="0" h="281939" w="648335">
                  <a:moveTo>
                    <a:pt x="130616" y="216067"/>
                  </a:moveTo>
                  <a:lnTo>
                    <a:pt x="125484" y="190646"/>
                  </a:lnTo>
                  <a:lnTo>
                    <a:pt x="111488" y="169887"/>
                  </a:lnTo>
                  <a:lnTo>
                    <a:pt x="90729" y="155891"/>
                  </a:lnTo>
                  <a:lnTo>
                    <a:pt x="65308" y="150758"/>
                  </a:lnTo>
                  <a:lnTo>
                    <a:pt x="39887" y="155891"/>
                  </a:lnTo>
                  <a:lnTo>
                    <a:pt x="19128" y="169887"/>
                  </a:lnTo>
                  <a:lnTo>
                    <a:pt x="5132" y="190646"/>
                  </a:lnTo>
                  <a:lnTo>
                    <a:pt x="0" y="216067"/>
                  </a:lnTo>
                  <a:lnTo>
                    <a:pt x="5132" y="241488"/>
                  </a:lnTo>
                  <a:lnTo>
                    <a:pt x="19128" y="262247"/>
                  </a:lnTo>
                  <a:lnTo>
                    <a:pt x="39887" y="276243"/>
                  </a:lnTo>
                  <a:lnTo>
                    <a:pt x="65308" y="281375"/>
                  </a:lnTo>
                  <a:lnTo>
                    <a:pt x="90729" y="276243"/>
                  </a:lnTo>
                  <a:lnTo>
                    <a:pt x="111488" y="262247"/>
                  </a:lnTo>
                  <a:lnTo>
                    <a:pt x="125484" y="241488"/>
                  </a:lnTo>
                  <a:lnTo>
                    <a:pt x="130616" y="216067"/>
                  </a:lnTo>
                  <a:close/>
                </a:path>
                <a:path extrusionOk="0" h="281939" w="648335">
                  <a:moveTo>
                    <a:pt x="648153" y="183415"/>
                  </a:moveTo>
                  <a:lnTo>
                    <a:pt x="562810" y="140752"/>
                  </a:lnTo>
                </a:path>
                <a:path extrusionOk="0" h="281939" w="648335">
                  <a:moveTo>
                    <a:pt x="431875" y="140754"/>
                  </a:moveTo>
                  <a:lnTo>
                    <a:pt x="346532" y="183432"/>
                  </a:lnTo>
                </a:path>
                <a:path extrusionOk="0" h="281939" w="648335">
                  <a:moveTo>
                    <a:pt x="281331" y="143137"/>
                  </a:moveTo>
                  <a:lnTo>
                    <a:pt x="281327" y="72928"/>
                  </a:lnTo>
                </a:path>
                <a:path extrusionOk="0" h="281939" w="648335">
                  <a:moveTo>
                    <a:pt x="346793" y="32732"/>
                  </a:moveTo>
                  <a:lnTo>
                    <a:pt x="432135" y="75416"/>
                  </a:lnTo>
                </a:path>
                <a:path extrusionOk="0" h="281939" w="648335">
                  <a:moveTo>
                    <a:pt x="138212" y="0"/>
                  </a:moveTo>
                  <a:lnTo>
                    <a:pt x="208421" y="13"/>
                  </a:lnTo>
                </a:path>
                <a:path extrusionOk="0" h="281939" w="648335">
                  <a:moveTo>
                    <a:pt x="138212" y="216026"/>
                  </a:moveTo>
                  <a:lnTo>
                    <a:pt x="208421" y="216035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416" name="Google Shape;2416;p168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0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" name="Google Shape;2421;p169"/>
          <p:cNvSpPr/>
          <p:nvPr/>
        </p:nvSpPr>
        <p:spPr>
          <a:xfrm>
            <a:off x="495363" y="11715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22" name="Google Shape;2422;p169"/>
          <p:cNvSpPr txBox="1"/>
          <p:nvPr>
            <p:ph type="title"/>
          </p:nvPr>
        </p:nvSpPr>
        <p:spPr>
          <a:xfrm>
            <a:off x="624395" y="38365"/>
            <a:ext cx="3493770" cy="343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12700" marR="508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 satisfiable, on peut colorier le graphe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1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avec  3-couleurs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23" name="Google Shape;2423;p169"/>
          <p:cNvSpPr/>
          <p:nvPr/>
        </p:nvSpPr>
        <p:spPr>
          <a:xfrm>
            <a:off x="495363" y="99684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24" name="Google Shape;2424;p169"/>
          <p:cNvSpPr/>
          <p:nvPr/>
        </p:nvSpPr>
        <p:spPr>
          <a:xfrm>
            <a:off x="495363" y="280775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25" name="Google Shape;2425;p169"/>
          <p:cNvSpPr/>
          <p:nvPr/>
        </p:nvSpPr>
        <p:spPr>
          <a:xfrm>
            <a:off x="495363" y="303922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26" name="Google Shape;2426;p169"/>
          <p:cNvSpPr txBox="1"/>
          <p:nvPr/>
        </p:nvSpPr>
        <p:spPr>
          <a:xfrm>
            <a:off x="560895" y="411675"/>
            <a:ext cx="3732529" cy="2912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37159" lvl="0" marL="353060" marR="289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mettre les variables vraies avec la couleur du sommet 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VRAI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les variables fausses avec la couleur du sommet 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FAUX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et compléter.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Si le graphe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coloriable avec trois couleurs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53060" marR="127000" rtl="0" algn="l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 triangle 1. assure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VRAI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FAUX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ne sont pas de la  même couleur.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53060" marR="102235" rtl="0" algn="l">
              <a:lnSpc>
                <a:spcPct val="114285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 triangle 2. assure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¬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ne sont pas de la même  couleur pour chaque variable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et soit de la couleur de 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VRAI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ou de la couleur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FAUX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15900" marR="0" rtl="0" algn="l">
              <a:lnSpc>
                <a:spcPct val="11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 gadget 3. assure que pour chaque clause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au moins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353060" marR="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ou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ou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z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de la couleur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VRAI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53060" marR="43180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En prenant pour vraies toutes les variables de la couleur de 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VRAI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on obtient une affectation des variables qui satisfait  la formule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Bref :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3-SAT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ssi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∈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6200" marR="64769" rtl="0" algn="l">
              <a:lnSpc>
                <a:spcPct val="102600"/>
              </a:lnSpc>
              <a:spcBef>
                <a:spcPts val="47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fonction qui à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associe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se calcule bien en temps  polynomial.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27" name="Google Shape;2427;p169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58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p170"/>
          <p:cNvSpPr txBox="1"/>
          <p:nvPr>
            <p:ph type="title"/>
          </p:nvPr>
        </p:nvSpPr>
        <p:spPr>
          <a:xfrm>
            <a:off x="1930374" y="59814"/>
            <a:ext cx="7473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Au menu</a:t>
            </a:r>
            <a:endParaRPr/>
          </a:p>
        </p:txBody>
      </p:sp>
      <p:sp>
        <p:nvSpPr>
          <p:cNvPr id="2433" name="Google Shape;2433;p170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59</a:t>
            </a:r>
            <a:endParaRPr/>
          </a:p>
        </p:txBody>
      </p:sp>
      <p:sp>
        <p:nvSpPr>
          <p:cNvPr id="2434" name="Google Shape;2434;p170"/>
          <p:cNvSpPr txBox="1"/>
          <p:nvPr/>
        </p:nvSpPr>
        <p:spPr>
          <a:xfrm>
            <a:off x="347294" y="772882"/>
            <a:ext cx="3102610" cy="171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Complexité en temps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La classe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2142490" rtl="0" algn="l">
              <a:lnSpc>
                <a:spcPct val="226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La classe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NP </a:t>
            </a:r>
            <a:r>
              <a:rPr lang="en-US" sz="1100">
                <a:solidFill>
                  <a:srgbClr val="FF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NP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-complétude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Quelques autres problèmes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NP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/>
              </a:rPr>
              <a:t>-complets célèbres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1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8" name="Shape 2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" name="Google Shape;2439;p171"/>
          <p:cNvSpPr txBox="1"/>
          <p:nvPr>
            <p:ph type="title"/>
          </p:nvPr>
        </p:nvSpPr>
        <p:spPr>
          <a:xfrm>
            <a:off x="1655165" y="59814"/>
            <a:ext cx="129794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Sur les graphes</a:t>
            </a:r>
            <a:endParaRPr/>
          </a:p>
        </p:txBody>
      </p:sp>
      <p:sp>
        <p:nvSpPr>
          <p:cNvPr id="2440" name="Google Shape;2440;p171"/>
          <p:cNvSpPr/>
          <p:nvPr/>
        </p:nvSpPr>
        <p:spPr>
          <a:xfrm>
            <a:off x="495363" y="39470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41" name="Google Shape;2441;p171"/>
          <p:cNvSpPr txBox="1"/>
          <p:nvPr/>
        </p:nvSpPr>
        <p:spPr>
          <a:xfrm>
            <a:off x="211924" y="305209"/>
            <a:ext cx="3477895" cy="668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225">
            <a:spAutoFit/>
          </a:bodyPr>
          <a:lstStyle/>
          <a:p>
            <a:pPr indent="0" lvl="0" marL="4248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CLIQUE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3350" marR="0" rtl="0" algn="l">
              <a:lnSpc>
                <a:spcPct val="120000"/>
              </a:lnSpc>
              <a:spcBef>
                <a:spcPts val="7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graphe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non-orienté et un entier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138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s’il existe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baseline="30000" lang="en-US" sz="1050">
                <a:latin typeface="SimSun"/>
                <a:ea typeface="SimSun"/>
                <a:cs typeface="SimSun"/>
                <a:sym typeface="SimSun"/>
              </a:rPr>
              <a:t>′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⊂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avec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|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baseline="30000" lang="en-US" sz="1050">
                <a:latin typeface="SimSun"/>
                <a:ea typeface="SimSun"/>
                <a:cs typeface="SimSun"/>
                <a:sym typeface="SimSun"/>
              </a:rPr>
              <a:t>′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| 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tel que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01675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baseline="30000" lang="en-US" sz="1050">
                <a:latin typeface="SimSun"/>
                <a:ea typeface="SimSun"/>
                <a:cs typeface="SimSun"/>
                <a:sym typeface="SimSun"/>
              </a:rPr>
              <a:t>′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⇒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∈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2" name="Google Shape;2442;p171"/>
          <p:cNvSpPr txBox="1"/>
          <p:nvPr/>
        </p:nvSpPr>
        <p:spPr>
          <a:xfrm>
            <a:off x="598995" y="1092948"/>
            <a:ext cx="30861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K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5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443" name="Google Shape;2443;p171"/>
          <p:cNvGrpSpPr/>
          <p:nvPr/>
        </p:nvGrpSpPr>
        <p:grpSpPr>
          <a:xfrm>
            <a:off x="915240" y="998877"/>
            <a:ext cx="858217" cy="498213"/>
            <a:chOff x="915240" y="998877"/>
            <a:chExt cx="858217" cy="498213"/>
          </a:xfrm>
        </p:grpSpPr>
        <p:sp>
          <p:nvSpPr>
            <p:cNvPr id="2444" name="Google Shape;2444;p171"/>
            <p:cNvSpPr/>
            <p:nvPr/>
          </p:nvSpPr>
          <p:spPr>
            <a:xfrm>
              <a:off x="915240" y="1178880"/>
              <a:ext cx="130810" cy="130810"/>
            </a:xfrm>
            <a:custGeom>
              <a:rect b="b" l="l" r="r" t="t"/>
              <a:pathLst>
                <a:path extrusionOk="0" h="130809" w="130809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445" name="Google Shape;2445;p1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87651" y="1351290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6" name="Google Shape;2446;p171"/>
            <p:cNvSpPr/>
            <p:nvPr/>
          </p:nvSpPr>
          <p:spPr>
            <a:xfrm>
              <a:off x="1045752" y="998877"/>
              <a:ext cx="360680" cy="212725"/>
            </a:xfrm>
            <a:custGeom>
              <a:rect b="b" l="l" r="r" t="t"/>
              <a:pathLst>
                <a:path extrusionOk="0" h="212725" w="360680">
                  <a:moveTo>
                    <a:pt x="360109" y="65308"/>
                  </a:moveTo>
                  <a:lnTo>
                    <a:pt x="354977" y="39887"/>
                  </a:lnTo>
                  <a:lnTo>
                    <a:pt x="340980" y="19128"/>
                  </a:lnTo>
                  <a:lnTo>
                    <a:pt x="320221" y="5132"/>
                  </a:lnTo>
                  <a:lnTo>
                    <a:pt x="294800" y="0"/>
                  </a:lnTo>
                  <a:lnTo>
                    <a:pt x="269379" y="5132"/>
                  </a:lnTo>
                  <a:lnTo>
                    <a:pt x="248620" y="19128"/>
                  </a:lnTo>
                  <a:lnTo>
                    <a:pt x="234624" y="39887"/>
                  </a:lnTo>
                  <a:lnTo>
                    <a:pt x="229492" y="65308"/>
                  </a:lnTo>
                  <a:lnTo>
                    <a:pt x="234624" y="90729"/>
                  </a:lnTo>
                  <a:lnTo>
                    <a:pt x="248620" y="111488"/>
                  </a:lnTo>
                  <a:lnTo>
                    <a:pt x="269379" y="125484"/>
                  </a:lnTo>
                  <a:lnTo>
                    <a:pt x="294800" y="130617"/>
                  </a:lnTo>
                  <a:lnTo>
                    <a:pt x="320221" y="125484"/>
                  </a:lnTo>
                  <a:lnTo>
                    <a:pt x="340980" y="111488"/>
                  </a:lnTo>
                  <a:lnTo>
                    <a:pt x="354977" y="90729"/>
                  </a:lnTo>
                  <a:lnTo>
                    <a:pt x="360109" y="65308"/>
                  </a:lnTo>
                  <a:close/>
                </a:path>
                <a:path extrusionOk="0" h="212725" w="360680">
                  <a:moveTo>
                    <a:pt x="0" y="212708"/>
                  </a:moveTo>
                  <a:lnTo>
                    <a:pt x="229597" y="97909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447" name="Google Shape;2447;p1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47655" y="1351290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8" name="Google Shape;2448;p17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27657" y="1171288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9" name="Google Shape;2449;p171"/>
            <p:cNvSpPr/>
            <p:nvPr/>
          </p:nvSpPr>
          <p:spPr>
            <a:xfrm>
              <a:off x="1032099" y="1096788"/>
              <a:ext cx="617220" cy="327660"/>
            </a:xfrm>
            <a:custGeom>
              <a:rect b="b" l="l" r="r" t="t"/>
              <a:pathLst>
                <a:path extrusionOk="0" h="327659" w="617219">
                  <a:moveTo>
                    <a:pt x="21349" y="147400"/>
                  </a:moveTo>
                  <a:lnTo>
                    <a:pt x="595558" y="147400"/>
                  </a:lnTo>
                </a:path>
                <a:path extrusionOk="0" h="327659" w="617219">
                  <a:moveTo>
                    <a:pt x="17677" y="170477"/>
                  </a:moveTo>
                  <a:lnTo>
                    <a:pt x="419228" y="304327"/>
                  </a:lnTo>
                </a:path>
                <a:path extrusionOk="0" h="327659" w="617219">
                  <a:moveTo>
                    <a:pt x="0" y="198948"/>
                  </a:moveTo>
                  <a:lnTo>
                    <a:pt x="76902" y="275854"/>
                  </a:lnTo>
                </a:path>
                <a:path extrusionOk="0" h="327659" w="617219">
                  <a:moveTo>
                    <a:pt x="373657" y="0"/>
                  </a:moveTo>
                  <a:lnTo>
                    <a:pt x="603254" y="114798"/>
                  </a:lnTo>
                </a:path>
                <a:path extrusionOk="0" h="327659" w="617219">
                  <a:moveTo>
                    <a:pt x="341056" y="32601"/>
                  </a:moveTo>
                  <a:lnTo>
                    <a:pt x="455854" y="262198"/>
                  </a:lnTo>
                </a:path>
                <a:path extrusionOk="0" h="327659" w="617219">
                  <a:moveTo>
                    <a:pt x="275851" y="32601"/>
                  </a:moveTo>
                  <a:lnTo>
                    <a:pt x="161052" y="262198"/>
                  </a:lnTo>
                </a:path>
                <a:path extrusionOk="0" h="327659" w="617219">
                  <a:moveTo>
                    <a:pt x="616907" y="198948"/>
                  </a:moveTo>
                  <a:lnTo>
                    <a:pt x="540005" y="275854"/>
                  </a:lnTo>
                </a:path>
                <a:path extrusionOk="0" h="327659" w="617219">
                  <a:moveTo>
                    <a:pt x="599230" y="170477"/>
                  </a:moveTo>
                  <a:lnTo>
                    <a:pt x="197679" y="304327"/>
                  </a:lnTo>
                </a:path>
                <a:path extrusionOk="0" h="327659" w="617219">
                  <a:moveTo>
                    <a:pt x="415555" y="327402"/>
                  </a:moveTo>
                  <a:lnTo>
                    <a:pt x="201351" y="327402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450" name="Google Shape;2450;p171"/>
          <p:cNvSpPr txBox="1"/>
          <p:nvPr/>
        </p:nvSpPr>
        <p:spPr>
          <a:xfrm>
            <a:off x="1773859" y="1092948"/>
            <a:ext cx="30861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K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4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451" name="Google Shape;2451;p171"/>
          <p:cNvGrpSpPr/>
          <p:nvPr/>
        </p:nvGrpSpPr>
        <p:grpSpPr>
          <a:xfrm>
            <a:off x="2090105" y="998877"/>
            <a:ext cx="858216" cy="498213"/>
            <a:chOff x="2090105" y="998877"/>
            <a:chExt cx="858216" cy="498213"/>
          </a:xfrm>
        </p:grpSpPr>
        <p:sp>
          <p:nvSpPr>
            <p:cNvPr id="2452" name="Google Shape;2452;p171"/>
            <p:cNvSpPr/>
            <p:nvPr/>
          </p:nvSpPr>
          <p:spPr>
            <a:xfrm>
              <a:off x="2090105" y="998877"/>
              <a:ext cx="490855" cy="311150"/>
            </a:xfrm>
            <a:custGeom>
              <a:rect b="b" l="l" r="r" t="t"/>
              <a:pathLst>
                <a:path extrusionOk="0" h="311150" w="490855">
                  <a:moveTo>
                    <a:pt x="130617" y="245310"/>
                  </a:moveTo>
                  <a:lnTo>
                    <a:pt x="125484" y="219889"/>
                  </a:lnTo>
                  <a:lnTo>
                    <a:pt x="111488" y="199130"/>
                  </a:lnTo>
                  <a:lnTo>
                    <a:pt x="90729" y="185134"/>
                  </a:lnTo>
                  <a:lnTo>
                    <a:pt x="65308" y="180002"/>
                  </a:lnTo>
                  <a:lnTo>
                    <a:pt x="39887" y="185134"/>
                  </a:lnTo>
                  <a:lnTo>
                    <a:pt x="19128" y="199130"/>
                  </a:lnTo>
                  <a:lnTo>
                    <a:pt x="5132" y="219889"/>
                  </a:lnTo>
                  <a:lnTo>
                    <a:pt x="0" y="245310"/>
                  </a:lnTo>
                  <a:lnTo>
                    <a:pt x="5132" y="270732"/>
                  </a:lnTo>
                  <a:lnTo>
                    <a:pt x="19128" y="291491"/>
                  </a:lnTo>
                  <a:lnTo>
                    <a:pt x="39887" y="305487"/>
                  </a:lnTo>
                  <a:lnTo>
                    <a:pt x="65308" y="310619"/>
                  </a:lnTo>
                  <a:lnTo>
                    <a:pt x="90729" y="305487"/>
                  </a:lnTo>
                  <a:lnTo>
                    <a:pt x="111488" y="291491"/>
                  </a:lnTo>
                  <a:lnTo>
                    <a:pt x="125484" y="270732"/>
                  </a:lnTo>
                  <a:lnTo>
                    <a:pt x="130617" y="245310"/>
                  </a:lnTo>
                  <a:close/>
                </a:path>
                <a:path extrusionOk="0" h="311150" w="490855">
                  <a:moveTo>
                    <a:pt x="490621" y="65308"/>
                  </a:moveTo>
                  <a:lnTo>
                    <a:pt x="485489" y="39887"/>
                  </a:lnTo>
                  <a:lnTo>
                    <a:pt x="471492" y="19128"/>
                  </a:lnTo>
                  <a:lnTo>
                    <a:pt x="450733" y="5132"/>
                  </a:lnTo>
                  <a:lnTo>
                    <a:pt x="425312" y="0"/>
                  </a:lnTo>
                  <a:lnTo>
                    <a:pt x="399891" y="5132"/>
                  </a:lnTo>
                  <a:lnTo>
                    <a:pt x="379132" y="19128"/>
                  </a:lnTo>
                  <a:lnTo>
                    <a:pt x="365136" y="39887"/>
                  </a:lnTo>
                  <a:lnTo>
                    <a:pt x="360004" y="65308"/>
                  </a:lnTo>
                  <a:lnTo>
                    <a:pt x="365136" y="90729"/>
                  </a:lnTo>
                  <a:lnTo>
                    <a:pt x="379132" y="111488"/>
                  </a:lnTo>
                  <a:lnTo>
                    <a:pt x="399891" y="125484"/>
                  </a:lnTo>
                  <a:lnTo>
                    <a:pt x="425312" y="130617"/>
                  </a:lnTo>
                  <a:lnTo>
                    <a:pt x="450733" y="125484"/>
                  </a:lnTo>
                  <a:lnTo>
                    <a:pt x="471492" y="111488"/>
                  </a:lnTo>
                  <a:lnTo>
                    <a:pt x="485489" y="90729"/>
                  </a:lnTo>
                  <a:lnTo>
                    <a:pt x="490621" y="65308"/>
                  </a:lnTo>
                  <a:close/>
                </a:path>
                <a:path extrusionOk="0" h="311150" w="490855">
                  <a:moveTo>
                    <a:pt x="130512" y="212708"/>
                  </a:moveTo>
                  <a:lnTo>
                    <a:pt x="360109" y="97909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453" name="Google Shape;2453;p17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22519" y="1351290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4" name="Google Shape;2454;p1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02521" y="1171288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5" name="Google Shape;2455;p171"/>
            <p:cNvSpPr/>
            <p:nvPr/>
          </p:nvSpPr>
          <p:spPr>
            <a:xfrm>
              <a:off x="2224641" y="1096788"/>
              <a:ext cx="599440" cy="304800"/>
            </a:xfrm>
            <a:custGeom>
              <a:rect b="b" l="l" r="r" t="t"/>
              <a:pathLst>
                <a:path extrusionOk="0" h="304800" w="599439">
                  <a:moveTo>
                    <a:pt x="3672" y="147400"/>
                  </a:moveTo>
                  <a:lnTo>
                    <a:pt x="577880" y="147400"/>
                  </a:lnTo>
                </a:path>
                <a:path extrusionOk="0" h="304800" w="599439">
                  <a:moveTo>
                    <a:pt x="0" y="170477"/>
                  </a:moveTo>
                  <a:lnTo>
                    <a:pt x="401550" y="304327"/>
                  </a:lnTo>
                </a:path>
                <a:path extrusionOk="0" h="304800" w="599439">
                  <a:moveTo>
                    <a:pt x="355979" y="0"/>
                  </a:moveTo>
                  <a:lnTo>
                    <a:pt x="585577" y="114798"/>
                  </a:lnTo>
                </a:path>
                <a:path extrusionOk="0" h="304800" w="599439">
                  <a:moveTo>
                    <a:pt x="323378" y="32601"/>
                  </a:moveTo>
                  <a:lnTo>
                    <a:pt x="438177" y="262198"/>
                  </a:lnTo>
                </a:path>
                <a:path extrusionOk="0" h="304800" w="599439">
                  <a:moveTo>
                    <a:pt x="599230" y="198948"/>
                  </a:moveTo>
                  <a:lnTo>
                    <a:pt x="522327" y="275854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456" name="Google Shape;2456;p171"/>
          <p:cNvGrpSpPr/>
          <p:nvPr/>
        </p:nvGrpSpPr>
        <p:grpSpPr>
          <a:xfrm>
            <a:off x="3264969" y="998877"/>
            <a:ext cx="858217" cy="318211"/>
            <a:chOff x="3264969" y="998877"/>
            <a:chExt cx="858217" cy="318211"/>
          </a:xfrm>
        </p:grpSpPr>
        <p:sp>
          <p:nvSpPr>
            <p:cNvPr id="2457" name="Google Shape;2457;p171"/>
            <p:cNvSpPr/>
            <p:nvPr/>
          </p:nvSpPr>
          <p:spPr>
            <a:xfrm>
              <a:off x="3264969" y="998877"/>
              <a:ext cx="490855" cy="311150"/>
            </a:xfrm>
            <a:custGeom>
              <a:rect b="b" l="l" r="r" t="t"/>
              <a:pathLst>
                <a:path extrusionOk="0" h="311150" w="490854">
                  <a:moveTo>
                    <a:pt x="130617" y="245310"/>
                  </a:moveTo>
                  <a:lnTo>
                    <a:pt x="125484" y="219889"/>
                  </a:lnTo>
                  <a:lnTo>
                    <a:pt x="111488" y="199130"/>
                  </a:lnTo>
                  <a:lnTo>
                    <a:pt x="90729" y="185134"/>
                  </a:lnTo>
                  <a:lnTo>
                    <a:pt x="65308" y="180002"/>
                  </a:lnTo>
                  <a:lnTo>
                    <a:pt x="39887" y="185134"/>
                  </a:lnTo>
                  <a:lnTo>
                    <a:pt x="19128" y="199130"/>
                  </a:lnTo>
                  <a:lnTo>
                    <a:pt x="5132" y="219889"/>
                  </a:lnTo>
                  <a:lnTo>
                    <a:pt x="0" y="245310"/>
                  </a:lnTo>
                  <a:lnTo>
                    <a:pt x="5132" y="270732"/>
                  </a:lnTo>
                  <a:lnTo>
                    <a:pt x="19128" y="291491"/>
                  </a:lnTo>
                  <a:lnTo>
                    <a:pt x="39887" y="305487"/>
                  </a:lnTo>
                  <a:lnTo>
                    <a:pt x="65308" y="310619"/>
                  </a:lnTo>
                  <a:lnTo>
                    <a:pt x="90729" y="305487"/>
                  </a:lnTo>
                  <a:lnTo>
                    <a:pt x="111488" y="291491"/>
                  </a:lnTo>
                  <a:lnTo>
                    <a:pt x="125484" y="270732"/>
                  </a:lnTo>
                  <a:lnTo>
                    <a:pt x="130617" y="245310"/>
                  </a:lnTo>
                  <a:close/>
                </a:path>
                <a:path extrusionOk="0" h="311150" w="490854">
                  <a:moveTo>
                    <a:pt x="490621" y="65308"/>
                  </a:moveTo>
                  <a:lnTo>
                    <a:pt x="485489" y="39887"/>
                  </a:lnTo>
                  <a:lnTo>
                    <a:pt x="471492" y="19128"/>
                  </a:lnTo>
                  <a:lnTo>
                    <a:pt x="450733" y="5132"/>
                  </a:lnTo>
                  <a:lnTo>
                    <a:pt x="425312" y="0"/>
                  </a:lnTo>
                  <a:lnTo>
                    <a:pt x="399891" y="5132"/>
                  </a:lnTo>
                  <a:lnTo>
                    <a:pt x="379132" y="19128"/>
                  </a:lnTo>
                  <a:lnTo>
                    <a:pt x="365136" y="39887"/>
                  </a:lnTo>
                  <a:lnTo>
                    <a:pt x="360004" y="65308"/>
                  </a:lnTo>
                  <a:lnTo>
                    <a:pt x="365136" y="90729"/>
                  </a:lnTo>
                  <a:lnTo>
                    <a:pt x="379132" y="111488"/>
                  </a:lnTo>
                  <a:lnTo>
                    <a:pt x="399891" y="125484"/>
                  </a:lnTo>
                  <a:lnTo>
                    <a:pt x="425312" y="130617"/>
                  </a:lnTo>
                  <a:lnTo>
                    <a:pt x="450733" y="125484"/>
                  </a:lnTo>
                  <a:lnTo>
                    <a:pt x="471492" y="111488"/>
                  </a:lnTo>
                  <a:lnTo>
                    <a:pt x="485489" y="90729"/>
                  </a:lnTo>
                  <a:lnTo>
                    <a:pt x="490621" y="65308"/>
                  </a:lnTo>
                  <a:close/>
                </a:path>
                <a:path extrusionOk="0" h="311150" w="490854">
                  <a:moveTo>
                    <a:pt x="130512" y="212708"/>
                  </a:moveTo>
                  <a:lnTo>
                    <a:pt x="360109" y="97909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458" name="Google Shape;2458;p1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77386" y="1171288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9" name="Google Shape;2459;p171"/>
            <p:cNvSpPr/>
            <p:nvPr/>
          </p:nvSpPr>
          <p:spPr>
            <a:xfrm>
              <a:off x="3755485" y="1096788"/>
              <a:ext cx="229870" cy="114935"/>
            </a:xfrm>
            <a:custGeom>
              <a:rect b="b" l="l" r="r" t="t"/>
              <a:pathLst>
                <a:path extrusionOk="0" h="114934" w="229870">
                  <a:moveTo>
                    <a:pt x="0" y="0"/>
                  </a:moveTo>
                  <a:lnTo>
                    <a:pt x="229597" y="114798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460" name="Google Shape;2460;p171"/>
          <p:cNvSpPr txBox="1"/>
          <p:nvPr/>
        </p:nvSpPr>
        <p:spPr>
          <a:xfrm>
            <a:off x="2936024" y="1092948"/>
            <a:ext cx="111125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K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3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	</a:t>
            </a:r>
            <a:r>
              <a:rPr lang="en-US" sz="1100" u="sng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1" name="Google Shape;2461;p171"/>
          <p:cNvSpPr/>
          <p:nvPr/>
        </p:nvSpPr>
        <p:spPr>
          <a:xfrm>
            <a:off x="495363" y="180742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62" name="Google Shape;2462;p171"/>
          <p:cNvSpPr/>
          <p:nvPr/>
        </p:nvSpPr>
        <p:spPr>
          <a:xfrm>
            <a:off x="495363" y="275502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63" name="Google Shape;2463;p171"/>
          <p:cNvSpPr txBox="1"/>
          <p:nvPr/>
        </p:nvSpPr>
        <p:spPr>
          <a:xfrm>
            <a:off x="186524" y="1587589"/>
            <a:ext cx="4122420" cy="1745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300">
            <a:spAutoFit/>
          </a:bodyPr>
          <a:lstStyle/>
          <a:p>
            <a:pPr indent="0" lvl="0" marL="4502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En passant au complémentaire sur les arêtes :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0215" marR="0" rtl="0"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STABLE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58750" marR="0" rtl="0" algn="l">
              <a:lnSpc>
                <a:spcPct val="120000"/>
              </a:lnSpc>
              <a:spcBef>
                <a:spcPts val="7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graphe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non-orienté et un entier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8900" marR="0" rtl="0" algn="l">
              <a:lnSpc>
                <a:spcPct val="1138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s’il existe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baseline="30000" lang="en-US" sz="1050">
                <a:latin typeface="SimSun"/>
                <a:ea typeface="SimSun"/>
                <a:cs typeface="SimSun"/>
                <a:sym typeface="SimSun"/>
              </a:rPr>
              <a:t>′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⊂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avec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|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baseline="30000" lang="en-US" sz="1050">
                <a:latin typeface="SimSun"/>
                <a:ea typeface="SimSun"/>
                <a:cs typeface="SimSun"/>
                <a:sym typeface="SimSun"/>
              </a:rPr>
              <a:t>′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| =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tel que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27075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baseline="30000" lang="en-US" sz="1050">
                <a:latin typeface="SimSun"/>
                <a:ea typeface="SimSun"/>
                <a:cs typeface="SimSun"/>
                <a:sym typeface="SimSun"/>
              </a:rPr>
              <a:t>′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⇒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/∈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0215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None/>
            </a:pP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En passant au complémentaire sur les sommets :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0215" marR="0" rtl="0"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RECOUVREMENT DE SOMMETS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58750" marR="0" rtl="0" algn="l">
              <a:lnSpc>
                <a:spcPct val="120000"/>
              </a:lnSpc>
              <a:spcBef>
                <a:spcPts val="7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graphe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non-orienté et un entier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8810" lvl="0" marL="727075" marR="55880" rtl="0" algn="l">
              <a:lnSpc>
                <a:spcPct val="114285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s’il existe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baseline="30000" lang="en-US" sz="1050">
                <a:latin typeface="SimSun"/>
                <a:ea typeface="SimSun"/>
                <a:cs typeface="SimSun"/>
                <a:sym typeface="SimSun"/>
              </a:rPr>
              <a:t>′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⊂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avec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|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baseline="30000" lang="en-US" sz="1050">
                <a:latin typeface="SimSun"/>
                <a:ea typeface="SimSun"/>
                <a:cs typeface="SimSun"/>
                <a:sym typeface="SimSun"/>
              </a:rPr>
              <a:t>′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| 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tel que toute arête 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ait au moins une extrémité dans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baseline="30000" lang="en-US" sz="1050">
                <a:latin typeface="SimSun"/>
                <a:ea typeface="SimSun"/>
                <a:cs typeface="SimSun"/>
                <a:sym typeface="SimSun"/>
              </a:rPr>
              <a:t>′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64" name="Google Shape;2464;p171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60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8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Google Shape;2469;p172"/>
          <p:cNvSpPr txBox="1"/>
          <p:nvPr>
            <p:ph type="title"/>
          </p:nvPr>
        </p:nvSpPr>
        <p:spPr>
          <a:xfrm>
            <a:off x="1655165" y="59814"/>
            <a:ext cx="129794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Sur les graphes</a:t>
            </a:r>
            <a:endParaRPr/>
          </a:p>
        </p:txBody>
      </p:sp>
      <p:sp>
        <p:nvSpPr>
          <p:cNvPr id="2470" name="Google Shape;2470;p172"/>
          <p:cNvSpPr/>
          <p:nvPr/>
        </p:nvSpPr>
        <p:spPr>
          <a:xfrm>
            <a:off x="495363" y="51610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71" name="Google Shape;2471;p172"/>
          <p:cNvSpPr/>
          <p:nvPr/>
        </p:nvSpPr>
        <p:spPr>
          <a:xfrm>
            <a:off x="495363" y="133851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72" name="Google Shape;2472;p172"/>
          <p:cNvSpPr txBox="1"/>
          <p:nvPr/>
        </p:nvSpPr>
        <p:spPr>
          <a:xfrm>
            <a:off x="262724" y="412228"/>
            <a:ext cx="3961765" cy="151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175">
            <a:spAutoFit/>
          </a:bodyPr>
          <a:lstStyle/>
          <a:p>
            <a:pPr indent="0" lvl="0" marL="3740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CIRCUIT HAMILTONIEN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2550" marR="0" rtl="0" algn="l">
              <a:lnSpc>
                <a:spcPct val="12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graphe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(non-orienté).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8810" lvl="0" marL="650875" marR="5080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s’il existe un </a:t>
            </a:r>
            <a:r>
              <a:rPr b="1" lang="en-US" sz="1000">
                <a:latin typeface="Arial"/>
                <a:ea typeface="Arial"/>
                <a:cs typeface="Arial"/>
                <a:sym typeface="Arial"/>
              </a:rPr>
              <a:t>circuit hamiltonien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c’est-à-dire un  chemin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passant une fois et une seule par chacun des  sommets et revenant à son point de départ.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74015" marR="0" rtl="0" algn="l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VOYAGEUR DE COMMERCE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8960" lvl="0" marL="650875" marR="102235" rtl="0" algn="l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couple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où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une matrice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d’entiers et  un entier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s’il existe une permutation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π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[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· · ·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]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telle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73" name="Google Shape;2473;p172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61</a:t>
            </a:r>
            <a:endParaRPr/>
          </a:p>
        </p:txBody>
      </p:sp>
      <p:sp>
        <p:nvSpPr>
          <p:cNvPr id="2474" name="Google Shape;2474;p172"/>
          <p:cNvSpPr txBox="1"/>
          <p:nvPr/>
        </p:nvSpPr>
        <p:spPr>
          <a:xfrm>
            <a:off x="901484" y="1904370"/>
            <a:ext cx="236854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que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75" name="Google Shape;2475;p172"/>
          <p:cNvSpPr txBox="1"/>
          <p:nvPr/>
        </p:nvSpPr>
        <p:spPr>
          <a:xfrm>
            <a:off x="2046706" y="1956313"/>
            <a:ext cx="208279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Σ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476" name="Google Shape;2476;p172"/>
          <p:cNvSpPr txBox="1"/>
          <p:nvPr/>
        </p:nvSpPr>
        <p:spPr>
          <a:xfrm>
            <a:off x="726325" y="2074975"/>
            <a:ext cx="3495040" cy="1062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175">
            <a:spAutoFit/>
          </a:bodyPr>
          <a:lstStyle/>
          <a:p>
            <a:pPr indent="0" lvl="0" marL="15881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i="1" lang="en-US" sz="15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π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π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lang="en-US" sz="7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) </a:t>
            </a:r>
            <a:r>
              <a:rPr baseline="30000" lang="en-US" sz="15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baseline="30000" i="1" lang="en-US" sz="1500">
                <a:latin typeface="Arial"/>
                <a:ea typeface="Arial"/>
                <a:cs typeface="Arial"/>
                <a:sym typeface="Arial"/>
              </a:rPr>
              <a:t>k</a:t>
            </a:r>
            <a:r>
              <a:rPr baseline="30000" i="1" lang="en-US" sz="1500">
                <a:latin typeface="Verdana"/>
                <a:ea typeface="Verdana"/>
                <a:cs typeface="Verdana"/>
                <a:sym typeface="Verdana"/>
              </a:rPr>
              <a:t>.</a:t>
            </a:r>
            <a:endParaRPr baseline="30000"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639445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None/>
            </a:pPr>
            <a:r>
              <a:rPr lang="en-US" sz="7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700">
                <a:latin typeface="SimSun"/>
                <a:ea typeface="SimSun"/>
                <a:cs typeface="SimSun"/>
                <a:sym typeface="SimSun"/>
              </a:rPr>
              <a:t>≤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700">
                <a:latin typeface="SimSun"/>
                <a:ea typeface="SimSun"/>
                <a:cs typeface="SimSun"/>
                <a:sym typeface="SimSun"/>
              </a:rPr>
              <a:t>≤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n</a:t>
            </a:r>
            <a:endParaRPr sz="700">
              <a:latin typeface="Arial"/>
              <a:ea typeface="Arial"/>
              <a:cs typeface="Arial"/>
              <a:sym typeface="Arial"/>
            </a:endParaRPr>
          </a:p>
          <a:p>
            <a:pPr indent="-137160" lvl="0" marL="187325" marR="43180" rtl="0" algn="l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Ce problème porte ce nom, car on peut voir cela comme  l’établissement de la tournée d’un voyageur de commerce  devant visiter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villes, dont les distances sont données par  la matrice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 façon à faire moins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kilomètres.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1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0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1" name="Google Shape;2481;p173"/>
          <p:cNvSpPr txBox="1"/>
          <p:nvPr>
            <p:ph type="title"/>
          </p:nvPr>
        </p:nvSpPr>
        <p:spPr>
          <a:xfrm>
            <a:off x="1709102" y="59814"/>
            <a:ext cx="118999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Sur les entiers</a:t>
            </a:r>
            <a:endParaRPr/>
          </a:p>
        </p:txBody>
      </p:sp>
      <p:sp>
        <p:nvSpPr>
          <p:cNvPr id="2482" name="Google Shape;2482;p173"/>
          <p:cNvSpPr/>
          <p:nvPr/>
        </p:nvSpPr>
        <p:spPr>
          <a:xfrm>
            <a:off x="495363" y="69674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83" name="Google Shape;2483;p173"/>
          <p:cNvSpPr/>
          <p:nvPr/>
        </p:nvSpPr>
        <p:spPr>
          <a:xfrm>
            <a:off x="495363" y="139263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84" name="Google Shape;2484;p173"/>
          <p:cNvSpPr/>
          <p:nvPr/>
        </p:nvSpPr>
        <p:spPr>
          <a:xfrm>
            <a:off x="495363" y="210642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85" name="Google Shape;2485;p173"/>
          <p:cNvSpPr txBox="1"/>
          <p:nvPr/>
        </p:nvSpPr>
        <p:spPr>
          <a:xfrm>
            <a:off x="186524" y="592873"/>
            <a:ext cx="4033520" cy="180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175">
            <a:spAutoFit/>
          </a:bodyPr>
          <a:lstStyle/>
          <a:p>
            <a:pPr indent="0" lvl="0" marL="4502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SOMME DE SOUS-ENSEMBLE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58750" marR="0" rtl="0" algn="l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ensemble fini d’entiers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un entier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8900" marR="0" rtl="0" algn="l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b="1" baseline="30000" lang="en-US" sz="15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baseline="30000" lang="en-US" sz="15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baseline="30000" lang="en-US" sz="1500">
                <a:latin typeface="Helvetica Neue"/>
                <a:ea typeface="Helvetica Neue"/>
                <a:cs typeface="Helvetica Neue"/>
                <a:sym typeface="Helvetica Neue"/>
              </a:rPr>
              <a:t>Décider s’il existe </a:t>
            </a:r>
            <a:r>
              <a:rPr baseline="30000" i="1" lang="en-US" sz="15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baseline="30000" lang="en-US" sz="1050">
                <a:latin typeface="SimSun"/>
                <a:ea typeface="SimSun"/>
                <a:cs typeface="SimSun"/>
                <a:sym typeface="SimSun"/>
              </a:rPr>
              <a:t>′ </a:t>
            </a:r>
            <a:r>
              <a:rPr baseline="30000" lang="en-US" sz="1500">
                <a:latin typeface="Lucida Sans"/>
                <a:ea typeface="Lucida Sans"/>
                <a:cs typeface="Lucida Sans"/>
                <a:sym typeface="Lucida Sans"/>
              </a:rPr>
              <a:t>⊂ </a:t>
            </a:r>
            <a:r>
              <a:rPr baseline="30000" i="1" lang="en-US" sz="15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baseline="30000" lang="en-US" sz="1500">
                <a:latin typeface="Helvetica Neue"/>
                <a:ea typeface="Helvetica Neue"/>
                <a:cs typeface="Helvetica Neue"/>
                <a:sym typeface="Helvetica Neue"/>
              </a:rPr>
              <a:t>tel que </a:t>
            </a:r>
            <a:r>
              <a:rPr baseline="30000" lang="en-US" sz="1500">
                <a:latin typeface="Lucida Sans"/>
                <a:ea typeface="Lucida Sans"/>
                <a:cs typeface="Lucida Sans"/>
                <a:sym typeface="Lucida Sans"/>
              </a:rPr>
              <a:t>Σ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baseline="-25000" lang="en-US" sz="1050">
                <a:latin typeface="SimSun"/>
                <a:ea typeface="SimSun"/>
                <a:cs typeface="SimSun"/>
                <a:sym typeface="SimSun"/>
              </a:rPr>
              <a:t>∈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i="1" lang="en-US" sz="500">
                <a:latin typeface="Verdana"/>
                <a:ea typeface="Verdana"/>
                <a:cs typeface="Verdana"/>
                <a:sym typeface="Verdana"/>
              </a:rPr>
              <a:t>' </a:t>
            </a:r>
            <a:r>
              <a:rPr baseline="30000" i="1" lang="en-US" sz="15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baseline="30000" lang="en-US" sz="15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baseline="30000" i="1" lang="en-US" sz="15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baseline="30000" lang="en-US" sz="15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aseline="30000"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0215" marR="0" rtl="0" algn="l">
              <a:lnSpc>
                <a:spcPct val="100000"/>
              </a:lnSpc>
              <a:spcBef>
                <a:spcPts val="149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PARTITION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58750" marR="0" rtl="0" algn="l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ensemble fini d’entiers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8900" marR="0" rtl="0" algn="l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b="1" baseline="30000" lang="en-US" sz="15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baseline="30000" lang="en-US" sz="15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baseline="30000" lang="en-US" sz="1500">
                <a:latin typeface="Helvetica Neue"/>
                <a:ea typeface="Helvetica Neue"/>
                <a:cs typeface="Helvetica Neue"/>
                <a:sym typeface="Helvetica Neue"/>
              </a:rPr>
              <a:t>Décider s’il existe </a:t>
            </a:r>
            <a:r>
              <a:rPr baseline="30000" i="1" lang="en-US" sz="15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baseline="30000" lang="en-US" sz="1050">
                <a:latin typeface="SimSun"/>
                <a:ea typeface="SimSun"/>
                <a:cs typeface="SimSun"/>
                <a:sym typeface="SimSun"/>
              </a:rPr>
              <a:t>′ </a:t>
            </a:r>
            <a:r>
              <a:rPr baseline="30000" lang="en-US" sz="1500">
                <a:latin typeface="Lucida Sans"/>
                <a:ea typeface="Lucida Sans"/>
                <a:cs typeface="Lucida Sans"/>
                <a:sym typeface="Lucida Sans"/>
              </a:rPr>
              <a:t>⊂ </a:t>
            </a:r>
            <a:r>
              <a:rPr baseline="30000" i="1" lang="en-US" sz="15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baseline="30000" lang="en-US" sz="1500">
                <a:latin typeface="Helvetica Neue"/>
                <a:ea typeface="Helvetica Neue"/>
                <a:cs typeface="Helvetica Neue"/>
                <a:sym typeface="Helvetica Neue"/>
              </a:rPr>
              <a:t>tel que </a:t>
            </a:r>
            <a:r>
              <a:rPr baseline="30000" lang="en-US" sz="1500">
                <a:latin typeface="Lucida Sans"/>
                <a:ea typeface="Lucida Sans"/>
                <a:cs typeface="Lucida Sans"/>
                <a:sym typeface="Lucida Sans"/>
              </a:rPr>
              <a:t>Σ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baseline="-25000" lang="en-US" sz="1050">
                <a:latin typeface="SimSun"/>
                <a:ea typeface="SimSun"/>
                <a:cs typeface="SimSun"/>
                <a:sym typeface="SimSun"/>
              </a:rPr>
              <a:t>∈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i="1" lang="en-US" sz="500">
                <a:latin typeface="Verdana"/>
                <a:ea typeface="Verdana"/>
                <a:cs typeface="Verdana"/>
                <a:sym typeface="Verdana"/>
              </a:rPr>
              <a:t>' </a:t>
            </a:r>
            <a:r>
              <a:rPr baseline="30000" i="1" lang="en-US" sz="15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baseline="30000" lang="en-US" sz="1500">
                <a:latin typeface="Lucida Sans"/>
                <a:ea typeface="Lucida Sans"/>
                <a:cs typeface="Lucida Sans"/>
                <a:sym typeface="Lucida Sans"/>
              </a:rPr>
              <a:t>= Σ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baseline="-25000" lang="en-US" sz="1050">
                <a:latin typeface="SimSun"/>
                <a:ea typeface="SimSun"/>
                <a:cs typeface="SimSun"/>
                <a:sym typeface="SimSun"/>
              </a:rPr>
              <a:t>/∈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i="1" lang="en-US" sz="500">
                <a:latin typeface="Verdana"/>
                <a:ea typeface="Verdana"/>
                <a:cs typeface="Verdana"/>
                <a:sym typeface="Verdana"/>
              </a:rPr>
              <a:t>' </a:t>
            </a:r>
            <a:r>
              <a:rPr baseline="30000" i="1" lang="en-US" sz="15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baseline="30000" lang="en-US" sz="15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aseline="30000"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0215" marR="0" rtl="0" algn="l">
              <a:lnSpc>
                <a:spcPct val="100000"/>
              </a:lnSpc>
              <a:spcBef>
                <a:spcPts val="163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SAC A DOS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58750" marR="0" rtl="0" algn="l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ensemble de poids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· · ·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un ensemble de valeurs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6" name="Google Shape;2486;p173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62</a:t>
            </a:r>
            <a:endParaRPr/>
          </a:p>
        </p:txBody>
      </p:sp>
      <p:sp>
        <p:nvSpPr>
          <p:cNvPr id="2487" name="Google Shape;2487;p173"/>
          <p:cNvSpPr txBox="1"/>
          <p:nvPr/>
        </p:nvSpPr>
        <p:spPr>
          <a:xfrm>
            <a:off x="964742" y="2426109"/>
            <a:ext cx="495934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Helvetica Neue"/>
                <a:ea typeface="Helvetica Neue"/>
                <a:cs typeface="Helvetica Neue"/>
                <a:sym typeface="Helvetica Neue"/>
              </a:rPr>
              <a:t>1	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n</a:t>
            </a:r>
            <a:endParaRPr sz="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173"/>
          <p:cNvSpPr txBox="1"/>
          <p:nvPr/>
        </p:nvSpPr>
        <p:spPr>
          <a:xfrm>
            <a:off x="901484" y="2368618"/>
            <a:ext cx="244030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· · ·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un poids limite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et un entier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9" name="Google Shape;2489;p173"/>
          <p:cNvSpPr txBox="1"/>
          <p:nvPr/>
        </p:nvSpPr>
        <p:spPr>
          <a:xfrm>
            <a:off x="3365944" y="2425552"/>
            <a:ext cx="15938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Σ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490" name="Google Shape;2490;p173"/>
          <p:cNvSpPr txBox="1"/>
          <p:nvPr/>
        </p:nvSpPr>
        <p:spPr>
          <a:xfrm>
            <a:off x="237324" y="2520447"/>
            <a:ext cx="403542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s’il existe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baseline="30000" lang="en-US" sz="1050">
                <a:latin typeface="SimSun"/>
                <a:ea typeface="SimSun"/>
                <a:cs typeface="SimSun"/>
                <a:sym typeface="SimSun"/>
              </a:rPr>
              <a:t>′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⊂ {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· · ·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}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tel que	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-25000" lang="en-US" sz="1050">
                <a:latin typeface="SimSun"/>
                <a:ea typeface="SimSun"/>
                <a:cs typeface="SimSun"/>
                <a:sym typeface="SimSun"/>
              </a:rPr>
              <a:t>∈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i="1" lang="en-US" sz="750">
                <a:latin typeface="Verdana"/>
                <a:ea typeface="Verdana"/>
                <a:cs typeface="Verdana"/>
                <a:sym typeface="Verdana"/>
              </a:rPr>
              <a:t>'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1" name="Google Shape;2491;p173"/>
          <p:cNvSpPr txBox="1"/>
          <p:nvPr/>
        </p:nvSpPr>
        <p:spPr>
          <a:xfrm>
            <a:off x="876084" y="2672288"/>
            <a:ext cx="836294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500">
                <a:latin typeface="Lucida Sans"/>
                <a:ea typeface="Lucida Sans"/>
                <a:cs typeface="Lucida Sans"/>
                <a:sym typeface="Lucida Sans"/>
              </a:rPr>
              <a:t>Σ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-25000" lang="en-US" sz="1050">
                <a:latin typeface="SimSun"/>
                <a:ea typeface="SimSun"/>
                <a:cs typeface="SimSun"/>
                <a:sym typeface="SimSun"/>
              </a:rPr>
              <a:t>∈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i="1" lang="en-US" sz="750">
                <a:latin typeface="Verdana"/>
                <a:ea typeface="Verdana"/>
                <a:cs typeface="Verdana"/>
                <a:sym typeface="Verdana"/>
              </a:rPr>
              <a:t>' 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i 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≥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1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p174"/>
          <p:cNvSpPr txBox="1"/>
          <p:nvPr/>
        </p:nvSpPr>
        <p:spPr>
          <a:xfrm>
            <a:off x="1960245" y="1432292"/>
            <a:ext cx="6877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ANNEXES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7" name="Google Shape;2497;p174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63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Google Shape;2502;p175"/>
          <p:cNvSpPr txBox="1"/>
          <p:nvPr>
            <p:ph type="title"/>
          </p:nvPr>
        </p:nvSpPr>
        <p:spPr>
          <a:xfrm>
            <a:off x="858342" y="59814"/>
            <a:ext cx="289179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Preuve du théorème de Cook-Levin</a:t>
            </a:r>
            <a:endParaRPr/>
          </a:p>
        </p:txBody>
      </p:sp>
      <p:sp>
        <p:nvSpPr>
          <p:cNvPr id="2503" name="Google Shape;2503;p175"/>
          <p:cNvSpPr/>
          <p:nvPr/>
        </p:nvSpPr>
        <p:spPr>
          <a:xfrm>
            <a:off x="495363" y="4142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04" name="Google Shape;2504;p175"/>
          <p:cNvSpPr txBox="1"/>
          <p:nvPr/>
        </p:nvSpPr>
        <p:spPr>
          <a:xfrm>
            <a:off x="586295" y="335443"/>
            <a:ext cx="3608070" cy="1208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50800" marR="17780" rtl="0" algn="l">
              <a:lnSpc>
                <a:spcPct val="102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ne peut pas utiliser la stratégie habituelle, car nous ne  connaissons encore aucun problème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-complet.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revient à la définition de la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-complétude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90500" marR="0" rtl="0" algn="l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a déjà vu que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905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va montrer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tout problème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5" name="Google Shape;2505;p175"/>
          <p:cNvSpPr/>
          <p:nvPr/>
        </p:nvSpPr>
        <p:spPr>
          <a:xfrm>
            <a:off x="495363" y="88057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06" name="Google Shape;2506;p175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64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"/>
          <p:cNvSpPr txBox="1"/>
          <p:nvPr>
            <p:ph type="title"/>
          </p:nvPr>
        </p:nvSpPr>
        <p:spPr>
          <a:xfrm>
            <a:off x="1043813" y="59814"/>
            <a:ext cx="25209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Exemple 2 : 3</a:t>
            </a:r>
            <a:r>
              <a:rPr lang="en-US"/>
              <a:t>-COLORABILITE</a:t>
            </a:r>
            <a:endParaRPr/>
          </a:p>
        </p:txBody>
      </p:sp>
      <p:sp>
        <p:nvSpPr>
          <p:cNvPr id="263" name="Google Shape;263;p23"/>
          <p:cNvSpPr/>
          <p:nvPr/>
        </p:nvSpPr>
        <p:spPr>
          <a:xfrm>
            <a:off x="495363" y="3814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4" name="Google Shape;264;p23"/>
          <p:cNvSpPr txBox="1"/>
          <p:nvPr/>
        </p:nvSpPr>
        <p:spPr>
          <a:xfrm>
            <a:off x="262724" y="302677"/>
            <a:ext cx="3985895" cy="649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740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2550" marR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graphe (fini)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8810" lvl="0" marL="650875" marR="5080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s’il existe un coloriage du graphe utilisant au plus 3  couleurs.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65" name="Google Shape;265;p23"/>
          <p:cNvGrpSpPr/>
          <p:nvPr/>
        </p:nvGrpSpPr>
        <p:grpSpPr>
          <a:xfrm>
            <a:off x="1745092" y="1183447"/>
            <a:ext cx="1110690" cy="570218"/>
            <a:chOff x="1745092" y="1183447"/>
            <a:chExt cx="1110690" cy="570218"/>
          </a:xfrm>
        </p:grpSpPr>
        <p:sp>
          <p:nvSpPr>
            <p:cNvPr id="266" name="Google Shape;266;p23"/>
            <p:cNvSpPr/>
            <p:nvPr/>
          </p:nvSpPr>
          <p:spPr>
            <a:xfrm>
              <a:off x="1890896" y="1680753"/>
              <a:ext cx="502284" cy="0"/>
            </a:xfrm>
            <a:custGeom>
              <a:rect b="b" l="l" r="r" t="t"/>
              <a:pathLst>
                <a:path extrusionOk="0" h="120000" w="502285">
                  <a:moveTo>
                    <a:pt x="0" y="0"/>
                  </a:moveTo>
                  <a:lnTo>
                    <a:pt x="5022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67" name="Google Shape;267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5092" y="1607865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p23"/>
            <p:cNvSpPr/>
            <p:nvPr/>
          </p:nvSpPr>
          <p:spPr>
            <a:xfrm>
              <a:off x="1968688" y="1183447"/>
              <a:ext cx="887094" cy="563245"/>
            </a:xfrm>
            <a:custGeom>
              <a:rect b="b" l="l" r="r" t="t"/>
              <a:pathLst>
                <a:path extrusionOk="0" h="563244" w="887094">
                  <a:moveTo>
                    <a:pt x="566588" y="474228"/>
                  </a:moveTo>
                  <a:lnTo>
                    <a:pt x="752151" y="412372"/>
                  </a:lnTo>
                </a:path>
                <a:path extrusionOk="0" h="563244" w="887094">
                  <a:moveTo>
                    <a:pt x="752151" y="366207"/>
                  </a:moveTo>
                  <a:lnTo>
                    <a:pt x="566588" y="304357"/>
                  </a:lnTo>
                </a:path>
                <a:path extrusionOk="0" h="563244" w="887094">
                  <a:moveTo>
                    <a:pt x="497380" y="354192"/>
                  </a:moveTo>
                  <a:lnTo>
                    <a:pt x="497367" y="424401"/>
                  </a:lnTo>
                </a:path>
                <a:path extrusionOk="0" h="563244" w="887094">
                  <a:moveTo>
                    <a:pt x="562626" y="497318"/>
                  </a:moveTo>
                  <a:lnTo>
                    <a:pt x="557494" y="471897"/>
                  </a:lnTo>
                  <a:lnTo>
                    <a:pt x="543498" y="451138"/>
                  </a:lnTo>
                  <a:lnTo>
                    <a:pt x="522739" y="437141"/>
                  </a:lnTo>
                  <a:lnTo>
                    <a:pt x="497318" y="432009"/>
                  </a:lnTo>
                  <a:lnTo>
                    <a:pt x="471897" y="437141"/>
                  </a:lnTo>
                  <a:lnTo>
                    <a:pt x="451138" y="451138"/>
                  </a:lnTo>
                  <a:lnTo>
                    <a:pt x="437142" y="471897"/>
                  </a:lnTo>
                  <a:lnTo>
                    <a:pt x="432009" y="497318"/>
                  </a:lnTo>
                  <a:lnTo>
                    <a:pt x="437142" y="522739"/>
                  </a:lnTo>
                  <a:lnTo>
                    <a:pt x="451138" y="543498"/>
                  </a:lnTo>
                  <a:lnTo>
                    <a:pt x="471897" y="557494"/>
                  </a:lnTo>
                  <a:lnTo>
                    <a:pt x="497318" y="562626"/>
                  </a:lnTo>
                  <a:lnTo>
                    <a:pt x="522739" y="557494"/>
                  </a:lnTo>
                  <a:lnTo>
                    <a:pt x="543498" y="543498"/>
                  </a:lnTo>
                  <a:lnTo>
                    <a:pt x="557494" y="522739"/>
                  </a:lnTo>
                  <a:lnTo>
                    <a:pt x="562626" y="497318"/>
                  </a:lnTo>
                  <a:close/>
                </a:path>
                <a:path extrusionOk="0" h="563244" w="887094">
                  <a:moveTo>
                    <a:pt x="886634" y="389315"/>
                  </a:moveTo>
                  <a:lnTo>
                    <a:pt x="881502" y="363894"/>
                  </a:lnTo>
                  <a:lnTo>
                    <a:pt x="867505" y="343135"/>
                  </a:lnTo>
                  <a:lnTo>
                    <a:pt x="846746" y="329139"/>
                  </a:lnTo>
                  <a:lnTo>
                    <a:pt x="821325" y="324007"/>
                  </a:lnTo>
                  <a:lnTo>
                    <a:pt x="795904" y="329139"/>
                  </a:lnTo>
                  <a:lnTo>
                    <a:pt x="775145" y="343135"/>
                  </a:lnTo>
                  <a:lnTo>
                    <a:pt x="761149" y="363894"/>
                  </a:lnTo>
                  <a:lnTo>
                    <a:pt x="756017" y="389315"/>
                  </a:lnTo>
                  <a:lnTo>
                    <a:pt x="761149" y="414737"/>
                  </a:lnTo>
                  <a:lnTo>
                    <a:pt x="775145" y="435496"/>
                  </a:lnTo>
                  <a:lnTo>
                    <a:pt x="795904" y="449492"/>
                  </a:lnTo>
                  <a:lnTo>
                    <a:pt x="821325" y="454624"/>
                  </a:lnTo>
                  <a:lnTo>
                    <a:pt x="846746" y="449492"/>
                  </a:lnTo>
                  <a:lnTo>
                    <a:pt x="867505" y="435496"/>
                  </a:lnTo>
                  <a:lnTo>
                    <a:pt x="881502" y="414737"/>
                  </a:lnTo>
                  <a:lnTo>
                    <a:pt x="886634" y="389315"/>
                  </a:lnTo>
                  <a:close/>
                </a:path>
                <a:path extrusionOk="0" h="563244" w="887094">
                  <a:moveTo>
                    <a:pt x="562626" y="281313"/>
                  </a:moveTo>
                  <a:lnTo>
                    <a:pt x="557494" y="255892"/>
                  </a:lnTo>
                  <a:lnTo>
                    <a:pt x="543498" y="235133"/>
                  </a:lnTo>
                  <a:lnTo>
                    <a:pt x="522739" y="221137"/>
                  </a:lnTo>
                  <a:lnTo>
                    <a:pt x="497318" y="216004"/>
                  </a:lnTo>
                  <a:lnTo>
                    <a:pt x="471897" y="221137"/>
                  </a:lnTo>
                  <a:lnTo>
                    <a:pt x="451138" y="235133"/>
                  </a:lnTo>
                  <a:lnTo>
                    <a:pt x="437142" y="255892"/>
                  </a:lnTo>
                  <a:lnTo>
                    <a:pt x="432009" y="281313"/>
                  </a:lnTo>
                  <a:lnTo>
                    <a:pt x="437142" y="306734"/>
                  </a:lnTo>
                  <a:lnTo>
                    <a:pt x="451138" y="327493"/>
                  </a:lnTo>
                  <a:lnTo>
                    <a:pt x="471897" y="341489"/>
                  </a:lnTo>
                  <a:lnTo>
                    <a:pt x="497318" y="346621"/>
                  </a:lnTo>
                  <a:lnTo>
                    <a:pt x="522739" y="341489"/>
                  </a:lnTo>
                  <a:lnTo>
                    <a:pt x="543498" y="327493"/>
                  </a:lnTo>
                  <a:lnTo>
                    <a:pt x="557494" y="306734"/>
                  </a:lnTo>
                  <a:lnTo>
                    <a:pt x="562626" y="281313"/>
                  </a:lnTo>
                  <a:close/>
                </a:path>
                <a:path extrusionOk="0" h="563244" w="887094">
                  <a:moveTo>
                    <a:pt x="346621" y="173310"/>
                  </a:moveTo>
                  <a:lnTo>
                    <a:pt x="341489" y="147889"/>
                  </a:lnTo>
                  <a:lnTo>
                    <a:pt x="327493" y="127130"/>
                  </a:lnTo>
                  <a:lnTo>
                    <a:pt x="306734" y="113134"/>
                  </a:lnTo>
                  <a:lnTo>
                    <a:pt x="281313" y="108002"/>
                  </a:lnTo>
                  <a:lnTo>
                    <a:pt x="255892" y="113134"/>
                  </a:lnTo>
                  <a:lnTo>
                    <a:pt x="235133" y="127130"/>
                  </a:lnTo>
                  <a:lnTo>
                    <a:pt x="221137" y="147889"/>
                  </a:lnTo>
                  <a:lnTo>
                    <a:pt x="216005" y="173310"/>
                  </a:lnTo>
                  <a:lnTo>
                    <a:pt x="221137" y="198732"/>
                  </a:lnTo>
                  <a:lnTo>
                    <a:pt x="235133" y="219491"/>
                  </a:lnTo>
                  <a:lnTo>
                    <a:pt x="255892" y="233487"/>
                  </a:lnTo>
                  <a:lnTo>
                    <a:pt x="281313" y="238619"/>
                  </a:lnTo>
                  <a:lnTo>
                    <a:pt x="306734" y="233487"/>
                  </a:lnTo>
                  <a:lnTo>
                    <a:pt x="327493" y="219491"/>
                  </a:lnTo>
                  <a:lnTo>
                    <a:pt x="341489" y="198732"/>
                  </a:lnTo>
                  <a:lnTo>
                    <a:pt x="346621" y="173310"/>
                  </a:lnTo>
                  <a:close/>
                </a:path>
                <a:path extrusionOk="0" h="563244" w="887094">
                  <a:moveTo>
                    <a:pt x="130617" y="281313"/>
                  </a:moveTo>
                  <a:lnTo>
                    <a:pt x="125484" y="255892"/>
                  </a:lnTo>
                  <a:lnTo>
                    <a:pt x="111488" y="235133"/>
                  </a:lnTo>
                  <a:lnTo>
                    <a:pt x="90729" y="221137"/>
                  </a:lnTo>
                  <a:lnTo>
                    <a:pt x="65308" y="216004"/>
                  </a:lnTo>
                  <a:lnTo>
                    <a:pt x="39887" y="221137"/>
                  </a:lnTo>
                  <a:lnTo>
                    <a:pt x="19128" y="235133"/>
                  </a:lnTo>
                  <a:lnTo>
                    <a:pt x="5132" y="255892"/>
                  </a:lnTo>
                  <a:lnTo>
                    <a:pt x="0" y="281313"/>
                  </a:lnTo>
                  <a:lnTo>
                    <a:pt x="5132" y="306734"/>
                  </a:lnTo>
                  <a:lnTo>
                    <a:pt x="19128" y="327493"/>
                  </a:lnTo>
                  <a:lnTo>
                    <a:pt x="39887" y="341489"/>
                  </a:lnTo>
                  <a:lnTo>
                    <a:pt x="65308" y="346621"/>
                  </a:lnTo>
                  <a:lnTo>
                    <a:pt x="90729" y="341489"/>
                  </a:lnTo>
                  <a:lnTo>
                    <a:pt x="111488" y="327493"/>
                  </a:lnTo>
                  <a:lnTo>
                    <a:pt x="125484" y="306734"/>
                  </a:lnTo>
                  <a:lnTo>
                    <a:pt x="130617" y="281313"/>
                  </a:lnTo>
                  <a:close/>
                </a:path>
                <a:path extrusionOk="0" h="563244" w="887094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1752683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1752683" y="1183447"/>
              <a:ext cx="648335" cy="346710"/>
            </a:xfrm>
            <a:custGeom>
              <a:rect b="b" l="l" r="r" t="t"/>
              <a:pathLst>
                <a:path extrusionOk="0" h="346709" w="648335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  <a:path extrusionOk="0" h="346709" w="648335">
                  <a:moveTo>
                    <a:pt x="130616" y="281313"/>
                  </a:moveTo>
                  <a:lnTo>
                    <a:pt x="125484" y="255892"/>
                  </a:lnTo>
                  <a:lnTo>
                    <a:pt x="111488" y="235133"/>
                  </a:lnTo>
                  <a:lnTo>
                    <a:pt x="90729" y="221137"/>
                  </a:lnTo>
                  <a:lnTo>
                    <a:pt x="65308" y="216004"/>
                  </a:lnTo>
                  <a:lnTo>
                    <a:pt x="39887" y="221137"/>
                  </a:lnTo>
                  <a:lnTo>
                    <a:pt x="19128" y="235133"/>
                  </a:lnTo>
                  <a:lnTo>
                    <a:pt x="5132" y="255892"/>
                  </a:lnTo>
                  <a:lnTo>
                    <a:pt x="0" y="281313"/>
                  </a:lnTo>
                  <a:lnTo>
                    <a:pt x="5132" y="306734"/>
                  </a:lnTo>
                  <a:lnTo>
                    <a:pt x="19128" y="327493"/>
                  </a:lnTo>
                  <a:lnTo>
                    <a:pt x="39887" y="341489"/>
                  </a:lnTo>
                  <a:lnTo>
                    <a:pt x="65308" y="346621"/>
                  </a:lnTo>
                  <a:lnTo>
                    <a:pt x="90729" y="341489"/>
                  </a:lnTo>
                  <a:lnTo>
                    <a:pt x="111488" y="327493"/>
                  </a:lnTo>
                  <a:lnTo>
                    <a:pt x="125484" y="306734"/>
                  </a:lnTo>
                  <a:lnTo>
                    <a:pt x="130616" y="281313"/>
                  </a:lnTo>
                  <a:close/>
                </a:path>
                <a:path extrusionOk="0" h="346709" w="648335">
                  <a:moveTo>
                    <a:pt x="648153" y="248661"/>
                  </a:moveTo>
                  <a:lnTo>
                    <a:pt x="562810" y="205998"/>
                  </a:lnTo>
                </a:path>
                <a:path extrusionOk="0" h="346709" w="648335">
                  <a:moveTo>
                    <a:pt x="431875" y="206000"/>
                  </a:moveTo>
                  <a:lnTo>
                    <a:pt x="346532" y="248678"/>
                  </a:lnTo>
                </a:path>
                <a:path extrusionOk="0" h="346709" w="648335">
                  <a:moveTo>
                    <a:pt x="281331" y="208383"/>
                  </a:moveTo>
                  <a:lnTo>
                    <a:pt x="281327" y="138174"/>
                  </a:lnTo>
                </a:path>
                <a:path extrusionOk="0" h="346709" w="648335">
                  <a:moveTo>
                    <a:pt x="346793" y="97978"/>
                  </a:moveTo>
                  <a:lnTo>
                    <a:pt x="432135" y="140662"/>
                  </a:lnTo>
                </a:path>
                <a:path extrusionOk="0" h="346709" w="648335">
                  <a:moveTo>
                    <a:pt x="138212" y="65245"/>
                  </a:moveTo>
                  <a:lnTo>
                    <a:pt x="208421" y="65259"/>
                  </a:lnTo>
                </a:path>
                <a:path extrusionOk="0" h="346709" w="648335">
                  <a:moveTo>
                    <a:pt x="138212" y="281272"/>
                  </a:moveTo>
                  <a:lnTo>
                    <a:pt x="208421" y="281281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71" name="Google Shape;271;p23"/>
          <p:cNvSpPr/>
          <p:nvPr/>
        </p:nvSpPr>
        <p:spPr>
          <a:xfrm>
            <a:off x="135356" y="209237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2" name="Google Shape;272;p23"/>
          <p:cNvSpPr/>
          <p:nvPr/>
        </p:nvSpPr>
        <p:spPr>
          <a:xfrm>
            <a:off x="135356" y="228216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3" name="Google Shape;273;p23"/>
          <p:cNvSpPr/>
          <p:nvPr/>
        </p:nvSpPr>
        <p:spPr>
          <a:xfrm>
            <a:off x="135356" y="327665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4" name="Google Shape;274;p23"/>
          <p:cNvSpPr txBox="1"/>
          <p:nvPr/>
        </p:nvSpPr>
        <p:spPr>
          <a:xfrm>
            <a:off x="-38100" y="1759773"/>
            <a:ext cx="1947545" cy="1630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Algorithme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res :=faux.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3048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les 3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façons  possibles d’affecter une  couleur à chaque sommet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591820" marR="257175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tester si cela est un  coloriage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4659" marR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oui alors res :=vrai.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retourner res.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5" name="Google Shape;275;p23"/>
          <p:cNvSpPr/>
          <p:nvPr/>
        </p:nvSpPr>
        <p:spPr>
          <a:xfrm>
            <a:off x="2079358" y="199746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6" name="Google Shape;276;p23"/>
          <p:cNvSpPr txBox="1"/>
          <p:nvPr/>
        </p:nvSpPr>
        <p:spPr>
          <a:xfrm>
            <a:off x="2182990" y="1918676"/>
            <a:ext cx="1706245" cy="49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30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Complexité de l’algorithme  (en nombre d’instructions  effectuées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)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7" name="Google Shape;277;p23"/>
          <p:cNvSpPr txBox="1"/>
          <p:nvPr/>
        </p:nvSpPr>
        <p:spPr>
          <a:xfrm>
            <a:off x="2323033" y="2411493"/>
            <a:ext cx="156273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 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baseline="30000" i="1" lang="en-US" sz="1050">
                <a:latin typeface="Trebuchet MS"/>
                <a:ea typeface="Trebuchet MS"/>
                <a:cs typeface="Trebuchet MS"/>
                <a:sym typeface="Trebuchet MS"/>
              </a:rPr>
              <a:t>є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78" name="Google Shape;278;p23"/>
          <p:cNvSpPr txBox="1"/>
          <p:nvPr/>
        </p:nvSpPr>
        <p:spPr>
          <a:xfrm>
            <a:off x="2208390" y="2596844"/>
            <a:ext cx="136779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où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le nombre 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23"/>
          <p:cNvSpPr txBox="1"/>
          <p:nvPr/>
        </p:nvSpPr>
        <p:spPr>
          <a:xfrm>
            <a:off x="2208390" y="2768929"/>
            <a:ext cx="6242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sommets.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0" name="Google Shape;280;p23"/>
          <p:cNvSpPr txBox="1"/>
          <p:nvPr/>
        </p:nvSpPr>
        <p:spPr>
          <a:xfrm>
            <a:off x="1931301" y="2826582"/>
            <a:ext cx="2464435" cy="494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6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44145" lvl="0" marL="12700" marR="5080" rtl="0" algn="l">
              <a:lnSpc>
                <a:spcPct val="101499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 On suppose qu’accéder à une arête se fait  en temps constant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Google Shape;281;p23"/>
          <p:cNvSpPr txBox="1"/>
          <p:nvPr/>
        </p:nvSpPr>
        <p:spPr>
          <a:xfrm>
            <a:off x="4477181" y="3366432"/>
            <a:ext cx="6794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0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p176"/>
          <p:cNvSpPr txBox="1"/>
          <p:nvPr>
            <p:ph type="title"/>
          </p:nvPr>
        </p:nvSpPr>
        <p:spPr>
          <a:xfrm>
            <a:off x="858342" y="59814"/>
            <a:ext cx="289179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Preuve du théorème de Cook-Levin</a:t>
            </a:r>
            <a:endParaRPr/>
          </a:p>
        </p:txBody>
      </p:sp>
      <p:sp>
        <p:nvSpPr>
          <p:cNvPr id="2512" name="Google Shape;2512;p176"/>
          <p:cNvSpPr/>
          <p:nvPr/>
        </p:nvSpPr>
        <p:spPr>
          <a:xfrm>
            <a:off x="495363" y="4142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13" name="Google Shape;2513;p176"/>
          <p:cNvSpPr/>
          <p:nvPr/>
        </p:nvSpPr>
        <p:spPr>
          <a:xfrm>
            <a:off x="495363" y="88057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14" name="Google Shape;2514;p176"/>
          <p:cNvSpPr txBox="1"/>
          <p:nvPr/>
        </p:nvSpPr>
        <p:spPr>
          <a:xfrm>
            <a:off x="522795" y="335443"/>
            <a:ext cx="3747770" cy="2969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14300" marR="93980" rtl="0" algn="l">
              <a:lnSpc>
                <a:spcPct val="102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ne peut pas utiliser la stratégie habituelle, car nous ne  connaissons encore aucun problème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-complet.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revient à la définition de la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-complétude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54000" marR="0" rtl="0" algn="l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a déjà vu que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540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va montrer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tout problème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68020" marR="0" rtl="0" algn="l">
              <a:lnSpc>
                <a:spcPct val="100000"/>
              </a:lnSpc>
              <a:spcBef>
                <a:spcPts val="107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un problème de 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NP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un vérificateur associé.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6802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L’idée est de construire une formule propositionnelle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680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γ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γ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baseline="-25000" i="1" lang="en-US" sz="9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qui code l’existence d’un calcul accepteur 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V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668020" marR="480694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sur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w, u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pour un certificat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(c-à-d. un diagramme  espace-temps acceptant).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68020" marR="228600" rtl="0" algn="l">
              <a:lnSpc>
                <a:spcPct val="101499"/>
              </a:lnSpc>
              <a:spcBef>
                <a:spcPts val="98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En observant que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γ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γ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baseline="-25000" i="1" lang="en-US" sz="9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peut bien s’obtenir par un  algorithme polynomial à partir 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on aura prouvé le  théorème :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8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6802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en effet, on aura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si et seulement si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γ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baseline="-25000" i="1" lang="en-US" sz="9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SAT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5" name="Google Shape;2515;p176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64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9" name="Shape 2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0" name="Google Shape;2520;p177"/>
          <p:cNvSpPr/>
          <p:nvPr/>
        </p:nvSpPr>
        <p:spPr>
          <a:xfrm>
            <a:off x="495363" y="11101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21" name="Google Shape;2521;p177"/>
          <p:cNvSpPr txBox="1"/>
          <p:nvPr>
            <p:ph type="title"/>
          </p:nvPr>
        </p:nvSpPr>
        <p:spPr>
          <a:xfrm>
            <a:off x="624395" y="32218"/>
            <a:ext cx="3576954" cy="343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12700" marR="508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 hypothèse,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fonctionne en temps polynomial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1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 la taille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2" name="Google Shape;2522;p177"/>
          <p:cNvSpPr txBox="1"/>
          <p:nvPr/>
        </p:nvSpPr>
        <p:spPr>
          <a:xfrm>
            <a:off x="713625" y="449115"/>
            <a:ext cx="3597910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37160" lvl="0" marL="200025" marR="1022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En ce temps là,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ne peut pas déplacer sa tête de lecture  de plus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cases vers la droite, ou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cases vers  la gauche.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60" lvl="0" marL="200025" marR="55880" rtl="0" algn="just">
              <a:lnSpc>
                <a:spcPct val="12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peut donc se restreindre à considérer un sous-rectangle  de taille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+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du diagramme espace-temps  du calcul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sur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523" name="Google Shape;2523;p177"/>
          <p:cNvGraphicFramePr/>
          <p:nvPr/>
        </p:nvGraphicFramePr>
        <p:xfrm>
          <a:off x="569289" y="14391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{C96482E4-3D70-432B-B3D3-E51D36A8C4A7}</a:tableStyleId>
              </a:tblPr>
              <a:tblGrid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</a:tblGrid>
              <a:tr h="126800">
                <a:tc>
                  <a:txBody>
                    <a:bodyPr/>
                    <a:lstStyle/>
                    <a:p>
                      <a:pPr indent="0" lvl="0" marL="387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7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7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7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7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7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9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i="1" lang="en-US" sz="825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r>
                        <a:rPr lang="en-US" sz="4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  <a:endParaRPr sz="4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650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9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i="1" lang="en-US" sz="825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r>
                        <a:rPr lang="en-US" sz="4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4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9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i="1" lang="en-US" sz="825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r>
                        <a:rPr lang="en-US" sz="4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4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145" marR="0" rtl="0" algn="l">
                        <a:lnSpc>
                          <a:spcPct val="11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 . .</a:t>
                      </a:r>
                      <a:endParaRPr sz="55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09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i="1" lang="en-US" sz="825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r>
                        <a:rPr i="1" lang="en-US" sz="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sz="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1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7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7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7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7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7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7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7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7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5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425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800"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DFDF"/>
                    </a:solidFill>
                  </a:tcPr>
                </a:tc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</a:tr>
              <a:tr h="126800"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DFDF"/>
                    </a:solidFill>
                  </a:tcPr>
                </a:tc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</a:tr>
              <a:tr h="634025"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</a:tr>
              <a:tr h="12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24" name="Google Shape;2524;p177"/>
          <p:cNvSpPr txBox="1"/>
          <p:nvPr/>
        </p:nvSpPr>
        <p:spPr>
          <a:xfrm>
            <a:off x="3389338" y="1401405"/>
            <a:ext cx="914400" cy="668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5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">
                <a:latin typeface="Helvetica Neue"/>
                <a:ea typeface="Helvetica Neue"/>
                <a:cs typeface="Helvetica Neue"/>
                <a:sym typeface="Helvetica Neue"/>
              </a:rPr>
              <a:t>Configuration initiale = </a:t>
            </a:r>
            <a:r>
              <a:rPr lang="en-US" sz="55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55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i="1" lang="en-US" sz="55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55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550">
                <a:latin typeface="Lucida Sans"/>
                <a:ea typeface="Lucida Sans"/>
                <a:cs typeface="Lucida Sans"/>
                <a:sym typeface="Lucida Sans"/>
              </a:rPr>
              <a:t>)  </a:t>
            </a:r>
            <a:r>
              <a:rPr lang="en-US" sz="550">
                <a:latin typeface="Helvetica Neue"/>
                <a:ea typeface="Helvetica Neue"/>
                <a:cs typeface="Helvetica Neue"/>
                <a:sym typeface="Helvetica Neue"/>
              </a:rPr>
              <a:t>Deuxième configuration  Troisième configuration</a:t>
            </a:r>
            <a:endParaRPr sz="5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None/>
            </a:pPr>
            <a:r>
              <a:rPr lang="en-US" sz="550">
                <a:latin typeface="Helvetica Neue"/>
                <a:ea typeface="Helvetica Neue"/>
                <a:cs typeface="Helvetica Neue"/>
                <a:sym typeface="Helvetica Neue"/>
              </a:rPr>
              <a:t>fenêtre</a:t>
            </a:r>
            <a:endParaRPr sz="5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5" name="Google Shape;2525;p177"/>
          <p:cNvSpPr txBox="1"/>
          <p:nvPr/>
        </p:nvSpPr>
        <p:spPr>
          <a:xfrm>
            <a:off x="3389338" y="3093967"/>
            <a:ext cx="709295" cy="108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5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55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55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55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550">
                <a:latin typeface="Helvetica Neue"/>
                <a:ea typeface="Helvetica Neue"/>
                <a:cs typeface="Helvetica Neue"/>
                <a:sym typeface="Helvetica Neue"/>
              </a:rPr>
              <a:t>ème configuration</a:t>
            </a:r>
            <a:endParaRPr sz="5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6" name="Google Shape;2526;p177"/>
          <p:cNvSpPr/>
          <p:nvPr/>
        </p:nvSpPr>
        <p:spPr>
          <a:xfrm>
            <a:off x="2237152" y="2050411"/>
            <a:ext cx="1138555" cy="281305"/>
          </a:xfrm>
          <a:custGeom>
            <a:rect b="b" l="l" r="r" t="t"/>
            <a:pathLst>
              <a:path extrusionOk="0" h="281305" w="1138554">
                <a:moveTo>
                  <a:pt x="1138026" y="0"/>
                </a:moveTo>
                <a:lnTo>
                  <a:pt x="0" y="281084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27" name="Google Shape;2527;p177"/>
          <p:cNvSpPr/>
          <p:nvPr/>
        </p:nvSpPr>
        <p:spPr>
          <a:xfrm>
            <a:off x="2231247" y="2294165"/>
            <a:ext cx="37465" cy="63500"/>
          </a:xfrm>
          <a:custGeom>
            <a:rect b="b" l="l" r="r" t="t"/>
            <a:pathLst>
              <a:path extrusionOk="0" h="63500" w="37464">
                <a:moveTo>
                  <a:pt x="37306" y="62992"/>
                </a:moveTo>
                <a:lnTo>
                  <a:pt x="30314" y="54504"/>
                </a:lnTo>
                <a:lnTo>
                  <a:pt x="19217" y="46834"/>
                </a:lnTo>
                <a:lnTo>
                  <a:pt x="7838" y="41193"/>
                </a:lnTo>
                <a:lnTo>
                  <a:pt x="0" y="38788"/>
                </a:lnTo>
                <a:lnTo>
                  <a:pt x="5817" y="33011"/>
                </a:lnTo>
                <a:lnTo>
                  <a:pt x="13262" y="22721"/>
                </a:lnTo>
                <a:lnTo>
                  <a:pt x="19512" y="10766"/>
                </a:lnTo>
                <a:lnTo>
                  <a:pt x="21748" y="0"/>
                </a:lnTo>
              </a:path>
            </a:pathLst>
          </a:custGeom>
          <a:noFill/>
          <a:ln cap="flat" cmpd="sng" w="121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28" name="Google Shape;2528;p177"/>
          <p:cNvSpPr txBox="1"/>
          <p:nvPr/>
        </p:nvSpPr>
        <p:spPr>
          <a:xfrm>
            <a:off x="1715058" y="3284175"/>
            <a:ext cx="386715" cy="108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550">
                <a:latin typeface="Lucida Sans"/>
                <a:ea typeface="Lucida Sans"/>
                <a:cs typeface="Lucida Sans"/>
                <a:sym typeface="Lucida Sans"/>
              </a:rPr>
              <a:t>∗ </a:t>
            </a:r>
            <a:r>
              <a:rPr i="1" lang="en-US" sz="55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55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55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550">
                <a:latin typeface="Lucida Sans"/>
                <a:ea typeface="Lucida Sans"/>
                <a:cs typeface="Lucida Sans"/>
                <a:sym typeface="Lucida Sans"/>
              </a:rPr>
              <a:t>) + </a:t>
            </a:r>
            <a:r>
              <a:rPr lang="en-US" sz="5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5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529" name="Google Shape;2529;p177"/>
          <p:cNvGrpSpPr/>
          <p:nvPr/>
        </p:nvGrpSpPr>
        <p:grpSpPr>
          <a:xfrm>
            <a:off x="2115772" y="3316459"/>
            <a:ext cx="1118047" cy="65405"/>
            <a:chOff x="2115772" y="3316459"/>
            <a:chExt cx="1118047" cy="65405"/>
          </a:xfrm>
        </p:grpSpPr>
        <p:sp>
          <p:nvSpPr>
            <p:cNvPr id="2530" name="Google Shape;2530;p177"/>
            <p:cNvSpPr/>
            <p:nvPr/>
          </p:nvSpPr>
          <p:spPr>
            <a:xfrm>
              <a:off x="2115772" y="3348850"/>
              <a:ext cx="1111885" cy="0"/>
            </a:xfrm>
            <a:custGeom>
              <a:rect b="b" l="l" r="r" t="t"/>
              <a:pathLst>
                <a:path extrusionOk="0" h="120000" w="1111885">
                  <a:moveTo>
                    <a:pt x="0" y="0"/>
                  </a:moveTo>
                  <a:lnTo>
                    <a:pt x="1111860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31" name="Google Shape;2531;p177"/>
            <p:cNvSpPr/>
            <p:nvPr/>
          </p:nvSpPr>
          <p:spPr>
            <a:xfrm>
              <a:off x="3203339" y="3316459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532" name="Google Shape;2532;p177"/>
          <p:cNvGrpSpPr/>
          <p:nvPr/>
        </p:nvGrpSpPr>
        <p:grpSpPr>
          <a:xfrm>
            <a:off x="582954" y="3316459"/>
            <a:ext cx="1117958" cy="65405"/>
            <a:chOff x="582954" y="3316459"/>
            <a:chExt cx="1117958" cy="65405"/>
          </a:xfrm>
        </p:grpSpPr>
        <p:sp>
          <p:nvSpPr>
            <p:cNvPr id="2533" name="Google Shape;2533;p177"/>
            <p:cNvSpPr/>
            <p:nvPr/>
          </p:nvSpPr>
          <p:spPr>
            <a:xfrm>
              <a:off x="589027" y="3348850"/>
              <a:ext cx="1111885" cy="0"/>
            </a:xfrm>
            <a:custGeom>
              <a:rect b="b" l="l" r="r" t="t"/>
              <a:pathLst>
                <a:path extrusionOk="0" h="120000" w="1111885">
                  <a:moveTo>
                    <a:pt x="111186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34" name="Google Shape;2534;p177"/>
            <p:cNvSpPr/>
            <p:nvPr/>
          </p:nvSpPr>
          <p:spPr>
            <a:xfrm>
              <a:off x="582954" y="3316459"/>
              <a:ext cx="30480" cy="65405"/>
            </a:xfrm>
            <a:custGeom>
              <a:rect b="b" l="l" r="r" t="t"/>
              <a:pathLst>
                <a:path extrusionOk="0" h="65404" w="30479">
                  <a:moveTo>
                    <a:pt x="30366" y="64781"/>
                  </a:moveTo>
                  <a:lnTo>
                    <a:pt x="25621" y="54880"/>
                  </a:lnTo>
                  <a:lnTo>
                    <a:pt x="16701" y="44790"/>
                  </a:lnTo>
                  <a:lnTo>
                    <a:pt x="7022" y="36597"/>
                  </a:lnTo>
                  <a:lnTo>
                    <a:pt x="0" y="32390"/>
                  </a:lnTo>
                  <a:lnTo>
                    <a:pt x="7022" y="28183"/>
                  </a:lnTo>
                  <a:lnTo>
                    <a:pt x="16701" y="19991"/>
                  </a:lnTo>
                  <a:lnTo>
                    <a:pt x="25621" y="9900"/>
                  </a:lnTo>
                  <a:lnTo>
                    <a:pt x="30366" y="0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535" name="Google Shape;2535;p177"/>
          <p:cNvSpPr txBox="1"/>
          <p:nvPr/>
        </p:nvSpPr>
        <p:spPr>
          <a:xfrm>
            <a:off x="370382" y="2206351"/>
            <a:ext cx="159385" cy="108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5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55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55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55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550"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2536" name="Google Shape;2536;p177"/>
          <p:cNvGrpSpPr/>
          <p:nvPr/>
        </p:nvGrpSpPr>
        <p:grpSpPr>
          <a:xfrm>
            <a:off x="417685" y="1452853"/>
            <a:ext cx="65405" cy="756643"/>
            <a:chOff x="417685" y="1452853"/>
            <a:chExt cx="65405" cy="756643"/>
          </a:xfrm>
        </p:grpSpPr>
        <p:sp>
          <p:nvSpPr>
            <p:cNvPr id="2537" name="Google Shape;2537;p177"/>
            <p:cNvSpPr/>
            <p:nvPr/>
          </p:nvSpPr>
          <p:spPr>
            <a:xfrm>
              <a:off x="450076" y="1458926"/>
              <a:ext cx="0" cy="750570"/>
            </a:xfrm>
            <a:custGeom>
              <a:rect b="b" l="l" r="r" t="t"/>
              <a:pathLst>
                <a:path extrusionOk="0" h="750569" w="120000">
                  <a:moveTo>
                    <a:pt x="0" y="750562"/>
                  </a:moveTo>
                  <a:lnTo>
                    <a:pt x="0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38" name="Google Shape;2538;p177"/>
            <p:cNvSpPr/>
            <p:nvPr/>
          </p:nvSpPr>
          <p:spPr>
            <a:xfrm>
              <a:off x="417685" y="1452853"/>
              <a:ext cx="65405" cy="30480"/>
            </a:xfrm>
            <a:custGeom>
              <a:rect b="b" l="l" r="r" t="t"/>
              <a:pathLst>
                <a:path extrusionOk="0" h="30480" w="65404">
                  <a:moveTo>
                    <a:pt x="0" y="30366"/>
                  </a:moveTo>
                  <a:lnTo>
                    <a:pt x="9900" y="25621"/>
                  </a:lnTo>
                  <a:lnTo>
                    <a:pt x="19991" y="16701"/>
                  </a:lnTo>
                  <a:lnTo>
                    <a:pt x="28183" y="7022"/>
                  </a:lnTo>
                  <a:lnTo>
                    <a:pt x="32390" y="0"/>
                  </a:lnTo>
                  <a:lnTo>
                    <a:pt x="36597" y="7022"/>
                  </a:lnTo>
                  <a:lnTo>
                    <a:pt x="44790" y="16701"/>
                  </a:lnTo>
                  <a:lnTo>
                    <a:pt x="54880" y="25621"/>
                  </a:lnTo>
                  <a:lnTo>
                    <a:pt x="64781" y="30366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539" name="Google Shape;2539;p177"/>
          <p:cNvGrpSpPr/>
          <p:nvPr/>
        </p:nvGrpSpPr>
        <p:grpSpPr>
          <a:xfrm>
            <a:off x="417685" y="2332531"/>
            <a:ext cx="65405" cy="883554"/>
            <a:chOff x="417685" y="2332531"/>
            <a:chExt cx="65405" cy="883554"/>
          </a:xfrm>
        </p:grpSpPr>
        <p:sp>
          <p:nvSpPr>
            <p:cNvPr id="2540" name="Google Shape;2540;p177"/>
            <p:cNvSpPr/>
            <p:nvPr/>
          </p:nvSpPr>
          <p:spPr>
            <a:xfrm>
              <a:off x="450076" y="2332531"/>
              <a:ext cx="0" cy="877569"/>
            </a:xfrm>
            <a:custGeom>
              <a:rect b="b" l="l" r="r" t="t"/>
              <a:pathLst>
                <a:path extrusionOk="0" h="877569" w="120000">
                  <a:moveTo>
                    <a:pt x="0" y="0"/>
                  </a:moveTo>
                  <a:lnTo>
                    <a:pt x="0" y="877367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41" name="Google Shape;2541;p177"/>
            <p:cNvSpPr/>
            <p:nvPr/>
          </p:nvSpPr>
          <p:spPr>
            <a:xfrm>
              <a:off x="417685" y="3185605"/>
              <a:ext cx="65405" cy="30480"/>
            </a:xfrm>
            <a:custGeom>
              <a:rect b="b" l="l" r="r" t="t"/>
              <a:pathLst>
                <a:path extrusionOk="0" h="30480" w="65404">
                  <a:moveTo>
                    <a:pt x="64781" y="0"/>
                  </a:moveTo>
                  <a:lnTo>
                    <a:pt x="54880" y="4744"/>
                  </a:lnTo>
                  <a:lnTo>
                    <a:pt x="44790" y="13664"/>
                  </a:lnTo>
                  <a:lnTo>
                    <a:pt x="36597" y="23344"/>
                  </a:lnTo>
                  <a:lnTo>
                    <a:pt x="32390" y="30366"/>
                  </a:lnTo>
                  <a:lnTo>
                    <a:pt x="28183" y="23344"/>
                  </a:lnTo>
                  <a:lnTo>
                    <a:pt x="19991" y="13664"/>
                  </a:lnTo>
                  <a:lnTo>
                    <a:pt x="9900" y="4744"/>
                  </a:lnTo>
                  <a:lnTo>
                    <a:pt x="0" y="0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542" name="Google Shape;2542;p177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65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p178"/>
          <p:cNvSpPr/>
          <p:nvPr/>
        </p:nvSpPr>
        <p:spPr>
          <a:xfrm>
            <a:off x="495363" y="11101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48" name="Google Shape;2548;p178"/>
          <p:cNvSpPr txBox="1"/>
          <p:nvPr>
            <p:ph type="title"/>
          </p:nvPr>
        </p:nvSpPr>
        <p:spPr>
          <a:xfrm>
            <a:off x="624395" y="32218"/>
            <a:ext cx="3546475" cy="343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12700" marR="508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 cases du tableau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[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i="1" lang="en-US" sz="11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11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] </a:t>
            </a:r>
            <a:r>
              <a:rPr lang="en-US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correspondant au diagramme  espace temps sont des éléments de l’ensemble fini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49" name="Google Shape;2549;p178"/>
          <p:cNvSpPr/>
          <p:nvPr/>
        </p:nvSpPr>
        <p:spPr>
          <a:xfrm>
            <a:off x="495363" y="119406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50" name="Google Shape;2550;p178"/>
          <p:cNvSpPr/>
          <p:nvPr/>
        </p:nvSpPr>
        <p:spPr>
          <a:xfrm>
            <a:off x="495363" y="165082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51" name="Google Shape;2551;p178"/>
          <p:cNvSpPr txBox="1"/>
          <p:nvPr/>
        </p:nvSpPr>
        <p:spPr>
          <a:xfrm>
            <a:off x="679551" y="2185046"/>
            <a:ext cx="39243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CELL 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=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52" name="Google Shape;2552;p178"/>
          <p:cNvSpPr txBox="1"/>
          <p:nvPr/>
        </p:nvSpPr>
        <p:spPr>
          <a:xfrm>
            <a:off x="1466519" y="2088894"/>
            <a:ext cx="86042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Lucida Sans"/>
                <a:ea typeface="Lucida Sans"/>
                <a:cs typeface="Lucida Sans"/>
                <a:sym typeface="Lucida Sans"/>
              </a:rPr>
              <a:t>^	_</a:t>
            </a:r>
            <a:endParaRPr sz="8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553" name="Google Shape;2553;p178"/>
          <p:cNvSpPr txBox="1"/>
          <p:nvPr/>
        </p:nvSpPr>
        <p:spPr>
          <a:xfrm>
            <a:off x="2391638" y="2229579"/>
            <a:ext cx="16827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s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178"/>
          <p:cNvSpPr txBox="1"/>
          <p:nvPr/>
        </p:nvSpPr>
        <p:spPr>
          <a:xfrm>
            <a:off x="2341016" y="2185046"/>
            <a:ext cx="416559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x	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∧</a:t>
            </a:r>
            <a:endParaRPr sz="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55" name="Google Shape;2555;p178"/>
          <p:cNvSpPr txBox="1"/>
          <p:nvPr/>
        </p:nvSpPr>
        <p:spPr>
          <a:xfrm>
            <a:off x="573595" y="335875"/>
            <a:ext cx="3714750" cy="1793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63500" marR="0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Γ ∪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40360" marR="68580" rtl="0" algn="l">
              <a:lnSpc>
                <a:spcPct val="114285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chaque 1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1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j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+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 et pour  chaque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on définit une variable propositionnelle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-25000" i="1" lang="en-US" sz="105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baseline="-25000" i="1" lang="en-US" sz="105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-25000" i="1" lang="en-US" sz="105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baseline="-25000" i="1" lang="en-US" sz="1050"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vaut 1, cela signifie que la case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[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]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du tableau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4036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contient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formule 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γ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la conjonction de 4 formules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860" marR="0" rtl="0" algn="ctr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None/>
            </a:pP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CELL 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START 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MOVE 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∧ </a:t>
            </a: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HALT</a:t>
            </a: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.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0" lvl="0" marL="63500" marR="432434" rtl="0" algn="l">
              <a:lnSpc>
                <a:spcPct val="102600"/>
              </a:lnSpc>
              <a:spcBef>
                <a:spcPts val="409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formule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CELL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permet de garantir qu’il y a bien un  symbole et un seul par case.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255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800">
                <a:latin typeface="Lucida Sans"/>
                <a:ea typeface="Lucida Sans"/>
                <a:cs typeface="Lucida Sans"/>
                <a:sym typeface="Lucida Sans"/>
              </a:rPr>
              <a:t>	  </a:t>
            </a:r>
            <a:endParaRPr sz="8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556" name="Google Shape;2556;p178"/>
          <p:cNvSpPr txBox="1"/>
          <p:nvPr/>
        </p:nvSpPr>
        <p:spPr>
          <a:xfrm>
            <a:off x="1994471" y="2164294"/>
            <a:ext cx="86868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Lucida Sans"/>
                <a:ea typeface="Lucida Sans"/>
                <a:cs typeface="Lucida Sans"/>
                <a:sym typeface="Lucida Sans"/>
              </a:rPr>
              <a:t>	  </a:t>
            </a:r>
            <a:endParaRPr sz="8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557" name="Google Shape;2557;p178"/>
          <p:cNvSpPr txBox="1"/>
          <p:nvPr/>
        </p:nvSpPr>
        <p:spPr>
          <a:xfrm>
            <a:off x="2980016" y="2088894"/>
            <a:ext cx="14541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Lucida Sans"/>
                <a:ea typeface="Lucida Sans"/>
                <a:cs typeface="Lucida Sans"/>
                <a:sym typeface="Lucida Sans"/>
              </a:rPr>
              <a:t>^</a:t>
            </a:r>
            <a:endParaRPr sz="8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558" name="Google Shape;2558;p178"/>
          <p:cNvSpPr txBox="1"/>
          <p:nvPr/>
        </p:nvSpPr>
        <p:spPr>
          <a:xfrm>
            <a:off x="3203981" y="2204274"/>
            <a:ext cx="102743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2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¬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s  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∨ ¬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baseline="30000" lang="en-US" sz="120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baseline="30000" lang="en-US" sz="1200">
                <a:latin typeface="Lucida Sans"/>
                <a:ea typeface="Lucida Sans"/>
                <a:cs typeface="Lucida Sans"/>
                <a:sym typeface="Lucida Sans"/>
              </a:rPr>
              <a:t>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.</a:t>
            </a:r>
            <a:endParaRPr baseline="30000"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178"/>
          <p:cNvSpPr txBox="1"/>
          <p:nvPr/>
        </p:nvSpPr>
        <p:spPr>
          <a:xfrm>
            <a:off x="573595" y="2339827"/>
            <a:ext cx="3514725" cy="923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5149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)+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	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∈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C	s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∈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/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=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t</a:t>
            </a:r>
            <a:endParaRPr sz="600">
              <a:latin typeface="Arial"/>
              <a:ea typeface="Arial"/>
              <a:cs typeface="Arial"/>
              <a:sym typeface="Arial"/>
            </a:endParaRPr>
          </a:p>
          <a:p>
            <a:pPr indent="0" lvl="0" marL="62864" marR="17780" rtl="0" algn="l">
              <a:lnSpc>
                <a:spcPct val="102600"/>
              </a:lnSpc>
              <a:spcBef>
                <a:spcPts val="93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Si on note le mot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lang="en-US" sz="120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· · ·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m 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le mot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la formule 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START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permet de garantir que la première ligne  correspond bien à la configuration initiale du calcul de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 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sur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60" name="Google Shape;2560;p178"/>
          <p:cNvSpPr/>
          <p:nvPr/>
        </p:nvSpPr>
        <p:spPr>
          <a:xfrm>
            <a:off x="495363" y="263392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61" name="Google Shape;2561;p178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66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179"/>
          <p:cNvSpPr/>
          <p:nvPr/>
        </p:nvSpPr>
        <p:spPr>
          <a:xfrm>
            <a:off x="495363" y="13649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67" name="Google Shape;2567;p179"/>
          <p:cNvSpPr txBox="1"/>
          <p:nvPr>
            <p:ph type="title"/>
          </p:nvPr>
        </p:nvSpPr>
        <p:spPr>
          <a:xfrm>
            <a:off x="624395" y="57707"/>
            <a:ext cx="3362325" cy="363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formule </a:t>
            </a:r>
            <a:r>
              <a:rPr lang="en-US" sz="1100">
                <a:solidFill>
                  <a:srgbClr val="000000"/>
                </a:solidFill>
              </a:rPr>
              <a:t>HALT </a:t>
            </a:r>
            <a:r>
              <a:rPr lang="en-US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permet de garantir qu’une des lignes  correspond bien à une configuration acceptante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68" name="Google Shape;2568;p179"/>
          <p:cNvSpPr txBox="1"/>
          <p:nvPr/>
        </p:nvSpPr>
        <p:spPr>
          <a:xfrm>
            <a:off x="1631124" y="507503"/>
            <a:ext cx="39941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HALT 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=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69" name="Google Shape;2569;p179"/>
          <p:cNvSpPr txBox="1"/>
          <p:nvPr/>
        </p:nvSpPr>
        <p:spPr>
          <a:xfrm>
            <a:off x="2425585" y="411339"/>
            <a:ext cx="14541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Lucida Sans"/>
                <a:ea typeface="Lucida Sans"/>
                <a:cs typeface="Lucida Sans"/>
                <a:sym typeface="Lucida Sans"/>
              </a:rPr>
              <a:t>_</a:t>
            </a:r>
            <a:endParaRPr sz="8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570" name="Google Shape;2570;p179"/>
          <p:cNvSpPr txBox="1"/>
          <p:nvPr/>
        </p:nvSpPr>
        <p:spPr>
          <a:xfrm>
            <a:off x="2035060" y="662284"/>
            <a:ext cx="92646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)+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71" name="Google Shape;2571;p179"/>
          <p:cNvSpPr txBox="1"/>
          <p:nvPr/>
        </p:nvSpPr>
        <p:spPr>
          <a:xfrm>
            <a:off x="2928137" y="539380"/>
            <a:ext cx="35179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30000" i="1" lang="en-US" sz="9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30000" i="1" lang="en-US" sz="9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aseline="30000" i="1" lang="en-US" sz="9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baseline="30000" i="1" lang="en-US" sz="9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aseline="30000" i="1" lang="en-US" sz="90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i="1" lang="en-US" sz="5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.</a:t>
            </a:r>
            <a:endParaRPr baseline="30000"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179"/>
          <p:cNvSpPr/>
          <p:nvPr/>
        </p:nvSpPr>
        <p:spPr>
          <a:xfrm>
            <a:off x="495363" y="94640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73" name="Google Shape;2573;p179"/>
          <p:cNvSpPr txBox="1"/>
          <p:nvPr/>
        </p:nvSpPr>
        <p:spPr>
          <a:xfrm>
            <a:off x="611695" y="867611"/>
            <a:ext cx="3555365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25400" marR="177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Enfin la formule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MOVE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écrit que tous les sous-rectangles  3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×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2 du tableau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sont des fenêtres légales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31544" marR="0" rtl="0" algn="l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None/>
            </a:pP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MOVE 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=	</a:t>
            </a:r>
            <a:r>
              <a:rPr baseline="30000" lang="en-US" sz="1200">
                <a:latin typeface="Lucida Sans"/>
                <a:ea typeface="Lucida Sans"/>
                <a:cs typeface="Lucida Sans"/>
                <a:sym typeface="Lucida Sans"/>
              </a:rPr>
              <a:t>^	</a:t>
            </a: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LEGAL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-25000" i="1" lang="en-US" sz="9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j </a:t>
            </a: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,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179"/>
          <p:cNvSpPr txBox="1"/>
          <p:nvPr/>
        </p:nvSpPr>
        <p:spPr>
          <a:xfrm>
            <a:off x="598995" y="1994063"/>
            <a:ext cx="60325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LEGAL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-25000" i="1" lang="en-US" sz="9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j 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=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75" name="Google Shape;2575;p179"/>
          <p:cNvSpPr txBox="1"/>
          <p:nvPr/>
        </p:nvSpPr>
        <p:spPr>
          <a:xfrm>
            <a:off x="573595" y="1472189"/>
            <a:ext cx="3688079" cy="572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476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)+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55880" rtl="0" algn="l">
              <a:lnSpc>
                <a:spcPct val="105555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où </a:t>
            </a: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LEGAL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-25000" i="1" lang="en-US" sz="9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j </a:t>
            </a: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est une formule propositionnelle qui exprime que le sous-rectangle  3 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× </a:t>
            </a: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2 à la position </a:t>
            </a: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i, j </a:t>
            </a: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est une fenêtre légale :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87425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Lucida Sans"/>
                <a:ea typeface="Lucida Sans"/>
                <a:cs typeface="Lucida Sans"/>
                <a:sym typeface="Lucida Sans"/>
              </a:rPr>
              <a:t>^</a:t>
            </a:r>
            <a:endParaRPr sz="8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576" name="Google Shape;2576;p179"/>
          <p:cNvSpPr txBox="1"/>
          <p:nvPr/>
        </p:nvSpPr>
        <p:spPr>
          <a:xfrm>
            <a:off x="2027986" y="2015031"/>
            <a:ext cx="2419985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2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−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∧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∧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∧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−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∧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∧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baseline="30000" lang="en-US" sz="120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,</a:t>
            </a:r>
            <a:endParaRPr baseline="30000"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179"/>
          <p:cNvSpPr txBox="1"/>
          <p:nvPr/>
        </p:nvSpPr>
        <p:spPr>
          <a:xfrm>
            <a:off x="624395" y="2148845"/>
            <a:ext cx="293116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5695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lang="en-US" sz="600">
                <a:latin typeface="Lucida Sans"/>
                <a:ea typeface="Lucida Sans"/>
                <a:cs typeface="Lucida Sans"/>
                <a:sym typeface="Lucida Sans"/>
              </a:rPr>
              <a:t>∈</a:t>
            </a:r>
            <a:r>
              <a:rPr lang="en-US" sz="600">
                <a:latin typeface="Times New Roman"/>
                <a:ea typeface="Times New Roman"/>
                <a:cs typeface="Times New Roman"/>
                <a:sym typeface="Times New Roman"/>
              </a:rPr>
              <a:t>WINDOW</a:t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None/>
            </a:pP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où </a:t>
            </a: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WINDOW </a:t>
            </a: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est l’ensemble des 6-uplets 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a, b, c, d, e, f 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) </a:t>
            </a: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tels que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578" name="Google Shape;2578;p179"/>
          <p:cNvGraphicFramePr/>
          <p:nvPr/>
        </p:nvGraphicFramePr>
        <p:xfrm>
          <a:off x="2234953" y="25601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{C96482E4-3D70-432B-B3D3-E51D36A8C4A7}</a:tableStyleId>
              </a:tblPr>
              <a:tblGrid>
                <a:gridCol w="185425"/>
                <a:gridCol w="185425"/>
                <a:gridCol w="185425"/>
              </a:tblGrid>
              <a:tr h="185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8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71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8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602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5968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</a:t>
                      </a:r>
                      <a:endParaRPr sz="8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71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5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</a:t>
                      </a:r>
                      <a:endParaRPr sz="8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6025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</a:t>
                      </a:r>
                      <a:endParaRPr sz="8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71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7048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</a:t>
                      </a:r>
                      <a:endParaRPr sz="8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7950" marB="0" marR="0" marL="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79" name="Google Shape;2579;p179"/>
          <p:cNvSpPr txBox="1"/>
          <p:nvPr/>
        </p:nvSpPr>
        <p:spPr>
          <a:xfrm>
            <a:off x="598995" y="2929190"/>
            <a:ext cx="322008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est une fenêtre légale.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30480" rtl="0" algn="l">
              <a:lnSpc>
                <a:spcPct val="102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γ 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= </a:t>
            </a: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γ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baseline="-25000" i="1" lang="en-US" sz="9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aseline="-25000"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) </a:t>
            </a: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s’obtient bien par un algorithme polynomial à partir de </a:t>
            </a: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800">
                <a:latin typeface="Helvetica Neue"/>
                <a:ea typeface="Helvetica Neue"/>
                <a:cs typeface="Helvetica Neue"/>
                <a:sym typeface="Helvetica Neue"/>
              </a:rPr>
              <a:t>.  Fin de la preuve.</a:t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80" name="Google Shape;2580;p179"/>
          <p:cNvSpPr/>
          <p:nvPr/>
        </p:nvSpPr>
        <p:spPr>
          <a:xfrm>
            <a:off x="514883" y="3114878"/>
            <a:ext cx="53340" cy="53340"/>
          </a:xfrm>
          <a:custGeom>
            <a:rect b="b" l="l" r="r" t="t"/>
            <a:pathLst>
              <a:path extrusionOk="0" h="53339" w="53340">
                <a:moveTo>
                  <a:pt x="52933" y="0"/>
                </a:moveTo>
                <a:lnTo>
                  <a:pt x="0" y="0"/>
                </a:lnTo>
                <a:lnTo>
                  <a:pt x="0" y="52933"/>
                </a:lnTo>
                <a:lnTo>
                  <a:pt x="52933" y="52933"/>
                </a:lnTo>
                <a:lnTo>
                  <a:pt x="5293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81" name="Google Shape;2581;p179"/>
          <p:cNvSpPr/>
          <p:nvPr/>
        </p:nvSpPr>
        <p:spPr>
          <a:xfrm>
            <a:off x="514883" y="3239579"/>
            <a:ext cx="53340" cy="53340"/>
          </a:xfrm>
          <a:custGeom>
            <a:rect b="b" l="l" r="r" t="t"/>
            <a:pathLst>
              <a:path extrusionOk="0" h="53339" w="53340">
                <a:moveTo>
                  <a:pt x="52933" y="0"/>
                </a:moveTo>
                <a:lnTo>
                  <a:pt x="0" y="0"/>
                </a:lnTo>
                <a:lnTo>
                  <a:pt x="0" y="52933"/>
                </a:lnTo>
                <a:lnTo>
                  <a:pt x="52933" y="52933"/>
                </a:lnTo>
                <a:lnTo>
                  <a:pt x="5293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82" name="Google Shape;2582;p179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67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"/>
          <p:cNvSpPr txBox="1"/>
          <p:nvPr>
            <p:ph type="title"/>
          </p:nvPr>
        </p:nvSpPr>
        <p:spPr>
          <a:xfrm>
            <a:off x="1043813" y="59814"/>
            <a:ext cx="25209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Exemple 2 : 3</a:t>
            </a:r>
            <a:r>
              <a:rPr lang="en-US"/>
              <a:t>-COLORABILITE</a:t>
            </a:r>
            <a:endParaRPr/>
          </a:p>
        </p:txBody>
      </p:sp>
      <p:sp>
        <p:nvSpPr>
          <p:cNvPr id="287" name="Google Shape;287;p24"/>
          <p:cNvSpPr/>
          <p:nvPr/>
        </p:nvSpPr>
        <p:spPr>
          <a:xfrm>
            <a:off x="495363" y="3814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8" name="Google Shape;288;p24"/>
          <p:cNvSpPr txBox="1"/>
          <p:nvPr/>
        </p:nvSpPr>
        <p:spPr>
          <a:xfrm>
            <a:off x="262724" y="302677"/>
            <a:ext cx="3985895" cy="649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740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2550" marR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graphe (fini)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8810" lvl="0" marL="650875" marR="5080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s’il existe un coloriage du graphe utilisant au plus 3  couleurs.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89" name="Google Shape;289;p24"/>
          <p:cNvGrpSpPr/>
          <p:nvPr/>
        </p:nvGrpSpPr>
        <p:grpSpPr>
          <a:xfrm>
            <a:off x="1745092" y="1183447"/>
            <a:ext cx="1110690" cy="570218"/>
            <a:chOff x="1745092" y="1183447"/>
            <a:chExt cx="1110690" cy="570218"/>
          </a:xfrm>
        </p:grpSpPr>
        <p:sp>
          <p:nvSpPr>
            <p:cNvPr id="290" name="Google Shape;290;p24"/>
            <p:cNvSpPr/>
            <p:nvPr/>
          </p:nvSpPr>
          <p:spPr>
            <a:xfrm>
              <a:off x="1890896" y="1680753"/>
              <a:ext cx="502284" cy="0"/>
            </a:xfrm>
            <a:custGeom>
              <a:rect b="b" l="l" r="r" t="t"/>
              <a:pathLst>
                <a:path extrusionOk="0" h="120000" w="502285">
                  <a:moveTo>
                    <a:pt x="0" y="0"/>
                  </a:moveTo>
                  <a:lnTo>
                    <a:pt x="5022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91" name="Google Shape;291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5092" y="1607865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2" name="Google Shape;292;p24"/>
            <p:cNvSpPr/>
            <p:nvPr/>
          </p:nvSpPr>
          <p:spPr>
            <a:xfrm>
              <a:off x="1968688" y="1291450"/>
              <a:ext cx="887094" cy="454659"/>
            </a:xfrm>
            <a:custGeom>
              <a:rect b="b" l="l" r="r" t="t"/>
              <a:pathLst>
                <a:path extrusionOk="0" h="454660" w="887094">
                  <a:moveTo>
                    <a:pt x="566588" y="366225"/>
                  </a:moveTo>
                  <a:lnTo>
                    <a:pt x="752151" y="304369"/>
                  </a:lnTo>
                </a:path>
                <a:path extrusionOk="0" h="454660" w="887094">
                  <a:moveTo>
                    <a:pt x="752151" y="258204"/>
                  </a:moveTo>
                  <a:lnTo>
                    <a:pt x="566588" y="196354"/>
                  </a:lnTo>
                </a:path>
                <a:path extrusionOk="0" h="454660" w="887094">
                  <a:moveTo>
                    <a:pt x="497380" y="246189"/>
                  </a:moveTo>
                  <a:lnTo>
                    <a:pt x="497367" y="316398"/>
                  </a:lnTo>
                </a:path>
                <a:path extrusionOk="0" h="454660" w="887094">
                  <a:moveTo>
                    <a:pt x="562626" y="389315"/>
                  </a:moveTo>
                  <a:lnTo>
                    <a:pt x="557494" y="363894"/>
                  </a:lnTo>
                  <a:lnTo>
                    <a:pt x="543498" y="343135"/>
                  </a:lnTo>
                  <a:lnTo>
                    <a:pt x="522739" y="329139"/>
                  </a:lnTo>
                  <a:lnTo>
                    <a:pt x="497318" y="324007"/>
                  </a:lnTo>
                  <a:lnTo>
                    <a:pt x="471897" y="329139"/>
                  </a:lnTo>
                  <a:lnTo>
                    <a:pt x="451138" y="343135"/>
                  </a:lnTo>
                  <a:lnTo>
                    <a:pt x="437142" y="363894"/>
                  </a:lnTo>
                  <a:lnTo>
                    <a:pt x="432009" y="389315"/>
                  </a:lnTo>
                  <a:lnTo>
                    <a:pt x="437142" y="414736"/>
                  </a:lnTo>
                  <a:lnTo>
                    <a:pt x="451138" y="435495"/>
                  </a:lnTo>
                  <a:lnTo>
                    <a:pt x="471897" y="449492"/>
                  </a:lnTo>
                  <a:lnTo>
                    <a:pt x="497318" y="454624"/>
                  </a:lnTo>
                  <a:lnTo>
                    <a:pt x="522739" y="449492"/>
                  </a:lnTo>
                  <a:lnTo>
                    <a:pt x="543498" y="435495"/>
                  </a:lnTo>
                  <a:lnTo>
                    <a:pt x="557494" y="414736"/>
                  </a:lnTo>
                  <a:lnTo>
                    <a:pt x="562626" y="389315"/>
                  </a:lnTo>
                  <a:close/>
                </a:path>
                <a:path extrusionOk="0" h="454660" w="887094">
                  <a:moveTo>
                    <a:pt x="886634" y="281313"/>
                  </a:moveTo>
                  <a:lnTo>
                    <a:pt x="881502" y="255892"/>
                  </a:lnTo>
                  <a:lnTo>
                    <a:pt x="867505" y="235133"/>
                  </a:lnTo>
                  <a:lnTo>
                    <a:pt x="846746" y="221137"/>
                  </a:lnTo>
                  <a:lnTo>
                    <a:pt x="821325" y="216004"/>
                  </a:lnTo>
                  <a:lnTo>
                    <a:pt x="795904" y="221137"/>
                  </a:lnTo>
                  <a:lnTo>
                    <a:pt x="775145" y="235133"/>
                  </a:lnTo>
                  <a:lnTo>
                    <a:pt x="761149" y="255892"/>
                  </a:lnTo>
                  <a:lnTo>
                    <a:pt x="756017" y="281313"/>
                  </a:lnTo>
                  <a:lnTo>
                    <a:pt x="761149" y="306734"/>
                  </a:lnTo>
                  <a:lnTo>
                    <a:pt x="775145" y="327493"/>
                  </a:lnTo>
                  <a:lnTo>
                    <a:pt x="795904" y="341489"/>
                  </a:lnTo>
                  <a:lnTo>
                    <a:pt x="821325" y="346621"/>
                  </a:lnTo>
                  <a:lnTo>
                    <a:pt x="846746" y="341489"/>
                  </a:lnTo>
                  <a:lnTo>
                    <a:pt x="867505" y="327493"/>
                  </a:lnTo>
                  <a:lnTo>
                    <a:pt x="881502" y="306734"/>
                  </a:lnTo>
                  <a:lnTo>
                    <a:pt x="886634" y="281313"/>
                  </a:lnTo>
                  <a:close/>
                </a:path>
                <a:path extrusionOk="0" h="454660" w="887094">
                  <a:moveTo>
                    <a:pt x="562626" y="173310"/>
                  </a:moveTo>
                  <a:lnTo>
                    <a:pt x="557494" y="147889"/>
                  </a:lnTo>
                  <a:lnTo>
                    <a:pt x="543498" y="127130"/>
                  </a:lnTo>
                  <a:lnTo>
                    <a:pt x="522739" y="113134"/>
                  </a:lnTo>
                  <a:lnTo>
                    <a:pt x="497318" y="108002"/>
                  </a:lnTo>
                  <a:lnTo>
                    <a:pt x="471897" y="113134"/>
                  </a:lnTo>
                  <a:lnTo>
                    <a:pt x="451138" y="127130"/>
                  </a:lnTo>
                  <a:lnTo>
                    <a:pt x="437142" y="147889"/>
                  </a:lnTo>
                  <a:lnTo>
                    <a:pt x="432009" y="173310"/>
                  </a:lnTo>
                  <a:lnTo>
                    <a:pt x="437142" y="198731"/>
                  </a:lnTo>
                  <a:lnTo>
                    <a:pt x="451138" y="219491"/>
                  </a:lnTo>
                  <a:lnTo>
                    <a:pt x="471897" y="233487"/>
                  </a:lnTo>
                  <a:lnTo>
                    <a:pt x="497318" y="238619"/>
                  </a:lnTo>
                  <a:lnTo>
                    <a:pt x="522739" y="233487"/>
                  </a:lnTo>
                  <a:lnTo>
                    <a:pt x="543498" y="219491"/>
                  </a:lnTo>
                  <a:lnTo>
                    <a:pt x="557494" y="198731"/>
                  </a:lnTo>
                  <a:lnTo>
                    <a:pt x="562626" y="173310"/>
                  </a:lnTo>
                  <a:close/>
                </a:path>
                <a:path extrusionOk="0" h="454660" w="887094">
                  <a:moveTo>
                    <a:pt x="346621" y="65308"/>
                  </a:moveTo>
                  <a:lnTo>
                    <a:pt x="341489" y="39887"/>
                  </a:lnTo>
                  <a:lnTo>
                    <a:pt x="327493" y="19128"/>
                  </a:lnTo>
                  <a:lnTo>
                    <a:pt x="306734" y="5132"/>
                  </a:lnTo>
                  <a:lnTo>
                    <a:pt x="281313" y="0"/>
                  </a:lnTo>
                  <a:lnTo>
                    <a:pt x="255892" y="5132"/>
                  </a:lnTo>
                  <a:lnTo>
                    <a:pt x="235133" y="19128"/>
                  </a:lnTo>
                  <a:lnTo>
                    <a:pt x="221137" y="39887"/>
                  </a:lnTo>
                  <a:lnTo>
                    <a:pt x="216005" y="65308"/>
                  </a:lnTo>
                  <a:lnTo>
                    <a:pt x="221137" y="90729"/>
                  </a:lnTo>
                  <a:lnTo>
                    <a:pt x="235133" y="111488"/>
                  </a:lnTo>
                  <a:lnTo>
                    <a:pt x="255892" y="125484"/>
                  </a:lnTo>
                  <a:lnTo>
                    <a:pt x="281313" y="130616"/>
                  </a:lnTo>
                  <a:lnTo>
                    <a:pt x="306734" y="125484"/>
                  </a:lnTo>
                  <a:lnTo>
                    <a:pt x="327493" y="111488"/>
                  </a:lnTo>
                  <a:lnTo>
                    <a:pt x="341489" y="90729"/>
                  </a:lnTo>
                  <a:lnTo>
                    <a:pt x="346621" y="65308"/>
                  </a:lnTo>
                  <a:close/>
                </a:path>
                <a:path extrusionOk="0" h="454660" w="887094">
                  <a:moveTo>
                    <a:pt x="130617" y="173310"/>
                  </a:moveTo>
                  <a:lnTo>
                    <a:pt x="125484" y="147889"/>
                  </a:lnTo>
                  <a:lnTo>
                    <a:pt x="111488" y="127130"/>
                  </a:lnTo>
                  <a:lnTo>
                    <a:pt x="90729" y="113134"/>
                  </a:lnTo>
                  <a:lnTo>
                    <a:pt x="65308" y="108002"/>
                  </a:lnTo>
                  <a:lnTo>
                    <a:pt x="39887" y="113134"/>
                  </a:lnTo>
                  <a:lnTo>
                    <a:pt x="19128" y="127130"/>
                  </a:lnTo>
                  <a:lnTo>
                    <a:pt x="5132" y="147889"/>
                  </a:lnTo>
                  <a:lnTo>
                    <a:pt x="0" y="173310"/>
                  </a:lnTo>
                  <a:lnTo>
                    <a:pt x="5132" y="198731"/>
                  </a:lnTo>
                  <a:lnTo>
                    <a:pt x="19128" y="219491"/>
                  </a:lnTo>
                  <a:lnTo>
                    <a:pt x="39887" y="233487"/>
                  </a:lnTo>
                  <a:lnTo>
                    <a:pt x="65308" y="238619"/>
                  </a:lnTo>
                  <a:lnTo>
                    <a:pt x="90729" y="233487"/>
                  </a:lnTo>
                  <a:lnTo>
                    <a:pt x="111488" y="219491"/>
                  </a:lnTo>
                  <a:lnTo>
                    <a:pt x="125484" y="198731"/>
                  </a:lnTo>
                  <a:lnTo>
                    <a:pt x="130617" y="173310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1968688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1752683" y="1183447"/>
              <a:ext cx="648335" cy="346710"/>
            </a:xfrm>
            <a:custGeom>
              <a:rect b="b" l="l" r="r" t="t"/>
              <a:pathLst>
                <a:path extrusionOk="0" h="346709" w="648335">
                  <a:moveTo>
                    <a:pt x="346621" y="65308"/>
                  </a:moveTo>
                  <a:lnTo>
                    <a:pt x="341489" y="39887"/>
                  </a:lnTo>
                  <a:lnTo>
                    <a:pt x="327493" y="19128"/>
                  </a:lnTo>
                  <a:lnTo>
                    <a:pt x="306734" y="5132"/>
                  </a:lnTo>
                  <a:lnTo>
                    <a:pt x="281313" y="0"/>
                  </a:lnTo>
                  <a:lnTo>
                    <a:pt x="255891" y="5132"/>
                  </a:lnTo>
                  <a:lnTo>
                    <a:pt x="235132" y="19128"/>
                  </a:lnTo>
                  <a:lnTo>
                    <a:pt x="221136" y="39887"/>
                  </a:lnTo>
                  <a:lnTo>
                    <a:pt x="216004" y="65308"/>
                  </a:lnTo>
                  <a:lnTo>
                    <a:pt x="221136" y="90729"/>
                  </a:lnTo>
                  <a:lnTo>
                    <a:pt x="235132" y="111488"/>
                  </a:lnTo>
                  <a:lnTo>
                    <a:pt x="255891" y="125484"/>
                  </a:lnTo>
                  <a:lnTo>
                    <a:pt x="281313" y="130617"/>
                  </a:lnTo>
                  <a:lnTo>
                    <a:pt x="306734" y="125484"/>
                  </a:lnTo>
                  <a:lnTo>
                    <a:pt x="327493" y="111488"/>
                  </a:lnTo>
                  <a:lnTo>
                    <a:pt x="341489" y="90729"/>
                  </a:lnTo>
                  <a:lnTo>
                    <a:pt x="346621" y="65308"/>
                  </a:lnTo>
                  <a:close/>
                </a:path>
                <a:path extrusionOk="0" h="346709" w="648335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  <a:path extrusionOk="0" h="346709" w="648335">
                  <a:moveTo>
                    <a:pt x="130616" y="281313"/>
                  </a:moveTo>
                  <a:lnTo>
                    <a:pt x="125484" y="255892"/>
                  </a:lnTo>
                  <a:lnTo>
                    <a:pt x="111488" y="235133"/>
                  </a:lnTo>
                  <a:lnTo>
                    <a:pt x="90729" y="221137"/>
                  </a:lnTo>
                  <a:lnTo>
                    <a:pt x="65308" y="216004"/>
                  </a:lnTo>
                  <a:lnTo>
                    <a:pt x="39887" y="221137"/>
                  </a:lnTo>
                  <a:lnTo>
                    <a:pt x="19128" y="235133"/>
                  </a:lnTo>
                  <a:lnTo>
                    <a:pt x="5132" y="255892"/>
                  </a:lnTo>
                  <a:lnTo>
                    <a:pt x="0" y="281313"/>
                  </a:lnTo>
                  <a:lnTo>
                    <a:pt x="5132" y="306734"/>
                  </a:lnTo>
                  <a:lnTo>
                    <a:pt x="19128" y="327493"/>
                  </a:lnTo>
                  <a:lnTo>
                    <a:pt x="39887" y="341489"/>
                  </a:lnTo>
                  <a:lnTo>
                    <a:pt x="65308" y="346621"/>
                  </a:lnTo>
                  <a:lnTo>
                    <a:pt x="90729" y="341489"/>
                  </a:lnTo>
                  <a:lnTo>
                    <a:pt x="111488" y="327493"/>
                  </a:lnTo>
                  <a:lnTo>
                    <a:pt x="125484" y="306734"/>
                  </a:lnTo>
                  <a:lnTo>
                    <a:pt x="130616" y="281313"/>
                  </a:lnTo>
                  <a:close/>
                </a:path>
                <a:path extrusionOk="0" h="346709" w="648335">
                  <a:moveTo>
                    <a:pt x="648153" y="248661"/>
                  </a:moveTo>
                  <a:lnTo>
                    <a:pt x="562810" y="205998"/>
                  </a:lnTo>
                </a:path>
                <a:path extrusionOk="0" h="346709" w="648335">
                  <a:moveTo>
                    <a:pt x="431875" y="206000"/>
                  </a:moveTo>
                  <a:lnTo>
                    <a:pt x="346532" y="248678"/>
                  </a:lnTo>
                </a:path>
                <a:path extrusionOk="0" h="346709" w="648335">
                  <a:moveTo>
                    <a:pt x="281331" y="208383"/>
                  </a:moveTo>
                  <a:lnTo>
                    <a:pt x="281327" y="138174"/>
                  </a:lnTo>
                </a:path>
                <a:path extrusionOk="0" h="346709" w="648335">
                  <a:moveTo>
                    <a:pt x="346793" y="97978"/>
                  </a:moveTo>
                  <a:lnTo>
                    <a:pt x="432135" y="140662"/>
                  </a:lnTo>
                </a:path>
                <a:path extrusionOk="0" h="346709" w="648335">
                  <a:moveTo>
                    <a:pt x="138212" y="65245"/>
                  </a:moveTo>
                  <a:lnTo>
                    <a:pt x="208421" y="65259"/>
                  </a:lnTo>
                </a:path>
                <a:path extrusionOk="0" h="346709" w="648335">
                  <a:moveTo>
                    <a:pt x="138212" y="281272"/>
                  </a:moveTo>
                  <a:lnTo>
                    <a:pt x="208421" y="281281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95" name="Google Shape;295;p24"/>
          <p:cNvSpPr/>
          <p:nvPr/>
        </p:nvSpPr>
        <p:spPr>
          <a:xfrm>
            <a:off x="135356" y="209237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96" name="Google Shape;296;p24"/>
          <p:cNvSpPr/>
          <p:nvPr/>
        </p:nvSpPr>
        <p:spPr>
          <a:xfrm>
            <a:off x="135356" y="228216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97" name="Google Shape;297;p24"/>
          <p:cNvSpPr/>
          <p:nvPr/>
        </p:nvSpPr>
        <p:spPr>
          <a:xfrm>
            <a:off x="135356" y="327665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98" name="Google Shape;298;p24"/>
          <p:cNvSpPr txBox="1"/>
          <p:nvPr/>
        </p:nvSpPr>
        <p:spPr>
          <a:xfrm>
            <a:off x="-38100" y="1759773"/>
            <a:ext cx="1947545" cy="1630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Algorithme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res :=faux.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3048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les 3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façons  possibles d’affecter une  couleur à chaque sommet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591820" marR="257175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tester si cela est un  coloriage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4659" marR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oui alors res :=vrai.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retourner res.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2079358" y="199746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00" name="Google Shape;300;p24"/>
          <p:cNvSpPr txBox="1"/>
          <p:nvPr/>
        </p:nvSpPr>
        <p:spPr>
          <a:xfrm>
            <a:off x="2182990" y="1918676"/>
            <a:ext cx="1706245" cy="49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30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Complexité de l’algorithme  (en nombre d’instructions  effectuées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)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1" name="Google Shape;301;p24"/>
          <p:cNvSpPr txBox="1"/>
          <p:nvPr/>
        </p:nvSpPr>
        <p:spPr>
          <a:xfrm>
            <a:off x="2323033" y="2411493"/>
            <a:ext cx="156273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 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baseline="30000" i="1" lang="en-US" sz="1050">
                <a:latin typeface="Trebuchet MS"/>
                <a:ea typeface="Trebuchet MS"/>
                <a:cs typeface="Trebuchet MS"/>
                <a:sym typeface="Trebuchet MS"/>
              </a:rPr>
              <a:t>є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02" name="Google Shape;302;p24"/>
          <p:cNvSpPr txBox="1"/>
          <p:nvPr/>
        </p:nvSpPr>
        <p:spPr>
          <a:xfrm>
            <a:off x="2208390" y="2596844"/>
            <a:ext cx="136779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où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le nombre 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p24"/>
          <p:cNvSpPr txBox="1"/>
          <p:nvPr/>
        </p:nvSpPr>
        <p:spPr>
          <a:xfrm>
            <a:off x="2208390" y="2768929"/>
            <a:ext cx="6242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sommets.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4" name="Google Shape;304;p24"/>
          <p:cNvSpPr txBox="1"/>
          <p:nvPr/>
        </p:nvSpPr>
        <p:spPr>
          <a:xfrm>
            <a:off x="1931301" y="2826582"/>
            <a:ext cx="2464435" cy="494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6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44145" lvl="0" marL="12700" marR="5080" rtl="0" algn="l">
              <a:lnSpc>
                <a:spcPct val="101499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 On suppose qu’accéder à une arête se fait  en temps constant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5" name="Google Shape;305;p24"/>
          <p:cNvSpPr txBox="1"/>
          <p:nvPr/>
        </p:nvSpPr>
        <p:spPr>
          <a:xfrm>
            <a:off x="4477181" y="3366432"/>
            <a:ext cx="6794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5"/>
          <p:cNvSpPr txBox="1"/>
          <p:nvPr>
            <p:ph type="title"/>
          </p:nvPr>
        </p:nvSpPr>
        <p:spPr>
          <a:xfrm>
            <a:off x="1043813" y="59814"/>
            <a:ext cx="25209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Exemple 2 : 3</a:t>
            </a:r>
            <a:r>
              <a:rPr lang="en-US"/>
              <a:t>-COLORABILITE</a:t>
            </a:r>
            <a:endParaRPr/>
          </a:p>
        </p:txBody>
      </p:sp>
      <p:sp>
        <p:nvSpPr>
          <p:cNvPr id="311" name="Google Shape;311;p25"/>
          <p:cNvSpPr/>
          <p:nvPr/>
        </p:nvSpPr>
        <p:spPr>
          <a:xfrm>
            <a:off x="495363" y="3814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2" name="Google Shape;312;p25"/>
          <p:cNvSpPr txBox="1"/>
          <p:nvPr/>
        </p:nvSpPr>
        <p:spPr>
          <a:xfrm>
            <a:off x="262724" y="302677"/>
            <a:ext cx="3985895" cy="649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740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2550" marR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graphe (fini)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8810" lvl="0" marL="650875" marR="5080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s’il existe un coloriage du graphe utilisant au plus 3  couleurs.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13" name="Google Shape;313;p25"/>
          <p:cNvGrpSpPr/>
          <p:nvPr/>
        </p:nvGrpSpPr>
        <p:grpSpPr>
          <a:xfrm>
            <a:off x="1745092" y="1183447"/>
            <a:ext cx="1110690" cy="570218"/>
            <a:chOff x="1745092" y="1183447"/>
            <a:chExt cx="1110690" cy="570218"/>
          </a:xfrm>
        </p:grpSpPr>
        <p:sp>
          <p:nvSpPr>
            <p:cNvPr id="314" name="Google Shape;314;p25"/>
            <p:cNvSpPr/>
            <p:nvPr/>
          </p:nvSpPr>
          <p:spPr>
            <a:xfrm>
              <a:off x="1890896" y="1680753"/>
              <a:ext cx="502284" cy="0"/>
            </a:xfrm>
            <a:custGeom>
              <a:rect b="b" l="l" r="r" t="t"/>
              <a:pathLst>
                <a:path extrusionOk="0" h="120000" w="502285">
                  <a:moveTo>
                    <a:pt x="0" y="0"/>
                  </a:moveTo>
                  <a:lnTo>
                    <a:pt x="5022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15" name="Google Shape;315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5092" y="1607865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6" name="Google Shape;316;p25"/>
            <p:cNvSpPr/>
            <p:nvPr/>
          </p:nvSpPr>
          <p:spPr>
            <a:xfrm>
              <a:off x="1968688" y="1291450"/>
              <a:ext cx="887094" cy="454659"/>
            </a:xfrm>
            <a:custGeom>
              <a:rect b="b" l="l" r="r" t="t"/>
              <a:pathLst>
                <a:path extrusionOk="0" h="454660" w="887094">
                  <a:moveTo>
                    <a:pt x="566588" y="366225"/>
                  </a:moveTo>
                  <a:lnTo>
                    <a:pt x="752151" y="304369"/>
                  </a:lnTo>
                </a:path>
                <a:path extrusionOk="0" h="454660" w="887094">
                  <a:moveTo>
                    <a:pt x="752151" y="258204"/>
                  </a:moveTo>
                  <a:lnTo>
                    <a:pt x="566588" y="196354"/>
                  </a:lnTo>
                </a:path>
                <a:path extrusionOk="0" h="454660" w="887094">
                  <a:moveTo>
                    <a:pt x="497380" y="246189"/>
                  </a:moveTo>
                  <a:lnTo>
                    <a:pt x="497367" y="316398"/>
                  </a:lnTo>
                </a:path>
                <a:path extrusionOk="0" h="454660" w="887094">
                  <a:moveTo>
                    <a:pt x="562626" y="389315"/>
                  </a:moveTo>
                  <a:lnTo>
                    <a:pt x="557494" y="363894"/>
                  </a:lnTo>
                  <a:lnTo>
                    <a:pt x="543498" y="343135"/>
                  </a:lnTo>
                  <a:lnTo>
                    <a:pt x="522739" y="329139"/>
                  </a:lnTo>
                  <a:lnTo>
                    <a:pt x="497318" y="324007"/>
                  </a:lnTo>
                  <a:lnTo>
                    <a:pt x="471897" y="329139"/>
                  </a:lnTo>
                  <a:lnTo>
                    <a:pt x="451138" y="343135"/>
                  </a:lnTo>
                  <a:lnTo>
                    <a:pt x="437142" y="363894"/>
                  </a:lnTo>
                  <a:lnTo>
                    <a:pt x="432009" y="389315"/>
                  </a:lnTo>
                  <a:lnTo>
                    <a:pt x="437142" y="414736"/>
                  </a:lnTo>
                  <a:lnTo>
                    <a:pt x="451138" y="435495"/>
                  </a:lnTo>
                  <a:lnTo>
                    <a:pt x="471897" y="449492"/>
                  </a:lnTo>
                  <a:lnTo>
                    <a:pt x="497318" y="454624"/>
                  </a:lnTo>
                  <a:lnTo>
                    <a:pt x="522739" y="449492"/>
                  </a:lnTo>
                  <a:lnTo>
                    <a:pt x="543498" y="435495"/>
                  </a:lnTo>
                  <a:lnTo>
                    <a:pt x="557494" y="414736"/>
                  </a:lnTo>
                  <a:lnTo>
                    <a:pt x="562626" y="389315"/>
                  </a:lnTo>
                  <a:close/>
                </a:path>
                <a:path extrusionOk="0" h="454660" w="887094">
                  <a:moveTo>
                    <a:pt x="886634" y="281313"/>
                  </a:moveTo>
                  <a:lnTo>
                    <a:pt x="881502" y="255892"/>
                  </a:lnTo>
                  <a:lnTo>
                    <a:pt x="867505" y="235133"/>
                  </a:lnTo>
                  <a:lnTo>
                    <a:pt x="846746" y="221137"/>
                  </a:lnTo>
                  <a:lnTo>
                    <a:pt x="821325" y="216004"/>
                  </a:lnTo>
                  <a:lnTo>
                    <a:pt x="795904" y="221137"/>
                  </a:lnTo>
                  <a:lnTo>
                    <a:pt x="775145" y="235133"/>
                  </a:lnTo>
                  <a:lnTo>
                    <a:pt x="761149" y="255892"/>
                  </a:lnTo>
                  <a:lnTo>
                    <a:pt x="756017" y="281313"/>
                  </a:lnTo>
                  <a:lnTo>
                    <a:pt x="761149" y="306734"/>
                  </a:lnTo>
                  <a:lnTo>
                    <a:pt x="775145" y="327493"/>
                  </a:lnTo>
                  <a:lnTo>
                    <a:pt x="795904" y="341489"/>
                  </a:lnTo>
                  <a:lnTo>
                    <a:pt x="821325" y="346621"/>
                  </a:lnTo>
                  <a:lnTo>
                    <a:pt x="846746" y="341489"/>
                  </a:lnTo>
                  <a:lnTo>
                    <a:pt x="867505" y="327493"/>
                  </a:lnTo>
                  <a:lnTo>
                    <a:pt x="881502" y="306734"/>
                  </a:lnTo>
                  <a:lnTo>
                    <a:pt x="886634" y="281313"/>
                  </a:lnTo>
                  <a:close/>
                </a:path>
                <a:path extrusionOk="0" h="454660" w="887094">
                  <a:moveTo>
                    <a:pt x="562626" y="173310"/>
                  </a:moveTo>
                  <a:lnTo>
                    <a:pt x="557494" y="147889"/>
                  </a:lnTo>
                  <a:lnTo>
                    <a:pt x="543498" y="127130"/>
                  </a:lnTo>
                  <a:lnTo>
                    <a:pt x="522739" y="113134"/>
                  </a:lnTo>
                  <a:lnTo>
                    <a:pt x="497318" y="108002"/>
                  </a:lnTo>
                  <a:lnTo>
                    <a:pt x="471897" y="113134"/>
                  </a:lnTo>
                  <a:lnTo>
                    <a:pt x="451138" y="127130"/>
                  </a:lnTo>
                  <a:lnTo>
                    <a:pt x="437142" y="147889"/>
                  </a:lnTo>
                  <a:lnTo>
                    <a:pt x="432009" y="173310"/>
                  </a:lnTo>
                  <a:lnTo>
                    <a:pt x="437142" y="198731"/>
                  </a:lnTo>
                  <a:lnTo>
                    <a:pt x="451138" y="219491"/>
                  </a:lnTo>
                  <a:lnTo>
                    <a:pt x="471897" y="233487"/>
                  </a:lnTo>
                  <a:lnTo>
                    <a:pt x="497318" y="238619"/>
                  </a:lnTo>
                  <a:lnTo>
                    <a:pt x="522739" y="233487"/>
                  </a:lnTo>
                  <a:lnTo>
                    <a:pt x="543498" y="219491"/>
                  </a:lnTo>
                  <a:lnTo>
                    <a:pt x="557494" y="198731"/>
                  </a:lnTo>
                  <a:lnTo>
                    <a:pt x="562626" y="173310"/>
                  </a:lnTo>
                  <a:close/>
                </a:path>
                <a:path extrusionOk="0" h="454660" w="887094">
                  <a:moveTo>
                    <a:pt x="346621" y="65308"/>
                  </a:moveTo>
                  <a:lnTo>
                    <a:pt x="341489" y="39887"/>
                  </a:lnTo>
                  <a:lnTo>
                    <a:pt x="327493" y="19128"/>
                  </a:lnTo>
                  <a:lnTo>
                    <a:pt x="306734" y="5132"/>
                  </a:lnTo>
                  <a:lnTo>
                    <a:pt x="281313" y="0"/>
                  </a:lnTo>
                  <a:lnTo>
                    <a:pt x="255892" y="5132"/>
                  </a:lnTo>
                  <a:lnTo>
                    <a:pt x="235133" y="19128"/>
                  </a:lnTo>
                  <a:lnTo>
                    <a:pt x="221137" y="39887"/>
                  </a:lnTo>
                  <a:lnTo>
                    <a:pt x="216005" y="65308"/>
                  </a:lnTo>
                  <a:lnTo>
                    <a:pt x="221137" y="90729"/>
                  </a:lnTo>
                  <a:lnTo>
                    <a:pt x="235133" y="111488"/>
                  </a:lnTo>
                  <a:lnTo>
                    <a:pt x="255892" y="125484"/>
                  </a:lnTo>
                  <a:lnTo>
                    <a:pt x="281313" y="130616"/>
                  </a:lnTo>
                  <a:lnTo>
                    <a:pt x="306734" y="125484"/>
                  </a:lnTo>
                  <a:lnTo>
                    <a:pt x="327493" y="111488"/>
                  </a:lnTo>
                  <a:lnTo>
                    <a:pt x="341489" y="90729"/>
                  </a:lnTo>
                  <a:lnTo>
                    <a:pt x="346621" y="65308"/>
                  </a:lnTo>
                  <a:close/>
                </a:path>
                <a:path extrusionOk="0" h="454660" w="887094">
                  <a:moveTo>
                    <a:pt x="130617" y="173310"/>
                  </a:moveTo>
                  <a:lnTo>
                    <a:pt x="125484" y="147889"/>
                  </a:lnTo>
                  <a:lnTo>
                    <a:pt x="111488" y="127130"/>
                  </a:lnTo>
                  <a:lnTo>
                    <a:pt x="90729" y="113134"/>
                  </a:lnTo>
                  <a:lnTo>
                    <a:pt x="65308" y="108002"/>
                  </a:lnTo>
                  <a:lnTo>
                    <a:pt x="39887" y="113134"/>
                  </a:lnTo>
                  <a:lnTo>
                    <a:pt x="19128" y="127130"/>
                  </a:lnTo>
                  <a:lnTo>
                    <a:pt x="5132" y="147889"/>
                  </a:lnTo>
                  <a:lnTo>
                    <a:pt x="0" y="173310"/>
                  </a:lnTo>
                  <a:lnTo>
                    <a:pt x="5132" y="198731"/>
                  </a:lnTo>
                  <a:lnTo>
                    <a:pt x="19128" y="219491"/>
                  </a:lnTo>
                  <a:lnTo>
                    <a:pt x="39887" y="233487"/>
                  </a:lnTo>
                  <a:lnTo>
                    <a:pt x="65308" y="238619"/>
                  </a:lnTo>
                  <a:lnTo>
                    <a:pt x="90729" y="233487"/>
                  </a:lnTo>
                  <a:lnTo>
                    <a:pt x="111488" y="219491"/>
                  </a:lnTo>
                  <a:lnTo>
                    <a:pt x="125484" y="198731"/>
                  </a:lnTo>
                  <a:lnTo>
                    <a:pt x="130617" y="173310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1968688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1968688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1752683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1752683" y="1183447"/>
              <a:ext cx="648335" cy="346710"/>
            </a:xfrm>
            <a:custGeom>
              <a:rect b="b" l="l" r="r" t="t"/>
              <a:pathLst>
                <a:path extrusionOk="0" h="346709" w="648335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  <a:path extrusionOk="0" h="346709" w="648335">
                  <a:moveTo>
                    <a:pt x="130616" y="281313"/>
                  </a:moveTo>
                  <a:lnTo>
                    <a:pt x="125484" y="255892"/>
                  </a:lnTo>
                  <a:lnTo>
                    <a:pt x="111488" y="235133"/>
                  </a:lnTo>
                  <a:lnTo>
                    <a:pt x="90729" y="221137"/>
                  </a:lnTo>
                  <a:lnTo>
                    <a:pt x="65308" y="216004"/>
                  </a:lnTo>
                  <a:lnTo>
                    <a:pt x="39887" y="221137"/>
                  </a:lnTo>
                  <a:lnTo>
                    <a:pt x="19128" y="235133"/>
                  </a:lnTo>
                  <a:lnTo>
                    <a:pt x="5132" y="255892"/>
                  </a:lnTo>
                  <a:lnTo>
                    <a:pt x="0" y="281313"/>
                  </a:lnTo>
                  <a:lnTo>
                    <a:pt x="5132" y="306734"/>
                  </a:lnTo>
                  <a:lnTo>
                    <a:pt x="19128" y="327493"/>
                  </a:lnTo>
                  <a:lnTo>
                    <a:pt x="39887" y="341489"/>
                  </a:lnTo>
                  <a:lnTo>
                    <a:pt x="65308" y="346621"/>
                  </a:lnTo>
                  <a:lnTo>
                    <a:pt x="90729" y="341489"/>
                  </a:lnTo>
                  <a:lnTo>
                    <a:pt x="111488" y="327493"/>
                  </a:lnTo>
                  <a:lnTo>
                    <a:pt x="125484" y="306734"/>
                  </a:lnTo>
                  <a:lnTo>
                    <a:pt x="130616" y="281313"/>
                  </a:lnTo>
                  <a:close/>
                </a:path>
                <a:path extrusionOk="0" h="346709" w="648335">
                  <a:moveTo>
                    <a:pt x="648153" y="248661"/>
                  </a:moveTo>
                  <a:lnTo>
                    <a:pt x="562810" y="205998"/>
                  </a:lnTo>
                </a:path>
                <a:path extrusionOk="0" h="346709" w="648335">
                  <a:moveTo>
                    <a:pt x="431875" y="206000"/>
                  </a:moveTo>
                  <a:lnTo>
                    <a:pt x="346532" y="248678"/>
                  </a:lnTo>
                </a:path>
                <a:path extrusionOk="0" h="346709" w="648335">
                  <a:moveTo>
                    <a:pt x="281331" y="208383"/>
                  </a:moveTo>
                  <a:lnTo>
                    <a:pt x="281327" y="138174"/>
                  </a:lnTo>
                </a:path>
                <a:path extrusionOk="0" h="346709" w="648335">
                  <a:moveTo>
                    <a:pt x="346793" y="97978"/>
                  </a:moveTo>
                  <a:lnTo>
                    <a:pt x="432135" y="140662"/>
                  </a:lnTo>
                </a:path>
                <a:path extrusionOk="0" h="346709" w="648335">
                  <a:moveTo>
                    <a:pt x="138212" y="65245"/>
                  </a:moveTo>
                  <a:lnTo>
                    <a:pt x="208421" y="65259"/>
                  </a:lnTo>
                </a:path>
                <a:path extrusionOk="0" h="346709" w="648335">
                  <a:moveTo>
                    <a:pt x="138212" y="281272"/>
                  </a:moveTo>
                  <a:lnTo>
                    <a:pt x="208421" y="281281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21" name="Google Shape;321;p25"/>
          <p:cNvSpPr/>
          <p:nvPr/>
        </p:nvSpPr>
        <p:spPr>
          <a:xfrm>
            <a:off x="135356" y="209237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2" name="Google Shape;322;p25"/>
          <p:cNvSpPr/>
          <p:nvPr/>
        </p:nvSpPr>
        <p:spPr>
          <a:xfrm>
            <a:off x="135356" y="228216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3" name="Google Shape;323;p25"/>
          <p:cNvSpPr/>
          <p:nvPr/>
        </p:nvSpPr>
        <p:spPr>
          <a:xfrm>
            <a:off x="135356" y="327665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4" name="Google Shape;324;p25"/>
          <p:cNvSpPr txBox="1"/>
          <p:nvPr/>
        </p:nvSpPr>
        <p:spPr>
          <a:xfrm>
            <a:off x="-38100" y="1759773"/>
            <a:ext cx="1947545" cy="1630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Algorithme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res :=faux.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3048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les 3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façons  possibles d’affecter une  couleur à chaque sommet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591820" marR="257175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tester si cela est un  coloriage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4659" marR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oui alors res :=vrai.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retourner res.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5" name="Google Shape;325;p25"/>
          <p:cNvSpPr/>
          <p:nvPr/>
        </p:nvSpPr>
        <p:spPr>
          <a:xfrm>
            <a:off x="2079358" y="199746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6" name="Google Shape;326;p25"/>
          <p:cNvSpPr txBox="1"/>
          <p:nvPr/>
        </p:nvSpPr>
        <p:spPr>
          <a:xfrm>
            <a:off x="2182990" y="1918676"/>
            <a:ext cx="1706245" cy="49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30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Complexité de l’algorithme  (en nombre d’instructions  effectuées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)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7" name="Google Shape;327;p25"/>
          <p:cNvSpPr txBox="1"/>
          <p:nvPr/>
        </p:nvSpPr>
        <p:spPr>
          <a:xfrm>
            <a:off x="2323033" y="2411493"/>
            <a:ext cx="156273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 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baseline="30000" i="1" lang="en-US" sz="1050">
                <a:latin typeface="Trebuchet MS"/>
                <a:ea typeface="Trebuchet MS"/>
                <a:cs typeface="Trebuchet MS"/>
                <a:sym typeface="Trebuchet MS"/>
              </a:rPr>
              <a:t>є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28" name="Google Shape;328;p25"/>
          <p:cNvSpPr txBox="1"/>
          <p:nvPr/>
        </p:nvSpPr>
        <p:spPr>
          <a:xfrm>
            <a:off x="2208390" y="2596844"/>
            <a:ext cx="136779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où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le nombre 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9" name="Google Shape;329;p25"/>
          <p:cNvSpPr txBox="1"/>
          <p:nvPr/>
        </p:nvSpPr>
        <p:spPr>
          <a:xfrm>
            <a:off x="2208390" y="2768929"/>
            <a:ext cx="6242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sommets.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0" name="Google Shape;330;p25"/>
          <p:cNvSpPr txBox="1"/>
          <p:nvPr/>
        </p:nvSpPr>
        <p:spPr>
          <a:xfrm>
            <a:off x="1931301" y="2826582"/>
            <a:ext cx="2464435" cy="494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6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44145" lvl="0" marL="12700" marR="5080" rtl="0" algn="l">
              <a:lnSpc>
                <a:spcPct val="101499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 On suppose qu’accéder à une arête se fait  en temps constant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1" name="Google Shape;331;p25"/>
          <p:cNvSpPr txBox="1"/>
          <p:nvPr/>
        </p:nvSpPr>
        <p:spPr>
          <a:xfrm>
            <a:off x="4477181" y="3366432"/>
            <a:ext cx="6794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1930374" y="59814"/>
            <a:ext cx="7473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Au menu</a:t>
            </a:r>
            <a:endParaRPr/>
          </a:p>
        </p:txBody>
      </p:sp>
      <p:sp>
        <p:nvSpPr>
          <p:cNvPr id="53" name="Google Shape;53;p8"/>
          <p:cNvSpPr txBox="1"/>
          <p:nvPr/>
        </p:nvSpPr>
        <p:spPr>
          <a:xfrm>
            <a:off x="4451781" y="3370303"/>
            <a:ext cx="118745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600" u="none" cap="none" strike="noStrike"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347294" y="772882"/>
            <a:ext cx="3102610" cy="171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Complexité en temps</a:t>
            </a:r>
            <a:endParaRPr b="0" i="0" sz="11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b="0" i="0" sz="145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La classe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P</a:t>
            </a:r>
            <a:endParaRPr b="0" i="0" sz="11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2142490" rtl="0" algn="l">
              <a:lnSpc>
                <a:spcPct val="226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La classe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NP </a:t>
            </a:r>
            <a:r>
              <a:rPr b="0" i="0" lang="en-US" sz="1100" u="none" cap="none" strike="noStrike">
                <a:solidFill>
                  <a:srgbClr val="FF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NP</a:t>
            </a: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-complétude</a:t>
            </a:r>
            <a:endParaRPr b="0" i="0" sz="11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b="0" i="0" sz="145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Quelques autres problèmes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NP</a:t>
            </a: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/>
              </a:rPr>
              <a:t>-complets célèbres</a:t>
            </a:r>
            <a:endParaRPr b="0" i="0" sz="11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6"/>
          <p:cNvSpPr txBox="1"/>
          <p:nvPr>
            <p:ph type="title"/>
          </p:nvPr>
        </p:nvSpPr>
        <p:spPr>
          <a:xfrm>
            <a:off x="1043813" y="59814"/>
            <a:ext cx="25209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Exemple 2 : 3</a:t>
            </a:r>
            <a:r>
              <a:rPr lang="en-US"/>
              <a:t>-COLORABILITE</a:t>
            </a:r>
            <a:endParaRPr/>
          </a:p>
        </p:txBody>
      </p:sp>
      <p:sp>
        <p:nvSpPr>
          <p:cNvPr id="337" name="Google Shape;337;p26"/>
          <p:cNvSpPr/>
          <p:nvPr/>
        </p:nvSpPr>
        <p:spPr>
          <a:xfrm>
            <a:off x="495363" y="3814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38" name="Google Shape;338;p26"/>
          <p:cNvSpPr txBox="1"/>
          <p:nvPr/>
        </p:nvSpPr>
        <p:spPr>
          <a:xfrm>
            <a:off x="262724" y="302677"/>
            <a:ext cx="3985895" cy="649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740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2550" marR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graphe (fini)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8810" lvl="0" marL="650875" marR="5080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s’il existe un coloriage du graphe utilisant au plus 3  couleurs.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39" name="Google Shape;339;p26"/>
          <p:cNvGrpSpPr/>
          <p:nvPr/>
        </p:nvGrpSpPr>
        <p:grpSpPr>
          <a:xfrm>
            <a:off x="1745092" y="1183447"/>
            <a:ext cx="1110690" cy="570218"/>
            <a:chOff x="1745092" y="1183447"/>
            <a:chExt cx="1110690" cy="570218"/>
          </a:xfrm>
        </p:grpSpPr>
        <p:sp>
          <p:nvSpPr>
            <p:cNvPr id="340" name="Google Shape;340;p26"/>
            <p:cNvSpPr/>
            <p:nvPr/>
          </p:nvSpPr>
          <p:spPr>
            <a:xfrm>
              <a:off x="1890896" y="1680753"/>
              <a:ext cx="502284" cy="0"/>
            </a:xfrm>
            <a:custGeom>
              <a:rect b="b" l="l" r="r" t="t"/>
              <a:pathLst>
                <a:path extrusionOk="0" h="120000" w="502285">
                  <a:moveTo>
                    <a:pt x="0" y="0"/>
                  </a:moveTo>
                  <a:lnTo>
                    <a:pt x="5022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41" name="Google Shape;341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5092" y="1607865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2" name="Google Shape;342;p26"/>
            <p:cNvSpPr/>
            <p:nvPr/>
          </p:nvSpPr>
          <p:spPr>
            <a:xfrm>
              <a:off x="1968688" y="1291450"/>
              <a:ext cx="887094" cy="454659"/>
            </a:xfrm>
            <a:custGeom>
              <a:rect b="b" l="l" r="r" t="t"/>
              <a:pathLst>
                <a:path extrusionOk="0" h="454660" w="887094">
                  <a:moveTo>
                    <a:pt x="566588" y="366225"/>
                  </a:moveTo>
                  <a:lnTo>
                    <a:pt x="752151" y="304369"/>
                  </a:lnTo>
                </a:path>
                <a:path extrusionOk="0" h="454660" w="887094">
                  <a:moveTo>
                    <a:pt x="752151" y="258204"/>
                  </a:moveTo>
                  <a:lnTo>
                    <a:pt x="566588" y="196354"/>
                  </a:lnTo>
                </a:path>
                <a:path extrusionOk="0" h="454660" w="887094">
                  <a:moveTo>
                    <a:pt x="497380" y="246189"/>
                  </a:moveTo>
                  <a:lnTo>
                    <a:pt x="497367" y="316398"/>
                  </a:lnTo>
                </a:path>
                <a:path extrusionOk="0" h="454660" w="887094">
                  <a:moveTo>
                    <a:pt x="562626" y="389315"/>
                  </a:moveTo>
                  <a:lnTo>
                    <a:pt x="557494" y="363894"/>
                  </a:lnTo>
                  <a:lnTo>
                    <a:pt x="543498" y="343135"/>
                  </a:lnTo>
                  <a:lnTo>
                    <a:pt x="522739" y="329139"/>
                  </a:lnTo>
                  <a:lnTo>
                    <a:pt x="497318" y="324007"/>
                  </a:lnTo>
                  <a:lnTo>
                    <a:pt x="471897" y="329139"/>
                  </a:lnTo>
                  <a:lnTo>
                    <a:pt x="451138" y="343135"/>
                  </a:lnTo>
                  <a:lnTo>
                    <a:pt x="437142" y="363894"/>
                  </a:lnTo>
                  <a:lnTo>
                    <a:pt x="432009" y="389315"/>
                  </a:lnTo>
                  <a:lnTo>
                    <a:pt x="437142" y="414736"/>
                  </a:lnTo>
                  <a:lnTo>
                    <a:pt x="451138" y="435495"/>
                  </a:lnTo>
                  <a:lnTo>
                    <a:pt x="471897" y="449492"/>
                  </a:lnTo>
                  <a:lnTo>
                    <a:pt x="497318" y="454624"/>
                  </a:lnTo>
                  <a:lnTo>
                    <a:pt x="522739" y="449492"/>
                  </a:lnTo>
                  <a:lnTo>
                    <a:pt x="543498" y="435495"/>
                  </a:lnTo>
                  <a:lnTo>
                    <a:pt x="557494" y="414736"/>
                  </a:lnTo>
                  <a:lnTo>
                    <a:pt x="562626" y="389315"/>
                  </a:lnTo>
                  <a:close/>
                </a:path>
                <a:path extrusionOk="0" h="454660" w="887094">
                  <a:moveTo>
                    <a:pt x="886634" y="281313"/>
                  </a:moveTo>
                  <a:lnTo>
                    <a:pt x="881502" y="255892"/>
                  </a:lnTo>
                  <a:lnTo>
                    <a:pt x="867505" y="235133"/>
                  </a:lnTo>
                  <a:lnTo>
                    <a:pt x="846746" y="221137"/>
                  </a:lnTo>
                  <a:lnTo>
                    <a:pt x="821325" y="216004"/>
                  </a:lnTo>
                  <a:lnTo>
                    <a:pt x="795904" y="221137"/>
                  </a:lnTo>
                  <a:lnTo>
                    <a:pt x="775145" y="235133"/>
                  </a:lnTo>
                  <a:lnTo>
                    <a:pt x="761149" y="255892"/>
                  </a:lnTo>
                  <a:lnTo>
                    <a:pt x="756017" y="281313"/>
                  </a:lnTo>
                  <a:lnTo>
                    <a:pt x="761149" y="306734"/>
                  </a:lnTo>
                  <a:lnTo>
                    <a:pt x="775145" y="327493"/>
                  </a:lnTo>
                  <a:lnTo>
                    <a:pt x="795904" y="341489"/>
                  </a:lnTo>
                  <a:lnTo>
                    <a:pt x="821325" y="346621"/>
                  </a:lnTo>
                  <a:lnTo>
                    <a:pt x="846746" y="341489"/>
                  </a:lnTo>
                  <a:lnTo>
                    <a:pt x="867505" y="327493"/>
                  </a:lnTo>
                  <a:lnTo>
                    <a:pt x="881502" y="306734"/>
                  </a:lnTo>
                  <a:lnTo>
                    <a:pt x="886634" y="281313"/>
                  </a:lnTo>
                  <a:close/>
                </a:path>
                <a:path extrusionOk="0" h="454660" w="887094">
                  <a:moveTo>
                    <a:pt x="562626" y="173310"/>
                  </a:moveTo>
                  <a:lnTo>
                    <a:pt x="557494" y="147889"/>
                  </a:lnTo>
                  <a:lnTo>
                    <a:pt x="543498" y="127130"/>
                  </a:lnTo>
                  <a:lnTo>
                    <a:pt x="522739" y="113134"/>
                  </a:lnTo>
                  <a:lnTo>
                    <a:pt x="497318" y="108002"/>
                  </a:lnTo>
                  <a:lnTo>
                    <a:pt x="471897" y="113134"/>
                  </a:lnTo>
                  <a:lnTo>
                    <a:pt x="451138" y="127130"/>
                  </a:lnTo>
                  <a:lnTo>
                    <a:pt x="437142" y="147889"/>
                  </a:lnTo>
                  <a:lnTo>
                    <a:pt x="432009" y="173310"/>
                  </a:lnTo>
                  <a:lnTo>
                    <a:pt x="437142" y="198731"/>
                  </a:lnTo>
                  <a:lnTo>
                    <a:pt x="451138" y="219491"/>
                  </a:lnTo>
                  <a:lnTo>
                    <a:pt x="471897" y="233487"/>
                  </a:lnTo>
                  <a:lnTo>
                    <a:pt x="497318" y="238619"/>
                  </a:lnTo>
                  <a:lnTo>
                    <a:pt x="522739" y="233487"/>
                  </a:lnTo>
                  <a:lnTo>
                    <a:pt x="543498" y="219491"/>
                  </a:lnTo>
                  <a:lnTo>
                    <a:pt x="557494" y="198731"/>
                  </a:lnTo>
                  <a:lnTo>
                    <a:pt x="562626" y="173310"/>
                  </a:lnTo>
                  <a:close/>
                </a:path>
                <a:path extrusionOk="0" h="454660" w="887094">
                  <a:moveTo>
                    <a:pt x="346621" y="65308"/>
                  </a:moveTo>
                  <a:lnTo>
                    <a:pt x="341489" y="39887"/>
                  </a:lnTo>
                  <a:lnTo>
                    <a:pt x="327493" y="19128"/>
                  </a:lnTo>
                  <a:lnTo>
                    <a:pt x="306734" y="5132"/>
                  </a:lnTo>
                  <a:lnTo>
                    <a:pt x="281313" y="0"/>
                  </a:lnTo>
                  <a:lnTo>
                    <a:pt x="255892" y="5132"/>
                  </a:lnTo>
                  <a:lnTo>
                    <a:pt x="235133" y="19128"/>
                  </a:lnTo>
                  <a:lnTo>
                    <a:pt x="221137" y="39887"/>
                  </a:lnTo>
                  <a:lnTo>
                    <a:pt x="216005" y="65308"/>
                  </a:lnTo>
                  <a:lnTo>
                    <a:pt x="221137" y="90729"/>
                  </a:lnTo>
                  <a:lnTo>
                    <a:pt x="235133" y="111488"/>
                  </a:lnTo>
                  <a:lnTo>
                    <a:pt x="255892" y="125484"/>
                  </a:lnTo>
                  <a:lnTo>
                    <a:pt x="281313" y="130616"/>
                  </a:lnTo>
                  <a:lnTo>
                    <a:pt x="306734" y="125484"/>
                  </a:lnTo>
                  <a:lnTo>
                    <a:pt x="327493" y="111488"/>
                  </a:lnTo>
                  <a:lnTo>
                    <a:pt x="341489" y="90729"/>
                  </a:lnTo>
                  <a:lnTo>
                    <a:pt x="346621" y="65308"/>
                  </a:lnTo>
                  <a:close/>
                </a:path>
                <a:path extrusionOk="0" h="454660" w="887094">
                  <a:moveTo>
                    <a:pt x="130617" y="173310"/>
                  </a:moveTo>
                  <a:lnTo>
                    <a:pt x="125484" y="147889"/>
                  </a:lnTo>
                  <a:lnTo>
                    <a:pt x="111488" y="127130"/>
                  </a:lnTo>
                  <a:lnTo>
                    <a:pt x="90729" y="113134"/>
                  </a:lnTo>
                  <a:lnTo>
                    <a:pt x="65308" y="108002"/>
                  </a:lnTo>
                  <a:lnTo>
                    <a:pt x="39887" y="113134"/>
                  </a:lnTo>
                  <a:lnTo>
                    <a:pt x="19128" y="127130"/>
                  </a:lnTo>
                  <a:lnTo>
                    <a:pt x="5132" y="147889"/>
                  </a:lnTo>
                  <a:lnTo>
                    <a:pt x="0" y="173310"/>
                  </a:lnTo>
                  <a:lnTo>
                    <a:pt x="5132" y="198731"/>
                  </a:lnTo>
                  <a:lnTo>
                    <a:pt x="19128" y="219491"/>
                  </a:lnTo>
                  <a:lnTo>
                    <a:pt x="39887" y="233487"/>
                  </a:lnTo>
                  <a:lnTo>
                    <a:pt x="65308" y="238619"/>
                  </a:lnTo>
                  <a:lnTo>
                    <a:pt x="90729" y="233487"/>
                  </a:lnTo>
                  <a:lnTo>
                    <a:pt x="111488" y="219491"/>
                  </a:lnTo>
                  <a:lnTo>
                    <a:pt x="125484" y="198731"/>
                  </a:lnTo>
                  <a:lnTo>
                    <a:pt x="130617" y="173310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43" name="Google Shape;343;p26"/>
            <p:cNvSpPr/>
            <p:nvPr/>
          </p:nvSpPr>
          <p:spPr>
            <a:xfrm>
              <a:off x="1968688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44" name="Google Shape;344;p26"/>
            <p:cNvSpPr/>
            <p:nvPr/>
          </p:nvSpPr>
          <p:spPr>
            <a:xfrm>
              <a:off x="1968688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45" name="Google Shape;345;p26"/>
            <p:cNvSpPr/>
            <p:nvPr/>
          </p:nvSpPr>
          <p:spPr>
            <a:xfrm>
              <a:off x="1752683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46" name="Google Shape;346;p26"/>
            <p:cNvSpPr/>
            <p:nvPr/>
          </p:nvSpPr>
          <p:spPr>
            <a:xfrm>
              <a:off x="1752683" y="1183447"/>
              <a:ext cx="648335" cy="346710"/>
            </a:xfrm>
            <a:custGeom>
              <a:rect b="b" l="l" r="r" t="t"/>
              <a:pathLst>
                <a:path extrusionOk="0" h="346709" w="648335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  <a:path extrusionOk="0" h="346709" w="648335">
                  <a:moveTo>
                    <a:pt x="130616" y="281313"/>
                  </a:moveTo>
                  <a:lnTo>
                    <a:pt x="125484" y="255892"/>
                  </a:lnTo>
                  <a:lnTo>
                    <a:pt x="111488" y="235133"/>
                  </a:lnTo>
                  <a:lnTo>
                    <a:pt x="90729" y="221137"/>
                  </a:lnTo>
                  <a:lnTo>
                    <a:pt x="65308" y="216004"/>
                  </a:lnTo>
                  <a:lnTo>
                    <a:pt x="39887" y="221137"/>
                  </a:lnTo>
                  <a:lnTo>
                    <a:pt x="19128" y="235133"/>
                  </a:lnTo>
                  <a:lnTo>
                    <a:pt x="5132" y="255892"/>
                  </a:lnTo>
                  <a:lnTo>
                    <a:pt x="0" y="281313"/>
                  </a:lnTo>
                  <a:lnTo>
                    <a:pt x="5132" y="306734"/>
                  </a:lnTo>
                  <a:lnTo>
                    <a:pt x="19128" y="327493"/>
                  </a:lnTo>
                  <a:lnTo>
                    <a:pt x="39887" y="341489"/>
                  </a:lnTo>
                  <a:lnTo>
                    <a:pt x="65308" y="346621"/>
                  </a:lnTo>
                  <a:lnTo>
                    <a:pt x="90729" y="341489"/>
                  </a:lnTo>
                  <a:lnTo>
                    <a:pt x="111488" y="327493"/>
                  </a:lnTo>
                  <a:lnTo>
                    <a:pt x="125484" y="306734"/>
                  </a:lnTo>
                  <a:lnTo>
                    <a:pt x="130616" y="281313"/>
                  </a:lnTo>
                  <a:close/>
                </a:path>
                <a:path extrusionOk="0" h="346709" w="648335">
                  <a:moveTo>
                    <a:pt x="648153" y="248661"/>
                  </a:moveTo>
                  <a:lnTo>
                    <a:pt x="562810" y="205998"/>
                  </a:lnTo>
                </a:path>
                <a:path extrusionOk="0" h="346709" w="648335">
                  <a:moveTo>
                    <a:pt x="431875" y="206000"/>
                  </a:moveTo>
                  <a:lnTo>
                    <a:pt x="346532" y="248678"/>
                  </a:lnTo>
                </a:path>
                <a:path extrusionOk="0" h="346709" w="648335">
                  <a:moveTo>
                    <a:pt x="281331" y="208383"/>
                  </a:moveTo>
                  <a:lnTo>
                    <a:pt x="281327" y="138174"/>
                  </a:lnTo>
                </a:path>
                <a:path extrusionOk="0" h="346709" w="648335">
                  <a:moveTo>
                    <a:pt x="346793" y="97978"/>
                  </a:moveTo>
                  <a:lnTo>
                    <a:pt x="432135" y="140662"/>
                  </a:lnTo>
                </a:path>
                <a:path extrusionOk="0" h="346709" w="648335">
                  <a:moveTo>
                    <a:pt x="138212" y="65245"/>
                  </a:moveTo>
                  <a:lnTo>
                    <a:pt x="208421" y="65259"/>
                  </a:lnTo>
                </a:path>
                <a:path extrusionOk="0" h="346709" w="648335">
                  <a:moveTo>
                    <a:pt x="138212" y="281272"/>
                  </a:moveTo>
                  <a:lnTo>
                    <a:pt x="208421" y="281281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47" name="Google Shape;347;p26"/>
          <p:cNvSpPr/>
          <p:nvPr/>
        </p:nvSpPr>
        <p:spPr>
          <a:xfrm>
            <a:off x="135356" y="209237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48" name="Google Shape;348;p26"/>
          <p:cNvSpPr/>
          <p:nvPr/>
        </p:nvSpPr>
        <p:spPr>
          <a:xfrm>
            <a:off x="135356" y="228216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49" name="Google Shape;349;p26"/>
          <p:cNvSpPr/>
          <p:nvPr/>
        </p:nvSpPr>
        <p:spPr>
          <a:xfrm>
            <a:off x="135356" y="327665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0" name="Google Shape;350;p26"/>
          <p:cNvSpPr txBox="1"/>
          <p:nvPr/>
        </p:nvSpPr>
        <p:spPr>
          <a:xfrm>
            <a:off x="-38100" y="1759773"/>
            <a:ext cx="1947545" cy="1630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Algorithme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res :=faux.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3048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les 3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façons  possibles d’affecter une  couleur à chaque sommet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591820" marR="257175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tester si cela est un  coloriage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4659" marR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oui alors res :=vrai.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retourner res.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1" name="Google Shape;351;p26"/>
          <p:cNvSpPr/>
          <p:nvPr/>
        </p:nvSpPr>
        <p:spPr>
          <a:xfrm>
            <a:off x="2079358" y="199746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2" name="Google Shape;352;p26"/>
          <p:cNvSpPr txBox="1"/>
          <p:nvPr/>
        </p:nvSpPr>
        <p:spPr>
          <a:xfrm>
            <a:off x="2182990" y="1918676"/>
            <a:ext cx="1706245" cy="49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30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Complexité de l’algorithme  (en nombre d’instructions  effectuées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)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3" name="Google Shape;353;p26"/>
          <p:cNvSpPr txBox="1"/>
          <p:nvPr/>
        </p:nvSpPr>
        <p:spPr>
          <a:xfrm>
            <a:off x="2323033" y="2411493"/>
            <a:ext cx="156273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 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baseline="30000" i="1" lang="en-US" sz="1050">
                <a:latin typeface="Trebuchet MS"/>
                <a:ea typeface="Trebuchet MS"/>
                <a:cs typeface="Trebuchet MS"/>
                <a:sym typeface="Trebuchet MS"/>
              </a:rPr>
              <a:t>є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54" name="Google Shape;354;p26"/>
          <p:cNvSpPr txBox="1"/>
          <p:nvPr/>
        </p:nvSpPr>
        <p:spPr>
          <a:xfrm>
            <a:off x="2208390" y="2596844"/>
            <a:ext cx="136779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où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le nombre 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5" name="Google Shape;355;p26"/>
          <p:cNvSpPr txBox="1"/>
          <p:nvPr/>
        </p:nvSpPr>
        <p:spPr>
          <a:xfrm>
            <a:off x="2208390" y="2768929"/>
            <a:ext cx="6242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sommets.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6" name="Google Shape;356;p26"/>
          <p:cNvSpPr txBox="1"/>
          <p:nvPr/>
        </p:nvSpPr>
        <p:spPr>
          <a:xfrm>
            <a:off x="1931301" y="2826582"/>
            <a:ext cx="2464435" cy="494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6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44145" lvl="0" marL="12700" marR="5080" rtl="0" algn="l">
              <a:lnSpc>
                <a:spcPct val="101499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 On suppose qu’accéder à une arête se fait  en temps constant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7" name="Google Shape;357;p26"/>
          <p:cNvSpPr txBox="1"/>
          <p:nvPr/>
        </p:nvSpPr>
        <p:spPr>
          <a:xfrm>
            <a:off x="4477181" y="3366432"/>
            <a:ext cx="6794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7"/>
          <p:cNvSpPr txBox="1"/>
          <p:nvPr>
            <p:ph type="title"/>
          </p:nvPr>
        </p:nvSpPr>
        <p:spPr>
          <a:xfrm>
            <a:off x="1043813" y="59814"/>
            <a:ext cx="25209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Exemple 2 : 3</a:t>
            </a:r>
            <a:r>
              <a:rPr lang="en-US"/>
              <a:t>-COLORABILITE</a:t>
            </a:r>
            <a:endParaRPr/>
          </a:p>
        </p:txBody>
      </p:sp>
      <p:sp>
        <p:nvSpPr>
          <p:cNvPr id="363" name="Google Shape;363;p27"/>
          <p:cNvSpPr/>
          <p:nvPr/>
        </p:nvSpPr>
        <p:spPr>
          <a:xfrm>
            <a:off x="495363" y="3814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4" name="Google Shape;364;p27"/>
          <p:cNvSpPr txBox="1"/>
          <p:nvPr/>
        </p:nvSpPr>
        <p:spPr>
          <a:xfrm>
            <a:off x="262724" y="302677"/>
            <a:ext cx="3985895" cy="649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740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2550" marR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graphe (fini)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8810" lvl="0" marL="650875" marR="5080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s’il existe un coloriage du graphe utilisant au plus 3  couleurs.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65" name="Google Shape;365;p27"/>
          <p:cNvGrpSpPr/>
          <p:nvPr/>
        </p:nvGrpSpPr>
        <p:grpSpPr>
          <a:xfrm>
            <a:off x="1745092" y="1183447"/>
            <a:ext cx="1110690" cy="570218"/>
            <a:chOff x="1745092" y="1183447"/>
            <a:chExt cx="1110690" cy="570218"/>
          </a:xfrm>
        </p:grpSpPr>
        <p:sp>
          <p:nvSpPr>
            <p:cNvPr id="366" name="Google Shape;366;p27"/>
            <p:cNvSpPr/>
            <p:nvPr/>
          </p:nvSpPr>
          <p:spPr>
            <a:xfrm>
              <a:off x="1890896" y="1680753"/>
              <a:ext cx="502284" cy="0"/>
            </a:xfrm>
            <a:custGeom>
              <a:rect b="b" l="l" r="r" t="t"/>
              <a:pathLst>
                <a:path extrusionOk="0" h="120000" w="502285">
                  <a:moveTo>
                    <a:pt x="0" y="0"/>
                  </a:moveTo>
                  <a:lnTo>
                    <a:pt x="5022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67" name="Google Shape;367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5092" y="1607865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Google Shape;368;p27"/>
            <p:cNvSpPr/>
            <p:nvPr/>
          </p:nvSpPr>
          <p:spPr>
            <a:xfrm>
              <a:off x="1968688" y="1291450"/>
              <a:ext cx="887094" cy="454659"/>
            </a:xfrm>
            <a:custGeom>
              <a:rect b="b" l="l" r="r" t="t"/>
              <a:pathLst>
                <a:path extrusionOk="0" h="454660" w="887094">
                  <a:moveTo>
                    <a:pt x="566588" y="366225"/>
                  </a:moveTo>
                  <a:lnTo>
                    <a:pt x="752151" y="304369"/>
                  </a:lnTo>
                </a:path>
                <a:path extrusionOk="0" h="454660" w="887094">
                  <a:moveTo>
                    <a:pt x="752151" y="258204"/>
                  </a:moveTo>
                  <a:lnTo>
                    <a:pt x="566588" y="196354"/>
                  </a:lnTo>
                </a:path>
                <a:path extrusionOk="0" h="454660" w="887094">
                  <a:moveTo>
                    <a:pt x="497380" y="246189"/>
                  </a:moveTo>
                  <a:lnTo>
                    <a:pt x="497367" y="316398"/>
                  </a:lnTo>
                </a:path>
                <a:path extrusionOk="0" h="454660" w="887094">
                  <a:moveTo>
                    <a:pt x="562626" y="389315"/>
                  </a:moveTo>
                  <a:lnTo>
                    <a:pt x="557494" y="363894"/>
                  </a:lnTo>
                  <a:lnTo>
                    <a:pt x="543498" y="343135"/>
                  </a:lnTo>
                  <a:lnTo>
                    <a:pt x="522739" y="329139"/>
                  </a:lnTo>
                  <a:lnTo>
                    <a:pt x="497318" y="324007"/>
                  </a:lnTo>
                  <a:lnTo>
                    <a:pt x="471897" y="329139"/>
                  </a:lnTo>
                  <a:lnTo>
                    <a:pt x="451138" y="343135"/>
                  </a:lnTo>
                  <a:lnTo>
                    <a:pt x="437142" y="363894"/>
                  </a:lnTo>
                  <a:lnTo>
                    <a:pt x="432009" y="389315"/>
                  </a:lnTo>
                  <a:lnTo>
                    <a:pt x="437142" y="414736"/>
                  </a:lnTo>
                  <a:lnTo>
                    <a:pt x="451138" y="435495"/>
                  </a:lnTo>
                  <a:lnTo>
                    <a:pt x="471897" y="449492"/>
                  </a:lnTo>
                  <a:lnTo>
                    <a:pt x="497318" y="454624"/>
                  </a:lnTo>
                  <a:lnTo>
                    <a:pt x="522739" y="449492"/>
                  </a:lnTo>
                  <a:lnTo>
                    <a:pt x="543498" y="435495"/>
                  </a:lnTo>
                  <a:lnTo>
                    <a:pt x="557494" y="414736"/>
                  </a:lnTo>
                  <a:lnTo>
                    <a:pt x="562626" y="389315"/>
                  </a:lnTo>
                  <a:close/>
                </a:path>
                <a:path extrusionOk="0" h="454660" w="887094">
                  <a:moveTo>
                    <a:pt x="886634" y="281313"/>
                  </a:moveTo>
                  <a:lnTo>
                    <a:pt x="881502" y="255892"/>
                  </a:lnTo>
                  <a:lnTo>
                    <a:pt x="867505" y="235133"/>
                  </a:lnTo>
                  <a:lnTo>
                    <a:pt x="846746" y="221137"/>
                  </a:lnTo>
                  <a:lnTo>
                    <a:pt x="821325" y="216004"/>
                  </a:lnTo>
                  <a:lnTo>
                    <a:pt x="795904" y="221137"/>
                  </a:lnTo>
                  <a:lnTo>
                    <a:pt x="775145" y="235133"/>
                  </a:lnTo>
                  <a:lnTo>
                    <a:pt x="761149" y="255892"/>
                  </a:lnTo>
                  <a:lnTo>
                    <a:pt x="756017" y="281313"/>
                  </a:lnTo>
                  <a:lnTo>
                    <a:pt x="761149" y="306734"/>
                  </a:lnTo>
                  <a:lnTo>
                    <a:pt x="775145" y="327493"/>
                  </a:lnTo>
                  <a:lnTo>
                    <a:pt x="795904" y="341489"/>
                  </a:lnTo>
                  <a:lnTo>
                    <a:pt x="821325" y="346621"/>
                  </a:lnTo>
                  <a:lnTo>
                    <a:pt x="846746" y="341489"/>
                  </a:lnTo>
                  <a:lnTo>
                    <a:pt x="867505" y="327493"/>
                  </a:lnTo>
                  <a:lnTo>
                    <a:pt x="881502" y="306734"/>
                  </a:lnTo>
                  <a:lnTo>
                    <a:pt x="886634" y="281313"/>
                  </a:lnTo>
                  <a:close/>
                </a:path>
                <a:path extrusionOk="0" h="454660" w="887094">
                  <a:moveTo>
                    <a:pt x="562626" y="173310"/>
                  </a:moveTo>
                  <a:lnTo>
                    <a:pt x="557494" y="147889"/>
                  </a:lnTo>
                  <a:lnTo>
                    <a:pt x="543498" y="127130"/>
                  </a:lnTo>
                  <a:lnTo>
                    <a:pt x="522739" y="113134"/>
                  </a:lnTo>
                  <a:lnTo>
                    <a:pt x="497318" y="108002"/>
                  </a:lnTo>
                  <a:lnTo>
                    <a:pt x="471897" y="113134"/>
                  </a:lnTo>
                  <a:lnTo>
                    <a:pt x="451138" y="127130"/>
                  </a:lnTo>
                  <a:lnTo>
                    <a:pt x="437142" y="147889"/>
                  </a:lnTo>
                  <a:lnTo>
                    <a:pt x="432009" y="173310"/>
                  </a:lnTo>
                  <a:lnTo>
                    <a:pt x="437142" y="198731"/>
                  </a:lnTo>
                  <a:lnTo>
                    <a:pt x="451138" y="219491"/>
                  </a:lnTo>
                  <a:lnTo>
                    <a:pt x="471897" y="233487"/>
                  </a:lnTo>
                  <a:lnTo>
                    <a:pt x="497318" y="238619"/>
                  </a:lnTo>
                  <a:lnTo>
                    <a:pt x="522739" y="233487"/>
                  </a:lnTo>
                  <a:lnTo>
                    <a:pt x="543498" y="219491"/>
                  </a:lnTo>
                  <a:lnTo>
                    <a:pt x="557494" y="198731"/>
                  </a:lnTo>
                  <a:lnTo>
                    <a:pt x="562626" y="173310"/>
                  </a:lnTo>
                  <a:close/>
                </a:path>
                <a:path extrusionOk="0" h="454660" w="887094">
                  <a:moveTo>
                    <a:pt x="346621" y="65308"/>
                  </a:moveTo>
                  <a:lnTo>
                    <a:pt x="341489" y="39887"/>
                  </a:lnTo>
                  <a:lnTo>
                    <a:pt x="327493" y="19128"/>
                  </a:lnTo>
                  <a:lnTo>
                    <a:pt x="306734" y="5132"/>
                  </a:lnTo>
                  <a:lnTo>
                    <a:pt x="281313" y="0"/>
                  </a:lnTo>
                  <a:lnTo>
                    <a:pt x="255892" y="5132"/>
                  </a:lnTo>
                  <a:lnTo>
                    <a:pt x="235133" y="19128"/>
                  </a:lnTo>
                  <a:lnTo>
                    <a:pt x="221137" y="39887"/>
                  </a:lnTo>
                  <a:lnTo>
                    <a:pt x="216005" y="65308"/>
                  </a:lnTo>
                  <a:lnTo>
                    <a:pt x="221137" y="90729"/>
                  </a:lnTo>
                  <a:lnTo>
                    <a:pt x="235133" y="111488"/>
                  </a:lnTo>
                  <a:lnTo>
                    <a:pt x="255892" y="125484"/>
                  </a:lnTo>
                  <a:lnTo>
                    <a:pt x="281313" y="130616"/>
                  </a:lnTo>
                  <a:lnTo>
                    <a:pt x="306734" y="125484"/>
                  </a:lnTo>
                  <a:lnTo>
                    <a:pt x="327493" y="111488"/>
                  </a:lnTo>
                  <a:lnTo>
                    <a:pt x="341489" y="90729"/>
                  </a:lnTo>
                  <a:lnTo>
                    <a:pt x="346621" y="65308"/>
                  </a:lnTo>
                  <a:close/>
                </a:path>
                <a:path extrusionOk="0" h="454660" w="887094">
                  <a:moveTo>
                    <a:pt x="130617" y="173310"/>
                  </a:moveTo>
                  <a:lnTo>
                    <a:pt x="125484" y="147889"/>
                  </a:lnTo>
                  <a:lnTo>
                    <a:pt x="111488" y="127130"/>
                  </a:lnTo>
                  <a:lnTo>
                    <a:pt x="90729" y="113134"/>
                  </a:lnTo>
                  <a:lnTo>
                    <a:pt x="65308" y="108002"/>
                  </a:lnTo>
                  <a:lnTo>
                    <a:pt x="39887" y="113134"/>
                  </a:lnTo>
                  <a:lnTo>
                    <a:pt x="19128" y="127130"/>
                  </a:lnTo>
                  <a:lnTo>
                    <a:pt x="5132" y="147889"/>
                  </a:lnTo>
                  <a:lnTo>
                    <a:pt x="0" y="173310"/>
                  </a:lnTo>
                  <a:lnTo>
                    <a:pt x="5132" y="198731"/>
                  </a:lnTo>
                  <a:lnTo>
                    <a:pt x="19128" y="219491"/>
                  </a:lnTo>
                  <a:lnTo>
                    <a:pt x="39887" y="233487"/>
                  </a:lnTo>
                  <a:lnTo>
                    <a:pt x="65308" y="238619"/>
                  </a:lnTo>
                  <a:lnTo>
                    <a:pt x="90729" y="233487"/>
                  </a:lnTo>
                  <a:lnTo>
                    <a:pt x="111488" y="219491"/>
                  </a:lnTo>
                  <a:lnTo>
                    <a:pt x="125484" y="198731"/>
                  </a:lnTo>
                  <a:lnTo>
                    <a:pt x="130617" y="173310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1968688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70" name="Google Shape;370;p27"/>
            <p:cNvSpPr/>
            <p:nvPr/>
          </p:nvSpPr>
          <p:spPr>
            <a:xfrm>
              <a:off x="1752683" y="1183447"/>
              <a:ext cx="648335" cy="346710"/>
            </a:xfrm>
            <a:custGeom>
              <a:rect b="b" l="l" r="r" t="t"/>
              <a:pathLst>
                <a:path extrusionOk="0" h="346709" w="648335">
                  <a:moveTo>
                    <a:pt x="346621" y="65308"/>
                  </a:moveTo>
                  <a:lnTo>
                    <a:pt x="341489" y="39887"/>
                  </a:lnTo>
                  <a:lnTo>
                    <a:pt x="327493" y="19128"/>
                  </a:lnTo>
                  <a:lnTo>
                    <a:pt x="306734" y="5132"/>
                  </a:lnTo>
                  <a:lnTo>
                    <a:pt x="281313" y="0"/>
                  </a:lnTo>
                  <a:lnTo>
                    <a:pt x="255891" y="5132"/>
                  </a:lnTo>
                  <a:lnTo>
                    <a:pt x="235132" y="19128"/>
                  </a:lnTo>
                  <a:lnTo>
                    <a:pt x="221136" y="39887"/>
                  </a:lnTo>
                  <a:lnTo>
                    <a:pt x="216004" y="65308"/>
                  </a:lnTo>
                  <a:lnTo>
                    <a:pt x="221136" y="90729"/>
                  </a:lnTo>
                  <a:lnTo>
                    <a:pt x="235132" y="111488"/>
                  </a:lnTo>
                  <a:lnTo>
                    <a:pt x="255891" y="125484"/>
                  </a:lnTo>
                  <a:lnTo>
                    <a:pt x="281313" y="130617"/>
                  </a:lnTo>
                  <a:lnTo>
                    <a:pt x="306734" y="125484"/>
                  </a:lnTo>
                  <a:lnTo>
                    <a:pt x="327493" y="111488"/>
                  </a:lnTo>
                  <a:lnTo>
                    <a:pt x="341489" y="90729"/>
                  </a:lnTo>
                  <a:lnTo>
                    <a:pt x="346621" y="65308"/>
                  </a:lnTo>
                  <a:close/>
                </a:path>
                <a:path extrusionOk="0" h="346709" w="648335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  <a:path extrusionOk="0" h="346709" w="648335">
                  <a:moveTo>
                    <a:pt x="130616" y="281313"/>
                  </a:moveTo>
                  <a:lnTo>
                    <a:pt x="125484" y="255892"/>
                  </a:lnTo>
                  <a:lnTo>
                    <a:pt x="111488" y="235133"/>
                  </a:lnTo>
                  <a:lnTo>
                    <a:pt x="90729" y="221137"/>
                  </a:lnTo>
                  <a:lnTo>
                    <a:pt x="65308" y="216004"/>
                  </a:lnTo>
                  <a:lnTo>
                    <a:pt x="39887" y="221137"/>
                  </a:lnTo>
                  <a:lnTo>
                    <a:pt x="19128" y="235133"/>
                  </a:lnTo>
                  <a:lnTo>
                    <a:pt x="5132" y="255892"/>
                  </a:lnTo>
                  <a:lnTo>
                    <a:pt x="0" y="281313"/>
                  </a:lnTo>
                  <a:lnTo>
                    <a:pt x="5132" y="306734"/>
                  </a:lnTo>
                  <a:lnTo>
                    <a:pt x="19128" y="327493"/>
                  </a:lnTo>
                  <a:lnTo>
                    <a:pt x="39887" y="341489"/>
                  </a:lnTo>
                  <a:lnTo>
                    <a:pt x="65308" y="346621"/>
                  </a:lnTo>
                  <a:lnTo>
                    <a:pt x="90729" y="341489"/>
                  </a:lnTo>
                  <a:lnTo>
                    <a:pt x="111488" y="327493"/>
                  </a:lnTo>
                  <a:lnTo>
                    <a:pt x="125484" y="306734"/>
                  </a:lnTo>
                  <a:lnTo>
                    <a:pt x="130616" y="281313"/>
                  </a:lnTo>
                  <a:close/>
                </a:path>
                <a:path extrusionOk="0" h="346709" w="648335">
                  <a:moveTo>
                    <a:pt x="648153" y="248661"/>
                  </a:moveTo>
                  <a:lnTo>
                    <a:pt x="562810" y="205998"/>
                  </a:lnTo>
                </a:path>
                <a:path extrusionOk="0" h="346709" w="648335">
                  <a:moveTo>
                    <a:pt x="431875" y="206000"/>
                  </a:moveTo>
                  <a:lnTo>
                    <a:pt x="346532" y="248678"/>
                  </a:lnTo>
                </a:path>
                <a:path extrusionOk="0" h="346709" w="648335">
                  <a:moveTo>
                    <a:pt x="281331" y="208383"/>
                  </a:moveTo>
                  <a:lnTo>
                    <a:pt x="281327" y="138174"/>
                  </a:lnTo>
                </a:path>
                <a:path extrusionOk="0" h="346709" w="648335">
                  <a:moveTo>
                    <a:pt x="346793" y="97978"/>
                  </a:moveTo>
                  <a:lnTo>
                    <a:pt x="432135" y="140662"/>
                  </a:lnTo>
                </a:path>
                <a:path extrusionOk="0" h="346709" w="648335">
                  <a:moveTo>
                    <a:pt x="138212" y="65245"/>
                  </a:moveTo>
                  <a:lnTo>
                    <a:pt x="208421" y="65259"/>
                  </a:lnTo>
                </a:path>
                <a:path extrusionOk="0" h="346709" w="648335">
                  <a:moveTo>
                    <a:pt x="138212" y="281272"/>
                  </a:moveTo>
                  <a:lnTo>
                    <a:pt x="208421" y="281281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71" name="Google Shape;371;p27"/>
          <p:cNvSpPr/>
          <p:nvPr/>
        </p:nvSpPr>
        <p:spPr>
          <a:xfrm>
            <a:off x="135356" y="209237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2" name="Google Shape;372;p27"/>
          <p:cNvSpPr/>
          <p:nvPr/>
        </p:nvSpPr>
        <p:spPr>
          <a:xfrm>
            <a:off x="135356" y="228216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3" name="Google Shape;373;p27"/>
          <p:cNvSpPr/>
          <p:nvPr/>
        </p:nvSpPr>
        <p:spPr>
          <a:xfrm>
            <a:off x="135356" y="327665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4" name="Google Shape;374;p27"/>
          <p:cNvSpPr txBox="1"/>
          <p:nvPr/>
        </p:nvSpPr>
        <p:spPr>
          <a:xfrm>
            <a:off x="-38100" y="1759773"/>
            <a:ext cx="1947545" cy="1630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Algorithme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res :=faux.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3048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les 3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façons  possibles d’affecter une  couleur à chaque sommet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591820" marR="257175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tester si cela est un  coloriage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4659" marR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oui alors res :=vrai.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retourner res.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5" name="Google Shape;375;p27"/>
          <p:cNvSpPr/>
          <p:nvPr/>
        </p:nvSpPr>
        <p:spPr>
          <a:xfrm>
            <a:off x="2079358" y="199746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6" name="Google Shape;376;p27"/>
          <p:cNvSpPr txBox="1"/>
          <p:nvPr/>
        </p:nvSpPr>
        <p:spPr>
          <a:xfrm>
            <a:off x="2182990" y="1918676"/>
            <a:ext cx="1706245" cy="49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30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Complexité de l’algorithme  (en nombre d’instructions  effectuées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)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7" name="Google Shape;377;p27"/>
          <p:cNvSpPr txBox="1"/>
          <p:nvPr/>
        </p:nvSpPr>
        <p:spPr>
          <a:xfrm>
            <a:off x="2323033" y="2411493"/>
            <a:ext cx="156273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 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baseline="30000" i="1" lang="en-US" sz="1050">
                <a:latin typeface="Trebuchet MS"/>
                <a:ea typeface="Trebuchet MS"/>
                <a:cs typeface="Trebuchet MS"/>
                <a:sym typeface="Trebuchet MS"/>
              </a:rPr>
              <a:t>є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78" name="Google Shape;378;p27"/>
          <p:cNvSpPr txBox="1"/>
          <p:nvPr/>
        </p:nvSpPr>
        <p:spPr>
          <a:xfrm>
            <a:off x="2208390" y="2596844"/>
            <a:ext cx="136779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où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le nombre 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9" name="Google Shape;379;p27"/>
          <p:cNvSpPr txBox="1"/>
          <p:nvPr/>
        </p:nvSpPr>
        <p:spPr>
          <a:xfrm>
            <a:off x="2208390" y="2768929"/>
            <a:ext cx="6242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sommets.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0" name="Google Shape;380;p27"/>
          <p:cNvSpPr txBox="1"/>
          <p:nvPr/>
        </p:nvSpPr>
        <p:spPr>
          <a:xfrm>
            <a:off x="1931301" y="2826582"/>
            <a:ext cx="2464435" cy="494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6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44145" lvl="0" marL="12700" marR="5080" rtl="0" algn="l">
              <a:lnSpc>
                <a:spcPct val="101499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 On suppose qu’accéder à une arête se fait  en temps constant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1" name="Google Shape;381;p27"/>
          <p:cNvSpPr txBox="1"/>
          <p:nvPr/>
        </p:nvSpPr>
        <p:spPr>
          <a:xfrm>
            <a:off x="4477181" y="3366432"/>
            <a:ext cx="6794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8"/>
          <p:cNvSpPr txBox="1"/>
          <p:nvPr>
            <p:ph type="title"/>
          </p:nvPr>
        </p:nvSpPr>
        <p:spPr>
          <a:xfrm>
            <a:off x="1043813" y="59814"/>
            <a:ext cx="25209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Exemple 2 : 3</a:t>
            </a:r>
            <a:r>
              <a:rPr lang="en-US"/>
              <a:t>-COLORABILITE</a:t>
            </a:r>
            <a:endParaRPr/>
          </a:p>
        </p:txBody>
      </p:sp>
      <p:sp>
        <p:nvSpPr>
          <p:cNvPr id="387" name="Google Shape;387;p28"/>
          <p:cNvSpPr/>
          <p:nvPr/>
        </p:nvSpPr>
        <p:spPr>
          <a:xfrm>
            <a:off x="495363" y="3814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8" name="Google Shape;388;p28"/>
          <p:cNvSpPr txBox="1"/>
          <p:nvPr/>
        </p:nvSpPr>
        <p:spPr>
          <a:xfrm>
            <a:off x="262724" y="302677"/>
            <a:ext cx="3985895" cy="649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740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2550" marR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graphe (fini)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8810" lvl="0" marL="650875" marR="5080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s’il existe un coloriage du graphe utilisant au plus 3  couleurs.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89" name="Google Shape;389;p28"/>
          <p:cNvGrpSpPr/>
          <p:nvPr/>
        </p:nvGrpSpPr>
        <p:grpSpPr>
          <a:xfrm>
            <a:off x="1745092" y="1183447"/>
            <a:ext cx="1110690" cy="570218"/>
            <a:chOff x="1745092" y="1183447"/>
            <a:chExt cx="1110690" cy="570218"/>
          </a:xfrm>
        </p:grpSpPr>
        <p:sp>
          <p:nvSpPr>
            <p:cNvPr id="390" name="Google Shape;390;p28"/>
            <p:cNvSpPr/>
            <p:nvPr/>
          </p:nvSpPr>
          <p:spPr>
            <a:xfrm>
              <a:off x="1890896" y="1680753"/>
              <a:ext cx="502284" cy="0"/>
            </a:xfrm>
            <a:custGeom>
              <a:rect b="b" l="l" r="r" t="t"/>
              <a:pathLst>
                <a:path extrusionOk="0" h="120000" w="502285">
                  <a:moveTo>
                    <a:pt x="0" y="0"/>
                  </a:moveTo>
                  <a:lnTo>
                    <a:pt x="5022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91" name="Google Shape;391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5092" y="1607865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2" name="Google Shape;392;p28"/>
            <p:cNvSpPr/>
            <p:nvPr/>
          </p:nvSpPr>
          <p:spPr>
            <a:xfrm>
              <a:off x="1968688" y="1291450"/>
              <a:ext cx="887094" cy="454659"/>
            </a:xfrm>
            <a:custGeom>
              <a:rect b="b" l="l" r="r" t="t"/>
              <a:pathLst>
                <a:path extrusionOk="0" h="454660" w="887094">
                  <a:moveTo>
                    <a:pt x="566588" y="366225"/>
                  </a:moveTo>
                  <a:lnTo>
                    <a:pt x="752151" y="304369"/>
                  </a:lnTo>
                </a:path>
                <a:path extrusionOk="0" h="454660" w="887094">
                  <a:moveTo>
                    <a:pt x="752151" y="258204"/>
                  </a:moveTo>
                  <a:lnTo>
                    <a:pt x="566588" y="196354"/>
                  </a:lnTo>
                </a:path>
                <a:path extrusionOk="0" h="454660" w="887094">
                  <a:moveTo>
                    <a:pt x="497380" y="246189"/>
                  </a:moveTo>
                  <a:lnTo>
                    <a:pt x="497367" y="316398"/>
                  </a:lnTo>
                </a:path>
                <a:path extrusionOk="0" h="454660" w="887094">
                  <a:moveTo>
                    <a:pt x="562626" y="389315"/>
                  </a:moveTo>
                  <a:lnTo>
                    <a:pt x="557494" y="363894"/>
                  </a:lnTo>
                  <a:lnTo>
                    <a:pt x="543498" y="343135"/>
                  </a:lnTo>
                  <a:lnTo>
                    <a:pt x="522739" y="329139"/>
                  </a:lnTo>
                  <a:lnTo>
                    <a:pt x="497318" y="324007"/>
                  </a:lnTo>
                  <a:lnTo>
                    <a:pt x="471897" y="329139"/>
                  </a:lnTo>
                  <a:lnTo>
                    <a:pt x="451138" y="343135"/>
                  </a:lnTo>
                  <a:lnTo>
                    <a:pt x="437142" y="363894"/>
                  </a:lnTo>
                  <a:lnTo>
                    <a:pt x="432009" y="389315"/>
                  </a:lnTo>
                  <a:lnTo>
                    <a:pt x="437142" y="414736"/>
                  </a:lnTo>
                  <a:lnTo>
                    <a:pt x="451138" y="435495"/>
                  </a:lnTo>
                  <a:lnTo>
                    <a:pt x="471897" y="449492"/>
                  </a:lnTo>
                  <a:lnTo>
                    <a:pt x="497318" y="454624"/>
                  </a:lnTo>
                  <a:lnTo>
                    <a:pt x="522739" y="449492"/>
                  </a:lnTo>
                  <a:lnTo>
                    <a:pt x="543498" y="435495"/>
                  </a:lnTo>
                  <a:lnTo>
                    <a:pt x="557494" y="414736"/>
                  </a:lnTo>
                  <a:lnTo>
                    <a:pt x="562626" y="389315"/>
                  </a:lnTo>
                  <a:close/>
                </a:path>
                <a:path extrusionOk="0" h="454660" w="887094">
                  <a:moveTo>
                    <a:pt x="886634" y="281313"/>
                  </a:moveTo>
                  <a:lnTo>
                    <a:pt x="881502" y="255892"/>
                  </a:lnTo>
                  <a:lnTo>
                    <a:pt x="867505" y="235133"/>
                  </a:lnTo>
                  <a:lnTo>
                    <a:pt x="846746" y="221137"/>
                  </a:lnTo>
                  <a:lnTo>
                    <a:pt x="821325" y="216004"/>
                  </a:lnTo>
                  <a:lnTo>
                    <a:pt x="795904" y="221137"/>
                  </a:lnTo>
                  <a:lnTo>
                    <a:pt x="775145" y="235133"/>
                  </a:lnTo>
                  <a:lnTo>
                    <a:pt x="761149" y="255892"/>
                  </a:lnTo>
                  <a:lnTo>
                    <a:pt x="756017" y="281313"/>
                  </a:lnTo>
                  <a:lnTo>
                    <a:pt x="761149" y="306734"/>
                  </a:lnTo>
                  <a:lnTo>
                    <a:pt x="775145" y="327493"/>
                  </a:lnTo>
                  <a:lnTo>
                    <a:pt x="795904" y="341489"/>
                  </a:lnTo>
                  <a:lnTo>
                    <a:pt x="821325" y="346621"/>
                  </a:lnTo>
                  <a:lnTo>
                    <a:pt x="846746" y="341489"/>
                  </a:lnTo>
                  <a:lnTo>
                    <a:pt x="867505" y="327493"/>
                  </a:lnTo>
                  <a:lnTo>
                    <a:pt x="881502" y="306734"/>
                  </a:lnTo>
                  <a:lnTo>
                    <a:pt x="886634" y="281313"/>
                  </a:lnTo>
                  <a:close/>
                </a:path>
                <a:path extrusionOk="0" h="454660" w="887094">
                  <a:moveTo>
                    <a:pt x="562626" y="173310"/>
                  </a:moveTo>
                  <a:lnTo>
                    <a:pt x="557494" y="147889"/>
                  </a:lnTo>
                  <a:lnTo>
                    <a:pt x="543498" y="127130"/>
                  </a:lnTo>
                  <a:lnTo>
                    <a:pt x="522739" y="113134"/>
                  </a:lnTo>
                  <a:lnTo>
                    <a:pt x="497318" y="108002"/>
                  </a:lnTo>
                  <a:lnTo>
                    <a:pt x="471897" y="113134"/>
                  </a:lnTo>
                  <a:lnTo>
                    <a:pt x="451138" y="127130"/>
                  </a:lnTo>
                  <a:lnTo>
                    <a:pt x="437142" y="147889"/>
                  </a:lnTo>
                  <a:lnTo>
                    <a:pt x="432009" y="173310"/>
                  </a:lnTo>
                  <a:lnTo>
                    <a:pt x="437142" y="198731"/>
                  </a:lnTo>
                  <a:lnTo>
                    <a:pt x="451138" y="219491"/>
                  </a:lnTo>
                  <a:lnTo>
                    <a:pt x="471897" y="233487"/>
                  </a:lnTo>
                  <a:lnTo>
                    <a:pt x="497318" y="238619"/>
                  </a:lnTo>
                  <a:lnTo>
                    <a:pt x="522739" y="233487"/>
                  </a:lnTo>
                  <a:lnTo>
                    <a:pt x="543498" y="219491"/>
                  </a:lnTo>
                  <a:lnTo>
                    <a:pt x="557494" y="198731"/>
                  </a:lnTo>
                  <a:lnTo>
                    <a:pt x="562626" y="173310"/>
                  </a:lnTo>
                  <a:close/>
                </a:path>
                <a:path extrusionOk="0" h="454660" w="887094">
                  <a:moveTo>
                    <a:pt x="346621" y="65308"/>
                  </a:moveTo>
                  <a:lnTo>
                    <a:pt x="341489" y="39887"/>
                  </a:lnTo>
                  <a:lnTo>
                    <a:pt x="327493" y="19128"/>
                  </a:lnTo>
                  <a:lnTo>
                    <a:pt x="306734" y="5132"/>
                  </a:lnTo>
                  <a:lnTo>
                    <a:pt x="281313" y="0"/>
                  </a:lnTo>
                  <a:lnTo>
                    <a:pt x="255892" y="5132"/>
                  </a:lnTo>
                  <a:lnTo>
                    <a:pt x="235133" y="19128"/>
                  </a:lnTo>
                  <a:lnTo>
                    <a:pt x="221137" y="39887"/>
                  </a:lnTo>
                  <a:lnTo>
                    <a:pt x="216005" y="65308"/>
                  </a:lnTo>
                  <a:lnTo>
                    <a:pt x="221137" y="90729"/>
                  </a:lnTo>
                  <a:lnTo>
                    <a:pt x="235133" y="111488"/>
                  </a:lnTo>
                  <a:lnTo>
                    <a:pt x="255892" y="125484"/>
                  </a:lnTo>
                  <a:lnTo>
                    <a:pt x="281313" y="130616"/>
                  </a:lnTo>
                  <a:lnTo>
                    <a:pt x="306734" y="125484"/>
                  </a:lnTo>
                  <a:lnTo>
                    <a:pt x="327493" y="111488"/>
                  </a:lnTo>
                  <a:lnTo>
                    <a:pt x="341489" y="90729"/>
                  </a:lnTo>
                  <a:lnTo>
                    <a:pt x="346621" y="65308"/>
                  </a:lnTo>
                  <a:close/>
                </a:path>
                <a:path extrusionOk="0" h="454660" w="887094">
                  <a:moveTo>
                    <a:pt x="130617" y="173310"/>
                  </a:moveTo>
                  <a:lnTo>
                    <a:pt x="125484" y="147889"/>
                  </a:lnTo>
                  <a:lnTo>
                    <a:pt x="111488" y="127130"/>
                  </a:lnTo>
                  <a:lnTo>
                    <a:pt x="90729" y="113134"/>
                  </a:lnTo>
                  <a:lnTo>
                    <a:pt x="65308" y="108002"/>
                  </a:lnTo>
                  <a:lnTo>
                    <a:pt x="39887" y="113134"/>
                  </a:lnTo>
                  <a:lnTo>
                    <a:pt x="19128" y="127130"/>
                  </a:lnTo>
                  <a:lnTo>
                    <a:pt x="5132" y="147889"/>
                  </a:lnTo>
                  <a:lnTo>
                    <a:pt x="0" y="173310"/>
                  </a:lnTo>
                  <a:lnTo>
                    <a:pt x="5132" y="198731"/>
                  </a:lnTo>
                  <a:lnTo>
                    <a:pt x="19128" y="219491"/>
                  </a:lnTo>
                  <a:lnTo>
                    <a:pt x="39887" y="233487"/>
                  </a:lnTo>
                  <a:lnTo>
                    <a:pt x="65308" y="238619"/>
                  </a:lnTo>
                  <a:lnTo>
                    <a:pt x="90729" y="233487"/>
                  </a:lnTo>
                  <a:lnTo>
                    <a:pt x="111488" y="219491"/>
                  </a:lnTo>
                  <a:lnTo>
                    <a:pt x="125484" y="198731"/>
                  </a:lnTo>
                  <a:lnTo>
                    <a:pt x="130617" y="173310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1968688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1968688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1752683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1752683" y="1183447"/>
              <a:ext cx="648335" cy="346710"/>
            </a:xfrm>
            <a:custGeom>
              <a:rect b="b" l="l" r="r" t="t"/>
              <a:pathLst>
                <a:path extrusionOk="0" h="346709" w="648335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  <a:path extrusionOk="0" h="346709" w="648335">
                  <a:moveTo>
                    <a:pt x="130616" y="281313"/>
                  </a:moveTo>
                  <a:lnTo>
                    <a:pt x="125484" y="255892"/>
                  </a:lnTo>
                  <a:lnTo>
                    <a:pt x="111488" y="235133"/>
                  </a:lnTo>
                  <a:lnTo>
                    <a:pt x="90729" y="221137"/>
                  </a:lnTo>
                  <a:lnTo>
                    <a:pt x="65308" y="216004"/>
                  </a:lnTo>
                  <a:lnTo>
                    <a:pt x="39887" y="221137"/>
                  </a:lnTo>
                  <a:lnTo>
                    <a:pt x="19128" y="235133"/>
                  </a:lnTo>
                  <a:lnTo>
                    <a:pt x="5132" y="255892"/>
                  </a:lnTo>
                  <a:lnTo>
                    <a:pt x="0" y="281313"/>
                  </a:lnTo>
                  <a:lnTo>
                    <a:pt x="5132" y="306734"/>
                  </a:lnTo>
                  <a:lnTo>
                    <a:pt x="19128" y="327493"/>
                  </a:lnTo>
                  <a:lnTo>
                    <a:pt x="39887" y="341489"/>
                  </a:lnTo>
                  <a:lnTo>
                    <a:pt x="65308" y="346621"/>
                  </a:lnTo>
                  <a:lnTo>
                    <a:pt x="90729" y="341489"/>
                  </a:lnTo>
                  <a:lnTo>
                    <a:pt x="111488" y="327493"/>
                  </a:lnTo>
                  <a:lnTo>
                    <a:pt x="125484" y="306734"/>
                  </a:lnTo>
                  <a:lnTo>
                    <a:pt x="130616" y="281313"/>
                  </a:lnTo>
                  <a:close/>
                </a:path>
                <a:path extrusionOk="0" h="346709" w="648335">
                  <a:moveTo>
                    <a:pt x="648153" y="248661"/>
                  </a:moveTo>
                  <a:lnTo>
                    <a:pt x="562810" y="205998"/>
                  </a:lnTo>
                </a:path>
                <a:path extrusionOk="0" h="346709" w="648335">
                  <a:moveTo>
                    <a:pt x="431875" y="206000"/>
                  </a:moveTo>
                  <a:lnTo>
                    <a:pt x="346532" y="248678"/>
                  </a:lnTo>
                </a:path>
                <a:path extrusionOk="0" h="346709" w="648335">
                  <a:moveTo>
                    <a:pt x="281331" y="208383"/>
                  </a:moveTo>
                  <a:lnTo>
                    <a:pt x="281327" y="138174"/>
                  </a:lnTo>
                </a:path>
                <a:path extrusionOk="0" h="346709" w="648335">
                  <a:moveTo>
                    <a:pt x="346793" y="97978"/>
                  </a:moveTo>
                  <a:lnTo>
                    <a:pt x="432135" y="140662"/>
                  </a:lnTo>
                </a:path>
                <a:path extrusionOk="0" h="346709" w="648335">
                  <a:moveTo>
                    <a:pt x="138212" y="65245"/>
                  </a:moveTo>
                  <a:lnTo>
                    <a:pt x="208421" y="65259"/>
                  </a:lnTo>
                </a:path>
                <a:path extrusionOk="0" h="346709" w="648335">
                  <a:moveTo>
                    <a:pt x="138212" y="281272"/>
                  </a:moveTo>
                  <a:lnTo>
                    <a:pt x="208421" y="281281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97" name="Google Shape;397;p28"/>
          <p:cNvSpPr/>
          <p:nvPr/>
        </p:nvSpPr>
        <p:spPr>
          <a:xfrm>
            <a:off x="135356" y="209237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8" name="Google Shape;398;p28"/>
          <p:cNvSpPr/>
          <p:nvPr/>
        </p:nvSpPr>
        <p:spPr>
          <a:xfrm>
            <a:off x="135356" y="228216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9" name="Google Shape;399;p28"/>
          <p:cNvSpPr/>
          <p:nvPr/>
        </p:nvSpPr>
        <p:spPr>
          <a:xfrm>
            <a:off x="135356" y="327665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0" name="Google Shape;400;p28"/>
          <p:cNvSpPr txBox="1"/>
          <p:nvPr/>
        </p:nvSpPr>
        <p:spPr>
          <a:xfrm>
            <a:off x="-38100" y="1759773"/>
            <a:ext cx="1947545" cy="1630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Algorithme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res :=faux.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3048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les 3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façons  possibles d’affecter une  couleur à chaque sommet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591820" marR="257175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tester si cela est un  coloriage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4659" marR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oui alors res :=vrai.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retourner res.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1" name="Google Shape;401;p28"/>
          <p:cNvSpPr/>
          <p:nvPr/>
        </p:nvSpPr>
        <p:spPr>
          <a:xfrm>
            <a:off x="2079358" y="199746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2" name="Google Shape;402;p28"/>
          <p:cNvSpPr txBox="1"/>
          <p:nvPr/>
        </p:nvSpPr>
        <p:spPr>
          <a:xfrm>
            <a:off x="2182990" y="1918676"/>
            <a:ext cx="1706245" cy="49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30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Complexité de l’algorithme  (en nombre d’instructions  effectuées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)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3" name="Google Shape;403;p28"/>
          <p:cNvSpPr txBox="1"/>
          <p:nvPr/>
        </p:nvSpPr>
        <p:spPr>
          <a:xfrm>
            <a:off x="2323033" y="2411493"/>
            <a:ext cx="156273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 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baseline="30000" i="1" lang="en-US" sz="1050">
                <a:latin typeface="Trebuchet MS"/>
                <a:ea typeface="Trebuchet MS"/>
                <a:cs typeface="Trebuchet MS"/>
                <a:sym typeface="Trebuchet MS"/>
              </a:rPr>
              <a:t>є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04" name="Google Shape;404;p28"/>
          <p:cNvSpPr txBox="1"/>
          <p:nvPr/>
        </p:nvSpPr>
        <p:spPr>
          <a:xfrm>
            <a:off x="2208390" y="2596844"/>
            <a:ext cx="136779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où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le nombre 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5" name="Google Shape;405;p28"/>
          <p:cNvSpPr txBox="1"/>
          <p:nvPr/>
        </p:nvSpPr>
        <p:spPr>
          <a:xfrm>
            <a:off x="2208390" y="2768929"/>
            <a:ext cx="6242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sommets.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6" name="Google Shape;406;p28"/>
          <p:cNvSpPr txBox="1"/>
          <p:nvPr/>
        </p:nvSpPr>
        <p:spPr>
          <a:xfrm>
            <a:off x="1931301" y="2826582"/>
            <a:ext cx="2464435" cy="494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6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44145" lvl="0" marL="12700" marR="5080" rtl="0" algn="l">
              <a:lnSpc>
                <a:spcPct val="101499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 On suppose qu’accéder à une arête se fait  en temps constant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7" name="Google Shape;407;p28"/>
          <p:cNvSpPr txBox="1"/>
          <p:nvPr/>
        </p:nvSpPr>
        <p:spPr>
          <a:xfrm>
            <a:off x="4477181" y="3366432"/>
            <a:ext cx="6794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9"/>
          <p:cNvSpPr txBox="1"/>
          <p:nvPr>
            <p:ph type="title"/>
          </p:nvPr>
        </p:nvSpPr>
        <p:spPr>
          <a:xfrm>
            <a:off x="1043813" y="59814"/>
            <a:ext cx="25209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Exemple 2 : 3</a:t>
            </a:r>
            <a:r>
              <a:rPr lang="en-US"/>
              <a:t>-COLORABILITE</a:t>
            </a:r>
            <a:endParaRPr/>
          </a:p>
        </p:txBody>
      </p:sp>
      <p:sp>
        <p:nvSpPr>
          <p:cNvPr id="413" name="Google Shape;413;p29"/>
          <p:cNvSpPr/>
          <p:nvPr/>
        </p:nvSpPr>
        <p:spPr>
          <a:xfrm>
            <a:off x="495363" y="3814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4" name="Google Shape;414;p29"/>
          <p:cNvSpPr txBox="1"/>
          <p:nvPr/>
        </p:nvSpPr>
        <p:spPr>
          <a:xfrm>
            <a:off x="262724" y="302677"/>
            <a:ext cx="3985895" cy="649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740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2550" marR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graphe (fini)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8810" lvl="0" marL="650875" marR="5080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s’il existe un coloriage du graphe utilisant au plus 3  couleurs.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15" name="Google Shape;415;p29"/>
          <p:cNvGrpSpPr/>
          <p:nvPr/>
        </p:nvGrpSpPr>
        <p:grpSpPr>
          <a:xfrm>
            <a:off x="1745092" y="1183447"/>
            <a:ext cx="1110690" cy="570218"/>
            <a:chOff x="1745092" y="1183447"/>
            <a:chExt cx="1110690" cy="570218"/>
          </a:xfrm>
        </p:grpSpPr>
        <p:sp>
          <p:nvSpPr>
            <p:cNvPr id="416" name="Google Shape;416;p29"/>
            <p:cNvSpPr/>
            <p:nvPr/>
          </p:nvSpPr>
          <p:spPr>
            <a:xfrm>
              <a:off x="1890896" y="1680753"/>
              <a:ext cx="502284" cy="0"/>
            </a:xfrm>
            <a:custGeom>
              <a:rect b="b" l="l" r="r" t="t"/>
              <a:pathLst>
                <a:path extrusionOk="0" h="120000" w="502285">
                  <a:moveTo>
                    <a:pt x="0" y="0"/>
                  </a:moveTo>
                  <a:lnTo>
                    <a:pt x="5022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17" name="Google Shape;417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5092" y="1607865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8" name="Google Shape;418;p29"/>
            <p:cNvSpPr/>
            <p:nvPr/>
          </p:nvSpPr>
          <p:spPr>
            <a:xfrm>
              <a:off x="1968688" y="1291450"/>
              <a:ext cx="887094" cy="454659"/>
            </a:xfrm>
            <a:custGeom>
              <a:rect b="b" l="l" r="r" t="t"/>
              <a:pathLst>
                <a:path extrusionOk="0" h="454660" w="887094">
                  <a:moveTo>
                    <a:pt x="566588" y="366225"/>
                  </a:moveTo>
                  <a:lnTo>
                    <a:pt x="752151" y="304369"/>
                  </a:lnTo>
                </a:path>
                <a:path extrusionOk="0" h="454660" w="887094">
                  <a:moveTo>
                    <a:pt x="752151" y="258204"/>
                  </a:moveTo>
                  <a:lnTo>
                    <a:pt x="566588" y="196354"/>
                  </a:lnTo>
                </a:path>
                <a:path extrusionOk="0" h="454660" w="887094">
                  <a:moveTo>
                    <a:pt x="497380" y="246189"/>
                  </a:moveTo>
                  <a:lnTo>
                    <a:pt x="497367" y="316398"/>
                  </a:lnTo>
                </a:path>
                <a:path extrusionOk="0" h="454660" w="887094">
                  <a:moveTo>
                    <a:pt x="562626" y="389315"/>
                  </a:moveTo>
                  <a:lnTo>
                    <a:pt x="557494" y="363894"/>
                  </a:lnTo>
                  <a:lnTo>
                    <a:pt x="543498" y="343135"/>
                  </a:lnTo>
                  <a:lnTo>
                    <a:pt x="522739" y="329139"/>
                  </a:lnTo>
                  <a:lnTo>
                    <a:pt x="497318" y="324007"/>
                  </a:lnTo>
                  <a:lnTo>
                    <a:pt x="471897" y="329139"/>
                  </a:lnTo>
                  <a:lnTo>
                    <a:pt x="451138" y="343135"/>
                  </a:lnTo>
                  <a:lnTo>
                    <a:pt x="437142" y="363894"/>
                  </a:lnTo>
                  <a:lnTo>
                    <a:pt x="432009" y="389315"/>
                  </a:lnTo>
                  <a:lnTo>
                    <a:pt x="437142" y="414736"/>
                  </a:lnTo>
                  <a:lnTo>
                    <a:pt x="451138" y="435495"/>
                  </a:lnTo>
                  <a:lnTo>
                    <a:pt x="471897" y="449492"/>
                  </a:lnTo>
                  <a:lnTo>
                    <a:pt x="497318" y="454624"/>
                  </a:lnTo>
                  <a:lnTo>
                    <a:pt x="522739" y="449492"/>
                  </a:lnTo>
                  <a:lnTo>
                    <a:pt x="543498" y="435495"/>
                  </a:lnTo>
                  <a:lnTo>
                    <a:pt x="557494" y="414736"/>
                  </a:lnTo>
                  <a:lnTo>
                    <a:pt x="562626" y="389315"/>
                  </a:lnTo>
                  <a:close/>
                </a:path>
                <a:path extrusionOk="0" h="454660" w="887094">
                  <a:moveTo>
                    <a:pt x="886634" y="281313"/>
                  </a:moveTo>
                  <a:lnTo>
                    <a:pt x="881502" y="255892"/>
                  </a:lnTo>
                  <a:lnTo>
                    <a:pt x="867505" y="235133"/>
                  </a:lnTo>
                  <a:lnTo>
                    <a:pt x="846746" y="221137"/>
                  </a:lnTo>
                  <a:lnTo>
                    <a:pt x="821325" y="216004"/>
                  </a:lnTo>
                  <a:lnTo>
                    <a:pt x="795904" y="221137"/>
                  </a:lnTo>
                  <a:lnTo>
                    <a:pt x="775145" y="235133"/>
                  </a:lnTo>
                  <a:lnTo>
                    <a:pt x="761149" y="255892"/>
                  </a:lnTo>
                  <a:lnTo>
                    <a:pt x="756017" y="281313"/>
                  </a:lnTo>
                  <a:lnTo>
                    <a:pt x="761149" y="306734"/>
                  </a:lnTo>
                  <a:lnTo>
                    <a:pt x="775145" y="327493"/>
                  </a:lnTo>
                  <a:lnTo>
                    <a:pt x="795904" y="341489"/>
                  </a:lnTo>
                  <a:lnTo>
                    <a:pt x="821325" y="346621"/>
                  </a:lnTo>
                  <a:lnTo>
                    <a:pt x="846746" y="341489"/>
                  </a:lnTo>
                  <a:lnTo>
                    <a:pt x="867505" y="327493"/>
                  </a:lnTo>
                  <a:lnTo>
                    <a:pt x="881502" y="306734"/>
                  </a:lnTo>
                  <a:lnTo>
                    <a:pt x="886634" y="281313"/>
                  </a:lnTo>
                  <a:close/>
                </a:path>
                <a:path extrusionOk="0" h="454660" w="887094">
                  <a:moveTo>
                    <a:pt x="562626" y="173310"/>
                  </a:moveTo>
                  <a:lnTo>
                    <a:pt x="557494" y="147889"/>
                  </a:lnTo>
                  <a:lnTo>
                    <a:pt x="543498" y="127130"/>
                  </a:lnTo>
                  <a:lnTo>
                    <a:pt x="522739" y="113134"/>
                  </a:lnTo>
                  <a:lnTo>
                    <a:pt x="497318" y="108002"/>
                  </a:lnTo>
                  <a:lnTo>
                    <a:pt x="471897" y="113134"/>
                  </a:lnTo>
                  <a:lnTo>
                    <a:pt x="451138" y="127130"/>
                  </a:lnTo>
                  <a:lnTo>
                    <a:pt x="437142" y="147889"/>
                  </a:lnTo>
                  <a:lnTo>
                    <a:pt x="432009" y="173310"/>
                  </a:lnTo>
                  <a:lnTo>
                    <a:pt x="437142" y="198731"/>
                  </a:lnTo>
                  <a:lnTo>
                    <a:pt x="451138" y="219491"/>
                  </a:lnTo>
                  <a:lnTo>
                    <a:pt x="471897" y="233487"/>
                  </a:lnTo>
                  <a:lnTo>
                    <a:pt x="497318" y="238619"/>
                  </a:lnTo>
                  <a:lnTo>
                    <a:pt x="522739" y="233487"/>
                  </a:lnTo>
                  <a:lnTo>
                    <a:pt x="543498" y="219491"/>
                  </a:lnTo>
                  <a:lnTo>
                    <a:pt x="557494" y="198731"/>
                  </a:lnTo>
                  <a:lnTo>
                    <a:pt x="562626" y="173310"/>
                  </a:lnTo>
                  <a:close/>
                </a:path>
                <a:path extrusionOk="0" h="454660" w="887094">
                  <a:moveTo>
                    <a:pt x="346621" y="65308"/>
                  </a:moveTo>
                  <a:lnTo>
                    <a:pt x="341489" y="39887"/>
                  </a:lnTo>
                  <a:lnTo>
                    <a:pt x="327493" y="19128"/>
                  </a:lnTo>
                  <a:lnTo>
                    <a:pt x="306734" y="5132"/>
                  </a:lnTo>
                  <a:lnTo>
                    <a:pt x="281313" y="0"/>
                  </a:lnTo>
                  <a:lnTo>
                    <a:pt x="255892" y="5132"/>
                  </a:lnTo>
                  <a:lnTo>
                    <a:pt x="235133" y="19128"/>
                  </a:lnTo>
                  <a:lnTo>
                    <a:pt x="221137" y="39887"/>
                  </a:lnTo>
                  <a:lnTo>
                    <a:pt x="216005" y="65308"/>
                  </a:lnTo>
                  <a:lnTo>
                    <a:pt x="221137" y="90729"/>
                  </a:lnTo>
                  <a:lnTo>
                    <a:pt x="235133" y="111488"/>
                  </a:lnTo>
                  <a:lnTo>
                    <a:pt x="255892" y="125484"/>
                  </a:lnTo>
                  <a:lnTo>
                    <a:pt x="281313" y="130616"/>
                  </a:lnTo>
                  <a:lnTo>
                    <a:pt x="306734" y="125484"/>
                  </a:lnTo>
                  <a:lnTo>
                    <a:pt x="327493" y="111488"/>
                  </a:lnTo>
                  <a:lnTo>
                    <a:pt x="341489" y="90729"/>
                  </a:lnTo>
                  <a:lnTo>
                    <a:pt x="346621" y="65308"/>
                  </a:lnTo>
                  <a:close/>
                </a:path>
                <a:path extrusionOk="0" h="454660" w="887094">
                  <a:moveTo>
                    <a:pt x="130617" y="173310"/>
                  </a:moveTo>
                  <a:lnTo>
                    <a:pt x="125484" y="147889"/>
                  </a:lnTo>
                  <a:lnTo>
                    <a:pt x="111488" y="127130"/>
                  </a:lnTo>
                  <a:lnTo>
                    <a:pt x="90729" y="113134"/>
                  </a:lnTo>
                  <a:lnTo>
                    <a:pt x="65308" y="108002"/>
                  </a:lnTo>
                  <a:lnTo>
                    <a:pt x="39887" y="113134"/>
                  </a:lnTo>
                  <a:lnTo>
                    <a:pt x="19128" y="127130"/>
                  </a:lnTo>
                  <a:lnTo>
                    <a:pt x="5132" y="147889"/>
                  </a:lnTo>
                  <a:lnTo>
                    <a:pt x="0" y="173310"/>
                  </a:lnTo>
                  <a:lnTo>
                    <a:pt x="5132" y="198731"/>
                  </a:lnTo>
                  <a:lnTo>
                    <a:pt x="19128" y="219491"/>
                  </a:lnTo>
                  <a:lnTo>
                    <a:pt x="39887" y="233487"/>
                  </a:lnTo>
                  <a:lnTo>
                    <a:pt x="65308" y="238619"/>
                  </a:lnTo>
                  <a:lnTo>
                    <a:pt x="90729" y="233487"/>
                  </a:lnTo>
                  <a:lnTo>
                    <a:pt x="111488" y="219491"/>
                  </a:lnTo>
                  <a:lnTo>
                    <a:pt x="125484" y="198731"/>
                  </a:lnTo>
                  <a:lnTo>
                    <a:pt x="130617" y="173310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1968688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1968688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1752683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22" name="Google Shape;422;p29"/>
            <p:cNvSpPr/>
            <p:nvPr/>
          </p:nvSpPr>
          <p:spPr>
            <a:xfrm>
              <a:off x="1752683" y="1183447"/>
              <a:ext cx="648335" cy="346710"/>
            </a:xfrm>
            <a:custGeom>
              <a:rect b="b" l="l" r="r" t="t"/>
              <a:pathLst>
                <a:path extrusionOk="0" h="346709" w="648335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  <a:path extrusionOk="0" h="346709" w="648335">
                  <a:moveTo>
                    <a:pt x="130616" y="281313"/>
                  </a:moveTo>
                  <a:lnTo>
                    <a:pt x="125484" y="255892"/>
                  </a:lnTo>
                  <a:lnTo>
                    <a:pt x="111488" y="235133"/>
                  </a:lnTo>
                  <a:lnTo>
                    <a:pt x="90729" y="221137"/>
                  </a:lnTo>
                  <a:lnTo>
                    <a:pt x="65308" y="216004"/>
                  </a:lnTo>
                  <a:lnTo>
                    <a:pt x="39887" y="221137"/>
                  </a:lnTo>
                  <a:lnTo>
                    <a:pt x="19128" y="235133"/>
                  </a:lnTo>
                  <a:lnTo>
                    <a:pt x="5132" y="255892"/>
                  </a:lnTo>
                  <a:lnTo>
                    <a:pt x="0" y="281313"/>
                  </a:lnTo>
                  <a:lnTo>
                    <a:pt x="5132" y="306734"/>
                  </a:lnTo>
                  <a:lnTo>
                    <a:pt x="19128" y="327493"/>
                  </a:lnTo>
                  <a:lnTo>
                    <a:pt x="39887" y="341489"/>
                  </a:lnTo>
                  <a:lnTo>
                    <a:pt x="65308" y="346621"/>
                  </a:lnTo>
                  <a:lnTo>
                    <a:pt x="90729" y="341489"/>
                  </a:lnTo>
                  <a:lnTo>
                    <a:pt x="111488" y="327493"/>
                  </a:lnTo>
                  <a:lnTo>
                    <a:pt x="125484" y="306734"/>
                  </a:lnTo>
                  <a:lnTo>
                    <a:pt x="130616" y="281313"/>
                  </a:lnTo>
                  <a:close/>
                </a:path>
                <a:path extrusionOk="0" h="346709" w="648335">
                  <a:moveTo>
                    <a:pt x="648153" y="248661"/>
                  </a:moveTo>
                  <a:lnTo>
                    <a:pt x="562810" y="205998"/>
                  </a:lnTo>
                </a:path>
                <a:path extrusionOk="0" h="346709" w="648335">
                  <a:moveTo>
                    <a:pt x="431875" y="206000"/>
                  </a:moveTo>
                  <a:lnTo>
                    <a:pt x="346532" y="248678"/>
                  </a:lnTo>
                </a:path>
                <a:path extrusionOk="0" h="346709" w="648335">
                  <a:moveTo>
                    <a:pt x="281331" y="208383"/>
                  </a:moveTo>
                  <a:lnTo>
                    <a:pt x="281327" y="138174"/>
                  </a:lnTo>
                </a:path>
                <a:path extrusionOk="0" h="346709" w="648335">
                  <a:moveTo>
                    <a:pt x="346793" y="97978"/>
                  </a:moveTo>
                  <a:lnTo>
                    <a:pt x="432135" y="140662"/>
                  </a:lnTo>
                </a:path>
                <a:path extrusionOk="0" h="346709" w="648335">
                  <a:moveTo>
                    <a:pt x="138212" y="65245"/>
                  </a:moveTo>
                  <a:lnTo>
                    <a:pt x="208421" y="65259"/>
                  </a:lnTo>
                </a:path>
                <a:path extrusionOk="0" h="346709" w="648335">
                  <a:moveTo>
                    <a:pt x="138212" y="281272"/>
                  </a:moveTo>
                  <a:lnTo>
                    <a:pt x="208421" y="281281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423" name="Google Shape;423;p29"/>
          <p:cNvSpPr/>
          <p:nvPr/>
        </p:nvSpPr>
        <p:spPr>
          <a:xfrm>
            <a:off x="135356" y="209237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4" name="Google Shape;424;p29"/>
          <p:cNvSpPr/>
          <p:nvPr/>
        </p:nvSpPr>
        <p:spPr>
          <a:xfrm>
            <a:off x="135356" y="228216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5" name="Google Shape;425;p29"/>
          <p:cNvSpPr/>
          <p:nvPr/>
        </p:nvSpPr>
        <p:spPr>
          <a:xfrm>
            <a:off x="135356" y="327665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6" name="Google Shape;426;p29"/>
          <p:cNvSpPr txBox="1"/>
          <p:nvPr/>
        </p:nvSpPr>
        <p:spPr>
          <a:xfrm>
            <a:off x="-38100" y="1759773"/>
            <a:ext cx="1947545" cy="1630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Algorithme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res :=faux.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3048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les 3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façons  possibles d’affecter une  couleur à chaque sommet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591820" marR="257175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tester si cela est un  coloriage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4659" marR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oui alors res :=vrai.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retourner res.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7" name="Google Shape;427;p29"/>
          <p:cNvSpPr/>
          <p:nvPr/>
        </p:nvSpPr>
        <p:spPr>
          <a:xfrm>
            <a:off x="2079358" y="199746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8" name="Google Shape;428;p29"/>
          <p:cNvSpPr txBox="1"/>
          <p:nvPr/>
        </p:nvSpPr>
        <p:spPr>
          <a:xfrm>
            <a:off x="2182990" y="1918676"/>
            <a:ext cx="1706245" cy="49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30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Complexité de l’algorithme  (en nombre d’instructions  effectuées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)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9" name="Google Shape;429;p29"/>
          <p:cNvSpPr txBox="1"/>
          <p:nvPr/>
        </p:nvSpPr>
        <p:spPr>
          <a:xfrm>
            <a:off x="2323033" y="2411493"/>
            <a:ext cx="156273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 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baseline="30000" i="1" lang="en-US" sz="1050">
                <a:latin typeface="Trebuchet MS"/>
                <a:ea typeface="Trebuchet MS"/>
                <a:cs typeface="Trebuchet MS"/>
                <a:sym typeface="Trebuchet MS"/>
              </a:rPr>
              <a:t>є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30" name="Google Shape;430;p29"/>
          <p:cNvSpPr txBox="1"/>
          <p:nvPr/>
        </p:nvSpPr>
        <p:spPr>
          <a:xfrm>
            <a:off x="2208390" y="2596844"/>
            <a:ext cx="136779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où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le nombre 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1" name="Google Shape;431;p29"/>
          <p:cNvSpPr txBox="1"/>
          <p:nvPr/>
        </p:nvSpPr>
        <p:spPr>
          <a:xfrm>
            <a:off x="2208390" y="2768929"/>
            <a:ext cx="6242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sommets.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2" name="Google Shape;432;p29"/>
          <p:cNvSpPr txBox="1"/>
          <p:nvPr/>
        </p:nvSpPr>
        <p:spPr>
          <a:xfrm>
            <a:off x="1931301" y="2826582"/>
            <a:ext cx="2464435" cy="494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6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44145" lvl="0" marL="12700" marR="5080" rtl="0" algn="l">
              <a:lnSpc>
                <a:spcPct val="101499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 On suppose qu’accéder à une arête se fait  en temps constant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3" name="Google Shape;433;p29"/>
          <p:cNvSpPr txBox="1"/>
          <p:nvPr/>
        </p:nvSpPr>
        <p:spPr>
          <a:xfrm>
            <a:off x="4477181" y="3366432"/>
            <a:ext cx="6794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0"/>
          <p:cNvSpPr txBox="1"/>
          <p:nvPr>
            <p:ph type="title"/>
          </p:nvPr>
        </p:nvSpPr>
        <p:spPr>
          <a:xfrm>
            <a:off x="1043813" y="59814"/>
            <a:ext cx="25209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Exemple 2 : 3</a:t>
            </a:r>
            <a:r>
              <a:rPr lang="en-US"/>
              <a:t>-COLORABILITE</a:t>
            </a:r>
            <a:endParaRPr/>
          </a:p>
        </p:txBody>
      </p:sp>
      <p:sp>
        <p:nvSpPr>
          <p:cNvPr id="439" name="Google Shape;439;p30"/>
          <p:cNvSpPr/>
          <p:nvPr/>
        </p:nvSpPr>
        <p:spPr>
          <a:xfrm>
            <a:off x="495363" y="3814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0" name="Google Shape;440;p30"/>
          <p:cNvSpPr txBox="1"/>
          <p:nvPr/>
        </p:nvSpPr>
        <p:spPr>
          <a:xfrm>
            <a:off x="262724" y="302677"/>
            <a:ext cx="3985895" cy="649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740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2550" marR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graphe (fini)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8810" lvl="0" marL="650875" marR="5080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s’il existe un coloriage du graphe utilisant au plus 3  couleurs.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41" name="Google Shape;441;p30"/>
          <p:cNvGrpSpPr/>
          <p:nvPr/>
        </p:nvGrpSpPr>
        <p:grpSpPr>
          <a:xfrm>
            <a:off x="1745092" y="1183447"/>
            <a:ext cx="1110796" cy="570218"/>
            <a:chOff x="1745092" y="1183447"/>
            <a:chExt cx="1110796" cy="570218"/>
          </a:xfrm>
        </p:grpSpPr>
        <p:sp>
          <p:nvSpPr>
            <p:cNvPr id="442" name="Google Shape;442;p30"/>
            <p:cNvSpPr/>
            <p:nvPr/>
          </p:nvSpPr>
          <p:spPr>
            <a:xfrm>
              <a:off x="1890896" y="1680753"/>
              <a:ext cx="502284" cy="0"/>
            </a:xfrm>
            <a:custGeom>
              <a:rect b="b" l="l" r="r" t="t"/>
              <a:pathLst>
                <a:path extrusionOk="0" h="120000" w="502285">
                  <a:moveTo>
                    <a:pt x="0" y="0"/>
                  </a:moveTo>
                  <a:lnTo>
                    <a:pt x="5022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43" name="Google Shape;443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5092" y="1607865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4" name="Google Shape;444;p30"/>
            <p:cNvSpPr/>
            <p:nvPr/>
          </p:nvSpPr>
          <p:spPr>
            <a:xfrm>
              <a:off x="2184693" y="1291450"/>
              <a:ext cx="671195" cy="454659"/>
            </a:xfrm>
            <a:custGeom>
              <a:rect b="b" l="l" r="r" t="t"/>
              <a:pathLst>
                <a:path extrusionOk="0" h="454660" w="671194">
                  <a:moveTo>
                    <a:pt x="350583" y="366225"/>
                  </a:moveTo>
                  <a:lnTo>
                    <a:pt x="536145" y="304369"/>
                  </a:lnTo>
                </a:path>
                <a:path extrusionOk="0" h="454660" w="671194">
                  <a:moveTo>
                    <a:pt x="536145" y="258204"/>
                  </a:moveTo>
                  <a:lnTo>
                    <a:pt x="350583" y="196354"/>
                  </a:lnTo>
                </a:path>
                <a:path extrusionOk="0" h="454660" w="671194">
                  <a:moveTo>
                    <a:pt x="281375" y="246189"/>
                  </a:moveTo>
                  <a:lnTo>
                    <a:pt x="281362" y="316398"/>
                  </a:lnTo>
                </a:path>
                <a:path extrusionOk="0" h="454660" w="671194">
                  <a:moveTo>
                    <a:pt x="346621" y="389315"/>
                  </a:moveTo>
                  <a:lnTo>
                    <a:pt x="341489" y="363894"/>
                  </a:lnTo>
                  <a:lnTo>
                    <a:pt x="327493" y="343135"/>
                  </a:lnTo>
                  <a:lnTo>
                    <a:pt x="306734" y="329139"/>
                  </a:lnTo>
                  <a:lnTo>
                    <a:pt x="281313" y="324007"/>
                  </a:lnTo>
                  <a:lnTo>
                    <a:pt x="255892" y="329139"/>
                  </a:lnTo>
                  <a:lnTo>
                    <a:pt x="235133" y="343135"/>
                  </a:lnTo>
                  <a:lnTo>
                    <a:pt x="221137" y="363894"/>
                  </a:lnTo>
                  <a:lnTo>
                    <a:pt x="216004" y="389315"/>
                  </a:lnTo>
                  <a:lnTo>
                    <a:pt x="221137" y="414736"/>
                  </a:lnTo>
                  <a:lnTo>
                    <a:pt x="235133" y="435495"/>
                  </a:lnTo>
                  <a:lnTo>
                    <a:pt x="255892" y="449492"/>
                  </a:lnTo>
                  <a:lnTo>
                    <a:pt x="281313" y="454624"/>
                  </a:lnTo>
                  <a:lnTo>
                    <a:pt x="306734" y="449492"/>
                  </a:lnTo>
                  <a:lnTo>
                    <a:pt x="327493" y="435495"/>
                  </a:lnTo>
                  <a:lnTo>
                    <a:pt x="341489" y="414736"/>
                  </a:lnTo>
                  <a:lnTo>
                    <a:pt x="346621" y="389315"/>
                  </a:lnTo>
                  <a:close/>
                </a:path>
                <a:path extrusionOk="0" h="454660" w="671194">
                  <a:moveTo>
                    <a:pt x="670629" y="281313"/>
                  </a:moveTo>
                  <a:lnTo>
                    <a:pt x="665496" y="255892"/>
                  </a:lnTo>
                  <a:lnTo>
                    <a:pt x="651500" y="235133"/>
                  </a:lnTo>
                  <a:lnTo>
                    <a:pt x="630741" y="221137"/>
                  </a:lnTo>
                  <a:lnTo>
                    <a:pt x="605320" y="216004"/>
                  </a:lnTo>
                  <a:lnTo>
                    <a:pt x="579899" y="221137"/>
                  </a:lnTo>
                  <a:lnTo>
                    <a:pt x="559140" y="235133"/>
                  </a:lnTo>
                  <a:lnTo>
                    <a:pt x="545144" y="255892"/>
                  </a:lnTo>
                  <a:lnTo>
                    <a:pt x="540012" y="281313"/>
                  </a:lnTo>
                  <a:lnTo>
                    <a:pt x="545144" y="306734"/>
                  </a:lnTo>
                  <a:lnTo>
                    <a:pt x="559140" y="327493"/>
                  </a:lnTo>
                  <a:lnTo>
                    <a:pt x="579899" y="341489"/>
                  </a:lnTo>
                  <a:lnTo>
                    <a:pt x="605320" y="346621"/>
                  </a:lnTo>
                  <a:lnTo>
                    <a:pt x="630741" y="341489"/>
                  </a:lnTo>
                  <a:lnTo>
                    <a:pt x="651500" y="327493"/>
                  </a:lnTo>
                  <a:lnTo>
                    <a:pt x="665496" y="306734"/>
                  </a:lnTo>
                  <a:lnTo>
                    <a:pt x="670629" y="281313"/>
                  </a:lnTo>
                  <a:close/>
                </a:path>
                <a:path extrusionOk="0" h="454660" w="671194">
                  <a:moveTo>
                    <a:pt x="346621" y="173310"/>
                  </a:moveTo>
                  <a:lnTo>
                    <a:pt x="341489" y="147889"/>
                  </a:lnTo>
                  <a:lnTo>
                    <a:pt x="327493" y="127130"/>
                  </a:lnTo>
                  <a:lnTo>
                    <a:pt x="306734" y="113134"/>
                  </a:lnTo>
                  <a:lnTo>
                    <a:pt x="281313" y="108002"/>
                  </a:lnTo>
                  <a:lnTo>
                    <a:pt x="255892" y="113134"/>
                  </a:lnTo>
                  <a:lnTo>
                    <a:pt x="235133" y="127130"/>
                  </a:lnTo>
                  <a:lnTo>
                    <a:pt x="221137" y="147889"/>
                  </a:lnTo>
                  <a:lnTo>
                    <a:pt x="216004" y="173310"/>
                  </a:lnTo>
                  <a:lnTo>
                    <a:pt x="221137" y="198731"/>
                  </a:lnTo>
                  <a:lnTo>
                    <a:pt x="235133" y="219491"/>
                  </a:lnTo>
                  <a:lnTo>
                    <a:pt x="255892" y="233487"/>
                  </a:lnTo>
                  <a:lnTo>
                    <a:pt x="281313" y="238619"/>
                  </a:lnTo>
                  <a:lnTo>
                    <a:pt x="306734" y="233487"/>
                  </a:lnTo>
                  <a:lnTo>
                    <a:pt x="327493" y="219491"/>
                  </a:lnTo>
                  <a:lnTo>
                    <a:pt x="341489" y="198731"/>
                  </a:lnTo>
                  <a:lnTo>
                    <a:pt x="346621" y="173310"/>
                  </a:lnTo>
                  <a:close/>
                </a:path>
                <a:path extrusionOk="0" h="454660" w="671194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45" name="Google Shape;445;p30"/>
            <p:cNvSpPr/>
            <p:nvPr/>
          </p:nvSpPr>
          <p:spPr>
            <a:xfrm>
              <a:off x="1968688" y="1399452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46" name="Google Shape;446;p30"/>
            <p:cNvSpPr/>
            <p:nvPr/>
          </p:nvSpPr>
          <p:spPr>
            <a:xfrm>
              <a:off x="1752683" y="1183447"/>
              <a:ext cx="648335" cy="346710"/>
            </a:xfrm>
            <a:custGeom>
              <a:rect b="b" l="l" r="r" t="t"/>
              <a:pathLst>
                <a:path extrusionOk="0" h="346709" w="648335">
                  <a:moveTo>
                    <a:pt x="346621" y="281313"/>
                  </a:moveTo>
                  <a:lnTo>
                    <a:pt x="341489" y="255892"/>
                  </a:lnTo>
                  <a:lnTo>
                    <a:pt x="327493" y="235133"/>
                  </a:lnTo>
                  <a:lnTo>
                    <a:pt x="306734" y="221137"/>
                  </a:lnTo>
                  <a:lnTo>
                    <a:pt x="281313" y="216004"/>
                  </a:lnTo>
                  <a:lnTo>
                    <a:pt x="255891" y="221137"/>
                  </a:lnTo>
                  <a:lnTo>
                    <a:pt x="235132" y="235133"/>
                  </a:lnTo>
                  <a:lnTo>
                    <a:pt x="221136" y="255892"/>
                  </a:lnTo>
                  <a:lnTo>
                    <a:pt x="216004" y="281313"/>
                  </a:lnTo>
                  <a:lnTo>
                    <a:pt x="221136" y="306734"/>
                  </a:lnTo>
                  <a:lnTo>
                    <a:pt x="235132" y="327493"/>
                  </a:lnTo>
                  <a:lnTo>
                    <a:pt x="255891" y="341489"/>
                  </a:lnTo>
                  <a:lnTo>
                    <a:pt x="281313" y="346621"/>
                  </a:lnTo>
                  <a:lnTo>
                    <a:pt x="306734" y="341489"/>
                  </a:lnTo>
                  <a:lnTo>
                    <a:pt x="327493" y="327493"/>
                  </a:lnTo>
                  <a:lnTo>
                    <a:pt x="341489" y="306734"/>
                  </a:lnTo>
                  <a:lnTo>
                    <a:pt x="346621" y="281313"/>
                  </a:lnTo>
                  <a:close/>
                </a:path>
                <a:path extrusionOk="0" h="346709" w="648335">
                  <a:moveTo>
                    <a:pt x="346621" y="65308"/>
                  </a:moveTo>
                  <a:lnTo>
                    <a:pt x="341489" y="39887"/>
                  </a:lnTo>
                  <a:lnTo>
                    <a:pt x="327493" y="19128"/>
                  </a:lnTo>
                  <a:lnTo>
                    <a:pt x="306734" y="5132"/>
                  </a:lnTo>
                  <a:lnTo>
                    <a:pt x="281313" y="0"/>
                  </a:lnTo>
                  <a:lnTo>
                    <a:pt x="255891" y="5132"/>
                  </a:lnTo>
                  <a:lnTo>
                    <a:pt x="235132" y="19128"/>
                  </a:lnTo>
                  <a:lnTo>
                    <a:pt x="221136" y="39887"/>
                  </a:lnTo>
                  <a:lnTo>
                    <a:pt x="216004" y="65308"/>
                  </a:lnTo>
                  <a:lnTo>
                    <a:pt x="221136" y="90729"/>
                  </a:lnTo>
                  <a:lnTo>
                    <a:pt x="235132" y="111488"/>
                  </a:lnTo>
                  <a:lnTo>
                    <a:pt x="255891" y="125484"/>
                  </a:lnTo>
                  <a:lnTo>
                    <a:pt x="281313" y="130617"/>
                  </a:lnTo>
                  <a:lnTo>
                    <a:pt x="306734" y="125484"/>
                  </a:lnTo>
                  <a:lnTo>
                    <a:pt x="327493" y="111488"/>
                  </a:lnTo>
                  <a:lnTo>
                    <a:pt x="341489" y="90729"/>
                  </a:lnTo>
                  <a:lnTo>
                    <a:pt x="346621" y="65308"/>
                  </a:lnTo>
                  <a:close/>
                </a:path>
                <a:path extrusionOk="0" h="346709" w="648335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  <a:path extrusionOk="0" h="346709" w="648335">
                  <a:moveTo>
                    <a:pt x="130616" y="281313"/>
                  </a:moveTo>
                  <a:lnTo>
                    <a:pt x="125484" y="255892"/>
                  </a:lnTo>
                  <a:lnTo>
                    <a:pt x="111488" y="235133"/>
                  </a:lnTo>
                  <a:lnTo>
                    <a:pt x="90729" y="221137"/>
                  </a:lnTo>
                  <a:lnTo>
                    <a:pt x="65308" y="216004"/>
                  </a:lnTo>
                  <a:lnTo>
                    <a:pt x="39887" y="221137"/>
                  </a:lnTo>
                  <a:lnTo>
                    <a:pt x="19128" y="235133"/>
                  </a:lnTo>
                  <a:lnTo>
                    <a:pt x="5132" y="255892"/>
                  </a:lnTo>
                  <a:lnTo>
                    <a:pt x="0" y="281313"/>
                  </a:lnTo>
                  <a:lnTo>
                    <a:pt x="5132" y="306734"/>
                  </a:lnTo>
                  <a:lnTo>
                    <a:pt x="19128" y="327493"/>
                  </a:lnTo>
                  <a:lnTo>
                    <a:pt x="39887" y="341489"/>
                  </a:lnTo>
                  <a:lnTo>
                    <a:pt x="65308" y="346621"/>
                  </a:lnTo>
                  <a:lnTo>
                    <a:pt x="90729" y="341489"/>
                  </a:lnTo>
                  <a:lnTo>
                    <a:pt x="111488" y="327493"/>
                  </a:lnTo>
                  <a:lnTo>
                    <a:pt x="125484" y="306734"/>
                  </a:lnTo>
                  <a:lnTo>
                    <a:pt x="130616" y="281313"/>
                  </a:lnTo>
                  <a:close/>
                </a:path>
                <a:path extrusionOk="0" h="346709" w="648335">
                  <a:moveTo>
                    <a:pt x="648153" y="248661"/>
                  </a:moveTo>
                  <a:lnTo>
                    <a:pt x="562810" y="205998"/>
                  </a:lnTo>
                </a:path>
                <a:path extrusionOk="0" h="346709" w="648335">
                  <a:moveTo>
                    <a:pt x="431875" y="206000"/>
                  </a:moveTo>
                  <a:lnTo>
                    <a:pt x="346532" y="248678"/>
                  </a:lnTo>
                </a:path>
                <a:path extrusionOk="0" h="346709" w="648335">
                  <a:moveTo>
                    <a:pt x="281331" y="208383"/>
                  </a:moveTo>
                  <a:lnTo>
                    <a:pt x="281327" y="138174"/>
                  </a:lnTo>
                </a:path>
                <a:path extrusionOk="0" h="346709" w="648335">
                  <a:moveTo>
                    <a:pt x="346793" y="97978"/>
                  </a:moveTo>
                  <a:lnTo>
                    <a:pt x="432135" y="140662"/>
                  </a:lnTo>
                </a:path>
                <a:path extrusionOk="0" h="346709" w="648335">
                  <a:moveTo>
                    <a:pt x="138212" y="65245"/>
                  </a:moveTo>
                  <a:lnTo>
                    <a:pt x="208421" y="65259"/>
                  </a:lnTo>
                </a:path>
                <a:path extrusionOk="0" h="346709" w="648335">
                  <a:moveTo>
                    <a:pt x="138212" y="281272"/>
                  </a:moveTo>
                  <a:lnTo>
                    <a:pt x="208421" y="281281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447" name="Google Shape;447;p30"/>
          <p:cNvSpPr/>
          <p:nvPr/>
        </p:nvSpPr>
        <p:spPr>
          <a:xfrm>
            <a:off x="135356" y="209237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8" name="Google Shape;448;p30"/>
          <p:cNvSpPr/>
          <p:nvPr/>
        </p:nvSpPr>
        <p:spPr>
          <a:xfrm>
            <a:off x="135356" y="228216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9" name="Google Shape;449;p30"/>
          <p:cNvSpPr/>
          <p:nvPr/>
        </p:nvSpPr>
        <p:spPr>
          <a:xfrm>
            <a:off x="135356" y="327665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50" name="Google Shape;450;p30"/>
          <p:cNvSpPr txBox="1"/>
          <p:nvPr/>
        </p:nvSpPr>
        <p:spPr>
          <a:xfrm>
            <a:off x="-38100" y="1759773"/>
            <a:ext cx="1947545" cy="1630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Algorithme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res :=faux.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3048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les 3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façons  possibles d’affecter une  couleur à chaque sommet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591820" marR="257175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tester si cela est un  coloriage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4659" marR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oui alors res :=vrai.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retourner res.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1" name="Google Shape;451;p30"/>
          <p:cNvSpPr/>
          <p:nvPr/>
        </p:nvSpPr>
        <p:spPr>
          <a:xfrm>
            <a:off x="2079358" y="199746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52" name="Google Shape;452;p30"/>
          <p:cNvSpPr txBox="1"/>
          <p:nvPr/>
        </p:nvSpPr>
        <p:spPr>
          <a:xfrm>
            <a:off x="2182990" y="1918676"/>
            <a:ext cx="1706245" cy="49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30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Complexité de l’algorithme  (en nombre d’instructions  effectuées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)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3" name="Google Shape;453;p30"/>
          <p:cNvSpPr txBox="1"/>
          <p:nvPr/>
        </p:nvSpPr>
        <p:spPr>
          <a:xfrm>
            <a:off x="2323033" y="2411493"/>
            <a:ext cx="156273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 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baseline="30000" i="1" lang="en-US" sz="1050">
                <a:latin typeface="Trebuchet MS"/>
                <a:ea typeface="Trebuchet MS"/>
                <a:cs typeface="Trebuchet MS"/>
                <a:sym typeface="Trebuchet MS"/>
              </a:rPr>
              <a:t>є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54" name="Google Shape;454;p30"/>
          <p:cNvSpPr txBox="1"/>
          <p:nvPr/>
        </p:nvSpPr>
        <p:spPr>
          <a:xfrm>
            <a:off x="2208390" y="2596844"/>
            <a:ext cx="136779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où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le nombre 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5" name="Google Shape;455;p30"/>
          <p:cNvSpPr txBox="1"/>
          <p:nvPr/>
        </p:nvSpPr>
        <p:spPr>
          <a:xfrm>
            <a:off x="2208390" y="2768929"/>
            <a:ext cx="6242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sommets.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6" name="Google Shape;456;p30"/>
          <p:cNvSpPr txBox="1"/>
          <p:nvPr/>
        </p:nvSpPr>
        <p:spPr>
          <a:xfrm>
            <a:off x="1931301" y="2826582"/>
            <a:ext cx="2464435" cy="494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6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44145" lvl="0" marL="12700" marR="5080" rtl="0" algn="l">
              <a:lnSpc>
                <a:spcPct val="101499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 On suppose qu’accéder à une arête se fait  en temps constant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7" name="Google Shape;457;p30"/>
          <p:cNvSpPr txBox="1"/>
          <p:nvPr/>
        </p:nvSpPr>
        <p:spPr>
          <a:xfrm>
            <a:off x="4477181" y="3366432"/>
            <a:ext cx="6794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1"/>
          <p:cNvSpPr txBox="1"/>
          <p:nvPr>
            <p:ph type="title"/>
          </p:nvPr>
        </p:nvSpPr>
        <p:spPr>
          <a:xfrm>
            <a:off x="1043813" y="59814"/>
            <a:ext cx="25209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Exemple 2 : 3</a:t>
            </a:r>
            <a:r>
              <a:rPr lang="en-US"/>
              <a:t>-COLORABILITE</a:t>
            </a:r>
            <a:endParaRPr/>
          </a:p>
        </p:txBody>
      </p:sp>
      <p:sp>
        <p:nvSpPr>
          <p:cNvPr id="463" name="Google Shape;463;p31"/>
          <p:cNvSpPr/>
          <p:nvPr/>
        </p:nvSpPr>
        <p:spPr>
          <a:xfrm>
            <a:off x="495363" y="3814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64" name="Google Shape;464;p31"/>
          <p:cNvSpPr txBox="1"/>
          <p:nvPr/>
        </p:nvSpPr>
        <p:spPr>
          <a:xfrm>
            <a:off x="262724" y="302677"/>
            <a:ext cx="3985895" cy="649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740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2550" marR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graphe (fini)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8810" lvl="0" marL="650875" marR="5080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s’il existe un coloriage du graphe utilisant au plus 3  couleurs.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65" name="Google Shape;465;p31"/>
          <p:cNvGrpSpPr/>
          <p:nvPr/>
        </p:nvGrpSpPr>
        <p:grpSpPr>
          <a:xfrm>
            <a:off x="1745092" y="1183447"/>
            <a:ext cx="1110796" cy="570218"/>
            <a:chOff x="1745092" y="1183447"/>
            <a:chExt cx="1110796" cy="570218"/>
          </a:xfrm>
        </p:grpSpPr>
        <p:sp>
          <p:nvSpPr>
            <p:cNvPr id="466" name="Google Shape;466;p31"/>
            <p:cNvSpPr/>
            <p:nvPr/>
          </p:nvSpPr>
          <p:spPr>
            <a:xfrm>
              <a:off x="1890896" y="1680753"/>
              <a:ext cx="502284" cy="0"/>
            </a:xfrm>
            <a:custGeom>
              <a:rect b="b" l="l" r="r" t="t"/>
              <a:pathLst>
                <a:path extrusionOk="0" h="120000" w="502285">
                  <a:moveTo>
                    <a:pt x="0" y="0"/>
                  </a:moveTo>
                  <a:lnTo>
                    <a:pt x="5022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67" name="Google Shape;467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5092" y="1607865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8" name="Google Shape;468;p31"/>
            <p:cNvSpPr/>
            <p:nvPr/>
          </p:nvSpPr>
          <p:spPr>
            <a:xfrm>
              <a:off x="2184693" y="1291450"/>
              <a:ext cx="671195" cy="454659"/>
            </a:xfrm>
            <a:custGeom>
              <a:rect b="b" l="l" r="r" t="t"/>
              <a:pathLst>
                <a:path extrusionOk="0" h="454660" w="671194">
                  <a:moveTo>
                    <a:pt x="350583" y="366225"/>
                  </a:moveTo>
                  <a:lnTo>
                    <a:pt x="536145" y="304369"/>
                  </a:lnTo>
                </a:path>
                <a:path extrusionOk="0" h="454660" w="671194">
                  <a:moveTo>
                    <a:pt x="536145" y="258204"/>
                  </a:moveTo>
                  <a:lnTo>
                    <a:pt x="350583" y="196354"/>
                  </a:lnTo>
                </a:path>
                <a:path extrusionOk="0" h="454660" w="671194">
                  <a:moveTo>
                    <a:pt x="281375" y="246189"/>
                  </a:moveTo>
                  <a:lnTo>
                    <a:pt x="281362" y="316398"/>
                  </a:lnTo>
                </a:path>
                <a:path extrusionOk="0" h="454660" w="671194">
                  <a:moveTo>
                    <a:pt x="346621" y="389315"/>
                  </a:moveTo>
                  <a:lnTo>
                    <a:pt x="341489" y="363894"/>
                  </a:lnTo>
                  <a:lnTo>
                    <a:pt x="327493" y="343135"/>
                  </a:lnTo>
                  <a:lnTo>
                    <a:pt x="306734" y="329139"/>
                  </a:lnTo>
                  <a:lnTo>
                    <a:pt x="281313" y="324007"/>
                  </a:lnTo>
                  <a:lnTo>
                    <a:pt x="255892" y="329139"/>
                  </a:lnTo>
                  <a:lnTo>
                    <a:pt x="235133" y="343135"/>
                  </a:lnTo>
                  <a:lnTo>
                    <a:pt x="221137" y="363894"/>
                  </a:lnTo>
                  <a:lnTo>
                    <a:pt x="216004" y="389315"/>
                  </a:lnTo>
                  <a:lnTo>
                    <a:pt x="221137" y="414736"/>
                  </a:lnTo>
                  <a:lnTo>
                    <a:pt x="235133" y="435495"/>
                  </a:lnTo>
                  <a:lnTo>
                    <a:pt x="255892" y="449492"/>
                  </a:lnTo>
                  <a:lnTo>
                    <a:pt x="281313" y="454624"/>
                  </a:lnTo>
                  <a:lnTo>
                    <a:pt x="306734" y="449492"/>
                  </a:lnTo>
                  <a:lnTo>
                    <a:pt x="327493" y="435495"/>
                  </a:lnTo>
                  <a:lnTo>
                    <a:pt x="341489" y="414736"/>
                  </a:lnTo>
                  <a:lnTo>
                    <a:pt x="346621" y="389315"/>
                  </a:lnTo>
                  <a:close/>
                </a:path>
                <a:path extrusionOk="0" h="454660" w="671194">
                  <a:moveTo>
                    <a:pt x="670629" y="281313"/>
                  </a:moveTo>
                  <a:lnTo>
                    <a:pt x="665496" y="255892"/>
                  </a:lnTo>
                  <a:lnTo>
                    <a:pt x="651500" y="235133"/>
                  </a:lnTo>
                  <a:lnTo>
                    <a:pt x="630741" y="221137"/>
                  </a:lnTo>
                  <a:lnTo>
                    <a:pt x="605320" y="216004"/>
                  </a:lnTo>
                  <a:lnTo>
                    <a:pt x="579899" y="221137"/>
                  </a:lnTo>
                  <a:lnTo>
                    <a:pt x="559140" y="235133"/>
                  </a:lnTo>
                  <a:lnTo>
                    <a:pt x="545144" y="255892"/>
                  </a:lnTo>
                  <a:lnTo>
                    <a:pt x="540012" y="281313"/>
                  </a:lnTo>
                  <a:lnTo>
                    <a:pt x="545144" y="306734"/>
                  </a:lnTo>
                  <a:lnTo>
                    <a:pt x="559140" y="327493"/>
                  </a:lnTo>
                  <a:lnTo>
                    <a:pt x="579899" y="341489"/>
                  </a:lnTo>
                  <a:lnTo>
                    <a:pt x="605320" y="346621"/>
                  </a:lnTo>
                  <a:lnTo>
                    <a:pt x="630741" y="341489"/>
                  </a:lnTo>
                  <a:lnTo>
                    <a:pt x="651500" y="327493"/>
                  </a:lnTo>
                  <a:lnTo>
                    <a:pt x="665496" y="306734"/>
                  </a:lnTo>
                  <a:lnTo>
                    <a:pt x="670629" y="281313"/>
                  </a:lnTo>
                  <a:close/>
                </a:path>
                <a:path extrusionOk="0" h="454660" w="671194">
                  <a:moveTo>
                    <a:pt x="346621" y="173310"/>
                  </a:moveTo>
                  <a:lnTo>
                    <a:pt x="341489" y="147889"/>
                  </a:lnTo>
                  <a:lnTo>
                    <a:pt x="327493" y="127130"/>
                  </a:lnTo>
                  <a:lnTo>
                    <a:pt x="306734" y="113134"/>
                  </a:lnTo>
                  <a:lnTo>
                    <a:pt x="281313" y="108002"/>
                  </a:lnTo>
                  <a:lnTo>
                    <a:pt x="255892" y="113134"/>
                  </a:lnTo>
                  <a:lnTo>
                    <a:pt x="235133" y="127130"/>
                  </a:lnTo>
                  <a:lnTo>
                    <a:pt x="221137" y="147889"/>
                  </a:lnTo>
                  <a:lnTo>
                    <a:pt x="216004" y="173310"/>
                  </a:lnTo>
                  <a:lnTo>
                    <a:pt x="221137" y="198731"/>
                  </a:lnTo>
                  <a:lnTo>
                    <a:pt x="235133" y="219491"/>
                  </a:lnTo>
                  <a:lnTo>
                    <a:pt x="255892" y="233487"/>
                  </a:lnTo>
                  <a:lnTo>
                    <a:pt x="281313" y="238619"/>
                  </a:lnTo>
                  <a:lnTo>
                    <a:pt x="306734" y="233487"/>
                  </a:lnTo>
                  <a:lnTo>
                    <a:pt x="327493" y="219491"/>
                  </a:lnTo>
                  <a:lnTo>
                    <a:pt x="341489" y="198731"/>
                  </a:lnTo>
                  <a:lnTo>
                    <a:pt x="346621" y="173310"/>
                  </a:lnTo>
                  <a:close/>
                </a:path>
                <a:path extrusionOk="0" h="454660" w="671194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968688" y="1399452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1968688" y="1183447"/>
              <a:ext cx="130810" cy="346710"/>
            </a:xfrm>
            <a:custGeom>
              <a:rect b="b" l="l" r="r" t="t"/>
              <a:pathLst>
                <a:path extrusionOk="0" h="346709" w="130810">
                  <a:moveTo>
                    <a:pt x="130617" y="281313"/>
                  </a:moveTo>
                  <a:lnTo>
                    <a:pt x="125484" y="255892"/>
                  </a:lnTo>
                  <a:lnTo>
                    <a:pt x="111488" y="235133"/>
                  </a:lnTo>
                  <a:lnTo>
                    <a:pt x="90729" y="221137"/>
                  </a:lnTo>
                  <a:lnTo>
                    <a:pt x="65308" y="216004"/>
                  </a:lnTo>
                  <a:lnTo>
                    <a:pt x="39887" y="221137"/>
                  </a:lnTo>
                  <a:lnTo>
                    <a:pt x="19128" y="235133"/>
                  </a:lnTo>
                  <a:lnTo>
                    <a:pt x="5132" y="255892"/>
                  </a:lnTo>
                  <a:lnTo>
                    <a:pt x="0" y="281313"/>
                  </a:lnTo>
                  <a:lnTo>
                    <a:pt x="5132" y="306734"/>
                  </a:lnTo>
                  <a:lnTo>
                    <a:pt x="19128" y="327493"/>
                  </a:lnTo>
                  <a:lnTo>
                    <a:pt x="39887" y="341489"/>
                  </a:lnTo>
                  <a:lnTo>
                    <a:pt x="65308" y="346621"/>
                  </a:lnTo>
                  <a:lnTo>
                    <a:pt x="90729" y="341489"/>
                  </a:lnTo>
                  <a:lnTo>
                    <a:pt x="111488" y="327493"/>
                  </a:lnTo>
                  <a:lnTo>
                    <a:pt x="125484" y="306734"/>
                  </a:lnTo>
                  <a:lnTo>
                    <a:pt x="130617" y="281313"/>
                  </a:lnTo>
                  <a:close/>
                </a:path>
                <a:path extrusionOk="0" h="346709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752683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1752683" y="1183447"/>
              <a:ext cx="648335" cy="346710"/>
            </a:xfrm>
            <a:custGeom>
              <a:rect b="b" l="l" r="r" t="t"/>
              <a:pathLst>
                <a:path extrusionOk="0" h="346709" w="648335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  <a:path extrusionOk="0" h="346709" w="648335">
                  <a:moveTo>
                    <a:pt x="130616" y="281313"/>
                  </a:moveTo>
                  <a:lnTo>
                    <a:pt x="125484" y="255892"/>
                  </a:lnTo>
                  <a:lnTo>
                    <a:pt x="111488" y="235133"/>
                  </a:lnTo>
                  <a:lnTo>
                    <a:pt x="90729" y="221137"/>
                  </a:lnTo>
                  <a:lnTo>
                    <a:pt x="65308" y="216004"/>
                  </a:lnTo>
                  <a:lnTo>
                    <a:pt x="39887" y="221137"/>
                  </a:lnTo>
                  <a:lnTo>
                    <a:pt x="19128" y="235133"/>
                  </a:lnTo>
                  <a:lnTo>
                    <a:pt x="5132" y="255892"/>
                  </a:lnTo>
                  <a:lnTo>
                    <a:pt x="0" y="281313"/>
                  </a:lnTo>
                  <a:lnTo>
                    <a:pt x="5132" y="306734"/>
                  </a:lnTo>
                  <a:lnTo>
                    <a:pt x="19128" y="327493"/>
                  </a:lnTo>
                  <a:lnTo>
                    <a:pt x="39887" y="341489"/>
                  </a:lnTo>
                  <a:lnTo>
                    <a:pt x="65308" y="346621"/>
                  </a:lnTo>
                  <a:lnTo>
                    <a:pt x="90729" y="341489"/>
                  </a:lnTo>
                  <a:lnTo>
                    <a:pt x="111488" y="327493"/>
                  </a:lnTo>
                  <a:lnTo>
                    <a:pt x="125484" y="306734"/>
                  </a:lnTo>
                  <a:lnTo>
                    <a:pt x="130616" y="281313"/>
                  </a:lnTo>
                  <a:close/>
                </a:path>
                <a:path extrusionOk="0" h="346709" w="648335">
                  <a:moveTo>
                    <a:pt x="648153" y="248661"/>
                  </a:moveTo>
                  <a:lnTo>
                    <a:pt x="562810" y="205998"/>
                  </a:lnTo>
                </a:path>
                <a:path extrusionOk="0" h="346709" w="648335">
                  <a:moveTo>
                    <a:pt x="431875" y="206000"/>
                  </a:moveTo>
                  <a:lnTo>
                    <a:pt x="346532" y="248678"/>
                  </a:lnTo>
                </a:path>
                <a:path extrusionOk="0" h="346709" w="648335">
                  <a:moveTo>
                    <a:pt x="281331" y="208383"/>
                  </a:moveTo>
                  <a:lnTo>
                    <a:pt x="281327" y="138174"/>
                  </a:lnTo>
                </a:path>
                <a:path extrusionOk="0" h="346709" w="648335">
                  <a:moveTo>
                    <a:pt x="346793" y="97978"/>
                  </a:moveTo>
                  <a:lnTo>
                    <a:pt x="432135" y="140662"/>
                  </a:lnTo>
                </a:path>
                <a:path extrusionOk="0" h="346709" w="648335">
                  <a:moveTo>
                    <a:pt x="138212" y="65245"/>
                  </a:moveTo>
                  <a:lnTo>
                    <a:pt x="208421" y="65259"/>
                  </a:lnTo>
                </a:path>
                <a:path extrusionOk="0" h="346709" w="648335">
                  <a:moveTo>
                    <a:pt x="138212" y="281272"/>
                  </a:moveTo>
                  <a:lnTo>
                    <a:pt x="208421" y="281281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473" name="Google Shape;473;p31"/>
          <p:cNvSpPr/>
          <p:nvPr/>
        </p:nvSpPr>
        <p:spPr>
          <a:xfrm>
            <a:off x="135356" y="209237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4" name="Google Shape;474;p31"/>
          <p:cNvSpPr/>
          <p:nvPr/>
        </p:nvSpPr>
        <p:spPr>
          <a:xfrm>
            <a:off x="135356" y="228216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5" name="Google Shape;475;p31"/>
          <p:cNvSpPr/>
          <p:nvPr/>
        </p:nvSpPr>
        <p:spPr>
          <a:xfrm>
            <a:off x="135356" y="327665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6" name="Google Shape;476;p31"/>
          <p:cNvSpPr txBox="1"/>
          <p:nvPr/>
        </p:nvSpPr>
        <p:spPr>
          <a:xfrm>
            <a:off x="-38100" y="1759773"/>
            <a:ext cx="1947545" cy="1630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Algorithme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res :=faux.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3048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les 3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façons  possibles d’affecter une  couleur à chaque sommet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591820" marR="257175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tester si cela est un  coloriage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4659" marR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oui alors res :=vrai.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retourner res.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7" name="Google Shape;477;p31"/>
          <p:cNvSpPr/>
          <p:nvPr/>
        </p:nvSpPr>
        <p:spPr>
          <a:xfrm>
            <a:off x="2079358" y="199746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8" name="Google Shape;478;p31"/>
          <p:cNvSpPr txBox="1"/>
          <p:nvPr/>
        </p:nvSpPr>
        <p:spPr>
          <a:xfrm>
            <a:off x="2182990" y="1918676"/>
            <a:ext cx="1706245" cy="49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30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Complexité de l’algorithme  (en nombre d’instructions  effectuées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)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9" name="Google Shape;479;p31"/>
          <p:cNvSpPr txBox="1"/>
          <p:nvPr/>
        </p:nvSpPr>
        <p:spPr>
          <a:xfrm>
            <a:off x="2323033" y="2411493"/>
            <a:ext cx="156273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 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baseline="30000" i="1" lang="en-US" sz="1050">
                <a:latin typeface="Trebuchet MS"/>
                <a:ea typeface="Trebuchet MS"/>
                <a:cs typeface="Trebuchet MS"/>
                <a:sym typeface="Trebuchet MS"/>
              </a:rPr>
              <a:t>є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80" name="Google Shape;480;p31"/>
          <p:cNvSpPr txBox="1"/>
          <p:nvPr/>
        </p:nvSpPr>
        <p:spPr>
          <a:xfrm>
            <a:off x="2208390" y="2596844"/>
            <a:ext cx="136779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où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le nombre 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1" name="Google Shape;481;p31"/>
          <p:cNvSpPr txBox="1"/>
          <p:nvPr/>
        </p:nvSpPr>
        <p:spPr>
          <a:xfrm>
            <a:off x="2208390" y="2768929"/>
            <a:ext cx="6242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sommets.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2" name="Google Shape;482;p31"/>
          <p:cNvSpPr txBox="1"/>
          <p:nvPr/>
        </p:nvSpPr>
        <p:spPr>
          <a:xfrm>
            <a:off x="1931301" y="2826582"/>
            <a:ext cx="2464435" cy="494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6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44145" lvl="0" marL="12700" marR="5080" rtl="0" algn="l">
              <a:lnSpc>
                <a:spcPct val="101499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 On suppose qu’accéder à une arête se fait  en temps constant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3" name="Google Shape;483;p31"/>
          <p:cNvSpPr txBox="1"/>
          <p:nvPr/>
        </p:nvSpPr>
        <p:spPr>
          <a:xfrm>
            <a:off x="4477181" y="3366432"/>
            <a:ext cx="6794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2"/>
          <p:cNvSpPr txBox="1"/>
          <p:nvPr>
            <p:ph type="title"/>
          </p:nvPr>
        </p:nvSpPr>
        <p:spPr>
          <a:xfrm>
            <a:off x="1043813" y="59814"/>
            <a:ext cx="25209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Exemple 2 : 3</a:t>
            </a:r>
            <a:r>
              <a:rPr lang="en-US"/>
              <a:t>-COLORABILITE</a:t>
            </a:r>
            <a:endParaRPr/>
          </a:p>
        </p:txBody>
      </p:sp>
      <p:sp>
        <p:nvSpPr>
          <p:cNvPr id="489" name="Google Shape;489;p32"/>
          <p:cNvSpPr/>
          <p:nvPr/>
        </p:nvSpPr>
        <p:spPr>
          <a:xfrm>
            <a:off x="495363" y="3814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90" name="Google Shape;490;p32"/>
          <p:cNvSpPr txBox="1"/>
          <p:nvPr/>
        </p:nvSpPr>
        <p:spPr>
          <a:xfrm>
            <a:off x="262724" y="302677"/>
            <a:ext cx="3985895" cy="649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740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2550" marR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graphe (fini)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8810" lvl="0" marL="650875" marR="5080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s’il existe un coloriage du graphe utilisant au plus 3  couleurs.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91" name="Google Shape;491;p32"/>
          <p:cNvGrpSpPr/>
          <p:nvPr/>
        </p:nvGrpSpPr>
        <p:grpSpPr>
          <a:xfrm>
            <a:off x="1745092" y="1183447"/>
            <a:ext cx="1110796" cy="570218"/>
            <a:chOff x="1745092" y="1183447"/>
            <a:chExt cx="1110796" cy="570218"/>
          </a:xfrm>
        </p:grpSpPr>
        <p:sp>
          <p:nvSpPr>
            <p:cNvPr id="492" name="Google Shape;492;p32"/>
            <p:cNvSpPr/>
            <p:nvPr/>
          </p:nvSpPr>
          <p:spPr>
            <a:xfrm>
              <a:off x="1890896" y="1680753"/>
              <a:ext cx="502284" cy="0"/>
            </a:xfrm>
            <a:custGeom>
              <a:rect b="b" l="l" r="r" t="t"/>
              <a:pathLst>
                <a:path extrusionOk="0" h="120000" w="502285">
                  <a:moveTo>
                    <a:pt x="0" y="0"/>
                  </a:moveTo>
                  <a:lnTo>
                    <a:pt x="5022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93" name="Google Shape;493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5092" y="1607865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4" name="Google Shape;494;p32"/>
            <p:cNvSpPr/>
            <p:nvPr/>
          </p:nvSpPr>
          <p:spPr>
            <a:xfrm>
              <a:off x="2184693" y="1291450"/>
              <a:ext cx="671195" cy="454659"/>
            </a:xfrm>
            <a:custGeom>
              <a:rect b="b" l="l" r="r" t="t"/>
              <a:pathLst>
                <a:path extrusionOk="0" h="454660" w="671194">
                  <a:moveTo>
                    <a:pt x="350583" y="366225"/>
                  </a:moveTo>
                  <a:lnTo>
                    <a:pt x="536145" y="304369"/>
                  </a:lnTo>
                </a:path>
                <a:path extrusionOk="0" h="454660" w="671194">
                  <a:moveTo>
                    <a:pt x="536145" y="258204"/>
                  </a:moveTo>
                  <a:lnTo>
                    <a:pt x="350583" y="196354"/>
                  </a:lnTo>
                </a:path>
                <a:path extrusionOk="0" h="454660" w="671194">
                  <a:moveTo>
                    <a:pt x="281375" y="246189"/>
                  </a:moveTo>
                  <a:lnTo>
                    <a:pt x="281362" y="316398"/>
                  </a:lnTo>
                </a:path>
                <a:path extrusionOk="0" h="454660" w="671194">
                  <a:moveTo>
                    <a:pt x="346621" y="389315"/>
                  </a:moveTo>
                  <a:lnTo>
                    <a:pt x="341489" y="363894"/>
                  </a:lnTo>
                  <a:lnTo>
                    <a:pt x="327493" y="343135"/>
                  </a:lnTo>
                  <a:lnTo>
                    <a:pt x="306734" y="329139"/>
                  </a:lnTo>
                  <a:lnTo>
                    <a:pt x="281313" y="324007"/>
                  </a:lnTo>
                  <a:lnTo>
                    <a:pt x="255892" y="329139"/>
                  </a:lnTo>
                  <a:lnTo>
                    <a:pt x="235133" y="343135"/>
                  </a:lnTo>
                  <a:lnTo>
                    <a:pt x="221137" y="363894"/>
                  </a:lnTo>
                  <a:lnTo>
                    <a:pt x="216004" y="389315"/>
                  </a:lnTo>
                  <a:lnTo>
                    <a:pt x="221137" y="414736"/>
                  </a:lnTo>
                  <a:lnTo>
                    <a:pt x="235133" y="435495"/>
                  </a:lnTo>
                  <a:lnTo>
                    <a:pt x="255892" y="449492"/>
                  </a:lnTo>
                  <a:lnTo>
                    <a:pt x="281313" y="454624"/>
                  </a:lnTo>
                  <a:lnTo>
                    <a:pt x="306734" y="449492"/>
                  </a:lnTo>
                  <a:lnTo>
                    <a:pt x="327493" y="435495"/>
                  </a:lnTo>
                  <a:lnTo>
                    <a:pt x="341489" y="414736"/>
                  </a:lnTo>
                  <a:lnTo>
                    <a:pt x="346621" y="389315"/>
                  </a:lnTo>
                  <a:close/>
                </a:path>
                <a:path extrusionOk="0" h="454660" w="671194">
                  <a:moveTo>
                    <a:pt x="670629" y="281313"/>
                  </a:moveTo>
                  <a:lnTo>
                    <a:pt x="665496" y="255892"/>
                  </a:lnTo>
                  <a:lnTo>
                    <a:pt x="651500" y="235133"/>
                  </a:lnTo>
                  <a:lnTo>
                    <a:pt x="630741" y="221137"/>
                  </a:lnTo>
                  <a:lnTo>
                    <a:pt x="605320" y="216004"/>
                  </a:lnTo>
                  <a:lnTo>
                    <a:pt x="579899" y="221137"/>
                  </a:lnTo>
                  <a:lnTo>
                    <a:pt x="559140" y="235133"/>
                  </a:lnTo>
                  <a:lnTo>
                    <a:pt x="545144" y="255892"/>
                  </a:lnTo>
                  <a:lnTo>
                    <a:pt x="540012" y="281313"/>
                  </a:lnTo>
                  <a:lnTo>
                    <a:pt x="545144" y="306734"/>
                  </a:lnTo>
                  <a:lnTo>
                    <a:pt x="559140" y="327493"/>
                  </a:lnTo>
                  <a:lnTo>
                    <a:pt x="579899" y="341489"/>
                  </a:lnTo>
                  <a:lnTo>
                    <a:pt x="605320" y="346621"/>
                  </a:lnTo>
                  <a:lnTo>
                    <a:pt x="630741" y="341489"/>
                  </a:lnTo>
                  <a:lnTo>
                    <a:pt x="651500" y="327493"/>
                  </a:lnTo>
                  <a:lnTo>
                    <a:pt x="665496" y="306734"/>
                  </a:lnTo>
                  <a:lnTo>
                    <a:pt x="670629" y="281313"/>
                  </a:lnTo>
                  <a:close/>
                </a:path>
                <a:path extrusionOk="0" h="454660" w="671194">
                  <a:moveTo>
                    <a:pt x="346621" y="173310"/>
                  </a:moveTo>
                  <a:lnTo>
                    <a:pt x="341489" y="147889"/>
                  </a:lnTo>
                  <a:lnTo>
                    <a:pt x="327493" y="127130"/>
                  </a:lnTo>
                  <a:lnTo>
                    <a:pt x="306734" y="113134"/>
                  </a:lnTo>
                  <a:lnTo>
                    <a:pt x="281313" y="108002"/>
                  </a:lnTo>
                  <a:lnTo>
                    <a:pt x="255892" y="113134"/>
                  </a:lnTo>
                  <a:lnTo>
                    <a:pt x="235133" y="127130"/>
                  </a:lnTo>
                  <a:lnTo>
                    <a:pt x="221137" y="147889"/>
                  </a:lnTo>
                  <a:lnTo>
                    <a:pt x="216004" y="173310"/>
                  </a:lnTo>
                  <a:lnTo>
                    <a:pt x="221137" y="198731"/>
                  </a:lnTo>
                  <a:lnTo>
                    <a:pt x="235133" y="219491"/>
                  </a:lnTo>
                  <a:lnTo>
                    <a:pt x="255892" y="233487"/>
                  </a:lnTo>
                  <a:lnTo>
                    <a:pt x="281313" y="238619"/>
                  </a:lnTo>
                  <a:lnTo>
                    <a:pt x="306734" y="233487"/>
                  </a:lnTo>
                  <a:lnTo>
                    <a:pt x="327493" y="219491"/>
                  </a:lnTo>
                  <a:lnTo>
                    <a:pt x="341489" y="198731"/>
                  </a:lnTo>
                  <a:lnTo>
                    <a:pt x="346621" y="173310"/>
                  </a:lnTo>
                  <a:close/>
                </a:path>
                <a:path extrusionOk="0" h="454660" w="671194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1968688" y="1399452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1968688" y="1183447"/>
              <a:ext cx="130810" cy="346710"/>
            </a:xfrm>
            <a:custGeom>
              <a:rect b="b" l="l" r="r" t="t"/>
              <a:pathLst>
                <a:path extrusionOk="0" h="346709" w="130810">
                  <a:moveTo>
                    <a:pt x="130617" y="281313"/>
                  </a:moveTo>
                  <a:lnTo>
                    <a:pt x="125484" y="255892"/>
                  </a:lnTo>
                  <a:lnTo>
                    <a:pt x="111488" y="235133"/>
                  </a:lnTo>
                  <a:lnTo>
                    <a:pt x="90729" y="221137"/>
                  </a:lnTo>
                  <a:lnTo>
                    <a:pt x="65308" y="216004"/>
                  </a:lnTo>
                  <a:lnTo>
                    <a:pt x="39887" y="221137"/>
                  </a:lnTo>
                  <a:lnTo>
                    <a:pt x="19128" y="235133"/>
                  </a:lnTo>
                  <a:lnTo>
                    <a:pt x="5132" y="255892"/>
                  </a:lnTo>
                  <a:lnTo>
                    <a:pt x="0" y="281313"/>
                  </a:lnTo>
                  <a:lnTo>
                    <a:pt x="5132" y="306734"/>
                  </a:lnTo>
                  <a:lnTo>
                    <a:pt x="19128" y="327493"/>
                  </a:lnTo>
                  <a:lnTo>
                    <a:pt x="39887" y="341489"/>
                  </a:lnTo>
                  <a:lnTo>
                    <a:pt x="65308" y="346621"/>
                  </a:lnTo>
                  <a:lnTo>
                    <a:pt x="90729" y="341489"/>
                  </a:lnTo>
                  <a:lnTo>
                    <a:pt x="111488" y="327493"/>
                  </a:lnTo>
                  <a:lnTo>
                    <a:pt x="125484" y="306734"/>
                  </a:lnTo>
                  <a:lnTo>
                    <a:pt x="130617" y="281313"/>
                  </a:lnTo>
                  <a:close/>
                </a:path>
                <a:path extrusionOk="0" h="346709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1752683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1752683" y="1183447"/>
              <a:ext cx="648335" cy="346710"/>
            </a:xfrm>
            <a:custGeom>
              <a:rect b="b" l="l" r="r" t="t"/>
              <a:pathLst>
                <a:path extrusionOk="0" h="346709" w="648335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  <a:path extrusionOk="0" h="346709" w="648335">
                  <a:moveTo>
                    <a:pt x="130616" y="281313"/>
                  </a:moveTo>
                  <a:lnTo>
                    <a:pt x="125484" y="255892"/>
                  </a:lnTo>
                  <a:lnTo>
                    <a:pt x="111488" y="235133"/>
                  </a:lnTo>
                  <a:lnTo>
                    <a:pt x="90729" y="221137"/>
                  </a:lnTo>
                  <a:lnTo>
                    <a:pt x="65308" y="216004"/>
                  </a:lnTo>
                  <a:lnTo>
                    <a:pt x="39887" y="221137"/>
                  </a:lnTo>
                  <a:lnTo>
                    <a:pt x="19128" y="235133"/>
                  </a:lnTo>
                  <a:lnTo>
                    <a:pt x="5132" y="255892"/>
                  </a:lnTo>
                  <a:lnTo>
                    <a:pt x="0" y="281313"/>
                  </a:lnTo>
                  <a:lnTo>
                    <a:pt x="5132" y="306734"/>
                  </a:lnTo>
                  <a:lnTo>
                    <a:pt x="19128" y="327493"/>
                  </a:lnTo>
                  <a:lnTo>
                    <a:pt x="39887" y="341489"/>
                  </a:lnTo>
                  <a:lnTo>
                    <a:pt x="65308" y="346621"/>
                  </a:lnTo>
                  <a:lnTo>
                    <a:pt x="90729" y="341489"/>
                  </a:lnTo>
                  <a:lnTo>
                    <a:pt x="111488" y="327493"/>
                  </a:lnTo>
                  <a:lnTo>
                    <a:pt x="125484" y="306734"/>
                  </a:lnTo>
                  <a:lnTo>
                    <a:pt x="130616" y="281313"/>
                  </a:lnTo>
                  <a:close/>
                </a:path>
                <a:path extrusionOk="0" h="346709" w="648335">
                  <a:moveTo>
                    <a:pt x="648153" y="248661"/>
                  </a:moveTo>
                  <a:lnTo>
                    <a:pt x="562810" y="205998"/>
                  </a:lnTo>
                </a:path>
                <a:path extrusionOk="0" h="346709" w="648335">
                  <a:moveTo>
                    <a:pt x="431875" y="206000"/>
                  </a:moveTo>
                  <a:lnTo>
                    <a:pt x="346532" y="248678"/>
                  </a:lnTo>
                </a:path>
                <a:path extrusionOk="0" h="346709" w="648335">
                  <a:moveTo>
                    <a:pt x="281331" y="208383"/>
                  </a:moveTo>
                  <a:lnTo>
                    <a:pt x="281327" y="138174"/>
                  </a:lnTo>
                </a:path>
                <a:path extrusionOk="0" h="346709" w="648335">
                  <a:moveTo>
                    <a:pt x="346793" y="97978"/>
                  </a:moveTo>
                  <a:lnTo>
                    <a:pt x="432135" y="140662"/>
                  </a:lnTo>
                </a:path>
                <a:path extrusionOk="0" h="346709" w="648335">
                  <a:moveTo>
                    <a:pt x="138212" y="65245"/>
                  </a:moveTo>
                  <a:lnTo>
                    <a:pt x="208421" y="65259"/>
                  </a:lnTo>
                </a:path>
                <a:path extrusionOk="0" h="346709" w="648335">
                  <a:moveTo>
                    <a:pt x="138212" y="281272"/>
                  </a:moveTo>
                  <a:lnTo>
                    <a:pt x="208421" y="281281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499" name="Google Shape;499;p32"/>
          <p:cNvSpPr/>
          <p:nvPr/>
        </p:nvSpPr>
        <p:spPr>
          <a:xfrm>
            <a:off x="135356" y="209237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00" name="Google Shape;500;p32"/>
          <p:cNvSpPr/>
          <p:nvPr/>
        </p:nvSpPr>
        <p:spPr>
          <a:xfrm>
            <a:off x="135356" y="228216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01" name="Google Shape;501;p32"/>
          <p:cNvSpPr/>
          <p:nvPr/>
        </p:nvSpPr>
        <p:spPr>
          <a:xfrm>
            <a:off x="135356" y="327665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02" name="Google Shape;502;p32"/>
          <p:cNvSpPr txBox="1"/>
          <p:nvPr/>
        </p:nvSpPr>
        <p:spPr>
          <a:xfrm>
            <a:off x="-38100" y="1759773"/>
            <a:ext cx="1947545" cy="1630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Algorithme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res :=faux.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3048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les 3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façons  possibles d’affecter une  couleur à chaque sommet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591820" marR="257175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tester si cela est un  coloriage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4659" marR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oui alors res :=vrai.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retourner res.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3" name="Google Shape;503;p32"/>
          <p:cNvSpPr/>
          <p:nvPr/>
        </p:nvSpPr>
        <p:spPr>
          <a:xfrm>
            <a:off x="2079358" y="199746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04" name="Google Shape;504;p32"/>
          <p:cNvSpPr txBox="1"/>
          <p:nvPr/>
        </p:nvSpPr>
        <p:spPr>
          <a:xfrm>
            <a:off x="2182990" y="1918676"/>
            <a:ext cx="1706245" cy="49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30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Complexité de l’algorithme  (en nombre d’instructions  effectuées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)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5" name="Google Shape;505;p32"/>
          <p:cNvSpPr txBox="1"/>
          <p:nvPr/>
        </p:nvSpPr>
        <p:spPr>
          <a:xfrm>
            <a:off x="2323033" y="2411493"/>
            <a:ext cx="156273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 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baseline="30000" i="1" lang="en-US" sz="1050">
                <a:latin typeface="Trebuchet MS"/>
                <a:ea typeface="Trebuchet MS"/>
                <a:cs typeface="Trebuchet MS"/>
                <a:sym typeface="Trebuchet MS"/>
              </a:rPr>
              <a:t>є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06" name="Google Shape;506;p32"/>
          <p:cNvSpPr txBox="1"/>
          <p:nvPr/>
        </p:nvSpPr>
        <p:spPr>
          <a:xfrm>
            <a:off x="2208390" y="2596844"/>
            <a:ext cx="136779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où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le nombre 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7" name="Google Shape;507;p32"/>
          <p:cNvSpPr txBox="1"/>
          <p:nvPr/>
        </p:nvSpPr>
        <p:spPr>
          <a:xfrm>
            <a:off x="2208390" y="2768929"/>
            <a:ext cx="6242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sommets.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8" name="Google Shape;508;p32"/>
          <p:cNvSpPr txBox="1"/>
          <p:nvPr/>
        </p:nvSpPr>
        <p:spPr>
          <a:xfrm>
            <a:off x="1931301" y="2826582"/>
            <a:ext cx="2464435" cy="494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6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44145" lvl="0" marL="12700" marR="5080" rtl="0" algn="l">
              <a:lnSpc>
                <a:spcPct val="101499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 On suppose qu’accéder à une arête se fait  en temps constant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9" name="Google Shape;509;p32"/>
          <p:cNvSpPr txBox="1"/>
          <p:nvPr/>
        </p:nvSpPr>
        <p:spPr>
          <a:xfrm>
            <a:off x="4477181" y="3366432"/>
            <a:ext cx="6794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3"/>
          <p:cNvSpPr txBox="1"/>
          <p:nvPr>
            <p:ph type="title"/>
          </p:nvPr>
        </p:nvSpPr>
        <p:spPr>
          <a:xfrm>
            <a:off x="1043813" y="59814"/>
            <a:ext cx="25209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Exemple 2 : 3</a:t>
            </a:r>
            <a:r>
              <a:rPr lang="en-US"/>
              <a:t>-COLORABILITE</a:t>
            </a:r>
            <a:endParaRPr/>
          </a:p>
        </p:txBody>
      </p:sp>
      <p:sp>
        <p:nvSpPr>
          <p:cNvPr id="515" name="Google Shape;515;p33"/>
          <p:cNvSpPr/>
          <p:nvPr/>
        </p:nvSpPr>
        <p:spPr>
          <a:xfrm>
            <a:off x="495363" y="3814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16" name="Google Shape;516;p33"/>
          <p:cNvSpPr txBox="1"/>
          <p:nvPr/>
        </p:nvSpPr>
        <p:spPr>
          <a:xfrm>
            <a:off x="262724" y="302677"/>
            <a:ext cx="3985895" cy="649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740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2550" marR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graphe (fini)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8810" lvl="0" marL="650875" marR="5080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s’il existe un coloriage du graphe utilisant au plus 3  couleurs.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17" name="Google Shape;517;p33"/>
          <p:cNvGrpSpPr/>
          <p:nvPr/>
        </p:nvGrpSpPr>
        <p:grpSpPr>
          <a:xfrm>
            <a:off x="1745092" y="1183447"/>
            <a:ext cx="1110796" cy="570218"/>
            <a:chOff x="1745092" y="1183447"/>
            <a:chExt cx="1110796" cy="570218"/>
          </a:xfrm>
        </p:grpSpPr>
        <p:sp>
          <p:nvSpPr>
            <p:cNvPr id="518" name="Google Shape;518;p33"/>
            <p:cNvSpPr/>
            <p:nvPr/>
          </p:nvSpPr>
          <p:spPr>
            <a:xfrm>
              <a:off x="1890896" y="1680753"/>
              <a:ext cx="502284" cy="0"/>
            </a:xfrm>
            <a:custGeom>
              <a:rect b="b" l="l" r="r" t="t"/>
              <a:pathLst>
                <a:path extrusionOk="0" h="120000" w="502285">
                  <a:moveTo>
                    <a:pt x="0" y="0"/>
                  </a:moveTo>
                  <a:lnTo>
                    <a:pt x="5022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19" name="Google Shape;519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5092" y="1607865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0" name="Google Shape;520;p33"/>
            <p:cNvSpPr/>
            <p:nvPr/>
          </p:nvSpPr>
          <p:spPr>
            <a:xfrm>
              <a:off x="2184693" y="1291450"/>
              <a:ext cx="671195" cy="454659"/>
            </a:xfrm>
            <a:custGeom>
              <a:rect b="b" l="l" r="r" t="t"/>
              <a:pathLst>
                <a:path extrusionOk="0" h="454660" w="671194">
                  <a:moveTo>
                    <a:pt x="350583" y="366225"/>
                  </a:moveTo>
                  <a:lnTo>
                    <a:pt x="536145" y="304369"/>
                  </a:lnTo>
                </a:path>
                <a:path extrusionOk="0" h="454660" w="671194">
                  <a:moveTo>
                    <a:pt x="536145" y="258204"/>
                  </a:moveTo>
                  <a:lnTo>
                    <a:pt x="350583" y="196354"/>
                  </a:lnTo>
                </a:path>
                <a:path extrusionOk="0" h="454660" w="671194">
                  <a:moveTo>
                    <a:pt x="281375" y="246189"/>
                  </a:moveTo>
                  <a:lnTo>
                    <a:pt x="281362" y="316398"/>
                  </a:lnTo>
                </a:path>
                <a:path extrusionOk="0" h="454660" w="671194">
                  <a:moveTo>
                    <a:pt x="346621" y="389315"/>
                  </a:moveTo>
                  <a:lnTo>
                    <a:pt x="341489" y="363894"/>
                  </a:lnTo>
                  <a:lnTo>
                    <a:pt x="327493" y="343135"/>
                  </a:lnTo>
                  <a:lnTo>
                    <a:pt x="306734" y="329139"/>
                  </a:lnTo>
                  <a:lnTo>
                    <a:pt x="281313" y="324007"/>
                  </a:lnTo>
                  <a:lnTo>
                    <a:pt x="255892" y="329139"/>
                  </a:lnTo>
                  <a:lnTo>
                    <a:pt x="235133" y="343135"/>
                  </a:lnTo>
                  <a:lnTo>
                    <a:pt x="221137" y="363894"/>
                  </a:lnTo>
                  <a:lnTo>
                    <a:pt x="216004" y="389315"/>
                  </a:lnTo>
                  <a:lnTo>
                    <a:pt x="221137" y="414736"/>
                  </a:lnTo>
                  <a:lnTo>
                    <a:pt x="235133" y="435495"/>
                  </a:lnTo>
                  <a:lnTo>
                    <a:pt x="255892" y="449492"/>
                  </a:lnTo>
                  <a:lnTo>
                    <a:pt x="281313" y="454624"/>
                  </a:lnTo>
                  <a:lnTo>
                    <a:pt x="306734" y="449492"/>
                  </a:lnTo>
                  <a:lnTo>
                    <a:pt x="327493" y="435495"/>
                  </a:lnTo>
                  <a:lnTo>
                    <a:pt x="341489" y="414736"/>
                  </a:lnTo>
                  <a:lnTo>
                    <a:pt x="346621" y="389315"/>
                  </a:lnTo>
                  <a:close/>
                </a:path>
                <a:path extrusionOk="0" h="454660" w="671194">
                  <a:moveTo>
                    <a:pt x="670629" y="281313"/>
                  </a:moveTo>
                  <a:lnTo>
                    <a:pt x="665496" y="255892"/>
                  </a:lnTo>
                  <a:lnTo>
                    <a:pt x="651500" y="235133"/>
                  </a:lnTo>
                  <a:lnTo>
                    <a:pt x="630741" y="221137"/>
                  </a:lnTo>
                  <a:lnTo>
                    <a:pt x="605320" y="216004"/>
                  </a:lnTo>
                  <a:lnTo>
                    <a:pt x="579899" y="221137"/>
                  </a:lnTo>
                  <a:lnTo>
                    <a:pt x="559140" y="235133"/>
                  </a:lnTo>
                  <a:lnTo>
                    <a:pt x="545144" y="255892"/>
                  </a:lnTo>
                  <a:lnTo>
                    <a:pt x="540012" y="281313"/>
                  </a:lnTo>
                  <a:lnTo>
                    <a:pt x="545144" y="306734"/>
                  </a:lnTo>
                  <a:lnTo>
                    <a:pt x="559140" y="327493"/>
                  </a:lnTo>
                  <a:lnTo>
                    <a:pt x="579899" y="341489"/>
                  </a:lnTo>
                  <a:lnTo>
                    <a:pt x="605320" y="346621"/>
                  </a:lnTo>
                  <a:lnTo>
                    <a:pt x="630741" y="341489"/>
                  </a:lnTo>
                  <a:lnTo>
                    <a:pt x="651500" y="327493"/>
                  </a:lnTo>
                  <a:lnTo>
                    <a:pt x="665496" y="306734"/>
                  </a:lnTo>
                  <a:lnTo>
                    <a:pt x="670629" y="281313"/>
                  </a:lnTo>
                  <a:close/>
                </a:path>
                <a:path extrusionOk="0" h="454660" w="671194">
                  <a:moveTo>
                    <a:pt x="346621" y="173310"/>
                  </a:moveTo>
                  <a:lnTo>
                    <a:pt x="341489" y="147889"/>
                  </a:lnTo>
                  <a:lnTo>
                    <a:pt x="327493" y="127130"/>
                  </a:lnTo>
                  <a:lnTo>
                    <a:pt x="306734" y="113134"/>
                  </a:lnTo>
                  <a:lnTo>
                    <a:pt x="281313" y="108002"/>
                  </a:lnTo>
                  <a:lnTo>
                    <a:pt x="255892" y="113134"/>
                  </a:lnTo>
                  <a:lnTo>
                    <a:pt x="235133" y="127130"/>
                  </a:lnTo>
                  <a:lnTo>
                    <a:pt x="221137" y="147889"/>
                  </a:lnTo>
                  <a:lnTo>
                    <a:pt x="216004" y="173310"/>
                  </a:lnTo>
                  <a:lnTo>
                    <a:pt x="221137" y="198731"/>
                  </a:lnTo>
                  <a:lnTo>
                    <a:pt x="235133" y="219491"/>
                  </a:lnTo>
                  <a:lnTo>
                    <a:pt x="255892" y="233487"/>
                  </a:lnTo>
                  <a:lnTo>
                    <a:pt x="281313" y="238619"/>
                  </a:lnTo>
                  <a:lnTo>
                    <a:pt x="306734" y="233487"/>
                  </a:lnTo>
                  <a:lnTo>
                    <a:pt x="327493" y="219491"/>
                  </a:lnTo>
                  <a:lnTo>
                    <a:pt x="341489" y="198731"/>
                  </a:lnTo>
                  <a:lnTo>
                    <a:pt x="346621" y="173310"/>
                  </a:lnTo>
                  <a:close/>
                </a:path>
                <a:path extrusionOk="0" h="454660" w="671194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1968688" y="1399452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1968688" y="1399452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1968688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1752683" y="1183447"/>
              <a:ext cx="648335" cy="346710"/>
            </a:xfrm>
            <a:custGeom>
              <a:rect b="b" l="l" r="r" t="t"/>
              <a:pathLst>
                <a:path extrusionOk="0" h="346709" w="648335">
                  <a:moveTo>
                    <a:pt x="346621" y="65308"/>
                  </a:moveTo>
                  <a:lnTo>
                    <a:pt x="341489" y="39887"/>
                  </a:lnTo>
                  <a:lnTo>
                    <a:pt x="327493" y="19128"/>
                  </a:lnTo>
                  <a:lnTo>
                    <a:pt x="306734" y="5132"/>
                  </a:lnTo>
                  <a:lnTo>
                    <a:pt x="281313" y="0"/>
                  </a:lnTo>
                  <a:lnTo>
                    <a:pt x="255891" y="5132"/>
                  </a:lnTo>
                  <a:lnTo>
                    <a:pt x="235132" y="19128"/>
                  </a:lnTo>
                  <a:lnTo>
                    <a:pt x="221136" y="39887"/>
                  </a:lnTo>
                  <a:lnTo>
                    <a:pt x="216004" y="65308"/>
                  </a:lnTo>
                  <a:lnTo>
                    <a:pt x="221136" y="90729"/>
                  </a:lnTo>
                  <a:lnTo>
                    <a:pt x="235132" y="111488"/>
                  </a:lnTo>
                  <a:lnTo>
                    <a:pt x="255891" y="125484"/>
                  </a:lnTo>
                  <a:lnTo>
                    <a:pt x="281313" y="130617"/>
                  </a:lnTo>
                  <a:lnTo>
                    <a:pt x="306734" y="125484"/>
                  </a:lnTo>
                  <a:lnTo>
                    <a:pt x="327493" y="111488"/>
                  </a:lnTo>
                  <a:lnTo>
                    <a:pt x="341489" y="90729"/>
                  </a:lnTo>
                  <a:lnTo>
                    <a:pt x="346621" y="65308"/>
                  </a:lnTo>
                  <a:close/>
                </a:path>
                <a:path extrusionOk="0" h="346709" w="648335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  <a:path extrusionOk="0" h="346709" w="648335">
                  <a:moveTo>
                    <a:pt x="130616" y="281313"/>
                  </a:moveTo>
                  <a:lnTo>
                    <a:pt x="125484" y="255892"/>
                  </a:lnTo>
                  <a:lnTo>
                    <a:pt x="111488" y="235133"/>
                  </a:lnTo>
                  <a:lnTo>
                    <a:pt x="90729" y="221137"/>
                  </a:lnTo>
                  <a:lnTo>
                    <a:pt x="65308" y="216004"/>
                  </a:lnTo>
                  <a:lnTo>
                    <a:pt x="39887" y="221137"/>
                  </a:lnTo>
                  <a:lnTo>
                    <a:pt x="19128" y="235133"/>
                  </a:lnTo>
                  <a:lnTo>
                    <a:pt x="5132" y="255892"/>
                  </a:lnTo>
                  <a:lnTo>
                    <a:pt x="0" y="281313"/>
                  </a:lnTo>
                  <a:lnTo>
                    <a:pt x="5132" y="306734"/>
                  </a:lnTo>
                  <a:lnTo>
                    <a:pt x="19128" y="327493"/>
                  </a:lnTo>
                  <a:lnTo>
                    <a:pt x="39887" y="341489"/>
                  </a:lnTo>
                  <a:lnTo>
                    <a:pt x="65308" y="346621"/>
                  </a:lnTo>
                  <a:lnTo>
                    <a:pt x="90729" y="341489"/>
                  </a:lnTo>
                  <a:lnTo>
                    <a:pt x="111488" y="327493"/>
                  </a:lnTo>
                  <a:lnTo>
                    <a:pt x="125484" y="306734"/>
                  </a:lnTo>
                  <a:lnTo>
                    <a:pt x="130616" y="281313"/>
                  </a:lnTo>
                  <a:close/>
                </a:path>
                <a:path extrusionOk="0" h="346709" w="648335">
                  <a:moveTo>
                    <a:pt x="648153" y="248661"/>
                  </a:moveTo>
                  <a:lnTo>
                    <a:pt x="562810" y="205998"/>
                  </a:lnTo>
                </a:path>
                <a:path extrusionOk="0" h="346709" w="648335">
                  <a:moveTo>
                    <a:pt x="431875" y="206000"/>
                  </a:moveTo>
                  <a:lnTo>
                    <a:pt x="346532" y="248678"/>
                  </a:lnTo>
                </a:path>
                <a:path extrusionOk="0" h="346709" w="648335">
                  <a:moveTo>
                    <a:pt x="281331" y="208383"/>
                  </a:moveTo>
                  <a:lnTo>
                    <a:pt x="281327" y="138174"/>
                  </a:lnTo>
                </a:path>
                <a:path extrusionOk="0" h="346709" w="648335">
                  <a:moveTo>
                    <a:pt x="346793" y="97978"/>
                  </a:moveTo>
                  <a:lnTo>
                    <a:pt x="432135" y="140662"/>
                  </a:lnTo>
                </a:path>
                <a:path extrusionOk="0" h="346709" w="648335">
                  <a:moveTo>
                    <a:pt x="138212" y="65245"/>
                  </a:moveTo>
                  <a:lnTo>
                    <a:pt x="208421" y="65259"/>
                  </a:lnTo>
                </a:path>
                <a:path extrusionOk="0" h="346709" w="648335">
                  <a:moveTo>
                    <a:pt x="138212" y="281272"/>
                  </a:moveTo>
                  <a:lnTo>
                    <a:pt x="208421" y="281281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525" name="Google Shape;525;p33"/>
          <p:cNvSpPr/>
          <p:nvPr/>
        </p:nvSpPr>
        <p:spPr>
          <a:xfrm>
            <a:off x="135356" y="209237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26" name="Google Shape;526;p33"/>
          <p:cNvSpPr/>
          <p:nvPr/>
        </p:nvSpPr>
        <p:spPr>
          <a:xfrm>
            <a:off x="135356" y="228216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27" name="Google Shape;527;p33"/>
          <p:cNvSpPr/>
          <p:nvPr/>
        </p:nvSpPr>
        <p:spPr>
          <a:xfrm>
            <a:off x="135356" y="327665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28" name="Google Shape;528;p33"/>
          <p:cNvSpPr txBox="1"/>
          <p:nvPr/>
        </p:nvSpPr>
        <p:spPr>
          <a:xfrm>
            <a:off x="-38100" y="1759773"/>
            <a:ext cx="1947545" cy="1630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Algorithme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res :=faux.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3048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les 3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façons  possibles d’affecter une  couleur à chaque sommet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591820" marR="257175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tester si cela est un  coloriage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4659" marR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oui alors res :=vrai.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retourner res.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9" name="Google Shape;529;p33"/>
          <p:cNvSpPr/>
          <p:nvPr/>
        </p:nvSpPr>
        <p:spPr>
          <a:xfrm>
            <a:off x="2079358" y="199746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30" name="Google Shape;530;p33"/>
          <p:cNvSpPr txBox="1"/>
          <p:nvPr/>
        </p:nvSpPr>
        <p:spPr>
          <a:xfrm>
            <a:off x="2182990" y="1918676"/>
            <a:ext cx="1706245" cy="49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30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Complexité de l’algorithme  (en nombre d’instructions  effectuées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)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1" name="Google Shape;531;p33"/>
          <p:cNvSpPr txBox="1"/>
          <p:nvPr/>
        </p:nvSpPr>
        <p:spPr>
          <a:xfrm>
            <a:off x="2323033" y="2411493"/>
            <a:ext cx="156273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 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baseline="30000" i="1" lang="en-US" sz="1050">
                <a:latin typeface="Trebuchet MS"/>
                <a:ea typeface="Trebuchet MS"/>
                <a:cs typeface="Trebuchet MS"/>
                <a:sym typeface="Trebuchet MS"/>
              </a:rPr>
              <a:t>є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32" name="Google Shape;532;p33"/>
          <p:cNvSpPr txBox="1"/>
          <p:nvPr/>
        </p:nvSpPr>
        <p:spPr>
          <a:xfrm>
            <a:off x="2208390" y="2596844"/>
            <a:ext cx="136779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où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le nombre 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3" name="Google Shape;533;p33"/>
          <p:cNvSpPr txBox="1"/>
          <p:nvPr/>
        </p:nvSpPr>
        <p:spPr>
          <a:xfrm>
            <a:off x="2208390" y="2768929"/>
            <a:ext cx="6242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sommets.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4" name="Google Shape;534;p33"/>
          <p:cNvSpPr txBox="1"/>
          <p:nvPr/>
        </p:nvSpPr>
        <p:spPr>
          <a:xfrm>
            <a:off x="1931301" y="2826582"/>
            <a:ext cx="2464435" cy="494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6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44145" lvl="0" marL="12700" marR="5080" rtl="0" algn="l">
              <a:lnSpc>
                <a:spcPct val="101499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 On suppose qu’accéder à une arête se fait  en temps constant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5" name="Google Shape;535;p33"/>
          <p:cNvSpPr txBox="1"/>
          <p:nvPr/>
        </p:nvSpPr>
        <p:spPr>
          <a:xfrm>
            <a:off x="4477181" y="3366432"/>
            <a:ext cx="6794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4"/>
          <p:cNvSpPr txBox="1"/>
          <p:nvPr>
            <p:ph type="title"/>
          </p:nvPr>
        </p:nvSpPr>
        <p:spPr>
          <a:xfrm>
            <a:off x="1043813" y="59814"/>
            <a:ext cx="25209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Exemple 2 : 3</a:t>
            </a:r>
            <a:r>
              <a:rPr lang="en-US"/>
              <a:t>-COLORABILITE</a:t>
            </a:r>
            <a:endParaRPr/>
          </a:p>
        </p:txBody>
      </p:sp>
      <p:sp>
        <p:nvSpPr>
          <p:cNvPr id="541" name="Google Shape;541;p34"/>
          <p:cNvSpPr/>
          <p:nvPr/>
        </p:nvSpPr>
        <p:spPr>
          <a:xfrm>
            <a:off x="495363" y="3814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42" name="Google Shape;542;p34"/>
          <p:cNvSpPr txBox="1"/>
          <p:nvPr/>
        </p:nvSpPr>
        <p:spPr>
          <a:xfrm>
            <a:off x="262724" y="302677"/>
            <a:ext cx="3985895" cy="649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740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2550" marR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graphe (fini)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8810" lvl="0" marL="650875" marR="5080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s’il existe un coloriage du graphe utilisant au plus 3  couleurs.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43" name="Google Shape;543;p34"/>
          <p:cNvGrpSpPr/>
          <p:nvPr/>
        </p:nvGrpSpPr>
        <p:grpSpPr>
          <a:xfrm>
            <a:off x="1745092" y="1183447"/>
            <a:ext cx="1110796" cy="570218"/>
            <a:chOff x="1745092" y="1183447"/>
            <a:chExt cx="1110796" cy="570218"/>
          </a:xfrm>
        </p:grpSpPr>
        <p:sp>
          <p:nvSpPr>
            <p:cNvPr id="544" name="Google Shape;544;p34"/>
            <p:cNvSpPr/>
            <p:nvPr/>
          </p:nvSpPr>
          <p:spPr>
            <a:xfrm>
              <a:off x="1890896" y="1680753"/>
              <a:ext cx="502284" cy="0"/>
            </a:xfrm>
            <a:custGeom>
              <a:rect b="b" l="l" r="r" t="t"/>
              <a:pathLst>
                <a:path extrusionOk="0" h="120000" w="502285">
                  <a:moveTo>
                    <a:pt x="0" y="0"/>
                  </a:moveTo>
                  <a:lnTo>
                    <a:pt x="5022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45" name="Google Shape;545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5092" y="1607865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6" name="Google Shape;546;p34"/>
            <p:cNvSpPr/>
            <p:nvPr/>
          </p:nvSpPr>
          <p:spPr>
            <a:xfrm>
              <a:off x="2184693" y="1291450"/>
              <a:ext cx="671195" cy="454659"/>
            </a:xfrm>
            <a:custGeom>
              <a:rect b="b" l="l" r="r" t="t"/>
              <a:pathLst>
                <a:path extrusionOk="0" h="454660" w="671194">
                  <a:moveTo>
                    <a:pt x="350583" y="366225"/>
                  </a:moveTo>
                  <a:lnTo>
                    <a:pt x="536145" y="304369"/>
                  </a:lnTo>
                </a:path>
                <a:path extrusionOk="0" h="454660" w="671194">
                  <a:moveTo>
                    <a:pt x="536145" y="258204"/>
                  </a:moveTo>
                  <a:lnTo>
                    <a:pt x="350583" y="196354"/>
                  </a:lnTo>
                </a:path>
                <a:path extrusionOk="0" h="454660" w="671194">
                  <a:moveTo>
                    <a:pt x="281375" y="246189"/>
                  </a:moveTo>
                  <a:lnTo>
                    <a:pt x="281362" y="316398"/>
                  </a:lnTo>
                </a:path>
                <a:path extrusionOk="0" h="454660" w="671194">
                  <a:moveTo>
                    <a:pt x="346621" y="389315"/>
                  </a:moveTo>
                  <a:lnTo>
                    <a:pt x="341489" y="363894"/>
                  </a:lnTo>
                  <a:lnTo>
                    <a:pt x="327493" y="343135"/>
                  </a:lnTo>
                  <a:lnTo>
                    <a:pt x="306734" y="329139"/>
                  </a:lnTo>
                  <a:lnTo>
                    <a:pt x="281313" y="324007"/>
                  </a:lnTo>
                  <a:lnTo>
                    <a:pt x="255892" y="329139"/>
                  </a:lnTo>
                  <a:lnTo>
                    <a:pt x="235133" y="343135"/>
                  </a:lnTo>
                  <a:lnTo>
                    <a:pt x="221137" y="363894"/>
                  </a:lnTo>
                  <a:lnTo>
                    <a:pt x="216004" y="389315"/>
                  </a:lnTo>
                  <a:lnTo>
                    <a:pt x="221137" y="414736"/>
                  </a:lnTo>
                  <a:lnTo>
                    <a:pt x="235133" y="435495"/>
                  </a:lnTo>
                  <a:lnTo>
                    <a:pt x="255892" y="449492"/>
                  </a:lnTo>
                  <a:lnTo>
                    <a:pt x="281313" y="454624"/>
                  </a:lnTo>
                  <a:lnTo>
                    <a:pt x="306734" y="449492"/>
                  </a:lnTo>
                  <a:lnTo>
                    <a:pt x="327493" y="435495"/>
                  </a:lnTo>
                  <a:lnTo>
                    <a:pt x="341489" y="414736"/>
                  </a:lnTo>
                  <a:lnTo>
                    <a:pt x="346621" y="389315"/>
                  </a:lnTo>
                  <a:close/>
                </a:path>
                <a:path extrusionOk="0" h="454660" w="671194">
                  <a:moveTo>
                    <a:pt x="670629" y="281313"/>
                  </a:moveTo>
                  <a:lnTo>
                    <a:pt x="665496" y="255892"/>
                  </a:lnTo>
                  <a:lnTo>
                    <a:pt x="651500" y="235133"/>
                  </a:lnTo>
                  <a:lnTo>
                    <a:pt x="630741" y="221137"/>
                  </a:lnTo>
                  <a:lnTo>
                    <a:pt x="605320" y="216004"/>
                  </a:lnTo>
                  <a:lnTo>
                    <a:pt x="579899" y="221137"/>
                  </a:lnTo>
                  <a:lnTo>
                    <a:pt x="559140" y="235133"/>
                  </a:lnTo>
                  <a:lnTo>
                    <a:pt x="545144" y="255892"/>
                  </a:lnTo>
                  <a:lnTo>
                    <a:pt x="540012" y="281313"/>
                  </a:lnTo>
                  <a:lnTo>
                    <a:pt x="545144" y="306734"/>
                  </a:lnTo>
                  <a:lnTo>
                    <a:pt x="559140" y="327493"/>
                  </a:lnTo>
                  <a:lnTo>
                    <a:pt x="579899" y="341489"/>
                  </a:lnTo>
                  <a:lnTo>
                    <a:pt x="605320" y="346621"/>
                  </a:lnTo>
                  <a:lnTo>
                    <a:pt x="630741" y="341489"/>
                  </a:lnTo>
                  <a:lnTo>
                    <a:pt x="651500" y="327493"/>
                  </a:lnTo>
                  <a:lnTo>
                    <a:pt x="665496" y="306734"/>
                  </a:lnTo>
                  <a:lnTo>
                    <a:pt x="670629" y="281313"/>
                  </a:lnTo>
                  <a:close/>
                </a:path>
                <a:path extrusionOk="0" h="454660" w="671194">
                  <a:moveTo>
                    <a:pt x="346621" y="173310"/>
                  </a:moveTo>
                  <a:lnTo>
                    <a:pt x="341489" y="147889"/>
                  </a:lnTo>
                  <a:lnTo>
                    <a:pt x="327493" y="127130"/>
                  </a:lnTo>
                  <a:lnTo>
                    <a:pt x="306734" y="113134"/>
                  </a:lnTo>
                  <a:lnTo>
                    <a:pt x="281313" y="108002"/>
                  </a:lnTo>
                  <a:lnTo>
                    <a:pt x="255892" y="113134"/>
                  </a:lnTo>
                  <a:lnTo>
                    <a:pt x="235133" y="127130"/>
                  </a:lnTo>
                  <a:lnTo>
                    <a:pt x="221137" y="147889"/>
                  </a:lnTo>
                  <a:lnTo>
                    <a:pt x="216004" y="173310"/>
                  </a:lnTo>
                  <a:lnTo>
                    <a:pt x="221137" y="198731"/>
                  </a:lnTo>
                  <a:lnTo>
                    <a:pt x="235133" y="219491"/>
                  </a:lnTo>
                  <a:lnTo>
                    <a:pt x="255892" y="233487"/>
                  </a:lnTo>
                  <a:lnTo>
                    <a:pt x="281313" y="238619"/>
                  </a:lnTo>
                  <a:lnTo>
                    <a:pt x="306734" y="233487"/>
                  </a:lnTo>
                  <a:lnTo>
                    <a:pt x="327493" y="219491"/>
                  </a:lnTo>
                  <a:lnTo>
                    <a:pt x="341489" y="198731"/>
                  </a:lnTo>
                  <a:lnTo>
                    <a:pt x="346621" y="173310"/>
                  </a:lnTo>
                  <a:close/>
                </a:path>
                <a:path extrusionOk="0" h="454660" w="671194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1968688" y="1399452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1968688" y="1399452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1968688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1968688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1752683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1752683" y="1183447"/>
              <a:ext cx="648335" cy="346710"/>
            </a:xfrm>
            <a:custGeom>
              <a:rect b="b" l="l" r="r" t="t"/>
              <a:pathLst>
                <a:path extrusionOk="0" h="346709" w="648335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  <a:path extrusionOk="0" h="346709" w="648335">
                  <a:moveTo>
                    <a:pt x="130616" y="281313"/>
                  </a:moveTo>
                  <a:lnTo>
                    <a:pt x="125484" y="255892"/>
                  </a:lnTo>
                  <a:lnTo>
                    <a:pt x="111488" y="235133"/>
                  </a:lnTo>
                  <a:lnTo>
                    <a:pt x="90729" y="221137"/>
                  </a:lnTo>
                  <a:lnTo>
                    <a:pt x="65308" y="216004"/>
                  </a:lnTo>
                  <a:lnTo>
                    <a:pt x="39887" y="221137"/>
                  </a:lnTo>
                  <a:lnTo>
                    <a:pt x="19128" y="235133"/>
                  </a:lnTo>
                  <a:lnTo>
                    <a:pt x="5132" y="255892"/>
                  </a:lnTo>
                  <a:lnTo>
                    <a:pt x="0" y="281313"/>
                  </a:lnTo>
                  <a:lnTo>
                    <a:pt x="5132" y="306734"/>
                  </a:lnTo>
                  <a:lnTo>
                    <a:pt x="19128" y="327493"/>
                  </a:lnTo>
                  <a:lnTo>
                    <a:pt x="39887" y="341489"/>
                  </a:lnTo>
                  <a:lnTo>
                    <a:pt x="65308" y="346621"/>
                  </a:lnTo>
                  <a:lnTo>
                    <a:pt x="90729" y="341489"/>
                  </a:lnTo>
                  <a:lnTo>
                    <a:pt x="111488" y="327493"/>
                  </a:lnTo>
                  <a:lnTo>
                    <a:pt x="125484" y="306734"/>
                  </a:lnTo>
                  <a:lnTo>
                    <a:pt x="130616" y="281313"/>
                  </a:lnTo>
                  <a:close/>
                </a:path>
                <a:path extrusionOk="0" h="346709" w="648335">
                  <a:moveTo>
                    <a:pt x="648153" y="248661"/>
                  </a:moveTo>
                  <a:lnTo>
                    <a:pt x="562810" y="205998"/>
                  </a:lnTo>
                </a:path>
                <a:path extrusionOk="0" h="346709" w="648335">
                  <a:moveTo>
                    <a:pt x="431875" y="206000"/>
                  </a:moveTo>
                  <a:lnTo>
                    <a:pt x="346532" y="248678"/>
                  </a:lnTo>
                </a:path>
                <a:path extrusionOk="0" h="346709" w="648335">
                  <a:moveTo>
                    <a:pt x="281331" y="208383"/>
                  </a:moveTo>
                  <a:lnTo>
                    <a:pt x="281327" y="138174"/>
                  </a:lnTo>
                </a:path>
                <a:path extrusionOk="0" h="346709" w="648335">
                  <a:moveTo>
                    <a:pt x="346793" y="97978"/>
                  </a:moveTo>
                  <a:lnTo>
                    <a:pt x="432135" y="140662"/>
                  </a:lnTo>
                </a:path>
                <a:path extrusionOk="0" h="346709" w="648335">
                  <a:moveTo>
                    <a:pt x="138212" y="65245"/>
                  </a:moveTo>
                  <a:lnTo>
                    <a:pt x="208421" y="65259"/>
                  </a:lnTo>
                </a:path>
                <a:path extrusionOk="0" h="346709" w="648335">
                  <a:moveTo>
                    <a:pt x="138212" y="281272"/>
                  </a:moveTo>
                  <a:lnTo>
                    <a:pt x="208421" y="281281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553" name="Google Shape;553;p34"/>
          <p:cNvSpPr/>
          <p:nvPr/>
        </p:nvSpPr>
        <p:spPr>
          <a:xfrm>
            <a:off x="135356" y="209237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54" name="Google Shape;554;p34"/>
          <p:cNvSpPr/>
          <p:nvPr/>
        </p:nvSpPr>
        <p:spPr>
          <a:xfrm>
            <a:off x="135356" y="228216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55" name="Google Shape;555;p34"/>
          <p:cNvSpPr/>
          <p:nvPr/>
        </p:nvSpPr>
        <p:spPr>
          <a:xfrm>
            <a:off x="135356" y="327665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56" name="Google Shape;556;p34"/>
          <p:cNvSpPr txBox="1"/>
          <p:nvPr/>
        </p:nvSpPr>
        <p:spPr>
          <a:xfrm>
            <a:off x="-38100" y="1759773"/>
            <a:ext cx="1947545" cy="1630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Algorithme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res :=faux.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3048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les 3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façons  possibles d’affecter une  couleur à chaque sommet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591820" marR="257175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tester si cela est un  coloriage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4659" marR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oui alors res :=vrai.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retourner res.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7" name="Google Shape;557;p34"/>
          <p:cNvSpPr/>
          <p:nvPr/>
        </p:nvSpPr>
        <p:spPr>
          <a:xfrm>
            <a:off x="2079358" y="199746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58" name="Google Shape;558;p34"/>
          <p:cNvSpPr txBox="1"/>
          <p:nvPr/>
        </p:nvSpPr>
        <p:spPr>
          <a:xfrm>
            <a:off x="2182990" y="1918676"/>
            <a:ext cx="1706245" cy="49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30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Complexité de l’algorithme  (en nombre d’instructions  effectuées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)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9" name="Google Shape;559;p34"/>
          <p:cNvSpPr txBox="1"/>
          <p:nvPr/>
        </p:nvSpPr>
        <p:spPr>
          <a:xfrm>
            <a:off x="2323033" y="2411493"/>
            <a:ext cx="156273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 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baseline="30000" i="1" lang="en-US" sz="1050">
                <a:latin typeface="Trebuchet MS"/>
                <a:ea typeface="Trebuchet MS"/>
                <a:cs typeface="Trebuchet MS"/>
                <a:sym typeface="Trebuchet MS"/>
              </a:rPr>
              <a:t>є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60" name="Google Shape;560;p34"/>
          <p:cNvSpPr txBox="1"/>
          <p:nvPr/>
        </p:nvSpPr>
        <p:spPr>
          <a:xfrm>
            <a:off x="2208390" y="2596844"/>
            <a:ext cx="136779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où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le nombre 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1" name="Google Shape;561;p34"/>
          <p:cNvSpPr txBox="1"/>
          <p:nvPr/>
        </p:nvSpPr>
        <p:spPr>
          <a:xfrm>
            <a:off x="2208390" y="2768929"/>
            <a:ext cx="6242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sommets.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2" name="Google Shape;562;p34"/>
          <p:cNvSpPr txBox="1"/>
          <p:nvPr/>
        </p:nvSpPr>
        <p:spPr>
          <a:xfrm>
            <a:off x="1931301" y="2826582"/>
            <a:ext cx="2464435" cy="494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6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44145" lvl="0" marL="12700" marR="5080" rtl="0" algn="l">
              <a:lnSpc>
                <a:spcPct val="101499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 On suppose qu’accéder à une arête se fait  en temps constant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3" name="Google Shape;563;p34"/>
          <p:cNvSpPr txBox="1"/>
          <p:nvPr/>
        </p:nvSpPr>
        <p:spPr>
          <a:xfrm>
            <a:off x="4477181" y="3366432"/>
            <a:ext cx="6794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5"/>
          <p:cNvSpPr txBox="1"/>
          <p:nvPr>
            <p:ph type="title"/>
          </p:nvPr>
        </p:nvSpPr>
        <p:spPr>
          <a:xfrm>
            <a:off x="1043813" y="59814"/>
            <a:ext cx="25209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Exemple 2 : 3</a:t>
            </a:r>
            <a:r>
              <a:rPr lang="en-US"/>
              <a:t>-COLORABILITE</a:t>
            </a:r>
            <a:endParaRPr/>
          </a:p>
        </p:txBody>
      </p:sp>
      <p:sp>
        <p:nvSpPr>
          <p:cNvPr id="569" name="Google Shape;569;p35"/>
          <p:cNvSpPr/>
          <p:nvPr/>
        </p:nvSpPr>
        <p:spPr>
          <a:xfrm>
            <a:off x="495363" y="3814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70" name="Google Shape;570;p35"/>
          <p:cNvSpPr txBox="1"/>
          <p:nvPr/>
        </p:nvSpPr>
        <p:spPr>
          <a:xfrm>
            <a:off x="262724" y="302677"/>
            <a:ext cx="3985895" cy="649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740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2550" marR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graphe (fini)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8810" lvl="0" marL="650875" marR="5080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s’il existe un coloriage du graphe utilisant au plus 3  couleurs.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71" name="Google Shape;571;p35"/>
          <p:cNvGrpSpPr/>
          <p:nvPr/>
        </p:nvGrpSpPr>
        <p:grpSpPr>
          <a:xfrm>
            <a:off x="1745092" y="1183447"/>
            <a:ext cx="1110796" cy="570218"/>
            <a:chOff x="1745092" y="1183447"/>
            <a:chExt cx="1110796" cy="570218"/>
          </a:xfrm>
        </p:grpSpPr>
        <p:sp>
          <p:nvSpPr>
            <p:cNvPr id="572" name="Google Shape;572;p35"/>
            <p:cNvSpPr/>
            <p:nvPr/>
          </p:nvSpPr>
          <p:spPr>
            <a:xfrm>
              <a:off x="1890896" y="1680753"/>
              <a:ext cx="502284" cy="0"/>
            </a:xfrm>
            <a:custGeom>
              <a:rect b="b" l="l" r="r" t="t"/>
              <a:pathLst>
                <a:path extrusionOk="0" h="120000" w="502285">
                  <a:moveTo>
                    <a:pt x="0" y="0"/>
                  </a:moveTo>
                  <a:lnTo>
                    <a:pt x="5022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73" name="Google Shape;573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5092" y="1607865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4" name="Google Shape;574;p35"/>
            <p:cNvSpPr/>
            <p:nvPr/>
          </p:nvSpPr>
          <p:spPr>
            <a:xfrm>
              <a:off x="2184693" y="1291450"/>
              <a:ext cx="671195" cy="454659"/>
            </a:xfrm>
            <a:custGeom>
              <a:rect b="b" l="l" r="r" t="t"/>
              <a:pathLst>
                <a:path extrusionOk="0" h="454660" w="671194">
                  <a:moveTo>
                    <a:pt x="350583" y="366225"/>
                  </a:moveTo>
                  <a:lnTo>
                    <a:pt x="536145" y="304369"/>
                  </a:lnTo>
                </a:path>
                <a:path extrusionOk="0" h="454660" w="671194">
                  <a:moveTo>
                    <a:pt x="536145" y="258204"/>
                  </a:moveTo>
                  <a:lnTo>
                    <a:pt x="350583" y="196354"/>
                  </a:lnTo>
                </a:path>
                <a:path extrusionOk="0" h="454660" w="671194">
                  <a:moveTo>
                    <a:pt x="281375" y="246189"/>
                  </a:moveTo>
                  <a:lnTo>
                    <a:pt x="281362" y="316398"/>
                  </a:lnTo>
                </a:path>
                <a:path extrusionOk="0" h="454660" w="671194">
                  <a:moveTo>
                    <a:pt x="346621" y="389315"/>
                  </a:moveTo>
                  <a:lnTo>
                    <a:pt x="341489" y="363894"/>
                  </a:lnTo>
                  <a:lnTo>
                    <a:pt x="327493" y="343135"/>
                  </a:lnTo>
                  <a:lnTo>
                    <a:pt x="306734" y="329139"/>
                  </a:lnTo>
                  <a:lnTo>
                    <a:pt x="281313" y="324007"/>
                  </a:lnTo>
                  <a:lnTo>
                    <a:pt x="255892" y="329139"/>
                  </a:lnTo>
                  <a:lnTo>
                    <a:pt x="235133" y="343135"/>
                  </a:lnTo>
                  <a:lnTo>
                    <a:pt x="221137" y="363894"/>
                  </a:lnTo>
                  <a:lnTo>
                    <a:pt x="216004" y="389315"/>
                  </a:lnTo>
                  <a:lnTo>
                    <a:pt x="221137" y="414736"/>
                  </a:lnTo>
                  <a:lnTo>
                    <a:pt x="235133" y="435495"/>
                  </a:lnTo>
                  <a:lnTo>
                    <a:pt x="255892" y="449492"/>
                  </a:lnTo>
                  <a:lnTo>
                    <a:pt x="281313" y="454624"/>
                  </a:lnTo>
                  <a:lnTo>
                    <a:pt x="306734" y="449492"/>
                  </a:lnTo>
                  <a:lnTo>
                    <a:pt x="327493" y="435495"/>
                  </a:lnTo>
                  <a:lnTo>
                    <a:pt x="341489" y="414736"/>
                  </a:lnTo>
                  <a:lnTo>
                    <a:pt x="346621" y="389315"/>
                  </a:lnTo>
                  <a:close/>
                </a:path>
                <a:path extrusionOk="0" h="454660" w="671194">
                  <a:moveTo>
                    <a:pt x="670629" y="281313"/>
                  </a:moveTo>
                  <a:lnTo>
                    <a:pt x="665496" y="255892"/>
                  </a:lnTo>
                  <a:lnTo>
                    <a:pt x="651500" y="235133"/>
                  </a:lnTo>
                  <a:lnTo>
                    <a:pt x="630741" y="221137"/>
                  </a:lnTo>
                  <a:lnTo>
                    <a:pt x="605320" y="216004"/>
                  </a:lnTo>
                  <a:lnTo>
                    <a:pt x="579899" y="221137"/>
                  </a:lnTo>
                  <a:lnTo>
                    <a:pt x="559140" y="235133"/>
                  </a:lnTo>
                  <a:lnTo>
                    <a:pt x="545144" y="255892"/>
                  </a:lnTo>
                  <a:lnTo>
                    <a:pt x="540012" y="281313"/>
                  </a:lnTo>
                  <a:lnTo>
                    <a:pt x="545144" y="306734"/>
                  </a:lnTo>
                  <a:lnTo>
                    <a:pt x="559140" y="327493"/>
                  </a:lnTo>
                  <a:lnTo>
                    <a:pt x="579899" y="341489"/>
                  </a:lnTo>
                  <a:lnTo>
                    <a:pt x="605320" y="346621"/>
                  </a:lnTo>
                  <a:lnTo>
                    <a:pt x="630741" y="341489"/>
                  </a:lnTo>
                  <a:lnTo>
                    <a:pt x="651500" y="327493"/>
                  </a:lnTo>
                  <a:lnTo>
                    <a:pt x="665496" y="306734"/>
                  </a:lnTo>
                  <a:lnTo>
                    <a:pt x="670629" y="281313"/>
                  </a:lnTo>
                  <a:close/>
                </a:path>
                <a:path extrusionOk="0" h="454660" w="671194">
                  <a:moveTo>
                    <a:pt x="346621" y="173310"/>
                  </a:moveTo>
                  <a:lnTo>
                    <a:pt x="341489" y="147889"/>
                  </a:lnTo>
                  <a:lnTo>
                    <a:pt x="327493" y="127130"/>
                  </a:lnTo>
                  <a:lnTo>
                    <a:pt x="306734" y="113134"/>
                  </a:lnTo>
                  <a:lnTo>
                    <a:pt x="281313" y="108002"/>
                  </a:lnTo>
                  <a:lnTo>
                    <a:pt x="255892" y="113134"/>
                  </a:lnTo>
                  <a:lnTo>
                    <a:pt x="235133" y="127130"/>
                  </a:lnTo>
                  <a:lnTo>
                    <a:pt x="221137" y="147889"/>
                  </a:lnTo>
                  <a:lnTo>
                    <a:pt x="216004" y="173310"/>
                  </a:lnTo>
                  <a:lnTo>
                    <a:pt x="221137" y="198731"/>
                  </a:lnTo>
                  <a:lnTo>
                    <a:pt x="235133" y="219491"/>
                  </a:lnTo>
                  <a:lnTo>
                    <a:pt x="255892" y="233487"/>
                  </a:lnTo>
                  <a:lnTo>
                    <a:pt x="281313" y="238619"/>
                  </a:lnTo>
                  <a:lnTo>
                    <a:pt x="306734" y="233487"/>
                  </a:lnTo>
                  <a:lnTo>
                    <a:pt x="327493" y="219491"/>
                  </a:lnTo>
                  <a:lnTo>
                    <a:pt x="341489" y="198731"/>
                  </a:lnTo>
                  <a:lnTo>
                    <a:pt x="346621" y="173310"/>
                  </a:lnTo>
                  <a:close/>
                </a:path>
                <a:path extrusionOk="0" h="454660" w="671194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75" name="Google Shape;575;p35"/>
            <p:cNvSpPr/>
            <p:nvPr/>
          </p:nvSpPr>
          <p:spPr>
            <a:xfrm>
              <a:off x="1968688" y="1399452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1968688" y="1399452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77" name="Google Shape;577;p35"/>
            <p:cNvSpPr/>
            <p:nvPr/>
          </p:nvSpPr>
          <p:spPr>
            <a:xfrm>
              <a:off x="1968688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1968688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1752683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1752683" y="1183447"/>
              <a:ext cx="648335" cy="346710"/>
            </a:xfrm>
            <a:custGeom>
              <a:rect b="b" l="l" r="r" t="t"/>
              <a:pathLst>
                <a:path extrusionOk="0" h="346709" w="648335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  <a:path extrusionOk="0" h="346709" w="648335">
                  <a:moveTo>
                    <a:pt x="130616" y="281313"/>
                  </a:moveTo>
                  <a:lnTo>
                    <a:pt x="125484" y="255892"/>
                  </a:lnTo>
                  <a:lnTo>
                    <a:pt x="111488" y="235133"/>
                  </a:lnTo>
                  <a:lnTo>
                    <a:pt x="90729" y="221137"/>
                  </a:lnTo>
                  <a:lnTo>
                    <a:pt x="65308" y="216004"/>
                  </a:lnTo>
                  <a:lnTo>
                    <a:pt x="39887" y="221137"/>
                  </a:lnTo>
                  <a:lnTo>
                    <a:pt x="19128" y="235133"/>
                  </a:lnTo>
                  <a:lnTo>
                    <a:pt x="5132" y="255892"/>
                  </a:lnTo>
                  <a:lnTo>
                    <a:pt x="0" y="281313"/>
                  </a:lnTo>
                  <a:lnTo>
                    <a:pt x="5132" y="306734"/>
                  </a:lnTo>
                  <a:lnTo>
                    <a:pt x="19128" y="327493"/>
                  </a:lnTo>
                  <a:lnTo>
                    <a:pt x="39887" y="341489"/>
                  </a:lnTo>
                  <a:lnTo>
                    <a:pt x="65308" y="346621"/>
                  </a:lnTo>
                  <a:lnTo>
                    <a:pt x="90729" y="341489"/>
                  </a:lnTo>
                  <a:lnTo>
                    <a:pt x="111488" y="327493"/>
                  </a:lnTo>
                  <a:lnTo>
                    <a:pt x="125484" y="306734"/>
                  </a:lnTo>
                  <a:lnTo>
                    <a:pt x="130616" y="281313"/>
                  </a:lnTo>
                  <a:close/>
                </a:path>
                <a:path extrusionOk="0" h="346709" w="648335">
                  <a:moveTo>
                    <a:pt x="648153" y="248661"/>
                  </a:moveTo>
                  <a:lnTo>
                    <a:pt x="562810" y="205998"/>
                  </a:lnTo>
                </a:path>
                <a:path extrusionOk="0" h="346709" w="648335">
                  <a:moveTo>
                    <a:pt x="431875" y="206000"/>
                  </a:moveTo>
                  <a:lnTo>
                    <a:pt x="346532" y="248678"/>
                  </a:lnTo>
                </a:path>
                <a:path extrusionOk="0" h="346709" w="648335">
                  <a:moveTo>
                    <a:pt x="281331" y="208383"/>
                  </a:moveTo>
                  <a:lnTo>
                    <a:pt x="281327" y="138174"/>
                  </a:lnTo>
                </a:path>
                <a:path extrusionOk="0" h="346709" w="648335">
                  <a:moveTo>
                    <a:pt x="346793" y="97978"/>
                  </a:moveTo>
                  <a:lnTo>
                    <a:pt x="432135" y="140662"/>
                  </a:lnTo>
                </a:path>
                <a:path extrusionOk="0" h="346709" w="648335">
                  <a:moveTo>
                    <a:pt x="138212" y="65245"/>
                  </a:moveTo>
                  <a:lnTo>
                    <a:pt x="208421" y="65259"/>
                  </a:lnTo>
                </a:path>
                <a:path extrusionOk="0" h="346709" w="648335">
                  <a:moveTo>
                    <a:pt x="138212" y="281272"/>
                  </a:moveTo>
                  <a:lnTo>
                    <a:pt x="208421" y="281281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581" name="Google Shape;581;p35"/>
          <p:cNvSpPr/>
          <p:nvPr/>
        </p:nvSpPr>
        <p:spPr>
          <a:xfrm>
            <a:off x="135356" y="209237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82" name="Google Shape;582;p35"/>
          <p:cNvSpPr/>
          <p:nvPr/>
        </p:nvSpPr>
        <p:spPr>
          <a:xfrm>
            <a:off x="135356" y="228216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83" name="Google Shape;583;p35"/>
          <p:cNvSpPr/>
          <p:nvPr/>
        </p:nvSpPr>
        <p:spPr>
          <a:xfrm>
            <a:off x="135356" y="327665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84" name="Google Shape;584;p35"/>
          <p:cNvSpPr txBox="1"/>
          <p:nvPr/>
        </p:nvSpPr>
        <p:spPr>
          <a:xfrm>
            <a:off x="-38100" y="1759773"/>
            <a:ext cx="1947545" cy="1630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Algorithme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res :=faux.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3048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les 3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façons  possibles d’affecter une  couleur à chaque sommet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591820" marR="257175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tester si cela est un  coloriage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4659" marR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oui alors res :=vrai.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retourner res.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5" name="Google Shape;585;p35"/>
          <p:cNvSpPr/>
          <p:nvPr/>
        </p:nvSpPr>
        <p:spPr>
          <a:xfrm>
            <a:off x="2079358" y="199746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86" name="Google Shape;586;p35"/>
          <p:cNvSpPr txBox="1"/>
          <p:nvPr/>
        </p:nvSpPr>
        <p:spPr>
          <a:xfrm>
            <a:off x="2182990" y="1918676"/>
            <a:ext cx="1706245" cy="49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30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Complexité de l’algorithme  (en nombre d’instructions  effectuées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)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7" name="Google Shape;587;p35"/>
          <p:cNvSpPr txBox="1"/>
          <p:nvPr/>
        </p:nvSpPr>
        <p:spPr>
          <a:xfrm>
            <a:off x="2323033" y="2411493"/>
            <a:ext cx="156273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 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baseline="30000" i="1" lang="en-US" sz="1050">
                <a:latin typeface="Trebuchet MS"/>
                <a:ea typeface="Trebuchet MS"/>
                <a:cs typeface="Trebuchet MS"/>
                <a:sym typeface="Trebuchet MS"/>
              </a:rPr>
              <a:t>є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88" name="Google Shape;588;p35"/>
          <p:cNvSpPr txBox="1"/>
          <p:nvPr/>
        </p:nvSpPr>
        <p:spPr>
          <a:xfrm>
            <a:off x="2208390" y="2596844"/>
            <a:ext cx="136779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où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le nombre 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9" name="Google Shape;589;p35"/>
          <p:cNvSpPr txBox="1"/>
          <p:nvPr/>
        </p:nvSpPr>
        <p:spPr>
          <a:xfrm>
            <a:off x="2208390" y="2768929"/>
            <a:ext cx="6242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sommets.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0" name="Google Shape;590;p35"/>
          <p:cNvSpPr txBox="1"/>
          <p:nvPr/>
        </p:nvSpPr>
        <p:spPr>
          <a:xfrm>
            <a:off x="1931301" y="2826582"/>
            <a:ext cx="2464435" cy="494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6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44145" lvl="0" marL="12700" marR="5080" rtl="0" algn="l">
              <a:lnSpc>
                <a:spcPct val="101499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 On suppose qu’accéder à une arête se fait  en temps constant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1" name="Google Shape;591;p35"/>
          <p:cNvSpPr txBox="1"/>
          <p:nvPr/>
        </p:nvSpPr>
        <p:spPr>
          <a:xfrm>
            <a:off x="4477181" y="3366432"/>
            <a:ext cx="6794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Plus précisément</a:t>
            </a:r>
            <a:endParaRPr/>
          </a:p>
        </p:txBody>
      </p:sp>
      <p:sp>
        <p:nvSpPr>
          <p:cNvPr id="60" name="Google Shape;60;p9"/>
          <p:cNvSpPr txBox="1"/>
          <p:nvPr/>
        </p:nvSpPr>
        <p:spPr>
          <a:xfrm>
            <a:off x="4451781" y="3370303"/>
            <a:ext cx="118745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600" u="none" cap="none" strike="noStrike"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/>
          <p:nvPr/>
        </p:nvSpPr>
        <p:spPr>
          <a:xfrm>
            <a:off x="347294" y="961223"/>
            <a:ext cx="2120265" cy="1052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208279" lvl="0" marL="220345" marR="802005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Complexité en temps </a:t>
            </a:r>
            <a:r>
              <a:rPr b="0" i="0" lang="en-US" sz="11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Objectif du cours </a:t>
            </a:r>
            <a:r>
              <a:rPr b="0" i="0" lang="en-US" sz="11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Deux exemples</a:t>
            </a:r>
            <a:endParaRPr b="0" i="0" sz="11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Retour sur l’épisode précédent </a:t>
            </a:r>
            <a:r>
              <a:rPr b="0" i="0" lang="en-US" sz="1100" u="none" cap="none" strike="noStrike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Une convention</a:t>
            </a:r>
            <a:endParaRPr b="0" i="0" sz="11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Pourquoi cette convention ?</a:t>
            </a:r>
            <a:endParaRPr b="0" i="0" sz="11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6"/>
          <p:cNvSpPr txBox="1"/>
          <p:nvPr>
            <p:ph type="title"/>
          </p:nvPr>
        </p:nvSpPr>
        <p:spPr>
          <a:xfrm>
            <a:off x="1043813" y="59814"/>
            <a:ext cx="25209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Exemple 2 : 3</a:t>
            </a:r>
            <a:r>
              <a:rPr lang="en-US"/>
              <a:t>-COLORABILITE</a:t>
            </a:r>
            <a:endParaRPr/>
          </a:p>
        </p:txBody>
      </p:sp>
      <p:sp>
        <p:nvSpPr>
          <p:cNvPr id="597" name="Google Shape;597;p36"/>
          <p:cNvSpPr/>
          <p:nvPr/>
        </p:nvSpPr>
        <p:spPr>
          <a:xfrm>
            <a:off x="495363" y="3814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98" name="Google Shape;598;p36"/>
          <p:cNvSpPr txBox="1"/>
          <p:nvPr/>
        </p:nvSpPr>
        <p:spPr>
          <a:xfrm>
            <a:off x="262724" y="302677"/>
            <a:ext cx="3985895" cy="649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740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2550" marR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graphe (fini)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8810" lvl="0" marL="650875" marR="5080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s’il existe un coloriage du graphe utilisant au plus 3  couleurs.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99" name="Google Shape;599;p36"/>
          <p:cNvGrpSpPr/>
          <p:nvPr/>
        </p:nvGrpSpPr>
        <p:grpSpPr>
          <a:xfrm>
            <a:off x="1745092" y="1183447"/>
            <a:ext cx="1110796" cy="570218"/>
            <a:chOff x="1745092" y="1183447"/>
            <a:chExt cx="1110796" cy="570218"/>
          </a:xfrm>
        </p:grpSpPr>
        <p:sp>
          <p:nvSpPr>
            <p:cNvPr id="600" name="Google Shape;600;p36"/>
            <p:cNvSpPr/>
            <p:nvPr/>
          </p:nvSpPr>
          <p:spPr>
            <a:xfrm>
              <a:off x="1890896" y="1680753"/>
              <a:ext cx="502284" cy="0"/>
            </a:xfrm>
            <a:custGeom>
              <a:rect b="b" l="l" r="r" t="t"/>
              <a:pathLst>
                <a:path extrusionOk="0" h="120000" w="502285">
                  <a:moveTo>
                    <a:pt x="0" y="0"/>
                  </a:moveTo>
                  <a:lnTo>
                    <a:pt x="5022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01" name="Google Shape;601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5092" y="1607865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2" name="Google Shape;602;p36"/>
            <p:cNvSpPr/>
            <p:nvPr/>
          </p:nvSpPr>
          <p:spPr>
            <a:xfrm>
              <a:off x="2184693" y="1291450"/>
              <a:ext cx="671195" cy="454659"/>
            </a:xfrm>
            <a:custGeom>
              <a:rect b="b" l="l" r="r" t="t"/>
              <a:pathLst>
                <a:path extrusionOk="0" h="454660" w="671194">
                  <a:moveTo>
                    <a:pt x="350583" y="366225"/>
                  </a:moveTo>
                  <a:lnTo>
                    <a:pt x="536145" y="304369"/>
                  </a:lnTo>
                </a:path>
                <a:path extrusionOk="0" h="454660" w="671194">
                  <a:moveTo>
                    <a:pt x="536145" y="258204"/>
                  </a:moveTo>
                  <a:lnTo>
                    <a:pt x="350583" y="196354"/>
                  </a:lnTo>
                </a:path>
                <a:path extrusionOk="0" h="454660" w="671194">
                  <a:moveTo>
                    <a:pt x="281375" y="246189"/>
                  </a:moveTo>
                  <a:lnTo>
                    <a:pt x="281362" y="316398"/>
                  </a:lnTo>
                </a:path>
                <a:path extrusionOk="0" h="454660" w="671194">
                  <a:moveTo>
                    <a:pt x="346621" y="389315"/>
                  </a:moveTo>
                  <a:lnTo>
                    <a:pt x="341489" y="363894"/>
                  </a:lnTo>
                  <a:lnTo>
                    <a:pt x="327493" y="343135"/>
                  </a:lnTo>
                  <a:lnTo>
                    <a:pt x="306734" y="329139"/>
                  </a:lnTo>
                  <a:lnTo>
                    <a:pt x="281313" y="324007"/>
                  </a:lnTo>
                  <a:lnTo>
                    <a:pt x="255892" y="329139"/>
                  </a:lnTo>
                  <a:lnTo>
                    <a:pt x="235133" y="343135"/>
                  </a:lnTo>
                  <a:lnTo>
                    <a:pt x="221137" y="363894"/>
                  </a:lnTo>
                  <a:lnTo>
                    <a:pt x="216004" y="389315"/>
                  </a:lnTo>
                  <a:lnTo>
                    <a:pt x="221137" y="414736"/>
                  </a:lnTo>
                  <a:lnTo>
                    <a:pt x="235133" y="435495"/>
                  </a:lnTo>
                  <a:lnTo>
                    <a:pt x="255892" y="449492"/>
                  </a:lnTo>
                  <a:lnTo>
                    <a:pt x="281313" y="454624"/>
                  </a:lnTo>
                  <a:lnTo>
                    <a:pt x="306734" y="449492"/>
                  </a:lnTo>
                  <a:lnTo>
                    <a:pt x="327493" y="435495"/>
                  </a:lnTo>
                  <a:lnTo>
                    <a:pt x="341489" y="414736"/>
                  </a:lnTo>
                  <a:lnTo>
                    <a:pt x="346621" y="389315"/>
                  </a:lnTo>
                  <a:close/>
                </a:path>
                <a:path extrusionOk="0" h="454660" w="671194">
                  <a:moveTo>
                    <a:pt x="670629" y="281313"/>
                  </a:moveTo>
                  <a:lnTo>
                    <a:pt x="665496" y="255892"/>
                  </a:lnTo>
                  <a:lnTo>
                    <a:pt x="651500" y="235133"/>
                  </a:lnTo>
                  <a:lnTo>
                    <a:pt x="630741" y="221137"/>
                  </a:lnTo>
                  <a:lnTo>
                    <a:pt x="605320" y="216004"/>
                  </a:lnTo>
                  <a:lnTo>
                    <a:pt x="579899" y="221137"/>
                  </a:lnTo>
                  <a:lnTo>
                    <a:pt x="559140" y="235133"/>
                  </a:lnTo>
                  <a:lnTo>
                    <a:pt x="545144" y="255892"/>
                  </a:lnTo>
                  <a:lnTo>
                    <a:pt x="540012" y="281313"/>
                  </a:lnTo>
                  <a:lnTo>
                    <a:pt x="545144" y="306734"/>
                  </a:lnTo>
                  <a:lnTo>
                    <a:pt x="559140" y="327493"/>
                  </a:lnTo>
                  <a:lnTo>
                    <a:pt x="579899" y="341489"/>
                  </a:lnTo>
                  <a:lnTo>
                    <a:pt x="605320" y="346621"/>
                  </a:lnTo>
                  <a:lnTo>
                    <a:pt x="630741" y="341489"/>
                  </a:lnTo>
                  <a:lnTo>
                    <a:pt x="651500" y="327493"/>
                  </a:lnTo>
                  <a:lnTo>
                    <a:pt x="665496" y="306734"/>
                  </a:lnTo>
                  <a:lnTo>
                    <a:pt x="670629" y="281313"/>
                  </a:lnTo>
                  <a:close/>
                </a:path>
                <a:path extrusionOk="0" h="454660" w="671194">
                  <a:moveTo>
                    <a:pt x="346621" y="173310"/>
                  </a:moveTo>
                  <a:lnTo>
                    <a:pt x="341489" y="147889"/>
                  </a:lnTo>
                  <a:lnTo>
                    <a:pt x="327493" y="127130"/>
                  </a:lnTo>
                  <a:lnTo>
                    <a:pt x="306734" y="113134"/>
                  </a:lnTo>
                  <a:lnTo>
                    <a:pt x="281313" y="108002"/>
                  </a:lnTo>
                  <a:lnTo>
                    <a:pt x="255892" y="113134"/>
                  </a:lnTo>
                  <a:lnTo>
                    <a:pt x="235133" y="127130"/>
                  </a:lnTo>
                  <a:lnTo>
                    <a:pt x="221137" y="147889"/>
                  </a:lnTo>
                  <a:lnTo>
                    <a:pt x="216004" y="173310"/>
                  </a:lnTo>
                  <a:lnTo>
                    <a:pt x="221137" y="198731"/>
                  </a:lnTo>
                  <a:lnTo>
                    <a:pt x="235133" y="219491"/>
                  </a:lnTo>
                  <a:lnTo>
                    <a:pt x="255892" y="233487"/>
                  </a:lnTo>
                  <a:lnTo>
                    <a:pt x="281313" y="238619"/>
                  </a:lnTo>
                  <a:lnTo>
                    <a:pt x="306734" y="233487"/>
                  </a:lnTo>
                  <a:lnTo>
                    <a:pt x="327493" y="219491"/>
                  </a:lnTo>
                  <a:lnTo>
                    <a:pt x="341489" y="198731"/>
                  </a:lnTo>
                  <a:lnTo>
                    <a:pt x="346621" y="173310"/>
                  </a:lnTo>
                  <a:close/>
                </a:path>
                <a:path extrusionOk="0" h="454660" w="671194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1968688" y="1399452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1968688" y="1399452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1968688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1752683" y="1183447"/>
              <a:ext cx="648335" cy="346710"/>
            </a:xfrm>
            <a:custGeom>
              <a:rect b="b" l="l" r="r" t="t"/>
              <a:pathLst>
                <a:path extrusionOk="0" h="346709" w="648335">
                  <a:moveTo>
                    <a:pt x="346621" y="65308"/>
                  </a:moveTo>
                  <a:lnTo>
                    <a:pt x="341489" y="39887"/>
                  </a:lnTo>
                  <a:lnTo>
                    <a:pt x="327493" y="19128"/>
                  </a:lnTo>
                  <a:lnTo>
                    <a:pt x="306734" y="5132"/>
                  </a:lnTo>
                  <a:lnTo>
                    <a:pt x="281313" y="0"/>
                  </a:lnTo>
                  <a:lnTo>
                    <a:pt x="255891" y="5132"/>
                  </a:lnTo>
                  <a:lnTo>
                    <a:pt x="235132" y="19128"/>
                  </a:lnTo>
                  <a:lnTo>
                    <a:pt x="221136" y="39887"/>
                  </a:lnTo>
                  <a:lnTo>
                    <a:pt x="216004" y="65308"/>
                  </a:lnTo>
                  <a:lnTo>
                    <a:pt x="221136" y="90729"/>
                  </a:lnTo>
                  <a:lnTo>
                    <a:pt x="235132" y="111488"/>
                  </a:lnTo>
                  <a:lnTo>
                    <a:pt x="255891" y="125484"/>
                  </a:lnTo>
                  <a:lnTo>
                    <a:pt x="281313" y="130617"/>
                  </a:lnTo>
                  <a:lnTo>
                    <a:pt x="306734" y="125484"/>
                  </a:lnTo>
                  <a:lnTo>
                    <a:pt x="327493" y="111488"/>
                  </a:lnTo>
                  <a:lnTo>
                    <a:pt x="341489" y="90729"/>
                  </a:lnTo>
                  <a:lnTo>
                    <a:pt x="346621" y="65308"/>
                  </a:lnTo>
                  <a:close/>
                </a:path>
                <a:path extrusionOk="0" h="346709" w="648335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  <a:path extrusionOk="0" h="346709" w="648335">
                  <a:moveTo>
                    <a:pt x="130616" y="281313"/>
                  </a:moveTo>
                  <a:lnTo>
                    <a:pt x="125484" y="255892"/>
                  </a:lnTo>
                  <a:lnTo>
                    <a:pt x="111488" y="235133"/>
                  </a:lnTo>
                  <a:lnTo>
                    <a:pt x="90729" y="221137"/>
                  </a:lnTo>
                  <a:lnTo>
                    <a:pt x="65308" y="216004"/>
                  </a:lnTo>
                  <a:lnTo>
                    <a:pt x="39887" y="221137"/>
                  </a:lnTo>
                  <a:lnTo>
                    <a:pt x="19128" y="235133"/>
                  </a:lnTo>
                  <a:lnTo>
                    <a:pt x="5132" y="255892"/>
                  </a:lnTo>
                  <a:lnTo>
                    <a:pt x="0" y="281313"/>
                  </a:lnTo>
                  <a:lnTo>
                    <a:pt x="5132" y="306734"/>
                  </a:lnTo>
                  <a:lnTo>
                    <a:pt x="19128" y="327493"/>
                  </a:lnTo>
                  <a:lnTo>
                    <a:pt x="39887" y="341489"/>
                  </a:lnTo>
                  <a:lnTo>
                    <a:pt x="65308" y="346621"/>
                  </a:lnTo>
                  <a:lnTo>
                    <a:pt x="90729" y="341489"/>
                  </a:lnTo>
                  <a:lnTo>
                    <a:pt x="111488" y="327493"/>
                  </a:lnTo>
                  <a:lnTo>
                    <a:pt x="125484" y="306734"/>
                  </a:lnTo>
                  <a:lnTo>
                    <a:pt x="130616" y="281313"/>
                  </a:lnTo>
                  <a:close/>
                </a:path>
                <a:path extrusionOk="0" h="346709" w="648335">
                  <a:moveTo>
                    <a:pt x="648153" y="248661"/>
                  </a:moveTo>
                  <a:lnTo>
                    <a:pt x="562810" y="205998"/>
                  </a:lnTo>
                </a:path>
                <a:path extrusionOk="0" h="346709" w="648335">
                  <a:moveTo>
                    <a:pt x="431875" y="206000"/>
                  </a:moveTo>
                  <a:lnTo>
                    <a:pt x="346532" y="248678"/>
                  </a:lnTo>
                </a:path>
                <a:path extrusionOk="0" h="346709" w="648335">
                  <a:moveTo>
                    <a:pt x="281331" y="208383"/>
                  </a:moveTo>
                  <a:lnTo>
                    <a:pt x="281327" y="138174"/>
                  </a:lnTo>
                </a:path>
                <a:path extrusionOk="0" h="346709" w="648335">
                  <a:moveTo>
                    <a:pt x="346793" y="97978"/>
                  </a:moveTo>
                  <a:lnTo>
                    <a:pt x="432135" y="140662"/>
                  </a:lnTo>
                </a:path>
                <a:path extrusionOk="0" h="346709" w="648335">
                  <a:moveTo>
                    <a:pt x="138212" y="65245"/>
                  </a:moveTo>
                  <a:lnTo>
                    <a:pt x="208421" y="65259"/>
                  </a:lnTo>
                </a:path>
                <a:path extrusionOk="0" h="346709" w="648335">
                  <a:moveTo>
                    <a:pt x="138212" y="281272"/>
                  </a:moveTo>
                  <a:lnTo>
                    <a:pt x="208421" y="281281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607" name="Google Shape;607;p36"/>
          <p:cNvSpPr/>
          <p:nvPr/>
        </p:nvSpPr>
        <p:spPr>
          <a:xfrm>
            <a:off x="135356" y="209237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08" name="Google Shape;608;p36"/>
          <p:cNvSpPr/>
          <p:nvPr/>
        </p:nvSpPr>
        <p:spPr>
          <a:xfrm>
            <a:off x="135356" y="228216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09" name="Google Shape;609;p36"/>
          <p:cNvSpPr/>
          <p:nvPr/>
        </p:nvSpPr>
        <p:spPr>
          <a:xfrm>
            <a:off x="135356" y="327665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10" name="Google Shape;610;p36"/>
          <p:cNvSpPr txBox="1"/>
          <p:nvPr/>
        </p:nvSpPr>
        <p:spPr>
          <a:xfrm>
            <a:off x="-38100" y="1759773"/>
            <a:ext cx="1947545" cy="1630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Algorithme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res :=faux.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3048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les 3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façons  possibles d’affecter une  couleur à chaque sommet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591820" marR="257175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tester si cela est un  coloriage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4659" marR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oui alors res :=vrai.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retourner res.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1" name="Google Shape;611;p36"/>
          <p:cNvSpPr/>
          <p:nvPr/>
        </p:nvSpPr>
        <p:spPr>
          <a:xfrm>
            <a:off x="2079358" y="199746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12" name="Google Shape;612;p36"/>
          <p:cNvSpPr txBox="1"/>
          <p:nvPr/>
        </p:nvSpPr>
        <p:spPr>
          <a:xfrm>
            <a:off x="2182990" y="1918676"/>
            <a:ext cx="1706245" cy="49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30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Complexité de l’algorithme  (en nombre d’instructions  effectuées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)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3" name="Google Shape;613;p36"/>
          <p:cNvSpPr txBox="1"/>
          <p:nvPr/>
        </p:nvSpPr>
        <p:spPr>
          <a:xfrm>
            <a:off x="2323033" y="2411493"/>
            <a:ext cx="156273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 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baseline="30000" i="1" lang="en-US" sz="1050">
                <a:latin typeface="Trebuchet MS"/>
                <a:ea typeface="Trebuchet MS"/>
                <a:cs typeface="Trebuchet MS"/>
                <a:sym typeface="Trebuchet MS"/>
              </a:rPr>
              <a:t>є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14" name="Google Shape;614;p36"/>
          <p:cNvSpPr txBox="1"/>
          <p:nvPr/>
        </p:nvSpPr>
        <p:spPr>
          <a:xfrm>
            <a:off x="2208390" y="2596844"/>
            <a:ext cx="136779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où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le nombre 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5" name="Google Shape;615;p36"/>
          <p:cNvSpPr txBox="1"/>
          <p:nvPr/>
        </p:nvSpPr>
        <p:spPr>
          <a:xfrm>
            <a:off x="2208390" y="2768929"/>
            <a:ext cx="6242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sommets.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6" name="Google Shape;616;p36"/>
          <p:cNvSpPr txBox="1"/>
          <p:nvPr/>
        </p:nvSpPr>
        <p:spPr>
          <a:xfrm>
            <a:off x="1931301" y="2826582"/>
            <a:ext cx="2464435" cy="494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6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44145" lvl="0" marL="12700" marR="5080" rtl="0" algn="l">
              <a:lnSpc>
                <a:spcPct val="101499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 On suppose qu’accéder à une arête se fait  en temps constant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7" name="Google Shape;617;p36"/>
          <p:cNvSpPr txBox="1"/>
          <p:nvPr/>
        </p:nvSpPr>
        <p:spPr>
          <a:xfrm>
            <a:off x="4477181" y="3366432"/>
            <a:ext cx="6794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7"/>
          <p:cNvSpPr txBox="1"/>
          <p:nvPr>
            <p:ph type="title"/>
          </p:nvPr>
        </p:nvSpPr>
        <p:spPr>
          <a:xfrm>
            <a:off x="1043813" y="59814"/>
            <a:ext cx="25209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Exemple 2 : 3</a:t>
            </a:r>
            <a:r>
              <a:rPr lang="en-US"/>
              <a:t>-COLORABILITE</a:t>
            </a:r>
            <a:endParaRPr/>
          </a:p>
        </p:txBody>
      </p:sp>
      <p:sp>
        <p:nvSpPr>
          <p:cNvPr id="623" name="Google Shape;623;p37"/>
          <p:cNvSpPr/>
          <p:nvPr/>
        </p:nvSpPr>
        <p:spPr>
          <a:xfrm>
            <a:off x="495363" y="3814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24" name="Google Shape;624;p37"/>
          <p:cNvSpPr txBox="1"/>
          <p:nvPr/>
        </p:nvSpPr>
        <p:spPr>
          <a:xfrm>
            <a:off x="262724" y="302677"/>
            <a:ext cx="3985895" cy="649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740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2550" marR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graphe (fini)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8810" lvl="0" marL="650875" marR="5080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s’il existe un coloriage du graphe utilisant au plus 3  couleurs.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625" name="Google Shape;625;p37"/>
          <p:cNvGrpSpPr/>
          <p:nvPr/>
        </p:nvGrpSpPr>
        <p:grpSpPr>
          <a:xfrm>
            <a:off x="1745092" y="1183447"/>
            <a:ext cx="1110796" cy="570218"/>
            <a:chOff x="1745092" y="1183447"/>
            <a:chExt cx="1110796" cy="570218"/>
          </a:xfrm>
        </p:grpSpPr>
        <p:sp>
          <p:nvSpPr>
            <p:cNvPr id="626" name="Google Shape;626;p37"/>
            <p:cNvSpPr/>
            <p:nvPr/>
          </p:nvSpPr>
          <p:spPr>
            <a:xfrm>
              <a:off x="1890896" y="1680753"/>
              <a:ext cx="502284" cy="0"/>
            </a:xfrm>
            <a:custGeom>
              <a:rect b="b" l="l" r="r" t="t"/>
              <a:pathLst>
                <a:path extrusionOk="0" h="120000" w="502285">
                  <a:moveTo>
                    <a:pt x="0" y="0"/>
                  </a:moveTo>
                  <a:lnTo>
                    <a:pt x="5022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27" name="Google Shape;627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5092" y="1607865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8" name="Google Shape;628;p37"/>
            <p:cNvSpPr/>
            <p:nvPr/>
          </p:nvSpPr>
          <p:spPr>
            <a:xfrm>
              <a:off x="2184693" y="1291450"/>
              <a:ext cx="671195" cy="454659"/>
            </a:xfrm>
            <a:custGeom>
              <a:rect b="b" l="l" r="r" t="t"/>
              <a:pathLst>
                <a:path extrusionOk="0" h="454660" w="671194">
                  <a:moveTo>
                    <a:pt x="350583" y="366225"/>
                  </a:moveTo>
                  <a:lnTo>
                    <a:pt x="536145" y="304369"/>
                  </a:lnTo>
                </a:path>
                <a:path extrusionOk="0" h="454660" w="671194">
                  <a:moveTo>
                    <a:pt x="536145" y="258204"/>
                  </a:moveTo>
                  <a:lnTo>
                    <a:pt x="350583" y="196354"/>
                  </a:lnTo>
                </a:path>
                <a:path extrusionOk="0" h="454660" w="671194">
                  <a:moveTo>
                    <a:pt x="281375" y="246189"/>
                  </a:moveTo>
                  <a:lnTo>
                    <a:pt x="281362" y="316398"/>
                  </a:lnTo>
                </a:path>
                <a:path extrusionOk="0" h="454660" w="671194">
                  <a:moveTo>
                    <a:pt x="346621" y="389315"/>
                  </a:moveTo>
                  <a:lnTo>
                    <a:pt x="341489" y="363894"/>
                  </a:lnTo>
                  <a:lnTo>
                    <a:pt x="327493" y="343135"/>
                  </a:lnTo>
                  <a:lnTo>
                    <a:pt x="306734" y="329139"/>
                  </a:lnTo>
                  <a:lnTo>
                    <a:pt x="281313" y="324007"/>
                  </a:lnTo>
                  <a:lnTo>
                    <a:pt x="255892" y="329139"/>
                  </a:lnTo>
                  <a:lnTo>
                    <a:pt x="235133" y="343135"/>
                  </a:lnTo>
                  <a:lnTo>
                    <a:pt x="221137" y="363894"/>
                  </a:lnTo>
                  <a:lnTo>
                    <a:pt x="216004" y="389315"/>
                  </a:lnTo>
                  <a:lnTo>
                    <a:pt x="221137" y="414736"/>
                  </a:lnTo>
                  <a:lnTo>
                    <a:pt x="235133" y="435495"/>
                  </a:lnTo>
                  <a:lnTo>
                    <a:pt x="255892" y="449492"/>
                  </a:lnTo>
                  <a:lnTo>
                    <a:pt x="281313" y="454624"/>
                  </a:lnTo>
                  <a:lnTo>
                    <a:pt x="306734" y="449492"/>
                  </a:lnTo>
                  <a:lnTo>
                    <a:pt x="327493" y="435495"/>
                  </a:lnTo>
                  <a:lnTo>
                    <a:pt x="341489" y="414736"/>
                  </a:lnTo>
                  <a:lnTo>
                    <a:pt x="346621" y="389315"/>
                  </a:lnTo>
                  <a:close/>
                </a:path>
                <a:path extrusionOk="0" h="454660" w="671194">
                  <a:moveTo>
                    <a:pt x="670629" y="281313"/>
                  </a:moveTo>
                  <a:lnTo>
                    <a:pt x="665496" y="255892"/>
                  </a:lnTo>
                  <a:lnTo>
                    <a:pt x="651500" y="235133"/>
                  </a:lnTo>
                  <a:lnTo>
                    <a:pt x="630741" y="221137"/>
                  </a:lnTo>
                  <a:lnTo>
                    <a:pt x="605320" y="216004"/>
                  </a:lnTo>
                  <a:lnTo>
                    <a:pt x="579899" y="221137"/>
                  </a:lnTo>
                  <a:lnTo>
                    <a:pt x="559140" y="235133"/>
                  </a:lnTo>
                  <a:lnTo>
                    <a:pt x="545144" y="255892"/>
                  </a:lnTo>
                  <a:lnTo>
                    <a:pt x="540012" y="281313"/>
                  </a:lnTo>
                  <a:lnTo>
                    <a:pt x="545144" y="306734"/>
                  </a:lnTo>
                  <a:lnTo>
                    <a:pt x="559140" y="327493"/>
                  </a:lnTo>
                  <a:lnTo>
                    <a:pt x="579899" y="341489"/>
                  </a:lnTo>
                  <a:lnTo>
                    <a:pt x="605320" y="346621"/>
                  </a:lnTo>
                  <a:lnTo>
                    <a:pt x="630741" y="341489"/>
                  </a:lnTo>
                  <a:lnTo>
                    <a:pt x="651500" y="327493"/>
                  </a:lnTo>
                  <a:lnTo>
                    <a:pt x="665496" y="306734"/>
                  </a:lnTo>
                  <a:lnTo>
                    <a:pt x="670629" y="281313"/>
                  </a:lnTo>
                  <a:close/>
                </a:path>
                <a:path extrusionOk="0" h="454660" w="671194">
                  <a:moveTo>
                    <a:pt x="346621" y="173310"/>
                  </a:moveTo>
                  <a:lnTo>
                    <a:pt x="341489" y="147889"/>
                  </a:lnTo>
                  <a:lnTo>
                    <a:pt x="327493" y="127130"/>
                  </a:lnTo>
                  <a:lnTo>
                    <a:pt x="306734" y="113134"/>
                  </a:lnTo>
                  <a:lnTo>
                    <a:pt x="281313" y="108002"/>
                  </a:lnTo>
                  <a:lnTo>
                    <a:pt x="255892" y="113134"/>
                  </a:lnTo>
                  <a:lnTo>
                    <a:pt x="235133" y="127130"/>
                  </a:lnTo>
                  <a:lnTo>
                    <a:pt x="221137" y="147889"/>
                  </a:lnTo>
                  <a:lnTo>
                    <a:pt x="216004" y="173310"/>
                  </a:lnTo>
                  <a:lnTo>
                    <a:pt x="221137" y="198731"/>
                  </a:lnTo>
                  <a:lnTo>
                    <a:pt x="235133" y="219491"/>
                  </a:lnTo>
                  <a:lnTo>
                    <a:pt x="255892" y="233487"/>
                  </a:lnTo>
                  <a:lnTo>
                    <a:pt x="281313" y="238619"/>
                  </a:lnTo>
                  <a:lnTo>
                    <a:pt x="306734" y="233487"/>
                  </a:lnTo>
                  <a:lnTo>
                    <a:pt x="327493" y="219491"/>
                  </a:lnTo>
                  <a:lnTo>
                    <a:pt x="341489" y="198731"/>
                  </a:lnTo>
                  <a:lnTo>
                    <a:pt x="346621" y="173310"/>
                  </a:lnTo>
                  <a:close/>
                </a:path>
                <a:path extrusionOk="0" h="454660" w="671194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29" name="Google Shape;629;p37"/>
            <p:cNvSpPr/>
            <p:nvPr/>
          </p:nvSpPr>
          <p:spPr>
            <a:xfrm>
              <a:off x="1968688" y="1399452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30" name="Google Shape;630;p37"/>
            <p:cNvSpPr/>
            <p:nvPr/>
          </p:nvSpPr>
          <p:spPr>
            <a:xfrm>
              <a:off x="1968688" y="1399452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31" name="Google Shape;631;p37"/>
            <p:cNvSpPr/>
            <p:nvPr/>
          </p:nvSpPr>
          <p:spPr>
            <a:xfrm>
              <a:off x="1968688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32" name="Google Shape;632;p37"/>
            <p:cNvSpPr/>
            <p:nvPr/>
          </p:nvSpPr>
          <p:spPr>
            <a:xfrm>
              <a:off x="1968688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33" name="Google Shape;633;p37"/>
            <p:cNvSpPr/>
            <p:nvPr/>
          </p:nvSpPr>
          <p:spPr>
            <a:xfrm>
              <a:off x="1752683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34" name="Google Shape;634;p37"/>
            <p:cNvSpPr/>
            <p:nvPr/>
          </p:nvSpPr>
          <p:spPr>
            <a:xfrm>
              <a:off x="1752683" y="1183447"/>
              <a:ext cx="648335" cy="346710"/>
            </a:xfrm>
            <a:custGeom>
              <a:rect b="b" l="l" r="r" t="t"/>
              <a:pathLst>
                <a:path extrusionOk="0" h="346709" w="648335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  <a:path extrusionOk="0" h="346709" w="648335">
                  <a:moveTo>
                    <a:pt x="130616" y="281313"/>
                  </a:moveTo>
                  <a:lnTo>
                    <a:pt x="125484" y="255892"/>
                  </a:lnTo>
                  <a:lnTo>
                    <a:pt x="111488" y="235133"/>
                  </a:lnTo>
                  <a:lnTo>
                    <a:pt x="90729" y="221137"/>
                  </a:lnTo>
                  <a:lnTo>
                    <a:pt x="65308" y="216004"/>
                  </a:lnTo>
                  <a:lnTo>
                    <a:pt x="39887" y="221137"/>
                  </a:lnTo>
                  <a:lnTo>
                    <a:pt x="19128" y="235133"/>
                  </a:lnTo>
                  <a:lnTo>
                    <a:pt x="5132" y="255892"/>
                  </a:lnTo>
                  <a:lnTo>
                    <a:pt x="0" y="281313"/>
                  </a:lnTo>
                  <a:lnTo>
                    <a:pt x="5132" y="306734"/>
                  </a:lnTo>
                  <a:lnTo>
                    <a:pt x="19128" y="327493"/>
                  </a:lnTo>
                  <a:lnTo>
                    <a:pt x="39887" y="341489"/>
                  </a:lnTo>
                  <a:lnTo>
                    <a:pt x="65308" y="346621"/>
                  </a:lnTo>
                  <a:lnTo>
                    <a:pt x="90729" y="341489"/>
                  </a:lnTo>
                  <a:lnTo>
                    <a:pt x="111488" y="327493"/>
                  </a:lnTo>
                  <a:lnTo>
                    <a:pt x="125484" y="306734"/>
                  </a:lnTo>
                  <a:lnTo>
                    <a:pt x="130616" y="281313"/>
                  </a:lnTo>
                  <a:close/>
                </a:path>
                <a:path extrusionOk="0" h="346709" w="648335">
                  <a:moveTo>
                    <a:pt x="648153" y="248661"/>
                  </a:moveTo>
                  <a:lnTo>
                    <a:pt x="562810" y="205998"/>
                  </a:lnTo>
                </a:path>
                <a:path extrusionOk="0" h="346709" w="648335">
                  <a:moveTo>
                    <a:pt x="431875" y="206000"/>
                  </a:moveTo>
                  <a:lnTo>
                    <a:pt x="346532" y="248678"/>
                  </a:lnTo>
                </a:path>
                <a:path extrusionOk="0" h="346709" w="648335">
                  <a:moveTo>
                    <a:pt x="281331" y="208383"/>
                  </a:moveTo>
                  <a:lnTo>
                    <a:pt x="281327" y="138174"/>
                  </a:lnTo>
                </a:path>
                <a:path extrusionOk="0" h="346709" w="648335">
                  <a:moveTo>
                    <a:pt x="346793" y="97978"/>
                  </a:moveTo>
                  <a:lnTo>
                    <a:pt x="432135" y="140662"/>
                  </a:lnTo>
                </a:path>
                <a:path extrusionOk="0" h="346709" w="648335">
                  <a:moveTo>
                    <a:pt x="138212" y="65245"/>
                  </a:moveTo>
                  <a:lnTo>
                    <a:pt x="208421" y="65259"/>
                  </a:lnTo>
                </a:path>
                <a:path extrusionOk="0" h="346709" w="648335">
                  <a:moveTo>
                    <a:pt x="138212" y="281272"/>
                  </a:moveTo>
                  <a:lnTo>
                    <a:pt x="208421" y="281281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635" name="Google Shape;635;p37"/>
          <p:cNvSpPr/>
          <p:nvPr/>
        </p:nvSpPr>
        <p:spPr>
          <a:xfrm>
            <a:off x="135356" y="209237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36" name="Google Shape;636;p37"/>
          <p:cNvSpPr/>
          <p:nvPr/>
        </p:nvSpPr>
        <p:spPr>
          <a:xfrm>
            <a:off x="135356" y="228216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37" name="Google Shape;637;p37"/>
          <p:cNvSpPr/>
          <p:nvPr/>
        </p:nvSpPr>
        <p:spPr>
          <a:xfrm>
            <a:off x="135356" y="327665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38" name="Google Shape;638;p37"/>
          <p:cNvSpPr txBox="1"/>
          <p:nvPr/>
        </p:nvSpPr>
        <p:spPr>
          <a:xfrm>
            <a:off x="-38100" y="1759773"/>
            <a:ext cx="1947545" cy="1630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Algorithme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res :=faux.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3048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les 3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façons  possibles d’affecter une  couleur à chaque sommet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591820" marR="257175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tester si cela est un  coloriage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4659" marR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oui alors res :=vrai.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retourner res.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9" name="Google Shape;639;p37"/>
          <p:cNvSpPr/>
          <p:nvPr/>
        </p:nvSpPr>
        <p:spPr>
          <a:xfrm>
            <a:off x="2079358" y="199746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40" name="Google Shape;640;p37"/>
          <p:cNvSpPr txBox="1"/>
          <p:nvPr/>
        </p:nvSpPr>
        <p:spPr>
          <a:xfrm>
            <a:off x="2182990" y="1918676"/>
            <a:ext cx="1706245" cy="49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30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Complexité de l’algorithme  (en nombre d’instructions  effectuées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)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1" name="Google Shape;641;p37"/>
          <p:cNvSpPr txBox="1"/>
          <p:nvPr/>
        </p:nvSpPr>
        <p:spPr>
          <a:xfrm>
            <a:off x="2323033" y="2411493"/>
            <a:ext cx="156273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 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baseline="30000" i="1" lang="en-US" sz="1050">
                <a:latin typeface="Trebuchet MS"/>
                <a:ea typeface="Trebuchet MS"/>
                <a:cs typeface="Trebuchet MS"/>
                <a:sym typeface="Trebuchet MS"/>
              </a:rPr>
              <a:t>є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42" name="Google Shape;642;p37"/>
          <p:cNvSpPr txBox="1"/>
          <p:nvPr/>
        </p:nvSpPr>
        <p:spPr>
          <a:xfrm>
            <a:off x="2208390" y="2596844"/>
            <a:ext cx="136779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où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le nombre 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3" name="Google Shape;643;p37"/>
          <p:cNvSpPr txBox="1"/>
          <p:nvPr/>
        </p:nvSpPr>
        <p:spPr>
          <a:xfrm>
            <a:off x="2208390" y="2768929"/>
            <a:ext cx="6242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sommets.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4" name="Google Shape;644;p37"/>
          <p:cNvSpPr txBox="1"/>
          <p:nvPr/>
        </p:nvSpPr>
        <p:spPr>
          <a:xfrm>
            <a:off x="1931301" y="2826582"/>
            <a:ext cx="2464435" cy="494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6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44145" lvl="0" marL="12700" marR="5080" rtl="0" algn="l">
              <a:lnSpc>
                <a:spcPct val="101499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 On suppose qu’accéder à une arête se fait  en temps constant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5" name="Google Shape;645;p37"/>
          <p:cNvSpPr txBox="1"/>
          <p:nvPr/>
        </p:nvSpPr>
        <p:spPr>
          <a:xfrm>
            <a:off x="4477181" y="3366432"/>
            <a:ext cx="6794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8"/>
          <p:cNvSpPr txBox="1"/>
          <p:nvPr>
            <p:ph type="title"/>
          </p:nvPr>
        </p:nvSpPr>
        <p:spPr>
          <a:xfrm>
            <a:off x="1043813" y="59814"/>
            <a:ext cx="25209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Exemple 2 : 3</a:t>
            </a:r>
            <a:r>
              <a:rPr lang="en-US"/>
              <a:t>-COLORABILITE</a:t>
            </a:r>
            <a:endParaRPr/>
          </a:p>
        </p:txBody>
      </p:sp>
      <p:sp>
        <p:nvSpPr>
          <p:cNvPr id="651" name="Google Shape;651;p38"/>
          <p:cNvSpPr/>
          <p:nvPr/>
        </p:nvSpPr>
        <p:spPr>
          <a:xfrm>
            <a:off x="495363" y="38146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52" name="Google Shape;652;p38"/>
          <p:cNvSpPr txBox="1"/>
          <p:nvPr/>
        </p:nvSpPr>
        <p:spPr>
          <a:xfrm>
            <a:off x="262724" y="302677"/>
            <a:ext cx="3985895" cy="649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740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2550" marR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 graphe (fini)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8810" lvl="0" marL="650875" marR="5080" rtl="0" algn="l">
              <a:lnSpc>
                <a:spcPct val="12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s’il existe un coloriage du graphe utilisant au plus 3  couleurs.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653" name="Google Shape;653;p38"/>
          <p:cNvGrpSpPr/>
          <p:nvPr/>
        </p:nvGrpSpPr>
        <p:grpSpPr>
          <a:xfrm>
            <a:off x="1745092" y="1183447"/>
            <a:ext cx="1110796" cy="570218"/>
            <a:chOff x="1745092" y="1183447"/>
            <a:chExt cx="1110796" cy="570218"/>
          </a:xfrm>
        </p:grpSpPr>
        <p:sp>
          <p:nvSpPr>
            <p:cNvPr id="654" name="Google Shape;654;p38"/>
            <p:cNvSpPr/>
            <p:nvPr/>
          </p:nvSpPr>
          <p:spPr>
            <a:xfrm>
              <a:off x="1890896" y="1680753"/>
              <a:ext cx="502284" cy="0"/>
            </a:xfrm>
            <a:custGeom>
              <a:rect b="b" l="l" r="r" t="t"/>
              <a:pathLst>
                <a:path extrusionOk="0" h="120000" w="502285">
                  <a:moveTo>
                    <a:pt x="0" y="0"/>
                  </a:moveTo>
                  <a:lnTo>
                    <a:pt x="502243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55" name="Google Shape;655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5092" y="1607865"/>
              <a:ext cx="145800" cy="1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6" name="Google Shape;656;p38"/>
            <p:cNvSpPr/>
            <p:nvPr/>
          </p:nvSpPr>
          <p:spPr>
            <a:xfrm>
              <a:off x="2184693" y="1291450"/>
              <a:ext cx="671195" cy="454659"/>
            </a:xfrm>
            <a:custGeom>
              <a:rect b="b" l="l" r="r" t="t"/>
              <a:pathLst>
                <a:path extrusionOk="0" h="454660" w="671194">
                  <a:moveTo>
                    <a:pt x="350583" y="366225"/>
                  </a:moveTo>
                  <a:lnTo>
                    <a:pt x="536145" y="304369"/>
                  </a:lnTo>
                </a:path>
                <a:path extrusionOk="0" h="454660" w="671194">
                  <a:moveTo>
                    <a:pt x="536145" y="258204"/>
                  </a:moveTo>
                  <a:lnTo>
                    <a:pt x="350583" y="196354"/>
                  </a:lnTo>
                </a:path>
                <a:path extrusionOk="0" h="454660" w="671194">
                  <a:moveTo>
                    <a:pt x="281375" y="246189"/>
                  </a:moveTo>
                  <a:lnTo>
                    <a:pt x="281362" y="316398"/>
                  </a:lnTo>
                </a:path>
                <a:path extrusionOk="0" h="454660" w="671194">
                  <a:moveTo>
                    <a:pt x="346621" y="389315"/>
                  </a:moveTo>
                  <a:lnTo>
                    <a:pt x="341489" y="363894"/>
                  </a:lnTo>
                  <a:lnTo>
                    <a:pt x="327493" y="343135"/>
                  </a:lnTo>
                  <a:lnTo>
                    <a:pt x="306734" y="329139"/>
                  </a:lnTo>
                  <a:lnTo>
                    <a:pt x="281313" y="324007"/>
                  </a:lnTo>
                  <a:lnTo>
                    <a:pt x="255892" y="329139"/>
                  </a:lnTo>
                  <a:lnTo>
                    <a:pt x="235133" y="343135"/>
                  </a:lnTo>
                  <a:lnTo>
                    <a:pt x="221137" y="363894"/>
                  </a:lnTo>
                  <a:lnTo>
                    <a:pt x="216004" y="389315"/>
                  </a:lnTo>
                  <a:lnTo>
                    <a:pt x="221137" y="414736"/>
                  </a:lnTo>
                  <a:lnTo>
                    <a:pt x="235133" y="435495"/>
                  </a:lnTo>
                  <a:lnTo>
                    <a:pt x="255892" y="449492"/>
                  </a:lnTo>
                  <a:lnTo>
                    <a:pt x="281313" y="454624"/>
                  </a:lnTo>
                  <a:lnTo>
                    <a:pt x="306734" y="449492"/>
                  </a:lnTo>
                  <a:lnTo>
                    <a:pt x="327493" y="435495"/>
                  </a:lnTo>
                  <a:lnTo>
                    <a:pt x="341489" y="414736"/>
                  </a:lnTo>
                  <a:lnTo>
                    <a:pt x="346621" y="389315"/>
                  </a:lnTo>
                  <a:close/>
                </a:path>
                <a:path extrusionOk="0" h="454660" w="671194">
                  <a:moveTo>
                    <a:pt x="670629" y="281313"/>
                  </a:moveTo>
                  <a:lnTo>
                    <a:pt x="665496" y="255892"/>
                  </a:lnTo>
                  <a:lnTo>
                    <a:pt x="651500" y="235133"/>
                  </a:lnTo>
                  <a:lnTo>
                    <a:pt x="630741" y="221137"/>
                  </a:lnTo>
                  <a:lnTo>
                    <a:pt x="605320" y="216004"/>
                  </a:lnTo>
                  <a:lnTo>
                    <a:pt x="579899" y="221137"/>
                  </a:lnTo>
                  <a:lnTo>
                    <a:pt x="559140" y="235133"/>
                  </a:lnTo>
                  <a:lnTo>
                    <a:pt x="545144" y="255892"/>
                  </a:lnTo>
                  <a:lnTo>
                    <a:pt x="540012" y="281313"/>
                  </a:lnTo>
                  <a:lnTo>
                    <a:pt x="545144" y="306734"/>
                  </a:lnTo>
                  <a:lnTo>
                    <a:pt x="559140" y="327493"/>
                  </a:lnTo>
                  <a:lnTo>
                    <a:pt x="579899" y="341489"/>
                  </a:lnTo>
                  <a:lnTo>
                    <a:pt x="605320" y="346621"/>
                  </a:lnTo>
                  <a:lnTo>
                    <a:pt x="630741" y="341489"/>
                  </a:lnTo>
                  <a:lnTo>
                    <a:pt x="651500" y="327493"/>
                  </a:lnTo>
                  <a:lnTo>
                    <a:pt x="665496" y="306734"/>
                  </a:lnTo>
                  <a:lnTo>
                    <a:pt x="670629" y="281313"/>
                  </a:lnTo>
                  <a:close/>
                </a:path>
                <a:path extrusionOk="0" h="454660" w="671194">
                  <a:moveTo>
                    <a:pt x="346621" y="173310"/>
                  </a:moveTo>
                  <a:lnTo>
                    <a:pt x="341489" y="147889"/>
                  </a:lnTo>
                  <a:lnTo>
                    <a:pt x="327493" y="127130"/>
                  </a:lnTo>
                  <a:lnTo>
                    <a:pt x="306734" y="113134"/>
                  </a:lnTo>
                  <a:lnTo>
                    <a:pt x="281313" y="108002"/>
                  </a:lnTo>
                  <a:lnTo>
                    <a:pt x="255892" y="113134"/>
                  </a:lnTo>
                  <a:lnTo>
                    <a:pt x="235133" y="127130"/>
                  </a:lnTo>
                  <a:lnTo>
                    <a:pt x="221137" y="147889"/>
                  </a:lnTo>
                  <a:lnTo>
                    <a:pt x="216004" y="173310"/>
                  </a:lnTo>
                  <a:lnTo>
                    <a:pt x="221137" y="198731"/>
                  </a:lnTo>
                  <a:lnTo>
                    <a:pt x="235133" y="219491"/>
                  </a:lnTo>
                  <a:lnTo>
                    <a:pt x="255892" y="233487"/>
                  </a:lnTo>
                  <a:lnTo>
                    <a:pt x="281313" y="238619"/>
                  </a:lnTo>
                  <a:lnTo>
                    <a:pt x="306734" y="233487"/>
                  </a:lnTo>
                  <a:lnTo>
                    <a:pt x="327493" y="219491"/>
                  </a:lnTo>
                  <a:lnTo>
                    <a:pt x="341489" y="198731"/>
                  </a:lnTo>
                  <a:lnTo>
                    <a:pt x="346621" y="173310"/>
                  </a:lnTo>
                  <a:close/>
                </a:path>
                <a:path extrusionOk="0" h="454660" w="671194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1968688" y="1399452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1968688" y="1399452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6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1968688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1968688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130617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7" y="65308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61" name="Google Shape;661;p38"/>
            <p:cNvSpPr/>
            <p:nvPr/>
          </p:nvSpPr>
          <p:spPr>
            <a:xfrm>
              <a:off x="1752683" y="1183447"/>
              <a:ext cx="130810" cy="130810"/>
            </a:xfrm>
            <a:custGeom>
              <a:rect b="b" l="l" r="r" t="t"/>
              <a:pathLst>
                <a:path extrusionOk="0" h="130809" w="130810">
                  <a:moveTo>
                    <a:pt x="65308" y="0"/>
                  </a:move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62" name="Google Shape;662;p38"/>
            <p:cNvSpPr/>
            <p:nvPr/>
          </p:nvSpPr>
          <p:spPr>
            <a:xfrm>
              <a:off x="1752683" y="1183447"/>
              <a:ext cx="648335" cy="346710"/>
            </a:xfrm>
            <a:custGeom>
              <a:rect b="b" l="l" r="r" t="t"/>
              <a:pathLst>
                <a:path extrusionOk="0" h="346709" w="648335">
                  <a:moveTo>
                    <a:pt x="130616" y="65308"/>
                  </a:moveTo>
                  <a:lnTo>
                    <a:pt x="125484" y="39887"/>
                  </a:lnTo>
                  <a:lnTo>
                    <a:pt x="111488" y="19128"/>
                  </a:lnTo>
                  <a:lnTo>
                    <a:pt x="90729" y="5132"/>
                  </a:lnTo>
                  <a:lnTo>
                    <a:pt x="65308" y="0"/>
                  </a:lnTo>
                  <a:lnTo>
                    <a:pt x="39887" y="5132"/>
                  </a:lnTo>
                  <a:lnTo>
                    <a:pt x="19128" y="19128"/>
                  </a:lnTo>
                  <a:lnTo>
                    <a:pt x="5132" y="39887"/>
                  </a:lnTo>
                  <a:lnTo>
                    <a:pt x="0" y="65308"/>
                  </a:lnTo>
                  <a:lnTo>
                    <a:pt x="5132" y="90729"/>
                  </a:lnTo>
                  <a:lnTo>
                    <a:pt x="19128" y="111488"/>
                  </a:lnTo>
                  <a:lnTo>
                    <a:pt x="39887" y="125484"/>
                  </a:lnTo>
                  <a:lnTo>
                    <a:pt x="65308" y="130617"/>
                  </a:lnTo>
                  <a:lnTo>
                    <a:pt x="90729" y="125484"/>
                  </a:lnTo>
                  <a:lnTo>
                    <a:pt x="111488" y="111488"/>
                  </a:lnTo>
                  <a:lnTo>
                    <a:pt x="125484" y="90729"/>
                  </a:lnTo>
                  <a:lnTo>
                    <a:pt x="130616" y="65308"/>
                  </a:lnTo>
                  <a:close/>
                </a:path>
                <a:path extrusionOk="0" h="346709" w="648335">
                  <a:moveTo>
                    <a:pt x="130616" y="281313"/>
                  </a:moveTo>
                  <a:lnTo>
                    <a:pt x="125484" y="255892"/>
                  </a:lnTo>
                  <a:lnTo>
                    <a:pt x="111488" y="235133"/>
                  </a:lnTo>
                  <a:lnTo>
                    <a:pt x="90729" y="221137"/>
                  </a:lnTo>
                  <a:lnTo>
                    <a:pt x="65308" y="216004"/>
                  </a:lnTo>
                  <a:lnTo>
                    <a:pt x="39887" y="221137"/>
                  </a:lnTo>
                  <a:lnTo>
                    <a:pt x="19128" y="235133"/>
                  </a:lnTo>
                  <a:lnTo>
                    <a:pt x="5132" y="255892"/>
                  </a:lnTo>
                  <a:lnTo>
                    <a:pt x="0" y="281313"/>
                  </a:lnTo>
                  <a:lnTo>
                    <a:pt x="5132" y="306734"/>
                  </a:lnTo>
                  <a:lnTo>
                    <a:pt x="19128" y="327493"/>
                  </a:lnTo>
                  <a:lnTo>
                    <a:pt x="39887" y="341489"/>
                  </a:lnTo>
                  <a:lnTo>
                    <a:pt x="65308" y="346621"/>
                  </a:lnTo>
                  <a:lnTo>
                    <a:pt x="90729" y="341489"/>
                  </a:lnTo>
                  <a:lnTo>
                    <a:pt x="111488" y="327493"/>
                  </a:lnTo>
                  <a:lnTo>
                    <a:pt x="125484" y="306734"/>
                  </a:lnTo>
                  <a:lnTo>
                    <a:pt x="130616" y="281313"/>
                  </a:lnTo>
                  <a:close/>
                </a:path>
                <a:path extrusionOk="0" h="346709" w="648335">
                  <a:moveTo>
                    <a:pt x="648153" y="248661"/>
                  </a:moveTo>
                  <a:lnTo>
                    <a:pt x="562810" y="205998"/>
                  </a:lnTo>
                </a:path>
                <a:path extrusionOk="0" h="346709" w="648335">
                  <a:moveTo>
                    <a:pt x="431875" y="206000"/>
                  </a:moveTo>
                  <a:lnTo>
                    <a:pt x="346532" y="248678"/>
                  </a:lnTo>
                </a:path>
                <a:path extrusionOk="0" h="346709" w="648335">
                  <a:moveTo>
                    <a:pt x="281331" y="208383"/>
                  </a:moveTo>
                  <a:lnTo>
                    <a:pt x="281327" y="138174"/>
                  </a:lnTo>
                </a:path>
                <a:path extrusionOk="0" h="346709" w="648335">
                  <a:moveTo>
                    <a:pt x="346793" y="97978"/>
                  </a:moveTo>
                  <a:lnTo>
                    <a:pt x="432135" y="140662"/>
                  </a:lnTo>
                </a:path>
                <a:path extrusionOk="0" h="346709" w="648335">
                  <a:moveTo>
                    <a:pt x="138212" y="65245"/>
                  </a:moveTo>
                  <a:lnTo>
                    <a:pt x="208421" y="65259"/>
                  </a:lnTo>
                </a:path>
                <a:path extrusionOk="0" h="346709" w="648335">
                  <a:moveTo>
                    <a:pt x="138212" y="281272"/>
                  </a:moveTo>
                  <a:lnTo>
                    <a:pt x="208421" y="281281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663" name="Google Shape;663;p38"/>
          <p:cNvSpPr/>
          <p:nvPr/>
        </p:nvSpPr>
        <p:spPr>
          <a:xfrm>
            <a:off x="135356" y="209237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4" name="Google Shape;664;p38"/>
          <p:cNvSpPr/>
          <p:nvPr/>
        </p:nvSpPr>
        <p:spPr>
          <a:xfrm>
            <a:off x="135356" y="228216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5" name="Google Shape;665;p38"/>
          <p:cNvSpPr/>
          <p:nvPr/>
        </p:nvSpPr>
        <p:spPr>
          <a:xfrm>
            <a:off x="135356" y="327665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6" name="Google Shape;666;p38"/>
          <p:cNvSpPr txBox="1"/>
          <p:nvPr/>
        </p:nvSpPr>
        <p:spPr>
          <a:xfrm>
            <a:off x="-38100" y="1759773"/>
            <a:ext cx="1947545" cy="1630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Algorithme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res :=faux.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3048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les 3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façons  possibles d’affecter une  couleur à chaque sommet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591820" marR="257175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tester si cela est un  coloriage 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4659" marR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oui alors res :=vrai.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retourner res.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7" name="Google Shape;667;p38"/>
          <p:cNvSpPr/>
          <p:nvPr/>
        </p:nvSpPr>
        <p:spPr>
          <a:xfrm>
            <a:off x="2079358" y="199746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8" name="Google Shape;668;p38"/>
          <p:cNvSpPr txBox="1"/>
          <p:nvPr/>
        </p:nvSpPr>
        <p:spPr>
          <a:xfrm>
            <a:off x="2182990" y="1918676"/>
            <a:ext cx="1706245" cy="49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38100" marR="304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Complexité de l’algorithme  (en nombre d’instructions  effectuées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)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9" name="Google Shape;669;p38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</a:t>
            </a:r>
            <a:endParaRPr/>
          </a:p>
        </p:txBody>
      </p:sp>
      <p:sp>
        <p:nvSpPr>
          <p:cNvPr id="670" name="Google Shape;670;p38"/>
          <p:cNvSpPr txBox="1"/>
          <p:nvPr/>
        </p:nvSpPr>
        <p:spPr>
          <a:xfrm>
            <a:off x="2323033" y="2411493"/>
            <a:ext cx="156273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 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×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 O(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baseline="30000" i="1" lang="en-US" sz="1050">
                <a:latin typeface="Trebuchet MS"/>
                <a:ea typeface="Trebuchet MS"/>
                <a:cs typeface="Trebuchet MS"/>
                <a:sym typeface="Trebuchet MS"/>
              </a:rPr>
              <a:t>є</a:t>
            </a:r>
            <a:r>
              <a:rPr baseline="30000" lang="en-US" sz="105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baseline="30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71" name="Google Shape;671;p38"/>
          <p:cNvSpPr txBox="1"/>
          <p:nvPr/>
        </p:nvSpPr>
        <p:spPr>
          <a:xfrm>
            <a:off x="2208390" y="2596844"/>
            <a:ext cx="136779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où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le nombre 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2" name="Google Shape;672;p38"/>
          <p:cNvSpPr txBox="1"/>
          <p:nvPr/>
        </p:nvSpPr>
        <p:spPr>
          <a:xfrm>
            <a:off x="2208390" y="2768929"/>
            <a:ext cx="6242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sommets.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3" name="Google Shape;673;p38"/>
          <p:cNvSpPr txBox="1"/>
          <p:nvPr/>
        </p:nvSpPr>
        <p:spPr>
          <a:xfrm>
            <a:off x="1931301" y="2826582"/>
            <a:ext cx="2464435" cy="494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6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44145" lvl="0" marL="12700" marR="5080" rtl="0" algn="l">
              <a:lnSpc>
                <a:spcPct val="101499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 On suppose qu’accéder à une arête se fait  en temps constant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39"/>
          <p:cNvSpPr txBox="1"/>
          <p:nvPr>
            <p:ph type="title"/>
          </p:nvPr>
        </p:nvSpPr>
        <p:spPr>
          <a:xfrm>
            <a:off x="1289685" y="59814"/>
            <a:ext cx="20288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Quelques considérations</a:t>
            </a:r>
            <a:endParaRPr/>
          </a:p>
        </p:txBody>
      </p:sp>
      <p:sp>
        <p:nvSpPr>
          <p:cNvPr id="679" name="Google Shape;679;p39"/>
          <p:cNvSpPr/>
          <p:nvPr/>
        </p:nvSpPr>
        <p:spPr>
          <a:xfrm>
            <a:off x="495363" y="59613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0" name="Google Shape;680;p39"/>
          <p:cNvSpPr txBox="1"/>
          <p:nvPr/>
        </p:nvSpPr>
        <p:spPr>
          <a:xfrm>
            <a:off x="624395" y="517345"/>
            <a:ext cx="3053080" cy="363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un processeur capable d’effectuer un million  d’instructions élémentaires par seconde.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681" name="Google Shape;681;p39"/>
          <p:cNvGraphicFramePr/>
          <p:nvPr/>
        </p:nvGraphicFramePr>
        <p:xfrm>
          <a:off x="357466" y="11102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{C96482E4-3D70-432B-B3D3-E51D36A8C4A7}</a:tableStyleId>
              </a:tblPr>
              <a:tblGrid>
                <a:gridCol w="586100"/>
                <a:gridCol w="457200"/>
                <a:gridCol w="400675"/>
                <a:gridCol w="160650"/>
                <a:gridCol w="454650"/>
                <a:gridCol w="608325"/>
                <a:gridCol w="502925"/>
                <a:gridCol w="502275"/>
                <a:gridCol w="502275"/>
              </a:tblGrid>
              <a:tr h="159625">
                <a:tc gridSpan="2">
                  <a:txBody>
                    <a:bodyPr/>
                    <a:lstStyle/>
                    <a:p>
                      <a:pPr indent="0" lvl="0" marL="664845" marR="0" rtl="0" algn="l">
                        <a:lnSpc>
                          <a:spcPct val="10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75565" marR="0" rtl="0" algn="l">
                        <a:lnSpc>
                          <a:spcPct val="10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log</a:t>
                      </a:r>
                      <a:r>
                        <a:rPr baseline="-25000" lang="en-US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baseline="-25000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3334" marR="0" rtl="0" algn="l">
                        <a:lnSpc>
                          <a:spcPct val="10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6835" marR="0" rtl="0" algn="l">
                        <a:lnSpc>
                          <a:spcPct val="47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-25000" i="1"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r>
                        <a:rPr lang="en-US" sz="7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7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5565" marR="0" rtl="0" algn="l">
                        <a:lnSpc>
                          <a:spcPct val="47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-25000" i="1"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r>
                        <a:rPr lang="en-US" sz="7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7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5565" marR="0" rtl="0" algn="l">
                        <a:lnSpc>
                          <a:spcPct val="10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r>
                        <a:rPr i="1"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r>
                        <a:rPr baseline="30000" i="1" lang="en-US" sz="10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baseline="30000" sz="10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5565" marR="0" rtl="0" algn="l">
                        <a:lnSpc>
                          <a:spcPct val="47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-25000" lang="en-US" sz="15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r>
                        <a:rPr i="1" lang="en-US" sz="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sz="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5565" marR="0" rtl="0" algn="l">
                        <a:lnSpc>
                          <a:spcPct val="10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r>
                        <a:rPr lang="en-US" sz="1000" u="none" cap="none" strike="noStrike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!</a:t>
                      </a:r>
                      <a:endParaRPr sz="1000" u="none" cap="none" strike="noStrike"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a:txBody>
                  <a:tcPr marT="0" marB="0" marR="0" marL="0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3400">
                <a:tc>
                  <a:txBody>
                    <a:bodyPr/>
                    <a:lstStyle/>
                    <a:p>
                      <a:pPr indent="0" lvl="0" marL="75565" marR="0" rtl="0" algn="l">
                        <a:lnSpc>
                          <a:spcPct val="105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 </a:t>
                      </a:r>
                      <a:r>
                        <a:rPr lang="en-US" sz="1000" u="none" cap="none" strike="noStrike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=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5565" marR="0" rtl="0" algn="l">
                        <a:lnSpc>
                          <a:spcPct val="12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 </a:t>
                      </a:r>
                      <a:r>
                        <a:rPr lang="en-US" sz="1000" u="none" cap="none" strike="noStrike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=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5565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 </a:t>
                      </a:r>
                      <a:r>
                        <a:rPr lang="en-US" sz="1000" u="none" cap="none" strike="noStrike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=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50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5565" marR="0" rtl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 </a:t>
                      </a:r>
                      <a:r>
                        <a:rPr lang="en-US" sz="1000" u="none" cap="none" strike="noStrike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=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</a:t>
                      </a:r>
                      <a:r>
                        <a:rPr baseline="30000" lang="en-US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baseline="30000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5565" marR="0" rtl="0" algn="l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 </a:t>
                      </a:r>
                      <a:r>
                        <a:rPr lang="en-US" sz="1000" u="none" cap="none" strike="noStrike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=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</a:t>
                      </a:r>
                      <a:r>
                        <a:rPr baseline="30000" lang="en-US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baseline="30000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5565" marR="0" rtl="0" algn="l">
                        <a:lnSpc>
                          <a:spcPct val="1142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 </a:t>
                      </a:r>
                      <a:r>
                        <a:rPr lang="en-US" sz="1000" u="none" cap="none" strike="noStrike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=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</a:t>
                      </a:r>
                      <a:r>
                        <a:rPr baseline="30000" lang="en-US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baseline="30000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5565" marR="0" rtl="0" algn="l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 </a:t>
                      </a:r>
                      <a:r>
                        <a:rPr lang="en-US" sz="1000" u="none" cap="none" strike="noStrike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=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</a:t>
                      </a:r>
                      <a:r>
                        <a:rPr baseline="30000" lang="en-US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baseline="30000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5565" marR="0" rtl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 </a:t>
                      </a:r>
                      <a:r>
                        <a:rPr lang="en-US" sz="1000" u="none" cap="none" strike="noStrike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=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</a:t>
                      </a:r>
                      <a:r>
                        <a:rPr baseline="30000" lang="en-US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baseline="30000" sz="10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8740" marR="0" rtl="0" algn="l">
                        <a:lnSpc>
                          <a:spcPct val="105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 s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8740" marR="0" rtl="0" algn="l">
                        <a:lnSpc>
                          <a:spcPct val="12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 s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874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 s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8740" marR="0" rtl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 s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8740" marR="0" rtl="0" algn="l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 s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8740" marR="0" rtl="0" algn="l">
                        <a:lnSpc>
                          <a:spcPct val="12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 s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8740" marR="67945" rtl="0" algn="l">
                        <a:lnSpc>
                          <a:spcPct val="122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 s  1s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5565" marR="0" rtl="0" algn="l">
                        <a:lnSpc>
                          <a:spcPct val="105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 s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5565" marR="0" rtl="0" algn="l">
                        <a:lnSpc>
                          <a:spcPct val="12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 s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5565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 s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5565" marR="0" rtl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 s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5565" marR="0" rtl="0" algn="l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 s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5565" marR="0" rtl="0" algn="l">
                        <a:lnSpc>
                          <a:spcPct val="12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 s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634" lvl="0" marL="75565" marR="113029" rtl="0" algn="l">
                        <a:lnSpc>
                          <a:spcPct val="122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 s  20s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237490" marR="0" rtl="0" algn="l">
                        <a:lnSpc>
                          <a:spcPct val="105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 s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237490" marR="0" rtl="0" algn="l">
                        <a:lnSpc>
                          <a:spcPct val="12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 s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23749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 s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635" lvl="0" marL="237490" marR="67945" rtl="0" algn="l">
                        <a:lnSpc>
                          <a:spcPct val="10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 s  1s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106044" lvl="0" marL="343535" marR="0" rtl="0" algn="l">
                        <a:lnSpc>
                          <a:spcPct val="12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SzPts val="1000"/>
                        <a:buFont typeface="Helvetica Neue"/>
                        <a:buAutoNum type="arabicPlain" startAt="2"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106045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Helvetica Neue"/>
                        <a:buAutoNum type="arabicPlain" startAt="2"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237490" marR="0" rtl="0" algn="l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12 j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75565" marR="0" rtl="0" algn="l">
                        <a:lnSpc>
                          <a:spcPct val="105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 s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5565" marR="0" rtl="0" algn="l">
                        <a:lnSpc>
                          <a:spcPct val="12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 s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5565" marR="222884" rtl="0" algn="l">
                        <a:lnSpc>
                          <a:spcPct val="122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 s  1</a:t>
                      </a:r>
                      <a:r>
                        <a:rPr i="1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 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18 m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5565" marR="0" rtl="0" algn="l">
                        <a:lnSpc>
                          <a:spcPct val="116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12 h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5565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32 a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5565" marR="0" rtl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31710 a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5565" marR="0" rtl="0" algn="l">
                        <a:lnSpc>
                          <a:spcPct val="105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 s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5565" marR="0" rtl="0" algn="l">
                        <a:lnSpc>
                          <a:spcPct val="12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 s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5565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11 m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5565" marR="0" rtl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12</a:t>
                      </a:r>
                      <a:r>
                        <a:rPr i="1"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 a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5565" marR="0" rtl="0" algn="l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∞</a:t>
                      </a:r>
                      <a:endParaRPr sz="1000" u="none" cap="none" strike="noStrike"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  <a:p>
                      <a:pPr indent="0" lvl="0" marL="75565" marR="0" rtl="0" algn="l">
                        <a:lnSpc>
                          <a:spcPct val="12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∞</a:t>
                      </a:r>
                      <a:endParaRPr sz="1000" u="none" cap="none" strike="noStrike"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  <a:p>
                      <a:pPr indent="0" lvl="0" marL="75565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∞</a:t>
                      </a:r>
                      <a:endParaRPr sz="1000" u="none" cap="none" strike="noStrike"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  <a:p>
                      <a:pPr indent="0" lvl="0" marL="75565" marR="0" rtl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∞</a:t>
                      </a:r>
                      <a:endParaRPr sz="1000" u="none" cap="none" strike="noStrike"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a:txBody>
                  <a:tcPr marT="0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5565" marR="0" rtl="0" algn="l">
                        <a:lnSpc>
                          <a:spcPct val="105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 s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5565" marR="0" rtl="0" algn="l">
                        <a:lnSpc>
                          <a:spcPct val="12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18 m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5565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36 a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5565" marR="0" rtl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</a:t>
                      </a:r>
                      <a:r>
                        <a:rPr baseline="30000" lang="en-US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17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5565" marR="0" rtl="0" algn="l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∞</a:t>
                      </a:r>
                      <a:endParaRPr sz="1000" u="none" cap="none" strike="noStrike"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  <a:p>
                      <a:pPr indent="0" lvl="0" marL="75565" marR="0" rtl="0" algn="l">
                        <a:lnSpc>
                          <a:spcPct val="12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∞</a:t>
                      </a:r>
                      <a:endParaRPr sz="1000" u="none" cap="none" strike="noStrike"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  <a:p>
                      <a:pPr indent="0" lvl="0" marL="75565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∞</a:t>
                      </a:r>
                      <a:endParaRPr sz="1000" u="none" cap="none" strike="noStrike"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  <a:p>
                      <a:pPr indent="0" lvl="0" marL="75565" marR="0" rtl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∞</a:t>
                      </a:r>
                      <a:endParaRPr sz="1000" u="none" cap="none" strike="noStrike"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a:txBody>
                  <a:tcPr marT="0" marB="0" marR="0" marL="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5565" marR="0" rtl="0" algn="l">
                        <a:lnSpc>
                          <a:spcPct val="105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 s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5565" marR="0" rtl="0" algn="l">
                        <a:lnSpc>
                          <a:spcPct val="1142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</a:t>
                      </a:r>
                      <a:r>
                        <a:rPr baseline="30000" lang="en-US" sz="105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25 </a:t>
                      </a:r>
                      <a:r>
                        <a:rPr lang="en-US" sz="10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75565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∞</a:t>
                      </a:r>
                      <a:endParaRPr sz="1000" u="none" cap="none" strike="noStrike"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  <a:p>
                      <a:pPr indent="0" lvl="0" marL="75565" marR="0" rtl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∞</a:t>
                      </a:r>
                      <a:endParaRPr sz="1000" u="none" cap="none" strike="noStrike"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  <a:p>
                      <a:pPr indent="0" lvl="0" marL="75565" marR="0" rtl="0" algn="l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∞</a:t>
                      </a:r>
                      <a:endParaRPr sz="1000" u="none" cap="none" strike="noStrike"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  <a:p>
                      <a:pPr indent="0" lvl="0" marL="75565" marR="0" rtl="0" algn="l">
                        <a:lnSpc>
                          <a:spcPct val="12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∞</a:t>
                      </a:r>
                      <a:endParaRPr sz="1000" u="none" cap="none" strike="noStrike"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  <a:p>
                      <a:pPr indent="0" lvl="0" marL="75565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∞</a:t>
                      </a:r>
                      <a:endParaRPr sz="1000" u="none" cap="none" strike="noStrike"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  <a:p>
                      <a:pPr indent="0" lvl="0" marL="75565" marR="0" rtl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∞</a:t>
                      </a:r>
                      <a:endParaRPr sz="1000" u="none" cap="none" strike="noStrike"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a:txBody>
                  <a:tcPr marT="0" marB="0" marR="0" marL="0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82" name="Google Shape;682;p39"/>
          <p:cNvSpPr/>
          <p:nvPr/>
        </p:nvSpPr>
        <p:spPr>
          <a:xfrm>
            <a:off x="495363" y="281037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3" name="Google Shape;683;p39"/>
          <p:cNvSpPr txBox="1"/>
          <p:nvPr/>
        </p:nvSpPr>
        <p:spPr>
          <a:xfrm>
            <a:off x="586295" y="2731578"/>
            <a:ext cx="3214370" cy="363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50165" marR="43180" rtl="0" algn="l">
              <a:lnSpc>
                <a:spcPct val="102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Notations :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∞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= le temps dépasse 10</a:t>
            </a:r>
            <a:r>
              <a:rPr baseline="30000" lang="en-US" sz="1200">
                <a:latin typeface="Helvetica Neue"/>
                <a:ea typeface="Helvetica Neue"/>
                <a:cs typeface="Helvetica Neue"/>
                <a:sym typeface="Helvetica Neue"/>
              </a:rPr>
              <a:t>25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années, s=  seconde, m= minute, h = heure, a = an.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4" name="Google Shape;684;p39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40"/>
          <p:cNvSpPr txBox="1"/>
          <p:nvPr>
            <p:ph type="title"/>
          </p:nvPr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Plus précisément</a:t>
            </a:r>
            <a:endParaRPr/>
          </a:p>
        </p:txBody>
      </p:sp>
      <p:sp>
        <p:nvSpPr>
          <p:cNvPr id="690" name="Google Shape;690;p40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</a:t>
            </a:r>
            <a:endParaRPr/>
          </a:p>
        </p:txBody>
      </p:sp>
      <p:sp>
        <p:nvSpPr>
          <p:cNvPr id="691" name="Google Shape;691;p40"/>
          <p:cNvSpPr txBox="1"/>
          <p:nvPr/>
        </p:nvSpPr>
        <p:spPr>
          <a:xfrm>
            <a:off x="347294" y="961223"/>
            <a:ext cx="2120265" cy="1052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208279" lvl="0" marL="220345" marR="802005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Complexité en temps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Objectif du cours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Deux exemples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Retour sur l’épisode précédent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Une convention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Pourquoi cette convention ?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1"/>
          <p:cNvSpPr/>
          <p:nvPr/>
        </p:nvSpPr>
        <p:spPr>
          <a:xfrm>
            <a:off x="495363" y="14785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97" name="Google Shape;697;p41"/>
          <p:cNvSpPr txBox="1"/>
          <p:nvPr>
            <p:ph type="title"/>
          </p:nvPr>
        </p:nvSpPr>
        <p:spPr>
          <a:xfrm>
            <a:off x="624395" y="69061"/>
            <a:ext cx="152273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Complexité (au pire cas)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8" name="Google Shape;698;p41"/>
          <p:cNvSpPr txBox="1"/>
          <p:nvPr/>
        </p:nvSpPr>
        <p:spPr>
          <a:xfrm>
            <a:off x="739025" y="397311"/>
            <a:ext cx="316357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d’un algorithme (on fait varier seulement les entrées)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9" name="Google Shape;699;p41"/>
          <p:cNvSpPr txBox="1"/>
          <p:nvPr/>
        </p:nvSpPr>
        <p:spPr>
          <a:xfrm>
            <a:off x="1881987" y="757913"/>
            <a:ext cx="10668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SimSun"/>
                <a:ea typeface="SimSun"/>
                <a:cs typeface="SimSun"/>
                <a:sym typeface="SimSun"/>
              </a:rPr>
              <a:t>A</a:t>
            </a:r>
            <a:endParaRPr sz="700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700" name="Google Shape;700;p41"/>
          <p:cNvSpPr txBox="1"/>
          <p:nvPr/>
        </p:nvSpPr>
        <p:spPr>
          <a:xfrm>
            <a:off x="2309126" y="827902"/>
            <a:ext cx="52324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/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taille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)=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1" name="Google Shape;701;p41"/>
          <p:cNvSpPr txBox="1"/>
          <p:nvPr/>
        </p:nvSpPr>
        <p:spPr>
          <a:xfrm>
            <a:off x="1227632" y="700969"/>
            <a:ext cx="270700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Complexite 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	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max   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Complexite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(A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2" name="Google Shape;702;p41"/>
          <p:cNvSpPr txBox="1"/>
          <p:nvPr/>
        </p:nvSpPr>
        <p:spPr>
          <a:xfrm>
            <a:off x="586295" y="999990"/>
            <a:ext cx="3655695" cy="1130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9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d’un problème (on fait varier l’algorithme, et les entrées)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438275" marR="0" rtl="0" algn="l">
              <a:lnSpc>
                <a:spcPct val="97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inf	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Complexite</a:t>
            </a:r>
            <a:r>
              <a:rPr baseline="-25000" lang="en-US" sz="1050">
                <a:latin typeface="SimSun"/>
                <a:ea typeface="SimSun"/>
                <a:cs typeface="SimSun"/>
                <a:sym typeface="SimSun"/>
              </a:rPr>
              <a:t>A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636270" rtl="0" algn="ctr">
              <a:lnSpc>
                <a:spcPct val="101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SimSun"/>
                <a:ea typeface="SimSun"/>
                <a:cs typeface="SimSun"/>
                <a:sym typeface="SimSun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correct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Exemples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90500" marR="0" rtl="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Complexité de l’algorithme pour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BONCOLORIAGE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3" name="Google Shape;703;p41"/>
          <p:cNvSpPr/>
          <p:nvPr/>
        </p:nvSpPr>
        <p:spPr>
          <a:xfrm>
            <a:off x="495363" y="184730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4" name="Google Shape;704;p41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11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42"/>
          <p:cNvSpPr/>
          <p:nvPr/>
        </p:nvSpPr>
        <p:spPr>
          <a:xfrm>
            <a:off x="495363" y="14785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10" name="Google Shape;710;p42"/>
          <p:cNvSpPr txBox="1"/>
          <p:nvPr>
            <p:ph type="title"/>
          </p:nvPr>
        </p:nvSpPr>
        <p:spPr>
          <a:xfrm>
            <a:off x="624395" y="69061"/>
            <a:ext cx="152273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Complexité (au pire cas)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1" name="Google Shape;711;p42"/>
          <p:cNvSpPr txBox="1"/>
          <p:nvPr/>
        </p:nvSpPr>
        <p:spPr>
          <a:xfrm>
            <a:off x="739025" y="397311"/>
            <a:ext cx="316357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d’un algorithme (on fait varier seulement les entrées)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2" name="Google Shape;712;p42"/>
          <p:cNvSpPr txBox="1"/>
          <p:nvPr/>
        </p:nvSpPr>
        <p:spPr>
          <a:xfrm>
            <a:off x="1881987" y="757913"/>
            <a:ext cx="10668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SimSun"/>
                <a:ea typeface="SimSun"/>
                <a:cs typeface="SimSun"/>
                <a:sym typeface="SimSun"/>
              </a:rPr>
              <a:t>A</a:t>
            </a:r>
            <a:endParaRPr sz="700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713" name="Google Shape;713;p42"/>
          <p:cNvSpPr txBox="1"/>
          <p:nvPr/>
        </p:nvSpPr>
        <p:spPr>
          <a:xfrm>
            <a:off x="2309126" y="827902"/>
            <a:ext cx="52324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/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taille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)=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4" name="Google Shape;714;p42"/>
          <p:cNvSpPr txBox="1"/>
          <p:nvPr/>
        </p:nvSpPr>
        <p:spPr>
          <a:xfrm>
            <a:off x="1227632" y="700969"/>
            <a:ext cx="270700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Complexite 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	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max   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Complexite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(A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5" name="Google Shape;715;p42"/>
          <p:cNvSpPr txBox="1"/>
          <p:nvPr/>
        </p:nvSpPr>
        <p:spPr>
          <a:xfrm>
            <a:off x="586295" y="999990"/>
            <a:ext cx="3668395" cy="12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9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d’un problème (on fait varier l’algorithme, et les entrées)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438275" marR="0" rtl="0" algn="l">
              <a:lnSpc>
                <a:spcPct val="97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inf	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Complexite</a:t>
            </a:r>
            <a:r>
              <a:rPr baseline="-25000" lang="en-US" sz="1050">
                <a:latin typeface="SimSun"/>
                <a:ea typeface="SimSun"/>
                <a:cs typeface="SimSun"/>
                <a:sym typeface="SimSun"/>
              </a:rPr>
              <a:t>A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648970" rtl="0" algn="ctr">
              <a:lnSpc>
                <a:spcPct val="101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SimSun"/>
                <a:ea typeface="SimSun"/>
                <a:cs typeface="SimSun"/>
                <a:sym typeface="SimSun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correct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Exemples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90500" marR="0" rtl="0" algn="l">
              <a:lnSpc>
                <a:spcPct val="114285"/>
              </a:lnSpc>
              <a:spcBef>
                <a:spcPts val="14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Complexité de l’algorithme pour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BONCOLORIAGE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9050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Donc complexité du problème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BONCOLORIAGE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6" name="Google Shape;716;p42"/>
          <p:cNvSpPr/>
          <p:nvPr/>
        </p:nvSpPr>
        <p:spPr>
          <a:xfrm>
            <a:off x="495363" y="184730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17" name="Google Shape;717;p42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11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43"/>
          <p:cNvSpPr/>
          <p:nvPr/>
        </p:nvSpPr>
        <p:spPr>
          <a:xfrm>
            <a:off x="495363" y="14785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23" name="Google Shape;723;p43"/>
          <p:cNvSpPr txBox="1"/>
          <p:nvPr>
            <p:ph type="title"/>
          </p:nvPr>
        </p:nvSpPr>
        <p:spPr>
          <a:xfrm>
            <a:off x="624395" y="69061"/>
            <a:ext cx="152273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Complexité (au pire cas)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4" name="Google Shape;724;p43"/>
          <p:cNvSpPr txBox="1"/>
          <p:nvPr/>
        </p:nvSpPr>
        <p:spPr>
          <a:xfrm>
            <a:off x="739025" y="397311"/>
            <a:ext cx="316357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d’un algorithme (on fait varier seulement les entrées)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5" name="Google Shape;725;p43"/>
          <p:cNvSpPr txBox="1"/>
          <p:nvPr/>
        </p:nvSpPr>
        <p:spPr>
          <a:xfrm>
            <a:off x="1881987" y="757913"/>
            <a:ext cx="10668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SimSun"/>
                <a:ea typeface="SimSun"/>
                <a:cs typeface="SimSun"/>
                <a:sym typeface="SimSun"/>
              </a:rPr>
              <a:t>A</a:t>
            </a:r>
            <a:endParaRPr sz="700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726" name="Google Shape;726;p43"/>
          <p:cNvSpPr txBox="1"/>
          <p:nvPr/>
        </p:nvSpPr>
        <p:spPr>
          <a:xfrm>
            <a:off x="2309126" y="827902"/>
            <a:ext cx="52324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/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taille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)=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7" name="Google Shape;727;p43"/>
          <p:cNvSpPr txBox="1"/>
          <p:nvPr/>
        </p:nvSpPr>
        <p:spPr>
          <a:xfrm>
            <a:off x="1227632" y="700969"/>
            <a:ext cx="270700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Complexite 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	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max   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Complexite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(A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8" name="Google Shape;728;p43"/>
          <p:cNvSpPr txBox="1"/>
          <p:nvPr/>
        </p:nvSpPr>
        <p:spPr>
          <a:xfrm>
            <a:off x="573595" y="999990"/>
            <a:ext cx="3693795" cy="1529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d’un problème (on fait varier l’algorithme, et les entrées)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450975" marR="0" rtl="0" algn="l">
              <a:lnSpc>
                <a:spcPct val="97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inf	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Complexite</a:t>
            </a:r>
            <a:r>
              <a:rPr baseline="-25000" lang="en-US" sz="1050">
                <a:latin typeface="SimSun"/>
                <a:ea typeface="SimSun"/>
                <a:cs typeface="SimSun"/>
                <a:sym typeface="SimSun"/>
              </a:rPr>
              <a:t>A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648970" rtl="0" algn="ctr">
              <a:lnSpc>
                <a:spcPct val="101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SimSun"/>
                <a:ea typeface="SimSun"/>
                <a:cs typeface="SimSun"/>
                <a:sym typeface="SimSun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correct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Exemples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14285"/>
              </a:lnSpc>
              <a:spcBef>
                <a:spcPts val="14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Complexité de l’algorithme pour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BONCOLORIAGE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09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Donc complexité du problème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BONCOLORIAGE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96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Complexité de l’algorithme pour 3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40360" marR="0" rtl="0" algn="l">
              <a:lnSpc>
                <a:spcPct val="679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-US" sz="15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baseline="-25000" lang="en-US" sz="15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-US" sz="7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є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baseline="-25000" lang="en-US" sz="15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baseline="-25000" lang="en-US" sz="15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aseline="-25000"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9" name="Google Shape;729;p43"/>
          <p:cNvSpPr/>
          <p:nvPr/>
        </p:nvSpPr>
        <p:spPr>
          <a:xfrm>
            <a:off x="495363" y="184730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30" name="Google Shape;730;p43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11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44"/>
          <p:cNvSpPr/>
          <p:nvPr/>
        </p:nvSpPr>
        <p:spPr>
          <a:xfrm>
            <a:off x="495363" y="14785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36" name="Google Shape;736;p44"/>
          <p:cNvSpPr txBox="1"/>
          <p:nvPr>
            <p:ph type="title"/>
          </p:nvPr>
        </p:nvSpPr>
        <p:spPr>
          <a:xfrm>
            <a:off x="624395" y="69061"/>
            <a:ext cx="152273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Complexité (au pire cas)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7" name="Google Shape;737;p44"/>
          <p:cNvSpPr txBox="1"/>
          <p:nvPr/>
        </p:nvSpPr>
        <p:spPr>
          <a:xfrm>
            <a:off x="739025" y="397311"/>
            <a:ext cx="316357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d’un algorithme (on fait varier seulement les entrées)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8" name="Google Shape;738;p44"/>
          <p:cNvSpPr txBox="1"/>
          <p:nvPr/>
        </p:nvSpPr>
        <p:spPr>
          <a:xfrm>
            <a:off x="1881987" y="757913"/>
            <a:ext cx="10668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SimSun"/>
                <a:ea typeface="SimSun"/>
                <a:cs typeface="SimSun"/>
                <a:sym typeface="SimSun"/>
              </a:rPr>
              <a:t>A</a:t>
            </a:r>
            <a:endParaRPr sz="700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739" name="Google Shape;739;p44"/>
          <p:cNvSpPr txBox="1"/>
          <p:nvPr/>
        </p:nvSpPr>
        <p:spPr>
          <a:xfrm>
            <a:off x="2309126" y="827902"/>
            <a:ext cx="52324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/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taille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)=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0" name="Google Shape;740;p44"/>
          <p:cNvSpPr txBox="1"/>
          <p:nvPr/>
        </p:nvSpPr>
        <p:spPr>
          <a:xfrm>
            <a:off x="1227632" y="700969"/>
            <a:ext cx="270700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Complexite 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	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max   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Complexite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(A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1" name="Google Shape;741;p44"/>
          <p:cNvSpPr/>
          <p:nvPr/>
        </p:nvSpPr>
        <p:spPr>
          <a:xfrm>
            <a:off x="495363" y="184730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42" name="Google Shape;742;p44"/>
          <p:cNvSpPr txBox="1"/>
          <p:nvPr/>
        </p:nvSpPr>
        <p:spPr>
          <a:xfrm>
            <a:off x="548195" y="999990"/>
            <a:ext cx="3744595" cy="1732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d’un problème (on fait varier l’algorithme, et les entrées)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476375" marR="0" rtl="0" algn="l">
              <a:lnSpc>
                <a:spcPct val="97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inf	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Complexite</a:t>
            </a:r>
            <a:r>
              <a:rPr baseline="-25000" lang="en-US" sz="1050">
                <a:latin typeface="SimSun"/>
                <a:ea typeface="SimSun"/>
                <a:cs typeface="SimSun"/>
                <a:sym typeface="SimSun"/>
              </a:rPr>
              <a:t>A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648970" rtl="0" algn="ctr">
              <a:lnSpc>
                <a:spcPct val="101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SimSun"/>
                <a:ea typeface="SimSun"/>
                <a:cs typeface="SimSun"/>
                <a:sym typeface="SimSun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correct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Exemples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8600" marR="0" rtl="0" algn="l">
              <a:lnSpc>
                <a:spcPct val="114285"/>
              </a:lnSpc>
              <a:spcBef>
                <a:spcPts val="14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Complexité de l’algorithme pour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BONCOLORIAGE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8600" marR="0" rtl="0" algn="l">
              <a:lnSpc>
                <a:spcPct val="109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Donc complexité du problème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BONCOLORIAGE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8600" marR="0" rtl="0" algn="l">
              <a:lnSpc>
                <a:spcPct val="96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Complexité de l’algorithme pour 3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65760" marR="0" rtl="0" algn="l">
              <a:lnSpc>
                <a:spcPct val="679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-US" sz="15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baseline="-25000" lang="en-US" sz="15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-US" sz="7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є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baseline="-25000" lang="en-US" sz="15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baseline="-25000" lang="en-US" sz="15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aseline="-25000"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4262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(donc complexité du problème 3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3" name="Google Shape;743;p44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11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44"/>
          <p:cNvSpPr txBox="1"/>
          <p:nvPr/>
        </p:nvSpPr>
        <p:spPr>
          <a:xfrm>
            <a:off x="1383614" y="2699212"/>
            <a:ext cx="27559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n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44"/>
          <p:cNvSpPr txBox="1"/>
          <p:nvPr/>
        </p:nvSpPr>
        <p:spPr>
          <a:xfrm>
            <a:off x="1178572" y="2709628"/>
            <a:ext cx="65341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O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3	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) ?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5"/>
          <p:cNvSpPr/>
          <p:nvPr/>
        </p:nvSpPr>
        <p:spPr>
          <a:xfrm>
            <a:off x="495363" y="14785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51" name="Google Shape;751;p45"/>
          <p:cNvSpPr txBox="1"/>
          <p:nvPr>
            <p:ph type="title"/>
          </p:nvPr>
        </p:nvSpPr>
        <p:spPr>
          <a:xfrm>
            <a:off x="624395" y="69061"/>
            <a:ext cx="152273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Complexité (au pire cas)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2" name="Google Shape;752;p45"/>
          <p:cNvSpPr txBox="1"/>
          <p:nvPr/>
        </p:nvSpPr>
        <p:spPr>
          <a:xfrm>
            <a:off x="739025" y="397311"/>
            <a:ext cx="316357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d’un algorithme (on fait varier seulement les entrées)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3" name="Google Shape;753;p45"/>
          <p:cNvSpPr txBox="1"/>
          <p:nvPr/>
        </p:nvSpPr>
        <p:spPr>
          <a:xfrm>
            <a:off x="1881987" y="757913"/>
            <a:ext cx="10668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SimSun"/>
                <a:ea typeface="SimSun"/>
                <a:cs typeface="SimSun"/>
                <a:sym typeface="SimSun"/>
              </a:rPr>
              <a:t>A</a:t>
            </a:r>
            <a:endParaRPr sz="700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754" name="Google Shape;754;p45"/>
          <p:cNvSpPr txBox="1"/>
          <p:nvPr/>
        </p:nvSpPr>
        <p:spPr>
          <a:xfrm>
            <a:off x="2309126" y="827902"/>
            <a:ext cx="52324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/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taille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)=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5" name="Google Shape;755;p45"/>
          <p:cNvSpPr txBox="1"/>
          <p:nvPr/>
        </p:nvSpPr>
        <p:spPr>
          <a:xfrm>
            <a:off x="1227632" y="700969"/>
            <a:ext cx="270700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Complexite 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	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max   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Complexite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(A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6" name="Google Shape;756;p45"/>
          <p:cNvSpPr/>
          <p:nvPr/>
        </p:nvSpPr>
        <p:spPr>
          <a:xfrm>
            <a:off x="495363" y="184730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57" name="Google Shape;757;p45"/>
          <p:cNvSpPr txBox="1"/>
          <p:nvPr/>
        </p:nvSpPr>
        <p:spPr>
          <a:xfrm>
            <a:off x="548195" y="999990"/>
            <a:ext cx="3744595" cy="1732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d’un problème (on fait varier l’algorithme, et les entrées)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476375" marR="0" rtl="0" algn="l">
              <a:lnSpc>
                <a:spcPct val="97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inf	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Complexite</a:t>
            </a:r>
            <a:r>
              <a:rPr baseline="-25000" lang="en-US" sz="1050">
                <a:latin typeface="SimSun"/>
                <a:ea typeface="SimSun"/>
                <a:cs typeface="SimSun"/>
                <a:sym typeface="SimSun"/>
              </a:rPr>
              <a:t>A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648970" rtl="0" algn="ctr">
              <a:lnSpc>
                <a:spcPct val="101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SimSun"/>
                <a:ea typeface="SimSun"/>
                <a:cs typeface="SimSun"/>
                <a:sym typeface="SimSun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correct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Exemples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8600" marR="0" rtl="0" algn="l">
              <a:lnSpc>
                <a:spcPct val="114285"/>
              </a:lnSpc>
              <a:spcBef>
                <a:spcPts val="14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Complexité de l’algorithme pour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BONCOLORIAGE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8600" marR="0" rtl="0" algn="l">
              <a:lnSpc>
                <a:spcPct val="109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Donc complexité du problème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BONCOLORIAGE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8600" marR="0" rtl="0" algn="l">
              <a:lnSpc>
                <a:spcPct val="96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Complexité de l’algorithme pour 3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65760" marR="0" rtl="0" algn="l">
              <a:lnSpc>
                <a:spcPct val="679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-US" sz="15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baseline="-25000" lang="en-US" sz="15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-US" sz="7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є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baseline="-25000" lang="en-US" sz="15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baseline="-25000" lang="en-US" sz="15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aseline="-25000"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4262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(donc complexité du problème 3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8" name="Google Shape;758;p45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11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45"/>
          <p:cNvSpPr txBox="1"/>
          <p:nvPr/>
        </p:nvSpPr>
        <p:spPr>
          <a:xfrm>
            <a:off x="1383614" y="2699212"/>
            <a:ext cx="27559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n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45"/>
          <p:cNvSpPr txBox="1"/>
          <p:nvPr/>
        </p:nvSpPr>
        <p:spPr>
          <a:xfrm>
            <a:off x="1178572" y="2709628"/>
            <a:ext cx="65341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O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3	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) ?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1" name="Google Shape;761;p45"/>
          <p:cNvSpPr txBox="1"/>
          <p:nvPr/>
        </p:nvSpPr>
        <p:spPr>
          <a:xfrm>
            <a:off x="1050785" y="2848808"/>
            <a:ext cx="256095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28270" lvl="0" marL="1403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On ne sait pas s’il existe un meilleur algorithme.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/>
        </p:nvSpPr>
        <p:spPr>
          <a:xfrm>
            <a:off x="1053477" y="58214"/>
            <a:ext cx="24003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paysage de la calculabilité</a:t>
            </a:r>
            <a:endParaRPr b="0" i="0" sz="14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Google Shape;67;p10"/>
          <p:cNvSpPr txBox="1"/>
          <p:nvPr/>
        </p:nvSpPr>
        <p:spPr>
          <a:xfrm>
            <a:off x="1039850" y="1130970"/>
            <a:ext cx="2553970" cy="986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812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" u="none" cap="none" strike="noStrike">
                <a:latin typeface="Lucida Sans"/>
                <a:ea typeface="Lucida Sans"/>
                <a:cs typeface="Lucida Sans"/>
                <a:sym typeface="Lucida Sans"/>
              </a:rPr>
              <a:t>P(Σ</a:t>
            </a:r>
            <a:r>
              <a:rPr b="0" baseline="30000" i="0" lang="en-US" sz="1050" u="none" cap="none" strike="noStrike">
                <a:latin typeface="Cambria"/>
                <a:ea typeface="Cambria"/>
                <a:cs typeface="Cambria"/>
                <a:sym typeface="Cambria"/>
              </a:rPr>
              <a:t>∗</a:t>
            </a:r>
            <a:r>
              <a:rPr b="0" i="0" lang="en-US" sz="950" u="none" cap="none" strike="noStrike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b="0" i="0" lang="en-US" sz="95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: langages quelconques</a:t>
            </a:r>
            <a:endParaRPr b="0" i="0" sz="95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20675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0" i="0" lang="en-US" sz="95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RE </a:t>
            </a:r>
            <a:r>
              <a:rPr b="0" i="0" lang="en-US" sz="95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: langages semi-décidables</a:t>
            </a:r>
            <a:endParaRPr b="0" i="0" sz="95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b="0" i="0" sz="165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R </a:t>
            </a:r>
            <a:r>
              <a:rPr b="0" i="0" lang="en-US" sz="95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: langages décidables</a:t>
            </a:r>
            <a:endParaRPr b="0" i="0" sz="95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" name="Google Shape;68;p10"/>
          <p:cNvSpPr/>
          <p:nvPr/>
        </p:nvSpPr>
        <p:spPr>
          <a:xfrm>
            <a:off x="606951" y="900131"/>
            <a:ext cx="3394710" cy="1681480"/>
          </a:xfrm>
          <a:custGeom>
            <a:rect b="b" l="l" r="r" t="t"/>
            <a:pathLst>
              <a:path extrusionOk="0" h="1681480" w="3394710">
                <a:moveTo>
                  <a:pt x="2080205" y="1198181"/>
                </a:moveTo>
                <a:lnTo>
                  <a:pt x="2069782" y="1159543"/>
                </a:lnTo>
                <a:lnTo>
                  <a:pt x="2039507" y="1122664"/>
                </a:lnTo>
                <a:lnTo>
                  <a:pt x="1990865" y="1087951"/>
                </a:lnTo>
                <a:lnTo>
                  <a:pt x="1925343" y="1055807"/>
                </a:lnTo>
                <a:lnTo>
                  <a:pt x="1886716" y="1040825"/>
                </a:lnTo>
                <a:lnTo>
                  <a:pt x="1844428" y="1026637"/>
                </a:lnTo>
                <a:lnTo>
                  <a:pt x="1798663" y="1013293"/>
                </a:lnTo>
                <a:lnTo>
                  <a:pt x="1749607" y="1000845"/>
                </a:lnTo>
                <a:lnTo>
                  <a:pt x="1697447" y="989342"/>
                </a:lnTo>
                <a:lnTo>
                  <a:pt x="1642367" y="978835"/>
                </a:lnTo>
                <a:lnTo>
                  <a:pt x="1584555" y="969375"/>
                </a:lnTo>
                <a:lnTo>
                  <a:pt x="1524195" y="961013"/>
                </a:lnTo>
                <a:lnTo>
                  <a:pt x="1461474" y="953798"/>
                </a:lnTo>
                <a:lnTo>
                  <a:pt x="1396577" y="947781"/>
                </a:lnTo>
                <a:lnTo>
                  <a:pt x="1329691" y="943014"/>
                </a:lnTo>
                <a:lnTo>
                  <a:pt x="1261001" y="939546"/>
                </a:lnTo>
                <a:lnTo>
                  <a:pt x="1190693" y="937428"/>
                </a:lnTo>
                <a:lnTo>
                  <a:pt x="1118952" y="936711"/>
                </a:lnTo>
                <a:lnTo>
                  <a:pt x="1047212" y="937428"/>
                </a:lnTo>
                <a:lnTo>
                  <a:pt x="976904" y="939546"/>
                </a:lnTo>
                <a:lnTo>
                  <a:pt x="908214" y="943014"/>
                </a:lnTo>
                <a:lnTo>
                  <a:pt x="841327" y="947781"/>
                </a:lnTo>
                <a:lnTo>
                  <a:pt x="776431" y="953798"/>
                </a:lnTo>
                <a:lnTo>
                  <a:pt x="713710" y="961013"/>
                </a:lnTo>
                <a:lnTo>
                  <a:pt x="653350" y="969375"/>
                </a:lnTo>
                <a:lnTo>
                  <a:pt x="595537" y="978835"/>
                </a:lnTo>
                <a:lnTo>
                  <a:pt x="540458" y="989342"/>
                </a:lnTo>
                <a:lnTo>
                  <a:pt x="488297" y="1000845"/>
                </a:lnTo>
                <a:lnTo>
                  <a:pt x="439242" y="1013293"/>
                </a:lnTo>
                <a:lnTo>
                  <a:pt x="393477" y="1026637"/>
                </a:lnTo>
                <a:lnTo>
                  <a:pt x="351188" y="1040825"/>
                </a:lnTo>
                <a:lnTo>
                  <a:pt x="312562" y="1055807"/>
                </a:lnTo>
                <a:lnTo>
                  <a:pt x="277784" y="1071533"/>
                </a:lnTo>
                <a:lnTo>
                  <a:pt x="220516" y="1105012"/>
                </a:lnTo>
                <a:lnTo>
                  <a:pt x="180871" y="1140858"/>
                </a:lnTo>
                <a:lnTo>
                  <a:pt x="160337" y="1178667"/>
                </a:lnTo>
                <a:lnTo>
                  <a:pt x="157700" y="1198181"/>
                </a:lnTo>
                <a:lnTo>
                  <a:pt x="160337" y="1217695"/>
                </a:lnTo>
                <a:lnTo>
                  <a:pt x="180871" y="1255504"/>
                </a:lnTo>
                <a:lnTo>
                  <a:pt x="220516" y="1291351"/>
                </a:lnTo>
                <a:lnTo>
                  <a:pt x="277784" y="1324830"/>
                </a:lnTo>
                <a:lnTo>
                  <a:pt x="312562" y="1340555"/>
                </a:lnTo>
                <a:lnTo>
                  <a:pt x="351188" y="1355538"/>
                </a:lnTo>
                <a:lnTo>
                  <a:pt x="393477" y="1369726"/>
                </a:lnTo>
                <a:lnTo>
                  <a:pt x="439242" y="1383069"/>
                </a:lnTo>
                <a:lnTo>
                  <a:pt x="488297" y="1395518"/>
                </a:lnTo>
                <a:lnTo>
                  <a:pt x="540458" y="1407021"/>
                </a:lnTo>
                <a:lnTo>
                  <a:pt x="595537" y="1417528"/>
                </a:lnTo>
                <a:lnTo>
                  <a:pt x="653350" y="1426988"/>
                </a:lnTo>
                <a:lnTo>
                  <a:pt x="713710" y="1435350"/>
                </a:lnTo>
                <a:lnTo>
                  <a:pt x="776431" y="1442565"/>
                </a:lnTo>
                <a:lnTo>
                  <a:pt x="841327" y="1448581"/>
                </a:lnTo>
                <a:lnTo>
                  <a:pt x="908214" y="1453349"/>
                </a:lnTo>
                <a:lnTo>
                  <a:pt x="976904" y="1456817"/>
                </a:lnTo>
                <a:lnTo>
                  <a:pt x="1047212" y="1458934"/>
                </a:lnTo>
                <a:lnTo>
                  <a:pt x="1118952" y="1459652"/>
                </a:lnTo>
                <a:lnTo>
                  <a:pt x="1190693" y="1458934"/>
                </a:lnTo>
                <a:lnTo>
                  <a:pt x="1261001" y="1456817"/>
                </a:lnTo>
                <a:lnTo>
                  <a:pt x="1329691" y="1453349"/>
                </a:lnTo>
                <a:lnTo>
                  <a:pt x="1396577" y="1448581"/>
                </a:lnTo>
                <a:lnTo>
                  <a:pt x="1461474" y="1442565"/>
                </a:lnTo>
                <a:lnTo>
                  <a:pt x="1524195" y="1435350"/>
                </a:lnTo>
                <a:lnTo>
                  <a:pt x="1584555" y="1426988"/>
                </a:lnTo>
                <a:lnTo>
                  <a:pt x="1642367" y="1417528"/>
                </a:lnTo>
                <a:lnTo>
                  <a:pt x="1697447" y="1407021"/>
                </a:lnTo>
                <a:lnTo>
                  <a:pt x="1749607" y="1395518"/>
                </a:lnTo>
                <a:lnTo>
                  <a:pt x="1798663" y="1383069"/>
                </a:lnTo>
                <a:lnTo>
                  <a:pt x="1844428" y="1369726"/>
                </a:lnTo>
                <a:lnTo>
                  <a:pt x="1886716" y="1355538"/>
                </a:lnTo>
                <a:lnTo>
                  <a:pt x="1925343" y="1340555"/>
                </a:lnTo>
                <a:lnTo>
                  <a:pt x="1960121" y="1324830"/>
                </a:lnTo>
                <a:lnTo>
                  <a:pt x="2017388" y="1291351"/>
                </a:lnTo>
                <a:lnTo>
                  <a:pt x="2057033" y="1255504"/>
                </a:lnTo>
                <a:lnTo>
                  <a:pt x="2077568" y="1217695"/>
                </a:lnTo>
                <a:lnTo>
                  <a:pt x="2080205" y="1198181"/>
                </a:lnTo>
                <a:close/>
              </a:path>
              <a:path extrusionOk="0" h="1681480" w="3394710">
                <a:moveTo>
                  <a:pt x="2848934" y="1019984"/>
                </a:moveTo>
                <a:lnTo>
                  <a:pt x="2842563" y="968987"/>
                </a:lnTo>
                <a:lnTo>
                  <a:pt x="2823839" y="919362"/>
                </a:lnTo>
                <a:lnTo>
                  <a:pt x="2793345" y="871330"/>
                </a:lnTo>
                <a:lnTo>
                  <a:pt x="2751664" y="825114"/>
                </a:lnTo>
                <a:lnTo>
                  <a:pt x="2699380" y="780935"/>
                </a:lnTo>
                <a:lnTo>
                  <a:pt x="2637076" y="739015"/>
                </a:lnTo>
                <a:lnTo>
                  <a:pt x="2602348" y="718971"/>
                </a:lnTo>
                <a:lnTo>
                  <a:pt x="2565334" y="699576"/>
                </a:lnTo>
                <a:lnTo>
                  <a:pt x="2526107" y="680856"/>
                </a:lnTo>
                <a:lnTo>
                  <a:pt x="2484739" y="662840"/>
                </a:lnTo>
                <a:lnTo>
                  <a:pt x="2441303" y="645555"/>
                </a:lnTo>
                <a:lnTo>
                  <a:pt x="2395873" y="629029"/>
                </a:lnTo>
                <a:lnTo>
                  <a:pt x="2348520" y="613290"/>
                </a:lnTo>
                <a:lnTo>
                  <a:pt x="2299319" y="598365"/>
                </a:lnTo>
                <a:lnTo>
                  <a:pt x="2248342" y="584282"/>
                </a:lnTo>
                <a:lnTo>
                  <a:pt x="2195661" y="571069"/>
                </a:lnTo>
                <a:lnTo>
                  <a:pt x="2141351" y="558754"/>
                </a:lnTo>
                <a:lnTo>
                  <a:pt x="2085482" y="547364"/>
                </a:lnTo>
                <a:lnTo>
                  <a:pt x="2028130" y="536928"/>
                </a:lnTo>
                <a:lnTo>
                  <a:pt x="1969366" y="527472"/>
                </a:lnTo>
                <a:lnTo>
                  <a:pt x="1909263" y="519024"/>
                </a:lnTo>
                <a:lnTo>
                  <a:pt x="1847894" y="511613"/>
                </a:lnTo>
                <a:lnTo>
                  <a:pt x="1785333" y="505267"/>
                </a:lnTo>
                <a:lnTo>
                  <a:pt x="1721651" y="500011"/>
                </a:lnTo>
                <a:lnTo>
                  <a:pt x="1656923" y="495876"/>
                </a:lnTo>
                <a:lnTo>
                  <a:pt x="1591220" y="492887"/>
                </a:lnTo>
                <a:lnTo>
                  <a:pt x="1524616" y="491074"/>
                </a:lnTo>
                <a:lnTo>
                  <a:pt x="1457183" y="490463"/>
                </a:lnTo>
                <a:lnTo>
                  <a:pt x="1389751" y="491074"/>
                </a:lnTo>
                <a:lnTo>
                  <a:pt x="1323147" y="492887"/>
                </a:lnTo>
                <a:lnTo>
                  <a:pt x="1257444" y="495876"/>
                </a:lnTo>
                <a:lnTo>
                  <a:pt x="1192716" y="500011"/>
                </a:lnTo>
                <a:lnTo>
                  <a:pt x="1129034" y="505267"/>
                </a:lnTo>
                <a:lnTo>
                  <a:pt x="1066473" y="511613"/>
                </a:lnTo>
                <a:lnTo>
                  <a:pt x="1005104" y="519024"/>
                </a:lnTo>
                <a:lnTo>
                  <a:pt x="945001" y="527472"/>
                </a:lnTo>
                <a:lnTo>
                  <a:pt x="886237" y="536928"/>
                </a:lnTo>
                <a:lnTo>
                  <a:pt x="828885" y="547364"/>
                </a:lnTo>
                <a:lnTo>
                  <a:pt x="773016" y="558754"/>
                </a:lnTo>
                <a:lnTo>
                  <a:pt x="718706" y="571069"/>
                </a:lnTo>
                <a:lnTo>
                  <a:pt x="666025" y="584282"/>
                </a:lnTo>
                <a:lnTo>
                  <a:pt x="615048" y="598365"/>
                </a:lnTo>
                <a:lnTo>
                  <a:pt x="565847" y="613290"/>
                </a:lnTo>
                <a:lnTo>
                  <a:pt x="518494" y="629029"/>
                </a:lnTo>
                <a:lnTo>
                  <a:pt x="473064" y="645555"/>
                </a:lnTo>
                <a:lnTo>
                  <a:pt x="429628" y="662840"/>
                </a:lnTo>
                <a:lnTo>
                  <a:pt x="388260" y="680856"/>
                </a:lnTo>
                <a:lnTo>
                  <a:pt x="349033" y="699576"/>
                </a:lnTo>
                <a:lnTo>
                  <a:pt x="312019" y="718971"/>
                </a:lnTo>
                <a:lnTo>
                  <a:pt x="277291" y="739015"/>
                </a:lnTo>
                <a:lnTo>
                  <a:pt x="244923" y="759678"/>
                </a:lnTo>
                <a:lnTo>
                  <a:pt x="187556" y="802756"/>
                </a:lnTo>
                <a:lnTo>
                  <a:pt x="140501" y="847981"/>
                </a:lnTo>
                <a:lnTo>
                  <a:pt x="104340" y="895133"/>
                </a:lnTo>
                <a:lnTo>
                  <a:pt x="79659" y="943989"/>
                </a:lnTo>
                <a:lnTo>
                  <a:pt x="67038" y="994328"/>
                </a:lnTo>
                <a:lnTo>
                  <a:pt x="65433" y="1019984"/>
                </a:lnTo>
                <a:lnTo>
                  <a:pt x="67038" y="1045640"/>
                </a:lnTo>
                <a:lnTo>
                  <a:pt x="79659" y="1095979"/>
                </a:lnTo>
                <a:lnTo>
                  <a:pt x="104340" y="1144835"/>
                </a:lnTo>
                <a:lnTo>
                  <a:pt x="140501" y="1191987"/>
                </a:lnTo>
                <a:lnTo>
                  <a:pt x="187556" y="1237212"/>
                </a:lnTo>
                <a:lnTo>
                  <a:pt x="244923" y="1280289"/>
                </a:lnTo>
                <a:lnTo>
                  <a:pt x="277291" y="1300953"/>
                </a:lnTo>
                <a:lnTo>
                  <a:pt x="312019" y="1320996"/>
                </a:lnTo>
                <a:lnTo>
                  <a:pt x="349033" y="1340392"/>
                </a:lnTo>
                <a:lnTo>
                  <a:pt x="388260" y="1359111"/>
                </a:lnTo>
                <a:lnTo>
                  <a:pt x="429628" y="1377127"/>
                </a:lnTo>
                <a:lnTo>
                  <a:pt x="473064" y="1394412"/>
                </a:lnTo>
                <a:lnTo>
                  <a:pt x="518494" y="1410938"/>
                </a:lnTo>
                <a:lnTo>
                  <a:pt x="565847" y="1426678"/>
                </a:lnTo>
                <a:lnTo>
                  <a:pt x="615048" y="1441603"/>
                </a:lnTo>
                <a:lnTo>
                  <a:pt x="666025" y="1455685"/>
                </a:lnTo>
                <a:lnTo>
                  <a:pt x="718706" y="1468898"/>
                </a:lnTo>
                <a:lnTo>
                  <a:pt x="773016" y="1481213"/>
                </a:lnTo>
                <a:lnTo>
                  <a:pt x="828885" y="1492603"/>
                </a:lnTo>
                <a:lnTo>
                  <a:pt x="886237" y="1503040"/>
                </a:lnTo>
                <a:lnTo>
                  <a:pt x="945001" y="1512496"/>
                </a:lnTo>
                <a:lnTo>
                  <a:pt x="1005104" y="1520943"/>
                </a:lnTo>
                <a:lnTo>
                  <a:pt x="1066473" y="1528354"/>
                </a:lnTo>
                <a:lnTo>
                  <a:pt x="1129034" y="1534701"/>
                </a:lnTo>
                <a:lnTo>
                  <a:pt x="1192716" y="1539956"/>
                </a:lnTo>
                <a:lnTo>
                  <a:pt x="1257444" y="1544092"/>
                </a:lnTo>
                <a:lnTo>
                  <a:pt x="1323147" y="1547080"/>
                </a:lnTo>
                <a:lnTo>
                  <a:pt x="1389751" y="1548893"/>
                </a:lnTo>
                <a:lnTo>
                  <a:pt x="1457183" y="1549504"/>
                </a:lnTo>
                <a:lnTo>
                  <a:pt x="1524616" y="1548893"/>
                </a:lnTo>
                <a:lnTo>
                  <a:pt x="1591220" y="1547080"/>
                </a:lnTo>
                <a:lnTo>
                  <a:pt x="1656923" y="1544092"/>
                </a:lnTo>
                <a:lnTo>
                  <a:pt x="1721651" y="1539956"/>
                </a:lnTo>
                <a:lnTo>
                  <a:pt x="1785333" y="1534701"/>
                </a:lnTo>
                <a:lnTo>
                  <a:pt x="1847894" y="1528354"/>
                </a:lnTo>
                <a:lnTo>
                  <a:pt x="1909263" y="1520943"/>
                </a:lnTo>
                <a:lnTo>
                  <a:pt x="1969366" y="1512496"/>
                </a:lnTo>
                <a:lnTo>
                  <a:pt x="2028130" y="1503040"/>
                </a:lnTo>
                <a:lnTo>
                  <a:pt x="2085482" y="1492603"/>
                </a:lnTo>
                <a:lnTo>
                  <a:pt x="2141351" y="1481213"/>
                </a:lnTo>
                <a:lnTo>
                  <a:pt x="2195661" y="1468898"/>
                </a:lnTo>
                <a:lnTo>
                  <a:pt x="2248342" y="1455685"/>
                </a:lnTo>
                <a:lnTo>
                  <a:pt x="2299319" y="1441603"/>
                </a:lnTo>
                <a:lnTo>
                  <a:pt x="2348520" y="1426678"/>
                </a:lnTo>
                <a:lnTo>
                  <a:pt x="2395873" y="1410938"/>
                </a:lnTo>
                <a:lnTo>
                  <a:pt x="2441303" y="1394412"/>
                </a:lnTo>
                <a:lnTo>
                  <a:pt x="2484739" y="1377127"/>
                </a:lnTo>
                <a:lnTo>
                  <a:pt x="2526107" y="1359111"/>
                </a:lnTo>
                <a:lnTo>
                  <a:pt x="2565334" y="1340392"/>
                </a:lnTo>
                <a:lnTo>
                  <a:pt x="2602348" y="1320996"/>
                </a:lnTo>
                <a:lnTo>
                  <a:pt x="2637076" y="1300953"/>
                </a:lnTo>
                <a:lnTo>
                  <a:pt x="2669444" y="1280289"/>
                </a:lnTo>
                <a:lnTo>
                  <a:pt x="2726811" y="1237212"/>
                </a:lnTo>
                <a:lnTo>
                  <a:pt x="2773866" y="1191987"/>
                </a:lnTo>
                <a:lnTo>
                  <a:pt x="2810027" y="1144835"/>
                </a:lnTo>
                <a:lnTo>
                  <a:pt x="2834708" y="1095979"/>
                </a:lnTo>
                <a:lnTo>
                  <a:pt x="2847329" y="1045640"/>
                </a:lnTo>
                <a:lnTo>
                  <a:pt x="2848934" y="1019984"/>
                </a:lnTo>
                <a:close/>
              </a:path>
              <a:path extrusionOk="0" h="1681480" w="3394710">
                <a:moveTo>
                  <a:pt x="3394107" y="840474"/>
                </a:moveTo>
                <a:lnTo>
                  <a:pt x="3389452" y="777747"/>
                </a:lnTo>
                <a:lnTo>
                  <a:pt x="3375706" y="716273"/>
                </a:lnTo>
                <a:lnTo>
                  <a:pt x="3353198" y="656214"/>
                </a:lnTo>
                <a:lnTo>
                  <a:pt x="3322256" y="597731"/>
                </a:lnTo>
                <a:lnTo>
                  <a:pt x="3283207" y="540989"/>
                </a:lnTo>
                <a:lnTo>
                  <a:pt x="3236380" y="486148"/>
                </a:lnTo>
                <a:lnTo>
                  <a:pt x="3182103" y="433373"/>
                </a:lnTo>
                <a:lnTo>
                  <a:pt x="3152273" y="407810"/>
                </a:lnTo>
                <a:lnTo>
                  <a:pt x="3120704" y="382824"/>
                </a:lnTo>
                <a:lnTo>
                  <a:pt x="3087436" y="358436"/>
                </a:lnTo>
                <a:lnTo>
                  <a:pt x="3052511" y="334665"/>
                </a:lnTo>
                <a:lnTo>
                  <a:pt x="3015969" y="311533"/>
                </a:lnTo>
                <a:lnTo>
                  <a:pt x="2977852" y="289058"/>
                </a:lnTo>
                <a:lnTo>
                  <a:pt x="2938200" y="267263"/>
                </a:lnTo>
                <a:lnTo>
                  <a:pt x="2897056" y="246166"/>
                </a:lnTo>
                <a:lnTo>
                  <a:pt x="2854458" y="225789"/>
                </a:lnTo>
                <a:lnTo>
                  <a:pt x="2810450" y="206152"/>
                </a:lnTo>
                <a:lnTo>
                  <a:pt x="2765071" y="187274"/>
                </a:lnTo>
                <a:lnTo>
                  <a:pt x="2718362" y="169176"/>
                </a:lnTo>
                <a:lnTo>
                  <a:pt x="2670366" y="151880"/>
                </a:lnTo>
                <a:lnTo>
                  <a:pt x="2621122" y="135404"/>
                </a:lnTo>
                <a:lnTo>
                  <a:pt x="2570671" y="119769"/>
                </a:lnTo>
                <a:lnTo>
                  <a:pt x="2519056" y="104995"/>
                </a:lnTo>
                <a:lnTo>
                  <a:pt x="2466316" y="91104"/>
                </a:lnTo>
                <a:lnTo>
                  <a:pt x="2412493" y="78114"/>
                </a:lnTo>
                <a:lnTo>
                  <a:pt x="2357628" y="66047"/>
                </a:lnTo>
                <a:lnTo>
                  <a:pt x="2301761" y="54923"/>
                </a:lnTo>
                <a:lnTo>
                  <a:pt x="2244935" y="44762"/>
                </a:lnTo>
                <a:lnTo>
                  <a:pt x="2187189" y="35584"/>
                </a:lnTo>
                <a:lnTo>
                  <a:pt x="2128565" y="27410"/>
                </a:lnTo>
                <a:lnTo>
                  <a:pt x="2069104" y="20259"/>
                </a:lnTo>
                <a:lnTo>
                  <a:pt x="2008846" y="14154"/>
                </a:lnTo>
                <a:lnTo>
                  <a:pt x="1947834" y="9112"/>
                </a:lnTo>
                <a:lnTo>
                  <a:pt x="1886107" y="5156"/>
                </a:lnTo>
                <a:lnTo>
                  <a:pt x="1823707" y="2305"/>
                </a:lnTo>
                <a:lnTo>
                  <a:pt x="1760676" y="579"/>
                </a:lnTo>
                <a:lnTo>
                  <a:pt x="1697053" y="0"/>
                </a:lnTo>
                <a:lnTo>
                  <a:pt x="1633430" y="579"/>
                </a:lnTo>
                <a:lnTo>
                  <a:pt x="1570398" y="2305"/>
                </a:lnTo>
                <a:lnTo>
                  <a:pt x="1507999" y="5156"/>
                </a:lnTo>
                <a:lnTo>
                  <a:pt x="1446272" y="9112"/>
                </a:lnTo>
                <a:lnTo>
                  <a:pt x="1385260" y="14154"/>
                </a:lnTo>
                <a:lnTo>
                  <a:pt x="1325002" y="20259"/>
                </a:lnTo>
                <a:lnTo>
                  <a:pt x="1265541" y="27410"/>
                </a:lnTo>
                <a:lnTo>
                  <a:pt x="1206917" y="35584"/>
                </a:lnTo>
                <a:lnTo>
                  <a:pt x="1149171" y="44762"/>
                </a:lnTo>
                <a:lnTo>
                  <a:pt x="1092345" y="54923"/>
                </a:lnTo>
                <a:lnTo>
                  <a:pt x="1036478" y="66047"/>
                </a:lnTo>
                <a:lnTo>
                  <a:pt x="981613" y="78114"/>
                </a:lnTo>
                <a:lnTo>
                  <a:pt x="927790" y="91104"/>
                </a:lnTo>
                <a:lnTo>
                  <a:pt x="875050" y="104995"/>
                </a:lnTo>
                <a:lnTo>
                  <a:pt x="823435" y="119769"/>
                </a:lnTo>
                <a:lnTo>
                  <a:pt x="772984" y="135404"/>
                </a:lnTo>
                <a:lnTo>
                  <a:pt x="723740" y="151880"/>
                </a:lnTo>
                <a:lnTo>
                  <a:pt x="675744" y="169176"/>
                </a:lnTo>
                <a:lnTo>
                  <a:pt x="629035" y="187274"/>
                </a:lnTo>
                <a:lnTo>
                  <a:pt x="583656" y="206152"/>
                </a:lnTo>
                <a:lnTo>
                  <a:pt x="539648" y="225789"/>
                </a:lnTo>
                <a:lnTo>
                  <a:pt x="497050" y="246166"/>
                </a:lnTo>
                <a:lnTo>
                  <a:pt x="455906" y="267263"/>
                </a:lnTo>
                <a:lnTo>
                  <a:pt x="416254" y="289058"/>
                </a:lnTo>
                <a:lnTo>
                  <a:pt x="378137" y="311533"/>
                </a:lnTo>
                <a:lnTo>
                  <a:pt x="341595" y="334665"/>
                </a:lnTo>
                <a:lnTo>
                  <a:pt x="306670" y="358436"/>
                </a:lnTo>
                <a:lnTo>
                  <a:pt x="273402" y="382824"/>
                </a:lnTo>
                <a:lnTo>
                  <a:pt x="241833" y="407810"/>
                </a:lnTo>
                <a:lnTo>
                  <a:pt x="212003" y="433373"/>
                </a:lnTo>
                <a:lnTo>
                  <a:pt x="183954" y="459492"/>
                </a:lnTo>
                <a:lnTo>
                  <a:pt x="133361" y="513321"/>
                </a:lnTo>
                <a:lnTo>
                  <a:pt x="90382" y="569132"/>
                </a:lnTo>
                <a:lnTo>
                  <a:pt x="55345" y="626765"/>
                </a:lnTo>
                <a:lnTo>
                  <a:pt x="28579" y="686056"/>
                </a:lnTo>
                <a:lnTo>
                  <a:pt x="10411" y="746844"/>
                </a:lnTo>
                <a:lnTo>
                  <a:pt x="1170" y="808964"/>
                </a:lnTo>
                <a:lnTo>
                  <a:pt x="0" y="840474"/>
                </a:lnTo>
                <a:lnTo>
                  <a:pt x="1170" y="871983"/>
                </a:lnTo>
                <a:lnTo>
                  <a:pt x="10411" y="934104"/>
                </a:lnTo>
                <a:lnTo>
                  <a:pt x="28579" y="994891"/>
                </a:lnTo>
                <a:lnTo>
                  <a:pt x="55345" y="1054182"/>
                </a:lnTo>
                <a:lnTo>
                  <a:pt x="90382" y="1111814"/>
                </a:lnTo>
                <a:lnTo>
                  <a:pt x="133361" y="1167626"/>
                </a:lnTo>
                <a:lnTo>
                  <a:pt x="183954" y="1221455"/>
                </a:lnTo>
                <a:lnTo>
                  <a:pt x="212003" y="1247574"/>
                </a:lnTo>
                <a:lnTo>
                  <a:pt x="241833" y="1273137"/>
                </a:lnTo>
                <a:lnTo>
                  <a:pt x="273402" y="1298123"/>
                </a:lnTo>
                <a:lnTo>
                  <a:pt x="306670" y="1322511"/>
                </a:lnTo>
                <a:lnTo>
                  <a:pt x="341595" y="1346282"/>
                </a:lnTo>
                <a:lnTo>
                  <a:pt x="378137" y="1369414"/>
                </a:lnTo>
                <a:lnTo>
                  <a:pt x="416254" y="1391888"/>
                </a:lnTo>
                <a:lnTo>
                  <a:pt x="455906" y="1413684"/>
                </a:lnTo>
                <a:lnTo>
                  <a:pt x="497050" y="1434780"/>
                </a:lnTo>
                <a:lnTo>
                  <a:pt x="539648" y="1455158"/>
                </a:lnTo>
                <a:lnTo>
                  <a:pt x="583656" y="1474795"/>
                </a:lnTo>
                <a:lnTo>
                  <a:pt x="629035" y="1493673"/>
                </a:lnTo>
                <a:lnTo>
                  <a:pt x="675744" y="1511770"/>
                </a:lnTo>
                <a:lnTo>
                  <a:pt x="723740" y="1529067"/>
                </a:lnTo>
                <a:lnTo>
                  <a:pt x="772984" y="1545543"/>
                </a:lnTo>
                <a:lnTo>
                  <a:pt x="823435" y="1561178"/>
                </a:lnTo>
                <a:lnTo>
                  <a:pt x="875050" y="1575952"/>
                </a:lnTo>
                <a:lnTo>
                  <a:pt x="927790" y="1589843"/>
                </a:lnTo>
                <a:lnTo>
                  <a:pt x="981613" y="1602833"/>
                </a:lnTo>
                <a:lnTo>
                  <a:pt x="1036478" y="1614900"/>
                </a:lnTo>
                <a:lnTo>
                  <a:pt x="1092345" y="1626024"/>
                </a:lnTo>
                <a:lnTo>
                  <a:pt x="1149171" y="1636185"/>
                </a:lnTo>
                <a:lnTo>
                  <a:pt x="1206917" y="1645363"/>
                </a:lnTo>
                <a:lnTo>
                  <a:pt x="1265541" y="1653537"/>
                </a:lnTo>
                <a:lnTo>
                  <a:pt x="1325002" y="1660688"/>
                </a:lnTo>
                <a:lnTo>
                  <a:pt x="1385260" y="1666793"/>
                </a:lnTo>
                <a:lnTo>
                  <a:pt x="1446272" y="1671835"/>
                </a:lnTo>
                <a:lnTo>
                  <a:pt x="1507999" y="1675791"/>
                </a:lnTo>
                <a:lnTo>
                  <a:pt x="1570398" y="1678642"/>
                </a:lnTo>
                <a:lnTo>
                  <a:pt x="1633430" y="1680368"/>
                </a:lnTo>
                <a:lnTo>
                  <a:pt x="1697053" y="1680947"/>
                </a:lnTo>
                <a:lnTo>
                  <a:pt x="1760676" y="1680368"/>
                </a:lnTo>
                <a:lnTo>
                  <a:pt x="1823707" y="1678642"/>
                </a:lnTo>
                <a:lnTo>
                  <a:pt x="1886107" y="1675791"/>
                </a:lnTo>
                <a:lnTo>
                  <a:pt x="1947834" y="1671835"/>
                </a:lnTo>
                <a:lnTo>
                  <a:pt x="2008846" y="1666793"/>
                </a:lnTo>
                <a:lnTo>
                  <a:pt x="2069104" y="1660688"/>
                </a:lnTo>
                <a:lnTo>
                  <a:pt x="2128565" y="1653537"/>
                </a:lnTo>
                <a:lnTo>
                  <a:pt x="2187189" y="1645363"/>
                </a:lnTo>
                <a:lnTo>
                  <a:pt x="2244935" y="1636185"/>
                </a:lnTo>
                <a:lnTo>
                  <a:pt x="2301761" y="1626024"/>
                </a:lnTo>
                <a:lnTo>
                  <a:pt x="2357628" y="1614900"/>
                </a:lnTo>
                <a:lnTo>
                  <a:pt x="2412493" y="1602833"/>
                </a:lnTo>
                <a:lnTo>
                  <a:pt x="2466316" y="1589843"/>
                </a:lnTo>
                <a:lnTo>
                  <a:pt x="2519056" y="1575952"/>
                </a:lnTo>
                <a:lnTo>
                  <a:pt x="2570671" y="1561178"/>
                </a:lnTo>
                <a:lnTo>
                  <a:pt x="2621122" y="1545543"/>
                </a:lnTo>
                <a:lnTo>
                  <a:pt x="2670366" y="1529067"/>
                </a:lnTo>
                <a:lnTo>
                  <a:pt x="2718362" y="1511770"/>
                </a:lnTo>
                <a:lnTo>
                  <a:pt x="2765071" y="1493673"/>
                </a:lnTo>
                <a:lnTo>
                  <a:pt x="2810450" y="1474795"/>
                </a:lnTo>
                <a:lnTo>
                  <a:pt x="2854458" y="1455158"/>
                </a:lnTo>
                <a:lnTo>
                  <a:pt x="2897056" y="1434780"/>
                </a:lnTo>
                <a:lnTo>
                  <a:pt x="2938200" y="1413684"/>
                </a:lnTo>
                <a:lnTo>
                  <a:pt x="2977852" y="1391888"/>
                </a:lnTo>
                <a:lnTo>
                  <a:pt x="3015969" y="1369414"/>
                </a:lnTo>
                <a:lnTo>
                  <a:pt x="3052511" y="1346282"/>
                </a:lnTo>
                <a:lnTo>
                  <a:pt x="3087436" y="1322511"/>
                </a:lnTo>
                <a:lnTo>
                  <a:pt x="3120704" y="1298123"/>
                </a:lnTo>
                <a:lnTo>
                  <a:pt x="3152273" y="1273137"/>
                </a:lnTo>
                <a:lnTo>
                  <a:pt x="3182103" y="1247574"/>
                </a:lnTo>
                <a:lnTo>
                  <a:pt x="3210152" y="1221455"/>
                </a:lnTo>
                <a:lnTo>
                  <a:pt x="3260745" y="1167626"/>
                </a:lnTo>
                <a:lnTo>
                  <a:pt x="3303724" y="1111814"/>
                </a:lnTo>
                <a:lnTo>
                  <a:pt x="3338761" y="1054182"/>
                </a:lnTo>
                <a:lnTo>
                  <a:pt x="3365527" y="994891"/>
                </a:lnTo>
                <a:lnTo>
                  <a:pt x="3383695" y="934104"/>
                </a:lnTo>
                <a:lnTo>
                  <a:pt x="3392936" y="871983"/>
                </a:lnTo>
                <a:lnTo>
                  <a:pt x="3394107" y="840474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9" name="Google Shape;69;p10"/>
          <p:cNvSpPr txBox="1"/>
          <p:nvPr/>
        </p:nvSpPr>
        <p:spPr>
          <a:xfrm>
            <a:off x="4477181" y="3371256"/>
            <a:ext cx="6794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6"/>
          <p:cNvSpPr/>
          <p:nvPr/>
        </p:nvSpPr>
        <p:spPr>
          <a:xfrm>
            <a:off x="495363" y="14785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67" name="Google Shape;767;p46"/>
          <p:cNvSpPr txBox="1"/>
          <p:nvPr>
            <p:ph type="title"/>
          </p:nvPr>
        </p:nvSpPr>
        <p:spPr>
          <a:xfrm>
            <a:off x="624395" y="69061"/>
            <a:ext cx="152273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Complexité (au pire cas)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8" name="Google Shape;768;p46"/>
          <p:cNvSpPr txBox="1"/>
          <p:nvPr/>
        </p:nvSpPr>
        <p:spPr>
          <a:xfrm>
            <a:off x="739025" y="397311"/>
            <a:ext cx="316357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d’un algorithme (on fait varier seulement les entrées)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9" name="Google Shape;769;p46"/>
          <p:cNvSpPr txBox="1"/>
          <p:nvPr/>
        </p:nvSpPr>
        <p:spPr>
          <a:xfrm>
            <a:off x="1881987" y="757913"/>
            <a:ext cx="10668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SimSun"/>
                <a:ea typeface="SimSun"/>
                <a:cs typeface="SimSun"/>
                <a:sym typeface="SimSun"/>
              </a:rPr>
              <a:t>A</a:t>
            </a:r>
            <a:endParaRPr sz="700"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770" name="Google Shape;770;p46"/>
          <p:cNvSpPr txBox="1"/>
          <p:nvPr/>
        </p:nvSpPr>
        <p:spPr>
          <a:xfrm>
            <a:off x="2309126" y="827902"/>
            <a:ext cx="52324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/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taille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)=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1" name="Google Shape;771;p46"/>
          <p:cNvSpPr txBox="1"/>
          <p:nvPr/>
        </p:nvSpPr>
        <p:spPr>
          <a:xfrm>
            <a:off x="1227632" y="700969"/>
            <a:ext cx="270700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Complexite 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=	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max   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Complexite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(A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2" name="Google Shape;772;p46"/>
          <p:cNvSpPr/>
          <p:nvPr/>
        </p:nvSpPr>
        <p:spPr>
          <a:xfrm>
            <a:off x="495363" y="184730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73" name="Google Shape;773;p46"/>
          <p:cNvSpPr txBox="1"/>
          <p:nvPr/>
        </p:nvSpPr>
        <p:spPr>
          <a:xfrm>
            <a:off x="548195" y="999990"/>
            <a:ext cx="3744595" cy="1732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d’un problème (on fait varier l’algorithme, et les entrées)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476375" marR="0" rtl="0" algn="l">
              <a:lnSpc>
                <a:spcPct val="97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inf	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Complexite</a:t>
            </a:r>
            <a:r>
              <a:rPr baseline="-25000" lang="en-US" sz="1050">
                <a:latin typeface="SimSun"/>
                <a:ea typeface="SimSun"/>
                <a:cs typeface="SimSun"/>
                <a:sym typeface="SimSun"/>
              </a:rPr>
              <a:t>A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648970" rtl="0" algn="ctr">
              <a:lnSpc>
                <a:spcPct val="101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SimSun"/>
                <a:ea typeface="SimSun"/>
                <a:cs typeface="SimSun"/>
                <a:sym typeface="SimSun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correct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Exemples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8600" marR="0" rtl="0" algn="l">
              <a:lnSpc>
                <a:spcPct val="114285"/>
              </a:lnSpc>
              <a:spcBef>
                <a:spcPts val="14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Complexité de l’algorithme pour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BONCOLORIAGE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8600" marR="0" rtl="0" algn="l">
              <a:lnSpc>
                <a:spcPct val="109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Donc complexité du problème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BONCOLORIAGE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8600" marR="0" rtl="0" algn="l">
              <a:lnSpc>
                <a:spcPct val="96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Complexité de l’algorithme pour 3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65760" marR="0" rtl="0" algn="l">
              <a:lnSpc>
                <a:spcPct val="679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-US" sz="15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baseline="-25000" lang="en-US" sz="15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-US" sz="7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i="1" lang="en-US" sz="700">
                <a:latin typeface="Trebuchet MS"/>
                <a:ea typeface="Trebuchet MS"/>
                <a:cs typeface="Trebuchet MS"/>
                <a:sym typeface="Trebuchet MS"/>
              </a:rPr>
              <a:t>є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baseline="-25000" lang="en-US" sz="15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baseline="-25000" lang="en-US" sz="15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aseline="-25000"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4262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(donc complexité du problème 3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4" name="Google Shape;774;p46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11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46"/>
          <p:cNvSpPr txBox="1"/>
          <p:nvPr/>
        </p:nvSpPr>
        <p:spPr>
          <a:xfrm>
            <a:off x="1383614" y="2699212"/>
            <a:ext cx="27559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-US" sz="6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i="1" lang="en-US" sz="600"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i="1" lang="en-US" sz="600">
                <a:latin typeface="Arial"/>
                <a:ea typeface="Arial"/>
                <a:cs typeface="Arial"/>
                <a:sym typeface="Arial"/>
              </a:rPr>
              <a:t>n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46"/>
          <p:cNvSpPr txBox="1"/>
          <p:nvPr/>
        </p:nvSpPr>
        <p:spPr>
          <a:xfrm>
            <a:off x="1178572" y="2709628"/>
            <a:ext cx="65341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O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3	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) ?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7" name="Google Shape;777;p46"/>
          <p:cNvSpPr txBox="1"/>
          <p:nvPr/>
        </p:nvSpPr>
        <p:spPr>
          <a:xfrm>
            <a:off x="1038085" y="2848808"/>
            <a:ext cx="3055620" cy="440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28270" lvl="0" marL="1530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On ne sait pas s’il existe un meilleur algorithme.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70" lvl="0" marL="153035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On ne sait pas si la complexité du problème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53035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est en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O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i="1" lang="en-US" sz="9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pour un certain entier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47"/>
          <p:cNvSpPr txBox="1"/>
          <p:nvPr>
            <p:ph type="title"/>
          </p:nvPr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Plus précisément</a:t>
            </a:r>
            <a:endParaRPr/>
          </a:p>
        </p:txBody>
      </p:sp>
      <p:sp>
        <p:nvSpPr>
          <p:cNvPr id="783" name="Google Shape;783;p47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</a:t>
            </a:r>
            <a:endParaRPr/>
          </a:p>
        </p:txBody>
      </p:sp>
      <p:sp>
        <p:nvSpPr>
          <p:cNvPr id="784" name="Google Shape;784;p47"/>
          <p:cNvSpPr txBox="1"/>
          <p:nvPr/>
        </p:nvSpPr>
        <p:spPr>
          <a:xfrm>
            <a:off x="347294" y="961223"/>
            <a:ext cx="2120265" cy="1052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208279" lvl="0" marL="220345" marR="802005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Complexité en temps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Objectif du cours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Deux exemples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Retour sur l’épisode précédent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Une convention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Pourquoi cette convention ?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48"/>
          <p:cNvSpPr txBox="1"/>
          <p:nvPr/>
        </p:nvSpPr>
        <p:spPr>
          <a:xfrm>
            <a:off x="1662455" y="59814"/>
            <a:ext cx="12833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Une convention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0" name="Google Shape;790;p48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91" name="Google Shape;791;p48"/>
          <p:cNvSpPr txBox="1"/>
          <p:nvPr/>
        </p:nvSpPr>
        <p:spPr>
          <a:xfrm>
            <a:off x="611695" y="200250"/>
            <a:ext cx="3529965" cy="661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5400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convention suivante s’est imposée en informatique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65100" marR="0" rtl="0" algn="l">
              <a:lnSpc>
                <a:spcPct val="120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b="1" lang="en-US" sz="1000">
                <a:latin typeface="Arial"/>
                <a:ea typeface="Arial"/>
                <a:cs typeface="Arial"/>
                <a:sym typeface="Arial"/>
              </a:rPr>
              <a:t>CONVENTION 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Temps raisonnable = temps polynomial,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57912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c’est-à-dire en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O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i="1" lang="en-US" sz="9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pour un entier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2" name="Google Shape;792;p48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49"/>
          <p:cNvSpPr txBox="1"/>
          <p:nvPr>
            <p:ph type="title"/>
          </p:nvPr>
        </p:nvSpPr>
        <p:spPr>
          <a:xfrm>
            <a:off x="1662455" y="59814"/>
            <a:ext cx="12833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Une convention</a:t>
            </a:r>
            <a:endParaRPr/>
          </a:p>
        </p:txBody>
      </p:sp>
      <p:sp>
        <p:nvSpPr>
          <p:cNvPr id="798" name="Google Shape;798;p49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99" name="Google Shape;799;p49"/>
          <p:cNvSpPr txBox="1"/>
          <p:nvPr/>
        </p:nvSpPr>
        <p:spPr>
          <a:xfrm>
            <a:off x="573595" y="200250"/>
            <a:ext cx="3580765" cy="1281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5400">
            <a:spAutoFit/>
          </a:bodyPr>
          <a:lstStyle/>
          <a:p>
            <a:pPr indent="0" lvl="0" marL="6286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convention suivante s’est imposée en informatique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20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b="1" lang="en-US" sz="1000">
                <a:latin typeface="Arial"/>
                <a:ea typeface="Arial"/>
                <a:cs typeface="Arial"/>
                <a:sym typeface="Arial"/>
              </a:rPr>
              <a:t>CONVENTION 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Temps raisonnable = temps polynomial,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1722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c’est-à-dire en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O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i="1" lang="en-US" sz="9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pour un entier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869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Graphiquement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77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R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: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langages décidables.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0" name="Google Shape;800;p49"/>
          <p:cNvSpPr/>
          <p:nvPr/>
        </p:nvSpPr>
        <p:spPr>
          <a:xfrm>
            <a:off x="495363" y="102626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01" name="Google Shape;801;p49"/>
          <p:cNvSpPr/>
          <p:nvPr/>
        </p:nvSpPr>
        <p:spPr>
          <a:xfrm>
            <a:off x="1439981" y="1491547"/>
            <a:ext cx="1728470" cy="864235"/>
          </a:xfrm>
          <a:custGeom>
            <a:rect b="b" l="l" r="r" t="t"/>
            <a:pathLst>
              <a:path extrusionOk="0" h="864235" w="1728470">
                <a:moveTo>
                  <a:pt x="1728028" y="432007"/>
                </a:moveTo>
                <a:lnTo>
                  <a:pt x="1719448" y="370887"/>
                </a:lnTo>
                <a:lnTo>
                  <a:pt x="1694488" y="312402"/>
                </a:lnTo>
                <a:lnTo>
                  <a:pt x="1654317" y="257137"/>
                </a:lnTo>
                <a:lnTo>
                  <a:pt x="1600105" y="205675"/>
                </a:lnTo>
                <a:lnTo>
                  <a:pt x="1568100" y="181554"/>
                </a:lnTo>
                <a:lnTo>
                  <a:pt x="1533022" y="158603"/>
                </a:lnTo>
                <a:lnTo>
                  <a:pt x="1495019" y="136895"/>
                </a:lnTo>
                <a:lnTo>
                  <a:pt x="1454237" y="116504"/>
                </a:lnTo>
                <a:lnTo>
                  <a:pt x="1410822" y="97503"/>
                </a:lnTo>
                <a:lnTo>
                  <a:pt x="1364920" y="79964"/>
                </a:lnTo>
                <a:lnTo>
                  <a:pt x="1316677" y="63961"/>
                </a:lnTo>
                <a:lnTo>
                  <a:pt x="1266240" y="49567"/>
                </a:lnTo>
                <a:lnTo>
                  <a:pt x="1213754" y="36855"/>
                </a:lnTo>
                <a:lnTo>
                  <a:pt x="1159366" y="25898"/>
                </a:lnTo>
                <a:lnTo>
                  <a:pt x="1103223" y="16770"/>
                </a:lnTo>
                <a:lnTo>
                  <a:pt x="1045470" y="9542"/>
                </a:lnTo>
                <a:lnTo>
                  <a:pt x="986253" y="4289"/>
                </a:lnTo>
                <a:lnTo>
                  <a:pt x="925719" y="1084"/>
                </a:lnTo>
                <a:lnTo>
                  <a:pt x="864014" y="0"/>
                </a:lnTo>
                <a:lnTo>
                  <a:pt x="802309" y="1084"/>
                </a:lnTo>
                <a:lnTo>
                  <a:pt x="741775" y="4289"/>
                </a:lnTo>
                <a:lnTo>
                  <a:pt x="682558" y="9542"/>
                </a:lnTo>
                <a:lnTo>
                  <a:pt x="624805" y="16770"/>
                </a:lnTo>
                <a:lnTo>
                  <a:pt x="568661" y="25898"/>
                </a:lnTo>
                <a:lnTo>
                  <a:pt x="514274" y="36855"/>
                </a:lnTo>
                <a:lnTo>
                  <a:pt x="461788" y="49567"/>
                </a:lnTo>
                <a:lnTo>
                  <a:pt x="411351" y="63961"/>
                </a:lnTo>
                <a:lnTo>
                  <a:pt x="363108" y="79964"/>
                </a:lnTo>
                <a:lnTo>
                  <a:pt x="317206" y="97503"/>
                </a:lnTo>
                <a:lnTo>
                  <a:pt x="273791" y="116504"/>
                </a:lnTo>
                <a:lnTo>
                  <a:pt x="233008" y="136895"/>
                </a:lnTo>
                <a:lnTo>
                  <a:pt x="195005" y="158603"/>
                </a:lnTo>
                <a:lnTo>
                  <a:pt x="159928" y="181554"/>
                </a:lnTo>
                <a:lnTo>
                  <a:pt x="127922" y="205675"/>
                </a:lnTo>
                <a:lnTo>
                  <a:pt x="99134" y="230894"/>
                </a:lnTo>
                <a:lnTo>
                  <a:pt x="51797" y="284330"/>
                </a:lnTo>
                <a:lnTo>
                  <a:pt x="19085" y="341279"/>
                </a:lnTo>
                <a:lnTo>
                  <a:pt x="2169" y="401154"/>
                </a:lnTo>
                <a:lnTo>
                  <a:pt x="0" y="432007"/>
                </a:lnTo>
                <a:lnTo>
                  <a:pt x="2169" y="462859"/>
                </a:lnTo>
                <a:lnTo>
                  <a:pt x="19085" y="522734"/>
                </a:lnTo>
                <a:lnTo>
                  <a:pt x="51797" y="579683"/>
                </a:lnTo>
                <a:lnTo>
                  <a:pt x="99134" y="633119"/>
                </a:lnTo>
                <a:lnTo>
                  <a:pt x="127922" y="658338"/>
                </a:lnTo>
                <a:lnTo>
                  <a:pt x="159928" y="682459"/>
                </a:lnTo>
                <a:lnTo>
                  <a:pt x="195005" y="705410"/>
                </a:lnTo>
                <a:lnTo>
                  <a:pt x="233008" y="727118"/>
                </a:lnTo>
                <a:lnTo>
                  <a:pt x="273791" y="747509"/>
                </a:lnTo>
                <a:lnTo>
                  <a:pt x="317206" y="766511"/>
                </a:lnTo>
                <a:lnTo>
                  <a:pt x="363108" y="784049"/>
                </a:lnTo>
                <a:lnTo>
                  <a:pt x="411351" y="800052"/>
                </a:lnTo>
                <a:lnTo>
                  <a:pt x="461788" y="814446"/>
                </a:lnTo>
                <a:lnTo>
                  <a:pt x="514274" y="827158"/>
                </a:lnTo>
                <a:lnTo>
                  <a:pt x="568661" y="838115"/>
                </a:lnTo>
                <a:lnTo>
                  <a:pt x="624805" y="847243"/>
                </a:lnTo>
                <a:lnTo>
                  <a:pt x="682558" y="854471"/>
                </a:lnTo>
                <a:lnTo>
                  <a:pt x="741775" y="859724"/>
                </a:lnTo>
                <a:lnTo>
                  <a:pt x="802309" y="862929"/>
                </a:lnTo>
                <a:lnTo>
                  <a:pt x="864014" y="864014"/>
                </a:lnTo>
                <a:lnTo>
                  <a:pt x="925719" y="862929"/>
                </a:lnTo>
                <a:lnTo>
                  <a:pt x="986253" y="859724"/>
                </a:lnTo>
                <a:lnTo>
                  <a:pt x="1045470" y="854471"/>
                </a:lnTo>
                <a:lnTo>
                  <a:pt x="1103223" y="847243"/>
                </a:lnTo>
                <a:lnTo>
                  <a:pt x="1159366" y="838115"/>
                </a:lnTo>
                <a:lnTo>
                  <a:pt x="1213754" y="827158"/>
                </a:lnTo>
                <a:lnTo>
                  <a:pt x="1266240" y="814446"/>
                </a:lnTo>
                <a:lnTo>
                  <a:pt x="1316677" y="800052"/>
                </a:lnTo>
                <a:lnTo>
                  <a:pt x="1364920" y="784049"/>
                </a:lnTo>
                <a:lnTo>
                  <a:pt x="1410822" y="766511"/>
                </a:lnTo>
                <a:lnTo>
                  <a:pt x="1454237" y="747509"/>
                </a:lnTo>
                <a:lnTo>
                  <a:pt x="1495019" y="727118"/>
                </a:lnTo>
                <a:lnTo>
                  <a:pt x="1533022" y="705410"/>
                </a:lnTo>
                <a:lnTo>
                  <a:pt x="1568100" y="682459"/>
                </a:lnTo>
                <a:lnTo>
                  <a:pt x="1600105" y="658338"/>
                </a:lnTo>
                <a:lnTo>
                  <a:pt x="1628893" y="633119"/>
                </a:lnTo>
                <a:lnTo>
                  <a:pt x="1676231" y="579683"/>
                </a:lnTo>
                <a:lnTo>
                  <a:pt x="1708942" y="522734"/>
                </a:lnTo>
                <a:lnTo>
                  <a:pt x="1725859" y="462859"/>
                </a:lnTo>
                <a:lnTo>
                  <a:pt x="1728028" y="432007"/>
                </a:lnTo>
                <a:close/>
              </a:path>
              <a:path extrusionOk="0" h="864235" w="1728470">
                <a:moveTo>
                  <a:pt x="115753" y="648010"/>
                </a:moveTo>
                <a:lnTo>
                  <a:pt x="1612274" y="216003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02" name="Google Shape;802;p49"/>
          <p:cNvSpPr txBox="1"/>
          <p:nvPr/>
        </p:nvSpPr>
        <p:spPr>
          <a:xfrm>
            <a:off x="2281796" y="1928874"/>
            <a:ext cx="79311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Raisonnable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3" name="Google Shape;803;p49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50"/>
          <p:cNvSpPr txBox="1"/>
          <p:nvPr>
            <p:ph type="title"/>
          </p:nvPr>
        </p:nvSpPr>
        <p:spPr>
          <a:xfrm>
            <a:off x="1662455" y="59814"/>
            <a:ext cx="12833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Une convention</a:t>
            </a:r>
            <a:endParaRPr/>
          </a:p>
        </p:txBody>
      </p:sp>
      <p:sp>
        <p:nvSpPr>
          <p:cNvPr id="809" name="Google Shape;809;p50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10" name="Google Shape;810;p50"/>
          <p:cNvSpPr txBox="1"/>
          <p:nvPr/>
        </p:nvSpPr>
        <p:spPr>
          <a:xfrm>
            <a:off x="573595" y="200250"/>
            <a:ext cx="3580765" cy="1281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5400">
            <a:spAutoFit/>
          </a:bodyPr>
          <a:lstStyle/>
          <a:p>
            <a:pPr indent="0" lvl="0" marL="6286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convention suivante s’est imposée en informatique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20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b="1" lang="en-US" sz="1000">
                <a:latin typeface="Arial"/>
                <a:ea typeface="Arial"/>
                <a:cs typeface="Arial"/>
                <a:sym typeface="Arial"/>
              </a:rPr>
              <a:t>CONVENTION 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Temps raisonnable = temps polynomial,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1722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c’est-à-dire en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O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i="1" lang="en-US" sz="9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pour un entier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869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Graphiquement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77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R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: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langages décidables.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1" name="Google Shape;811;p50"/>
          <p:cNvSpPr/>
          <p:nvPr/>
        </p:nvSpPr>
        <p:spPr>
          <a:xfrm>
            <a:off x="495363" y="102626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12" name="Google Shape;812;p50"/>
          <p:cNvSpPr/>
          <p:nvPr/>
        </p:nvSpPr>
        <p:spPr>
          <a:xfrm>
            <a:off x="1439981" y="1491547"/>
            <a:ext cx="1728470" cy="864235"/>
          </a:xfrm>
          <a:custGeom>
            <a:rect b="b" l="l" r="r" t="t"/>
            <a:pathLst>
              <a:path extrusionOk="0" h="864235" w="1728470">
                <a:moveTo>
                  <a:pt x="1728028" y="432007"/>
                </a:moveTo>
                <a:lnTo>
                  <a:pt x="1719448" y="370887"/>
                </a:lnTo>
                <a:lnTo>
                  <a:pt x="1694488" y="312402"/>
                </a:lnTo>
                <a:lnTo>
                  <a:pt x="1654317" y="257137"/>
                </a:lnTo>
                <a:lnTo>
                  <a:pt x="1600105" y="205675"/>
                </a:lnTo>
                <a:lnTo>
                  <a:pt x="1568100" y="181554"/>
                </a:lnTo>
                <a:lnTo>
                  <a:pt x="1533022" y="158603"/>
                </a:lnTo>
                <a:lnTo>
                  <a:pt x="1495019" y="136895"/>
                </a:lnTo>
                <a:lnTo>
                  <a:pt x="1454237" y="116504"/>
                </a:lnTo>
                <a:lnTo>
                  <a:pt x="1410822" y="97503"/>
                </a:lnTo>
                <a:lnTo>
                  <a:pt x="1364920" y="79964"/>
                </a:lnTo>
                <a:lnTo>
                  <a:pt x="1316677" y="63961"/>
                </a:lnTo>
                <a:lnTo>
                  <a:pt x="1266240" y="49567"/>
                </a:lnTo>
                <a:lnTo>
                  <a:pt x="1213754" y="36855"/>
                </a:lnTo>
                <a:lnTo>
                  <a:pt x="1159366" y="25898"/>
                </a:lnTo>
                <a:lnTo>
                  <a:pt x="1103223" y="16770"/>
                </a:lnTo>
                <a:lnTo>
                  <a:pt x="1045470" y="9542"/>
                </a:lnTo>
                <a:lnTo>
                  <a:pt x="986253" y="4289"/>
                </a:lnTo>
                <a:lnTo>
                  <a:pt x="925719" y="1084"/>
                </a:lnTo>
                <a:lnTo>
                  <a:pt x="864014" y="0"/>
                </a:lnTo>
                <a:lnTo>
                  <a:pt x="802309" y="1084"/>
                </a:lnTo>
                <a:lnTo>
                  <a:pt x="741775" y="4289"/>
                </a:lnTo>
                <a:lnTo>
                  <a:pt x="682558" y="9542"/>
                </a:lnTo>
                <a:lnTo>
                  <a:pt x="624805" y="16770"/>
                </a:lnTo>
                <a:lnTo>
                  <a:pt x="568661" y="25898"/>
                </a:lnTo>
                <a:lnTo>
                  <a:pt x="514274" y="36855"/>
                </a:lnTo>
                <a:lnTo>
                  <a:pt x="461788" y="49567"/>
                </a:lnTo>
                <a:lnTo>
                  <a:pt x="411351" y="63961"/>
                </a:lnTo>
                <a:lnTo>
                  <a:pt x="363108" y="79964"/>
                </a:lnTo>
                <a:lnTo>
                  <a:pt x="317206" y="97503"/>
                </a:lnTo>
                <a:lnTo>
                  <a:pt x="273791" y="116504"/>
                </a:lnTo>
                <a:lnTo>
                  <a:pt x="233008" y="136895"/>
                </a:lnTo>
                <a:lnTo>
                  <a:pt x="195005" y="158603"/>
                </a:lnTo>
                <a:lnTo>
                  <a:pt x="159928" y="181554"/>
                </a:lnTo>
                <a:lnTo>
                  <a:pt x="127922" y="205675"/>
                </a:lnTo>
                <a:lnTo>
                  <a:pt x="99134" y="230894"/>
                </a:lnTo>
                <a:lnTo>
                  <a:pt x="51797" y="284330"/>
                </a:lnTo>
                <a:lnTo>
                  <a:pt x="19085" y="341279"/>
                </a:lnTo>
                <a:lnTo>
                  <a:pt x="2169" y="401154"/>
                </a:lnTo>
                <a:lnTo>
                  <a:pt x="0" y="432007"/>
                </a:lnTo>
                <a:lnTo>
                  <a:pt x="2169" y="462859"/>
                </a:lnTo>
                <a:lnTo>
                  <a:pt x="19085" y="522734"/>
                </a:lnTo>
                <a:lnTo>
                  <a:pt x="51797" y="579683"/>
                </a:lnTo>
                <a:lnTo>
                  <a:pt x="99134" y="633119"/>
                </a:lnTo>
                <a:lnTo>
                  <a:pt x="127922" y="658338"/>
                </a:lnTo>
                <a:lnTo>
                  <a:pt x="159928" y="682459"/>
                </a:lnTo>
                <a:lnTo>
                  <a:pt x="195005" y="705410"/>
                </a:lnTo>
                <a:lnTo>
                  <a:pt x="233008" y="727118"/>
                </a:lnTo>
                <a:lnTo>
                  <a:pt x="273791" y="747509"/>
                </a:lnTo>
                <a:lnTo>
                  <a:pt x="317206" y="766511"/>
                </a:lnTo>
                <a:lnTo>
                  <a:pt x="363108" y="784049"/>
                </a:lnTo>
                <a:lnTo>
                  <a:pt x="411351" y="800052"/>
                </a:lnTo>
                <a:lnTo>
                  <a:pt x="461788" y="814446"/>
                </a:lnTo>
                <a:lnTo>
                  <a:pt x="514274" y="827158"/>
                </a:lnTo>
                <a:lnTo>
                  <a:pt x="568661" y="838115"/>
                </a:lnTo>
                <a:lnTo>
                  <a:pt x="624805" y="847243"/>
                </a:lnTo>
                <a:lnTo>
                  <a:pt x="682558" y="854471"/>
                </a:lnTo>
                <a:lnTo>
                  <a:pt x="741775" y="859724"/>
                </a:lnTo>
                <a:lnTo>
                  <a:pt x="802309" y="862929"/>
                </a:lnTo>
                <a:lnTo>
                  <a:pt x="864014" y="864014"/>
                </a:lnTo>
                <a:lnTo>
                  <a:pt x="925719" y="862929"/>
                </a:lnTo>
                <a:lnTo>
                  <a:pt x="986253" y="859724"/>
                </a:lnTo>
                <a:lnTo>
                  <a:pt x="1045470" y="854471"/>
                </a:lnTo>
                <a:lnTo>
                  <a:pt x="1103223" y="847243"/>
                </a:lnTo>
                <a:lnTo>
                  <a:pt x="1159366" y="838115"/>
                </a:lnTo>
                <a:lnTo>
                  <a:pt x="1213754" y="827158"/>
                </a:lnTo>
                <a:lnTo>
                  <a:pt x="1266240" y="814446"/>
                </a:lnTo>
                <a:lnTo>
                  <a:pt x="1316677" y="800052"/>
                </a:lnTo>
                <a:lnTo>
                  <a:pt x="1364920" y="784049"/>
                </a:lnTo>
                <a:lnTo>
                  <a:pt x="1410822" y="766511"/>
                </a:lnTo>
                <a:lnTo>
                  <a:pt x="1454237" y="747509"/>
                </a:lnTo>
                <a:lnTo>
                  <a:pt x="1495019" y="727118"/>
                </a:lnTo>
                <a:lnTo>
                  <a:pt x="1533022" y="705410"/>
                </a:lnTo>
                <a:lnTo>
                  <a:pt x="1568100" y="682459"/>
                </a:lnTo>
                <a:lnTo>
                  <a:pt x="1600105" y="658338"/>
                </a:lnTo>
                <a:lnTo>
                  <a:pt x="1628893" y="633119"/>
                </a:lnTo>
                <a:lnTo>
                  <a:pt x="1676231" y="579683"/>
                </a:lnTo>
                <a:lnTo>
                  <a:pt x="1708942" y="522734"/>
                </a:lnTo>
                <a:lnTo>
                  <a:pt x="1725859" y="462859"/>
                </a:lnTo>
                <a:lnTo>
                  <a:pt x="1728028" y="432007"/>
                </a:lnTo>
                <a:close/>
              </a:path>
              <a:path extrusionOk="0" h="864235" w="1728470">
                <a:moveTo>
                  <a:pt x="115753" y="648010"/>
                </a:moveTo>
                <a:lnTo>
                  <a:pt x="1612274" y="216003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13" name="Google Shape;813;p50"/>
          <p:cNvSpPr txBox="1"/>
          <p:nvPr/>
        </p:nvSpPr>
        <p:spPr>
          <a:xfrm>
            <a:off x="2626906" y="1925407"/>
            <a:ext cx="10287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4" name="Google Shape;814;p50"/>
          <p:cNvSpPr/>
          <p:nvPr/>
        </p:nvSpPr>
        <p:spPr>
          <a:xfrm>
            <a:off x="495363" y="262980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15" name="Google Shape;815;p50"/>
          <p:cNvSpPr txBox="1"/>
          <p:nvPr/>
        </p:nvSpPr>
        <p:spPr>
          <a:xfrm>
            <a:off x="624395" y="2551009"/>
            <a:ext cx="70675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Exemples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6" name="Google Shape;816;p50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51"/>
          <p:cNvSpPr txBox="1"/>
          <p:nvPr>
            <p:ph type="title"/>
          </p:nvPr>
        </p:nvSpPr>
        <p:spPr>
          <a:xfrm>
            <a:off x="1662455" y="59814"/>
            <a:ext cx="12833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Une convention</a:t>
            </a:r>
            <a:endParaRPr/>
          </a:p>
        </p:txBody>
      </p:sp>
      <p:sp>
        <p:nvSpPr>
          <p:cNvPr id="822" name="Google Shape;822;p51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3" name="Google Shape;823;p51"/>
          <p:cNvSpPr txBox="1"/>
          <p:nvPr/>
        </p:nvSpPr>
        <p:spPr>
          <a:xfrm>
            <a:off x="573595" y="200250"/>
            <a:ext cx="3580765" cy="1281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5400">
            <a:spAutoFit/>
          </a:bodyPr>
          <a:lstStyle/>
          <a:p>
            <a:pPr indent="0" lvl="0" marL="6286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convention suivante s’est imposée en informatique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20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b="1" lang="en-US" sz="1000">
                <a:latin typeface="Arial"/>
                <a:ea typeface="Arial"/>
                <a:cs typeface="Arial"/>
                <a:sym typeface="Arial"/>
              </a:rPr>
              <a:t>CONVENTION 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Temps raisonnable = temps polynomial,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1722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c’est-à-dire en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O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i="1" lang="en-US" sz="9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pour un entier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869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Graphiquement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77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R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: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langages décidables.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4" name="Google Shape;824;p51"/>
          <p:cNvSpPr/>
          <p:nvPr/>
        </p:nvSpPr>
        <p:spPr>
          <a:xfrm>
            <a:off x="495363" y="102626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5" name="Google Shape;825;p51"/>
          <p:cNvSpPr/>
          <p:nvPr/>
        </p:nvSpPr>
        <p:spPr>
          <a:xfrm>
            <a:off x="1439981" y="1491547"/>
            <a:ext cx="1728470" cy="864235"/>
          </a:xfrm>
          <a:custGeom>
            <a:rect b="b" l="l" r="r" t="t"/>
            <a:pathLst>
              <a:path extrusionOk="0" h="864235" w="1728470">
                <a:moveTo>
                  <a:pt x="1728028" y="432007"/>
                </a:moveTo>
                <a:lnTo>
                  <a:pt x="1719448" y="370887"/>
                </a:lnTo>
                <a:lnTo>
                  <a:pt x="1694488" y="312402"/>
                </a:lnTo>
                <a:lnTo>
                  <a:pt x="1654317" y="257137"/>
                </a:lnTo>
                <a:lnTo>
                  <a:pt x="1600105" y="205675"/>
                </a:lnTo>
                <a:lnTo>
                  <a:pt x="1568100" y="181554"/>
                </a:lnTo>
                <a:lnTo>
                  <a:pt x="1533022" y="158603"/>
                </a:lnTo>
                <a:lnTo>
                  <a:pt x="1495019" y="136895"/>
                </a:lnTo>
                <a:lnTo>
                  <a:pt x="1454237" y="116504"/>
                </a:lnTo>
                <a:lnTo>
                  <a:pt x="1410822" y="97503"/>
                </a:lnTo>
                <a:lnTo>
                  <a:pt x="1364920" y="79964"/>
                </a:lnTo>
                <a:lnTo>
                  <a:pt x="1316677" y="63961"/>
                </a:lnTo>
                <a:lnTo>
                  <a:pt x="1266240" y="49567"/>
                </a:lnTo>
                <a:lnTo>
                  <a:pt x="1213754" y="36855"/>
                </a:lnTo>
                <a:lnTo>
                  <a:pt x="1159366" y="25898"/>
                </a:lnTo>
                <a:lnTo>
                  <a:pt x="1103223" y="16770"/>
                </a:lnTo>
                <a:lnTo>
                  <a:pt x="1045470" y="9542"/>
                </a:lnTo>
                <a:lnTo>
                  <a:pt x="986253" y="4289"/>
                </a:lnTo>
                <a:lnTo>
                  <a:pt x="925719" y="1084"/>
                </a:lnTo>
                <a:lnTo>
                  <a:pt x="864014" y="0"/>
                </a:lnTo>
                <a:lnTo>
                  <a:pt x="802309" y="1084"/>
                </a:lnTo>
                <a:lnTo>
                  <a:pt x="741775" y="4289"/>
                </a:lnTo>
                <a:lnTo>
                  <a:pt x="682558" y="9542"/>
                </a:lnTo>
                <a:lnTo>
                  <a:pt x="624805" y="16770"/>
                </a:lnTo>
                <a:lnTo>
                  <a:pt x="568661" y="25898"/>
                </a:lnTo>
                <a:lnTo>
                  <a:pt x="514274" y="36855"/>
                </a:lnTo>
                <a:lnTo>
                  <a:pt x="461788" y="49567"/>
                </a:lnTo>
                <a:lnTo>
                  <a:pt x="411351" y="63961"/>
                </a:lnTo>
                <a:lnTo>
                  <a:pt x="363108" y="79964"/>
                </a:lnTo>
                <a:lnTo>
                  <a:pt x="317206" y="97503"/>
                </a:lnTo>
                <a:lnTo>
                  <a:pt x="273791" y="116504"/>
                </a:lnTo>
                <a:lnTo>
                  <a:pt x="233008" y="136895"/>
                </a:lnTo>
                <a:lnTo>
                  <a:pt x="195005" y="158603"/>
                </a:lnTo>
                <a:lnTo>
                  <a:pt x="159928" y="181554"/>
                </a:lnTo>
                <a:lnTo>
                  <a:pt x="127922" y="205675"/>
                </a:lnTo>
                <a:lnTo>
                  <a:pt x="99134" y="230894"/>
                </a:lnTo>
                <a:lnTo>
                  <a:pt x="51797" y="284330"/>
                </a:lnTo>
                <a:lnTo>
                  <a:pt x="19085" y="341279"/>
                </a:lnTo>
                <a:lnTo>
                  <a:pt x="2169" y="401154"/>
                </a:lnTo>
                <a:lnTo>
                  <a:pt x="0" y="432007"/>
                </a:lnTo>
                <a:lnTo>
                  <a:pt x="2169" y="462859"/>
                </a:lnTo>
                <a:lnTo>
                  <a:pt x="19085" y="522734"/>
                </a:lnTo>
                <a:lnTo>
                  <a:pt x="51797" y="579683"/>
                </a:lnTo>
                <a:lnTo>
                  <a:pt x="99134" y="633119"/>
                </a:lnTo>
                <a:lnTo>
                  <a:pt x="127922" y="658338"/>
                </a:lnTo>
                <a:lnTo>
                  <a:pt x="159928" y="682459"/>
                </a:lnTo>
                <a:lnTo>
                  <a:pt x="195005" y="705410"/>
                </a:lnTo>
                <a:lnTo>
                  <a:pt x="233008" y="727118"/>
                </a:lnTo>
                <a:lnTo>
                  <a:pt x="273791" y="747509"/>
                </a:lnTo>
                <a:lnTo>
                  <a:pt x="317206" y="766511"/>
                </a:lnTo>
                <a:lnTo>
                  <a:pt x="363108" y="784049"/>
                </a:lnTo>
                <a:lnTo>
                  <a:pt x="411351" y="800052"/>
                </a:lnTo>
                <a:lnTo>
                  <a:pt x="461788" y="814446"/>
                </a:lnTo>
                <a:lnTo>
                  <a:pt x="514274" y="827158"/>
                </a:lnTo>
                <a:lnTo>
                  <a:pt x="568661" y="838115"/>
                </a:lnTo>
                <a:lnTo>
                  <a:pt x="624805" y="847243"/>
                </a:lnTo>
                <a:lnTo>
                  <a:pt x="682558" y="854471"/>
                </a:lnTo>
                <a:lnTo>
                  <a:pt x="741775" y="859724"/>
                </a:lnTo>
                <a:lnTo>
                  <a:pt x="802309" y="862929"/>
                </a:lnTo>
                <a:lnTo>
                  <a:pt x="864014" y="864014"/>
                </a:lnTo>
                <a:lnTo>
                  <a:pt x="925719" y="862929"/>
                </a:lnTo>
                <a:lnTo>
                  <a:pt x="986253" y="859724"/>
                </a:lnTo>
                <a:lnTo>
                  <a:pt x="1045470" y="854471"/>
                </a:lnTo>
                <a:lnTo>
                  <a:pt x="1103223" y="847243"/>
                </a:lnTo>
                <a:lnTo>
                  <a:pt x="1159366" y="838115"/>
                </a:lnTo>
                <a:lnTo>
                  <a:pt x="1213754" y="827158"/>
                </a:lnTo>
                <a:lnTo>
                  <a:pt x="1266240" y="814446"/>
                </a:lnTo>
                <a:lnTo>
                  <a:pt x="1316677" y="800052"/>
                </a:lnTo>
                <a:lnTo>
                  <a:pt x="1364920" y="784049"/>
                </a:lnTo>
                <a:lnTo>
                  <a:pt x="1410822" y="766511"/>
                </a:lnTo>
                <a:lnTo>
                  <a:pt x="1454237" y="747509"/>
                </a:lnTo>
                <a:lnTo>
                  <a:pt x="1495019" y="727118"/>
                </a:lnTo>
                <a:lnTo>
                  <a:pt x="1533022" y="705410"/>
                </a:lnTo>
                <a:lnTo>
                  <a:pt x="1568100" y="682459"/>
                </a:lnTo>
                <a:lnTo>
                  <a:pt x="1600105" y="658338"/>
                </a:lnTo>
                <a:lnTo>
                  <a:pt x="1628893" y="633119"/>
                </a:lnTo>
                <a:lnTo>
                  <a:pt x="1676231" y="579683"/>
                </a:lnTo>
                <a:lnTo>
                  <a:pt x="1708942" y="522734"/>
                </a:lnTo>
                <a:lnTo>
                  <a:pt x="1725859" y="462859"/>
                </a:lnTo>
                <a:lnTo>
                  <a:pt x="1728028" y="432007"/>
                </a:lnTo>
                <a:close/>
              </a:path>
              <a:path extrusionOk="0" h="864235" w="1728470">
                <a:moveTo>
                  <a:pt x="115753" y="648010"/>
                </a:moveTo>
                <a:lnTo>
                  <a:pt x="1612274" y="216003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6" name="Google Shape;826;p51"/>
          <p:cNvSpPr txBox="1"/>
          <p:nvPr/>
        </p:nvSpPr>
        <p:spPr>
          <a:xfrm>
            <a:off x="2626906" y="1925407"/>
            <a:ext cx="10287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7" name="Google Shape;827;p51"/>
          <p:cNvSpPr/>
          <p:nvPr/>
        </p:nvSpPr>
        <p:spPr>
          <a:xfrm>
            <a:off x="495363" y="262980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8" name="Google Shape;828;p51"/>
          <p:cNvSpPr txBox="1"/>
          <p:nvPr/>
        </p:nvSpPr>
        <p:spPr>
          <a:xfrm>
            <a:off x="598995" y="2525928"/>
            <a:ext cx="2000885" cy="39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1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Exemples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77800" marR="0" rtl="0" algn="l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BONCOLORIAGE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dans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9" name="Google Shape;829;p51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52"/>
          <p:cNvSpPr txBox="1"/>
          <p:nvPr>
            <p:ph type="title"/>
          </p:nvPr>
        </p:nvSpPr>
        <p:spPr>
          <a:xfrm>
            <a:off x="1662455" y="59814"/>
            <a:ext cx="12833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Une convention</a:t>
            </a:r>
            <a:endParaRPr/>
          </a:p>
        </p:txBody>
      </p:sp>
      <p:sp>
        <p:nvSpPr>
          <p:cNvPr id="835" name="Google Shape;835;p52"/>
          <p:cNvSpPr/>
          <p:nvPr/>
        </p:nvSpPr>
        <p:spPr>
          <a:xfrm>
            <a:off x="495363" y="37339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36" name="Google Shape;836;p52"/>
          <p:cNvSpPr txBox="1"/>
          <p:nvPr/>
        </p:nvSpPr>
        <p:spPr>
          <a:xfrm>
            <a:off x="573595" y="200250"/>
            <a:ext cx="3580765" cy="1281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5400">
            <a:spAutoFit/>
          </a:bodyPr>
          <a:lstStyle/>
          <a:p>
            <a:pPr indent="0" lvl="0" marL="6286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convention suivante s’est imposée en informatique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20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b="1" lang="en-US" sz="1000">
                <a:latin typeface="Arial"/>
                <a:ea typeface="Arial"/>
                <a:cs typeface="Arial"/>
                <a:sym typeface="Arial"/>
              </a:rPr>
              <a:t>CONVENTION 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Temps raisonnable = temps polynomial,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1722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c’est-à-dire en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O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i="1" lang="en-US" sz="9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pour un entier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869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Graphiquement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77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R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: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langages décidables.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7" name="Google Shape;837;p52"/>
          <p:cNvSpPr/>
          <p:nvPr/>
        </p:nvSpPr>
        <p:spPr>
          <a:xfrm>
            <a:off x="495363" y="102626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38" name="Google Shape;838;p52"/>
          <p:cNvSpPr/>
          <p:nvPr/>
        </p:nvSpPr>
        <p:spPr>
          <a:xfrm>
            <a:off x="1439981" y="1491547"/>
            <a:ext cx="1728470" cy="864235"/>
          </a:xfrm>
          <a:custGeom>
            <a:rect b="b" l="l" r="r" t="t"/>
            <a:pathLst>
              <a:path extrusionOk="0" h="864235" w="1728470">
                <a:moveTo>
                  <a:pt x="1728028" y="432007"/>
                </a:moveTo>
                <a:lnTo>
                  <a:pt x="1719448" y="370887"/>
                </a:lnTo>
                <a:lnTo>
                  <a:pt x="1694488" y="312402"/>
                </a:lnTo>
                <a:lnTo>
                  <a:pt x="1654317" y="257137"/>
                </a:lnTo>
                <a:lnTo>
                  <a:pt x="1600105" y="205675"/>
                </a:lnTo>
                <a:lnTo>
                  <a:pt x="1568100" y="181554"/>
                </a:lnTo>
                <a:lnTo>
                  <a:pt x="1533022" y="158603"/>
                </a:lnTo>
                <a:lnTo>
                  <a:pt x="1495019" y="136895"/>
                </a:lnTo>
                <a:lnTo>
                  <a:pt x="1454237" y="116504"/>
                </a:lnTo>
                <a:lnTo>
                  <a:pt x="1410822" y="97503"/>
                </a:lnTo>
                <a:lnTo>
                  <a:pt x="1364920" y="79964"/>
                </a:lnTo>
                <a:lnTo>
                  <a:pt x="1316677" y="63961"/>
                </a:lnTo>
                <a:lnTo>
                  <a:pt x="1266240" y="49567"/>
                </a:lnTo>
                <a:lnTo>
                  <a:pt x="1213754" y="36855"/>
                </a:lnTo>
                <a:lnTo>
                  <a:pt x="1159366" y="25898"/>
                </a:lnTo>
                <a:lnTo>
                  <a:pt x="1103223" y="16770"/>
                </a:lnTo>
                <a:lnTo>
                  <a:pt x="1045470" y="9542"/>
                </a:lnTo>
                <a:lnTo>
                  <a:pt x="986253" y="4289"/>
                </a:lnTo>
                <a:lnTo>
                  <a:pt x="925719" y="1084"/>
                </a:lnTo>
                <a:lnTo>
                  <a:pt x="864014" y="0"/>
                </a:lnTo>
                <a:lnTo>
                  <a:pt x="802309" y="1084"/>
                </a:lnTo>
                <a:lnTo>
                  <a:pt x="741775" y="4289"/>
                </a:lnTo>
                <a:lnTo>
                  <a:pt x="682558" y="9542"/>
                </a:lnTo>
                <a:lnTo>
                  <a:pt x="624805" y="16770"/>
                </a:lnTo>
                <a:lnTo>
                  <a:pt x="568661" y="25898"/>
                </a:lnTo>
                <a:lnTo>
                  <a:pt x="514274" y="36855"/>
                </a:lnTo>
                <a:lnTo>
                  <a:pt x="461788" y="49567"/>
                </a:lnTo>
                <a:lnTo>
                  <a:pt x="411351" y="63961"/>
                </a:lnTo>
                <a:lnTo>
                  <a:pt x="363108" y="79964"/>
                </a:lnTo>
                <a:lnTo>
                  <a:pt x="317206" y="97503"/>
                </a:lnTo>
                <a:lnTo>
                  <a:pt x="273791" y="116504"/>
                </a:lnTo>
                <a:lnTo>
                  <a:pt x="233008" y="136895"/>
                </a:lnTo>
                <a:lnTo>
                  <a:pt x="195005" y="158603"/>
                </a:lnTo>
                <a:lnTo>
                  <a:pt x="159928" y="181554"/>
                </a:lnTo>
                <a:lnTo>
                  <a:pt x="127922" y="205675"/>
                </a:lnTo>
                <a:lnTo>
                  <a:pt x="99134" y="230894"/>
                </a:lnTo>
                <a:lnTo>
                  <a:pt x="51797" y="284330"/>
                </a:lnTo>
                <a:lnTo>
                  <a:pt x="19085" y="341279"/>
                </a:lnTo>
                <a:lnTo>
                  <a:pt x="2169" y="401154"/>
                </a:lnTo>
                <a:lnTo>
                  <a:pt x="0" y="432007"/>
                </a:lnTo>
                <a:lnTo>
                  <a:pt x="2169" y="462859"/>
                </a:lnTo>
                <a:lnTo>
                  <a:pt x="19085" y="522734"/>
                </a:lnTo>
                <a:lnTo>
                  <a:pt x="51797" y="579683"/>
                </a:lnTo>
                <a:lnTo>
                  <a:pt x="99134" y="633119"/>
                </a:lnTo>
                <a:lnTo>
                  <a:pt x="127922" y="658338"/>
                </a:lnTo>
                <a:lnTo>
                  <a:pt x="159928" y="682459"/>
                </a:lnTo>
                <a:lnTo>
                  <a:pt x="195005" y="705410"/>
                </a:lnTo>
                <a:lnTo>
                  <a:pt x="233008" y="727118"/>
                </a:lnTo>
                <a:lnTo>
                  <a:pt x="273791" y="747509"/>
                </a:lnTo>
                <a:lnTo>
                  <a:pt x="317206" y="766511"/>
                </a:lnTo>
                <a:lnTo>
                  <a:pt x="363108" y="784049"/>
                </a:lnTo>
                <a:lnTo>
                  <a:pt x="411351" y="800052"/>
                </a:lnTo>
                <a:lnTo>
                  <a:pt x="461788" y="814446"/>
                </a:lnTo>
                <a:lnTo>
                  <a:pt x="514274" y="827158"/>
                </a:lnTo>
                <a:lnTo>
                  <a:pt x="568661" y="838115"/>
                </a:lnTo>
                <a:lnTo>
                  <a:pt x="624805" y="847243"/>
                </a:lnTo>
                <a:lnTo>
                  <a:pt x="682558" y="854471"/>
                </a:lnTo>
                <a:lnTo>
                  <a:pt x="741775" y="859724"/>
                </a:lnTo>
                <a:lnTo>
                  <a:pt x="802309" y="862929"/>
                </a:lnTo>
                <a:lnTo>
                  <a:pt x="864014" y="864014"/>
                </a:lnTo>
                <a:lnTo>
                  <a:pt x="925719" y="862929"/>
                </a:lnTo>
                <a:lnTo>
                  <a:pt x="986253" y="859724"/>
                </a:lnTo>
                <a:lnTo>
                  <a:pt x="1045470" y="854471"/>
                </a:lnTo>
                <a:lnTo>
                  <a:pt x="1103223" y="847243"/>
                </a:lnTo>
                <a:lnTo>
                  <a:pt x="1159366" y="838115"/>
                </a:lnTo>
                <a:lnTo>
                  <a:pt x="1213754" y="827158"/>
                </a:lnTo>
                <a:lnTo>
                  <a:pt x="1266240" y="814446"/>
                </a:lnTo>
                <a:lnTo>
                  <a:pt x="1316677" y="800052"/>
                </a:lnTo>
                <a:lnTo>
                  <a:pt x="1364920" y="784049"/>
                </a:lnTo>
                <a:lnTo>
                  <a:pt x="1410822" y="766511"/>
                </a:lnTo>
                <a:lnTo>
                  <a:pt x="1454237" y="747509"/>
                </a:lnTo>
                <a:lnTo>
                  <a:pt x="1495019" y="727118"/>
                </a:lnTo>
                <a:lnTo>
                  <a:pt x="1533022" y="705410"/>
                </a:lnTo>
                <a:lnTo>
                  <a:pt x="1568100" y="682459"/>
                </a:lnTo>
                <a:lnTo>
                  <a:pt x="1600105" y="658338"/>
                </a:lnTo>
                <a:lnTo>
                  <a:pt x="1628893" y="633119"/>
                </a:lnTo>
                <a:lnTo>
                  <a:pt x="1676231" y="579683"/>
                </a:lnTo>
                <a:lnTo>
                  <a:pt x="1708942" y="522734"/>
                </a:lnTo>
                <a:lnTo>
                  <a:pt x="1725859" y="462859"/>
                </a:lnTo>
                <a:lnTo>
                  <a:pt x="1728028" y="432007"/>
                </a:lnTo>
                <a:close/>
              </a:path>
              <a:path extrusionOk="0" h="864235" w="1728470">
                <a:moveTo>
                  <a:pt x="115753" y="648010"/>
                </a:moveTo>
                <a:lnTo>
                  <a:pt x="1612274" y="216003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39" name="Google Shape;839;p52"/>
          <p:cNvSpPr txBox="1"/>
          <p:nvPr/>
        </p:nvSpPr>
        <p:spPr>
          <a:xfrm>
            <a:off x="2626906" y="1925407"/>
            <a:ext cx="10287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0" name="Google Shape;840;p52"/>
          <p:cNvSpPr/>
          <p:nvPr/>
        </p:nvSpPr>
        <p:spPr>
          <a:xfrm>
            <a:off x="495363" y="262980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41" name="Google Shape;841;p52"/>
          <p:cNvSpPr txBox="1"/>
          <p:nvPr/>
        </p:nvSpPr>
        <p:spPr>
          <a:xfrm>
            <a:off x="598995" y="2525928"/>
            <a:ext cx="2990215" cy="543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1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Exemples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77800" marR="0" rtl="0" algn="l">
              <a:lnSpc>
                <a:spcPct val="12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BONCOLORIAGE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dans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77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ne sait pas si 3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dans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2" name="Google Shape;842;p52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53"/>
          <p:cNvSpPr txBox="1"/>
          <p:nvPr>
            <p:ph type="title"/>
          </p:nvPr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Plus précisément</a:t>
            </a:r>
            <a:endParaRPr/>
          </a:p>
        </p:txBody>
      </p:sp>
      <p:sp>
        <p:nvSpPr>
          <p:cNvPr id="848" name="Google Shape;848;p53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14</a:t>
            </a:r>
            <a:endParaRPr/>
          </a:p>
        </p:txBody>
      </p:sp>
      <p:sp>
        <p:nvSpPr>
          <p:cNvPr id="849" name="Google Shape;849;p53"/>
          <p:cNvSpPr txBox="1"/>
          <p:nvPr/>
        </p:nvSpPr>
        <p:spPr>
          <a:xfrm>
            <a:off x="347294" y="961223"/>
            <a:ext cx="2120265" cy="1052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208279" lvl="0" marL="220345" marR="802005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Complexité en temps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Objectif du cours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Deux exemples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Retour sur l’épisode précédent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Une convention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Pourquoi cette convention ?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54"/>
          <p:cNvSpPr txBox="1"/>
          <p:nvPr>
            <p:ph type="title"/>
          </p:nvPr>
        </p:nvSpPr>
        <p:spPr>
          <a:xfrm>
            <a:off x="575856" y="59814"/>
            <a:ext cx="3456304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Raison 1 : s’affranchir du modèle de calcul</a:t>
            </a:r>
            <a:endParaRPr/>
          </a:p>
        </p:txBody>
      </p:sp>
      <p:sp>
        <p:nvSpPr>
          <p:cNvPr id="855" name="Google Shape;855;p54"/>
          <p:cNvSpPr/>
          <p:nvPr/>
        </p:nvSpPr>
        <p:spPr>
          <a:xfrm>
            <a:off x="495363" y="76324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56" name="Google Shape;856;p54"/>
          <p:cNvSpPr txBox="1"/>
          <p:nvPr/>
        </p:nvSpPr>
        <p:spPr>
          <a:xfrm>
            <a:off x="522795" y="684452"/>
            <a:ext cx="3200400" cy="136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Thèse	de Church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Les modèles suivants se simulent deux à deux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6802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Les machines de Turing à un ruban.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680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Les machines de Turing à deux rubans.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680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Les machines à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≥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2 piles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6802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Les machines RAM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680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Les machines à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≥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2 compteurs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680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Les programmes   JAVA, C, CAML, . . 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7" name="Google Shape;857;p54"/>
          <p:cNvSpPr/>
          <p:nvPr/>
        </p:nvSpPr>
        <p:spPr>
          <a:xfrm>
            <a:off x="359994" y="3078657"/>
            <a:ext cx="1828800" cy="0"/>
          </a:xfrm>
          <a:custGeom>
            <a:rect b="b" l="l" r="r" t="t"/>
            <a:pathLst>
              <a:path extrusionOk="0" h="120000"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58" name="Google Shape;858;p54"/>
          <p:cNvSpPr txBox="1"/>
          <p:nvPr/>
        </p:nvSpPr>
        <p:spPr>
          <a:xfrm>
            <a:off x="491807" y="3090291"/>
            <a:ext cx="2868930" cy="306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1. dont les registres restent bornés.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2. en définissant proprement les instructions autorisées.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9" name="Google Shape;859;p54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15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55"/>
          <p:cNvSpPr txBox="1"/>
          <p:nvPr>
            <p:ph type="title"/>
          </p:nvPr>
        </p:nvSpPr>
        <p:spPr>
          <a:xfrm>
            <a:off x="575856" y="59814"/>
            <a:ext cx="3456304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Raison 1 : s’affranchir du modèle de calcul</a:t>
            </a:r>
            <a:endParaRPr/>
          </a:p>
        </p:txBody>
      </p:sp>
      <p:sp>
        <p:nvSpPr>
          <p:cNvPr id="865" name="Google Shape;865;p55"/>
          <p:cNvSpPr/>
          <p:nvPr/>
        </p:nvSpPr>
        <p:spPr>
          <a:xfrm>
            <a:off x="495363" y="76324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866" name="Google Shape;866;p55"/>
          <p:cNvGrpSpPr/>
          <p:nvPr/>
        </p:nvGrpSpPr>
        <p:grpSpPr>
          <a:xfrm>
            <a:off x="1188224" y="1837918"/>
            <a:ext cx="1686344" cy="0"/>
            <a:chOff x="1188224" y="1837918"/>
            <a:chExt cx="1686344" cy="0"/>
          </a:xfrm>
        </p:grpSpPr>
        <p:sp>
          <p:nvSpPr>
            <p:cNvPr id="867" name="Google Shape;867;p55"/>
            <p:cNvSpPr/>
            <p:nvPr/>
          </p:nvSpPr>
          <p:spPr>
            <a:xfrm>
              <a:off x="1188224" y="1837918"/>
              <a:ext cx="189865" cy="0"/>
            </a:xfrm>
            <a:custGeom>
              <a:rect b="b" l="l" r="r" t="t"/>
              <a:pathLst>
                <a:path extrusionOk="0" h="120000" w="189865">
                  <a:moveTo>
                    <a:pt x="0" y="0"/>
                  </a:moveTo>
                  <a:lnTo>
                    <a:pt x="189661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68" name="Google Shape;868;p55"/>
            <p:cNvSpPr/>
            <p:nvPr/>
          </p:nvSpPr>
          <p:spPr>
            <a:xfrm>
              <a:off x="1371790" y="1837918"/>
              <a:ext cx="38100" cy="0"/>
            </a:xfrm>
            <a:custGeom>
              <a:rect b="b" l="l" r="r" t="t"/>
              <a:pathLst>
                <a:path extrusionOk="0" h="120000" w="38100">
                  <a:moveTo>
                    <a:pt x="0" y="0"/>
                  </a:moveTo>
                  <a:lnTo>
                    <a:pt x="37757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69" name="Google Shape;869;p55"/>
            <p:cNvSpPr/>
            <p:nvPr/>
          </p:nvSpPr>
          <p:spPr>
            <a:xfrm>
              <a:off x="1403438" y="1837918"/>
              <a:ext cx="493395" cy="0"/>
            </a:xfrm>
            <a:custGeom>
              <a:rect b="b" l="l" r="r" t="t"/>
              <a:pathLst>
                <a:path extrusionOk="0" h="120000" w="493394">
                  <a:moveTo>
                    <a:pt x="0" y="0"/>
                  </a:moveTo>
                  <a:lnTo>
                    <a:pt x="493356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70" name="Google Shape;870;p55"/>
            <p:cNvSpPr/>
            <p:nvPr/>
          </p:nvSpPr>
          <p:spPr>
            <a:xfrm>
              <a:off x="1890699" y="1837918"/>
              <a:ext cx="38100" cy="0"/>
            </a:xfrm>
            <a:custGeom>
              <a:rect b="b" l="l" r="r" t="t"/>
              <a:pathLst>
                <a:path extrusionOk="0" h="120000" w="38100">
                  <a:moveTo>
                    <a:pt x="0" y="0"/>
                  </a:moveTo>
                  <a:lnTo>
                    <a:pt x="37757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71" name="Google Shape;871;p55"/>
            <p:cNvSpPr/>
            <p:nvPr/>
          </p:nvSpPr>
          <p:spPr>
            <a:xfrm>
              <a:off x="1922360" y="1837918"/>
              <a:ext cx="69850" cy="0"/>
            </a:xfrm>
            <a:custGeom>
              <a:rect b="b" l="l" r="r" t="t"/>
              <a:pathLst>
                <a:path extrusionOk="0" h="120000" w="69850">
                  <a:moveTo>
                    <a:pt x="0" y="0"/>
                  </a:moveTo>
                  <a:lnTo>
                    <a:pt x="69405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72" name="Google Shape;872;p55"/>
            <p:cNvSpPr/>
            <p:nvPr/>
          </p:nvSpPr>
          <p:spPr>
            <a:xfrm>
              <a:off x="1985670" y="1837918"/>
              <a:ext cx="38100" cy="0"/>
            </a:xfrm>
            <a:custGeom>
              <a:rect b="b" l="l" r="r" t="t"/>
              <a:pathLst>
                <a:path extrusionOk="0" h="120000" w="38100">
                  <a:moveTo>
                    <a:pt x="0" y="0"/>
                  </a:moveTo>
                  <a:lnTo>
                    <a:pt x="37757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73" name="Google Shape;873;p55"/>
            <p:cNvSpPr/>
            <p:nvPr/>
          </p:nvSpPr>
          <p:spPr>
            <a:xfrm>
              <a:off x="2017331" y="1837918"/>
              <a:ext cx="294005" cy="0"/>
            </a:xfrm>
            <a:custGeom>
              <a:rect b="b" l="l" r="r" t="t"/>
              <a:pathLst>
                <a:path extrusionOk="0" h="120000" w="294005">
                  <a:moveTo>
                    <a:pt x="0" y="0"/>
                  </a:moveTo>
                  <a:lnTo>
                    <a:pt x="293839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74" name="Google Shape;874;p55"/>
            <p:cNvSpPr/>
            <p:nvPr/>
          </p:nvSpPr>
          <p:spPr>
            <a:xfrm>
              <a:off x="2305062" y="1837918"/>
              <a:ext cx="38100" cy="0"/>
            </a:xfrm>
            <a:custGeom>
              <a:rect b="b" l="l" r="r" t="t"/>
              <a:pathLst>
                <a:path extrusionOk="0" h="120000" w="38100">
                  <a:moveTo>
                    <a:pt x="0" y="0"/>
                  </a:moveTo>
                  <a:lnTo>
                    <a:pt x="37757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75" name="Google Shape;875;p55"/>
            <p:cNvSpPr/>
            <p:nvPr/>
          </p:nvSpPr>
          <p:spPr>
            <a:xfrm>
              <a:off x="2336723" y="1837918"/>
              <a:ext cx="537845" cy="0"/>
            </a:xfrm>
            <a:custGeom>
              <a:rect b="b" l="l" r="r" t="t"/>
              <a:pathLst>
                <a:path extrusionOk="0" h="120000" w="537844">
                  <a:moveTo>
                    <a:pt x="0" y="0"/>
                  </a:moveTo>
                  <a:lnTo>
                    <a:pt x="537654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876" name="Google Shape;876;p55"/>
          <p:cNvSpPr txBox="1"/>
          <p:nvPr/>
        </p:nvSpPr>
        <p:spPr>
          <a:xfrm>
            <a:off x="522795" y="684452"/>
            <a:ext cx="3680460" cy="18472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Thèse effective de Church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Les modèles suivants se simulent deux à deux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68020" marR="0" rtl="0" algn="l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Les machines de Turing à un ruban.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680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Les machines de Turing à deux rubans.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680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Les machines à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≥</a:t>
            </a:r>
            <a:r>
              <a:rPr baseline="-25000" lang="en-US" sz="9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2 piles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6802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Les machines RAM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680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 strike="sngStrike">
                <a:latin typeface="Helvetica Neue"/>
                <a:ea typeface="Helvetica Neue"/>
                <a:cs typeface="Helvetica Neue"/>
                <a:sym typeface="Helvetica Neue"/>
              </a:rPr>
              <a:t>Les machines à </a:t>
            </a:r>
            <a:r>
              <a:rPr i="1" lang="en-US" sz="900" strike="sngStrike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900" strike="noStrike">
                <a:latin typeface="Lucida Sans"/>
                <a:ea typeface="Lucida Sans"/>
                <a:cs typeface="Lucida Sans"/>
                <a:sym typeface="Lucida Sans"/>
              </a:rPr>
              <a:t>≥ </a:t>
            </a:r>
            <a:r>
              <a:rPr lang="en-US" sz="900" strike="noStrike">
                <a:latin typeface="Helvetica Neue"/>
                <a:ea typeface="Helvetica Neue"/>
                <a:cs typeface="Helvetica Neue"/>
                <a:sym typeface="Helvetica Neue"/>
              </a:rPr>
              <a:t>2 compteurs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680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Les programmes </a:t>
            </a:r>
            <a:r>
              <a:rPr baseline="30000" lang="en-US" sz="900">
                <a:latin typeface="Helvetica Neue"/>
                <a:ea typeface="Helvetica Neue"/>
                <a:cs typeface="Helvetica Neue"/>
                <a:sym typeface="Helvetica Neue"/>
              </a:rPr>
              <a:t>2 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JAVA, C, CAML, . . 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91160" marR="43180" rtl="0" algn="l">
              <a:lnSpc>
                <a:spcPct val="100000"/>
              </a:lnSpc>
              <a:spcBef>
                <a:spcPts val="141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de telle sorte que :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instructions de l’un sont simulées par  un nombre d’instructions polynomial en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par l’autre.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7" name="Google Shape;877;p55"/>
          <p:cNvSpPr/>
          <p:nvPr/>
        </p:nvSpPr>
        <p:spPr>
          <a:xfrm>
            <a:off x="359994" y="3078657"/>
            <a:ext cx="1828800" cy="0"/>
          </a:xfrm>
          <a:custGeom>
            <a:rect b="b" l="l" r="r" t="t"/>
            <a:pathLst>
              <a:path extrusionOk="0" h="120000"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78" name="Google Shape;878;p55"/>
          <p:cNvSpPr txBox="1"/>
          <p:nvPr/>
        </p:nvSpPr>
        <p:spPr>
          <a:xfrm>
            <a:off x="491807" y="3090291"/>
            <a:ext cx="2868930" cy="306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1. dont les registres restent bornés.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2. en définissant proprement les instructions autorisées.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9" name="Google Shape;879;p55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15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1053477" y="58214"/>
            <a:ext cx="24003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Le paysage de la calculabilité</a:t>
            </a:r>
            <a:endParaRPr/>
          </a:p>
        </p:txBody>
      </p:sp>
      <p:sp>
        <p:nvSpPr>
          <p:cNvPr id="75" name="Google Shape;75;p11"/>
          <p:cNvSpPr txBox="1"/>
          <p:nvPr/>
        </p:nvSpPr>
        <p:spPr>
          <a:xfrm>
            <a:off x="1039850" y="1130970"/>
            <a:ext cx="2553970" cy="986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812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latin typeface="Lucida Sans"/>
                <a:ea typeface="Lucida Sans"/>
                <a:cs typeface="Lucida Sans"/>
                <a:sym typeface="Lucida Sans"/>
              </a:rPr>
              <a:t>P(Σ</a:t>
            </a:r>
            <a:r>
              <a:rPr baseline="30000" lang="en-US" sz="1050">
                <a:latin typeface="Cambria"/>
                <a:ea typeface="Cambria"/>
                <a:cs typeface="Cambria"/>
                <a:sym typeface="Cambria"/>
              </a:rPr>
              <a:t>∗</a:t>
            </a:r>
            <a:r>
              <a:rPr lang="en-US" sz="95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950">
                <a:latin typeface="Helvetica Neue"/>
                <a:ea typeface="Helvetica Neue"/>
                <a:cs typeface="Helvetica Neue"/>
                <a:sym typeface="Helvetica Neue"/>
              </a:rPr>
              <a:t>: langages quelconques</a:t>
            </a:r>
            <a:endParaRPr sz="9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20675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950">
                <a:latin typeface="Times New Roman"/>
                <a:ea typeface="Times New Roman"/>
                <a:cs typeface="Times New Roman"/>
                <a:sym typeface="Times New Roman"/>
              </a:rPr>
              <a:t>RE </a:t>
            </a:r>
            <a:r>
              <a:rPr lang="en-US" sz="950">
                <a:latin typeface="Helvetica Neue"/>
                <a:ea typeface="Helvetica Neue"/>
                <a:cs typeface="Helvetica Neue"/>
                <a:sym typeface="Helvetica Neue"/>
              </a:rPr>
              <a:t>: langages semi-décidables</a:t>
            </a:r>
            <a:endParaRPr sz="9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6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latin typeface="Times New Roman"/>
                <a:ea typeface="Times New Roman"/>
                <a:cs typeface="Times New Roman"/>
                <a:sym typeface="Times New Roman"/>
              </a:rPr>
              <a:t>R </a:t>
            </a:r>
            <a:r>
              <a:rPr lang="en-US" sz="950">
                <a:latin typeface="Helvetica Neue"/>
                <a:ea typeface="Helvetica Neue"/>
                <a:cs typeface="Helvetica Neue"/>
                <a:sym typeface="Helvetica Neue"/>
              </a:rPr>
              <a:t>: langages décidables</a:t>
            </a:r>
            <a:endParaRPr sz="9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" name="Google Shape;76;p11"/>
          <p:cNvSpPr/>
          <p:nvPr/>
        </p:nvSpPr>
        <p:spPr>
          <a:xfrm>
            <a:off x="606951" y="900131"/>
            <a:ext cx="3394710" cy="1681480"/>
          </a:xfrm>
          <a:custGeom>
            <a:rect b="b" l="l" r="r" t="t"/>
            <a:pathLst>
              <a:path extrusionOk="0" h="1681480" w="3394710">
                <a:moveTo>
                  <a:pt x="2080205" y="1198181"/>
                </a:moveTo>
                <a:lnTo>
                  <a:pt x="2069782" y="1159543"/>
                </a:lnTo>
                <a:lnTo>
                  <a:pt x="2039507" y="1122664"/>
                </a:lnTo>
                <a:lnTo>
                  <a:pt x="1990865" y="1087951"/>
                </a:lnTo>
                <a:lnTo>
                  <a:pt x="1925343" y="1055807"/>
                </a:lnTo>
                <a:lnTo>
                  <a:pt x="1886716" y="1040825"/>
                </a:lnTo>
                <a:lnTo>
                  <a:pt x="1844428" y="1026637"/>
                </a:lnTo>
                <a:lnTo>
                  <a:pt x="1798663" y="1013293"/>
                </a:lnTo>
                <a:lnTo>
                  <a:pt x="1749607" y="1000845"/>
                </a:lnTo>
                <a:lnTo>
                  <a:pt x="1697447" y="989342"/>
                </a:lnTo>
                <a:lnTo>
                  <a:pt x="1642367" y="978835"/>
                </a:lnTo>
                <a:lnTo>
                  <a:pt x="1584555" y="969375"/>
                </a:lnTo>
                <a:lnTo>
                  <a:pt x="1524195" y="961013"/>
                </a:lnTo>
                <a:lnTo>
                  <a:pt x="1461474" y="953798"/>
                </a:lnTo>
                <a:lnTo>
                  <a:pt x="1396577" y="947781"/>
                </a:lnTo>
                <a:lnTo>
                  <a:pt x="1329691" y="943014"/>
                </a:lnTo>
                <a:lnTo>
                  <a:pt x="1261001" y="939546"/>
                </a:lnTo>
                <a:lnTo>
                  <a:pt x="1190693" y="937428"/>
                </a:lnTo>
                <a:lnTo>
                  <a:pt x="1118952" y="936711"/>
                </a:lnTo>
                <a:lnTo>
                  <a:pt x="1047212" y="937428"/>
                </a:lnTo>
                <a:lnTo>
                  <a:pt x="976904" y="939546"/>
                </a:lnTo>
                <a:lnTo>
                  <a:pt x="908214" y="943014"/>
                </a:lnTo>
                <a:lnTo>
                  <a:pt x="841327" y="947781"/>
                </a:lnTo>
                <a:lnTo>
                  <a:pt x="776431" y="953798"/>
                </a:lnTo>
                <a:lnTo>
                  <a:pt x="713710" y="961013"/>
                </a:lnTo>
                <a:lnTo>
                  <a:pt x="653350" y="969375"/>
                </a:lnTo>
                <a:lnTo>
                  <a:pt x="595537" y="978835"/>
                </a:lnTo>
                <a:lnTo>
                  <a:pt x="540458" y="989342"/>
                </a:lnTo>
                <a:lnTo>
                  <a:pt x="488297" y="1000845"/>
                </a:lnTo>
                <a:lnTo>
                  <a:pt x="439242" y="1013293"/>
                </a:lnTo>
                <a:lnTo>
                  <a:pt x="393477" y="1026637"/>
                </a:lnTo>
                <a:lnTo>
                  <a:pt x="351188" y="1040825"/>
                </a:lnTo>
                <a:lnTo>
                  <a:pt x="312562" y="1055807"/>
                </a:lnTo>
                <a:lnTo>
                  <a:pt x="277784" y="1071533"/>
                </a:lnTo>
                <a:lnTo>
                  <a:pt x="220516" y="1105012"/>
                </a:lnTo>
                <a:lnTo>
                  <a:pt x="180871" y="1140858"/>
                </a:lnTo>
                <a:lnTo>
                  <a:pt x="160337" y="1178667"/>
                </a:lnTo>
                <a:lnTo>
                  <a:pt x="157700" y="1198181"/>
                </a:lnTo>
                <a:lnTo>
                  <a:pt x="160337" y="1217695"/>
                </a:lnTo>
                <a:lnTo>
                  <a:pt x="180871" y="1255504"/>
                </a:lnTo>
                <a:lnTo>
                  <a:pt x="220516" y="1291351"/>
                </a:lnTo>
                <a:lnTo>
                  <a:pt x="277784" y="1324830"/>
                </a:lnTo>
                <a:lnTo>
                  <a:pt x="312562" y="1340555"/>
                </a:lnTo>
                <a:lnTo>
                  <a:pt x="351188" y="1355538"/>
                </a:lnTo>
                <a:lnTo>
                  <a:pt x="393477" y="1369726"/>
                </a:lnTo>
                <a:lnTo>
                  <a:pt x="439242" y="1383069"/>
                </a:lnTo>
                <a:lnTo>
                  <a:pt x="488297" y="1395518"/>
                </a:lnTo>
                <a:lnTo>
                  <a:pt x="540458" y="1407021"/>
                </a:lnTo>
                <a:lnTo>
                  <a:pt x="595537" y="1417528"/>
                </a:lnTo>
                <a:lnTo>
                  <a:pt x="653350" y="1426988"/>
                </a:lnTo>
                <a:lnTo>
                  <a:pt x="713710" y="1435350"/>
                </a:lnTo>
                <a:lnTo>
                  <a:pt x="776431" y="1442565"/>
                </a:lnTo>
                <a:lnTo>
                  <a:pt x="841327" y="1448581"/>
                </a:lnTo>
                <a:lnTo>
                  <a:pt x="908214" y="1453349"/>
                </a:lnTo>
                <a:lnTo>
                  <a:pt x="976904" y="1456817"/>
                </a:lnTo>
                <a:lnTo>
                  <a:pt x="1047212" y="1458934"/>
                </a:lnTo>
                <a:lnTo>
                  <a:pt x="1118952" y="1459652"/>
                </a:lnTo>
                <a:lnTo>
                  <a:pt x="1190693" y="1458934"/>
                </a:lnTo>
                <a:lnTo>
                  <a:pt x="1261001" y="1456817"/>
                </a:lnTo>
                <a:lnTo>
                  <a:pt x="1329691" y="1453349"/>
                </a:lnTo>
                <a:lnTo>
                  <a:pt x="1396577" y="1448581"/>
                </a:lnTo>
                <a:lnTo>
                  <a:pt x="1461474" y="1442565"/>
                </a:lnTo>
                <a:lnTo>
                  <a:pt x="1524195" y="1435350"/>
                </a:lnTo>
                <a:lnTo>
                  <a:pt x="1584555" y="1426988"/>
                </a:lnTo>
                <a:lnTo>
                  <a:pt x="1642367" y="1417528"/>
                </a:lnTo>
                <a:lnTo>
                  <a:pt x="1697447" y="1407021"/>
                </a:lnTo>
                <a:lnTo>
                  <a:pt x="1749607" y="1395518"/>
                </a:lnTo>
                <a:lnTo>
                  <a:pt x="1798663" y="1383069"/>
                </a:lnTo>
                <a:lnTo>
                  <a:pt x="1844428" y="1369726"/>
                </a:lnTo>
                <a:lnTo>
                  <a:pt x="1886716" y="1355538"/>
                </a:lnTo>
                <a:lnTo>
                  <a:pt x="1925343" y="1340555"/>
                </a:lnTo>
                <a:lnTo>
                  <a:pt x="1960121" y="1324830"/>
                </a:lnTo>
                <a:lnTo>
                  <a:pt x="2017388" y="1291351"/>
                </a:lnTo>
                <a:lnTo>
                  <a:pt x="2057033" y="1255504"/>
                </a:lnTo>
                <a:lnTo>
                  <a:pt x="2077568" y="1217695"/>
                </a:lnTo>
                <a:lnTo>
                  <a:pt x="2080205" y="1198181"/>
                </a:lnTo>
                <a:close/>
              </a:path>
              <a:path extrusionOk="0" h="1681480" w="3394710">
                <a:moveTo>
                  <a:pt x="2848934" y="1019984"/>
                </a:moveTo>
                <a:lnTo>
                  <a:pt x="2842563" y="968987"/>
                </a:lnTo>
                <a:lnTo>
                  <a:pt x="2823839" y="919362"/>
                </a:lnTo>
                <a:lnTo>
                  <a:pt x="2793345" y="871330"/>
                </a:lnTo>
                <a:lnTo>
                  <a:pt x="2751664" y="825114"/>
                </a:lnTo>
                <a:lnTo>
                  <a:pt x="2699380" y="780935"/>
                </a:lnTo>
                <a:lnTo>
                  <a:pt x="2637076" y="739015"/>
                </a:lnTo>
                <a:lnTo>
                  <a:pt x="2602348" y="718971"/>
                </a:lnTo>
                <a:lnTo>
                  <a:pt x="2565334" y="699576"/>
                </a:lnTo>
                <a:lnTo>
                  <a:pt x="2526107" y="680856"/>
                </a:lnTo>
                <a:lnTo>
                  <a:pt x="2484739" y="662840"/>
                </a:lnTo>
                <a:lnTo>
                  <a:pt x="2441303" y="645555"/>
                </a:lnTo>
                <a:lnTo>
                  <a:pt x="2395873" y="629029"/>
                </a:lnTo>
                <a:lnTo>
                  <a:pt x="2348520" y="613290"/>
                </a:lnTo>
                <a:lnTo>
                  <a:pt x="2299319" y="598365"/>
                </a:lnTo>
                <a:lnTo>
                  <a:pt x="2248342" y="584282"/>
                </a:lnTo>
                <a:lnTo>
                  <a:pt x="2195661" y="571069"/>
                </a:lnTo>
                <a:lnTo>
                  <a:pt x="2141351" y="558754"/>
                </a:lnTo>
                <a:lnTo>
                  <a:pt x="2085482" y="547364"/>
                </a:lnTo>
                <a:lnTo>
                  <a:pt x="2028130" y="536928"/>
                </a:lnTo>
                <a:lnTo>
                  <a:pt x="1969366" y="527472"/>
                </a:lnTo>
                <a:lnTo>
                  <a:pt x="1909263" y="519024"/>
                </a:lnTo>
                <a:lnTo>
                  <a:pt x="1847894" y="511613"/>
                </a:lnTo>
                <a:lnTo>
                  <a:pt x="1785333" y="505267"/>
                </a:lnTo>
                <a:lnTo>
                  <a:pt x="1721651" y="500011"/>
                </a:lnTo>
                <a:lnTo>
                  <a:pt x="1656923" y="495876"/>
                </a:lnTo>
                <a:lnTo>
                  <a:pt x="1591220" y="492887"/>
                </a:lnTo>
                <a:lnTo>
                  <a:pt x="1524616" y="491074"/>
                </a:lnTo>
                <a:lnTo>
                  <a:pt x="1457183" y="490463"/>
                </a:lnTo>
                <a:lnTo>
                  <a:pt x="1389751" y="491074"/>
                </a:lnTo>
                <a:lnTo>
                  <a:pt x="1323147" y="492887"/>
                </a:lnTo>
                <a:lnTo>
                  <a:pt x="1257444" y="495876"/>
                </a:lnTo>
                <a:lnTo>
                  <a:pt x="1192716" y="500011"/>
                </a:lnTo>
                <a:lnTo>
                  <a:pt x="1129034" y="505267"/>
                </a:lnTo>
                <a:lnTo>
                  <a:pt x="1066473" y="511613"/>
                </a:lnTo>
                <a:lnTo>
                  <a:pt x="1005104" y="519024"/>
                </a:lnTo>
                <a:lnTo>
                  <a:pt x="945001" y="527472"/>
                </a:lnTo>
                <a:lnTo>
                  <a:pt x="886237" y="536928"/>
                </a:lnTo>
                <a:lnTo>
                  <a:pt x="828885" y="547364"/>
                </a:lnTo>
                <a:lnTo>
                  <a:pt x="773016" y="558754"/>
                </a:lnTo>
                <a:lnTo>
                  <a:pt x="718706" y="571069"/>
                </a:lnTo>
                <a:lnTo>
                  <a:pt x="666025" y="584282"/>
                </a:lnTo>
                <a:lnTo>
                  <a:pt x="615048" y="598365"/>
                </a:lnTo>
                <a:lnTo>
                  <a:pt x="565847" y="613290"/>
                </a:lnTo>
                <a:lnTo>
                  <a:pt x="518494" y="629029"/>
                </a:lnTo>
                <a:lnTo>
                  <a:pt x="473064" y="645555"/>
                </a:lnTo>
                <a:lnTo>
                  <a:pt x="429628" y="662840"/>
                </a:lnTo>
                <a:lnTo>
                  <a:pt x="388260" y="680856"/>
                </a:lnTo>
                <a:lnTo>
                  <a:pt x="349033" y="699576"/>
                </a:lnTo>
                <a:lnTo>
                  <a:pt x="312019" y="718971"/>
                </a:lnTo>
                <a:lnTo>
                  <a:pt x="277291" y="739015"/>
                </a:lnTo>
                <a:lnTo>
                  <a:pt x="244923" y="759678"/>
                </a:lnTo>
                <a:lnTo>
                  <a:pt x="187556" y="802756"/>
                </a:lnTo>
                <a:lnTo>
                  <a:pt x="140501" y="847981"/>
                </a:lnTo>
                <a:lnTo>
                  <a:pt x="104340" y="895133"/>
                </a:lnTo>
                <a:lnTo>
                  <a:pt x="79659" y="943989"/>
                </a:lnTo>
                <a:lnTo>
                  <a:pt x="67038" y="994328"/>
                </a:lnTo>
                <a:lnTo>
                  <a:pt x="65433" y="1019984"/>
                </a:lnTo>
                <a:lnTo>
                  <a:pt x="67038" y="1045640"/>
                </a:lnTo>
                <a:lnTo>
                  <a:pt x="79659" y="1095979"/>
                </a:lnTo>
                <a:lnTo>
                  <a:pt x="104340" y="1144835"/>
                </a:lnTo>
                <a:lnTo>
                  <a:pt x="140501" y="1191987"/>
                </a:lnTo>
                <a:lnTo>
                  <a:pt x="187556" y="1237212"/>
                </a:lnTo>
                <a:lnTo>
                  <a:pt x="244923" y="1280289"/>
                </a:lnTo>
                <a:lnTo>
                  <a:pt x="277291" y="1300953"/>
                </a:lnTo>
                <a:lnTo>
                  <a:pt x="312019" y="1320996"/>
                </a:lnTo>
                <a:lnTo>
                  <a:pt x="349033" y="1340392"/>
                </a:lnTo>
                <a:lnTo>
                  <a:pt x="388260" y="1359111"/>
                </a:lnTo>
                <a:lnTo>
                  <a:pt x="429628" y="1377127"/>
                </a:lnTo>
                <a:lnTo>
                  <a:pt x="473064" y="1394412"/>
                </a:lnTo>
                <a:lnTo>
                  <a:pt x="518494" y="1410938"/>
                </a:lnTo>
                <a:lnTo>
                  <a:pt x="565847" y="1426678"/>
                </a:lnTo>
                <a:lnTo>
                  <a:pt x="615048" y="1441603"/>
                </a:lnTo>
                <a:lnTo>
                  <a:pt x="666025" y="1455685"/>
                </a:lnTo>
                <a:lnTo>
                  <a:pt x="718706" y="1468898"/>
                </a:lnTo>
                <a:lnTo>
                  <a:pt x="773016" y="1481213"/>
                </a:lnTo>
                <a:lnTo>
                  <a:pt x="828885" y="1492603"/>
                </a:lnTo>
                <a:lnTo>
                  <a:pt x="886237" y="1503040"/>
                </a:lnTo>
                <a:lnTo>
                  <a:pt x="945001" y="1512496"/>
                </a:lnTo>
                <a:lnTo>
                  <a:pt x="1005104" y="1520943"/>
                </a:lnTo>
                <a:lnTo>
                  <a:pt x="1066473" y="1528354"/>
                </a:lnTo>
                <a:lnTo>
                  <a:pt x="1129034" y="1534701"/>
                </a:lnTo>
                <a:lnTo>
                  <a:pt x="1192716" y="1539956"/>
                </a:lnTo>
                <a:lnTo>
                  <a:pt x="1257444" y="1544092"/>
                </a:lnTo>
                <a:lnTo>
                  <a:pt x="1323147" y="1547080"/>
                </a:lnTo>
                <a:lnTo>
                  <a:pt x="1389751" y="1548893"/>
                </a:lnTo>
                <a:lnTo>
                  <a:pt x="1457183" y="1549504"/>
                </a:lnTo>
                <a:lnTo>
                  <a:pt x="1524616" y="1548893"/>
                </a:lnTo>
                <a:lnTo>
                  <a:pt x="1591220" y="1547080"/>
                </a:lnTo>
                <a:lnTo>
                  <a:pt x="1656923" y="1544092"/>
                </a:lnTo>
                <a:lnTo>
                  <a:pt x="1721651" y="1539956"/>
                </a:lnTo>
                <a:lnTo>
                  <a:pt x="1785333" y="1534701"/>
                </a:lnTo>
                <a:lnTo>
                  <a:pt x="1847894" y="1528354"/>
                </a:lnTo>
                <a:lnTo>
                  <a:pt x="1909263" y="1520943"/>
                </a:lnTo>
                <a:lnTo>
                  <a:pt x="1969366" y="1512496"/>
                </a:lnTo>
                <a:lnTo>
                  <a:pt x="2028130" y="1503040"/>
                </a:lnTo>
                <a:lnTo>
                  <a:pt x="2085482" y="1492603"/>
                </a:lnTo>
                <a:lnTo>
                  <a:pt x="2141351" y="1481213"/>
                </a:lnTo>
                <a:lnTo>
                  <a:pt x="2195661" y="1468898"/>
                </a:lnTo>
                <a:lnTo>
                  <a:pt x="2248342" y="1455685"/>
                </a:lnTo>
                <a:lnTo>
                  <a:pt x="2299319" y="1441603"/>
                </a:lnTo>
                <a:lnTo>
                  <a:pt x="2348520" y="1426678"/>
                </a:lnTo>
                <a:lnTo>
                  <a:pt x="2395873" y="1410938"/>
                </a:lnTo>
                <a:lnTo>
                  <a:pt x="2441303" y="1394412"/>
                </a:lnTo>
                <a:lnTo>
                  <a:pt x="2484739" y="1377127"/>
                </a:lnTo>
                <a:lnTo>
                  <a:pt x="2526107" y="1359111"/>
                </a:lnTo>
                <a:lnTo>
                  <a:pt x="2565334" y="1340392"/>
                </a:lnTo>
                <a:lnTo>
                  <a:pt x="2602348" y="1320996"/>
                </a:lnTo>
                <a:lnTo>
                  <a:pt x="2637076" y="1300953"/>
                </a:lnTo>
                <a:lnTo>
                  <a:pt x="2669444" y="1280289"/>
                </a:lnTo>
                <a:lnTo>
                  <a:pt x="2726811" y="1237212"/>
                </a:lnTo>
                <a:lnTo>
                  <a:pt x="2773866" y="1191987"/>
                </a:lnTo>
                <a:lnTo>
                  <a:pt x="2810027" y="1144835"/>
                </a:lnTo>
                <a:lnTo>
                  <a:pt x="2834708" y="1095979"/>
                </a:lnTo>
                <a:lnTo>
                  <a:pt x="2847329" y="1045640"/>
                </a:lnTo>
                <a:lnTo>
                  <a:pt x="2848934" y="1019984"/>
                </a:lnTo>
                <a:close/>
              </a:path>
              <a:path extrusionOk="0" h="1681480" w="3394710">
                <a:moveTo>
                  <a:pt x="3394107" y="840474"/>
                </a:moveTo>
                <a:lnTo>
                  <a:pt x="3389452" y="777747"/>
                </a:lnTo>
                <a:lnTo>
                  <a:pt x="3375706" y="716273"/>
                </a:lnTo>
                <a:lnTo>
                  <a:pt x="3353198" y="656214"/>
                </a:lnTo>
                <a:lnTo>
                  <a:pt x="3322256" y="597731"/>
                </a:lnTo>
                <a:lnTo>
                  <a:pt x="3283207" y="540989"/>
                </a:lnTo>
                <a:lnTo>
                  <a:pt x="3236380" y="486148"/>
                </a:lnTo>
                <a:lnTo>
                  <a:pt x="3182103" y="433373"/>
                </a:lnTo>
                <a:lnTo>
                  <a:pt x="3152273" y="407810"/>
                </a:lnTo>
                <a:lnTo>
                  <a:pt x="3120704" y="382824"/>
                </a:lnTo>
                <a:lnTo>
                  <a:pt x="3087436" y="358436"/>
                </a:lnTo>
                <a:lnTo>
                  <a:pt x="3052511" y="334665"/>
                </a:lnTo>
                <a:lnTo>
                  <a:pt x="3015969" y="311533"/>
                </a:lnTo>
                <a:lnTo>
                  <a:pt x="2977852" y="289058"/>
                </a:lnTo>
                <a:lnTo>
                  <a:pt x="2938200" y="267263"/>
                </a:lnTo>
                <a:lnTo>
                  <a:pt x="2897056" y="246166"/>
                </a:lnTo>
                <a:lnTo>
                  <a:pt x="2854458" y="225789"/>
                </a:lnTo>
                <a:lnTo>
                  <a:pt x="2810450" y="206152"/>
                </a:lnTo>
                <a:lnTo>
                  <a:pt x="2765071" y="187274"/>
                </a:lnTo>
                <a:lnTo>
                  <a:pt x="2718362" y="169176"/>
                </a:lnTo>
                <a:lnTo>
                  <a:pt x="2670366" y="151880"/>
                </a:lnTo>
                <a:lnTo>
                  <a:pt x="2621122" y="135404"/>
                </a:lnTo>
                <a:lnTo>
                  <a:pt x="2570671" y="119769"/>
                </a:lnTo>
                <a:lnTo>
                  <a:pt x="2519056" y="104995"/>
                </a:lnTo>
                <a:lnTo>
                  <a:pt x="2466316" y="91104"/>
                </a:lnTo>
                <a:lnTo>
                  <a:pt x="2412493" y="78114"/>
                </a:lnTo>
                <a:lnTo>
                  <a:pt x="2357628" y="66047"/>
                </a:lnTo>
                <a:lnTo>
                  <a:pt x="2301761" y="54923"/>
                </a:lnTo>
                <a:lnTo>
                  <a:pt x="2244935" y="44762"/>
                </a:lnTo>
                <a:lnTo>
                  <a:pt x="2187189" y="35584"/>
                </a:lnTo>
                <a:lnTo>
                  <a:pt x="2128565" y="27410"/>
                </a:lnTo>
                <a:lnTo>
                  <a:pt x="2069104" y="20259"/>
                </a:lnTo>
                <a:lnTo>
                  <a:pt x="2008846" y="14154"/>
                </a:lnTo>
                <a:lnTo>
                  <a:pt x="1947834" y="9112"/>
                </a:lnTo>
                <a:lnTo>
                  <a:pt x="1886107" y="5156"/>
                </a:lnTo>
                <a:lnTo>
                  <a:pt x="1823707" y="2305"/>
                </a:lnTo>
                <a:lnTo>
                  <a:pt x="1760676" y="579"/>
                </a:lnTo>
                <a:lnTo>
                  <a:pt x="1697053" y="0"/>
                </a:lnTo>
                <a:lnTo>
                  <a:pt x="1633430" y="579"/>
                </a:lnTo>
                <a:lnTo>
                  <a:pt x="1570398" y="2305"/>
                </a:lnTo>
                <a:lnTo>
                  <a:pt x="1507999" y="5156"/>
                </a:lnTo>
                <a:lnTo>
                  <a:pt x="1446272" y="9112"/>
                </a:lnTo>
                <a:lnTo>
                  <a:pt x="1385260" y="14154"/>
                </a:lnTo>
                <a:lnTo>
                  <a:pt x="1325002" y="20259"/>
                </a:lnTo>
                <a:lnTo>
                  <a:pt x="1265541" y="27410"/>
                </a:lnTo>
                <a:lnTo>
                  <a:pt x="1206917" y="35584"/>
                </a:lnTo>
                <a:lnTo>
                  <a:pt x="1149171" y="44762"/>
                </a:lnTo>
                <a:lnTo>
                  <a:pt x="1092345" y="54923"/>
                </a:lnTo>
                <a:lnTo>
                  <a:pt x="1036478" y="66047"/>
                </a:lnTo>
                <a:lnTo>
                  <a:pt x="981613" y="78114"/>
                </a:lnTo>
                <a:lnTo>
                  <a:pt x="927790" y="91104"/>
                </a:lnTo>
                <a:lnTo>
                  <a:pt x="875050" y="104995"/>
                </a:lnTo>
                <a:lnTo>
                  <a:pt x="823435" y="119769"/>
                </a:lnTo>
                <a:lnTo>
                  <a:pt x="772984" y="135404"/>
                </a:lnTo>
                <a:lnTo>
                  <a:pt x="723740" y="151880"/>
                </a:lnTo>
                <a:lnTo>
                  <a:pt x="675744" y="169176"/>
                </a:lnTo>
                <a:lnTo>
                  <a:pt x="629035" y="187274"/>
                </a:lnTo>
                <a:lnTo>
                  <a:pt x="583656" y="206152"/>
                </a:lnTo>
                <a:lnTo>
                  <a:pt x="539648" y="225789"/>
                </a:lnTo>
                <a:lnTo>
                  <a:pt x="497050" y="246166"/>
                </a:lnTo>
                <a:lnTo>
                  <a:pt x="455906" y="267263"/>
                </a:lnTo>
                <a:lnTo>
                  <a:pt x="416254" y="289058"/>
                </a:lnTo>
                <a:lnTo>
                  <a:pt x="378137" y="311533"/>
                </a:lnTo>
                <a:lnTo>
                  <a:pt x="341595" y="334665"/>
                </a:lnTo>
                <a:lnTo>
                  <a:pt x="306670" y="358436"/>
                </a:lnTo>
                <a:lnTo>
                  <a:pt x="273402" y="382824"/>
                </a:lnTo>
                <a:lnTo>
                  <a:pt x="241833" y="407810"/>
                </a:lnTo>
                <a:lnTo>
                  <a:pt x="212003" y="433373"/>
                </a:lnTo>
                <a:lnTo>
                  <a:pt x="183954" y="459492"/>
                </a:lnTo>
                <a:lnTo>
                  <a:pt x="133361" y="513321"/>
                </a:lnTo>
                <a:lnTo>
                  <a:pt x="90382" y="569132"/>
                </a:lnTo>
                <a:lnTo>
                  <a:pt x="55345" y="626765"/>
                </a:lnTo>
                <a:lnTo>
                  <a:pt x="28579" y="686056"/>
                </a:lnTo>
                <a:lnTo>
                  <a:pt x="10411" y="746844"/>
                </a:lnTo>
                <a:lnTo>
                  <a:pt x="1170" y="808964"/>
                </a:lnTo>
                <a:lnTo>
                  <a:pt x="0" y="840474"/>
                </a:lnTo>
                <a:lnTo>
                  <a:pt x="1170" y="871983"/>
                </a:lnTo>
                <a:lnTo>
                  <a:pt x="10411" y="934104"/>
                </a:lnTo>
                <a:lnTo>
                  <a:pt x="28579" y="994891"/>
                </a:lnTo>
                <a:lnTo>
                  <a:pt x="55345" y="1054182"/>
                </a:lnTo>
                <a:lnTo>
                  <a:pt x="90382" y="1111814"/>
                </a:lnTo>
                <a:lnTo>
                  <a:pt x="133361" y="1167626"/>
                </a:lnTo>
                <a:lnTo>
                  <a:pt x="183954" y="1221455"/>
                </a:lnTo>
                <a:lnTo>
                  <a:pt x="212003" y="1247574"/>
                </a:lnTo>
                <a:lnTo>
                  <a:pt x="241833" y="1273137"/>
                </a:lnTo>
                <a:lnTo>
                  <a:pt x="273402" y="1298123"/>
                </a:lnTo>
                <a:lnTo>
                  <a:pt x="306670" y="1322511"/>
                </a:lnTo>
                <a:lnTo>
                  <a:pt x="341595" y="1346282"/>
                </a:lnTo>
                <a:lnTo>
                  <a:pt x="378137" y="1369414"/>
                </a:lnTo>
                <a:lnTo>
                  <a:pt x="416254" y="1391888"/>
                </a:lnTo>
                <a:lnTo>
                  <a:pt x="455906" y="1413684"/>
                </a:lnTo>
                <a:lnTo>
                  <a:pt x="497050" y="1434780"/>
                </a:lnTo>
                <a:lnTo>
                  <a:pt x="539648" y="1455158"/>
                </a:lnTo>
                <a:lnTo>
                  <a:pt x="583656" y="1474795"/>
                </a:lnTo>
                <a:lnTo>
                  <a:pt x="629035" y="1493673"/>
                </a:lnTo>
                <a:lnTo>
                  <a:pt x="675744" y="1511770"/>
                </a:lnTo>
                <a:lnTo>
                  <a:pt x="723740" y="1529067"/>
                </a:lnTo>
                <a:lnTo>
                  <a:pt x="772984" y="1545543"/>
                </a:lnTo>
                <a:lnTo>
                  <a:pt x="823435" y="1561178"/>
                </a:lnTo>
                <a:lnTo>
                  <a:pt x="875050" y="1575952"/>
                </a:lnTo>
                <a:lnTo>
                  <a:pt x="927790" y="1589843"/>
                </a:lnTo>
                <a:lnTo>
                  <a:pt x="981613" y="1602833"/>
                </a:lnTo>
                <a:lnTo>
                  <a:pt x="1036478" y="1614900"/>
                </a:lnTo>
                <a:lnTo>
                  <a:pt x="1092345" y="1626024"/>
                </a:lnTo>
                <a:lnTo>
                  <a:pt x="1149171" y="1636185"/>
                </a:lnTo>
                <a:lnTo>
                  <a:pt x="1206917" y="1645363"/>
                </a:lnTo>
                <a:lnTo>
                  <a:pt x="1265541" y="1653537"/>
                </a:lnTo>
                <a:lnTo>
                  <a:pt x="1325002" y="1660688"/>
                </a:lnTo>
                <a:lnTo>
                  <a:pt x="1385260" y="1666793"/>
                </a:lnTo>
                <a:lnTo>
                  <a:pt x="1446272" y="1671835"/>
                </a:lnTo>
                <a:lnTo>
                  <a:pt x="1507999" y="1675791"/>
                </a:lnTo>
                <a:lnTo>
                  <a:pt x="1570398" y="1678642"/>
                </a:lnTo>
                <a:lnTo>
                  <a:pt x="1633430" y="1680368"/>
                </a:lnTo>
                <a:lnTo>
                  <a:pt x="1697053" y="1680947"/>
                </a:lnTo>
                <a:lnTo>
                  <a:pt x="1760676" y="1680368"/>
                </a:lnTo>
                <a:lnTo>
                  <a:pt x="1823707" y="1678642"/>
                </a:lnTo>
                <a:lnTo>
                  <a:pt x="1886107" y="1675791"/>
                </a:lnTo>
                <a:lnTo>
                  <a:pt x="1947834" y="1671835"/>
                </a:lnTo>
                <a:lnTo>
                  <a:pt x="2008846" y="1666793"/>
                </a:lnTo>
                <a:lnTo>
                  <a:pt x="2069104" y="1660688"/>
                </a:lnTo>
                <a:lnTo>
                  <a:pt x="2128565" y="1653537"/>
                </a:lnTo>
                <a:lnTo>
                  <a:pt x="2187189" y="1645363"/>
                </a:lnTo>
                <a:lnTo>
                  <a:pt x="2244935" y="1636185"/>
                </a:lnTo>
                <a:lnTo>
                  <a:pt x="2301761" y="1626024"/>
                </a:lnTo>
                <a:lnTo>
                  <a:pt x="2357628" y="1614900"/>
                </a:lnTo>
                <a:lnTo>
                  <a:pt x="2412493" y="1602833"/>
                </a:lnTo>
                <a:lnTo>
                  <a:pt x="2466316" y="1589843"/>
                </a:lnTo>
                <a:lnTo>
                  <a:pt x="2519056" y="1575952"/>
                </a:lnTo>
                <a:lnTo>
                  <a:pt x="2570671" y="1561178"/>
                </a:lnTo>
                <a:lnTo>
                  <a:pt x="2621122" y="1545543"/>
                </a:lnTo>
                <a:lnTo>
                  <a:pt x="2670366" y="1529067"/>
                </a:lnTo>
                <a:lnTo>
                  <a:pt x="2718362" y="1511770"/>
                </a:lnTo>
                <a:lnTo>
                  <a:pt x="2765071" y="1493673"/>
                </a:lnTo>
                <a:lnTo>
                  <a:pt x="2810450" y="1474795"/>
                </a:lnTo>
                <a:lnTo>
                  <a:pt x="2854458" y="1455158"/>
                </a:lnTo>
                <a:lnTo>
                  <a:pt x="2897056" y="1434780"/>
                </a:lnTo>
                <a:lnTo>
                  <a:pt x="2938200" y="1413684"/>
                </a:lnTo>
                <a:lnTo>
                  <a:pt x="2977852" y="1391888"/>
                </a:lnTo>
                <a:lnTo>
                  <a:pt x="3015969" y="1369414"/>
                </a:lnTo>
                <a:lnTo>
                  <a:pt x="3052511" y="1346282"/>
                </a:lnTo>
                <a:lnTo>
                  <a:pt x="3087436" y="1322511"/>
                </a:lnTo>
                <a:lnTo>
                  <a:pt x="3120704" y="1298123"/>
                </a:lnTo>
                <a:lnTo>
                  <a:pt x="3152273" y="1273137"/>
                </a:lnTo>
                <a:lnTo>
                  <a:pt x="3182103" y="1247574"/>
                </a:lnTo>
                <a:lnTo>
                  <a:pt x="3210152" y="1221455"/>
                </a:lnTo>
                <a:lnTo>
                  <a:pt x="3260745" y="1167626"/>
                </a:lnTo>
                <a:lnTo>
                  <a:pt x="3303724" y="1111814"/>
                </a:lnTo>
                <a:lnTo>
                  <a:pt x="3338761" y="1054182"/>
                </a:lnTo>
                <a:lnTo>
                  <a:pt x="3365527" y="994891"/>
                </a:lnTo>
                <a:lnTo>
                  <a:pt x="3383695" y="934104"/>
                </a:lnTo>
                <a:lnTo>
                  <a:pt x="3392936" y="871983"/>
                </a:lnTo>
                <a:lnTo>
                  <a:pt x="3394107" y="840474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7" name="Google Shape;77;p11"/>
          <p:cNvSpPr txBox="1"/>
          <p:nvPr/>
        </p:nvSpPr>
        <p:spPr>
          <a:xfrm>
            <a:off x="347294" y="2706432"/>
            <a:ext cx="3789679" cy="363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On ne considère dorénavant que les problèmes de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R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: les  langages décidables.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1"/>
          <p:cNvSpPr txBox="1"/>
          <p:nvPr/>
        </p:nvSpPr>
        <p:spPr>
          <a:xfrm>
            <a:off x="4477181" y="3371256"/>
            <a:ext cx="6794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56"/>
          <p:cNvSpPr txBox="1"/>
          <p:nvPr>
            <p:ph type="title"/>
          </p:nvPr>
        </p:nvSpPr>
        <p:spPr>
          <a:xfrm>
            <a:off x="575856" y="59814"/>
            <a:ext cx="3456304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Raison 1 : s’affranchir du modèle de calcul</a:t>
            </a:r>
            <a:endParaRPr/>
          </a:p>
        </p:txBody>
      </p:sp>
      <p:sp>
        <p:nvSpPr>
          <p:cNvPr id="885" name="Google Shape;885;p56"/>
          <p:cNvSpPr txBox="1"/>
          <p:nvPr/>
        </p:nvSpPr>
        <p:spPr>
          <a:xfrm>
            <a:off x="1149502" y="628225"/>
            <a:ext cx="40449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Graphe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6" name="Google Shape;886;p56"/>
          <p:cNvSpPr txBox="1"/>
          <p:nvPr/>
        </p:nvSpPr>
        <p:spPr>
          <a:xfrm>
            <a:off x="1953981" y="454900"/>
            <a:ext cx="887094" cy="540385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74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Algorithme Java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87" name="Google Shape;887;p56"/>
          <p:cNvGrpSpPr/>
          <p:nvPr/>
        </p:nvGrpSpPr>
        <p:grpSpPr>
          <a:xfrm>
            <a:off x="1631931" y="692512"/>
            <a:ext cx="308499" cy="65405"/>
            <a:chOff x="1631931" y="692512"/>
            <a:chExt cx="308499" cy="65405"/>
          </a:xfrm>
        </p:grpSpPr>
        <p:sp>
          <p:nvSpPr>
            <p:cNvPr id="888" name="Google Shape;888;p56"/>
            <p:cNvSpPr/>
            <p:nvPr/>
          </p:nvSpPr>
          <p:spPr>
            <a:xfrm>
              <a:off x="1631931" y="724903"/>
              <a:ext cx="302895" cy="0"/>
            </a:xfrm>
            <a:custGeom>
              <a:rect b="b" l="l" r="r" t="t"/>
              <a:pathLst>
                <a:path extrusionOk="0" h="120000" w="302894">
                  <a:moveTo>
                    <a:pt x="0" y="0"/>
                  </a:moveTo>
                  <a:lnTo>
                    <a:pt x="302312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89" name="Google Shape;889;p56"/>
            <p:cNvSpPr/>
            <p:nvPr/>
          </p:nvSpPr>
          <p:spPr>
            <a:xfrm>
              <a:off x="1909950" y="692512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890" name="Google Shape;890;p56"/>
          <p:cNvGrpSpPr/>
          <p:nvPr/>
        </p:nvGrpSpPr>
        <p:grpSpPr>
          <a:xfrm>
            <a:off x="2848143" y="692512"/>
            <a:ext cx="174043" cy="65405"/>
            <a:chOff x="2848143" y="692512"/>
            <a:chExt cx="174043" cy="65405"/>
          </a:xfrm>
        </p:grpSpPr>
        <p:sp>
          <p:nvSpPr>
            <p:cNvPr id="891" name="Google Shape;891;p56"/>
            <p:cNvSpPr/>
            <p:nvPr/>
          </p:nvSpPr>
          <p:spPr>
            <a:xfrm>
              <a:off x="2848143" y="724903"/>
              <a:ext cx="168275" cy="0"/>
            </a:xfrm>
            <a:custGeom>
              <a:rect b="b" l="l" r="r" t="t"/>
              <a:pathLst>
                <a:path extrusionOk="0" h="120000" w="168275">
                  <a:moveTo>
                    <a:pt x="0" y="0"/>
                  </a:moveTo>
                  <a:lnTo>
                    <a:pt x="16785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92" name="Google Shape;892;p56"/>
            <p:cNvSpPr/>
            <p:nvPr/>
          </p:nvSpPr>
          <p:spPr>
            <a:xfrm>
              <a:off x="2991706" y="692512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893" name="Google Shape;893;p56"/>
          <p:cNvSpPr txBox="1"/>
          <p:nvPr/>
        </p:nvSpPr>
        <p:spPr>
          <a:xfrm>
            <a:off x="3060954" y="639554"/>
            <a:ext cx="44323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Résultat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4" name="Google Shape;894;p56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56"/>
          <p:cNvSpPr txBox="1"/>
          <p:nvPr/>
        </p:nvSpPr>
        <p:spPr>
          <a:xfrm>
            <a:off x="347294" y="1114449"/>
            <a:ext cx="156781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Nombre d’instructions :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57"/>
          <p:cNvSpPr txBox="1"/>
          <p:nvPr>
            <p:ph type="title"/>
          </p:nvPr>
        </p:nvSpPr>
        <p:spPr>
          <a:xfrm>
            <a:off x="575856" y="59814"/>
            <a:ext cx="3456304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Raison 1 : s’affranchir du modèle de calcul</a:t>
            </a:r>
            <a:endParaRPr/>
          </a:p>
        </p:txBody>
      </p:sp>
      <p:sp>
        <p:nvSpPr>
          <p:cNvPr id="901" name="Google Shape;901;p57"/>
          <p:cNvSpPr txBox="1"/>
          <p:nvPr/>
        </p:nvSpPr>
        <p:spPr>
          <a:xfrm>
            <a:off x="1197330" y="618751"/>
            <a:ext cx="40449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Graphe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2" name="Google Shape;902;p57"/>
          <p:cNvSpPr txBox="1"/>
          <p:nvPr/>
        </p:nvSpPr>
        <p:spPr>
          <a:xfrm>
            <a:off x="2001797" y="445425"/>
            <a:ext cx="791210" cy="540385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74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Machine RAM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03" name="Google Shape;903;p57"/>
          <p:cNvGrpSpPr/>
          <p:nvPr/>
        </p:nvGrpSpPr>
        <p:grpSpPr>
          <a:xfrm>
            <a:off x="1679747" y="683038"/>
            <a:ext cx="308499" cy="65405"/>
            <a:chOff x="1679747" y="683038"/>
            <a:chExt cx="308499" cy="65405"/>
          </a:xfrm>
        </p:grpSpPr>
        <p:sp>
          <p:nvSpPr>
            <p:cNvPr id="904" name="Google Shape;904;p57"/>
            <p:cNvSpPr/>
            <p:nvPr/>
          </p:nvSpPr>
          <p:spPr>
            <a:xfrm>
              <a:off x="1679747" y="715429"/>
              <a:ext cx="302895" cy="0"/>
            </a:xfrm>
            <a:custGeom>
              <a:rect b="b" l="l" r="r" t="t"/>
              <a:pathLst>
                <a:path extrusionOk="0" h="120000" w="302894">
                  <a:moveTo>
                    <a:pt x="0" y="0"/>
                  </a:moveTo>
                  <a:lnTo>
                    <a:pt x="302312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05" name="Google Shape;905;p57"/>
            <p:cNvSpPr/>
            <p:nvPr/>
          </p:nvSpPr>
          <p:spPr>
            <a:xfrm>
              <a:off x="1957766" y="683038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906" name="Google Shape;906;p57"/>
          <p:cNvGrpSpPr/>
          <p:nvPr/>
        </p:nvGrpSpPr>
        <p:grpSpPr>
          <a:xfrm>
            <a:off x="2800307" y="683038"/>
            <a:ext cx="174043" cy="65405"/>
            <a:chOff x="2800307" y="683038"/>
            <a:chExt cx="174043" cy="65405"/>
          </a:xfrm>
        </p:grpSpPr>
        <p:sp>
          <p:nvSpPr>
            <p:cNvPr id="907" name="Google Shape;907;p57"/>
            <p:cNvSpPr/>
            <p:nvPr/>
          </p:nvSpPr>
          <p:spPr>
            <a:xfrm>
              <a:off x="2800307" y="715429"/>
              <a:ext cx="168275" cy="0"/>
            </a:xfrm>
            <a:custGeom>
              <a:rect b="b" l="l" r="r" t="t"/>
              <a:pathLst>
                <a:path extrusionOk="0" h="120000" w="168275">
                  <a:moveTo>
                    <a:pt x="0" y="0"/>
                  </a:moveTo>
                  <a:lnTo>
                    <a:pt x="16785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08" name="Google Shape;908;p57"/>
            <p:cNvSpPr/>
            <p:nvPr/>
          </p:nvSpPr>
          <p:spPr>
            <a:xfrm>
              <a:off x="2943870" y="683038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909" name="Google Shape;909;p57"/>
          <p:cNvSpPr txBox="1"/>
          <p:nvPr/>
        </p:nvSpPr>
        <p:spPr>
          <a:xfrm>
            <a:off x="3013138" y="630080"/>
            <a:ext cx="44323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Résultat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0" name="Google Shape;910;p57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57"/>
          <p:cNvSpPr txBox="1"/>
          <p:nvPr/>
        </p:nvSpPr>
        <p:spPr>
          <a:xfrm>
            <a:off x="321894" y="1128660"/>
            <a:ext cx="1688464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Nombre d’instructions :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k</a:t>
            </a:r>
            <a:endParaRPr baseline="30000"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58"/>
          <p:cNvSpPr txBox="1"/>
          <p:nvPr>
            <p:ph type="title"/>
          </p:nvPr>
        </p:nvSpPr>
        <p:spPr>
          <a:xfrm>
            <a:off x="575856" y="59814"/>
            <a:ext cx="3456304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Raison 1 : s’affranchir du modèle de calcul</a:t>
            </a:r>
            <a:endParaRPr/>
          </a:p>
        </p:txBody>
      </p:sp>
      <p:sp>
        <p:nvSpPr>
          <p:cNvPr id="917" name="Google Shape;917;p58"/>
          <p:cNvSpPr txBox="1"/>
          <p:nvPr/>
        </p:nvSpPr>
        <p:spPr>
          <a:xfrm>
            <a:off x="1092060" y="616440"/>
            <a:ext cx="40449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Graphe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8" name="Google Shape;918;p58"/>
          <p:cNvSpPr txBox="1"/>
          <p:nvPr/>
        </p:nvSpPr>
        <p:spPr>
          <a:xfrm>
            <a:off x="1896527" y="443114"/>
            <a:ext cx="1002030" cy="540385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92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Algorithme CAML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19" name="Google Shape;919;p58"/>
          <p:cNvGrpSpPr/>
          <p:nvPr/>
        </p:nvGrpSpPr>
        <p:grpSpPr>
          <a:xfrm>
            <a:off x="1574476" y="680726"/>
            <a:ext cx="308500" cy="65405"/>
            <a:chOff x="1574476" y="680726"/>
            <a:chExt cx="308500" cy="65405"/>
          </a:xfrm>
        </p:grpSpPr>
        <p:sp>
          <p:nvSpPr>
            <p:cNvPr id="920" name="Google Shape;920;p58"/>
            <p:cNvSpPr/>
            <p:nvPr/>
          </p:nvSpPr>
          <p:spPr>
            <a:xfrm>
              <a:off x="1574476" y="713117"/>
              <a:ext cx="302895" cy="0"/>
            </a:xfrm>
            <a:custGeom>
              <a:rect b="b" l="l" r="r" t="t"/>
              <a:pathLst>
                <a:path extrusionOk="0" h="120000" w="302894">
                  <a:moveTo>
                    <a:pt x="0" y="0"/>
                  </a:moveTo>
                  <a:lnTo>
                    <a:pt x="302312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21" name="Google Shape;921;p58"/>
            <p:cNvSpPr/>
            <p:nvPr/>
          </p:nvSpPr>
          <p:spPr>
            <a:xfrm>
              <a:off x="1852496" y="680726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922" name="Google Shape;922;p58"/>
          <p:cNvGrpSpPr/>
          <p:nvPr/>
        </p:nvGrpSpPr>
        <p:grpSpPr>
          <a:xfrm>
            <a:off x="2905585" y="680726"/>
            <a:ext cx="174042" cy="65405"/>
            <a:chOff x="2905585" y="680726"/>
            <a:chExt cx="174042" cy="65405"/>
          </a:xfrm>
        </p:grpSpPr>
        <p:sp>
          <p:nvSpPr>
            <p:cNvPr id="923" name="Google Shape;923;p58"/>
            <p:cNvSpPr/>
            <p:nvPr/>
          </p:nvSpPr>
          <p:spPr>
            <a:xfrm>
              <a:off x="2905585" y="713117"/>
              <a:ext cx="168275" cy="0"/>
            </a:xfrm>
            <a:custGeom>
              <a:rect b="b" l="l" r="r" t="t"/>
              <a:pathLst>
                <a:path extrusionOk="0" h="120000" w="168275">
                  <a:moveTo>
                    <a:pt x="0" y="0"/>
                  </a:moveTo>
                  <a:lnTo>
                    <a:pt x="16785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24" name="Google Shape;924;p58"/>
            <p:cNvSpPr/>
            <p:nvPr/>
          </p:nvSpPr>
          <p:spPr>
            <a:xfrm>
              <a:off x="3049147" y="680726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925" name="Google Shape;925;p58"/>
          <p:cNvSpPr txBox="1"/>
          <p:nvPr/>
        </p:nvSpPr>
        <p:spPr>
          <a:xfrm>
            <a:off x="3118408" y="627768"/>
            <a:ext cx="44323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Résultat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6" name="Google Shape;926;p58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58"/>
          <p:cNvSpPr txBox="1"/>
          <p:nvPr/>
        </p:nvSpPr>
        <p:spPr>
          <a:xfrm>
            <a:off x="321894" y="1132127"/>
            <a:ext cx="234124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Nombre d’instructions :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baseline="30000" lang="en-US" sz="900">
                <a:latin typeface="Lucida Sans"/>
                <a:ea typeface="Lucida Sans"/>
                <a:cs typeface="Lucida Sans"/>
                <a:sym typeface="Lucida Sans"/>
              </a:rPr>
              <a:t>′ 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kk </a:t>
            </a:r>
            <a:r>
              <a:rPr baseline="30000" lang="en-US" sz="900">
                <a:latin typeface="Lucida Sans"/>
                <a:ea typeface="Lucida Sans"/>
                <a:cs typeface="Lucida Sans"/>
                <a:sym typeface="Lucida Sans"/>
              </a:rPr>
              <a:t>′</a:t>
            </a:r>
            <a:endParaRPr baseline="30000" sz="900"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59"/>
          <p:cNvSpPr txBox="1"/>
          <p:nvPr>
            <p:ph type="title"/>
          </p:nvPr>
        </p:nvSpPr>
        <p:spPr>
          <a:xfrm>
            <a:off x="575856" y="59814"/>
            <a:ext cx="3456304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Raison 1 : s’affranchir du modèle de calcul</a:t>
            </a:r>
            <a:endParaRPr/>
          </a:p>
        </p:txBody>
      </p:sp>
      <p:sp>
        <p:nvSpPr>
          <p:cNvPr id="933" name="Google Shape;933;p59"/>
          <p:cNvSpPr txBox="1"/>
          <p:nvPr/>
        </p:nvSpPr>
        <p:spPr>
          <a:xfrm>
            <a:off x="1073492" y="616440"/>
            <a:ext cx="40449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Graphe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4" name="Google Shape;934;p59"/>
          <p:cNvSpPr txBox="1"/>
          <p:nvPr/>
        </p:nvSpPr>
        <p:spPr>
          <a:xfrm>
            <a:off x="1877972" y="443114"/>
            <a:ext cx="1038860" cy="540385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92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Machine de Turing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35" name="Google Shape;935;p59"/>
          <p:cNvGrpSpPr/>
          <p:nvPr/>
        </p:nvGrpSpPr>
        <p:grpSpPr>
          <a:xfrm>
            <a:off x="1555922" y="680726"/>
            <a:ext cx="308499" cy="65405"/>
            <a:chOff x="1555922" y="680726"/>
            <a:chExt cx="308499" cy="65405"/>
          </a:xfrm>
        </p:grpSpPr>
        <p:sp>
          <p:nvSpPr>
            <p:cNvPr id="936" name="Google Shape;936;p59"/>
            <p:cNvSpPr/>
            <p:nvPr/>
          </p:nvSpPr>
          <p:spPr>
            <a:xfrm>
              <a:off x="1555922" y="713117"/>
              <a:ext cx="302895" cy="0"/>
            </a:xfrm>
            <a:custGeom>
              <a:rect b="b" l="l" r="r" t="t"/>
              <a:pathLst>
                <a:path extrusionOk="0" h="120000" w="302894">
                  <a:moveTo>
                    <a:pt x="0" y="0"/>
                  </a:moveTo>
                  <a:lnTo>
                    <a:pt x="302312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37" name="Google Shape;937;p59"/>
            <p:cNvSpPr/>
            <p:nvPr/>
          </p:nvSpPr>
          <p:spPr>
            <a:xfrm>
              <a:off x="1833941" y="680726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938" name="Google Shape;938;p59"/>
          <p:cNvGrpSpPr/>
          <p:nvPr/>
        </p:nvGrpSpPr>
        <p:grpSpPr>
          <a:xfrm>
            <a:off x="2924153" y="680726"/>
            <a:ext cx="174042" cy="65405"/>
            <a:chOff x="2924153" y="680726"/>
            <a:chExt cx="174042" cy="65405"/>
          </a:xfrm>
        </p:grpSpPr>
        <p:sp>
          <p:nvSpPr>
            <p:cNvPr id="939" name="Google Shape;939;p59"/>
            <p:cNvSpPr/>
            <p:nvPr/>
          </p:nvSpPr>
          <p:spPr>
            <a:xfrm>
              <a:off x="2924153" y="713117"/>
              <a:ext cx="168275" cy="0"/>
            </a:xfrm>
            <a:custGeom>
              <a:rect b="b" l="l" r="r" t="t"/>
              <a:pathLst>
                <a:path extrusionOk="0" h="120000" w="168275">
                  <a:moveTo>
                    <a:pt x="0" y="0"/>
                  </a:moveTo>
                  <a:lnTo>
                    <a:pt x="16785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40" name="Google Shape;940;p59"/>
            <p:cNvSpPr/>
            <p:nvPr/>
          </p:nvSpPr>
          <p:spPr>
            <a:xfrm>
              <a:off x="3067715" y="680726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941" name="Google Shape;941;p59"/>
          <p:cNvSpPr txBox="1"/>
          <p:nvPr/>
        </p:nvSpPr>
        <p:spPr>
          <a:xfrm>
            <a:off x="3136963" y="627768"/>
            <a:ext cx="44323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Résultat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2" name="Google Shape;942;p59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59"/>
          <p:cNvSpPr txBox="1"/>
          <p:nvPr/>
        </p:nvSpPr>
        <p:spPr>
          <a:xfrm>
            <a:off x="321894" y="1132127"/>
            <a:ext cx="257683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Nombre d’instructions :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kk </a:t>
            </a:r>
            <a:r>
              <a:rPr baseline="30000" lang="en-US" sz="900">
                <a:latin typeface="Lucida Sans"/>
                <a:ea typeface="Lucida Sans"/>
                <a:cs typeface="Lucida Sans"/>
                <a:sym typeface="Lucida Sans"/>
              </a:rPr>
              <a:t>′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baseline="30000" lang="en-US" sz="900">
                <a:latin typeface="Lucida Sans"/>
                <a:ea typeface="Lucida Sans"/>
                <a:cs typeface="Lucida Sans"/>
                <a:sym typeface="Lucida Sans"/>
              </a:rPr>
              <a:t>′′ 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kk </a:t>
            </a:r>
            <a:r>
              <a:rPr baseline="30000" lang="en-US" sz="900">
                <a:latin typeface="Lucida Sans"/>
                <a:ea typeface="Lucida Sans"/>
                <a:cs typeface="Lucida Sans"/>
                <a:sym typeface="Lucida Sans"/>
              </a:rPr>
              <a:t>′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baseline="30000" lang="en-US" sz="900">
                <a:latin typeface="Lucida Sans"/>
                <a:ea typeface="Lucida Sans"/>
                <a:cs typeface="Lucida Sans"/>
                <a:sym typeface="Lucida Sans"/>
              </a:rPr>
              <a:t>′′</a:t>
            </a:r>
            <a:endParaRPr baseline="30000" sz="900"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60"/>
          <p:cNvSpPr txBox="1"/>
          <p:nvPr>
            <p:ph type="title"/>
          </p:nvPr>
        </p:nvSpPr>
        <p:spPr>
          <a:xfrm>
            <a:off x="575856" y="59814"/>
            <a:ext cx="3456304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Raison 1 : s’affranchir du modèle de calcul</a:t>
            </a:r>
            <a:endParaRPr/>
          </a:p>
        </p:txBody>
      </p:sp>
      <p:sp>
        <p:nvSpPr>
          <p:cNvPr id="949" name="Google Shape;949;p60"/>
          <p:cNvSpPr txBox="1"/>
          <p:nvPr/>
        </p:nvSpPr>
        <p:spPr>
          <a:xfrm>
            <a:off x="1073492" y="616440"/>
            <a:ext cx="40449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Graphe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0" name="Google Shape;950;p60"/>
          <p:cNvSpPr txBox="1"/>
          <p:nvPr/>
        </p:nvSpPr>
        <p:spPr>
          <a:xfrm>
            <a:off x="1877972" y="443114"/>
            <a:ext cx="1038860" cy="540385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92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Machine de Turing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51" name="Google Shape;951;p60"/>
          <p:cNvGrpSpPr/>
          <p:nvPr/>
        </p:nvGrpSpPr>
        <p:grpSpPr>
          <a:xfrm>
            <a:off x="1555922" y="680726"/>
            <a:ext cx="308499" cy="65405"/>
            <a:chOff x="1555922" y="680726"/>
            <a:chExt cx="308499" cy="65405"/>
          </a:xfrm>
        </p:grpSpPr>
        <p:sp>
          <p:nvSpPr>
            <p:cNvPr id="952" name="Google Shape;952;p60"/>
            <p:cNvSpPr/>
            <p:nvPr/>
          </p:nvSpPr>
          <p:spPr>
            <a:xfrm>
              <a:off x="1555922" y="713117"/>
              <a:ext cx="302895" cy="0"/>
            </a:xfrm>
            <a:custGeom>
              <a:rect b="b" l="l" r="r" t="t"/>
              <a:pathLst>
                <a:path extrusionOk="0" h="120000" w="302894">
                  <a:moveTo>
                    <a:pt x="0" y="0"/>
                  </a:moveTo>
                  <a:lnTo>
                    <a:pt x="302312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53" name="Google Shape;953;p60"/>
            <p:cNvSpPr/>
            <p:nvPr/>
          </p:nvSpPr>
          <p:spPr>
            <a:xfrm>
              <a:off x="1833941" y="680726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954" name="Google Shape;954;p60"/>
          <p:cNvGrpSpPr/>
          <p:nvPr/>
        </p:nvGrpSpPr>
        <p:grpSpPr>
          <a:xfrm>
            <a:off x="2924153" y="680726"/>
            <a:ext cx="174042" cy="65405"/>
            <a:chOff x="2924153" y="680726"/>
            <a:chExt cx="174042" cy="65405"/>
          </a:xfrm>
        </p:grpSpPr>
        <p:sp>
          <p:nvSpPr>
            <p:cNvPr id="955" name="Google Shape;955;p60"/>
            <p:cNvSpPr/>
            <p:nvPr/>
          </p:nvSpPr>
          <p:spPr>
            <a:xfrm>
              <a:off x="2924153" y="713117"/>
              <a:ext cx="168275" cy="0"/>
            </a:xfrm>
            <a:custGeom>
              <a:rect b="b" l="l" r="r" t="t"/>
              <a:pathLst>
                <a:path extrusionOk="0" h="120000" w="168275">
                  <a:moveTo>
                    <a:pt x="0" y="0"/>
                  </a:moveTo>
                  <a:lnTo>
                    <a:pt x="16785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56" name="Google Shape;956;p60"/>
            <p:cNvSpPr/>
            <p:nvPr/>
          </p:nvSpPr>
          <p:spPr>
            <a:xfrm>
              <a:off x="3067715" y="680726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957" name="Google Shape;957;p60"/>
          <p:cNvSpPr txBox="1"/>
          <p:nvPr/>
        </p:nvSpPr>
        <p:spPr>
          <a:xfrm>
            <a:off x="3136963" y="627768"/>
            <a:ext cx="44323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Résultat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8" name="Google Shape;958;p60"/>
          <p:cNvSpPr/>
          <p:nvPr/>
        </p:nvSpPr>
        <p:spPr>
          <a:xfrm>
            <a:off x="495363" y="161074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59" name="Google Shape;959;p60"/>
          <p:cNvSpPr txBox="1"/>
          <p:nvPr/>
        </p:nvSpPr>
        <p:spPr>
          <a:xfrm>
            <a:off x="309194" y="1132127"/>
            <a:ext cx="3964304" cy="935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Nombre d’instructions :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kk </a:t>
            </a:r>
            <a:r>
              <a:rPr baseline="30000" lang="en-US" sz="900">
                <a:latin typeface="Lucida Sans"/>
                <a:ea typeface="Lucida Sans"/>
                <a:cs typeface="Lucida Sans"/>
                <a:sym typeface="Lucida Sans"/>
              </a:rPr>
              <a:t>′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baseline="30000" lang="en-US" sz="900">
                <a:latin typeface="Lucida Sans"/>
                <a:ea typeface="Lucida Sans"/>
                <a:cs typeface="Lucida Sans"/>
                <a:sym typeface="Lucida Sans"/>
              </a:rPr>
              <a:t>′′ 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kk </a:t>
            </a:r>
            <a:r>
              <a:rPr baseline="30000" lang="en-US" sz="900">
                <a:latin typeface="Lucida Sans"/>
                <a:ea typeface="Lucida Sans"/>
                <a:cs typeface="Lucida Sans"/>
                <a:sym typeface="Lucida Sans"/>
              </a:rPr>
              <a:t>′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baseline="30000" lang="en-US" sz="900">
                <a:latin typeface="Lucida Sans"/>
                <a:ea typeface="Lucida Sans"/>
                <a:cs typeface="Lucida Sans"/>
                <a:sym typeface="Lucida Sans"/>
              </a:rPr>
              <a:t>′′</a:t>
            </a:r>
            <a:endParaRPr baseline="30000" sz="9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327660" marR="17780" rtl="0" algn="just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peut donc parler d’algorithme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raisonnable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sans avoir à  préciser dans quel langage / avec quel modèle l’algorithme  est implémenté.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0" name="Google Shape;960;p60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61"/>
          <p:cNvSpPr txBox="1"/>
          <p:nvPr>
            <p:ph type="title"/>
          </p:nvPr>
        </p:nvSpPr>
        <p:spPr>
          <a:xfrm>
            <a:off x="575856" y="59814"/>
            <a:ext cx="3456304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Raison 1 : s’affranchir du modèle de calcul</a:t>
            </a:r>
            <a:endParaRPr/>
          </a:p>
        </p:txBody>
      </p:sp>
      <p:sp>
        <p:nvSpPr>
          <p:cNvPr id="966" name="Google Shape;966;p61"/>
          <p:cNvSpPr txBox="1"/>
          <p:nvPr/>
        </p:nvSpPr>
        <p:spPr>
          <a:xfrm>
            <a:off x="1073492" y="616440"/>
            <a:ext cx="40449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Graphe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7" name="Google Shape;967;p61"/>
          <p:cNvSpPr txBox="1"/>
          <p:nvPr/>
        </p:nvSpPr>
        <p:spPr>
          <a:xfrm>
            <a:off x="1877972" y="443114"/>
            <a:ext cx="1038860" cy="540385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92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Machine de Turing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68" name="Google Shape;968;p61"/>
          <p:cNvGrpSpPr/>
          <p:nvPr/>
        </p:nvGrpSpPr>
        <p:grpSpPr>
          <a:xfrm>
            <a:off x="1555922" y="680726"/>
            <a:ext cx="308499" cy="65405"/>
            <a:chOff x="1555922" y="680726"/>
            <a:chExt cx="308499" cy="65405"/>
          </a:xfrm>
        </p:grpSpPr>
        <p:sp>
          <p:nvSpPr>
            <p:cNvPr id="969" name="Google Shape;969;p61"/>
            <p:cNvSpPr/>
            <p:nvPr/>
          </p:nvSpPr>
          <p:spPr>
            <a:xfrm>
              <a:off x="1555922" y="713117"/>
              <a:ext cx="302895" cy="0"/>
            </a:xfrm>
            <a:custGeom>
              <a:rect b="b" l="l" r="r" t="t"/>
              <a:pathLst>
                <a:path extrusionOk="0" h="120000" w="302894">
                  <a:moveTo>
                    <a:pt x="0" y="0"/>
                  </a:moveTo>
                  <a:lnTo>
                    <a:pt x="302312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70" name="Google Shape;970;p61"/>
            <p:cNvSpPr/>
            <p:nvPr/>
          </p:nvSpPr>
          <p:spPr>
            <a:xfrm>
              <a:off x="1833941" y="680726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971" name="Google Shape;971;p61"/>
          <p:cNvGrpSpPr/>
          <p:nvPr/>
        </p:nvGrpSpPr>
        <p:grpSpPr>
          <a:xfrm>
            <a:off x="2924153" y="680726"/>
            <a:ext cx="174042" cy="65405"/>
            <a:chOff x="2924153" y="680726"/>
            <a:chExt cx="174042" cy="65405"/>
          </a:xfrm>
        </p:grpSpPr>
        <p:sp>
          <p:nvSpPr>
            <p:cNvPr id="972" name="Google Shape;972;p61"/>
            <p:cNvSpPr/>
            <p:nvPr/>
          </p:nvSpPr>
          <p:spPr>
            <a:xfrm>
              <a:off x="2924153" y="713117"/>
              <a:ext cx="168275" cy="0"/>
            </a:xfrm>
            <a:custGeom>
              <a:rect b="b" l="l" r="r" t="t"/>
              <a:pathLst>
                <a:path extrusionOk="0" h="120000" w="168275">
                  <a:moveTo>
                    <a:pt x="0" y="0"/>
                  </a:moveTo>
                  <a:lnTo>
                    <a:pt x="16785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73" name="Google Shape;973;p61"/>
            <p:cNvSpPr/>
            <p:nvPr/>
          </p:nvSpPr>
          <p:spPr>
            <a:xfrm>
              <a:off x="3067715" y="680726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974" name="Google Shape;974;p61"/>
          <p:cNvSpPr txBox="1"/>
          <p:nvPr/>
        </p:nvSpPr>
        <p:spPr>
          <a:xfrm>
            <a:off x="3136963" y="627768"/>
            <a:ext cx="44323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Résultat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5" name="Google Shape;975;p61"/>
          <p:cNvSpPr/>
          <p:nvPr/>
        </p:nvSpPr>
        <p:spPr>
          <a:xfrm>
            <a:off x="495363" y="161074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76" name="Google Shape;976;p61"/>
          <p:cNvSpPr/>
          <p:nvPr/>
        </p:nvSpPr>
        <p:spPr>
          <a:xfrm>
            <a:off x="495363" y="229650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77" name="Google Shape;977;p61"/>
          <p:cNvSpPr txBox="1"/>
          <p:nvPr/>
        </p:nvSpPr>
        <p:spPr>
          <a:xfrm>
            <a:off x="296494" y="1132127"/>
            <a:ext cx="3989704" cy="1581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Nombre d’instructions :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kk </a:t>
            </a:r>
            <a:r>
              <a:rPr baseline="30000" lang="en-US" sz="900">
                <a:latin typeface="Lucida Sans"/>
                <a:ea typeface="Lucida Sans"/>
                <a:cs typeface="Lucida Sans"/>
                <a:sym typeface="Lucida Sans"/>
              </a:rPr>
              <a:t>′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baseline="30000" lang="en-US" sz="900">
                <a:latin typeface="Lucida Sans"/>
                <a:ea typeface="Lucida Sans"/>
                <a:cs typeface="Lucida Sans"/>
                <a:sym typeface="Lucida Sans"/>
              </a:rPr>
              <a:t>′′ 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kk </a:t>
            </a:r>
            <a:r>
              <a:rPr baseline="30000" lang="en-US" sz="900">
                <a:latin typeface="Lucida Sans"/>
                <a:ea typeface="Lucida Sans"/>
                <a:cs typeface="Lucida Sans"/>
                <a:sym typeface="Lucida Sans"/>
              </a:rPr>
              <a:t>′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baseline="30000" lang="en-US" sz="900">
                <a:latin typeface="Lucida Sans"/>
                <a:ea typeface="Lucida Sans"/>
                <a:cs typeface="Lucida Sans"/>
                <a:sym typeface="Lucida Sans"/>
              </a:rPr>
              <a:t>′′</a:t>
            </a:r>
            <a:endParaRPr baseline="30000" sz="9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340360" marR="30480" rtl="0" algn="just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peut donc parler d’algorithme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raisonnable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sans avoir à  préciser dans quel langage / avec quel modèle l’algorithme  est implémenté.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40360" marR="183515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Le temps correspond (à la composition par un polynôme  près) au nombre d’instructions dans chacun de ces  modèles.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8" name="Google Shape;978;p61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62"/>
          <p:cNvSpPr txBox="1"/>
          <p:nvPr>
            <p:ph type="title"/>
          </p:nvPr>
        </p:nvSpPr>
        <p:spPr>
          <a:xfrm>
            <a:off x="575856" y="59814"/>
            <a:ext cx="3456304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Raison 1 : s’affranchir du modèle de calcul</a:t>
            </a:r>
            <a:endParaRPr/>
          </a:p>
        </p:txBody>
      </p:sp>
      <p:sp>
        <p:nvSpPr>
          <p:cNvPr id="984" name="Google Shape;984;p62"/>
          <p:cNvSpPr txBox="1"/>
          <p:nvPr/>
        </p:nvSpPr>
        <p:spPr>
          <a:xfrm>
            <a:off x="1073492" y="616440"/>
            <a:ext cx="40449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Graphe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5" name="Google Shape;985;p62"/>
          <p:cNvSpPr txBox="1"/>
          <p:nvPr/>
        </p:nvSpPr>
        <p:spPr>
          <a:xfrm>
            <a:off x="1877972" y="443114"/>
            <a:ext cx="1038860" cy="540385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92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Machine de Turing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86" name="Google Shape;986;p62"/>
          <p:cNvGrpSpPr/>
          <p:nvPr/>
        </p:nvGrpSpPr>
        <p:grpSpPr>
          <a:xfrm>
            <a:off x="1555922" y="680726"/>
            <a:ext cx="308499" cy="65405"/>
            <a:chOff x="1555922" y="680726"/>
            <a:chExt cx="308499" cy="65405"/>
          </a:xfrm>
        </p:grpSpPr>
        <p:sp>
          <p:nvSpPr>
            <p:cNvPr id="987" name="Google Shape;987;p62"/>
            <p:cNvSpPr/>
            <p:nvPr/>
          </p:nvSpPr>
          <p:spPr>
            <a:xfrm>
              <a:off x="1555922" y="713117"/>
              <a:ext cx="302895" cy="0"/>
            </a:xfrm>
            <a:custGeom>
              <a:rect b="b" l="l" r="r" t="t"/>
              <a:pathLst>
                <a:path extrusionOk="0" h="120000" w="302894">
                  <a:moveTo>
                    <a:pt x="0" y="0"/>
                  </a:moveTo>
                  <a:lnTo>
                    <a:pt x="302312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88" name="Google Shape;988;p62"/>
            <p:cNvSpPr/>
            <p:nvPr/>
          </p:nvSpPr>
          <p:spPr>
            <a:xfrm>
              <a:off x="1833941" y="680726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989" name="Google Shape;989;p62"/>
          <p:cNvGrpSpPr/>
          <p:nvPr/>
        </p:nvGrpSpPr>
        <p:grpSpPr>
          <a:xfrm>
            <a:off x="2924153" y="680726"/>
            <a:ext cx="174042" cy="65405"/>
            <a:chOff x="2924153" y="680726"/>
            <a:chExt cx="174042" cy="65405"/>
          </a:xfrm>
        </p:grpSpPr>
        <p:sp>
          <p:nvSpPr>
            <p:cNvPr id="990" name="Google Shape;990;p62"/>
            <p:cNvSpPr/>
            <p:nvPr/>
          </p:nvSpPr>
          <p:spPr>
            <a:xfrm>
              <a:off x="2924153" y="713117"/>
              <a:ext cx="168275" cy="0"/>
            </a:xfrm>
            <a:custGeom>
              <a:rect b="b" l="l" r="r" t="t"/>
              <a:pathLst>
                <a:path extrusionOk="0" h="120000" w="168275">
                  <a:moveTo>
                    <a:pt x="0" y="0"/>
                  </a:moveTo>
                  <a:lnTo>
                    <a:pt x="16785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91" name="Google Shape;991;p62"/>
            <p:cNvSpPr/>
            <p:nvPr/>
          </p:nvSpPr>
          <p:spPr>
            <a:xfrm>
              <a:off x="3067715" y="680726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992" name="Google Shape;992;p62"/>
          <p:cNvSpPr txBox="1"/>
          <p:nvPr/>
        </p:nvSpPr>
        <p:spPr>
          <a:xfrm>
            <a:off x="3136963" y="627768"/>
            <a:ext cx="44323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Résultat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3" name="Google Shape;993;p62"/>
          <p:cNvSpPr/>
          <p:nvPr/>
        </p:nvSpPr>
        <p:spPr>
          <a:xfrm>
            <a:off x="495363" y="161074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4" name="Google Shape;994;p62"/>
          <p:cNvSpPr/>
          <p:nvPr/>
        </p:nvSpPr>
        <p:spPr>
          <a:xfrm>
            <a:off x="495363" y="229650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5" name="Google Shape;995;p62"/>
          <p:cNvSpPr txBox="1"/>
          <p:nvPr/>
        </p:nvSpPr>
        <p:spPr>
          <a:xfrm>
            <a:off x="283794" y="1132127"/>
            <a:ext cx="4015104" cy="2059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Nombre d’instructions :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kk </a:t>
            </a:r>
            <a:r>
              <a:rPr baseline="30000" lang="en-US" sz="900">
                <a:latin typeface="Lucida Sans"/>
                <a:ea typeface="Lucida Sans"/>
                <a:cs typeface="Lucida Sans"/>
                <a:sym typeface="Lucida Sans"/>
              </a:rPr>
              <a:t>′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baseline="30000" lang="en-US" sz="900">
                <a:latin typeface="Lucida Sans"/>
                <a:ea typeface="Lucida Sans"/>
                <a:cs typeface="Lucida Sans"/>
                <a:sym typeface="Lucida Sans"/>
              </a:rPr>
              <a:t>′′ 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kk </a:t>
            </a:r>
            <a:r>
              <a:rPr baseline="30000" lang="en-US" sz="900">
                <a:latin typeface="Lucida Sans"/>
                <a:ea typeface="Lucida Sans"/>
                <a:cs typeface="Lucida Sans"/>
                <a:sym typeface="Lucida Sans"/>
              </a:rPr>
              <a:t>′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baseline="30000" lang="en-US" sz="900">
                <a:latin typeface="Lucida Sans"/>
                <a:ea typeface="Lucida Sans"/>
                <a:cs typeface="Lucida Sans"/>
                <a:sym typeface="Lucida Sans"/>
              </a:rPr>
              <a:t>′′</a:t>
            </a:r>
            <a:endParaRPr baseline="30000" sz="9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353060" marR="43180" rtl="0" algn="just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peut donc parler d’algorithme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raisonnable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sans avoir à  préciser dans quel langage / avec quel modèle l’algorithme  est implémenté.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53060" marR="196215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Le temps correspond (à la composition par un polynôme  près) au nombre d’instructions dans chacun de ces  modèles.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629920" marR="3257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on peut donc par exemple mesurer le temps comme le  nombre d’étapes sur les machines de Turing.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6" name="Google Shape;996;p62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63"/>
          <p:cNvSpPr txBox="1"/>
          <p:nvPr>
            <p:ph type="title"/>
          </p:nvPr>
        </p:nvSpPr>
        <p:spPr>
          <a:xfrm>
            <a:off x="385178" y="59814"/>
            <a:ext cx="383794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Raison 2 : s’affranchir de problèmes du codage</a:t>
            </a:r>
            <a:endParaRPr/>
          </a:p>
        </p:txBody>
      </p:sp>
      <p:sp>
        <p:nvSpPr>
          <p:cNvPr id="1002" name="Google Shape;1002;p63"/>
          <p:cNvSpPr txBox="1"/>
          <p:nvPr/>
        </p:nvSpPr>
        <p:spPr>
          <a:xfrm>
            <a:off x="1928901" y="627857"/>
            <a:ext cx="40449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Graphe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3" name="Google Shape;1003;p63"/>
          <p:cNvSpPr txBox="1"/>
          <p:nvPr/>
        </p:nvSpPr>
        <p:spPr>
          <a:xfrm>
            <a:off x="2733380" y="454544"/>
            <a:ext cx="622300" cy="540385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74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Algorithme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04" name="Google Shape;1004;p63"/>
          <p:cNvGrpSpPr/>
          <p:nvPr/>
        </p:nvGrpSpPr>
        <p:grpSpPr>
          <a:xfrm>
            <a:off x="2411329" y="692156"/>
            <a:ext cx="308499" cy="65405"/>
            <a:chOff x="2411329" y="692156"/>
            <a:chExt cx="308499" cy="65405"/>
          </a:xfrm>
        </p:grpSpPr>
        <p:sp>
          <p:nvSpPr>
            <p:cNvPr id="1005" name="Google Shape;1005;p63"/>
            <p:cNvSpPr/>
            <p:nvPr/>
          </p:nvSpPr>
          <p:spPr>
            <a:xfrm>
              <a:off x="2411329" y="724547"/>
              <a:ext cx="302895" cy="0"/>
            </a:xfrm>
            <a:custGeom>
              <a:rect b="b" l="l" r="r" t="t"/>
              <a:pathLst>
                <a:path extrusionOk="0" h="120000" w="302894">
                  <a:moveTo>
                    <a:pt x="0" y="0"/>
                  </a:moveTo>
                  <a:lnTo>
                    <a:pt x="302312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06" name="Google Shape;1006;p63"/>
            <p:cNvSpPr/>
            <p:nvPr/>
          </p:nvSpPr>
          <p:spPr>
            <a:xfrm>
              <a:off x="2689348" y="692156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007" name="Google Shape;1007;p63"/>
          <p:cNvGrpSpPr/>
          <p:nvPr/>
        </p:nvGrpSpPr>
        <p:grpSpPr>
          <a:xfrm>
            <a:off x="3362785" y="692156"/>
            <a:ext cx="174043" cy="65405"/>
            <a:chOff x="3362785" y="692156"/>
            <a:chExt cx="174043" cy="65405"/>
          </a:xfrm>
        </p:grpSpPr>
        <p:sp>
          <p:nvSpPr>
            <p:cNvPr id="1008" name="Google Shape;1008;p63"/>
            <p:cNvSpPr/>
            <p:nvPr/>
          </p:nvSpPr>
          <p:spPr>
            <a:xfrm>
              <a:off x="3362785" y="724547"/>
              <a:ext cx="168275" cy="0"/>
            </a:xfrm>
            <a:custGeom>
              <a:rect b="b" l="l" r="r" t="t"/>
              <a:pathLst>
                <a:path extrusionOk="0" h="120000" w="168275">
                  <a:moveTo>
                    <a:pt x="0" y="0"/>
                  </a:moveTo>
                  <a:lnTo>
                    <a:pt x="16785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09" name="Google Shape;1009;p63"/>
            <p:cNvSpPr/>
            <p:nvPr/>
          </p:nvSpPr>
          <p:spPr>
            <a:xfrm>
              <a:off x="3506348" y="692156"/>
              <a:ext cx="30480" cy="65405"/>
            </a:xfrm>
            <a:custGeom>
              <a:rect b="b" l="l" r="r" t="t"/>
              <a:pathLst>
                <a:path extrusionOk="0" h="65404" w="30479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010" name="Google Shape;1010;p63"/>
          <p:cNvSpPr txBox="1"/>
          <p:nvPr/>
        </p:nvSpPr>
        <p:spPr>
          <a:xfrm>
            <a:off x="3575596" y="639198"/>
            <a:ext cx="44323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Résultat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1" name="Google Shape;1011;p63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63"/>
          <p:cNvSpPr txBox="1"/>
          <p:nvPr/>
        </p:nvSpPr>
        <p:spPr>
          <a:xfrm>
            <a:off x="347294" y="1170075"/>
            <a:ext cx="161861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Temps :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taille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Graphe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))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64"/>
          <p:cNvSpPr txBox="1"/>
          <p:nvPr>
            <p:ph type="title"/>
          </p:nvPr>
        </p:nvSpPr>
        <p:spPr>
          <a:xfrm>
            <a:off x="385178" y="59814"/>
            <a:ext cx="383794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Raison 2 : s’affranchir de problèmes du codage</a:t>
            </a:r>
            <a:endParaRPr/>
          </a:p>
        </p:txBody>
      </p:sp>
      <p:sp>
        <p:nvSpPr>
          <p:cNvPr id="1018" name="Google Shape;1018;p64"/>
          <p:cNvSpPr txBox="1"/>
          <p:nvPr/>
        </p:nvSpPr>
        <p:spPr>
          <a:xfrm>
            <a:off x="1928901" y="627857"/>
            <a:ext cx="40449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Graphe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9" name="Google Shape;1019;p64"/>
          <p:cNvSpPr txBox="1"/>
          <p:nvPr/>
        </p:nvSpPr>
        <p:spPr>
          <a:xfrm>
            <a:off x="2733380" y="454544"/>
            <a:ext cx="622300" cy="540385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74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Algorithme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20" name="Google Shape;1020;p64"/>
          <p:cNvGrpSpPr/>
          <p:nvPr/>
        </p:nvGrpSpPr>
        <p:grpSpPr>
          <a:xfrm>
            <a:off x="2411329" y="692156"/>
            <a:ext cx="308499" cy="65405"/>
            <a:chOff x="2411329" y="692156"/>
            <a:chExt cx="308499" cy="65405"/>
          </a:xfrm>
        </p:grpSpPr>
        <p:sp>
          <p:nvSpPr>
            <p:cNvPr id="1021" name="Google Shape;1021;p64"/>
            <p:cNvSpPr/>
            <p:nvPr/>
          </p:nvSpPr>
          <p:spPr>
            <a:xfrm>
              <a:off x="2411329" y="724547"/>
              <a:ext cx="302895" cy="0"/>
            </a:xfrm>
            <a:custGeom>
              <a:rect b="b" l="l" r="r" t="t"/>
              <a:pathLst>
                <a:path extrusionOk="0" h="120000" w="302894">
                  <a:moveTo>
                    <a:pt x="0" y="0"/>
                  </a:moveTo>
                  <a:lnTo>
                    <a:pt x="302312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22" name="Google Shape;1022;p64"/>
            <p:cNvSpPr/>
            <p:nvPr/>
          </p:nvSpPr>
          <p:spPr>
            <a:xfrm>
              <a:off x="2689348" y="692156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023" name="Google Shape;1023;p64"/>
          <p:cNvGrpSpPr/>
          <p:nvPr/>
        </p:nvGrpSpPr>
        <p:grpSpPr>
          <a:xfrm>
            <a:off x="3362785" y="692156"/>
            <a:ext cx="174043" cy="65405"/>
            <a:chOff x="3362785" y="692156"/>
            <a:chExt cx="174043" cy="65405"/>
          </a:xfrm>
        </p:grpSpPr>
        <p:sp>
          <p:nvSpPr>
            <p:cNvPr id="1024" name="Google Shape;1024;p64"/>
            <p:cNvSpPr/>
            <p:nvPr/>
          </p:nvSpPr>
          <p:spPr>
            <a:xfrm>
              <a:off x="3362785" y="724547"/>
              <a:ext cx="168275" cy="0"/>
            </a:xfrm>
            <a:custGeom>
              <a:rect b="b" l="l" r="r" t="t"/>
              <a:pathLst>
                <a:path extrusionOk="0" h="120000" w="168275">
                  <a:moveTo>
                    <a:pt x="0" y="0"/>
                  </a:moveTo>
                  <a:lnTo>
                    <a:pt x="16785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25" name="Google Shape;1025;p64"/>
            <p:cNvSpPr/>
            <p:nvPr/>
          </p:nvSpPr>
          <p:spPr>
            <a:xfrm>
              <a:off x="3506348" y="692156"/>
              <a:ext cx="30480" cy="65405"/>
            </a:xfrm>
            <a:custGeom>
              <a:rect b="b" l="l" r="r" t="t"/>
              <a:pathLst>
                <a:path extrusionOk="0" h="65404" w="30479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026" name="Google Shape;1026;p64"/>
          <p:cNvSpPr txBox="1"/>
          <p:nvPr/>
        </p:nvSpPr>
        <p:spPr>
          <a:xfrm>
            <a:off x="3575596" y="639198"/>
            <a:ext cx="44323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Résultat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7" name="Google Shape;1027;p64"/>
          <p:cNvSpPr/>
          <p:nvPr/>
        </p:nvSpPr>
        <p:spPr>
          <a:xfrm>
            <a:off x="495363" y="144931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28" name="Google Shape;1028;p64"/>
          <p:cNvSpPr txBox="1"/>
          <p:nvPr/>
        </p:nvSpPr>
        <p:spPr>
          <a:xfrm>
            <a:off x="347294" y="1135885"/>
            <a:ext cx="3615690" cy="578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Temps :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taille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Graphe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))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289560" marR="5080" rtl="0" algn="l">
              <a:lnSpc>
                <a:spcPct val="109090"/>
              </a:lnSpc>
              <a:spcBef>
                <a:spcPts val="39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plupart des objets informatiques usuels peuvent se  représenter de différentes façons 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9" name="Google Shape;1029;p64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65"/>
          <p:cNvSpPr txBox="1"/>
          <p:nvPr>
            <p:ph type="title"/>
          </p:nvPr>
        </p:nvSpPr>
        <p:spPr>
          <a:xfrm>
            <a:off x="385178" y="59814"/>
            <a:ext cx="383794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Raison 2 : s’affranchir de problèmes du codage</a:t>
            </a:r>
            <a:endParaRPr/>
          </a:p>
        </p:txBody>
      </p:sp>
      <p:sp>
        <p:nvSpPr>
          <p:cNvPr id="1035" name="Google Shape;1035;p65"/>
          <p:cNvSpPr txBox="1"/>
          <p:nvPr/>
        </p:nvSpPr>
        <p:spPr>
          <a:xfrm>
            <a:off x="1928901" y="627857"/>
            <a:ext cx="40449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Graphe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6" name="Google Shape;1036;p65"/>
          <p:cNvSpPr txBox="1"/>
          <p:nvPr/>
        </p:nvSpPr>
        <p:spPr>
          <a:xfrm>
            <a:off x="2733380" y="454544"/>
            <a:ext cx="622300" cy="540385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74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Algorithme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37" name="Google Shape;1037;p65"/>
          <p:cNvGrpSpPr/>
          <p:nvPr/>
        </p:nvGrpSpPr>
        <p:grpSpPr>
          <a:xfrm>
            <a:off x="2411329" y="692156"/>
            <a:ext cx="308499" cy="65405"/>
            <a:chOff x="2411329" y="692156"/>
            <a:chExt cx="308499" cy="65405"/>
          </a:xfrm>
        </p:grpSpPr>
        <p:sp>
          <p:nvSpPr>
            <p:cNvPr id="1038" name="Google Shape;1038;p65"/>
            <p:cNvSpPr/>
            <p:nvPr/>
          </p:nvSpPr>
          <p:spPr>
            <a:xfrm>
              <a:off x="2411329" y="724547"/>
              <a:ext cx="302895" cy="0"/>
            </a:xfrm>
            <a:custGeom>
              <a:rect b="b" l="l" r="r" t="t"/>
              <a:pathLst>
                <a:path extrusionOk="0" h="120000" w="302894">
                  <a:moveTo>
                    <a:pt x="0" y="0"/>
                  </a:moveTo>
                  <a:lnTo>
                    <a:pt x="302312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39" name="Google Shape;1039;p65"/>
            <p:cNvSpPr/>
            <p:nvPr/>
          </p:nvSpPr>
          <p:spPr>
            <a:xfrm>
              <a:off x="2689348" y="692156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040" name="Google Shape;1040;p65"/>
          <p:cNvGrpSpPr/>
          <p:nvPr/>
        </p:nvGrpSpPr>
        <p:grpSpPr>
          <a:xfrm>
            <a:off x="3362785" y="692156"/>
            <a:ext cx="174043" cy="65405"/>
            <a:chOff x="3362785" y="692156"/>
            <a:chExt cx="174043" cy="65405"/>
          </a:xfrm>
        </p:grpSpPr>
        <p:sp>
          <p:nvSpPr>
            <p:cNvPr id="1041" name="Google Shape;1041;p65"/>
            <p:cNvSpPr/>
            <p:nvPr/>
          </p:nvSpPr>
          <p:spPr>
            <a:xfrm>
              <a:off x="3362785" y="724547"/>
              <a:ext cx="168275" cy="0"/>
            </a:xfrm>
            <a:custGeom>
              <a:rect b="b" l="l" r="r" t="t"/>
              <a:pathLst>
                <a:path extrusionOk="0" h="120000" w="168275">
                  <a:moveTo>
                    <a:pt x="0" y="0"/>
                  </a:moveTo>
                  <a:lnTo>
                    <a:pt x="16785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42" name="Google Shape;1042;p65"/>
            <p:cNvSpPr/>
            <p:nvPr/>
          </p:nvSpPr>
          <p:spPr>
            <a:xfrm>
              <a:off x="3506348" y="692156"/>
              <a:ext cx="30480" cy="65405"/>
            </a:xfrm>
            <a:custGeom>
              <a:rect b="b" l="l" r="r" t="t"/>
              <a:pathLst>
                <a:path extrusionOk="0" h="65404" w="30479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043" name="Google Shape;1043;p65"/>
          <p:cNvSpPr txBox="1"/>
          <p:nvPr/>
        </p:nvSpPr>
        <p:spPr>
          <a:xfrm>
            <a:off x="3575596" y="639198"/>
            <a:ext cx="44323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Résultat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4" name="Google Shape;1044;p65"/>
          <p:cNvSpPr/>
          <p:nvPr/>
        </p:nvSpPr>
        <p:spPr>
          <a:xfrm>
            <a:off x="495363" y="144931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45" name="Google Shape;1045;p65"/>
          <p:cNvSpPr txBox="1"/>
          <p:nvPr/>
        </p:nvSpPr>
        <p:spPr>
          <a:xfrm>
            <a:off x="296494" y="1135885"/>
            <a:ext cx="3717290" cy="1010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Temps :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taille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Graphe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))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340360" marR="55880" rtl="0" algn="l">
              <a:lnSpc>
                <a:spcPct val="109090"/>
              </a:lnSpc>
              <a:spcBef>
                <a:spcPts val="39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plupart des objets informatiques usuels peuvent se  représenter de différentes façons 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80059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Exemple : un graphe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904" lvl="0" marL="894714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peut se représenter par une </a:t>
            </a:r>
            <a:r>
              <a:rPr b="1" lang="en-US" sz="900">
                <a:latin typeface="Arial"/>
                <a:ea typeface="Arial"/>
                <a:cs typeface="Arial"/>
                <a:sym typeface="Arial"/>
              </a:rPr>
              <a:t>matrice d’adjacence.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-128904" lvl="0" marL="894714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peut se représenter par une </a:t>
            </a:r>
            <a:r>
              <a:rPr b="1" lang="en-US" sz="900">
                <a:latin typeface="Arial"/>
                <a:ea typeface="Arial"/>
                <a:cs typeface="Arial"/>
                <a:sym typeface="Arial"/>
              </a:rPr>
              <a:t>liste d’adjacence.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65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type="title"/>
          </p:nvPr>
        </p:nvSpPr>
        <p:spPr>
          <a:xfrm>
            <a:off x="1053477" y="58214"/>
            <a:ext cx="2501265" cy="471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25">
            <a:spAutoFit/>
          </a:bodyPr>
          <a:lstStyle/>
          <a:p>
            <a:pPr indent="-387350" lvl="0" marL="399415" marR="5080" rtl="0" algn="l">
              <a:lnSpc>
                <a:spcPct val="10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Le paysage de la calculabilité :  vers de la complexité</a:t>
            </a:r>
            <a:endParaRPr/>
          </a:p>
        </p:txBody>
      </p:sp>
      <p:sp>
        <p:nvSpPr>
          <p:cNvPr id="84" name="Google Shape;84;p12"/>
          <p:cNvSpPr txBox="1"/>
          <p:nvPr/>
        </p:nvSpPr>
        <p:spPr>
          <a:xfrm>
            <a:off x="1039850" y="1130970"/>
            <a:ext cx="2553970" cy="986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812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latin typeface="Lucida Sans"/>
                <a:ea typeface="Lucida Sans"/>
                <a:cs typeface="Lucida Sans"/>
                <a:sym typeface="Lucida Sans"/>
              </a:rPr>
              <a:t>P(Σ</a:t>
            </a:r>
            <a:r>
              <a:rPr baseline="30000" lang="en-US" sz="1050">
                <a:latin typeface="Cambria"/>
                <a:ea typeface="Cambria"/>
                <a:cs typeface="Cambria"/>
                <a:sym typeface="Cambria"/>
              </a:rPr>
              <a:t>∗</a:t>
            </a:r>
            <a:r>
              <a:rPr lang="en-US" sz="95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950">
                <a:latin typeface="Helvetica Neue"/>
                <a:ea typeface="Helvetica Neue"/>
                <a:cs typeface="Helvetica Neue"/>
                <a:sym typeface="Helvetica Neue"/>
              </a:rPr>
              <a:t>: langages quelconques</a:t>
            </a:r>
            <a:endParaRPr sz="9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20675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950">
                <a:latin typeface="Times New Roman"/>
                <a:ea typeface="Times New Roman"/>
                <a:cs typeface="Times New Roman"/>
                <a:sym typeface="Times New Roman"/>
              </a:rPr>
              <a:t>RE </a:t>
            </a:r>
            <a:r>
              <a:rPr lang="en-US" sz="950">
                <a:latin typeface="Helvetica Neue"/>
                <a:ea typeface="Helvetica Neue"/>
                <a:cs typeface="Helvetica Neue"/>
                <a:sym typeface="Helvetica Neue"/>
              </a:rPr>
              <a:t>: langages semi-décidables</a:t>
            </a:r>
            <a:endParaRPr sz="9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6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latin typeface="Times New Roman"/>
                <a:ea typeface="Times New Roman"/>
                <a:cs typeface="Times New Roman"/>
                <a:sym typeface="Times New Roman"/>
              </a:rPr>
              <a:t>R </a:t>
            </a:r>
            <a:r>
              <a:rPr lang="en-US" sz="950">
                <a:latin typeface="Helvetica Neue"/>
                <a:ea typeface="Helvetica Neue"/>
                <a:cs typeface="Helvetica Neue"/>
                <a:sym typeface="Helvetica Neue"/>
              </a:rPr>
              <a:t>: langages décidables</a:t>
            </a:r>
            <a:endParaRPr sz="9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2"/>
          <p:cNvSpPr/>
          <p:nvPr/>
        </p:nvSpPr>
        <p:spPr>
          <a:xfrm>
            <a:off x="606951" y="900131"/>
            <a:ext cx="3394710" cy="1681480"/>
          </a:xfrm>
          <a:custGeom>
            <a:rect b="b" l="l" r="r" t="t"/>
            <a:pathLst>
              <a:path extrusionOk="0" h="1681480" w="3394710">
                <a:moveTo>
                  <a:pt x="2080205" y="1198181"/>
                </a:moveTo>
                <a:lnTo>
                  <a:pt x="2069782" y="1159543"/>
                </a:lnTo>
                <a:lnTo>
                  <a:pt x="2039507" y="1122664"/>
                </a:lnTo>
                <a:lnTo>
                  <a:pt x="1990865" y="1087951"/>
                </a:lnTo>
                <a:lnTo>
                  <a:pt x="1925343" y="1055807"/>
                </a:lnTo>
                <a:lnTo>
                  <a:pt x="1886716" y="1040825"/>
                </a:lnTo>
                <a:lnTo>
                  <a:pt x="1844428" y="1026637"/>
                </a:lnTo>
                <a:lnTo>
                  <a:pt x="1798663" y="1013293"/>
                </a:lnTo>
                <a:lnTo>
                  <a:pt x="1749607" y="1000845"/>
                </a:lnTo>
                <a:lnTo>
                  <a:pt x="1697447" y="989342"/>
                </a:lnTo>
                <a:lnTo>
                  <a:pt x="1642367" y="978835"/>
                </a:lnTo>
                <a:lnTo>
                  <a:pt x="1584555" y="969375"/>
                </a:lnTo>
                <a:lnTo>
                  <a:pt x="1524195" y="961013"/>
                </a:lnTo>
                <a:lnTo>
                  <a:pt x="1461474" y="953798"/>
                </a:lnTo>
                <a:lnTo>
                  <a:pt x="1396577" y="947781"/>
                </a:lnTo>
                <a:lnTo>
                  <a:pt x="1329691" y="943014"/>
                </a:lnTo>
                <a:lnTo>
                  <a:pt x="1261001" y="939546"/>
                </a:lnTo>
                <a:lnTo>
                  <a:pt x="1190693" y="937428"/>
                </a:lnTo>
                <a:lnTo>
                  <a:pt x="1118952" y="936711"/>
                </a:lnTo>
                <a:lnTo>
                  <a:pt x="1047212" y="937428"/>
                </a:lnTo>
                <a:lnTo>
                  <a:pt x="976904" y="939546"/>
                </a:lnTo>
                <a:lnTo>
                  <a:pt x="908214" y="943014"/>
                </a:lnTo>
                <a:lnTo>
                  <a:pt x="841327" y="947781"/>
                </a:lnTo>
                <a:lnTo>
                  <a:pt x="776431" y="953798"/>
                </a:lnTo>
                <a:lnTo>
                  <a:pt x="713710" y="961013"/>
                </a:lnTo>
                <a:lnTo>
                  <a:pt x="653350" y="969375"/>
                </a:lnTo>
                <a:lnTo>
                  <a:pt x="595537" y="978835"/>
                </a:lnTo>
                <a:lnTo>
                  <a:pt x="540458" y="989342"/>
                </a:lnTo>
                <a:lnTo>
                  <a:pt x="488297" y="1000845"/>
                </a:lnTo>
                <a:lnTo>
                  <a:pt x="439242" y="1013293"/>
                </a:lnTo>
                <a:lnTo>
                  <a:pt x="393477" y="1026637"/>
                </a:lnTo>
                <a:lnTo>
                  <a:pt x="351188" y="1040825"/>
                </a:lnTo>
                <a:lnTo>
                  <a:pt x="312562" y="1055807"/>
                </a:lnTo>
                <a:lnTo>
                  <a:pt x="277784" y="1071533"/>
                </a:lnTo>
                <a:lnTo>
                  <a:pt x="220516" y="1105012"/>
                </a:lnTo>
                <a:lnTo>
                  <a:pt x="180871" y="1140858"/>
                </a:lnTo>
                <a:lnTo>
                  <a:pt x="160337" y="1178667"/>
                </a:lnTo>
                <a:lnTo>
                  <a:pt x="157700" y="1198181"/>
                </a:lnTo>
                <a:lnTo>
                  <a:pt x="160337" y="1217695"/>
                </a:lnTo>
                <a:lnTo>
                  <a:pt x="180871" y="1255504"/>
                </a:lnTo>
                <a:lnTo>
                  <a:pt x="220516" y="1291351"/>
                </a:lnTo>
                <a:lnTo>
                  <a:pt x="277784" y="1324830"/>
                </a:lnTo>
                <a:lnTo>
                  <a:pt x="312562" y="1340555"/>
                </a:lnTo>
                <a:lnTo>
                  <a:pt x="351188" y="1355538"/>
                </a:lnTo>
                <a:lnTo>
                  <a:pt x="393477" y="1369726"/>
                </a:lnTo>
                <a:lnTo>
                  <a:pt x="439242" y="1383069"/>
                </a:lnTo>
                <a:lnTo>
                  <a:pt x="488297" y="1395518"/>
                </a:lnTo>
                <a:lnTo>
                  <a:pt x="540458" y="1407021"/>
                </a:lnTo>
                <a:lnTo>
                  <a:pt x="595537" y="1417528"/>
                </a:lnTo>
                <a:lnTo>
                  <a:pt x="653350" y="1426988"/>
                </a:lnTo>
                <a:lnTo>
                  <a:pt x="713710" y="1435350"/>
                </a:lnTo>
                <a:lnTo>
                  <a:pt x="776431" y="1442565"/>
                </a:lnTo>
                <a:lnTo>
                  <a:pt x="841327" y="1448581"/>
                </a:lnTo>
                <a:lnTo>
                  <a:pt x="908214" y="1453349"/>
                </a:lnTo>
                <a:lnTo>
                  <a:pt x="976904" y="1456817"/>
                </a:lnTo>
                <a:lnTo>
                  <a:pt x="1047212" y="1458934"/>
                </a:lnTo>
                <a:lnTo>
                  <a:pt x="1118952" y="1459652"/>
                </a:lnTo>
                <a:lnTo>
                  <a:pt x="1190693" y="1458934"/>
                </a:lnTo>
                <a:lnTo>
                  <a:pt x="1261001" y="1456817"/>
                </a:lnTo>
                <a:lnTo>
                  <a:pt x="1329691" y="1453349"/>
                </a:lnTo>
                <a:lnTo>
                  <a:pt x="1396577" y="1448581"/>
                </a:lnTo>
                <a:lnTo>
                  <a:pt x="1461474" y="1442565"/>
                </a:lnTo>
                <a:lnTo>
                  <a:pt x="1524195" y="1435350"/>
                </a:lnTo>
                <a:lnTo>
                  <a:pt x="1584555" y="1426988"/>
                </a:lnTo>
                <a:lnTo>
                  <a:pt x="1642367" y="1417528"/>
                </a:lnTo>
                <a:lnTo>
                  <a:pt x="1697447" y="1407021"/>
                </a:lnTo>
                <a:lnTo>
                  <a:pt x="1749607" y="1395518"/>
                </a:lnTo>
                <a:lnTo>
                  <a:pt x="1798663" y="1383069"/>
                </a:lnTo>
                <a:lnTo>
                  <a:pt x="1844428" y="1369726"/>
                </a:lnTo>
                <a:lnTo>
                  <a:pt x="1886716" y="1355538"/>
                </a:lnTo>
                <a:lnTo>
                  <a:pt x="1925343" y="1340555"/>
                </a:lnTo>
                <a:lnTo>
                  <a:pt x="1960121" y="1324830"/>
                </a:lnTo>
                <a:lnTo>
                  <a:pt x="2017388" y="1291351"/>
                </a:lnTo>
                <a:lnTo>
                  <a:pt x="2057033" y="1255504"/>
                </a:lnTo>
                <a:lnTo>
                  <a:pt x="2077568" y="1217695"/>
                </a:lnTo>
                <a:lnTo>
                  <a:pt x="2080205" y="1198181"/>
                </a:lnTo>
                <a:close/>
              </a:path>
              <a:path extrusionOk="0" h="1681480" w="3394710">
                <a:moveTo>
                  <a:pt x="2848934" y="1019984"/>
                </a:moveTo>
                <a:lnTo>
                  <a:pt x="2842563" y="968987"/>
                </a:lnTo>
                <a:lnTo>
                  <a:pt x="2823839" y="919362"/>
                </a:lnTo>
                <a:lnTo>
                  <a:pt x="2793345" y="871330"/>
                </a:lnTo>
                <a:lnTo>
                  <a:pt x="2751664" y="825114"/>
                </a:lnTo>
                <a:lnTo>
                  <a:pt x="2699380" y="780935"/>
                </a:lnTo>
                <a:lnTo>
                  <a:pt x="2637076" y="739015"/>
                </a:lnTo>
                <a:lnTo>
                  <a:pt x="2602348" y="718971"/>
                </a:lnTo>
                <a:lnTo>
                  <a:pt x="2565334" y="699576"/>
                </a:lnTo>
                <a:lnTo>
                  <a:pt x="2526107" y="680856"/>
                </a:lnTo>
                <a:lnTo>
                  <a:pt x="2484739" y="662840"/>
                </a:lnTo>
                <a:lnTo>
                  <a:pt x="2441303" y="645555"/>
                </a:lnTo>
                <a:lnTo>
                  <a:pt x="2395873" y="629029"/>
                </a:lnTo>
                <a:lnTo>
                  <a:pt x="2348520" y="613290"/>
                </a:lnTo>
                <a:lnTo>
                  <a:pt x="2299319" y="598365"/>
                </a:lnTo>
                <a:lnTo>
                  <a:pt x="2248342" y="584282"/>
                </a:lnTo>
                <a:lnTo>
                  <a:pt x="2195661" y="571069"/>
                </a:lnTo>
                <a:lnTo>
                  <a:pt x="2141351" y="558754"/>
                </a:lnTo>
                <a:lnTo>
                  <a:pt x="2085482" y="547364"/>
                </a:lnTo>
                <a:lnTo>
                  <a:pt x="2028130" y="536928"/>
                </a:lnTo>
                <a:lnTo>
                  <a:pt x="1969366" y="527472"/>
                </a:lnTo>
                <a:lnTo>
                  <a:pt x="1909263" y="519024"/>
                </a:lnTo>
                <a:lnTo>
                  <a:pt x="1847894" y="511613"/>
                </a:lnTo>
                <a:lnTo>
                  <a:pt x="1785333" y="505267"/>
                </a:lnTo>
                <a:lnTo>
                  <a:pt x="1721651" y="500011"/>
                </a:lnTo>
                <a:lnTo>
                  <a:pt x="1656923" y="495876"/>
                </a:lnTo>
                <a:lnTo>
                  <a:pt x="1591220" y="492887"/>
                </a:lnTo>
                <a:lnTo>
                  <a:pt x="1524616" y="491074"/>
                </a:lnTo>
                <a:lnTo>
                  <a:pt x="1457183" y="490463"/>
                </a:lnTo>
                <a:lnTo>
                  <a:pt x="1389751" y="491074"/>
                </a:lnTo>
                <a:lnTo>
                  <a:pt x="1323147" y="492887"/>
                </a:lnTo>
                <a:lnTo>
                  <a:pt x="1257444" y="495876"/>
                </a:lnTo>
                <a:lnTo>
                  <a:pt x="1192716" y="500011"/>
                </a:lnTo>
                <a:lnTo>
                  <a:pt x="1129034" y="505267"/>
                </a:lnTo>
                <a:lnTo>
                  <a:pt x="1066473" y="511613"/>
                </a:lnTo>
                <a:lnTo>
                  <a:pt x="1005104" y="519024"/>
                </a:lnTo>
                <a:lnTo>
                  <a:pt x="945001" y="527472"/>
                </a:lnTo>
                <a:lnTo>
                  <a:pt x="886237" y="536928"/>
                </a:lnTo>
                <a:lnTo>
                  <a:pt x="828885" y="547364"/>
                </a:lnTo>
                <a:lnTo>
                  <a:pt x="773016" y="558754"/>
                </a:lnTo>
                <a:lnTo>
                  <a:pt x="718706" y="571069"/>
                </a:lnTo>
                <a:lnTo>
                  <a:pt x="666025" y="584282"/>
                </a:lnTo>
                <a:lnTo>
                  <a:pt x="615048" y="598365"/>
                </a:lnTo>
                <a:lnTo>
                  <a:pt x="565847" y="613290"/>
                </a:lnTo>
                <a:lnTo>
                  <a:pt x="518494" y="629029"/>
                </a:lnTo>
                <a:lnTo>
                  <a:pt x="473064" y="645555"/>
                </a:lnTo>
                <a:lnTo>
                  <a:pt x="429628" y="662840"/>
                </a:lnTo>
                <a:lnTo>
                  <a:pt x="388260" y="680856"/>
                </a:lnTo>
                <a:lnTo>
                  <a:pt x="349033" y="699576"/>
                </a:lnTo>
                <a:lnTo>
                  <a:pt x="312019" y="718971"/>
                </a:lnTo>
                <a:lnTo>
                  <a:pt x="277291" y="739015"/>
                </a:lnTo>
                <a:lnTo>
                  <a:pt x="244923" y="759678"/>
                </a:lnTo>
                <a:lnTo>
                  <a:pt x="187556" y="802756"/>
                </a:lnTo>
                <a:lnTo>
                  <a:pt x="140501" y="847981"/>
                </a:lnTo>
                <a:lnTo>
                  <a:pt x="104340" y="895133"/>
                </a:lnTo>
                <a:lnTo>
                  <a:pt x="79659" y="943989"/>
                </a:lnTo>
                <a:lnTo>
                  <a:pt x="67038" y="994328"/>
                </a:lnTo>
                <a:lnTo>
                  <a:pt x="65433" y="1019984"/>
                </a:lnTo>
                <a:lnTo>
                  <a:pt x="67038" y="1045640"/>
                </a:lnTo>
                <a:lnTo>
                  <a:pt x="79659" y="1095979"/>
                </a:lnTo>
                <a:lnTo>
                  <a:pt x="104340" y="1144835"/>
                </a:lnTo>
                <a:lnTo>
                  <a:pt x="140501" y="1191987"/>
                </a:lnTo>
                <a:lnTo>
                  <a:pt x="187556" y="1237212"/>
                </a:lnTo>
                <a:lnTo>
                  <a:pt x="244923" y="1280289"/>
                </a:lnTo>
                <a:lnTo>
                  <a:pt x="277291" y="1300953"/>
                </a:lnTo>
                <a:lnTo>
                  <a:pt x="312019" y="1320996"/>
                </a:lnTo>
                <a:lnTo>
                  <a:pt x="349033" y="1340392"/>
                </a:lnTo>
                <a:lnTo>
                  <a:pt x="388260" y="1359111"/>
                </a:lnTo>
                <a:lnTo>
                  <a:pt x="429628" y="1377127"/>
                </a:lnTo>
                <a:lnTo>
                  <a:pt x="473064" y="1394412"/>
                </a:lnTo>
                <a:lnTo>
                  <a:pt x="518494" y="1410938"/>
                </a:lnTo>
                <a:lnTo>
                  <a:pt x="565847" y="1426678"/>
                </a:lnTo>
                <a:lnTo>
                  <a:pt x="615048" y="1441603"/>
                </a:lnTo>
                <a:lnTo>
                  <a:pt x="666025" y="1455685"/>
                </a:lnTo>
                <a:lnTo>
                  <a:pt x="718706" y="1468898"/>
                </a:lnTo>
                <a:lnTo>
                  <a:pt x="773016" y="1481213"/>
                </a:lnTo>
                <a:lnTo>
                  <a:pt x="828885" y="1492603"/>
                </a:lnTo>
                <a:lnTo>
                  <a:pt x="886237" y="1503040"/>
                </a:lnTo>
                <a:lnTo>
                  <a:pt x="945001" y="1512496"/>
                </a:lnTo>
                <a:lnTo>
                  <a:pt x="1005104" y="1520943"/>
                </a:lnTo>
                <a:lnTo>
                  <a:pt x="1066473" y="1528354"/>
                </a:lnTo>
                <a:lnTo>
                  <a:pt x="1129034" y="1534701"/>
                </a:lnTo>
                <a:lnTo>
                  <a:pt x="1192716" y="1539956"/>
                </a:lnTo>
                <a:lnTo>
                  <a:pt x="1257444" y="1544092"/>
                </a:lnTo>
                <a:lnTo>
                  <a:pt x="1323147" y="1547080"/>
                </a:lnTo>
                <a:lnTo>
                  <a:pt x="1389751" y="1548893"/>
                </a:lnTo>
                <a:lnTo>
                  <a:pt x="1457183" y="1549504"/>
                </a:lnTo>
                <a:lnTo>
                  <a:pt x="1524616" y="1548893"/>
                </a:lnTo>
                <a:lnTo>
                  <a:pt x="1591220" y="1547080"/>
                </a:lnTo>
                <a:lnTo>
                  <a:pt x="1656923" y="1544092"/>
                </a:lnTo>
                <a:lnTo>
                  <a:pt x="1721651" y="1539956"/>
                </a:lnTo>
                <a:lnTo>
                  <a:pt x="1785333" y="1534701"/>
                </a:lnTo>
                <a:lnTo>
                  <a:pt x="1847894" y="1528354"/>
                </a:lnTo>
                <a:lnTo>
                  <a:pt x="1909263" y="1520943"/>
                </a:lnTo>
                <a:lnTo>
                  <a:pt x="1969366" y="1512496"/>
                </a:lnTo>
                <a:lnTo>
                  <a:pt x="2028130" y="1503040"/>
                </a:lnTo>
                <a:lnTo>
                  <a:pt x="2085482" y="1492603"/>
                </a:lnTo>
                <a:lnTo>
                  <a:pt x="2141351" y="1481213"/>
                </a:lnTo>
                <a:lnTo>
                  <a:pt x="2195661" y="1468898"/>
                </a:lnTo>
                <a:lnTo>
                  <a:pt x="2248342" y="1455685"/>
                </a:lnTo>
                <a:lnTo>
                  <a:pt x="2299319" y="1441603"/>
                </a:lnTo>
                <a:lnTo>
                  <a:pt x="2348520" y="1426678"/>
                </a:lnTo>
                <a:lnTo>
                  <a:pt x="2395873" y="1410938"/>
                </a:lnTo>
                <a:lnTo>
                  <a:pt x="2441303" y="1394412"/>
                </a:lnTo>
                <a:lnTo>
                  <a:pt x="2484739" y="1377127"/>
                </a:lnTo>
                <a:lnTo>
                  <a:pt x="2526107" y="1359111"/>
                </a:lnTo>
                <a:lnTo>
                  <a:pt x="2565334" y="1340392"/>
                </a:lnTo>
                <a:lnTo>
                  <a:pt x="2602348" y="1320996"/>
                </a:lnTo>
                <a:lnTo>
                  <a:pt x="2637076" y="1300953"/>
                </a:lnTo>
                <a:lnTo>
                  <a:pt x="2669444" y="1280289"/>
                </a:lnTo>
                <a:lnTo>
                  <a:pt x="2726811" y="1237212"/>
                </a:lnTo>
                <a:lnTo>
                  <a:pt x="2773866" y="1191987"/>
                </a:lnTo>
                <a:lnTo>
                  <a:pt x="2810027" y="1144835"/>
                </a:lnTo>
                <a:lnTo>
                  <a:pt x="2834708" y="1095979"/>
                </a:lnTo>
                <a:lnTo>
                  <a:pt x="2847329" y="1045640"/>
                </a:lnTo>
                <a:lnTo>
                  <a:pt x="2848934" y="1019984"/>
                </a:lnTo>
                <a:close/>
              </a:path>
              <a:path extrusionOk="0" h="1681480" w="3394710">
                <a:moveTo>
                  <a:pt x="3394107" y="840474"/>
                </a:moveTo>
                <a:lnTo>
                  <a:pt x="3389452" y="777747"/>
                </a:lnTo>
                <a:lnTo>
                  <a:pt x="3375706" y="716273"/>
                </a:lnTo>
                <a:lnTo>
                  <a:pt x="3353198" y="656214"/>
                </a:lnTo>
                <a:lnTo>
                  <a:pt x="3322256" y="597731"/>
                </a:lnTo>
                <a:lnTo>
                  <a:pt x="3283207" y="540989"/>
                </a:lnTo>
                <a:lnTo>
                  <a:pt x="3236380" y="486148"/>
                </a:lnTo>
                <a:lnTo>
                  <a:pt x="3182103" y="433373"/>
                </a:lnTo>
                <a:lnTo>
                  <a:pt x="3152273" y="407810"/>
                </a:lnTo>
                <a:lnTo>
                  <a:pt x="3120704" y="382824"/>
                </a:lnTo>
                <a:lnTo>
                  <a:pt x="3087436" y="358436"/>
                </a:lnTo>
                <a:lnTo>
                  <a:pt x="3052511" y="334665"/>
                </a:lnTo>
                <a:lnTo>
                  <a:pt x="3015969" y="311533"/>
                </a:lnTo>
                <a:lnTo>
                  <a:pt x="2977852" y="289058"/>
                </a:lnTo>
                <a:lnTo>
                  <a:pt x="2938200" y="267263"/>
                </a:lnTo>
                <a:lnTo>
                  <a:pt x="2897056" y="246166"/>
                </a:lnTo>
                <a:lnTo>
                  <a:pt x="2854458" y="225789"/>
                </a:lnTo>
                <a:lnTo>
                  <a:pt x="2810450" y="206152"/>
                </a:lnTo>
                <a:lnTo>
                  <a:pt x="2765071" y="187274"/>
                </a:lnTo>
                <a:lnTo>
                  <a:pt x="2718362" y="169176"/>
                </a:lnTo>
                <a:lnTo>
                  <a:pt x="2670366" y="151880"/>
                </a:lnTo>
                <a:lnTo>
                  <a:pt x="2621122" y="135404"/>
                </a:lnTo>
                <a:lnTo>
                  <a:pt x="2570671" y="119769"/>
                </a:lnTo>
                <a:lnTo>
                  <a:pt x="2519056" y="104995"/>
                </a:lnTo>
                <a:lnTo>
                  <a:pt x="2466316" y="91104"/>
                </a:lnTo>
                <a:lnTo>
                  <a:pt x="2412493" y="78114"/>
                </a:lnTo>
                <a:lnTo>
                  <a:pt x="2357628" y="66047"/>
                </a:lnTo>
                <a:lnTo>
                  <a:pt x="2301761" y="54923"/>
                </a:lnTo>
                <a:lnTo>
                  <a:pt x="2244935" y="44762"/>
                </a:lnTo>
                <a:lnTo>
                  <a:pt x="2187189" y="35584"/>
                </a:lnTo>
                <a:lnTo>
                  <a:pt x="2128565" y="27410"/>
                </a:lnTo>
                <a:lnTo>
                  <a:pt x="2069104" y="20259"/>
                </a:lnTo>
                <a:lnTo>
                  <a:pt x="2008846" y="14154"/>
                </a:lnTo>
                <a:lnTo>
                  <a:pt x="1947834" y="9112"/>
                </a:lnTo>
                <a:lnTo>
                  <a:pt x="1886107" y="5156"/>
                </a:lnTo>
                <a:lnTo>
                  <a:pt x="1823707" y="2305"/>
                </a:lnTo>
                <a:lnTo>
                  <a:pt x="1760676" y="579"/>
                </a:lnTo>
                <a:lnTo>
                  <a:pt x="1697053" y="0"/>
                </a:lnTo>
                <a:lnTo>
                  <a:pt x="1633430" y="579"/>
                </a:lnTo>
                <a:lnTo>
                  <a:pt x="1570398" y="2305"/>
                </a:lnTo>
                <a:lnTo>
                  <a:pt x="1507999" y="5156"/>
                </a:lnTo>
                <a:lnTo>
                  <a:pt x="1446272" y="9112"/>
                </a:lnTo>
                <a:lnTo>
                  <a:pt x="1385260" y="14154"/>
                </a:lnTo>
                <a:lnTo>
                  <a:pt x="1325002" y="20259"/>
                </a:lnTo>
                <a:lnTo>
                  <a:pt x="1265541" y="27410"/>
                </a:lnTo>
                <a:lnTo>
                  <a:pt x="1206917" y="35584"/>
                </a:lnTo>
                <a:lnTo>
                  <a:pt x="1149171" y="44762"/>
                </a:lnTo>
                <a:lnTo>
                  <a:pt x="1092345" y="54923"/>
                </a:lnTo>
                <a:lnTo>
                  <a:pt x="1036478" y="66047"/>
                </a:lnTo>
                <a:lnTo>
                  <a:pt x="981613" y="78114"/>
                </a:lnTo>
                <a:lnTo>
                  <a:pt x="927790" y="91104"/>
                </a:lnTo>
                <a:lnTo>
                  <a:pt x="875050" y="104995"/>
                </a:lnTo>
                <a:lnTo>
                  <a:pt x="823435" y="119769"/>
                </a:lnTo>
                <a:lnTo>
                  <a:pt x="772984" y="135404"/>
                </a:lnTo>
                <a:lnTo>
                  <a:pt x="723740" y="151880"/>
                </a:lnTo>
                <a:lnTo>
                  <a:pt x="675744" y="169176"/>
                </a:lnTo>
                <a:lnTo>
                  <a:pt x="629035" y="187274"/>
                </a:lnTo>
                <a:lnTo>
                  <a:pt x="583656" y="206152"/>
                </a:lnTo>
                <a:lnTo>
                  <a:pt x="539648" y="225789"/>
                </a:lnTo>
                <a:lnTo>
                  <a:pt x="497050" y="246166"/>
                </a:lnTo>
                <a:lnTo>
                  <a:pt x="455906" y="267263"/>
                </a:lnTo>
                <a:lnTo>
                  <a:pt x="416254" y="289058"/>
                </a:lnTo>
                <a:lnTo>
                  <a:pt x="378137" y="311533"/>
                </a:lnTo>
                <a:lnTo>
                  <a:pt x="341595" y="334665"/>
                </a:lnTo>
                <a:lnTo>
                  <a:pt x="306670" y="358436"/>
                </a:lnTo>
                <a:lnTo>
                  <a:pt x="273402" y="382824"/>
                </a:lnTo>
                <a:lnTo>
                  <a:pt x="241833" y="407810"/>
                </a:lnTo>
                <a:lnTo>
                  <a:pt x="212003" y="433373"/>
                </a:lnTo>
                <a:lnTo>
                  <a:pt x="183954" y="459492"/>
                </a:lnTo>
                <a:lnTo>
                  <a:pt x="133361" y="513321"/>
                </a:lnTo>
                <a:lnTo>
                  <a:pt x="90382" y="569132"/>
                </a:lnTo>
                <a:lnTo>
                  <a:pt x="55345" y="626765"/>
                </a:lnTo>
                <a:lnTo>
                  <a:pt x="28579" y="686056"/>
                </a:lnTo>
                <a:lnTo>
                  <a:pt x="10411" y="746844"/>
                </a:lnTo>
                <a:lnTo>
                  <a:pt x="1170" y="808964"/>
                </a:lnTo>
                <a:lnTo>
                  <a:pt x="0" y="840474"/>
                </a:lnTo>
                <a:lnTo>
                  <a:pt x="1170" y="871983"/>
                </a:lnTo>
                <a:lnTo>
                  <a:pt x="10411" y="934104"/>
                </a:lnTo>
                <a:lnTo>
                  <a:pt x="28579" y="994891"/>
                </a:lnTo>
                <a:lnTo>
                  <a:pt x="55345" y="1054182"/>
                </a:lnTo>
                <a:lnTo>
                  <a:pt x="90382" y="1111814"/>
                </a:lnTo>
                <a:lnTo>
                  <a:pt x="133361" y="1167626"/>
                </a:lnTo>
                <a:lnTo>
                  <a:pt x="183954" y="1221455"/>
                </a:lnTo>
                <a:lnTo>
                  <a:pt x="212003" y="1247574"/>
                </a:lnTo>
                <a:lnTo>
                  <a:pt x="241833" y="1273137"/>
                </a:lnTo>
                <a:lnTo>
                  <a:pt x="273402" y="1298123"/>
                </a:lnTo>
                <a:lnTo>
                  <a:pt x="306670" y="1322511"/>
                </a:lnTo>
                <a:lnTo>
                  <a:pt x="341595" y="1346282"/>
                </a:lnTo>
                <a:lnTo>
                  <a:pt x="378137" y="1369414"/>
                </a:lnTo>
                <a:lnTo>
                  <a:pt x="416254" y="1391888"/>
                </a:lnTo>
                <a:lnTo>
                  <a:pt x="455906" y="1413684"/>
                </a:lnTo>
                <a:lnTo>
                  <a:pt x="497050" y="1434780"/>
                </a:lnTo>
                <a:lnTo>
                  <a:pt x="539648" y="1455158"/>
                </a:lnTo>
                <a:lnTo>
                  <a:pt x="583656" y="1474795"/>
                </a:lnTo>
                <a:lnTo>
                  <a:pt x="629035" y="1493673"/>
                </a:lnTo>
                <a:lnTo>
                  <a:pt x="675744" y="1511770"/>
                </a:lnTo>
                <a:lnTo>
                  <a:pt x="723740" y="1529067"/>
                </a:lnTo>
                <a:lnTo>
                  <a:pt x="772984" y="1545543"/>
                </a:lnTo>
                <a:lnTo>
                  <a:pt x="823435" y="1561178"/>
                </a:lnTo>
                <a:lnTo>
                  <a:pt x="875050" y="1575952"/>
                </a:lnTo>
                <a:lnTo>
                  <a:pt x="927790" y="1589843"/>
                </a:lnTo>
                <a:lnTo>
                  <a:pt x="981613" y="1602833"/>
                </a:lnTo>
                <a:lnTo>
                  <a:pt x="1036478" y="1614900"/>
                </a:lnTo>
                <a:lnTo>
                  <a:pt x="1092345" y="1626024"/>
                </a:lnTo>
                <a:lnTo>
                  <a:pt x="1149171" y="1636185"/>
                </a:lnTo>
                <a:lnTo>
                  <a:pt x="1206917" y="1645363"/>
                </a:lnTo>
                <a:lnTo>
                  <a:pt x="1265541" y="1653537"/>
                </a:lnTo>
                <a:lnTo>
                  <a:pt x="1325002" y="1660688"/>
                </a:lnTo>
                <a:lnTo>
                  <a:pt x="1385260" y="1666793"/>
                </a:lnTo>
                <a:lnTo>
                  <a:pt x="1446272" y="1671835"/>
                </a:lnTo>
                <a:lnTo>
                  <a:pt x="1507999" y="1675791"/>
                </a:lnTo>
                <a:lnTo>
                  <a:pt x="1570398" y="1678642"/>
                </a:lnTo>
                <a:lnTo>
                  <a:pt x="1633430" y="1680368"/>
                </a:lnTo>
                <a:lnTo>
                  <a:pt x="1697053" y="1680947"/>
                </a:lnTo>
                <a:lnTo>
                  <a:pt x="1760676" y="1680368"/>
                </a:lnTo>
                <a:lnTo>
                  <a:pt x="1823707" y="1678642"/>
                </a:lnTo>
                <a:lnTo>
                  <a:pt x="1886107" y="1675791"/>
                </a:lnTo>
                <a:lnTo>
                  <a:pt x="1947834" y="1671835"/>
                </a:lnTo>
                <a:lnTo>
                  <a:pt x="2008846" y="1666793"/>
                </a:lnTo>
                <a:lnTo>
                  <a:pt x="2069104" y="1660688"/>
                </a:lnTo>
                <a:lnTo>
                  <a:pt x="2128565" y="1653537"/>
                </a:lnTo>
                <a:lnTo>
                  <a:pt x="2187189" y="1645363"/>
                </a:lnTo>
                <a:lnTo>
                  <a:pt x="2244935" y="1636185"/>
                </a:lnTo>
                <a:lnTo>
                  <a:pt x="2301761" y="1626024"/>
                </a:lnTo>
                <a:lnTo>
                  <a:pt x="2357628" y="1614900"/>
                </a:lnTo>
                <a:lnTo>
                  <a:pt x="2412493" y="1602833"/>
                </a:lnTo>
                <a:lnTo>
                  <a:pt x="2466316" y="1589843"/>
                </a:lnTo>
                <a:lnTo>
                  <a:pt x="2519056" y="1575952"/>
                </a:lnTo>
                <a:lnTo>
                  <a:pt x="2570671" y="1561178"/>
                </a:lnTo>
                <a:lnTo>
                  <a:pt x="2621122" y="1545543"/>
                </a:lnTo>
                <a:lnTo>
                  <a:pt x="2670366" y="1529067"/>
                </a:lnTo>
                <a:lnTo>
                  <a:pt x="2718362" y="1511770"/>
                </a:lnTo>
                <a:lnTo>
                  <a:pt x="2765071" y="1493673"/>
                </a:lnTo>
                <a:lnTo>
                  <a:pt x="2810450" y="1474795"/>
                </a:lnTo>
                <a:lnTo>
                  <a:pt x="2854458" y="1455158"/>
                </a:lnTo>
                <a:lnTo>
                  <a:pt x="2897056" y="1434780"/>
                </a:lnTo>
                <a:lnTo>
                  <a:pt x="2938200" y="1413684"/>
                </a:lnTo>
                <a:lnTo>
                  <a:pt x="2977852" y="1391888"/>
                </a:lnTo>
                <a:lnTo>
                  <a:pt x="3015969" y="1369414"/>
                </a:lnTo>
                <a:lnTo>
                  <a:pt x="3052511" y="1346282"/>
                </a:lnTo>
                <a:lnTo>
                  <a:pt x="3087436" y="1322511"/>
                </a:lnTo>
                <a:lnTo>
                  <a:pt x="3120704" y="1298123"/>
                </a:lnTo>
                <a:lnTo>
                  <a:pt x="3152273" y="1273137"/>
                </a:lnTo>
                <a:lnTo>
                  <a:pt x="3182103" y="1247574"/>
                </a:lnTo>
                <a:lnTo>
                  <a:pt x="3210152" y="1221455"/>
                </a:lnTo>
                <a:lnTo>
                  <a:pt x="3260745" y="1167626"/>
                </a:lnTo>
                <a:lnTo>
                  <a:pt x="3303724" y="1111814"/>
                </a:lnTo>
                <a:lnTo>
                  <a:pt x="3338761" y="1054182"/>
                </a:lnTo>
                <a:lnTo>
                  <a:pt x="3365527" y="994891"/>
                </a:lnTo>
                <a:lnTo>
                  <a:pt x="3383695" y="934104"/>
                </a:lnTo>
                <a:lnTo>
                  <a:pt x="3392936" y="871983"/>
                </a:lnTo>
                <a:lnTo>
                  <a:pt x="3394107" y="840474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6" name="Google Shape;86;p12"/>
          <p:cNvSpPr txBox="1"/>
          <p:nvPr/>
        </p:nvSpPr>
        <p:spPr>
          <a:xfrm>
            <a:off x="347294" y="2706432"/>
            <a:ext cx="3856354" cy="535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On ne considère dorénavant que les problèmes de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R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: les  langages décidables. On souhaite une classification plus  fine, qui prenne en compte les ressources utilisées.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2"/>
          <p:cNvSpPr txBox="1"/>
          <p:nvPr/>
        </p:nvSpPr>
        <p:spPr>
          <a:xfrm>
            <a:off x="4477181" y="3371256"/>
            <a:ext cx="6794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4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66"/>
          <p:cNvSpPr txBox="1"/>
          <p:nvPr>
            <p:ph type="title"/>
          </p:nvPr>
        </p:nvSpPr>
        <p:spPr>
          <a:xfrm>
            <a:off x="385178" y="59814"/>
            <a:ext cx="383794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Raison 2 : s’affranchir de problèmes du codage</a:t>
            </a:r>
            <a:endParaRPr/>
          </a:p>
        </p:txBody>
      </p:sp>
      <p:sp>
        <p:nvSpPr>
          <p:cNvPr id="1052" name="Google Shape;1052;p66"/>
          <p:cNvSpPr txBox="1"/>
          <p:nvPr/>
        </p:nvSpPr>
        <p:spPr>
          <a:xfrm>
            <a:off x="1997964" y="637877"/>
            <a:ext cx="26606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Liste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3" name="Google Shape;1053;p66"/>
          <p:cNvSpPr txBox="1"/>
          <p:nvPr/>
        </p:nvSpPr>
        <p:spPr>
          <a:xfrm>
            <a:off x="2664314" y="454544"/>
            <a:ext cx="622300" cy="540385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74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Algorithme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54" name="Google Shape;1054;p66"/>
          <p:cNvGrpSpPr/>
          <p:nvPr/>
        </p:nvGrpSpPr>
        <p:grpSpPr>
          <a:xfrm>
            <a:off x="2342264" y="692156"/>
            <a:ext cx="308499" cy="65405"/>
            <a:chOff x="2342264" y="692156"/>
            <a:chExt cx="308499" cy="65405"/>
          </a:xfrm>
        </p:grpSpPr>
        <p:sp>
          <p:nvSpPr>
            <p:cNvPr id="1055" name="Google Shape;1055;p66"/>
            <p:cNvSpPr/>
            <p:nvPr/>
          </p:nvSpPr>
          <p:spPr>
            <a:xfrm>
              <a:off x="2342264" y="724547"/>
              <a:ext cx="302895" cy="0"/>
            </a:xfrm>
            <a:custGeom>
              <a:rect b="b" l="l" r="r" t="t"/>
              <a:pathLst>
                <a:path extrusionOk="0" h="120000" w="302894">
                  <a:moveTo>
                    <a:pt x="0" y="0"/>
                  </a:moveTo>
                  <a:lnTo>
                    <a:pt x="302312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56" name="Google Shape;1056;p66"/>
            <p:cNvSpPr/>
            <p:nvPr/>
          </p:nvSpPr>
          <p:spPr>
            <a:xfrm>
              <a:off x="2620283" y="692156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057" name="Google Shape;1057;p66"/>
          <p:cNvGrpSpPr/>
          <p:nvPr/>
        </p:nvGrpSpPr>
        <p:grpSpPr>
          <a:xfrm>
            <a:off x="3293720" y="692156"/>
            <a:ext cx="174042" cy="65405"/>
            <a:chOff x="3293720" y="692156"/>
            <a:chExt cx="174042" cy="65405"/>
          </a:xfrm>
        </p:grpSpPr>
        <p:sp>
          <p:nvSpPr>
            <p:cNvPr id="1058" name="Google Shape;1058;p66"/>
            <p:cNvSpPr/>
            <p:nvPr/>
          </p:nvSpPr>
          <p:spPr>
            <a:xfrm>
              <a:off x="3293720" y="724547"/>
              <a:ext cx="168275" cy="0"/>
            </a:xfrm>
            <a:custGeom>
              <a:rect b="b" l="l" r="r" t="t"/>
              <a:pathLst>
                <a:path extrusionOk="0" h="120000" w="168275">
                  <a:moveTo>
                    <a:pt x="0" y="0"/>
                  </a:moveTo>
                  <a:lnTo>
                    <a:pt x="16785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59" name="Google Shape;1059;p66"/>
            <p:cNvSpPr/>
            <p:nvPr/>
          </p:nvSpPr>
          <p:spPr>
            <a:xfrm>
              <a:off x="3437282" y="692156"/>
              <a:ext cx="30480" cy="65405"/>
            </a:xfrm>
            <a:custGeom>
              <a:rect b="b" l="l" r="r" t="t"/>
              <a:pathLst>
                <a:path extrusionOk="0" h="65404" w="30479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060" name="Google Shape;1060;p66"/>
          <p:cNvSpPr txBox="1"/>
          <p:nvPr/>
        </p:nvSpPr>
        <p:spPr>
          <a:xfrm>
            <a:off x="3506533" y="639198"/>
            <a:ext cx="44323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Résultat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1" name="Google Shape;1061;p66"/>
          <p:cNvSpPr/>
          <p:nvPr/>
        </p:nvSpPr>
        <p:spPr>
          <a:xfrm>
            <a:off x="495363" y="144931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62" name="Google Shape;1062;p66"/>
          <p:cNvSpPr txBox="1"/>
          <p:nvPr/>
        </p:nvSpPr>
        <p:spPr>
          <a:xfrm>
            <a:off x="296494" y="1135885"/>
            <a:ext cx="3717290" cy="1010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Temps :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taille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Liste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))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340360" marR="55880" rtl="0" algn="l">
              <a:lnSpc>
                <a:spcPct val="109090"/>
              </a:lnSpc>
              <a:spcBef>
                <a:spcPts val="39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plupart des objets informatiques usuels peuvent se  représenter de différentes façons 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80059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Exemple : un graphe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904" lvl="0" marL="894714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peut se représenter par une </a:t>
            </a:r>
            <a:r>
              <a:rPr b="1" lang="en-US" sz="900">
                <a:latin typeface="Arial"/>
                <a:ea typeface="Arial"/>
                <a:cs typeface="Arial"/>
                <a:sym typeface="Arial"/>
              </a:rPr>
              <a:t>matrice d’adjacence.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-128904" lvl="0" marL="894714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peut se représenter par une </a:t>
            </a:r>
            <a:r>
              <a:rPr b="1" lang="en-US" sz="900">
                <a:latin typeface="Arial"/>
                <a:ea typeface="Arial"/>
                <a:cs typeface="Arial"/>
                <a:sym typeface="Arial"/>
              </a:rPr>
              <a:t>liste d’adjacence.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66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67"/>
          <p:cNvSpPr txBox="1"/>
          <p:nvPr>
            <p:ph type="title"/>
          </p:nvPr>
        </p:nvSpPr>
        <p:spPr>
          <a:xfrm>
            <a:off x="385178" y="59814"/>
            <a:ext cx="383794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Raison 2 : s’affranchir de problèmes du codage</a:t>
            </a:r>
            <a:endParaRPr/>
          </a:p>
        </p:txBody>
      </p:sp>
      <p:sp>
        <p:nvSpPr>
          <p:cNvPr id="1069" name="Google Shape;1069;p67"/>
          <p:cNvSpPr txBox="1"/>
          <p:nvPr/>
        </p:nvSpPr>
        <p:spPr>
          <a:xfrm>
            <a:off x="1930717" y="637877"/>
            <a:ext cx="40068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Matrice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0" name="Google Shape;1070;p67"/>
          <p:cNvSpPr txBox="1"/>
          <p:nvPr/>
        </p:nvSpPr>
        <p:spPr>
          <a:xfrm>
            <a:off x="2731564" y="454544"/>
            <a:ext cx="622300" cy="540385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74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Algorithme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71" name="Google Shape;1071;p67"/>
          <p:cNvGrpSpPr/>
          <p:nvPr/>
        </p:nvGrpSpPr>
        <p:grpSpPr>
          <a:xfrm>
            <a:off x="2409513" y="692156"/>
            <a:ext cx="308500" cy="65405"/>
            <a:chOff x="2409513" y="692156"/>
            <a:chExt cx="308500" cy="65405"/>
          </a:xfrm>
        </p:grpSpPr>
        <p:sp>
          <p:nvSpPr>
            <p:cNvPr id="1072" name="Google Shape;1072;p67"/>
            <p:cNvSpPr/>
            <p:nvPr/>
          </p:nvSpPr>
          <p:spPr>
            <a:xfrm>
              <a:off x="2409513" y="724547"/>
              <a:ext cx="302895" cy="0"/>
            </a:xfrm>
            <a:custGeom>
              <a:rect b="b" l="l" r="r" t="t"/>
              <a:pathLst>
                <a:path extrusionOk="0" h="120000" w="302894">
                  <a:moveTo>
                    <a:pt x="0" y="0"/>
                  </a:moveTo>
                  <a:lnTo>
                    <a:pt x="302312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73" name="Google Shape;1073;p67"/>
            <p:cNvSpPr/>
            <p:nvPr/>
          </p:nvSpPr>
          <p:spPr>
            <a:xfrm>
              <a:off x="2687533" y="692156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074" name="Google Shape;1074;p67"/>
          <p:cNvGrpSpPr/>
          <p:nvPr/>
        </p:nvGrpSpPr>
        <p:grpSpPr>
          <a:xfrm>
            <a:off x="3360970" y="692156"/>
            <a:ext cx="174042" cy="65405"/>
            <a:chOff x="3360970" y="692156"/>
            <a:chExt cx="174042" cy="65405"/>
          </a:xfrm>
        </p:grpSpPr>
        <p:sp>
          <p:nvSpPr>
            <p:cNvPr id="1075" name="Google Shape;1075;p67"/>
            <p:cNvSpPr/>
            <p:nvPr/>
          </p:nvSpPr>
          <p:spPr>
            <a:xfrm>
              <a:off x="3360970" y="724547"/>
              <a:ext cx="168275" cy="0"/>
            </a:xfrm>
            <a:custGeom>
              <a:rect b="b" l="l" r="r" t="t"/>
              <a:pathLst>
                <a:path extrusionOk="0" h="120000" w="168275">
                  <a:moveTo>
                    <a:pt x="0" y="0"/>
                  </a:moveTo>
                  <a:lnTo>
                    <a:pt x="16785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76" name="Google Shape;1076;p67"/>
            <p:cNvSpPr/>
            <p:nvPr/>
          </p:nvSpPr>
          <p:spPr>
            <a:xfrm>
              <a:off x="3504532" y="692156"/>
              <a:ext cx="30480" cy="65405"/>
            </a:xfrm>
            <a:custGeom>
              <a:rect b="b" l="l" r="r" t="t"/>
              <a:pathLst>
                <a:path extrusionOk="0" h="65404" w="30479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077" name="Google Shape;1077;p67"/>
          <p:cNvSpPr txBox="1"/>
          <p:nvPr/>
        </p:nvSpPr>
        <p:spPr>
          <a:xfrm>
            <a:off x="3573779" y="639198"/>
            <a:ext cx="44323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Résultat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8" name="Google Shape;1078;p67"/>
          <p:cNvSpPr/>
          <p:nvPr/>
        </p:nvSpPr>
        <p:spPr>
          <a:xfrm>
            <a:off x="495363" y="144931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79" name="Google Shape;1079;p67"/>
          <p:cNvSpPr txBox="1"/>
          <p:nvPr/>
        </p:nvSpPr>
        <p:spPr>
          <a:xfrm>
            <a:off x="296494" y="1135885"/>
            <a:ext cx="3717290" cy="1010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Temps :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taille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Matrice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))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340360" marR="55880" rtl="0" algn="l">
              <a:lnSpc>
                <a:spcPct val="109090"/>
              </a:lnSpc>
              <a:spcBef>
                <a:spcPts val="39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plupart des objets informatiques usuels peuvent se  représenter de différentes façons 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80059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Exemple : un graphe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904" lvl="0" marL="894714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peut se représenter par une </a:t>
            </a:r>
            <a:r>
              <a:rPr b="1" lang="en-US" sz="900">
                <a:latin typeface="Arial"/>
                <a:ea typeface="Arial"/>
                <a:cs typeface="Arial"/>
                <a:sym typeface="Arial"/>
              </a:rPr>
              <a:t>matrice d’adjacence.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-128904" lvl="0" marL="894714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peut se représenter par une </a:t>
            </a:r>
            <a:r>
              <a:rPr b="1" lang="en-US" sz="900">
                <a:latin typeface="Arial"/>
                <a:ea typeface="Arial"/>
                <a:cs typeface="Arial"/>
                <a:sym typeface="Arial"/>
              </a:rPr>
              <a:t>liste d’adjacence.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67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68"/>
          <p:cNvSpPr txBox="1"/>
          <p:nvPr>
            <p:ph type="title"/>
          </p:nvPr>
        </p:nvSpPr>
        <p:spPr>
          <a:xfrm>
            <a:off x="385178" y="59814"/>
            <a:ext cx="383794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Raison 2 : s’affranchir de problèmes du codage</a:t>
            </a:r>
            <a:endParaRPr/>
          </a:p>
        </p:txBody>
      </p:sp>
      <p:sp>
        <p:nvSpPr>
          <p:cNvPr id="1086" name="Google Shape;1086;p68"/>
          <p:cNvSpPr txBox="1"/>
          <p:nvPr/>
        </p:nvSpPr>
        <p:spPr>
          <a:xfrm>
            <a:off x="1930717" y="637877"/>
            <a:ext cx="40068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Matrice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7" name="Google Shape;1087;p68"/>
          <p:cNvSpPr txBox="1"/>
          <p:nvPr/>
        </p:nvSpPr>
        <p:spPr>
          <a:xfrm>
            <a:off x="2731564" y="454544"/>
            <a:ext cx="622300" cy="540385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74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Algorithme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88" name="Google Shape;1088;p68"/>
          <p:cNvGrpSpPr/>
          <p:nvPr/>
        </p:nvGrpSpPr>
        <p:grpSpPr>
          <a:xfrm>
            <a:off x="2409513" y="692156"/>
            <a:ext cx="308500" cy="65405"/>
            <a:chOff x="2409513" y="692156"/>
            <a:chExt cx="308500" cy="65405"/>
          </a:xfrm>
        </p:grpSpPr>
        <p:sp>
          <p:nvSpPr>
            <p:cNvPr id="1089" name="Google Shape;1089;p68"/>
            <p:cNvSpPr/>
            <p:nvPr/>
          </p:nvSpPr>
          <p:spPr>
            <a:xfrm>
              <a:off x="2409513" y="724547"/>
              <a:ext cx="302895" cy="0"/>
            </a:xfrm>
            <a:custGeom>
              <a:rect b="b" l="l" r="r" t="t"/>
              <a:pathLst>
                <a:path extrusionOk="0" h="120000" w="302894">
                  <a:moveTo>
                    <a:pt x="0" y="0"/>
                  </a:moveTo>
                  <a:lnTo>
                    <a:pt x="302312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90" name="Google Shape;1090;p68"/>
            <p:cNvSpPr/>
            <p:nvPr/>
          </p:nvSpPr>
          <p:spPr>
            <a:xfrm>
              <a:off x="2687533" y="692156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091" name="Google Shape;1091;p68"/>
          <p:cNvGrpSpPr/>
          <p:nvPr/>
        </p:nvGrpSpPr>
        <p:grpSpPr>
          <a:xfrm>
            <a:off x="3360970" y="692156"/>
            <a:ext cx="174042" cy="65405"/>
            <a:chOff x="3360970" y="692156"/>
            <a:chExt cx="174042" cy="65405"/>
          </a:xfrm>
        </p:grpSpPr>
        <p:sp>
          <p:nvSpPr>
            <p:cNvPr id="1092" name="Google Shape;1092;p68"/>
            <p:cNvSpPr/>
            <p:nvPr/>
          </p:nvSpPr>
          <p:spPr>
            <a:xfrm>
              <a:off x="3360970" y="724547"/>
              <a:ext cx="168275" cy="0"/>
            </a:xfrm>
            <a:custGeom>
              <a:rect b="b" l="l" r="r" t="t"/>
              <a:pathLst>
                <a:path extrusionOk="0" h="120000" w="168275">
                  <a:moveTo>
                    <a:pt x="0" y="0"/>
                  </a:moveTo>
                  <a:lnTo>
                    <a:pt x="16785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93" name="Google Shape;1093;p68"/>
            <p:cNvSpPr/>
            <p:nvPr/>
          </p:nvSpPr>
          <p:spPr>
            <a:xfrm>
              <a:off x="3504532" y="692156"/>
              <a:ext cx="30480" cy="65405"/>
            </a:xfrm>
            <a:custGeom>
              <a:rect b="b" l="l" r="r" t="t"/>
              <a:pathLst>
                <a:path extrusionOk="0" h="65404" w="30479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094" name="Google Shape;1094;p68"/>
          <p:cNvSpPr txBox="1"/>
          <p:nvPr/>
        </p:nvSpPr>
        <p:spPr>
          <a:xfrm>
            <a:off x="3573779" y="639198"/>
            <a:ext cx="44323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Résultat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5" name="Google Shape;1095;p68"/>
          <p:cNvSpPr/>
          <p:nvPr/>
        </p:nvSpPr>
        <p:spPr>
          <a:xfrm>
            <a:off x="495363" y="144931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96" name="Google Shape;1096;p68"/>
          <p:cNvSpPr/>
          <p:nvPr/>
        </p:nvSpPr>
        <p:spPr>
          <a:xfrm>
            <a:off x="495363" y="220447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97" name="Google Shape;1097;p68"/>
          <p:cNvSpPr txBox="1"/>
          <p:nvPr/>
        </p:nvSpPr>
        <p:spPr>
          <a:xfrm>
            <a:off x="283794" y="1135885"/>
            <a:ext cx="3947160" cy="1485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Temps :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taille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Matrice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))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353060" marR="273050" rtl="0" algn="l">
              <a:lnSpc>
                <a:spcPct val="109090"/>
              </a:lnSpc>
              <a:spcBef>
                <a:spcPts val="39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plupart des objets informatiques usuels peuvent se  représenter de différentes façons . . 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92759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Exemple : un graphe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904" lvl="0" marL="907414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peut se représenter par une </a:t>
            </a:r>
            <a:r>
              <a:rPr b="1" lang="en-US" sz="900">
                <a:latin typeface="Arial"/>
                <a:ea typeface="Arial"/>
                <a:cs typeface="Arial"/>
                <a:sym typeface="Arial"/>
              </a:rPr>
              <a:t>matrice d’adjacence.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-128904" lvl="0" marL="907414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peut se représenter par une </a:t>
            </a:r>
            <a:r>
              <a:rPr b="1" lang="en-US" sz="900">
                <a:latin typeface="Arial"/>
                <a:ea typeface="Arial"/>
                <a:cs typeface="Arial"/>
                <a:sym typeface="Arial"/>
              </a:rPr>
              <a:t>liste d’adjacence.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353060" marR="17780" rtl="0" algn="l">
              <a:lnSpc>
                <a:spcPct val="109090"/>
              </a:lnSpc>
              <a:spcBef>
                <a:spcPts val="17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. .mais passer d’une façon de les représenter à l’autre est  possible en un temps qui reste polynomial en la taille du  codage.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8" name="Google Shape;1098;p68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69"/>
          <p:cNvSpPr txBox="1"/>
          <p:nvPr>
            <p:ph type="title"/>
          </p:nvPr>
        </p:nvSpPr>
        <p:spPr>
          <a:xfrm>
            <a:off x="385178" y="59814"/>
            <a:ext cx="383794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Raison 2 : s’affranchir de problèmes du codage</a:t>
            </a:r>
            <a:endParaRPr/>
          </a:p>
        </p:txBody>
      </p:sp>
      <p:sp>
        <p:nvSpPr>
          <p:cNvPr id="1104" name="Google Shape;1104;p69"/>
          <p:cNvSpPr txBox="1"/>
          <p:nvPr/>
        </p:nvSpPr>
        <p:spPr>
          <a:xfrm>
            <a:off x="1930717" y="608769"/>
            <a:ext cx="40068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Matrice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5" name="Google Shape;1105;p69"/>
          <p:cNvSpPr txBox="1"/>
          <p:nvPr/>
        </p:nvSpPr>
        <p:spPr>
          <a:xfrm>
            <a:off x="2731564" y="425423"/>
            <a:ext cx="622300" cy="540385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74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Algorithme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06" name="Google Shape;1106;p69"/>
          <p:cNvGrpSpPr/>
          <p:nvPr/>
        </p:nvGrpSpPr>
        <p:grpSpPr>
          <a:xfrm>
            <a:off x="2409513" y="663035"/>
            <a:ext cx="308500" cy="65405"/>
            <a:chOff x="2409513" y="663035"/>
            <a:chExt cx="308500" cy="65405"/>
          </a:xfrm>
        </p:grpSpPr>
        <p:sp>
          <p:nvSpPr>
            <p:cNvPr id="1107" name="Google Shape;1107;p69"/>
            <p:cNvSpPr/>
            <p:nvPr/>
          </p:nvSpPr>
          <p:spPr>
            <a:xfrm>
              <a:off x="2409513" y="695426"/>
              <a:ext cx="302895" cy="0"/>
            </a:xfrm>
            <a:custGeom>
              <a:rect b="b" l="l" r="r" t="t"/>
              <a:pathLst>
                <a:path extrusionOk="0" h="120000" w="302894">
                  <a:moveTo>
                    <a:pt x="0" y="0"/>
                  </a:moveTo>
                  <a:lnTo>
                    <a:pt x="302312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08" name="Google Shape;1108;p69"/>
            <p:cNvSpPr/>
            <p:nvPr/>
          </p:nvSpPr>
          <p:spPr>
            <a:xfrm>
              <a:off x="2687533" y="663035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109" name="Google Shape;1109;p69"/>
          <p:cNvGrpSpPr/>
          <p:nvPr/>
        </p:nvGrpSpPr>
        <p:grpSpPr>
          <a:xfrm>
            <a:off x="3360970" y="663035"/>
            <a:ext cx="174042" cy="65405"/>
            <a:chOff x="3360970" y="663035"/>
            <a:chExt cx="174042" cy="65405"/>
          </a:xfrm>
        </p:grpSpPr>
        <p:sp>
          <p:nvSpPr>
            <p:cNvPr id="1110" name="Google Shape;1110;p69"/>
            <p:cNvSpPr/>
            <p:nvPr/>
          </p:nvSpPr>
          <p:spPr>
            <a:xfrm>
              <a:off x="3360970" y="695426"/>
              <a:ext cx="168275" cy="0"/>
            </a:xfrm>
            <a:custGeom>
              <a:rect b="b" l="l" r="r" t="t"/>
              <a:pathLst>
                <a:path extrusionOk="0" h="120000" w="168275">
                  <a:moveTo>
                    <a:pt x="0" y="0"/>
                  </a:moveTo>
                  <a:lnTo>
                    <a:pt x="16785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11" name="Google Shape;1111;p69"/>
            <p:cNvSpPr/>
            <p:nvPr/>
          </p:nvSpPr>
          <p:spPr>
            <a:xfrm>
              <a:off x="3504532" y="663035"/>
              <a:ext cx="30480" cy="65405"/>
            </a:xfrm>
            <a:custGeom>
              <a:rect b="b" l="l" r="r" t="t"/>
              <a:pathLst>
                <a:path extrusionOk="0" h="65404" w="30479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112" name="Google Shape;1112;p69"/>
          <p:cNvSpPr txBox="1"/>
          <p:nvPr/>
        </p:nvSpPr>
        <p:spPr>
          <a:xfrm>
            <a:off x="3573779" y="610077"/>
            <a:ext cx="44323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Résultat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3" name="Google Shape;1113;p69"/>
          <p:cNvSpPr/>
          <p:nvPr/>
        </p:nvSpPr>
        <p:spPr>
          <a:xfrm>
            <a:off x="495363" y="137408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14" name="Google Shape;1114;p69"/>
          <p:cNvSpPr/>
          <p:nvPr/>
        </p:nvSpPr>
        <p:spPr>
          <a:xfrm>
            <a:off x="495363" y="209529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15" name="Google Shape;1115;p69"/>
          <p:cNvSpPr txBox="1"/>
          <p:nvPr>
            <p:ph idx="1" type="body"/>
          </p:nvPr>
        </p:nvSpPr>
        <p:spPr>
          <a:xfrm>
            <a:off x="283794" y="1092782"/>
            <a:ext cx="3947160" cy="1417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0" lvl="0" marL="76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Temps :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taille</a:t>
            </a: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Matrice</a:t>
            </a: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))</a:t>
            </a:r>
            <a:endParaRPr/>
          </a:p>
          <a:p>
            <a:pPr indent="0" lvl="0" marL="353060" marR="273050" rtl="0" algn="l">
              <a:lnSpc>
                <a:spcPct val="109090"/>
              </a:lnSpc>
              <a:spcBef>
                <a:spcPts val="265"/>
              </a:spcBef>
              <a:spcAft>
                <a:spcPts val="0"/>
              </a:spcAft>
              <a:buNone/>
            </a:pPr>
            <a:r>
              <a:rPr lang="en-US"/>
              <a:t>La plupart des objets informatiques usuels peuvent se  représenter de différentes façons . . .</a:t>
            </a:r>
            <a:endParaRPr/>
          </a:p>
          <a:p>
            <a:pPr indent="0" lvl="0" marL="492759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/>
              <a:t>Exemple : un graphe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  <a:p>
            <a:pPr indent="-128904" lvl="0" marL="907414" rtl="0" algn="l">
              <a:lnSpc>
                <a:spcPct val="109444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/>
              <a:t>peut se représenter par une </a:t>
            </a:r>
            <a:r>
              <a:rPr b="1" lang="en-US" sz="900">
                <a:latin typeface="Arial"/>
                <a:ea typeface="Arial"/>
                <a:cs typeface="Arial"/>
                <a:sym typeface="Arial"/>
              </a:rPr>
              <a:t>matrice d’adjacence.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353060" rtl="0" algn="l">
              <a:lnSpc>
                <a:spcPct val="706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-US" sz="1650"/>
              <a:t>. .	</a:t>
            </a:r>
            <a:r>
              <a:rPr baseline="30000" lang="en-US" sz="135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• </a:t>
            </a:r>
            <a:r>
              <a:rPr lang="en-US" sz="900"/>
              <a:t>peut se représenter par une </a:t>
            </a:r>
            <a:r>
              <a:rPr b="1" lang="en-US" sz="900">
                <a:latin typeface="Arial"/>
                <a:ea typeface="Arial"/>
                <a:cs typeface="Arial"/>
                <a:sym typeface="Arial"/>
              </a:rPr>
              <a:t>liste d’adjacence.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122555" lvl="0" marL="353060" marR="17780" rtl="0" algn="l">
              <a:lnSpc>
                <a:spcPct val="10909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en-US"/>
              <a:t>.mais passer d’une façon de les représenter à l’autre est  possible en un temps qui reste polynomial en la taille du  codage.</a:t>
            </a:r>
            <a:endParaRPr/>
          </a:p>
        </p:txBody>
      </p:sp>
      <p:sp>
        <p:nvSpPr>
          <p:cNvPr id="1116" name="Google Shape;1116;p69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69"/>
          <p:cNvSpPr txBox="1"/>
          <p:nvPr/>
        </p:nvSpPr>
        <p:spPr>
          <a:xfrm>
            <a:off x="764425" y="2515646"/>
            <a:ext cx="9334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6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18" name="Google Shape;1118;p69"/>
          <p:cNvSpPr txBox="1"/>
          <p:nvPr/>
        </p:nvSpPr>
        <p:spPr>
          <a:xfrm>
            <a:off x="901484" y="2484010"/>
            <a:ext cx="3184525" cy="481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6985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Exemple : on peut transformer une liste d’adjacence en  une matrice d’adjacence en temps polynomial (et  réciproquement).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70"/>
          <p:cNvSpPr txBox="1"/>
          <p:nvPr>
            <p:ph type="title"/>
          </p:nvPr>
        </p:nvSpPr>
        <p:spPr>
          <a:xfrm>
            <a:off x="385178" y="59814"/>
            <a:ext cx="383794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Raison 2 : s’affranchir de problèmes du codage</a:t>
            </a:r>
            <a:endParaRPr/>
          </a:p>
        </p:txBody>
      </p:sp>
      <p:sp>
        <p:nvSpPr>
          <p:cNvPr id="1124" name="Google Shape;1124;p70"/>
          <p:cNvSpPr txBox="1"/>
          <p:nvPr/>
        </p:nvSpPr>
        <p:spPr>
          <a:xfrm>
            <a:off x="591146" y="608769"/>
            <a:ext cx="26606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Liste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5" name="Google Shape;1125;p70"/>
          <p:cNvSpPr/>
          <p:nvPr/>
        </p:nvSpPr>
        <p:spPr>
          <a:xfrm>
            <a:off x="1123886" y="425423"/>
            <a:ext cx="540385" cy="540385"/>
          </a:xfrm>
          <a:custGeom>
            <a:rect b="b" l="l" r="r" t="t"/>
            <a:pathLst>
              <a:path extrusionOk="0" h="540385" w="540385">
                <a:moveTo>
                  <a:pt x="0" y="540006"/>
                </a:moveTo>
                <a:lnTo>
                  <a:pt x="540006" y="540006"/>
                </a:lnTo>
                <a:lnTo>
                  <a:pt x="540006" y="0"/>
                </a:lnTo>
                <a:lnTo>
                  <a:pt x="0" y="0"/>
                </a:lnTo>
                <a:lnTo>
                  <a:pt x="0" y="540006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26" name="Google Shape;1126;p70"/>
          <p:cNvSpPr txBox="1"/>
          <p:nvPr/>
        </p:nvSpPr>
        <p:spPr>
          <a:xfrm>
            <a:off x="1370190" y="610725"/>
            <a:ext cx="4445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f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7" name="Google Shape;1127;p70"/>
          <p:cNvGrpSpPr/>
          <p:nvPr/>
        </p:nvGrpSpPr>
        <p:grpSpPr>
          <a:xfrm>
            <a:off x="935431" y="663035"/>
            <a:ext cx="174904" cy="65405"/>
            <a:chOff x="935431" y="663035"/>
            <a:chExt cx="174904" cy="65405"/>
          </a:xfrm>
        </p:grpSpPr>
        <p:sp>
          <p:nvSpPr>
            <p:cNvPr id="1128" name="Google Shape;1128;p70"/>
            <p:cNvSpPr/>
            <p:nvPr/>
          </p:nvSpPr>
          <p:spPr>
            <a:xfrm>
              <a:off x="935431" y="695426"/>
              <a:ext cx="168910" cy="0"/>
            </a:xfrm>
            <a:custGeom>
              <a:rect b="b" l="l" r="r" t="t"/>
              <a:pathLst>
                <a:path extrusionOk="0" h="120000" w="168909">
                  <a:moveTo>
                    <a:pt x="0" y="0"/>
                  </a:moveTo>
                  <a:lnTo>
                    <a:pt x="168717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29" name="Google Shape;1129;p70"/>
            <p:cNvSpPr/>
            <p:nvPr/>
          </p:nvSpPr>
          <p:spPr>
            <a:xfrm>
              <a:off x="1079855" y="663035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130" name="Google Shape;1130;p70"/>
          <p:cNvSpPr txBox="1"/>
          <p:nvPr/>
        </p:nvSpPr>
        <p:spPr>
          <a:xfrm>
            <a:off x="1930717" y="608769"/>
            <a:ext cx="40068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Matrice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31" name="Google Shape;1131;p70"/>
          <p:cNvGrpSpPr/>
          <p:nvPr/>
        </p:nvGrpSpPr>
        <p:grpSpPr>
          <a:xfrm>
            <a:off x="1671484" y="425423"/>
            <a:ext cx="1682380" cy="540385"/>
            <a:chOff x="1671484" y="425423"/>
            <a:chExt cx="1682380" cy="540385"/>
          </a:xfrm>
        </p:grpSpPr>
        <p:sp>
          <p:nvSpPr>
            <p:cNvPr id="1132" name="Google Shape;1132;p70"/>
            <p:cNvSpPr/>
            <p:nvPr/>
          </p:nvSpPr>
          <p:spPr>
            <a:xfrm>
              <a:off x="1671484" y="695426"/>
              <a:ext cx="168910" cy="0"/>
            </a:xfrm>
            <a:custGeom>
              <a:rect b="b" l="l" r="r" t="t"/>
              <a:pathLst>
                <a:path extrusionOk="0" h="120000" w="168910">
                  <a:moveTo>
                    <a:pt x="0" y="0"/>
                  </a:moveTo>
                  <a:lnTo>
                    <a:pt x="168716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33" name="Google Shape;1133;p70"/>
            <p:cNvSpPr/>
            <p:nvPr/>
          </p:nvSpPr>
          <p:spPr>
            <a:xfrm>
              <a:off x="1815908" y="663035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34" name="Google Shape;1134;p70"/>
            <p:cNvSpPr/>
            <p:nvPr/>
          </p:nvSpPr>
          <p:spPr>
            <a:xfrm>
              <a:off x="2731564" y="425423"/>
              <a:ext cx="622300" cy="540385"/>
            </a:xfrm>
            <a:custGeom>
              <a:rect b="b" l="l" r="r" t="t"/>
              <a:pathLst>
                <a:path extrusionOk="0" h="540385" w="622300">
                  <a:moveTo>
                    <a:pt x="0" y="540006"/>
                  </a:moveTo>
                  <a:lnTo>
                    <a:pt x="621813" y="540006"/>
                  </a:lnTo>
                  <a:lnTo>
                    <a:pt x="621813" y="0"/>
                  </a:lnTo>
                  <a:lnTo>
                    <a:pt x="0" y="0"/>
                  </a:lnTo>
                  <a:lnTo>
                    <a:pt x="0" y="540006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135" name="Google Shape;1135;p70"/>
          <p:cNvSpPr txBox="1"/>
          <p:nvPr/>
        </p:nvSpPr>
        <p:spPr>
          <a:xfrm>
            <a:off x="2739155" y="596755"/>
            <a:ext cx="63119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98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Algorithme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36" name="Google Shape;1136;p70"/>
          <p:cNvGrpSpPr/>
          <p:nvPr/>
        </p:nvGrpSpPr>
        <p:grpSpPr>
          <a:xfrm>
            <a:off x="2409513" y="663035"/>
            <a:ext cx="1125499" cy="65405"/>
            <a:chOff x="2409513" y="663035"/>
            <a:chExt cx="1125499" cy="65405"/>
          </a:xfrm>
        </p:grpSpPr>
        <p:sp>
          <p:nvSpPr>
            <p:cNvPr id="1137" name="Google Shape;1137;p70"/>
            <p:cNvSpPr/>
            <p:nvPr/>
          </p:nvSpPr>
          <p:spPr>
            <a:xfrm>
              <a:off x="2409513" y="695426"/>
              <a:ext cx="302895" cy="0"/>
            </a:xfrm>
            <a:custGeom>
              <a:rect b="b" l="l" r="r" t="t"/>
              <a:pathLst>
                <a:path extrusionOk="0" h="120000" w="302894">
                  <a:moveTo>
                    <a:pt x="0" y="0"/>
                  </a:moveTo>
                  <a:lnTo>
                    <a:pt x="302312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38" name="Google Shape;1138;p70"/>
            <p:cNvSpPr/>
            <p:nvPr/>
          </p:nvSpPr>
          <p:spPr>
            <a:xfrm>
              <a:off x="2687533" y="663035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39" name="Google Shape;1139;p70"/>
            <p:cNvSpPr/>
            <p:nvPr/>
          </p:nvSpPr>
          <p:spPr>
            <a:xfrm>
              <a:off x="3360969" y="695426"/>
              <a:ext cx="168275" cy="0"/>
            </a:xfrm>
            <a:custGeom>
              <a:rect b="b" l="l" r="r" t="t"/>
              <a:pathLst>
                <a:path extrusionOk="0" h="120000" w="168275">
                  <a:moveTo>
                    <a:pt x="0" y="0"/>
                  </a:moveTo>
                  <a:lnTo>
                    <a:pt x="16785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40" name="Google Shape;1140;p70"/>
            <p:cNvSpPr/>
            <p:nvPr/>
          </p:nvSpPr>
          <p:spPr>
            <a:xfrm>
              <a:off x="3504532" y="663035"/>
              <a:ext cx="30480" cy="65405"/>
            </a:xfrm>
            <a:custGeom>
              <a:rect b="b" l="l" r="r" t="t"/>
              <a:pathLst>
                <a:path extrusionOk="0" h="65404" w="30479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141" name="Google Shape;1141;p70"/>
          <p:cNvSpPr txBox="1"/>
          <p:nvPr/>
        </p:nvSpPr>
        <p:spPr>
          <a:xfrm>
            <a:off x="3573779" y="610077"/>
            <a:ext cx="44323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Résultat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2" name="Google Shape;1142;p70"/>
          <p:cNvSpPr/>
          <p:nvPr/>
        </p:nvSpPr>
        <p:spPr>
          <a:xfrm>
            <a:off x="1033885" y="335422"/>
            <a:ext cx="2369185" cy="727710"/>
          </a:xfrm>
          <a:custGeom>
            <a:rect b="b" l="l" r="r" t="t"/>
            <a:pathLst>
              <a:path extrusionOk="0" h="727710" w="2369185">
                <a:moveTo>
                  <a:pt x="0" y="727600"/>
                </a:moveTo>
                <a:lnTo>
                  <a:pt x="0" y="0"/>
                </a:lnTo>
                <a:lnTo>
                  <a:pt x="2368590" y="0"/>
                </a:lnTo>
                <a:lnTo>
                  <a:pt x="2368590" y="727600"/>
                </a:lnTo>
                <a:lnTo>
                  <a:pt x="0" y="727600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43" name="Google Shape;1143;p70"/>
          <p:cNvSpPr/>
          <p:nvPr/>
        </p:nvSpPr>
        <p:spPr>
          <a:xfrm>
            <a:off x="495363" y="137408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44" name="Google Shape;1144;p70"/>
          <p:cNvSpPr/>
          <p:nvPr/>
        </p:nvSpPr>
        <p:spPr>
          <a:xfrm>
            <a:off x="495363" y="209529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45" name="Google Shape;1145;p70"/>
          <p:cNvSpPr txBox="1"/>
          <p:nvPr>
            <p:ph idx="1" type="body"/>
          </p:nvPr>
        </p:nvSpPr>
        <p:spPr>
          <a:xfrm>
            <a:off x="283794" y="1092782"/>
            <a:ext cx="3947160" cy="1417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-277494" lvl="0" marL="353060" marR="850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Temps :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taille</a:t>
            </a: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Liste</a:t>
            </a: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)) =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T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taille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Liste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)) +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taille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Matrice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))  </a:t>
            </a:r>
            <a:r>
              <a:rPr lang="en-US" sz="1100"/>
              <a:t>La plupart des objets informatiques usuels peuvent se  représenter de différentes façons . . .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92759" rtl="0" algn="l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/>
              <a:t>Exemple : un graphe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  <a:p>
            <a:pPr indent="-128904" lvl="0" marL="907414" rtl="0" algn="l">
              <a:lnSpc>
                <a:spcPct val="109444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/>
              <a:t>peut se représenter par une </a:t>
            </a:r>
            <a:r>
              <a:rPr b="1" lang="en-US" sz="900">
                <a:latin typeface="Arial"/>
                <a:ea typeface="Arial"/>
                <a:cs typeface="Arial"/>
                <a:sym typeface="Arial"/>
              </a:rPr>
              <a:t>matrice d’adjacence.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353060" rtl="0" algn="l">
              <a:lnSpc>
                <a:spcPct val="706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-US" sz="1650"/>
              <a:t>. .	</a:t>
            </a:r>
            <a:r>
              <a:rPr baseline="30000" lang="en-US" sz="135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• </a:t>
            </a:r>
            <a:r>
              <a:rPr lang="en-US" sz="900"/>
              <a:t>peut se représenter par une </a:t>
            </a:r>
            <a:r>
              <a:rPr b="1" lang="en-US" sz="900">
                <a:latin typeface="Arial"/>
                <a:ea typeface="Arial"/>
                <a:cs typeface="Arial"/>
                <a:sym typeface="Arial"/>
              </a:rPr>
              <a:t>liste d’adjacence.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122555" lvl="0" marL="353060" marR="17780" rtl="0" algn="l">
              <a:lnSpc>
                <a:spcPct val="10909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/>
              <a:t>.mais passer d’une façon de les représenter à l’autre est  possible en un temps qui reste polynomial en la taille du  codage.</a:t>
            </a:r>
            <a:endParaRPr/>
          </a:p>
        </p:txBody>
      </p:sp>
      <p:sp>
        <p:nvSpPr>
          <p:cNvPr id="1146" name="Google Shape;1146;p70"/>
          <p:cNvSpPr txBox="1"/>
          <p:nvPr/>
        </p:nvSpPr>
        <p:spPr>
          <a:xfrm>
            <a:off x="764425" y="2515646"/>
            <a:ext cx="9334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6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47" name="Google Shape;1147;p70"/>
          <p:cNvSpPr txBox="1"/>
          <p:nvPr/>
        </p:nvSpPr>
        <p:spPr>
          <a:xfrm>
            <a:off x="901484" y="2484010"/>
            <a:ext cx="3184525" cy="481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6985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Exemple : on peut transformer une liste d’adjacence en  une matrice d’adjacence en temps polynomial (et  réciproquement).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8" name="Google Shape;1148;p70"/>
          <p:cNvSpPr txBox="1"/>
          <p:nvPr/>
        </p:nvSpPr>
        <p:spPr>
          <a:xfrm>
            <a:off x="4434966" y="3367384"/>
            <a:ext cx="10985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71"/>
          <p:cNvSpPr txBox="1"/>
          <p:nvPr>
            <p:ph type="title"/>
          </p:nvPr>
        </p:nvSpPr>
        <p:spPr>
          <a:xfrm>
            <a:off x="385178" y="59814"/>
            <a:ext cx="383794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Raison 2 : s’affranchir de problèmes du codage</a:t>
            </a:r>
            <a:endParaRPr/>
          </a:p>
        </p:txBody>
      </p:sp>
      <p:sp>
        <p:nvSpPr>
          <p:cNvPr id="1154" name="Google Shape;1154;p71"/>
          <p:cNvSpPr txBox="1"/>
          <p:nvPr/>
        </p:nvSpPr>
        <p:spPr>
          <a:xfrm>
            <a:off x="591146" y="608769"/>
            <a:ext cx="26606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Liste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5" name="Google Shape;1155;p71"/>
          <p:cNvSpPr/>
          <p:nvPr/>
        </p:nvSpPr>
        <p:spPr>
          <a:xfrm>
            <a:off x="1123886" y="425423"/>
            <a:ext cx="540385" cy="540385"/>
          </a:xfrm>
          <a:custGeom>
            <a:rect b="b" l="l" r="r" t="t"/>
            <a:pathLst>
              <a:path extrusionOk="0" h="540385" w="540385">
                <a:moveTo>
                  <a:pt x="0" y="540006"/>
                </a:moveTo>
                <a:lnTo>
                  <a:pt x="540006" y="540006"/>
                </a:lnTo>
                <a:lnTo>
                  <a:pt x="540006" y="0"/>
                </a:lnTo>
                <a:lnTo>
                  <a:pt x="0" y="0"/>
                </a:lnTo>
                <a:lnTo>
                  <a:pt x="0" y="540006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56" name="Google Shape;1156;p71"/>
          <p:cNvSpPr txBox="1"/>
          <p:nvPr/>
        </p:nvSpPr>
        <p:spPr>
          <a:xfrm>
            <a:off x="1370190" y="610725"/>
            <a:ext cx="4445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f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7" name="Google Shape;1157;p71"/>
          <p:cNvGrpSpPr/>
          <p:nvPr/>
        </p:nvGrpSpPr>
        <p:grpSpPr>
          <a:xfrm>
            <a:off x="935431" y="663035"/>
            <a:ext cx="174904" cy="65405"/>
            <a:chOff x="935431" y="663035"/>
            <a:chExt cx="174904" cy="65405"/>
          </a:xfrm>
        </p:grpSpPr>
        <p:sp>
          <p:nvSpPr>
            <p:cNvPr id="1158" name="Google Shape;1158;p71"/>
            <p:cNvSpPr/>
            <p:nvPr/>
          </p:nvSpPr>
          <p:spPr>
            <a:xfrm>
              <a:off x="935431" y="695426"/>
              <a:ext cx="168910" cy="0"/>
            </a:xfrm>
            <a:custGeom>
              <a:rect b="b" l="l" r="r" t="t"/>
              <a:pathLst>
                <a:path extrusionOk="0" h="120000" w="168909">
                  <a:moveTo>
                    <a:pt x="0" y="0"/>
                  </a:moveTo>
                  <a:lnTo>
                    <a:pt x="168717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59" name="Google Shape;1159;p71"/>
            <p:cNvSpPr/>
            <p:nvPr/>
          </p:nvSpPr>
          <p:spPr>
            <a:xfrm>
              <a:off x="1079855" y="663035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160" name="Google Shape;1160;p71"/>
          <p:cNvSpPr txBox="1"/>
          <p:nvPr/>
        </p:nvSpPr>
        <p:spPr>
          <a:xfrm>
            <a:off x="1930717" y="608769"/>
            <a:ext cx="40068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Matrice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61" name="Google Shape;1161;p71"/>
          <p:cNvGrpSpPr/>
          <p:nvPr/>
        </p:nvGrpSpPr>
        <p:grpSpPr>
          <a:xfrm>
            <a:off x="1671484" y="425423"/>
            <a:ext cx="1682380" cy="540385"/>
            <a:chOff x="1671484" y="425423"/>
            <a:chExt cx="1682380" cy="540385"/>
          </a:xfrm>
        </p:grpSpPr>
        <p:sp>
          <p:nvSpPr>
            <p:cNvPr id="1162" name="Google Shape;1162;p71"/>
            <p:cNvSpPr/>
            <p:nvPr/>
          </p:nvSpPr>
          <p:spPr>
            <a:xfrm>
              <a:off x="1671484" y="695426"/>
              <a:ext cx="168910" cy="0"/>
            </a:xfrm>
            <a:custGeom>
              <a:rect b="b" l="l" r="r" t="t"/>
              <a:pathLst>
                <a:path extrusionOk="0" h="120000" w="168910">
                  <a:moveTo>
                    <a:pt x="0" y="0"/>
                  </a:moveTo>
                  <a:lnTo>
                    <a:pt x="168716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63" name="Google Shape;1163;p71"/>
            <p:cNvSpPr/>
            <p:nvPr/>
          </p:nvSpPr>
          <p:spPr>
            <a:xfrm>
              <a:off x="1815908" y="663035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64" name="Google Shape;1164;p71"/>
            <p:cNvSpPr/>
            <p:nvPr/>
          </p:nvSpPr>
          <p:spPr>
            <a:xfrm>
              <a:off x="2731564" y="425423"/>
              <a:ext cx="622300" cy="540385"/>
            </a:xfrm>
            <a:custGeom>
              <a:rect b="b" l="l" r="r" t="t"/>
              <a:pathLst>
                <a:path extrusionOk="0" h="540385" w="622300">
                  <a:moveTo>
                    <a:pt x="0" y="540006"/>
                  </a:moveTo>
                  <a:lnTo>
                    <a:pt x="621813" y="540006"/>
                  </a:lnTo>
                  <a:lnTo>
                    <a:pt x="621813" y="0"/>
                  </a:lnTo>
                  <a:lnTo>
                    <a:pt x="0" y="0"/>
                  </a:lnTo>
                  <a:lnTo>
                    <a:pt x="0" y="540006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165" name="Google Shape;1165;p71"/>
          <p:cNvSpPr txBox="1"/>
          <p:nvPr/>
        </p:nvSpPr>
        <p:spPr>
          <a:xfrm>
            <a:off x="2739155" y="596755"/>
            <a:ext cx="63119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98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Algorithme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66" name="Google Shape;1166;p71"/>
          <p:cNvGrpSpPr/>
          <p:nvPr/>
        </p:nvGrpSpPr>
        <p:grpSpPr>
          <a:xfrm>
            <a:off x="2409513" y="663035"/>
            <a:ext cx="1125499" cy="65405"/>
            <a:chOff x="2409513" y="663035"/>
            <a:chExt cx="1125499" cy="65405"/>
          </a:xfrm>
        </p:grpSpPr>
        <p:sp>
          <p:nvSpPr>
            <p:cNvPr id="1167" name="Google Shape;1167;p71"/>
            <p:cNvSpPr/>
            <p:nvPr/>
          </p:nvSpPr>
          <p:spPr>
            <a:xfrm>
              <a:off x="2409513" y="695426"/>
              <a:ext cx="302895" cy="0"/>
            </a:xfrm>
            <a:custGeom>
              <a:rect b="b" l="l" r="r" t="t"/>
              <a:pathLst>
                <a:path extrusionOk="0" h="120000" w="302894">
                  <a:moveTo>
                    <a:pt x="0" y="0"/>
                  </a:moveTo>
                  <a:lnTo>
                    <a:pt x="302312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68" name="Google Shape;1168;p71"/>
            <p:cNvSpPr/>
            <p:nvPr/>
          </p:nvSpPr>
          <p:spPr>
            <a:xfrm>
              <a:off x="2687533" y="663035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69" name="Google Shape;1169;p71"/>
            <p:cNvSpPr/>
            <p:nvPr/>
          </p:nvSpPr>
          <p:spPr>
            <a:xfrm>
              <a:off x="3360969" y="695426"/>
              <a:ext cx="168275" cy="0"/>
            </a:xfrm>
            <a:custGeom>
              <a:rect b="b" l="l" r="r" t="t"/>
              <a:pathLst>
                <a:path extrusionOk="0" h="120000" w="168275">
                  <a:moveTo>
                    <a:pt x="0" y="0"/>
                  </a:moveTo>
                  <a:lnTo>
                    <a:pt x="16785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70" name="Google Shape;1170;p71"/>
            <p:cNvSpPr/>
            <p:nvPr/>
          </p:nvSpPr>
          <p:spPr>
            <a:xfrm>
              <a:off x="3504532" y="663035"/>
              <a:ext cx="30480" cy="65405"/>
            </a:xfrm>
            <a:custGeom>
              <a:rect b="b" l="l" r="r" t="t"/>
              <a:pathLst>
                <a:path extrusionOk="0" h="65404" w="30479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171" name="Google Shape;1171;p71"/>
          <p:cNvSpPr txBox="1"/>
          <p:nvPr/>
        </p:nvSpPr>
        <p:spPr>
          <a:xfrm>
            <a:off x="3573779" y="610077"/>
            <a:ext cx="44323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Résultat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2" name="Google Shape;1172;p71"/>
          <p:cNvSpPr/>
          <p:nvPr/>
        </p:nvSpPr>
        <p:spPr>
          <a:xfrm>
            <a:off x="1033885" y="335422"/>
            <a:ext cx="2369185" cy="727710"/>
          </a:xfrm>
          <a:custGeom>
            <a:rect b="b" l="l" r="r" t="t"/>
            <a:pathLst>
              <a:path extrusionOk="0" h="727710" w="2369185">
                <a:moveTo>
                  <a:pt x="0" y="727600"/>
                </a:moveTo>
                <a:lnTo>
                  <a:pt x="0" y="0"/>
                </a:lnTo>
                <a:lnTo>
                  <a:pt x="2368590" y="0"/>
                </a:lnTo>
                <a:lnTo>
                  <a:pt x="2368590" y="727600"/>
                </a:lnTo>
                <a:lnTo>
                  <a:pt x="0" y="727600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73" name="Google Shape;1173;p71"/>
          <p:cNvSpPr/>
          <p:nvPr/>
        </p:nvSpPr>
        <p:spPr>
          <a:xfrm>
            <a:off x="495363" y="1374089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74" name="Google Shape;1174;p71"/>
          <p:cNvSpPr/>
          <p:nvPr/>
        </p:nvSpPr>
        <p:spPr>
          <a:xfrm>
            <a:off x="495363" y="209529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75" name="Google Shape;1175;p71"/>
          <p:cNvSpPr txBox="1"/>
          <p:nvPr>
            <p:ph idx="1" type="body"/>
          </p:nvPr>
        </p:nvSpPr>
        <p:spPr>
          <a:xfrm>
            <a:off x="283794" y="1092782"/>
            <a:ext cx="3947160" cy="1417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-277494" lvl="0" marL="353060" marR="850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Temps :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taille</a:t>
            </a: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Liste</a:t>
            </a: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)) =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T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taille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Liste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)) +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taille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Matrice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))  </a:t>
            </a:r>
            <a:r>
              <a:rPr lang="en-US" sz="1100"/>
              <a:t>La plupart des objets informatiques usuels peuvent se  représenter de différentes façons . . .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92759" rtl="0" algn="l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/>
              <a:t>Exemple : un graphe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  <a:p>
            <a:pPr indent="-128904" lvl="0" marL="907414" rtl="0" algn="l">
              <a:lnSpc>
                <a:spcPct val="109444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/>
              <a:t>peut se représenter par une </a:t>
            </a:r>
            <a:r>
              <a:rPr b="1" lang="en-US" sz="900">
                <a:latin typeface="Arial"/>
                <a:ea typeface="Arial"/>
                <a:cs typeface="Arial"/>
                <a:sym typeface="Arial"/>
              </a:rPr>
              <a:t>matrice d’adjacence.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353060" rtl="0" algn="l">
              <a:lnSpc>
                <a:spcPct val="706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-US" sz="1650"/>
              <a:t>. .	</a:t>
            </a:r>
            <a:r>
              <a:rPr baseline="30000" lang="en-US" sz="135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• </a:t>
            </a:r>
            <a:r>
              <a:rPr lang="en-US" sz="900"/>
              <a:t>peut se représenter par une </a:t>
            </a:r>
            <a:r>
              <a:rPr b="1" lang="en-US" sz="900">
                <a:latin typeface="Arial"/>
                <a:ea typeface="Arial"/>
                <a:cs typeface="Arial"/>
                <a:sym typeface="Arial"/>
              </a:rPr>
              <a:t>liste d’adjacence.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122555" lvl="0" marL="353060" marR="17780" rtl="0" algn="l">
              <a:lnSpc>
                <a:spcPct val="10909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/>
              <a:t>.mais passer d’une façon de les représenter à l’autre est  possible en un temps qui reste polynomial en la taille du  codage.</a:t>
            </a:r>
            <a:endParaRPr/>
          </a:p>
        </p:txBody>
      </p:sp>
      <p:sp>
        <p:nvSpPr>
          <p:cNvPr id="1176" name="Google Shape;1176;p71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71"/>
          <p:cNvSpPr txBox="1"/>
          <p:nvPr/>
        </p:nvSpPr>
        <p:spPr>
          <a:xfrm>
            <a:off x="764425" y="2515646"/>
            <a:ext cx="9334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6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78" name="Google Shape;1178;p71"/>
          <p:cNvSpPr txBox="1"/>
          <p:nvPr/>
        </p:nvSpPr>
        <p:spPr>
          <a:xfrm>
            <a:off x="901484" y="2484010"/>
            <a:ext cx="3184525" cy="481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6985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Exemple : on peut transformer une liste d’adjacence en  une matrice d’adjacence en temps polynomial (et  réciproquement).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72"/>
          <p:cNvSpPr txBox="1"/>
          <p:nvPr>
            <p:ph type="title"/>
          </p:nvPr>
        </p:nvSpPr>
        <p:spPr>
          <a:xfrm>
            <a:off x="385178" y="59814"/>
            <a:ext cx="383794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Raison 2 : s’affranchir de problèmes du codage</a:t>
            </a:r>
            <a:endParaRPr/>
          </a:p>
        </p:txBody>
      </p:sp>
      <p:sp>
        <p:nvSpPr>
          <p:cNvPr id="1184" name="Google Shape;1184;p72"/>
          <p:cNvSpPr txBox="1"/>
          <p:nvPr/>
        </p:nvSpPr>
        <p:spPr>
          <a:xfrm>
            <a:off x="746975" y="608769"/>
            <a:ext cx="26606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Liste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5" name="Google Shape;1185;p72"/>
          <p:cNvSpPr/>
          <p:nvPr/>
        </p:nvSpPr>
        <p:spPr>
          <a:xfrm>
            <a:off x="1279715" y="425423"/>
            <a:ext cx="540385" cy="540385"/>
          </a:xfrm>
          <a:custGeom>
            <a:rect b="b" l="l" r="r" t="t"/>
            <a:pathLst>
              <a:path extrusionOk="0" h="540385" w="540385">
                <a:moveTo>
                  <a:pt x="0" y="540006"/>
                </a:moveTo>
                <a:lnTo>
                  <a:pt x="540006" y="540006"/>
                </a:lnTo>
                <a:lnTo>
                  <a:pt x="540006" y="0"/>
                </a:lnTo>
                <a:lnTo>
                  <a:pt x="0" y="0"/>
                </a:lnTo>
                <a:lnTo>
                  <a:pt x="0" y="540006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86" name="Google Shape;1186;p72"/>
          <p:cNvSpPr txBox="1"/>
          <p:nvPr/>
        </p:nvSpPr>
        <p:spPr>
          <a:xfrm>
            <a:off x="1526032" y="610725"/>
            <a:ext cx="4445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f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7" name="Google Shape;1187;p72"/>
          <p:cNvGrpSpPr/>
          <p:nvPr/>
        </p:nvGrpSpPr>
        <p:grpSpPr>
          <a:xfrm>
            <a:off x="1091260" y="663035"/>
            <a:ext cx="174904" cy="65405"/>
            <a:chOff x="1091260" y="663035"/>
            <a:chExt cx="174904" cy="65405"/>
          </a:xfrm>
        </p:grpSpPr>
        <p:sp>
          <p:nvSpPr>
            <p:cNvPr id="1188" name="Google Shape;1188;p72"/>
            <p:cNvSpPr/>
            <p:nvPr/>
          </p:nvSpPr>
          <p:spPr>
            <a:xfrm>
              <a:off x="1091260" y="695426"/>
              <a:ext cx="168910" cy="0"/>
            </a:xfrm>
            <a:custGeom>
              <a:rect b="b" l="l" r="r" t="t"/>
              <a:pathLst>
                <a:path extrusionOk="0" h="120000" w="168909">
                  <a:moveTo>
                    <a:pt x="0" y="0"/>
                  </a:moveTo>
                  <a:lnTo>
                    <a:pt x="168717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89" name="Google Shape;1189;p72"/>
            <p:cNvSpPr/>
            <p:nvPr/>
          </p:nvSpPr>
          <p:spPr>
            <a:xfrm>
              <a:off x="1235684" y="663035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190" name="Google Shape;1190;p72"/>
          <p:cNvSpPr txBox="1"/>
          <p:nvPr/>
        </p:nvSpPr>
        <p:spPr>
          <a:xfrm>
            <a:off x="2086559" y="599257"/>
            <a:ext cx="8890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91" name="Google Shape;1191;p72"/>
          <p:cNvGrpSpPr/>
          <p:nvPr/>
        </p:nvGrpSpPr>
        <p:grpSpPr>
          <a:xfrm>
            <a:off x="1827313" y="425423"/>
            <a:ext cx="1370710" cy="540385"/>
            <a:chOff x="1827313" y="425423"/>
            <a:chExt cx="1370710" cy="540385"/>
          </a:xfrm>
        </p:grpSpPr>
        <p:sp>
          <p:nvSpPr>
            <p:cNvPr id="1192" name="Google Shape;1192;p72"/>
            <p:cNvSpPr/>
            <p:nvPr/>
          </p:nvSpPr>
          <p:spPr>
            <a:xfrm>
              <a:off x="1827313" y="695426"/>
              <a:ext cx="168910" cy="0"/>
            </a:xfrm>
            <a:custGeom>
              <a:rect b="b" l="l" r="r" t="t"/>
              <a:pathLst>
                <a:path extrusionOk="0" h="120000" w="168910">
                  <a:moveTo>
                    <a:pt x="0" y="0"/>
                  </a:moveTo>
                  <a:lnTo>
                    <a:pt x="168716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93" name="Google Shape;1193;p72"/>
            <p:cNvSpPr/>
            <p:nvPr/>
          </p:nvSpPr>
          <p:spPr>
            <a:xfrm>
              <a:off x="1971737" y="663035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94" name="Google Shape;1194;p72"/>
            <p:cNvSpPr/>
            <p:nvPr/>
          </p:nvSpPr>
          <p:spPr>
            <a:xfrm>
              <a:off x="2575723" y="425423"/>
              <a:ext cx="622300" cy="540385"/>
            </a:xfrm>
            <a:custGeom>
              <a:rect b="b" l="l" r="r" t="t"/>
              <a:pathLst>
                <a:path extrusionOk="0" h="540385" w="622300">
                  <a:moveTo>
                    <a:pt x="0" y="540006"/>
                  </a:moveTo>
                  <a:lnTo>
                    <a:pt x="621813" y="540006"/>
                  </a:lnTo>
                  <a:lnTo>
                    <a:pt x="621813" y="0"/>
                  </a:lnTo>
                  <a:lnTo>
                    <a:pt x="0" y="0"/>
                  </a:lnTo>
                  <a:lnTo>
                    <a:pt x="0" y="540006"/>
                  </a:lnTo>
                  <a:close/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195" name="Google Shape;1195;p72"/>
          <p:cNvSpPr txBox="1"/>
          <p:nvPr/>
        </p:nvSpPr>
        <p:spPr>
          <a:xfrm>
            <a:off x="2583315" y="596755"/>
            <a:ext cx="63119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98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Algorithme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96" name="Google Shape;1196;p72"/>
          <p:cNvGrpSpPr/>
          <p:nvPr/>
        </p:nvGrpSpPr>
        <p:grpSpPr>
          <a:xfrm>
            <a:off x="2253673" y="663035"/>
            <a:ext cx="1125498" cy="65405"/>
            <a:chOff x="2253673" y="663035"/>
            <a:chExt cx="1125498" cy="65405"/>
          </a:xfrm>
        </p:grpSpPr>
        <p:sp>
          <p:nvSpPr>
            <p:cNvPr id="1197" name="Google Shape;1197;p72"/>
            <p:cNvSpPr/>
            <p:nvPr/>
          </p:nvSpPr>
          <p:spPr>
            <a:xfrm>
              <a:off x="2253673" y="695426"/>
              <a:ext cx="302895" cy="0"/>
            </a:xfrm>
            <a:custGeom>
              <a:rect b="b" l="l" r="r" t="t"/>
              <a:pathLst>
                <a:path extrusionOk="0" h="120000" w="302894">
                  <a:moveTo>
                    <a:pt x="0" y="0"/>
                  </a:moveTo>
                  <a:lnTo>
                    <a:pt x="302312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98" name="Google Shape;1198;p72"/>
            <p:cNvSpPr/>
            <p:nvPr/>
          </p:nvSpPr>
          <p:spPr>
            <a:xfrm>
              <a:off x="2531692" y="663035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99" name="Google Shape;1199;p72"/>
            <p:cNvSpPr/>
            <p:nvPr/>
          </p:nvSpPr>
          <p:spPr>
            <a:xfrm>
              <a:off x="3205129" y="695426"/>
              <a:ext cx="168275" cy="0"/>
            </a:xfrm>
            <a:custGeom>
              <a:rect b="b" l="l" r="r" t="t"/>
              <a:pathLst>
                <a:path extrusionOk="0" h="120000" w="168275">
                  <a:moveTo>
                    <a:pt x="0" y="0"/>
                  </a:moveTo>
                  <a:lnTo>
                    <a:pt x="16785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00" name="Google Shape;1200;p72"/>
            <p:cNvSpPr/>
            <p:nvPr/>
          </p:nvSpPr>
          <p:spPr>
            <a:xfrm>
              <a:off x="3348691" y="663035"/>
              <a:ext cx="30480" cy="65405"/>
            </a:xfrm>
            <a:custGeom>
              <a:rect b="b" l="l" r="r" t="t"/>
              <a:pathLst>
                <a:path extrusionOk="0" h="65404" w="30479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201" name="Google Shape;1201;p72"/>
          <p:cNvSpPr txBox="1"/>
          <p:nvPr/>
        </p:nvSpPr>
        <p:spPr>
          <a:xfrm>
            <a:off x="3417951" y="610077"/>
            <a:ext cx="44323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Résultat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2" name="Google Shape;1202;p72"/>
          <p:cNvSpPr/>
          <p:nvPr/>
        </p:nvSpPr>
        <p:spPr>
          <a:xfrm>
            <a:off x="1189714" y="335422"/>
            <a:ext cx="2057400" cy="727710"/>
          </a:xfrm>
          <a:custGeom>
            <a:rect b="b" l="l" r="r" t="t"/>
            <a:pathLst>
              <a:path extrusionOk="0" h="727710" w="2057400">
                <a:moveTo>
                  <a:pt x="0" y="727600"/>
                </a:moveTo>
                <a:lnTo>
                  <a:pt x="0" y="0"/>
                </a:lnTo>
                <a:lnTo>
                  <a:pt x="2056920" y="0"/>
                </a:lnTo>
                <a:lnTo>
                  <a:pt x="2056920" y="727600"/>
                </a:lnTo>
                <a:lnTo>
                  <a:pt x="0" y="727600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03" name="Google Shape;1203;p72"/>
          <p:cNvSpPr/>
          <p:nvPr/>
        </p:nvSpPr>
        <p:spPr>
          <a:xfrm>
            <a:off x="495363" y="139258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04" name="Google Shape;1204;p72"/>
          <p:cNvSpPr/>
          <p:nvPr/>
        </p:nvSpPr>
        <p:spPr>
          <a:xfrm>
            <a:off x="495363" y="2113775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05" name="Google Shape;1205;p72"/>
          <p:cNvSpPr txBox="1"/>
          <p:nvPr>
            <p:ph idx="1" type="body"/>
          </p:nvPr>
        </p:nvSpPr>
        <p:spPr>
          <a:xfrm>
            <a:off x="283794" y="1092782"/>
            <a:ext cx="3947160" cy="1417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0" lvl="0" marL="76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Temps :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taille</a:t>
            </a: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Liste</a:t>
            </a: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)) =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30000" i="1" lang="en-US" sz="12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353060" marR="273050" rtl="0" algn="l">
              <a:lnSpc>
                <a:spcPct val="109090"/>
              </a:lnSpc>
              <a:spcBef>
                <a:spcPts val="265"/>
              </a:spcBef>
              <a:spcAft>
                <a:spcPts val="0"/>
              </a:spcAft>
              <a:buNone/>
            </a:pPr>
            <a:r>
              <a:rPr lang="en-US"/>
              <a:t>La plupart des objets informatiques usuels peuvent se  représenter de différentes façons . . .</a:t>
            </a:r>
            <a:endParaRPr/>
          </a:p>
          <a:p>
            <a:pPr indent="0" lvl="0" marL="492759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/>
              <a:t>Exemple : un graphe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  <a:p>
            <a:pPr indent="-128904" lvl="0" marL="907414" rtl="0" algn="l">
              <a:lnSpc>
                <a:spcPct val="109444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/>
              <a:t>peut se représenter par une </a:t>
            </a:r>
            <a:r>
              <a:rPr b="1" lang="en-US" sz="900">
                <a:latin typeface="Arial"/>
                <a:ea typeface="Arial"/>
                <a:cs typeface="Arial"/>
                <a:sym typeface="Arial"/>
              </a:rPr>
              <a:t>matrice d’adjacence.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353060" rtl="0" algn="l">
              <a:lnSpc>
                <a:spcPct val="706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-US" sz="1650"/>
              <a:t>. .	</a:t>
            </a:r>
            <a:r>
              <a:rPr baseline="30000" lang="en-US" sz="135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• </a:t>
            </a:r>
            <a:r>
              <a:rPr lang="en-US" sz="900"/>
              <a:t>peut se représenter par une </a:t>
            </a:r>
            <a:r>
              <a:rPr b="1" lang="en-US" sz="900">
                <a:latin typeface="Arial"/>
                <a:ea typeface="Arial"/>
                <a:cs typeface="Arial"/>
                <a:sym typeface="Arial"/>
              </a:rPr>
              <a:t>liste d’adjacence.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122555" lvl="0" marL="353060" marR="17780" rtl="0" algn="l">
              <a:lnSpc>
                <a:spcPct val="10909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en-US"/>
              <a:t>.mais passer d’une façon de les représenter à l’autre est  possible en un temps qui reste polynomial en la taille du  codage.</a:t>
            </a:r>
            <a:endParaRPr/>
          </a:p>
        </p:txBody>
      </p:sp>
      <p:sp>
        <p:nvSpPr>
          <p:cNvPr id="1206" name="Google Shape;1206;p72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72"/>
          <p:cNvSpPr txBox="1"/>
          <p:nvPr/>
        </p:nvSpPr>
        <p:spPr>
          <a:xfrm>
            <a:off x="764425" y="2534125"/>
            <a:ext cx="9334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6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08" name="Google Shape;1208;p72"/>
          <p:cNvSpPr txBox="1"/>
          <p:nvPr/>
        </p:nvSpPr>
        <p:spPr>
          <a:xfrm>
            <a:off x="901484" y="2502502"/>
            <a:ext cx="3282950" cy="329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6985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Remarque : le nombre de sommets est polynomial en la  taille d’une liste d’adjacence ou d’une matrice d’adjacence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73"/>
          <p:cNvSpPr txBox="1"/>
          <p:nvPr>
            <p:ph type="title"/>
          </p:nvPr>
        </p:nvSpPr>
        <p:spPr>
          <a:xfrm>
            <a:off x="385178" y="59814"/>
            <a:ext cx="383794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Raison 2 : s’affranchir de problèmes du codage</a:t>
            </a:r>
            <a:endParaRPr/>
          </a:p>
        </p:txBody>
      </p:sp>
      <p:sp>
        <p:nvSpPr>
          <p:cNvPr id="1214" name="Google Shape;1214;p73"/>
          <p:cNvSpPr txBox="1"/>
          <p:nvPr/>
        </p:nvSpPr>
        <p:spPr>
          <a:xfrm>
            <a:off x="1928901" y="598863"/>
            <a:ext cx="40449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Graphe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5" name="Google Shape;1215;p73"/>
          <p:cNvSpPr txBox="1"/>
          <p:nvPr/>
        </p:nvSpPr>
        <p:spPr>
          <a:xfrm>
            <a:off x="2733380" y="425537"/>
            <a:ext cx="622300" cy="540385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74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Algorithme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216" name="Google Shape;1216;p73"/>
          <p:cNvGrpSpPr/>
          <p:nvPr/>
        </p:nvGrpSpPr>
        <p:grpSpPr>
          <a:xfrm>
            <a:off x="2411329" y="663150"/>
            <a:ext cx="308499" cy="65405"/>
            <a:chOff x="2411329" y="663150"/>
            <a:chExt cx="308499" cy="65405"/>
          </a:xfrm>
        </p:grpSpPr>
        <p:sp>
          <p:nvSpPr>
            <p:cNvPr id="1217" name="Google Shape;1217;p73"/>
            <p:cNvSpPr/>
            <p:nvPr/>
          </p:nvSpPr>
          <p:spPr>
            <a:xfrm>
              <a:off x="2411329" y="695540"/>
              <a:ext cx="302895" cy="0"/>
            </a:xfrm>
            <a:custGeom>
              <a:rect b="b" l="l" r="r" t="t"/>
              <a:pathLst>
                <a:path extrusionOk="0" h="120000" w="302894">
                  <a:moveTo>
                    <a:pt x="0" y="0"/>
                  </a:moveTo>
                  <a:lnTo>
                    <a:pt x="302312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18" name="Google Shape;1218;p73"/>
            <p:cNvSpPr/>
            <p:nvPr/>
          </p:nvSpPr>
          <p:spPr>
            <a:xfrm>
              <a:off x="2689348" y="663150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219" name="Google Shape;1219;p73"/>
          <p:cNvGrpSpPr/>
          <p:nvPr/>
        </p:nvGrpSpPr>
        <p:grpSpPr>
          <a:xfrm>
            <a:off x="3362785" y="663150"/>
            <a:ext cx="174043" cy="65405"/>
            <a:chOff x="3362785" y="663150"/>
            <a:chExt cx="174043" cy="65405"/>
          </a:xfrm>
        </p:grpSpPr>
        <p:sp>
          <p:nvSpPr>
            <p:cNvPr id="1220" name="Google Shape;1220;p73"/>
            <p:cNvSpPr/>
            <p:nvPr/>
          </p:nvSpPr>
          <p:spPr>
            <a:xfrm>
              <a:off x="3362785" y="695540"/>
              <a:ext cx="168275" cy="0"/>
            </a:xfrm>
            <a:custGeom>
              <a:rect b="b" l="l" r="r" t="t"/>
              <a:pathLst>
                <a:path extrusionOk="0" h="120000" w="168275">
                  <a:moveTo>
                    <a:pt x="0" y="0"/>
                  </a:moveTo>
                  <a:lnTo>
                    <a:pt x="16785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21" name="Google Shape;1221;p73"/>
            <p:cNvSpPr/>
            <p:nvPr/>
          </p:nvSpPr>
          <p:spPr>
            <a:xfrm>
              <a:off x="3506348" y="663150"/>
              <a:ext cx="30480" cy="65405"/>
            </a:xfrm>
            <a:custGeom>
              <a:rect b="b" l="l" r="r" t="t"/>
              <a:pathLst>
                <a:path extrusionOk="0" h="65404" w="30479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222" name="Google Shape;1222;p73"/>
          <p:cNvSpPr txBox="1"/>
          <p:nvPr/>
        </p:nvSpPr>
        <p:spPr>
          <a:xfrm>
            <a:off x="3575596" y="610191"/>
            <a:ext cx="44323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Résultat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3" name="Google Shape;1223;p73"/>
          <p:cNvSpPr/>
          <p:nvPr/>
        </p:nvSpPr>
        <p:spPr>
          <a:xfrm>
            <a:off x="495363" y="137240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24" name="Google Shape;1224;p73"/>
          <p:cNvSpPr/>
          <p:nvPr/>
        </p:nvSpPr>
        <p:spPr>
          <a:xfrm>
            <a:off x="495363" y="209373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25" name="Google Shape;1225;p73"/>
          <p:cNvSpPr txBox="1"/>
          <p:nvPr>
            <p:ph idx="1" type="body"/>
          </p:nvPr>
        </p:nvSpPr>
        <p:spPr>
          <a:xfrm>
            <a:off x="283794" y="1092782"/>
            <a:ext cx="3947160" cy="1417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0" lvl="0" marL="76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Temps : Polynomial/Non polynomial</a:t>
            </a:r>
            <a:endParaRPr/>
          </a:p>
          <a:p>
            <a:pPr indent="0" lvl="0" marL="353060" marR="273050" rtl="0" algn="l">
              <a:lnSpc>
                <a:spcPct val="109090"/>
              </a:lnSpc>
              <a:spcBef>
                <a:spcPts val="265"/>
              </a:spcBef>
              <a:spcAft>
                <a:spcPts val="0"/>
              </a:spcAft>
              <a:buNone/>
            </a:pPr>
            <a:r>
              <a:rPr lang="en-US"/>
              <a:t>La plupart des objets informatiques usuels peuvent se  représenter de différentes façons . . .</a:t>
            </a:r>
            <a:endParaRPr/>
          </a:p>
          <a:p>
            <a:pPr indent="0" lvl="0" marL="492759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/>
              <a:t>Exemple : un graphe</a:t>
            </a:r>
            <a:endParaRPr sz="1000">
              <a:latin typeface="Lucida Sans"/>
              <a:ea typeface="Lucida Sans"/>
              <a:cs typeface="Lucida Sans"/>
              <a:sym typeface="Lucida Sans"/>
            </a:endParaRPr>
          </a:p>
          <a:p>
            <a:pPr indent="-128904" lvl="0" marL="907414" rtl="0" algn="l">
              <a:lnSpc>
                <a:spcPct val="109444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/>
              <a:t>peut se représenter par une </a:t>
            </a:r>
            <a:r>
              <a:rPr b="1" lang="en-US" sz="900">
                <a:latin typeface="Arial"/>
                <a:ea typeface="Arial"/>
                <a:cs typeface="Arial"/>
                <a:sym typeface="Arial"/>
              </a:rPr>
              <a:t>matrice d’adjacence.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353060" rtl="0" algn="l">
              <a:lnSpc>
                <a:spcPct val="706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-US" sz="1650"/>
              <a:t>. .	</a:t>
            </a:r>
            <a:r>
              <a:rPr baseline="30000" lang="en-US" sz="135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• </a:t>
            </a:r>
            <a:r>
              <a:rPr lang="en-US" sz="900"/>
              <a:t>peut se représenter par une </a:t>
            </a:r>
            <a:r>
              <a:rPr b="1" lang="en-US" sz="900">
                <a:latin typeface="Arial"/>
                <a:ea typeface="Arial"/>
                <a:cs typeface="Arial"/>
                <a:sym typeface="Arial"/>
              </a:rPr>
              <a:t>liste d’adjacence.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122555" lvl="0" marL="353060" marR="17780" rtl="0" algn="l">
              <a:lnSpc>
                <a:spcPct val="10909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/>
              <a:t>.mais passer d’une façon de les représenter à l’autre est  possible en un temps qui reste polynomial en la taille du  codage.</a:t>
            </a:r>
            <a:endParaRPr/>
          </a:p>
        </p:txBody>
      </p:sp>
      <p:sp>
        <p:nvSpPr>
          <p:cNvPr id="1226" name="Google Shape;1226;p73"/>
          <p:cNvSpPr txBox="1"/>
          <p:nvPr/>
        </p:nvSpPr>
        <p:spPr>
          <a:xfrm>
            <a:off x="764425" y="2514122"/>
            <a:ext cx="9334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 sz="6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27" name="Google Shape;1227;p73"/>
          <p:cNvSpPr txBox="1"/>
          <p:nvPr/>
        </p:nvSpPr>
        <p:spPr>
          <a:xfrm>
            <a:off x="901484" y="2482486"/>
            <a:ext cx="3282950" cy="329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6985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Remarque : le nombre de sommets est polynomial en la  taille d’une liste d’adjacence ou d’une matrice d’adjacence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8" name="Google Shape;1228;p73"/>
          <p:cNvSpPr/>
          <p:nvPr/>
        </p:nvSpPr>
        <p:spPr>
          <a:xfrm>
            <a:off x="495363" y="287322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29" name="Google Shape;1229;p73"/>
          <p:cNvSpPr txBox="1"/>
          <p:nvPr/>
        </p:nvSpPr>
        <p:spPr>
          <a:xfrm>
            <a:off x="624395" y="2800942"/>
            <a:ext cx="3608070" cy="541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peut donc parler d’algorithme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raisonnable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sur ces  objets sans avoir à rentrer dans les détails de comment on  écrit ces objets.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0" name="Google Shape;1230;p73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74"/>
          <p:cNvSpPr txBox="1"/>
          <p:nvPr>
            <p:ph type="title"/>
          </p:nvPr>
        </p:nvSpPr>
        <p:spPr>
          <a:xfrm>
            <a:off x="385178" y="59814"/>
            <a:ext cx="383794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Raison 2 : s’affranchir de problèmes du codage</a:t>
            </a:r>
            <a:endParaRPr/>
          </a:p>
        </p:txBody>
      </p:sp>
      <p:sp>
        <p:nvSpPr>
          <p:cNvPr id="1236" name="Google Shape;1236;p74"/>
          <p:cNvSpPr txBox="1"/>
          <p:nvPr/>
        </p:nvSpPr>
        <p:spPr>
          <a:xfrm>
            <a:off x="1928901" y="628251"/>
            <a:ext cx="40449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Graphe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7" name="Google Shape;1237;p74"/>
          <p:cNvSpPr txBox="1"/>
          <p:nvPr/>
        </p:nvSpPr>
        <p:spPr>
          <a:xfrm>
            <a:off x="2733380" y="454925"/>
            <a:ext cx="622300" cy="540385"/>
          </a:xfrm>
          <a:prstGeom prst="rect">
            <a:avLst/>
          </a:pr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74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Algorithme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238" name="Google Shape;1238;p74"/>
          <p:cNvGrpSpPr/>
          <p:nvPr/>
        </p:nvGrpSpPr>
        <p:grpSpPr>
          <a:xfrm>
            <a:off x="2411329" y="692537"/>
            <a:ext cx="308499" cy="65405"/>
            <a:chOff x="2411329" y="692537"/>
            <a:chExt cx="308499" cy="65405"/>
          </a:xfrm>
        </p:grpSpPr>
        <p:sp>
          <p:nvSpPr>
            <p:cNvPr id="1239" name="Google Shape;1239;p74"/>
            <p:cNvSpPr/>
            <p:nvPr/>
          </p:nvSpPr>
          <p:spPr>
            <a:xfrm>
              <a:off x="2411329" y="724928"/>
              <a:ext cx="302895" cy="0"/>
            </a:xfrm>
            <a:custGeom>
              <a:rect b="b" l="l" r="r" t="t"/>
              <a:pathLst>
                <a:path extrusionOk="0" h="120000" w="302894">
                  <a:moveTo>
                    <a:pt x="0" y="0"/>
                  </a:moveTo>
                  <a:lnTo>
                    <a:pt x="302312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40" name="Google Shape;1240;p74"/>
            <p:cNvSpPr/>
            <p:nvPr/>
          </p:nvSpPr>
          <p:spPr>
            <a:xfrm>
              <a:off x="2689348" y="692537"/>
              <a:ext cx="30480" cy="65405"/>
            </a:xfrm>
            <a:custGeom>
              <a:rect b="b" l="l" r="r" t="t"/>
              <a:pathLst>
                <a:path extrusionOk="0" h="65404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241" name="Google Shape;1241;p74"/>
          <p:cNvGrpSpPr/>
          <p:nvPr/>
        </p:nvGrpSpPr>
        <p:grpSpPr>
          <a:xfrm>
            <a:off x="3362785" y="692537"/>
            <a:ext cx="174043" cy="65405"/>
            <a:chOff x="3362785" y="692537"/>
            <a:chExt cx="174043" cy="65405"/>
          </a:xfrm>
        </p:grpSpPr>
        <p:sp>
          <p:nvSpPr>
            <p:cNvPr id="1242" name="Google Shape;1242;p74"/>
            <p:cNvSpPr/>
            <p:nvPr/>
          </p:nvSpPr>
          <p:spPr>
            <a:xfrm>
              <a:off x="3362785" y="724928"/>
              <a:ext cx="168275" cy="0"/>
            </a:xfrm>
            <a:custGeom>
              <a:rect b="b" l="l" r="r" t="t"/>
              <a:pathLst>
                <a:path extrusionOk="0" h="120000" w="168275">
                  <a:moveTo>
                    <a:pt x="0" y="0"/>
                  </a:moveTo>
                  <a:lnTo>
                    <a:pt x="16785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43" name="Google Shape;1243;p74"/>
            <p:cNvSpPr/>
            <p:nvPr/>
          </p:nvSpPr>
          <p:spPr>
            <a:xfrm>
              <a:off x="3506348" y="692537"/>
              <a:ext cx="30480" cy="65405"/>
            </a:xfrm>
            <a:custGeom>
              <a:rect b="b" l="l" r="r" t="t"/>
              <a:pathLst>
                <a:path extrusionOk="0" h="65404" w="30479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244" name="Google Shape;1244;p74"/>
          <p:cNvSpPr txBox="1"/>
          <p:nvPr/>
        </p:nvSpPr>
        <p:spPr>
          <a:xfrm>
            <a:off x="3575596" y="639579"/>
            <a:ext cx="44323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Résultat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5" name="Google Shape;1245;p74"/>
          <p:cNvSpPr txBox="1"/>
          <p:nvPr/>
        </p:nvSpPr>
        <p:spPr>
          <a:xfrm>
            <a:off x="347294" y="1168843"/>
            <a:ext cx="22117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Temps : Polynomial/Non polynomial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6" name="Google Shape;1246;p74"/>
          <p:cNvSpPr/>
          <p:nvPr/>
        </p:nvSpPr>
        <p:spPr>
          <a:xfrm>
            <a:off x="495363" y="285609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47" name="Google Shape;1247;p74"/>
          <p:cNvSpPr txBox="1"/>
          <p:nvPr/>
        </p:nvSpPr>
        <p:spPr>
          <a:xfrm>
            <a:off x="624395" y="2800942"/>
            <a:ext cx="3608070" cy="541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peut donc parler d’algorithme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raisonnable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sur ces  objets sans avoir à rentrer dans les détails de comment on  écrit ces objets.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8" name="Google Shape;1248;p74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17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75"/>
          <p:cNvSpPr txBox="1"/>
          <p:nvPr>
            <p:ph type="title"/>
          </p:nvPr>
        </p:nvSpPr>
        <p:spPr>
          <a:xfrm>
            <a:off x="1930374" y="59814"/>
            <a:ext cx="7473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Au menu</a:t>
            </a:r>
            <a:endParaRPr/>
          </a:p>
        </p:txBody>
      </p:sp>
      <p:sp>
        <p:nvSpPr>
          <p:cNvPr id="1254" name="Google Shape;1254;p75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18</a:t>
            </a:r>
            <a:endParaRPr/>
          </a:p>
        </p:txBody>
      </p:sp>
      <p:sp>
        <p:nvSpPr>
          <p:cNvPr id="1255" name="Google Shape;1255;p75"/>
          <p:cNvSpPr txBox="1"/>
          <p:nvPr/>
        </p:nvSpPr>
        <p:spPr>
          <a:xfrm>
            <a:off x="347294" y="772882"/>
            <a:ext cx="3102610" cy="171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Complexité en temps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La classe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2142490" rtl="0" algn="l">
              <a:lnSpc>
                <a:spcPct val="226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La classe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NP </a:t>
            </a:r>
            <a:r>
              <a:rPr lang="en-US" sz="1100">
                <a:solidFill>
                  <a:srgbClr val="FF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NP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-complétude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Quelques autres problèmes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NP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/>
              </a:rPr>
              <a:t>-complets célèbres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/>
        </p:nvSpPr>
        <p:spPr>
          <a:xfrm>
            <a:off x="1926818" y="59814"/>
            <a:ext cx="75438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 cours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495363" y="3936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4" name="Google Shape;94;p13"/>
          <p:cNvSpPr txBox="1"/>
          <p:nvPr>
            <p:ph type="title"/>
          </p:nvPr>
        </p:nvSpPr>
        <p:spPr>
          <a:xfrm>
            <a:off x="624395" y="314844"/>
            <a:ext cx="358267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souhaite parler d’une ressource particulière : le </a:t>
            </a: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temps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4477181" y="3370303"/>
            <a:ext cx="6794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624395" y="486916"/>
            <a:ext cx="6572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de calcul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76"/>
          <p:cNvSpPr txBox="1"/>
          <p:nvPr/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Plus précisément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1" name="Google Shape;1261;p76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19</a:t>
            </a:r>
            <a:endParaRPr/>
          </a:p>
        </p:txBody>
      </p:sp>
      <p:sp>
        <p:nvSpPr>
          <p:cNvPr id="1262" name="Google Shape;1262;p76"/>
          <p:cNvSpPr txBox="1"/>
          <p:nvPr>
            <p:ph type="title"/>
          </p:nvPr>
        </p:nvSpPr>
        <p:spPr>
          <a:xfrm>
            <a:off x="347294" y="1067433"/>
            <a:ext cx="1604645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208279" lvl="0" marL="220345" marR="771525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La classe 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P </a:t>
            </a:r>
            <a:r>
              <a:rPr lang="en-US" sz="1100">
                <a:solidFill>
                  <a:srgbClr val="FF0000"/>
                </a:solidFill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Définition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Exemples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La notion de réduction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77"/>
          <p:cNvSpPr txBox="1"/>
          <p:nvPr>
            <p:ph type="title"/>
          </p:nvPr>
        </p:nvSpPr>
        <p:spPr>
          <a:xfrm>
            <a:off x="1830527" y="59814"/>
            <a:ext cx="947419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La classe </a:t>
            </a:r>
            <a:r>
              <a:rPr lang="en-US"/>
              <a:t>P</a:t>
            </a:r>
            <a:endParaRPr/>
          </a:p>
        </p:txBody>
      </p:sp>
      <p:sp>
        <p:nvSpPr>
          <p:cNvPr id="1268" name="Google Shape;1268;p77"/>
          <p:cNvSpPr/>
          <p:nvPr/>
        </p:nvSpPr>
        <p:spPr>
          <a:xfrm>
            <a:off x="495363" y="40339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69" name="Google Shape;1269;p77"/>
          <p:cNvSpPr txBox="1"/>
          <p:nvPr/>
        </p:nvSpPr>
        <p:spPr>
          <a:xfrm>
            <a:off x="624395" y="324598"/>
            <a:ext cx="3484245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: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une fonction.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5080" rtl="0" algn="l">
              <a:lnSpc>
                <a:spcPct val="109090"/>
              </a:lnSpc>
              <a:spcBef>
                <a:spcPts val="96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note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la classe des problèmes  (langages) décidés par une machine de Turing en temps 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où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la taille de l’entrée.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0" name="Google Shape;1270;p77"/>
          <p:cNvSpPr/>
          <p:nvPr/>
        </p:nvSpPr>
        <p:spPr>
          <a:xfrm>
            <a:off x="495363" y="67597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71" name="Google Shape;1271;p77"/>
          <p:cNvSpPr/>
          <p:nvPr/>
        </p:nvSpPr>
        <p:spPr>
          <a:xfrm>
            <a:off x="495363" y="228465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72" name="Google Shape;1272;p77"/>
          <p:cNvSpPr txBox="1"/>
          <p:nvPr/>
        </p:nvSpPr>
        <p:spPr>
          <a:xfrm>
            <a:off x="624395" y="2205861"/>
            <a:ext cx="3611245" cy="363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classe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la classe des problèmes (langages) définie  par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3" name="Google Shape;1273;p77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</a:t>
            </a:r>
            <a:endParaRPr/>
          </a:p>
        </p:txBody>
      </p:sp>
      <p:sp>
        <p:nvSpPr>
          <p:cNvPr id="1274" name="Google Shape;1274;p77"/>
          <p:cNvSpPr txBox="1"/>
          <p:nvPr/>
        </p:nvSpPr>
        <p:spPr>
          <a:xfrm>
            <a:off x="2166683" y="2433610"/>
            <a:ext cx="1797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[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75" name="Google Shape;1275;p77"/>
          <p:cNvSpPr txBox="1"/>
          <p:nvPr/>
        </p:nvSpPr>
        <p:spPr>
          <a:xfrm>
            <a:off x="726325" y="2773958"/>
            <a:ext cx="3030855" cy="546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9209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∈</a:t>
            </a: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7160" lvl="0" marL="187325" marR="43180" rtl="0" algn="l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caractérise les algorithmes raisonnables avec la  convention précédente.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6" name="Google Shape;1276;p77"/>
          <p:cNvSpPr txBox="1"/>
          <p:nvPr/>
        </p:nvSpPr>
        <p:spPr>
          <a:xfrm>
            <a:off x="2831287" y="2545345"/>
            <a:ext cx="7620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7" name="Google Shape;1277;p77"/>
          <p:cNvSpPr txBox="1"/>
          <p:nvPr/>
        </p:nvSpPr>
        <p:spPr>
          <a:xfrm>
            <a:off x="1879104" y="2565220"/>
            <a:ext cx="11271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	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>
    <p:fade thruBlk="1"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78"/>
          <p:cNvSpPr txBox="1"/>
          <p:nvPr>
            <p:ph type="title"/>
          </p:nvPr>
        </p:nvSpPr>
        <p:spPr>
          <a:xfrm>
            <a:off x="1830527" y="59814"/>
            <a:ext cx="947419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La classe </a:t>
            </a:r>
            <a:r>
              <a:rPr lang="en-US"/>
              <a:t>P</a:t>
            </a:r>
            <a:endParaRPr/>
          </a:p>
        </p:txBody>
      </p:sp>
      <p:sp>
        <p:nvSpPr>
          <p:cNvPr id="1283" name="Google Shape;1283;p78"/>
          <p:cNvSpPr/>
          <p:nvPr/>
        </p:nvSpPr>
        <p:spPr>
          <a:xfrm>
            <a:off x="495363" y="40339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84" name="Google Shape;1284;p78"/>
          <p:cNvSpPr txBox="1"/>
          <p:nvPr/>
        </p:nvSpPr>
        <p:spPr>
          <a:xfrm>
            <a:off x="598995" y="324598"/>
            <a:ext cx="3703954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: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une fonction.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198755" rtl="0" algn="l">
              <a:lnSpc>
                <a:spcPct val="109090"/>
              </a:lnSpc>
              <a:spcBef>
                <a:spcPts val="96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note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la classe des problèmes  (langages) décidés par une machine de Turing en temps 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où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la taille de l’entrée.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7780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on préfère,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s’il y a une machine de Turing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496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telle que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59182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décide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591820" marR="0" rtl="0" algn="l">
              <a:lnSpc>
                <a:spcPct val="100000"/>
              </a:lnSpc>
              <a:spcBef>
                <a:spcPts val="111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En un temps en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O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))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où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|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|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est la longueur 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5" name="Google Shape;1285;p78"/>
          <p:cNvSpPr/>
          <p:nvPr/>
        </p:nvSpPr>
        <p:spPr>
          <a:xfrm>
            <a:off x="495363" y="67597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86" name="Google Shape;1286;p78"/>
          <p:cNvSpPr/>
          <p:nvPr/>
        </p:nvSpPr>
        <p:spPr>
          <a:xfrm>
            <a:off x="495363" y="228465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87" name="Google Shape;1287;p78"/>
          <p:cNvSpPr txBox="1"/>
          <p:nvPr/>
        </p:nvSpPr>
        <p:spPr>
          <a:xfrm>
            <a:off x="624395" y="2205861"/>
            <a:ext cx="3611245" cy="363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classe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la classe des problèmes (langages) définie  par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8" name="Google Shape;1288;p78"/>
          <p:cNvSpPr txBox="1"/>
          <p:nvPr/>
        </p:nvSpPr>
        <p:spPr>
          <a:xfrm>
            <a:off x="2166683" y="2433610"/>
            <a:ext cx="1797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[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89" name="Google Shape;1289;p78"/>
          <p:cNvSpPr txBox="1"/>
          <p:nvPr/>
        </p:nvSpPr>
        <p:spPr>
          <a:xfrm>
            <a:off x="726325" y="2773958"/>
            <a:ext cx="3030855" cy="546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9209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∈</a:t>
            </a: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7160" lvl="0" marL="187325" marR="43180" rtl="0" algn="l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caractérise les algorithmes raisonnables avec la  convention précédente.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0" name="Google Shape;1290;p78"/>
          <p:cNvSpPr txBox="1"/>
          <p:nvPr/>
        </p:nvSpPr>
        <p:spPr>
          <a:xfrm>
            <a:off x="2831287" y="2545345"/>
            <a:ext cx="7620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1" name="Google Shape;1291;p78"/>
          <p:cNvSpPr txBox="1"/>
          <p:nvPr/>
        </p:nvSpPr>
        <p:spPr>
          <a:xfrm>
            <a:off x="1879104" y="2565220"/>
            <a:ext cx="11271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	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2" name="Google Shape;1292;p78"/>
          <p:cNvSpPr txBox="1"/>
          <p:nvPr/>
        </p:nvSpPr>
        <p:spPr>
          <a:xfrm>
            <a:off x="4434966" y="3366432"/>
            <a:ext cx="10985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20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79"/>
          <p:cNvSpPr txBox="1"/>
          <p:nvPr>
            <p:ph type="title"/>
          </p:nvPr>
        </p:nvSpPr>
        <p:spPr>
          <a:xfrm>
            <a:off x="1830527" y="59814"/>
            <a:ext cx="947419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La classe </a:t>
            </a:r>
            <a:r>
              <a:rPr lang="en-US"/>
              <a:t>P</a:t>
            </a:r>
            <a:endParaRPr/>
          </a:p>
        </p:txBody>
      </p:sp>
      <p:sp>
        <p:nvSpPr>
          <p:cNvPr id="1298" name="Google Shape;1298;p79"/>
          <p:cNvSpPr/>
          <p:nvPr/>
        </p:nvSpPr>
        <p:spPr>
          <a:xfrm>
            <a:off x="495363" y="40339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99" name="Google Shape;1299;p79"/>
          <p:cNvSpPr/>
          <p:nvPr/>
        </p:nvSpPr>
        <p:spPr>
          <a:xfrm>
            <a:off x="495363" y="67597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00" name="Google Shape;1300;p79"/>
          <p:cNvSpPr txBox="1"/>
          <p:nvPr/>
        </p:nvSpPr>
        <p:spPr>
          <a:xfrm>
            <a:off x="560895" y="324598"/>
            <a:ext cx="3780154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: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une fonction.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6200" marR="236854" rtl="0" algn="l">
              <a:lnSpc>
                <a:spcPct val="109090"/>
              </a:lnSpc>
              <a:spcBef>
                <a:spcPts val="96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note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la classe des problèmes  (langages) décidés par une machine de Turing en temps 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où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la taille de l’entrée.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1590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on préfère,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s’il y a une machine de Turing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5306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telle que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29920" marR="132080" rtl="0" algn="l">
              <a:lnSpc>
                <a:spcPct val="101499"/>
              </a:lnSpc>
              <a:spcBef>
                <a:spcPts val="2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décide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: pour tout mot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accepte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si et seulement  si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et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refuse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si et seulement si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/∈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2992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En un temps en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O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))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où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|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|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est la longueur 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1" name="Google Shape;1301;p79"/>
          <p:cNvSpPr/>
          <p:nvPr/>
        </p:nvSpPr>
        <p:spPr>
          <a:xfrm>
            <a:off x="495363" y="228465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02" name="Google Shape;1302;p79"/>
          <p:cNvSpPr txBox="1"/>
          <p:nvPr/>
        </p:nvSpPr>
        <p:spPr>
          <a:xfrm>
            <a:off x="624395" y="2205861"/>
            <a:ext cx="3611245" cy="363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classe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la classe des problèmes (langages) définie  par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3" name="Google Shape;1303;p79"/>
          <p:cNvSpPr txBox="1"/>
          <p:nvPr/>
        </p:nvSpPr>
        <p:spPr>
          <a:xfrm>
            <a:off x="2166683" y="2433610"/>
            <a:ext cx="1797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[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04" name="Google Shape;1304;p79"/>
          <p:cNvSpPr txBox="1"/>
          <p:nvPr/>
        </p:nvSpPr>
        <p:spPr>
          <a:xfrm>
            <a:off x="726325" y="2773958"/>
            <a:ext cx="3030855" cy="546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9209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∈</a:t>
            </a: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7160" lvl="0" marL="187325" marR="43180" rtl="0" algn="l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caractérise les algorithmes raisonnables avec la  convention précédente.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5" name="Google Shape;1305;p79"/>
          <p:cNvSpPr txBox="1"/>
          <p:nvPr/>
        </p:nvSpPr>
        <p:spPr>
          <a:xfrm>
            <a:off x="2831287" y="2545345"/>
            <a:ext cx="7620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6" name="Google Shape;1306;p79"/>
          <p:cNvSpPr txBox="1"/>
          <p:nvPr/>
        </p:nvSpPr>
        <p:spPr>
          <a:xfrm>
            <a:off x="1879104" y="2565220"/>
            <a:ext cx="11271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	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07" name="Google Shape;1307;p79"/>
          <p:cNvSpPr txBox="1"/>
          <p:nvPr/>
        </p:nvSpPr>
        <p:spPr>
          <a:xfrm>
            <a:off x="4434966" y="3366432"/>
            <a:ext cx="10985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20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80"/>
          <p:cNvSpPr txBox="1"/>
          <p:nvPr>
            <p:ph type="title"/>
          </p:nvPr>
        </p:nvSpPr>
        <p:spPr>
          <a:xfrm>
            <a:off x="1830527" y="59814"/>
            <a:ext cx="947419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La classe </a:t>
            </a:r>
            <a:r>
              <a:rPr lang="en-US"/>
              <a:t>P</a:t>
            </a:r>
            <a:endParaRPr/>
          </a:p>
        </p:txBody>
      </p:sp>
      <p:sp>
        <p:nvSpPr>
          <p:cNvPr id="1313" name="Google Shape;1313;p80"/>
          <p:cNvSpPr/>
          <p:nvPr/>
        </p:nvSpPr>
        <p:spPr>
          <a:xfrm>
            <a:off x="495363" y="40339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14" name="Google Shape;1314;p80"/>
          <p:cNvSpPr/>
          <p:nvPr/>
        </p:nvSpPr>
        <p:spPr>
          <a:xfrm>
            <a:off x="495363" y="67597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15" name="Google Shape;1315;p80"/>
          <p:cNvSpPr txBox="1"/>
          <p:nvPr/>
        </p:nvSpPr>
        <p:spPr>
          <a:xfrm>
            <a:off x="522795" y="324598"/>
            <a:ext cx="3856354" cy="1887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Soit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: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→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une fonction.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14300" marR="274955" rtl="0" algn="l">
              <a:lnSpc>
                <a:spcPct val="109090"/>
              </a:lnSpc>
              <a:spcBef>
                <a:spcPts val="96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note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la classe des problèmes  (langages) décidés par une machine de Turing en temps 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O(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))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où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la taille de l’entrée.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5400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on préfère,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s’il y a une machine de Turing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9116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telle que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68020" marR="170180" rtl="0" algn="l">
              <a:lnSpc>
                <a:spcPct val="101499"/>
              </a:lnSpc>
              <a:spcBef>
                <a:spcPts val="25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décide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: pour tout mot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accepte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si et seulement  si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et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refuse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si et seulement si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/∈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8269" lvl="0" marL="668020" marR="124460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En un temps en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O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))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où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|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|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est la longueur de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: il  y a des entiers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-25000" lang="en-US" sz="900">
                <a:latin typeface="Helvetica Neue"/>
                <a:ea typeface="Helvetica Neue"/>
                <a:cs typeface="Helvetica Neue"/>
                <a:sym typeface="Helvetica Neue"/>
              </a:rPr>
              <a:t>0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tels que pour tout mot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accepte  ou refuse en utilisant au plus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×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étapes, où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|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|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,  dès que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|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Lucida Sans"/>
                <a:ea typeface="Lucida Sans"/>
                <a:cs typeface="Lucida Sans"/>
                <a:sym typeface="Lucida Sans"/>
              </a:rPr>
              <a:t>| ≥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baseline="-25000" lang="en-US" sz="90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6" name="Google Shape;1316;p80"/>
          <p:cNvSpPr/>
          <p:nvPr/>
        </p:nvSpPr>
        <p:spPr>
          <a:xfrm>
            <a:off x="495363" y="228465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17" name="Google Shape;1317;p80"/>
          <p:cNvSpPr txBox="1"/>
          <p:nvPr/>
        </p:nvSpPr>
        <p:spPr>
          <a:xfrm>
            <a:off x="624395" y="2205861"/>
            <a:ext cx="3611245" cy="363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 classe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la classe des problèmes (langages) définie  par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8" name="Google Shape;1318;p80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</a:t>
            </a:r>
            <a:endParaRPr/>
          </a:p>
        </p:txBody>
      </p:sp>
      <p:sp>
        <p:nvSpPr>
          <p:cNvPr id="1319" name="Google Shape;1319;p80"/>
          <p:cNvSpPr txBox="1"/>
          <p:nvPr/>
        </p:nvSpPr>
        <p:spPr>
          <a:xfrm>
            <a:off x="2166683" y="2433610"/>
            <a:ext cx="17970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[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20" name="Google Shape;1320;p80"/>
          <p:cNvSpPr txBox="1"/>
          <p:nvPr/>
        </p:nvSpPr>
        <p:spPr>
          <a:xfrm>
            <a:off x="726325" y="2773958"/>
            <a:ext cx="3030855" cy="546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9209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Arial"/>
                <a:ea typeface="Arial"/>
                <a:cs typeface="Arial"/>
                <a:sym typeface="Arial"/>
              </a:rPr>
              <a:t>k </a:t>
            </a:r>
            <a:r>
              <a:rPr lang="en-US" sz="800">
                <a:latin typeface="Cambria"/>
                <a:ea typeface="Cambria"/>
                <a:cs typeface="Cambria"/>
                <a:sym typeface="Cambria"/>
              </a:rPr>
              <a:t>∈</a:t>
            </a: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7160" lvl="0" marL="187325" marR="43180" rtl="0" algn="l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caractérise les algorithmes raisonnables avec la  convention précédente.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1" name="Google Shape;1321;p80"/>
          <p:cNvSpPr txBox="1"/>
          <p:nvPr/>
        </p:nvSpPr>
        <p:spPr>
          <a:xfrm>
            <a:off x="2831287" y="2545345"/>
            <a:ext cx="76200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2" name="Google Shape;1322;p80"/>
          <p:cNvSpPr txBox="1"/>
          <p:nvPr/>
        </p:nvSpPr>
        <p:spPr>
          <a:xfrm>
            <a:off x="1879104" y="2565220"/>
            <a:ext cx="112712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	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>
    <p:fade thruBlk="1"/>
  </p:transition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81"/>
          <p:cNvSpPr txBox="1"/>
          <p:nvPr/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Plus précisément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8" name="Google Shape;1328;p81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21</a:t>
            </a:r>
            <a:endParaRPr/>
          </a:p>
        </p:txBody>
      </p:sp>
      <p:sp>
        <p:nvSpPr>
          <p:cNvPr id="1329" name="Google Shape;1329;p81"/>
          <p:cNvSpPr txBox="1"/>
          <p:nvPr>
            <p:ph type="title"/>
          </p:nvPr>
        </p:nvSpPr>
        <p:spPr>
          <a:xfrm>
            <a:off x="347294" y="1067433"/>
            <a:ext cx="1604645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208279" lvl="0" marL="220345" marR="771525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La classe 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P </a:t>
            </a:r>
            <a:r>
              <a:rPr lang="en-US" sz="1100">
                <a:solidFill>
                  <a:srgbClr val="FF0000"/>
                </a:solidFill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Définition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Exemples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La notion de réduction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82"/>
          <p:cNvSpPr txBox="1"/>
          <p:nvPr>
            <p:ph type="title"/>
          </p:nvPr>
        </p:nvSpPr>
        <p:spPr>
          <a:xfrm>
            <a:off x="1116139" y="59814"/>
            <a:ext cx="237617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Exemples de problèmes de </a:t>
            </a:r>
            <a:r>
              <a:rPr lang="en-US"/>
              <a:t>P</a:t>
            </a:r>
            <a:endParaRPr/>
          </a:p>
        </p:txBody>
      </p:sp>
      <p:sp>
        <p:nvSpPr>
          <p:cNvPr id="1335" name="Google Shape;1335;p82"/>
          <p:cNvSpPr/>
          <p:nvPr/>
        </p:nvSpPr>
        <p:spPr>
          <a:xfrm>
            <a:off x="495363" y="51145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36" name="Google Shape;1336;p82"/>
          <p:cNvSpPr/>
          <p:nvPr/>
        </p:nvSpPr>
        <p:spPr>
          <a:xfrm>
            <a:off x="495363" y="85308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37" name="Google Shape;1337;p82"/>
          <p:cNvSpPr txBox="1"/>
          <p:nvPr/>
        </p:nvSpPr>
        <p:spPr>
          <a:xfrm>
            <a:off x="237324" y="432662"/>
            <a:ext cx="4033520" cy="1817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994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BONCOLORIAGE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99415" marR="0" rtl="0" algn="l">
              <a:lnSpc>
                <a:spcPct val="100000"/>
              </a:lnSpc>
              <a:spcBef>
                <a:spcPts val="137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Évaluation en calcul propositionnel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8960" lvl="0" marL="676275" marR="98425" rtl="0" algn="l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formule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· · ·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du calcul propositionnel en  forme normale conjonctive, des valeurs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· · ·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{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} 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chacune des variables de la formule.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8810" lvl="0" marL="676275" marR="30480" rtl="0" algn="l">
              <a:lnSpc>
                <a:spcPct val="12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si la formule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s’évalue à vrai pour ces valeurs des  variables.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t/>
            </a:r>
            <a:endParaRPr sz="10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134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∧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38" name="Google Shape;1338;p82"/>
          <p:cNvSpPr txBox="1"/>
          <p:nvPr/>
        </p:nvSpPr>
        <p:spPr>
          <a:xfrm>
            <a:off x="568121" y="2373209"/>
            <a:ext cx="118110" cy="5086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¬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20320" marR="0" rtl="0" algn="l">
              <a:lnSpc>
                <a:spcPct val="100000"/>
              </a:lnSpc>
              <a:spcBef>
                <a:spcPts val="117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9" name="Google Shape;1339;p82"/>
          <p:cNvSpPr/>
          <p:nvPr/>
        </p:nvSpPr>
        <p:spPr>
          <a:xfrm>
            <a:off x="696652" y="2262861"/>
            <a:ext cx="123825" cy="148590"/>
          </a:xfrm>
          <a:custGeom>
            <a:rect b="b" l="l" r="r" t="t"/>
            <a:pathLst>
              <a:path extrusionOk="0" h="148589" w="123825">
                <a:moveTo>
                  <a:pt x="123470" y="0"/>
                </a:moveTo>
                <a:lnTo>
                  <a:pt x="0" y="148166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40" name="Google Shape;1340;p82"/>
          <p:cNvSpPr/>
          <p:nvPr/>
        </p:nvSpPr>
        <p:spPr>
          <a:xfrm>
            <a:off x="626997" y="2578208"/>
            <a:ext cx="0" cy="135255"/>
          </a:xfrm>
          <a:custGeom>
            <a:rect b="b" l="l" r="r" t="t"/>
            <a:pathLst>
              <a:path extrusionOk="0" h="135255" w="120000">
                <a:moveTo>
                  <a:pt x="0" y="0"/>
                </a:moveTo>
                <a:lnTo>
                  <a:pt x="0" y="135078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41" name="Google Shape;1341;p82"/>
          <p:cNvSpPr txBox="1"/>
          <p:nvPr/>
        </p:nvSpPr>
        <p:spPr>
          <a:xfrm>
            <a:off x="1468119" y="2381858"/>
            <a:ext cx="11811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42" name="Google Shape;1342;p82"/>
          <p:cNvSpPr/>
          <p:nvPr/>
        </p:nvSpPr>
        <p:spPr>
          <a:xfrm>
            <a:off x="996952" y="2221995"/>
            <a:ext cx="430530" cy="221615"/>
          </a:xfrm>
          <a:custGeom>
            <a:rect b="b" l="l" r="r" t="t"/>
            <a:pathLst>
              <a:path extrusionOk="0" h="221614" w="430530">
                <a:moveTo>
                  <a:pt x="0" y="0"/>
                </a:moveTo>
                <a:lnTo>
                  <a:pt x="430105" y="221230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43" name="Google Shape;1343;p82"/>
          <p:cNvSpPr txBox="1"/>
          <p:nvPr/>
        </p:nvSpPr>
        <p:spPr>
          <a:xfrm>
            <a:off x="1213446" y="2704374"/>
            <a:ext cx="7175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r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p82"/>
          <p:cNvSpPr/>
          <p:nvPr/>
        </p:nvSpPr>
        <p:spPr>
          <a:xfrm>
            <a:off x="1332630" y="2586868"/>
            <a:ext cx="118110" cy="141605"/>
          </a:xfrm>
          <a:custGeom>
            <a:rect b="b" l="l" r="r" t="t"/>
            <a:pathLst>
              <a:path extrusionOk="0" h="141605" w="118109">
                <a:moveTo>
                  <a:pt x="117500" y="0"/>
                </a:moveTo>
                <a:lnTo>
                  <a:pt x="0" y="141000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45" name="Google Shape;1345;p82"/>
          <p:cNvSpPr txBox="1"/>
          <p:nvPr/>
        </p:nvSpPr>
        <p:spPr>
          <a:xfrm>
            <a:off x="1738122" y="2697212"/>
            <a:ext cx="118110" cy="5086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¬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6510" marR="0" rtl="0" algn="l">
              <a:lnSpc>
                <a:spcPct val="100000"/>
              </a:lnSpc>
              <a:spcBef>
                <a:spcPts val="117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6" name="Google Shape;1346;p82"/>
          <p:cNvSpPr/>
          <p:nvPr/>
        </p:nvSpPr>
        <p:spPr>
          <a:xfrm>
            <a:off x="1603887" y="2586868"/>
            <a:ext cx="123825" cy="148590"/>
          </a:xfrm>
          <a:custGeom>
            <a:rect b="b" l="l" r="r" t="t"/>
            <a:pathLst>
              <a:path extrusionOk="0" h="148589" w="123825">
                <a:moveTo>
                  <a:pt x="0" y="0"/>
                </a:moveTo>
                <a:lnTo>
                  <a:pt x="123471" y="148166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47" name="Google Shape;1347;p82"/>
          <p:cNvSpPr/>
          <p:nvPr/>
        </p:nvSpPr>
        <p:spPr>
          <a:xfrm>
            <a:off x="1797012" y="2902215"/>
            <a:ext cx="0" cy="135255"/>
          </a:xfrm>
          <a:custGeom>
            <a:rect b="b" l="l" r="r" t="t"/>
            <a:pathLst>
              <a:path extrusionOk="0" h="135255" w="120000">
                <a:moveTo>
                  <a:pt x="0" y="0"/>
                </a:moveTo>
                <a:lnTo>
                  <a:pt x="0" y="135078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48" name="Google Shape;1348;p82"/>
          <p:cNvSpPr txBox="1"/>
          <p:nvPr/>
        </p:nvSpPr>
        <p:spPr>
          <a:xfrm>
            <a:off x="2411298" y="2403727"/>
            <a:ext cx="119888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0.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9" name="Google Shape;1349;p82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22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83"/>
          <p:cNvSpPr txBox="1"/>
          <p:nvPr>
            <p:ph type="title"/>
          </p:nvPr>
        </p:nvSpPr>
        <p:spPr>
          <a:xfrm>
            <a:off x="1936864" y="59814"/>
            <a:ext cx="7346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Dans </a:t>
            </a:r>
            <a:r>
              <a:rPr lang="en-US"/>
              <a:t>P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355" name="Google Shape;1355;p83"/>
          <p:cNvSpPr/>
          <p:nvPr/>
        </p:nvSpPr>
        <p:spPr>
          <a:xfrm>
            <a:off x="495363" y="3936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56" name="Google Shape;1356;p83"/>
          <p:cNvSpPr/>
          <p:nvPr/>
        </p:nvSpPr>
        <p:spPr>
          <a:xfrm>
            <a:off x="495363" y="64668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57" name="Google Shape;1357;p83"/>
          <p:cNvSpPr txBox="1"/>
          <p:nvPr/>
        </p:nvSpPr>
        <p:spPr>
          <a:xfrm>
            <a:off x="224624" y="228051"/>
            <a:ext cx="3956050" cy="1617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412115" marR="2404110" rtl="0" algn="l">
              <a:lnSpc>
                <a:spcPct val="150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 SAT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8960" lvl="0" marL="688975" marR="100965" rtl="0" algn="l">
              <a:lnSpc>
                <a:spcPct val="114285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formule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· · ·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du calcul propositionnel en  forme normale conjonctive.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satisfiable : c’est-à-dire décider s’il existe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88975" marR="258445" rtl="0" algn="l">
              <a:lnSpc>
                <a:spcPct val="114285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· · ·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{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}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tel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s’évalue à vrai pour cette  valeur de ses variables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· · ·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142240" rtl="0" algn="ctr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∧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58" name="Google Shape;1358;p83"/>
          <p:cNvSpPr/>
          <p:nvPr/>
        </p:nvSpPr>
        <p:spPr>
          <a:xfrm>
            <a:off x="1927193" y="1858899"/>
            <a:ext cx="123825" cy="148590"/>
          </a:xfrm>
          <a:custGeom>
            <a:rect b="b" l="l" r="r" t="t"/>
            <a:pathLst>
              <a:path extrusionOk="0" h="148589" w="123825">
                <a:moveTo>
                  <a:pt x="123470" y="0"/>
                </a:moveTo>
                <a:lnTo>
                  <a:pt x="0" y="148166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59" name="Google Shape;1359;p83"/>
          <p:cNvSpPr/>
          <p:nvPr/>
        </p:nvSpPr>
        <p:spPr>
          <a:xfrm>
            <a:off x="1857538" y="2174246"/>
            <a:ext cx="0" cy="135255"/>
          </a:xfrm>
          <a:custGeom>
            <a:rect b="b" l="l" r="r" t="t"/>
            <a:pathLst>
              <a:path extrusionOk="0" h="135255" w="120000">
                <a:moveTo>
                  <a:pt x="0" y="0"/>
                </a:moveTo>
                <a:lnTo>
                  <a:pt x="0" y="135078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60" name="Google Shape;1360;p83"/>
          <p:cNvSpPr txBox="1"/>
          <p:nvPr/>
        </p:nvSpPr>
        <p:spPr>
          <a:xfrm>
            <a:off x="1798662" y="1977896"/>
            <a:ext cx="1017905" cy="499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650">
                <a:latin typeface="Lucida Sans"/>
                <a:ea typeface="Lucida Sans"/>
                <a:cs typeface="Lucida Sans"/>
                <a:sym typeface="Lucida Sans"/>
              </a:rPr>
              <a:t>¬	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20320" marR="0" rtl="0" algn="l">
              <a:lnSpc>
                <a:spcPct val="100000"/>
              </a:lnSpc>
              <a:spcBef>
                <a:spcPts val="110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1" name="Google Shape;1361;p83"/>
          <p:cNvSpPr/>
          <p:nvPr/>
        </p:nvSpPr>
        <p:spPr>
          <a:xfrm>
            <a:off x="2227493" y="1818033"/>
            <a:ext cx="430530" cy="221615"/>
          </a:xfrm>
          <a:custGeom>
            <a:rect b="b" l="l" r="r" t="t"/>
            <a:pathLst>
              <a:path extrusionOk="0" h="221614" w="430530">
                <a:moveTo>
                  <a:pt x="0" y="0"/>
                </a:moveTo>
                <a:lnTo>
                  <a:pt x="430105" y="221230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62" name="Google Shape;1362;p83"/>
          <p:cNvSpPr txBox="1"/>
          <p:nvPr/>
        </p:nvSpPr>
        <p:spPr>
          <a:xfrm>
            <a:off x="2443988" y="2300413"/>
            <a:ext cx="7175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r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83"/>
          <p:cNvSpPr/>
          <p:nvPr/>
        </p:nvSpPr>
        <p:spPr>
          <a:xfrm>
            <a:off x="2563172" y="2182906"/>
            <a:ext cx="118110" cy="141605"/>
          </a:xfrm>
          <a:custGeom>
            <a:rect b="b" l="l" r="r" t="t"/>
            <a:pathLst>
              <a:path extrusionOk="0" h="141605" w="118110">
                <a:moveTo>
                  <a:pt x="117500" y="0"/>
                </a:moveTo>
                <a:lnTo>
                  <a:pt x="0" y="141000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64" name="Google Shape;1364;p83"/>
          <p:cNvSpPr txBox="1"/>
          <p:nvPr/>
        </p:nvSpPr>
        <p:spPr>
          <a:xfrm>
            <a:off x="2968663" y="2293250"/>
            <a:ext cx="118110" cy="5086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¬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6510" marR="0" rtl="0" algn="l">
              <a:lnSpc>
                <a:spcPct val="100000"/>
              </a:lnSpc>
              <a:spcBef>
                <a:spcPts val="117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83"/>
          <p:cNvSpPr/>
          <p:nvPr/>
        </p:nvSpPr>
        <p:spPr>
          <a:xfrm>
            <a:off x="2834428" y="2182906"/>
            <a:ext cx="123825" cy="148590"/>
          </a:xfrm>
          <a:custGeom>
            <a:rect b="b" l="l" r="r" t="t"/>
            <a:pathLst>
              <a:path extrusionOk="0" h="148589" w="123825">
                <a:moveTo>
                  <a:pt x="0" y="0"/>
                </a:moveTo>
                <a:lnTo>
                  <a:pt x="123471" y="148166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66" name="Google Shape;1366;p83"/>
          <p:cNvSpPr/>
          <p:nvPr/>
        </p:nvSpPr>
        <p:spPr>
          <a:xfrm>
            <a:off x="3027553" y="2498254"/>
            <a:ext cx="0" cy="135255"/>
          </a:xfrm>
          <a:custGeom>
            <a:rect b="b" l="l" r="r" t="t"/>
            <a:pathLst>
              <a:path extrusionOk="0" h="135255" w="120000">
                <a:moveTo>
                  <a:pt x="0" y="0"/>
                </a:moveTo>
                <a:lnTo>
                  <a:pt x="0" y="135078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67" name="Google Shape;1367;p83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84"/>
          <p:cNvSpPr txBox="1"/>
          <p:nvPr>
            <p:ph type="title"/>
          </p:nvPr>
        </p:nvSpPr>
        <p:spPr>
          <a:xfrm>
            <a:off x="1936864" y="59814"/>
            <a:ext cx="7346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Dans </a:t>
            </a:r>
            <a:r>
              <a:rPr lang="en-US"/>
              <a:t>P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373" name="Google Shape;1373;p84"/>
          <p:cNvSpPr/>
          <p:nvPr/>
        </p:nvSpPr>
        <p:spPr>
          <a:xfrm>
            <a:off x="495363" y="3936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74" name="Google Shape;1374;p84"/>
          <p:cNvSpPr/>
          <p:nvPr/>
        </p:nvSpPr>
        <p:spPr>
          <a:xfrm>
            <a:off x="495363" y="64668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75" name="Google Shape;1375;p84"/>
          <p:cNvSpPr txBox="1"/>
          <p:nvPr/>
        </p:nvSpPr>
        <p:spPr>
          <a:xfrm>
            <a:off x="224624" y="228051"/>
            <a:ext cx="3956050" cy="1617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412115" marR="2404110" rtl="0" algn="l">
              <a:lnSpc>
                <a:spcPct val="150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 SAT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8960" lvl="0" marL="688975" marR="100965" rtl="0" algn="l">
              <a:lnSpc>
                <a:spcPct val="114285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formule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· · ·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du calcul propositionnel en  forme normale conjonctive.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satisfiable : c’est-à-dire décider s’il existe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88975" marR="258445" rtl="0" algn="l">
              <a:lnSpc>
                <a:spcPct val="114285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· · ·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{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}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tel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s’évalue à vrai pour cette  valeur de ses variables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· · ·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142240" rtl="0" algn="ctr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∧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76" name="Google Shape;1376;p84"/>
          <p:cNvSpPr/>
          <p:nvPr/>
        </p:nvSpPr>
        <p:spPr>
          <a:xfrm>
            <a:off x="1927193" y="1858899"/>
            <a:ext cx="123825" cy="148590"/>
          </a:xfrm>
          <a:custGeom>
            <a:rect b="b" l="l" r="r" t="t"/>
            <a:pathLst>
              <a:path extrusionOk="0" h="148589" w="123825">
                <a:moveTo>
                  <a:pt x="123470" y="0"/>
                </a:moveTo>
                <a:lnTo>
                  <a:pt x="0" y="148166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77" name="Google Shape;1377;p84"/>
          <p:cNvSpPr/>
          <p:nvPr/>
        </p:nvSpPr>
        <p:spPr>
          <a:xfrm>
            <a:off x="1857538" y="2174246"/>
            <a:ext cx="0" cy="135255"/>
          </a:xfrm>
          <a:custGeom>
            <a:rect b="b" l="l" r="r" t="t"/>
            <a:pathLst>
              <a:path extrusionOk="0" h="135255" w="120000">
                <a:moveTo>
                  <a:pt x="0" y="0"/>
                </a:moveTo>
                <a:lnTo>
                  <a:pt x="0" y="135078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78" name="Google Shape;1378;p84"/>
          <p:cNvSpPr txBox="1"/>
          <p:nvPr/>
        </p:nvSpPr>
        <p:spPr>
          <a:xfrm>
            <a:off x="1798662" y="1977896"/>
            <a:ext cx="1017905" cy="499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650">
                <a:latin typeface="Lucida Sans"/>
                <a:ea typeface="Lucida Sans"/>
                <a:cs typeface="Lucida Sans"/>
                <a:sym typeface="Lucida Sans"/>
              </a:rPr>
              <a:t>¬	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20320" marR="0" rtl="0" algn="l">
              <a:lnSpc>
                <a:spcPct val="100000"/>
              </a:lnSpc>
              <a:spcBef>
                <a:spcPts val="110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9" name="Google Shape;1379;p84"/>
          <p:cNvSpPr/>
          <p:nvPr/>
        </p:nvSpPr>
        <p:spPr>
          <a:xfrm>
            <a:off x="2227493" y="1818033"/>
            <a:ext cx="430530" cy="221615"/>
          </a:xfrm>
          <a:custGeom>
            <a:rect b="b" l="l" r="r" t="t"/>
            <a:pathLst>
              <a:path extrusionOk="0" h="221614" w="430530">
                <a:moveTo>
                  <a:pt x="0" y="0"/>
                </a:moveTo>
                <a:lnTo>
                  <a:pt x="430105" y="221230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80" name="Google Shape;1380;p84"/>
          <p:cNvSpPr txBox="1"/>
          <p:nvPr/>
        </p:nvSpPr>
        <p:spPr>
          <a:xfrm>
            <a:off x="2443988" y="2300413"/>
            <a:ext cx="7175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r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84"/>
          <p:cNvSpPr/>
          <p:nvPr/>
        </p:nvSpPr>
        <p:spPr>
          <a:xfrm>
            <a:off x="2563172" y="2182906"/>
            <a:ext cx="118110" cy="141605"/>
          </a:xfrm>
          <a:custGeom>
            <a:rect b="b" l="l" r="r" t="t"/>
            <a:pathLst>
              <a:path extrusionOk="0" h="141605" w="118110">
                <a:moveTo>
                  <a:pt x="117500" y="0"/>
                </a:moveTo>
                <a:lnTo>
                  <a:pt x="0" y="141000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82" name="Google Shape;1382;p84"/>
          <p:cNvSpPr txBox="1"/>
          <p:nvPr/>
        </p:nvSpPr>
        <p:spPr>
          <a:xfrm>
            <a:off x="2968663" y="2293250"/>
            <a:ext cx="118110" cy="5086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¬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6510" marR="0" rtl="0" algn="l">
              <a:lnSpc>
                <a:spcPct val="100000"/>
              </a:lnSpc>
              <a:spcBef>
                <a:spcPts val="117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84"/>
          <p:cNvSpPr/>
          <p:nvPr/>
        </p:nvSpPr>
        <p:spPr>
          <a:xfrm>
            <a:off x="2834428" y="2182906"/>
            <a:ext cx="123825" cy="148590"/>
          </a:xfrm>
          <a:custGeom>
            <a:rect b="b" l="l" r="r" t="t"/>
            <a:pathLst>
              <a:path extrusionOk="0" h="148589" w="123825">
                <a:moveTo>
                  <a:pt x="0" y="0"/>
                </a:moveTo>
                <a:lnTo>
                  <a:pt x="123471" y="148166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84" name="Google Shape;1384;p84"/>
          <p:cNvSpPr/>
          <p:nvPr/>
        </p:nvSpPr>
        <p:spPr>
          <a:xfrm>
            <a:off x="3027553" y="2498254"/>
            <a:ext cx="0" cy="135255"/>
          </a:xfrm>
          <a:custGeom>
            <a:rect b="b" l="l" r="r" t="t"/>
            <a:pathLst>
              <a:path extrusionOk="0" h="135255" w="120000">
                <a:moveTo>
                  <a:pt x="0" y="0"/>
                </a:moveTo>
                <a:lnTo>
                  <a:pt x="0" y="135078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85" name="Google Shape;1385;p84"/>
          <p:cNvSpPr/>
          <p:nvPr/>
        </p:nvSpPr>
        <p:spPr>
          <a:xfrm>
            <a:off x="495363" y="301137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86" name="Google Shape;1386;p84"/>
          <p:cNvSpPr txBox="1"/>
          <p:nvPr/>
        </p:nvSpPr>
        <p:spPr>
          <a:xfrm>
            <a:off x="624395" y="2932581"/>
            <a:ext cx="3548379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les deux problèmes, on ne sait pas s’ils sont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7" name="Google Shape;1387;p84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85"/>
          <p:cNvSpPr txBox="1"/>
          <p:nvPr>
            <p:ph type="title"/>
          </p:nvPr>
        </p:nvSpPr>
        <p:spPr>
          <a:xfrm>
            <a:off x="1936864" y="59814"/>
            <a:ext cx="7346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Dans </a:t>
            </a:r>
            <a:r>
              <a:rPr lang="en-US"/>
              <a:t>P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393" name="Google Shape;1393;p85"/>
          <p:cNvSpPr/>
          <p:nvPr/>
        </p:nvSpPr>
        <p:spPr>
          <a:xfrm>
            <a:off x="495363" y="3936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94" name="Google Shape;1394;p85"/>
          <p:cNvSpPr/>
          <p:nvPr/>
        </p:nvSpPr>
        <p:spPr>
          <a:xfrm>
            <a:off x="495363" y="64668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95" name="Google Shape;1395;p85"/>
          <p:cNvSpPr txBox="1"/>
          <p:nvPr/>
        </p:nvSpPr>
        <p:spPr>
          <a:xfrm>
            <a:off x="224624" y="228051"/>
            <a:ext cx="3956050" cy="1617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412115" marR="2404110" rtl="0" algn="l">
              <a:lnSpc>
                <a:spcPct val="150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 SAT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68960" lvl="0" marL="688975" marR="100965" rtl="0" algn="l">
              <a:lnSpc>
                <a:spcPct val="114285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Donnée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Une formule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= 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· · ·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du calcul propositionnel en  forme normale conjonctive.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3333B2"/>
                </a:solidFill>
                <a:latin typeface="Arial"/>
                <a:ea typeface="Arial"/>
                <a:cs typeface="Arial"/>
                <a:sym typeface="Arial"/>
              </a:rPr>
              <a:t>Réponse</a:t>
            </a:r>
            <a:r>
              <a:rPr lang="en-US" sz="10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Décider 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satisfiable : c’est-à-dire décider s’il existe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88975" marR="258445" rtl="0" algn="l">
              <a:lnSpc>
                <a:spcPct val="114285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· · ·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{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}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tel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s’évalue à vrai pour cette  valeur de ses variables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· · · 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aseline="-25000" i="1" lang="en-US" sz="105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142240" rtl="0" algn="ctr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∧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96" name="Google Shape;1396;p85"/>
          <p:cNvSpPr/>
          <p:nvPr/>
        </p:nvSpPr>
        <p:spPr>
          <a:xfrm>
            <a:off x="1927193" y="1858899"/>
            <a:ext cx="123825" cy="148590"/>
          </a:xfrm>
          <a:custGeom>
            <a:rect b="b" l="l" r="r" t="t"/>
            <a:pathLst>
              <a:path extrusionOk="0" h="148589" w="123825">
                <a:moveTo>
                  <a:pt x="123470" y="0"/>
                </a:moveTo>
                <a:lnTo>
                  <a:pt x="0" y="148166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97" name="Google Shape;1397;p85"/>
          <p:cNvSpPr/>
          <p:nvPr/>
        </p:nvSpPr>
        <p:spPr>
          <a:xfrm>
            <a:off x="1857538" y="2174246"/>
            <a:ext cx="0" cy="135255"/>
          </a:xfrm>
          <a:custGeom>
            <a:rect b="b" l="l" r="r" t="t"/>
            <a:pathLst>
              <a:path extrusionOk="0" h="135255" w="120000">
                <a:moveTo>
                  <a:pt x="0" y="0"/>
                </a:moveTo>
                <a:lnTo>
                  <a:pt x="0" y="135078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98" name="Google Shape;1398;p85"/>
          <p:cNvSpPr txBox="1"/>
          <p:nvPr/>
        </p:nvSpPr>
        <p:spPr>
          <a:xfrm>
            <a:off x="1798662" y="1977896"/>
            <a:ext cx="1017905" cy="499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650">
                <a:latin typeface="Lucida Sans"/>
                <a:ea typeface="Lucida Sans"/>
                <a:cs typeface="Lucida Sans"/>
                <a:sym typeface="Lucida Sans"/>
              </a:rPr>
              <a:t>¬	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∨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20320" marR="0" rtl="0" algn="l">
              <a:lnSpc>
                <a:spcPct val="100000"/>
              </a:lnSpc>
              <a:spcBef>
                <a:spcPts val="110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9" name="Google Shape;1399;p85"/>
          <p:cNvSpPr/>
          <p:nvPr/>
        </p:nvSpPr>
        <p:spPr>
          <a:xfrm>
            <a:off x="2227493" y="1818033"/>
            <a:ext cx="430530" cy="221615"/>
          </a:xfrm>
          <a:custGeom>
            <a:rect b="b" l="l" r="r" t="t"/>
            <a:pathLst>
              <a:path extrusionOk="0" h="221614" w="430530">
                <a:moveTo>
                  <a:pt x="0" y="0"/>
                </a:moveTo>
                <a:lnTo>
                  <a:pt x="430105" y="221230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00" name="Google Shape;1400;p85"/>
          <p:cNvSpPr txBox="1"/>
          <p:nvPr/>
        </p:nvSpPr>
        <p:spPr>
          <a:xfrm>
            <a:off x="2443988" y="2300413"/>
            <a:ext cx="7175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r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85"/>
          <p:cNvSpPr/>
          <p:nvPr/>
        </p:nvSpPr>
        <p:spPr>
          <a:xfrm>
            <a:off x="2563172" y="2182906"/>
            <a:ext cx="118110" cy="141605"/>
          </a:xfrm>
          <a:custGeom>
            <a:rect b="b" l="l" r="r" t="t"/>
            <a:pathLst>
              <a:path extrusionOk="0" h="141605" w="118110">
                <a:moveTo>
                  <a:pt x="117500" y="0"/>
                </a:moveTo>
                <a:lnTo>
                  <a:pt x="0" y="141000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02" name="Google Shape;1402;p85"/>
          <p:cNvSpPr txBox="1"/>
          <p:nvPr/>
        </p:nvSpPr>
        <p:spPr>
          <a:xfrm>
            <a:off x="2968663" y="2293250"/>
            <a:ext cx="118110" cy="5086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¬</a:t>
            </a:r>
            <a:endParaRPr sz="11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6510" marR="0" rtl="0" algn="l">
              <a:lnSpc>
                <a:spcPct val="100000"/>
              </a:lnSpc>
              <a:spcBef>
                <a:spcPts val="117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q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85"/>
          <p:cNvSpPr/>
          <p:nvPr/>
        </p:nvSpPr>
        <p:spPr>
          <a:xfrm>
            <a:off x="2834428" y="2182906"/>
            <a:ext cx="123825" cy="148590"/>
          </a:xfrm>
          <a:custGeom>
            <a:rect b="b" l="l" r="r" t="t"/>
            <a:pathLst>
              <a:path extrusionOk="0" h="148589" w="123825">
                <a:moveTo>
                  <a:pt x="0" y="0"/>
                </a:moveTo>
                <a:lnTo>
                  <a:pt x="123471" y="148166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04" name="Google Shape;1404;p85"/>
          <p:cNvSpPr/>
          <p:nvPr/>
        </p:nvSpPr>
        <p:spPr>
          <a:xfrm>
            <a:off x="3027553" y="2498254"/>
            <a:ext cx="0" cy="135255"/>
          </a:xfrm>
          <a:custGeom>
            <a:rect b="b" l="l" r="r" t="t"/>
            <a:pathLst>
              <a:path extrusionOk="0" h="135255" w="120000">
                <a:moveTo>
                  <a:pt x="0" y="0"/>
                </a:moveTo>
                <a:lnTo>
                  <a:pt x="0" y="135078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05" name="Google Shape;1405;p85"/>
          <p:cNvSpPr/>
          <p:nvPr/>
        </p:nvSpPr>
        <p:spPr>
          <a:xfrm>
            <a:off x="495363" y="3011373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06" name="Google Shape;1406;p85"/>
          <p:cNvSpPr txBox="1"/>
          <p:nvPr/>
        </p:nvSpPr>
        <p:spPr>
          <a:xfrm>
            <a:off x="624395" y="2932581"/>
            <a:ext cx="3548379" cy="465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les deux problèmes, on ne sait pas s’ils sont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Lequel de ces problèmes est le plus difficile ?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7" name="Google Shape;1407;p85"/>
          <p:cNvSpPr/>
          <p:nvPr/>
        </p:nvSpPr>
        <p:spPr>
          <a:xfrm>
            <a:off x="495363" y="3284664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08" name="Google Shape;1408;p85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1926818" y="59814"/>
            <a:ext cx="75438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Ce cours</a:t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495363" y="3936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3" name="Google Shape;103;p14"/>
          <p:cNvSpPr txBox="1"/>
          <p:nvPr/>
        </p:nvSpPr>
        <p:spPr>
          <a:xfrm>
            <a:off x="624395" y="314844"/>
            <a:ext cx="358267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souhaite parler d’une ressource particulière : le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temps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598995" y="400123"/>
            <a:ext cx="3254375" cy="934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8100" marR="2576195" rtl="0" algn="l">
              <a:lnSpc>
                <a:spcPct val="150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de calcul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 Objectif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14960" marR="30480" rtl="0" algn="l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distinguer ce qui est raisonnable de ce qui n’est pas  raisonnable en termes de temps de calcul.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495363" y="81875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6" name="Google Shape;106;p14"/>
          <p:cNvSpPr txBox="1"/>
          <p:nvPr/>
        </p:nvSpPr>
        <p:spPr>
          <a:xfrm>
            <a:off x="1039850" y="1694228"/>
            <a:ext cx="2553970" cy="986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812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latin typeface="Lucida Sans"/>
                <a:ea typeface="Lucida Sans"/>
                <a:cs typeface="Lucida Sans"/>
                <a:sym typeface="Lucida Sans"/>
              </a:rPr>
              <a:t>P(Σ</a:t>
            </a:r>
            <a:r>
              <a:rPr baseline="30000" lang="en-US" sz="1050">
                <a:latin typeface="Cambria"/>
                <a:ea typeface="Cambria"/>
                <a:cs typeface="Cambria"/>
                <a:sym typeface="Cambria"/>
              </a:rPr>
              <a:t>∗</a:t>
            </a:r>
            <a:r>
              <a:rPr lang="en-US" sz="95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950">
                <a:latin typeface="Helvetica Neue"/>
                <a:ea typeface="Helvetica Neue"/>
                <a:cs typeface="Helvetica Neue"/>
                <a:sym typeface="Helvetica Neue"/>
              </a:rPr>
              <a:t>: langages quelconques</a:t>
            </a:r>
            <a:endParaRPr sz="9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20675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950">
                <a:latin typeface="Times New Roman"/>
                <a:ea typeface="Times New Roman"/>
                <a:cs typeface="Times New Roman"/>
                <a:sym typeface="Times New Roman"/>
              </a:rPr>
              <a:t>RE </a:t>
            </a:r>
            <a:r>
              <a:rPr lang="en-US" sz="950">
                <a:latin typeface="Helvetica Neue"/>
                <a:ea typeface="Helvetica Neue"/>
                <a:cs typeface="Helvetica Neue"/>
                <a:sym typeface="Helvetica Neue"/>
              </a:rPr>
              <a:t>: langages semi-décidables</a:t>
            </a:r>
            <a:endParaRPr sz="9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6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latin typeface="Times New Roman"/>
                <a:ea typeface="Times New Roman"/>
                <a:cs typeface="Times New Roman"/>
                <a:sym typeface="Times New Roman"/>
              </a:rPr>
              <a:t>R </a:t>
            </a:r>
            <a:r>
              <a:rPr lang="en-US" sz="950">
                <a:latin typeface="Helvetica Neue"/>
                <a:ea typeface="Helvetica Neue"/>
                <a:cs typeface="Helvetica Neue"/>
                <a:sym typeface="Helvetica Neue"/>
              </a:rPr>
              <a:t>: langages décidables</a:t>
            </a:r>
            <a:endParaRPr sz="9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606951" y="1463401"/>
            <a:ext cx="3394710" cy="1681480"/>
          </a:xfrm>
          <a:custGeom>
            <a:rect b="b" l="l" r="r" t="t"/>
            <a:pathLst>
              <a:path extrusionOk="0" h="1681480" w="3394710">
                <a:moveTo>
                  <a:pt x="2080205" y="1198181"/>
                </a:moveTo>
                <a:lnTo>
                  <a:pt x="2069782" y="1159543"/>
                </a:lnTo>
                <a:lnTo>
                  <a:pt x="2039507" y="1122664"/>
                </a:lnTo>
                <a:lnTo>
                  <a:pt x="1990865" y="1087951"/>
                </a:lnTo>
                <a:lnTo>
                  <a:pt x="1925343" y="1055807"/>
                </a:lnTo>
                <a:lnTo>
                  <a:pt x="1886716" y="1040825"/>
                </a:lnTo>
                <a:lnTo>
                  <a:pt x="1844428" y="1026637"/>
                </a:lnTo>
                <a:lnTo>
                  <a:pt x="1798663" y="1013293"/>
                </a:lnTo>
                <a:lnTo>
                  <a:pt x="1749607" y="1000845"/>
                </a:lnTo>
                <a:lnTo>
                  <a:pt x="1697447" y="989342"/>
                </a:lnTo>
                <a:lnTo>
                  <a:pt x="1642367" y="978835"/>
                </a:lnTo>
                <a:lnTo>
                  <a:pt x="1584555" y="969375"/>
                </a:lnTo>
                <a:lnTo>
                  <a:pt x="1524195" y="961013"/>
                </a:lnTo>
                <a:lnTo>
                  <a:pt x="1461474" y="953798"/>
                </a:lnTo>
                <a:lnTo>
                  <a:pt x="1396577" y="947781"/>
                </a:lnTo>
                <a:lnTo>
                  <a:pt x="1329691" y="943014"/>
                </a:lnTo>
                <a:lnTo>
                  <a:pt x="1261001" y="939546"/>
                </a:lnTo>
                <a:lnTo>
                  <a:pt x="1190693" y="937428"/>
                </a:lnTo>
                <a:lnTo>
                  <a:pt x="1118952" y="936711"/>
                </a:lnTo>
                <a:lnTo>
                  <a:pt x="1047212" y="937428"/>
                </a:lnTo>
                <a:lnTo>
                  <a:pt x="976904" y="939546"/>
                </a:lnTo>
                <a:lnTo>
                  <a:pt x="908214" y="943014"/>
                </a:lnTo>
                <a:lnTo>
                  <a:pt x="841327" y="947781"/>
                </a:lnTo>
                <a:lnTo>
                  <a:pt x="776431" y="953798"/>
                </a:lnTo>
                <a:lnTo>
                  <a:pt x="713710" y="961013"/>
                </a:lnTo>
                <a:lnTo>
                  <a:pt x="653350" y="969375"/>
                </a:lnTo>
                <a:lnTo>
                  <a:pt x="595537" y="978835"/>
                </a:lnTo>
                <a:lnTo>
                  <a:pt x="540458" y="989342"/>
                </a:lnTo>
                <a:lnTo>
                  <a:pt x="488297" y="1000845"/>
                </a:lnTo>
                <a:lnTo>
                  <a:pt x="439242" y="1013293"/>
                </a:lnTo>
                <a:lnTo>
                  <a:pt x="393477" y="1026637"/>
                </a:lnTo>
                <a:lnTo>
                  <a:pt x="351188" y="1040825"/>
                </a:lnTo>
                <a:lnTo>
                  <a:pt x="312562" y="1055807"/>
                </a:lnTo>
                <a:lnTo>
                  <a:pt x="277784" y="1071533"/>
                </a:lnTo>
                <a:lnTo>
                  <a:pt x="220516" y="1105012"/>
                </a:lnTo>
                <a:lnTo>
                  <a:pt x="180871" y="1140858"/>
                </a:lnTo>
                <a:lnTo>
                  <a:pt x="160337" y="1178667"/>
                </a:lnTo>
                <a:lnTo>
                  <a:pt x="157700" y="1198181"/>
                </a:lnTo>
                <a:lnTo>
                  <a:pt x="160337" y="1217695"/>
                </a:lnTo>
                <a:lnTo>
                  <a:pt x="180871" y="1255504"/>
                </a:lnTo>
                <a:lnTo>
                  <a:pt x="220516" y="1291351"/>
                </a:lnTo>
                <a:lnTo>
                  <a:pt x="277784" y="1324830"/>
                </a:lnTo>
                <a:lnTo>
                  <a:pt x="312562" y="1340555"/>
                </a:lnTo>
                <a:lnTo>
                  <a:pt x="351188" y="1355538"/>
                </a:lnTo>
                <a:lnTo>
                  <a:pt x="393477" y="1369726"/>
                </a:lnTo>
                <a:lnTo>
                  <a:pt x="439242" y="1383069"/>
                </a:lnTo>
                <a:lnTo>
                  <a:pt x="488297" y="1395518"/>
                </a:lnTo>
                <a:lnTo>
                  <a:pt x="540458" y="1407021"/>
                </a:lnTo>
                <a:lnTo>
                  <a:pt x="595537" y="1417528"/>
                </a:lnTo>
                <a:lnTo>
                  <a:pt x="653350" y="1426988"/>
                </a:lnTo>
                <a:lnTo>
                  <a:pt x="713710" y="1435350"/>
                </a:lnTo>
                <a:lnTo>
                  <a:pt x="776431" y="1442565"/>
                </a:lnTo>
                <a:lnTo>
                  <a:pt x="841327" y="1448581"/>
                </a:lnTo>
                <a:lnTo>
                  <a:pt x="908214" y="1453349"/>
                </a:lnTo>
                <a:lnTo>
                  <a:pt x="976904" y="1456817"/>
                </a:lnTo>
                <a:lnTo>
                  <a:pt x="1047212" y="1458934"/>
                </a:lnTo>
                <a:lnTo>
                  <a:pt x="1118952" y="1459652"/>
                </a:lnTo>
                <a:lnTo>
                  <a:pt x="1190693" y="1458934"/>
                </a:lnTo>
                <a:lnTo>
                  <a:pt x="1261001" y="1456817"/>
                </a:lnTo>
                <a:lnTo>
                  <a:pt x="1329691" y="1453349"/>
                </a:lnTo>
                <a:lnTo>
                  <a:pt x="1396577" y="1448581"/>
                </a:lnTo>
                <a:lnTo>
                  <a:pt x="1461474" y="1442565"/>
                </a:lnTo>
                <a:lnTo>
                  <a:pt x="1524195" y="1435350"/>
                </a:lnTo>
                <a:lnTo>
                  <a:pt x="1584555" y="1426988"/>
                </a:lnTo>
                <a:lnTo>
                  <a:pt x="1642367" y="1417528"/>
                </a:lnTo>
                <a:lnTo>
                  <a:pt x="1697447" y="1407021"/>
                </a:lnTo>
                <a:lnTo>
                  <a:pt x="1749607" y="1395518"/>
                </a:lnTo>
                <a:lnTo>
                  <a:pt x="1798663" y="1383069"/>
                </a:lnTo>
                <a:lnTo>
                  <a:pt x="1844428" y="1369726"/>
                </a:lnTo>
                <a:lnTo>
                  <a:pt x="1886716" y="1355538"/>
                </a:lnTo>
                <a:lnTo>
                  <a:pt x="1925343" y="1340555"/>
                </a:lnTo>
                <a:lnTo>
                  <a:pt x="1960121" y="1324830"/>
                </a:lnTo>
                <a:lnTo>
                  <a:pt x="2017388" y="1291351"/>
                </a:lnTo>
                <a:lnTo>
                  <a:pt x="2057033" y="1255504"/>
                </a:lnTo>
                <a:lnTo>
                  <a:pt x="2077568" y="1217695"/>
                </a:lnTo>
                <a:lnTo>
                  <a:pt x="2080205" y="1198181"/>
                </a:lnTo>
                <a:close/>
              </a:path>
              <a:path extrusionOk="0" h="1681480" w="3394710">
                <a:moveTo>
                  <a:pt x="2848934" y="1019984"/>
                </a:moveTo>
                <a:lnTo>
                  <a:pt x="2842563" y="968987"/>
                </a:lnTo>
                <a:lnTo>
                  <a:pt x="2823839" y="919362"/>
                </a:lnTo>
                <a:lnTo>
                  <a:pt x="2793345" y="871330"/>
                </a:lnTo>
                <a:lnTo>
                  <a:pt x="2751664" y="825114"/>
                </a:lnTo>
                <a:lnTo>
                  <a:pt x="2699380" y="780935"/>
                </a:lnTo>
                <a:lnTo>
                  <a:pt x="2637076" y="739015"/>
                </a:lnTo>
                <a:lnTo>
                  <a:pt x="2602348" y="718971"/>
                </a:lnTo>
                <a:lnTo>
                  <a:pt x="2565334" y="699576"/>
                </a:lnTo>
                <a:lnTo>
                  <a:pt x="2526107" y="680856"/>
                </a:lnTo>
                <a:lnTo>
                  <a:pt x="2484739" y="662840"/>
                </a:lnTo>
                <a:lnTo>
                  <a:pt x="2441303" y="645555"/>
                </a:lnTo>
                <a:lnTo>
                  <a:pt x="2395873" y="629029"/>
                </a:lnTo>
                <a:lnTo>
                  <a:pt x="2348520" y="613290"/>
                </a:lnTo>
                <a:lnTo>
                  <a:pt x="2299319" y="598365"/>
                </a:lnTo>
                <a:lnTo>
                  <a:pt x="2248342" y="584282"/>
                </a:lnTo>
                <a:lnTo>
                  <a:pt x="2195661" y="571069"/>
                </a:lnTo>
                <a:lnTo>
                  <a:pt x="2141351" y="558754"/>
                </a:lnTo>
                <a:lnTo>
                  <a:pt x="2085482" y="547364"/>
                </a:lnTo>
                <a:lnTo>
                  <a:pt x="2028130" y="536928"/>
                </a:lnTo>
                <a:lnTo>
                  <a:pt x="1969366" y="527472"/>
                </a:lnTo>
                <a:lnTo>
                  <a:pt x="1909263" y="519024"/>
                </a:lnTo>
                <a:lnTo>
                  <a:pt x="1847894" y="511613"/>
                </a:lnTo>
                <a:lnTo>
                  <a:pt x="1785333" y="505267"/>
                </a:lnTo>
                <a:lnTo>
                  <a:pt x="1721651" y="500011"/>
                </a:lnTo>
                <a:lnTo>
                  <a:pt x="1656923" y="495876"/>
                </a:lnTo>
                <a:lnTo>
                  <a:pt x="1591220" y="492887"/>
                </a:lnTo>
                <a:lnTo>
                  <a:pt x="1524616" y="491074"/>
                </a:lnTo>
                <a:lnTo>
                  <a:pt x="1457183" y="490463"/>
                </a:lnTo>
                <a:lnTo>
                  <a:pt x="1389751" y="491074"/>
                </a:lnTo>
                <a:lnTo>
                  <a:pt x="1323147" y="492887"/>
                </a:lnTo>
                <a:lnTo>
                  <a:pt x="1257444" y="495876"/>
                </a:lnTo>
                <a:lnTo>
                  <a:pt x="1192716" y="500011"/>
                </a:lnTo>
                <a:lnTo>
                  <a:pt x="1129034" y="505267"/>
                </a:lnTo>
                <a:lnTo>
                  <a:pt x="1066473" y="511613"/>
                </a:lnTo>
                <a:lnTo>
                  <a:pt x="1005104" y="519024"/>
                </a:lnTo>
                <a:lnTo>
                  <a:pt x="945001" y="527472"/>
                </a:lnTo>
                <a:lnTo>
                  <a:pt x="886237" y="536928"/>
                </a:lnTo>
                <a:lnTo>
                  <a:pt x="828885" y="547364"/>
                </a:lnTo>
                <a:lnTo>
                  <a:pt x="773016" y="558754"/>
                </a:lnTo>
                <a:lnTo>
                  <a:pt x="718706" y="571069"/>
                </a:lnTo>
                <a:lnTo>
                  <a:pt x="666025" y="584282"/>
                </a:lnTo>
                <a:lnTo>
                  <a:pt x="615048" y="598365"/>
                </a:lnTo>
                <a:lnTo>
                  <a:pt x="565847" y="613290"/>
                </a:lnTo>
                <a:lnTo>
                  <a:pt x="518494" y="629029"/>
                </a:lnTo>
                <a:lnTo>
                  <a:pt x="473064" y="645555"/>
                </a:lnTo>
                <a:lnTo>
                  <a:pt x="429628" y="662840"/>
                </a:lnTo>
                <a:lnTo>
                  <a:pt x="388260" y="680856"/>
                </a:lnTo>
                <a:lnTo>
                  <a:pt x="349033" y="699576"/>
                </a:lnTo>
                <a:lnTo>
                  <a:pt x="312019" y="718971"/>
                </a:lnTo>
                <a:lnTo>
                  <a:pt x="277291" y="739015"/>
                </a:lnTo>
                <a:lnTo>
                  <a:pt x="244923" y="759678"/>
                </a:lnTo>
                <a:lnTo>
                  <a:pt x="187556" y="802756"/>
                </a:lnTo>
                <a:lnTo>
                  <a:pt x="140501" y="847981"/>
                </a:lnTo>
                <a:lnTo>
                  <a:pt x="104340" y="895133"/>
                </a:lnTo>
                <a:lnTo>
                  <a:pt x="79659" y="943989"/>
                </a:lnTo>
                <a:lnTo>
                  <a:pt x="67038" y="994328"/>
                </a:lnTo>
                <a:lnTo>
                  <a:pt x="65433" y="1019984"/>
                </a:lnTo>
                <a:lnTo>
                  <a:pt x="67038" y="1045640"/>
                </a:lnTo>
                <a:lnTo>
                  <a:pt x="79659" y="1095979"/>
                </a:lnTo>
                <a:lnTo>
                  <a:pt x="104340" y="1144835"/>
                </a:lnTo>
                <a:lnTo>
                  <a:pt x="140501" y="1191987"/>
                </a:lnTo>
                <a:lnTo>
                  <a:pt x="187556" y="1237212"/>
                </a:lnTo>
                <a:lnTo>
                  <a:pt x="244923" y="1280289"/>
                </a:lnTo>
                <a:lnTo>
                  <a:pt x="277291" y="1300953"/>
                </a:lnTo>
                <a:lnTo>
                  <a:pt x="312019" y="1320996"/>
                </a:lnTo>
                <a:lnTo>
                  <a:pt x="349033" y="1340392"/>
                </a:lnTo>
                <a:lnTo>
                  <a:pt x="388260" y="1359111"/>
                </a:lnTo>
                <a:lnTo>
                  <a:pt x="429628" y="1377127"/>
                </a:lnTo>
                <a:lnTo>
                  <a:pt x="473064" y="1394412"/>
                </a:lnTo>
                <a:lnTo>
                  <a:pt x="518494" y="1410938"/>
                </a:lnTo>
                <a:lnTo>
                  <a:pt x="565847" y="1426678"/>
                </a:lnTo>
                <a:lnTo>
                  <a:pt x="615048" y="1441603"/>
                </a:lnTo>
                <a:lnTo>
                  <a:pt x="666025" y="1455685"/>
                </a:lnTo>
                <a:lnTo>
                  <a:pt x="718706" y="1468898"/>
                </a:lnTo>
                <a:lnTo>
                  <a:pt x="773016" y="1481213"/>
                </a:lnTo>
                <a:lnTo>
                  <a:pt x="828885" y="1492603"/>
                </a:lnTo>
                <a:lnTo>
                  <a:pt x="886237" y="1503040"/>
                </a:lnTo>
                <a:lnTo>
                  <a:pt x="945001" y="1512496"/>
                </a:lnTo>
                <a:lnTo>
                  <a:pt x="1005104" y="1520943"/>
                </a:lnTo>
                <a:lnTo>
                  <a:pt x="1066473" y="1528354"/>
                </a:lnTo>
                <a:lnTo>
                  <a:pt x="1129034" y="1534701"/>
                </a:lnTo>
                <a:lnTo>
                  <a:pt x="1192716" y="1539956"/>
                </a:lnTo>
                <a:lnTo>
                  <a:pt x="1257444" y="1544092"/>
                </a:lnTo>
                <a:lnTo>
                  <a:pt x="1323147" y="1547080"/>
                </a:lnTo>
                <a:lnTo>
                  <a:pt x="1389751" y="1548893"/>
                </a:lnTo>
                <a:lnTo>
                  <a:pt x="1457183" y="1549504"/>
                </a:lnTo>
                <a:lnTo>
                  <a:pt x="1524616" y="1548893"/>
                </a:lnTo>
                <a:lnTo>
                  <a:pt x="1591220" y="1547080"/>
                </a:lnTo>
                <a:lnTo>
                  <a:pt x="1656923" y="1544092"/>
                </a:lnTo>
                <a:lnTo>
                  <a:pt x="1721651" y="1539956"/>
                </a:lnTo>
                <a:lnTo>
                  <a:pt x="1785333" y="1534701"/>
                </a:lnTo>
                <a:lnTo>
                  <a:pt x="1847894" y="1528354"/>
                </a:lnTo>
                <a:lnTo>
                  <a:pt x="1909263" y="1520943"/>
                </a:lnTo>
                <a:lnTo>
                  <a:pt x="1969366" y="1512496"/>
                </a:lnTo>
                <a:lnTo>
                  <a:pt x="2028130" y="1503040"/>
                </a:lnTo>
                <a:lnTo>
                  <a:pt x="2085482" y="1492603"/>
                </a:lnTo>
                <a:lnTo>
                  <a:pt x="2141351" y="1481213"/>
                </a:lnTo>
                <a:lnTo>
                  <a:pt x="2195661" y="1468898"/>
                </a:lnTo>
                <a:lnTo>
                  <a:pt x="2248342" y="1455685"/>
                </a:lnTo>
                <a:lnTo>
                  <a:pt x="2299319" y="1441603"/>
                </a:lnTo>
                <a:lnTo>
                  <a:pt x="2348520" y="1426678"/>
                </a:lnTo>
                <a:lnTo>
                  <a:pt x="2395873" y="1410938"/>
                </a:lnTo>
                <a:lnTo>
                  <a:pt x="2441303" y="1394412"/>
                </a:lnTo>
                <a:lnTo>
                  <a:pt x="2484739" y="1377127"/>
                </a:lnTo>
                <a:lnTo>
                  <a:pt x="2526107" y="1359111"/>
                </a:lnTo>
                <a:lnTo>
                  <a:pt x="2565334" y="1340392"/>
                </a:lnTo>
                <a:lnTo>
                  <a:pt x="2602348" y="1320996"/>
                </a:lnTo>
                <a:lnTo>
                  <a:pt x="2637076" y="1300953"/>
                </a:lnTo>
                <a:lnTo>
                  <a:pt x="2669444" y="1280289"/>
                </a:lnTo>
                <a:lnTo>
                  <a:pt x="2726811" y="1237212"/>
                </a:lnTo>
                <a:lnTo>
                  <a:pt x="2773866" y="1191987"/>
                </a:lnTo>
                <a:lnTo>
                  <a:pt x="2810027" y="1144835"/>
                </a:lnTo>
                <a:lnTo>
                  <a:pt x="2834708" y="1095979"/>
                </a:lnTo>
                <a:lnTo>
                  <a:pt x="2847329" y="1045640"/>
                </a:lnTo>
                <a:lnTo>
                  <a:pt x="2848934" y="1019984"/>
                </a:lnTo>
                <a:close/>
              </a:path>
              <a:path extrusionOk="0" h="1681480" w="3394710">
                <a:moveTo>
                  <a:pt x="3394107" y="840474"/>
                </a:moveTo>
                <a:lnTo>
                  <a:pt x="3389452" y="777747"/>
                </a:lnTo>
                <a:lnTo>
                  <a:pt x="3375706" y="716273"/>
                </a:lnTo>
                <a:lnTo>
                  <a:pt x="3353198" y="656214"/>
                </a:lnTo>
                <a:lnTo>
                  <a:pt x="3322256" y="597731"/>
                </a:lnTo>
                <a:lnTo>
                  <a:pt x="3283207" y="540989"/>
                </a:lnTo>
                <a:lnTo>
                  <a:pt x="3236380" y="486148"/>
                </a:lnTo>
                <a:lnTo>
                  <a:pt x="3182103" y="433373"/>
                </a:lnTo>
                <a:lnTo>
                  <a:pt x="3152273" y="407810"/>
                </a:lnTo>
                <a:lnTo>
                  <a:pt x="3120704" y="382824"/>
                </a:lnTo>
                <a:lnTo>
                  <a:pt x="3087436" y="358436"/>
                </a:lnTo>
                <a:lnTo>
                  <a:pt x="3052511" y="334665"/>
                </a:lnTo>
                <a:lnTo>
                  <a:pt x="3015969" y="311533"/>
                </a:lnTo>
                <a:lnTo>
                  <a:pt x="2977852" y="289058"/>
                </a:lnTo>
                <a:lnTo>
                  <a:pt x="2938200" y="267263"/>
                </a:lnTo>
                <a:lnTo>
                  <a:pt x="2897056" y="246166"/>
                </a:lnTo>
                <a:lnTo>
                  <a:pt x="2854458" y="225789"/>
                </a:lnTo>
                <a:lnTo>
                  <a:pt x="2810450" y="206152"/>
                </a:lnTo>
                <a:lnTo>
                  <a:pt x="2765071" y="187274"/>
                </a:lnTo>
                <a:lnTo>
                  <a:pt x="2718362" y="169176"/>
                </a:lnTo>
                <a:lnTo>
                  <a:pt x="2670366" y="151880"/>
                </a:lnTo>
                <a:lnTo>
                  <a:pt x="2621122" y="135404"/>
                </a:lnTo>
                <a:lnTo>
                  <a:pt x="2570671" y="119769"/>
                </a:lnTo>
                <a:lnTo>
                  <a:pt x="2519056" y="104995"/>
                </a:lnTo>
                <a:lnTo>
                  <a:pt x="2466316" y="91104"/>
                </a:lnTo>
                <a:lnTo>
                  <a:pt x="2412493" y="78114"/>
                </a:lnTo>
                <a:lnTo>
                  <a:pt x="2357628" y="66047"/>
                </a:lnTo>
                <a:lnTo>
                  <a:pt x="2301761" y="54923"/>
                </a:lnTo>
                <a:lnTo>
                  <a:pt x="2244935" y="44762"/>
                </a:lnTo>
                <a:lnTo>
                  <a:pt x="2187189" y="35584"/>
                </a:lnTo>
                <a:lnTo>
                  <a:pt x="2128565" y="27410"/>
                </a:lnTo>
                <a:lnTo>
                  <a:pt x="2069104" y="20259"/>
                </a:lnTo>
                <a:lnTo>
                  <a:pt x="2008846" y="14154"/>
                </a:lnTo>
                <a:lnTo>
                  <a:pt x="1947834" y="9112"/>
                </a:lnTo>
                <a:lnTo>
                  <a:pt x="1886107" y="5156"/>
                </a:lnTo>
                <a:lnTo>
                  <a:pt x="1823707" y="2305"/>
                </a:lnTo>
                <a:lnTo>
                  <a:pt x="1760676" y="579"/>
                </a:lnTo>
                <a:lnTo>
                  <a:pt x="1697053" y="0"/>
                </a:lnTo>
                <a:lnTo>
                  <a:pt x="1633430" y="579"/>
                </a:lnTo>
                <a:lnTo>
                  <a:pt x="1570398" y="2305"/>
                </a:lnTo>
                <a:lnTo>
                  <a:pt x="1507999" y="5156"/>
                </a:lnTo>
                <a:lnTo>
                  <a:pt x="1446272" y="9112"/>
                </a:lnTo>
                <a:lnTo>
                  <a:pt x="1385260" y="14154"/>
                </a:lnTo>
                <a:lnTo>
                  <a:pt x="1325002" y="20259"/>
                </a:lnTo>
                <a:lnTo>
                  <a:pt x="1265541" y="27410"/>
                </a:lnTo>
                <a:lnTo>
                  <a:pt x="1206917" y="35584"/>
                </a:lnTo>
                <a:lnTo>
                  <a:pt x="1149171" y="44762"/>
                </a:lnTo>
                <a:lnTo>
                  <a:pt x="1092345" y="54923"/>
                </a:lnTo>
                <a:lnTo>
                  <a:pt x="1036478" y="66047"/>
                </a:lnTo>
                <a:lnTo>
                  <a:pt x="981613" y="78114"/>
                </a:lnTo>
                <a:lnTo>
                  <a:pt x="927790" y="91104"/>
                </a:lnTo>
                <a:lnTo>
                  <a:pt x="875050" y="104995"/>
                </a:lnTo>
                <a:lnTo>
                  <a:pt x="823435" y="119769"/>
                </a:lnTo>
                <a:lnTo>
                  <a:pt x="772984" y="135404"/>
                </a:lnTo>
                <a:lnTo>
                  <a:pt x="723740" y="151880"/>
                </a:lnTo>
                <a:lnTo>
                  <a:pt x="675744" y="169176"/>
                </a:lnTo>
                <a:lnTo>
                  <a:pt x="629035" y="187274"/>
                </a:lnTo>
                <a:lnTo>
                  <a:pt x="583656" y="206152"/>
                </a:lnTo>
                <a:lnTo>
                  <a:pt x="539648" y="225789"/>
                </a:lnTo>
                <a:lnTo>
                  <a:pt x="497050" y="246166"/>
                </a:lnTo>
                <a:lnTo>
                  <a:pt x="455906" y="267263"/>
                </a:lnTo>
                <a:lnTo>
                  <a:pt x="416254" y="289058"/>
                </a:lnTo>
                <a:lnTo>
                  <a:pt x="378137" y="311533"/>
                </a:lnTo>
                <a:lnTo>
                  <a:pt x="341595" y="334665"/>
                </a:lnTo>
                <a:lnTo>
                  <a:pt x="306670" y="358436"/>
                </a:lnTo>
                <a:lnTo>
                  <a:pt x="273402" y="382824"/>
                </a:lnTo>
                <a:lnTo>
                  <a:pt x="241833" y="407810"/>
                </a:lnTo>
                <a:lnTo>
                  <a:pt x="212003" y="433373"/>
                </a:lnTo>
                <a:lnTo>
                  <a:pt x="183954" y="459492"/>
                </a:lnTo>
                <a:lnTo>
                  <a:pt x="133361" y="513321"/>
                </a:lnTo>
                <a:lnTo>
                  <a:pt x="90382" y="569132"/>
                </a:lnTo>
                <a:lnTo>
                  <a:pt x="55345" y="626765"/>
                </a:lnTo>
                <a:lnTo>
                  <a:pt x="28579" y="686056"/>
                </a:lnTo>
                <a:lnTo>
                  <a:pt x="10411" y="746844"/>
                </a:lnTo>
                <a:lnTo>
                  <a:pt x="1170" y="808964"/>
                </a:lnTo>
                <a:lnTo>
                  <a:pt x="0" y="840474"/>
                </a:lnTo>
                <a:lnTo>
                  <a:pt x="1170" y="871983"/>
                </a:lnTo>
                <a:lnTo>
                  <a:pt x="10411" y="934104"/>
                </a:lnTo>
                <a:lnTo>
                  <a:pt x="28579" y="994891"/>
                </a:lnTo>
                <a:lnTo>
                  <a:pt x="55345" y="1054182"/>
                </a:lnTo>
                <a:lnTo>
                  <a:pt x="90382" y="1111814"/>
                </a:lnTo>
                <a:lnTo>
                  <a:pt x="133361" y="1167626"/>
                </a:lnTo>
                <a:lnTo>
                  <a:pt x="183954" y="1221455"/>
                </a:lnTo>
                <a:lnTo>
                  <a:pt x="212003" y="1247574"/>
                </a:lnTo>
                <a:lnTo>
                  <a:pt x="241833" y="1273137"/>
                </a:lnTo>
                <a:lnTo>
                  <a:pt x="273402" y="1298123"/>
                </a:lnTo>
                <a:lnTo>
                  <a:pt x="306670" y="1322511"/>
                </a:lnTo>
                <a:lnTo>
                  <a:pt x="341595" y="1346282"/>
                </a:lnTo>
                <a:lnTo>
                  <a:pt x="378137" y="1369414"/>
                </a:lnTo>
                <a:lnTo>
                  <a:pt x="416254" y="1391888"/>
                </a:lnTo>
                <a:lnTo>
                  <a:pt x="455906" y="1413684"/>
                </a:lnTo>
                <a:lnTo>
                  <a:pt x="497050" y="1434780"/>
                </a:lnTo>
                <a:lnTo>
                  <a:pt x="539648" y="1455158"/>
                </a:lnTo>
                <a:lnTo>
                  <a:pt x="583656" y="1474795"/>
                </a:lnTo>
                <a:lnTo>
                  <a:pt x="629035" y="1493673"/>
                </a:lnTo>
                <a:lnTo>
                  <a:pt x="675744" y="1511770"/>
                </a:lnTo>
                <a:lnTo>
                  <a:pt x="723740" y="1529067"/>
                </a:lnTo>
                <a:lnTo>
                  <a:pt x="772984" y="1545543"/>
                </a:lnTo>
                <a:lnTo>
                  <a:pt x="823435" y="1561178"/>
                </a:lnTo>
                <a:lnTo>
                  <a:pt x="875050" y="1575952"/>
                </a:lnTo>
                <a:lnTo>
                  <a:pt x="927790" y="1589843"/>
                </a:lnTo>
                <a:lnTo>
                  <a:pt x="981613" y="1602833"/>
                </a:lnTo>
                <a:lnTo>
                  <a:pt x="1036478" y="1614900"/>
                </a:lnTo>
                <a:lnTo>
                  <a:pt x="1092345" y="1626024"/>
                </a:lnTo>
                <a:lnTo>
                  <a:pt x="1149171" y="1636185"/>
                </a:lnTo>
                <a:lnTo>
                  <a:pt x="1206917" y="1645363"/>
                </a:lnTo>
                <a:lnTo>
                  <a:pt x="1265541" y="1653537"/>
                </a:lnTo>
                <a:lnTo>
                  <a:pt x="1325002" y="1660688"/>
                </a:lnTo>
                <a:lnTo>
                  <a:pt x="1385260" y="1666793"/>
                </a:lnTo>
                <a:lnTo>
                  <a:pt x="1446272" y="1671835"/>
                </a:lnTo>
                <a:lnTo>
                  <a:pt x="1507999" y="1675791"/>
                </a:lnTo>
                <a:lnTo>
                  <a:pt x="1570398" y="1678642"/>
                </a:lnTo>
                <a:lnTo>
                  <a:pt x="1633430" y="1680368"/>
                </a:lnTo>
                <a:lnTo>
                  <a:pt x="1697053" y="1680947"/>
                </a:lnTo>
                <a:lnTo>
                  <a:pt x="1760676" y="1680368"/>
                </a:lnTo>
                <a:lnTo>
                  <a:pt x="1823707" y="1678642"/>
                </a:lnTo>
                <a:lnTo>
                  <a:pt x="1886107" y="1675791"/>
                </a:lnTo>
                <a:lnTo>
                  <a:pt x="1947834" y="1671835"/>
                </a:lnTo>
                <a:lnTo>
                  <a:pt x="2008846" y="1666793"/>
                </a:lnTo>
                <a:lnTo>
                  <a:pt x="2069104" y="1660688"/>
                </a:lnTo>
                <a:lnTo>
                  <a:pt x="2128565" y="1653537"/>
                </a:lnTo>
                <a:lnTo>
                  <a:pt x="2187189" y="1645363"/>
                </a:lnTo>
                <a:lnTo>
                  <a:pt x="2244935" y="1636185"/>
                </a:lnTo>
                <a:lnTo>
                  <a:pt x="2301761" y="1626024"/>
                </a:lnTo>
                <a:lnTo>
                  <a:pt x="2357628" y="1614900"/>
                </a:lnTo>
                <a:lnTo>
                  <a:pt x="2412493" y="1602833"/>
                </a:lnTo>
                <a:lnTo>
                  <a:pt x="2466316" y="1589843"/>
                </a:lnTo>
                <a:lnTo>
                  <a:pt x="2519056" y="1575952"/>
                </a:lnTo>
                <a:lnTo>
                  <a:pt x="2570671" y="1561178"/>
                </a:lnTo>
                <a:lnTo>
                  <a:pt x="2621122" y="1545543"/>
                </a:lnTo>
                <a:lnTo>
                  <a:pt x="2670366" y="1529067"/>
                </a:lnTo>
                <a:lnTo>
                  <a:pt x="2718362" y="1511770"/>
                </a:lnTo>
                <a:lnTo>
                  <a:pt x="2765071" y="1493673"/>
                </a:lnTo>
                <a:lnTo>
                  <a:pt x="2810450" y="1474795"/>
                </a:lnTo>
                <a:lnTo>
                  <a:pt x="2854458" y="1455158"/>
                </a:lnTo>
                <a:lnTo>
                  <a:pt x="2897056" y="1434780"/>
                </a:lnTo>
                <a:lnTo>
                  <a:pt x="2938200" y="1413684"/>
                </a:lnTo>
                <a:lnTo>
                  <a:pt x="2977852" y="1391888"/>
                </a:lnTo>
                <a:lnTo>
                  <a:pt x="3015969" y="1369414"/>
                </a:lnTo>
                <a:lnTo>
                  <a:pt x="3052511" y="1346282"/>
                </a:lnTo>
                <a:lnTo>
                  <a:pt x="3087436" y="1322511"/>
                </a:lnTo>
                <a:lnTo>
                  <a:pt x="3120704" y="1298123"/>
                </a:lnTo>
                <a:lnTo>
                  <a:pt x="3152273" y="1273137"/>
                </a:lnTo>
                <a:lnTo>
                  <a:pt x="3182103" y="1247574"/>
                </a:lnTo>
                <a:lnTo>
                  <a:pt x="3210152" y="1221455"/>
                </a:lnTo>
                <a:lnTo>
                  <a:pt x="3260745" y="1167626"/>
                </a:lnTo>
                <a:lnTo>
                  <a:pt x="3303724" y="1111814"/>
                </a:lnTo>
                <a:lnTo>
                  <a:pt x="3338761" y="1054182"/>
                </a:lnTo>
                <a:lnTo>
                  <a:pt x="3365527" y="994891"/>
                </a:lnTo>
                <a:lnTo>
                  <a:pt x="3383695" y="934104"/>
                </a:lnTo>
                <a:lnTo>
                  <a:pt x="3392936" y="871983"/>
                </a:lnTo>
                <a:lnTo>
                  <a:pt x="3394107" y="840474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8" name="Google Shape;108;p14"/>
          <p:cNvSpPr txBox="1"/>
          <p:nvPr/>
        </p:nvSpPr>
        <p:spPr>
          <a:xfrm>
            <a:off x="4477181" y="3370303"/>
            <a:ext cx="6794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86"/>
          <p:cNvSpPr txBox="1"/>
          <p:nvPr/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Plus précisément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4" name="Google Shape;1414;p86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</a:t>
            </a:r>
            <a:endParaRPr/>
          </a:p>
        </p:txBody>
      </p:sp>
      <p:sp>
        <p:nvSpPr>
          <p:cNvPr id="1415" name="Google Shape;1415;p86"/>
          <p:cNvSpPr txBox="1"/>
          <p:nvPr>
            <p:ph type="title"/>
          </p:nvPr>
        </p:nvSpPr>
        <p:spPr>
          <a:xfrm>
            <a:off x="347294" y="1067433"/>
            <a:ext cx="1604645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208279" lvl="0" marL="220345" marR="771525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La classe 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P </a:t>
            </a:r>
            <a:r>
              <a:rPr lang="en-US" sz="1100">
                <a:solidFill>
                  <a:srgbClr val="FF0000"/>
                </a:solidFill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Définition </a:t>
            </a:r>
            <a:r>
              <a:rPr lang="en-US" sz="1100">
                <a:solidFill>
                  <a:srgbClr val="FF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Exemples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La notion de réduction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87"/>
          <p:cNvSpPr txBox="1"/>
          <p:nvPr>
            <p:ph type="title"/>
          </p:nvPr>
        </p:nvSpPr>
        <p:spPr>
          <a:xfrm>
            <a:off x="895959" y="59814"/>
            <a:ext cx="28162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Comment comparer les problèmes</a:t>
            </a:r>
            <a:endParaRPr/>
          </a:p>
        </p:txBody>
      </p:sp>
      <p:sp>
        <p:nvSpPr>
          <p:cNvPr id="1421" name="Google Shape;1421;p87"/>
          <p:cNvSpPr/>
          <p:nvPr/>
        </p:nvSpPr>
        <p:spPr>
          <a:xfrm>
            <a:off x="495363" y="75175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22" name="Google Shape;1422;p87"/>
          <p:cNvSpPr txBox="1"/>
          <p:nvPr/>
        </p:nvSpPr>
        <p:spPr>
          <a:xfrm>
            <a:off x="598995" y="672959"/>
            <a:ext cx="86106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Idée de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3" name="Google Shape;1423;p87"/>
          <p:cNvSpPr txBox="1"/>
          <p:nvPr/>
        </p:nvSpPr>
        <p:spPr>
          <a:xfrm>
            <a:off x="878103" y="1209911"/>
            <a:ext cx="496570" cy="297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3810" lvl="0" marL="15875" marR="5080" rtl="0" algn="l">
              <a:lnSpc>
                <a:spcPct val="12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Helvetica Neue"/>
                <a:ea typeface="Helvetica Neue"/>
                <a:cs typeface="Helvetica Neue"/>
                <a:sym typeface="Helvetica Neue"/>
              </a:rPr>
              <a:t>Instance du  problème 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A</a:t>
            </a:r>
            <a:endParaRPr sz="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4" name="Google Shape;1424;p87"/>
          <p:cNvSpPr/>
          <p:nvPr/>
        </p:nvSpPr>
        <p:spPr>
          <a:xfrm>
            <a:off x="1585455" y="1150042"/>
            <a:ext cx="432434" cy="432434"/>
          </a:xfrm>
          <a:custGeom>
            <a:rect b="b" l="l" r="r" t="t"/>
            <a:pathLst>
              <a:path extrusionOk="0" h="432434" w="432435">
                <a:moveTo>
                  <a:pt x="432006" y="0"/>
                </a:moveTo>
                <a:lnTo>
                  <a:pt x="0" y="0"/>
                </a:lnTo>
                <a:lnTo>
                  <a:pt x="0" y="432006"/>
                </a:lnTo>
                <a:lnTo>
                  <a:pt x="432006" y="432006"/>
                </a:lnTo>
                <a:lnTo>
                  <a:pt x="432006" y="0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25" name="Google Shape;1425;p87"/>
          <p:cNvSpPr txBox="1"/>
          <p:nvPr/>
        </p:nvSpPr>
        <p:spPr>
          <a:xfrm>
            <a:off x="1769808" y="1295741"/>
            <a:ext cx="50800" cy="135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f</a:t>
            </a:r>
            <a:endParaRPr sz="7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6" name="Google Shape;1426;p87"/>
          <p:cNvGrpSpPr/>
          <p:nvPr/>
        </p:nvGrpSpPr>
        <p:grpSpPr>
          <a:xfrm>
            <a:off x="1434692" y="1333657"/>
            <a:ext cx="727721" cy="65408"/>
            <a:chOff x="1434692" y="1333657"/>
            <a:chExt cx="727721" cy="65408"/>
          </a:xfrm>
        </p:grpSpPr>
        <p:sp>
          <p:nvSpPr>
            <p:cNvPr id="1427" name="Google Shape;1427;p87"/>
            <p:cNvSpPr/>
            <p:nvPr/>
          </p:nvSpPr>
          <p:spPr>
            <a:xfrm>
              <a:off x="1434692" y="1366046"/>
              <a:ext cx="132715" cy="0"/>
            </a:xfrm>
            <a:custGeom>
              <a:rect b="b" l="l" r="r" t="t"/>
              <a:pathLst>
                <a:path extrusionOk="0" h="120000" w="132715">
                  <a:moveTo>
                    <a:pt x="0" y="0"/>
                  </a:moveTo>
                  <a:lnTo>
                    <a:pt x="132566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28" name="Google Shape;1428;p87"/>
            <p:cNvSpPr/>
            <p:nvPr/>
          </p:nvSpPr>
          <p:spPr>
            <a:xfrm>
              <a:off x="1542965" y="1333657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29" name="Google Shape;1429;p87"/>
            <p:cNvSpPr/>
            <p:nvPr/>
          </p:nvSpPr>
          <p:spPr>
            <a:xfrm>
              <a:off x="2023582" y="1366048"/>
              <a:ext cx="132715" cy="0"/>
            </a:xfrm>
            <a:custGeom>
              <a:rect b="b" l="l" r="r" t="t"/>
              <a:pathLst>
                <a:path extrusionOk="0" h="120000" w="132714">
                  <a:moveTo>
                    <a:pt x="0" y="0"/>
                  </a:moveTo>
                  <a:lnTo>
                    <a:pt x="132644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0" name="Google Shape;1430;p87"/>
            <p:cNvSpPr/>
            <p:nvPr/>
          </p:nvSpPr>
          <p:spPr>
            <a:xfrm>
              <a:off x="2131933" y="1333660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431" name="Google Shape;1431;p87"/>
          <p:cNvSpPr txBox="1"/>
          <p:nvPr/>
        </p:nvSpPr>
        <p:spPr>
          <a:xfrm>
            <a:off x="2228430" y="1209898"/>
            <a:ext cx="496570" cy="297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905" lvl="0" marL="13970" marR="5080" rtl="0" algn="l">
              <a:lnSpc>
                <a:spcPct val="12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Helvetica Neue"/>
                <a:ea typeface="Helvetica Neue"/>
                <a:cs typeface="Helvetica Neue"/>
                <a:sym typeface="Helvetica Neue"/>
              </a:rPr>
              <a:t>Instance du  problème </a:t>
            </a:r>
            <a:r>
              <a:rPr i="1" lang="en-US" sz="700">
                <a:latin typeface="Arial"/>
                <a:ea typeface="Arial"/>
                <a:cs typeface="Arial"/>
                <a:sym typeface="Arial"/>
              </a:rPr>
              <a:t>B</a:t>
            </a:r>
            <a:endParaRPr sz="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p87"/>
          <p:cNvSpPr/>
          <p:nvPr/>
        </p:nvSpPr>
        <p:spPr>
          <a:xfrm>
            <a:off x="3045314" y="1046888"/>
            <a:ext cx="638810" cy="638810"/>
          </a:xfrm>
          <a:custGeom>
            <a:rect b="b" l="l" r="r" t="t"/>
            <a:pathLst>
              <a:path extrusionOk="0" h="638810" w="638810">
                <a:moveTo>
                  <a:pt x="638326" y="319163"/>
                </a:moveTo>
                <a:lnTo>
                  <a:pt x="319163" y="0"/>
                </a:lnTo>
                <a:lnTo>
                  <a:pt x="0" y="319163"/>
                </a:lnTo>
                <a:lnTo>
                  <a:pt x="319163" y="638326"/>
                </a:lnTo>
                <a:lnTo>
                  <a:pt x="638326" y="319163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33" name="Google Shape;1433;p87"/>
          <p:cNvSpPr txBox="1"/>
          <p:nvPr/>
        </p:nvSpPr>
        <p:spPr>
          <a:xfrm>
            <a:off x="3133394" y="1284565"/>
            <a:ext cx="462280" cy="135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Helvetica Neue"/>
                <a:ea typeface="Helvetica Neue"/>
                <a:cs typeface="Helvetica Neue"/>
                <a:sym typeface="Helvetica Neue"/>
              </a:rPr>
              <a:t>Algorithme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434" name="Google Shape;1434;p87"/>
          <p:cNvGrpSpPr/>
          <p:nvPr/>
        </p:nvGrpSpPr>
        <p:grpSpPr>
          <a:xfrm>
            <a:off x="2785160" y="1333663"/>
            <a:ext cx="1045247" cy="498203"/>
            <a:chOff x="2785160" y="1333663"/>
            <a:chExt cx="1045247" cy="498203"/>
          </a:xfrm>
        </p:grpSpPr>
        <p:sp>
          <p:nvSpPr>
            <p:cNvPr id="1435" name="Google Shape;1435;p87"/>
            <p:cNvSpPr/>
            <p:nvPr/>
          </p:nvSpPr>
          <p:spPr>
            <a:xfrm>
              <a:off x="2785160" y="1366051"/>
              <a:ext cx="240029" cy="0"/>
            </a:xfrm>
            <a:custGeom>
              <a:rect b="b" l="l" r="r" t="t"/>
              <a:pathLst>
                <a:path extrusionOk="0" h="120000" w="240030">
                  <a:moveTo>
                    <a:pt x="0" y="0"/>
                  </a:moveTo>
                  <a:lnTo>
                    <a:pt x="239477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6" name="Google Shape;1436;p87"/>
            <p:cNvSpPr/>
            <p:nvPr/>
          </p:nvSpPr>
          <p:spPr>
            <a:xfrm>
              <a:off x="3000344" y="1333663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7" name="Google Shape;1437;p87"/>
            <p:cNvSpPr/>
            <p:nvPr/>
          </p:nvSpPr>
          <p:spPr>
            <a:xfrm>
              <a:off x="3692364" y="1366054"/>
              <a:ext cx="132080" cy="0"/>
            </a:xfrm>
            <a:custGeom>
              <a:rect b="b" l="l" r="r" t="t"/>
              <a:pathLst>
                <a:path extrusionOk="0" h="120000" w="132079">
                  <a:moveTo>
                    <a:pt x="0" y="0"/>
                  </a:moveTo>
                  <a:lnTo>
                    <a:pt x="131855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8" name="Google Shape;1438;p87"/>
            <p:cNvSpPr/>
            <p:nvPr/>
          </p:nvSpPr>
          <p:spPr>
            <a:xfrm>
              <a:off x="3799927" y="1333663"/>
              <a:ext cx="30480" cy="65405"/>
            </a:xfrm>
            <a:custGeom>
              <a:rect b="b" l="l" r="r" t="t"/>
              <a:pathLst>
                <a:path extrusionOk="0" h="65405" w="30479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9" name="Google Shape;1439;p87"/>
            <p:cNvSpPr/>
            <p:nvPr/>
          </p:nvSpPr>
          <p:spPr>
            <a:xfrm>
              <a:off x="3364595" y="1693823"/>
              <a:ext cx="0" cy="132080"/>
            </a:xfrm>
            <a:custGeom>
              <a:rect b="b" l="l" r="r" t="t"/>
              <a:pathLst>
                <a:path extrusionOk="0" h="132080" w="120000">
                  <a:moveTo>
                    <a:pt x="0" y="0"/>
                  </a:moveTo>
                  <a:lnTo>
                    <a:pt x="0" y="131855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40" name="Google Shape;1440;p87"/>
            <p:cNvSpPr/>
            <p:nvPr/>
          </p:nvSpPr>
          <p:spPr>
            <a:xfrm>
              <a:off x="3332204" y="1801386"/>
              <a:ext cx="65405" cy="30480"/>
            </a:xfrm>
            <a:custGeom>
              <a:rect b="b" l="l" r="r" t="t"/>
              <a:pathLst>
                <a:path extrusionOk="0" h="30480" w="65404">
                  <a:moveTo>
                    <a:pt x="64781" y="0"/>
                  </a:moveTo>
                  <a:lnTo>
                    <a:pt x="54880" y="4744"/>
                  </a:lnTo>
                  <a:lnTo>
                    <a:pt x="44790" y="13664"/>
                  </a:lnTo>
                  <a:lnTo>
                    <a:pt x="36597" y="23344"/>
                  </a:lnTo>
                  <a:lnTo>
                    <a:pt x="32390" y="30366"/>
                  </a:lnTo>
                  <a:lnTo>
                    <a:pt x="28183" y="23344"/>
                  </a:lnTo>
                  <a:lnTo>
                    <a:pt x="19991" y="13664"/>
                  </a:lnTo>
                  <a:lnTo>
                    <a:pt x="9900" y="4744"/>
                  </a:lnTo>
                  <a:lnTo>
                    <a:pt x="0" y="0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441" name="Google Shape;1441;p87"/>
          <p:cNvSpPr txBox="1"/>
          <p:nvPr/>
        </p:nvSpPr>
        <p:spPr>
          <a:xfrm>
            <a:off x="3860076" y="1294179"/>
            <a:ext cx="147320" cy="135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Helvetica Neue"/>
                <a:ea typeface="Helvetica Neue"/>
                <a:cs typeface="Helvetica Neue"/>
                <a:sym typeface="Helvetica Neue"/>
              </a:rPr>
              <a:t>oui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2" name="Google Shape;1442;p87"/>
          <p:cNvSpPr txBox="1"/>
          <p:nvPr/>
        </p:nvSpPr>
        <p:spPr>
          <a:xfrm>
            <a:off x="611708" y="1776279"/>
            <a:ext cx="3036570" cy="1039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775">
            <a:spAutoFit/>
          </a:bodyPr>
          <a:lstStyle/>
          <a:p>
            <a:pPr indent="0" lvl="0" marL="0" marR="19939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Helvetica Neue"/>
                <a:ea typeface="Helvetica Neue"/>
                <a:cs typeface="Helvetica Neue"/>
                <a:sym typeface="Helvetica Neue"/>
              </a:rPr>
              <a:t>non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5400" marR="17780" rtl="0" algn="just">
              <a:lnSpc>
                <a:spcPct val="109090"/>
              </a:lnSpc>
              <a:spcBef>
                <a:spcPts val="64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va utiliser exactement la même idée, mais en  remplaçant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calculable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par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calculable en temps  polynomial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65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obtenir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3" name="Google Shape;1443;p87"/>
          <p:cNvSpPr/>
          <p:nvPr/>
        </p:nvSpPr>
        <p:spPr>
          <a:xfrm>
            <a:off x="495376" y="207232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44" name="Google Shape;1444;p87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25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88"/>
          <p:cNvSpPr txBox="1"/>
          <p:nvPr>
            <p:ph type="title"/>
          </p:nvPr>
        </p:nvSpPr>
        <p:spPr>
          <a:xfrm>
            <a:off x="1389900" y="59814"/>
            <a:ext cx="1828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La notion de réduction</a:t>
            </a:r>
            <a:endParaRPr/>
          </a:p>
        </p:txBody>
      </p:sp>
      <p:sp>
        <p:nvSpPr>
          <p:cNvPr id="1450" name="Google Shape;1450;p88"/>
          <p:cNvSpPr/>
          <p:nvPr/>
        </p:nvSpPr>
        <p:spPr>
          <a:xfrm>
            <a:off x="495363" y="53263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51" name="Google Shape;1451;p88"/>
          <p:cNvSpPr txBox="1"/>
          <p:nvPr/>
        </p:nvSpPr>
        <p:spPr>
          <a:xfrm>
            <a:off x="598995" y="453845"/>
            <a:ext cx="3672840" cy="847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Soient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deux problèmes d’alphabets respectifs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Une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réduction de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vers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une fonction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: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→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calculable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en temps polynomial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telle que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970" marR="0" rtl="0" algn="ctr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ssi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∈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52" name="Google Shape;1452;p88"/>
          <p:cNvSpPr/>
          <p:nvPr/>
        </p:nvSpPr>
        <p:spPr>
          <a:xfrm>
            <a:off x="1038519" y="1579341"/>
            <a:ext cx="1296035" cy="648335"/>
          </a:xfrm>
          <a:custGeom>
            <a:rect b="b" l="l" r="r" t="t"/>
            <a:pathLst>
              <a:path extrusionOk="0" h="648335" w="1296035">
                <a:moveTo>
                  <a:pt x="1296029" y="324007"/>
                </a:moveTo>
                <a:lnTo>
                  <a:pt x="1284344" y="262437"/>
                </a:lnTo>
                <a:lnTo>
                  <a:pt x="1250739" y="204768"/>
                </a:lnTo>
                <a:lnTo>
                  <a:pt x="1197385" y="152085"/>
                </a:lnTo>
                <a:lnTo>
                  <a:pt x="1163982" y="127953"/>
                </a:lnTo>
                <a:lnTo>
                  <a:pt x="1126456" y="105475"/>
                </a:lnTo>
                <a:lnTo>
                  <a:pt x="1085079" y="84786"/>
                </a:lnTo>
                <a:lnTo>
                  <a:pt x="1040122" y="66023"/>
                </a:lnTo>
                <a:lnTo>
                  <a:pt x="991858" y="49321"/>
                </a:lnTo>
                <a:lnTo>
                  <a:pt x="940557" y="34816"/>
                </a:lnTo>
                <a:lnTo>
                  <a:pt x="886492" y="22644"/>
                </a:lnTo>
                <a:lnTo>
                  <a:pt x="829933" y="12941"/>
                </a:lnTo>
                <a:lnTo>
                  <a:pt x="771153" y="5842"/>
                </a:lnTo>
                <a:lnTo>
                  <a:pt x="710423" y="1483"/>
                </a:lnTo>
                <a:lnTo>
                  <a:pt x="648014" y="0"/>
                </a:lnTo>
                <a:lnTo>
                  <a:pt x="585605" y="1483"/>
                </a:lnTo>
                <a:lnTo>
                  <a:pt x="524875" y="5842"/>
                </a:lnTo>
                <a:lnTo>
                  <a:pt x="466095" y="12941"/>
                </a:lnTo>
                <a:lnTo>
                  <a:pt x="409536" y="22644"/>
                </a:lnTo>
                <a:lnTo>
                  <a:pt x="355471" y="34816"/>
                </a:lnTo>
                <a:lnTo>
                  <a:pt x="304171" y="49321"/>
                </a:lnTo>
                <a:lnTo>
                  <a:pt x="255906" y="66023"/>
                </a:lnTo>
                <a:lnTo>
                  <a:pt x="210950" y="84786"/>
                </a:lnTo>
                <a:lnTo>
                  <a:pt x="169573" y="105475"/>
                </a:lnTo>
                <a:lnTo>
                  <a:pt x="132047" y="127953"/>
                </a:lnTo>
                <a:lnTo>
                  <a:pt x="98643" y="152085"/>
                </a:lnTo>
                <a:lnTo>
                  <a:pt x="69633" y="177735"/>
                </a:lnTo>
                <a:lnTo>
                  <a:pt x="25882" y="233047"/>
                </a:lnTo>
                <a:lnTo>
                  <a:pt x="2966" y="292802"/>
                </a:lnTo>
                <a:lnTo>
                  <a:pt x="0" y="324007"/>
                </a:lnTo>
                <a:lnTo>
                  <a:pt x="2966" y="355211"/>
                </a:lnTo>
                <a:lnTo>
                  <a:pt x="25882" y="414966"/>
                </a:lnTo>
                <a:lnTo>
                  <a:pt x="69633" y="470278"/>
                </a:lnTo>
                <a:lnTo>
                  <a:pt x="98643" y="495928"/>
                </a:lnTo>
                <a:lnTo>
                  <a:pt x="132047" y="520060"/>
                </a:lnTo>
                <a:lnTo>
                  <a:pt x="169573" y="542539"/>
                </a:lnTo>
                <a:lnTo>
                  <a:pt x="210950" y="563227"/>
                </a:lnTo>
                <a:lnTo>
                  <a:pt x="255906" y="581990"/>
                </a:lnTo>
                <a:lnTo>
                  <a:pt x="304171" y="598692"/>
                </a:lnTo>
                <a:lnTo>
                  <a:pt x="355471" y="613197"/>
                </a:lnTo>
                <a:lnTo>
                  <a:pt x="409536" y="625369"/>
                </a:lnTo>
                <a:lnTo>
                  <a:pt x="466095" y="635072"/>
                </a:lnTo>
                <a:lnTo>
                  <a:pt x="524875" y="642171"/>
                </a:lnTo>
                <a:lnTo>
                  <a:pt x="585605" y="646531"/>
                </a:lnTo>
                <a:lnTo>
                  <a:pt x="648014" y="648014"/>
                </a:lnTo>
                <a:lnTo>
                  <a:pt x="710423" y="646531"/>
                </a:lnTo>
                <a:lnTo>
                  <a:pt x="771153" y="642171"/>
                </a:lnTo>
                <a:lnTo>
                  <a:pt x="829933" y="635072"/>
                </a:lnTo>
                <a:lnTo>
                  <a:pt x="886492" y="625369"/>
                </a:lnTo>
                <a:lnTo>
                  <a:pt x="940557" y="613197"/>
                </a:lnTo>
                <a:lnTo>
                  <a:pt x="991858" y="598692"/>
                </a:lnTo>
                <a:lnTo>
                  <a:pt x="1040122" y="581990"/>
                </a:lnTo>
                <a:lnTo>
                  <a:pt x="1085079" y="563227"/>
                </a:lnTo>
                <a:lnTo>
                  <a:pt x="1126456" y="542539"/>
                </a:lnTo>
                <a:lnTo>
                  <a:pt x="1163982" y="520060"/>
                </a:lnTo>
                <a:lnTo>
                  <a:pt x="1197385" y="495928"/>
                </a:lnTo>
                <a:lnTo>
                  <a:pt x="1226395" y="470278"/>
                </a:lnTo>
                <a:lnTo>
                  <a:pt x="1270146" y="414966"/>
                </a:lnTo>
                <a:lnTo>
                  <a:pt x="1293063" y="355211"/>
                </a:lnTo>
                <a:lnTo>
                  <a:pt x="1296029" y="324007"/>
                </a:lnTo>
                <a:close/>
              </a:path>
              <a:path extrusionOk="0" h="648335" w="1296035">
                <a:moveTo>
                  <a:pt x="0" y="324007"/>
                </a:moveTo>
                <a:lnTo>
                  <a:pt x="1296029" y="324007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53" name="Google Shape;1453;p88"/>
          <p:cNvSpPr txBox="1"/>
          <p:nvPr/>
        </p:nvSpPr>
        <p:spPr>
          <a:xfrm>
            <a:off x="1507832" y="1639454"/>
            <a:ext cx="34925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VRAI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88"/>
          <p:cNvSpPr/>
          <p:nvPr/>
        </p:nvSpPr>
        <p:spPr>
          <a:xfrm>
            <a:off x="2550553" y="1579341"/>
            <a:ext cx="1296035" cy="648335"/>
          </a:xfrm>
          <a:custGeom>
            <a:rect b="b" l="l" r="r" t="t"/>
            <a:pathLst>
              <a:path extrusionOk="0" h="648335" w="1296035">
                <a:moveTo>
                  <a:pt x="1296029" y="324007"/>
                </a:moveTo>
                <a:lnTo>
                  <a:pt x="1284345" y="262437"/>
                </a:lnTo>
                <a:lnTo>
                  <a:pt x="1250739" y="204768"/>
                </a:lnTo>
                <a:lnTo>
                  <a:pt x="1197386" y="152085"/>
                </a:lnTo>
                <a:lnTo>
                  <a:pt x="1163982" y="127953"/>
                </a:lnTo>
                <a:lnTo>
                  <a:pt x="1126456" y="105475"/>
                </a:lnTo>
                <a:lnTo>
                  <a:pt x="1085079" y="84786"/>
                </a:lnTo>
                <a:lnTo>
                  <a:pt x="1040123" y="66023"/>
                </a:lnTo>
                <a:lnTo>
                  <a:pt x="991858" y="49321"/>
                </a:lnTo>
                <a:lnTo>
                  <a:pt x="940558" y="34816"/>
                </a:lnTo>
                <a:lnTo>
                  <a:pt x="886492" y="22644"/>
                </a:lnTo>
                <a:lnTo>
                  <a:pt x="829934" y="12941"/>
                </a:lnTo>
                <a:lnTo>
                  <a:pt x="771154" y="5842"/>
                </a:lnTo>
                <a:lnTo>
                  <a:pt x="710423" y="1483"/>
                </a:lnTo>
                <a:lnTo>
                  <a:pt x="648015" y="0"/>
                </a:lnTo>
                <a:lnTo>
                  <a:pt x="585606" y="1483"/>
                </a:lnTo>
                <a:lnTo>
                  <a:pt x="524875" y="5842"/>
                </a:lnTo>
                <a:lnTo>
                  <a:pt x="466095" y="12941"/>
                </a:lnTo>
                <a:lnTo>
                  <a:pt x="409537" y="22644"/>
                </a:lnTo>
                <a:lnTo>
                  <a:pt x="355471" y="34816"/>
                </a:lnTo>
                <a:lnTo>
                  <a:pt x="304171" y="49321"/>
                </a:lnTo>
                <a:lnTo>
                  <a:pt x="255907" y="66023"/>
                </a:lnTo>
                <a:lnTo>
                  <a:pt x="210950" y="84786"/>
                </a:lnTo>
                <a:lnTo>
                  <a:pt x="169573" y="105475"/>
                </a:lnTo>
                <a:lnTo>
                  <a:pt x="132047" y="127953"/>
                </a:lnTo>
                <a:lnTo>
                  <a:pt x="98643" y="152085"/>
                </a:lnTo>
                <a:lnTo>
                  <a:pt x="69634" y="177735"/>
                </a:lnTo>
                <a:lnTo>
                  <a:pt x="25882" y="233047"/>
                </a:lnTo>
                <a:lnTo>
                  <a:pt x="2966" y="292802"/>
                </a:lnTo>
                <a:lnTo>
                  <a:pt x="0" y="324007"/>
                </a:lnTo>
                <a:lnTo>
                  <a:pt x="2966" y="355211"/>
                </a:lnTo>
                <a:lnTo>
                  <a:pt x="25882" y="414966"/>
                </a:lnTo>
                <a:lnTo>
                  <a:pt x="69634" y="470278"/>
                </a:lnTo>
                <a:lnTo>
                  <a:pt x="98643" y="495928"/>
                </a:lnTo>
                <a:lnTo>
                  <a:pt x="132047" y="520060"/>
                </a:lnTo>
                <a:lnTo>
                  <a:pt x="169573" y="542539"/>
                </a:lnTo>
                <a:lnTo>
                  <a:pt x="210950" y="563227"/>
                </a:lnTo>
                <a:lnTo>
                  <a:pt x="255907" y="581990"/>
                </a:lnTo>
                <a:lnTo>
                  <a:pt x="304171" y="598692"/>
                </a:lnTo>
                <a:lnTo>
                  <a:pt x="355471" y="613197"/>
                </a:lnTo>
                <a:lnTo>
                  <a:pt x="409537" y="625369"/>
                </a:lnTo>
                <a:lnTo>
                  <a:pt x="466095" y="635072"/>
                </a:lnTo>
                <a:lnTo>
                  <a:pt x="524875" y="642171"/>
                </a:lnTo>
                <a:lnTo>
                  <a:pt x="585606" y="646531"/>
                </a:lnTo>
                <a:lnTo>
                  <a:pt x="648015" y="648014"/>
                </a:lnTo>
                <a:lnTo>
                  <a:pt x="710423" y="646531"/>
                </a:lnTo>
                <a:lnTo>
                  <a:pt x="771154" y="642171"/>
                </a:lnTo>
                <a:lnTo>
                  <a:pt x="829934" y="635072"/>
                </a:lnTo>
                <a:lnTo>
                  <a:pt x="886492" y="625369"/>
                </a:lnTo>
                <a:lnTo>
                  <a:pt x="940558" y="613197"/>
                </a:lnTo>
                <a:lnTo>
                  <a:pt x="991858" y="598692"/>
                </a:lnTo>
                <a:lnTo>
                  <a:pt x="1040123" y="581990"/>
                </a:lnTo>
                <a:lnTo>
                  <a:pt x="1085079" y="563227"/>
                </a:lnTo>
                <a:lnTo>
                  <a:pt x="1126456" y="542539"/>
                </a:lnTo>
                <a:lnTo>
                  <a:pt x="1163982" y="520060"/>
                </a:lnTo>
                <a:lnTo>
                  <a:pt x="1197386" y="495928"/>
                </a:lnTo>
                <a:lnTo>
                  <a:pt x="1226395" y="470278"/>
                </a:lnTo>
                <a:lnTo>
                  <a:pt x="1270146" y="414966"/>
                </a:lnTo>
                <a:lnTo>
                  <a:pt x="1293063" y="355211"/>
                </a:lnTo>
                <a:lnTo>
                  <a:pt x="1296029" y="324007"/>
                </a:lnTo>
                <a:close/>
              </a:path>
              <a:path extrusionOk="0" h="648335" w="1296035">
                <a:moveTo>
                  <a:pt x="0" y="324007"/>
                </a:moveTo>
                <a:lnTo>
                  <a:pt x="1296030" y="324007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55" name="Google Shape;1455;p88"/>
          <p:cNvSpPr txBox="1"/>
          <p:nvPr/>
        </p:nvSpPr>
        <p:spPr>
          <a:xfrm>
            <a:off x="3300641" y="1639454"/>
            <a:ext cx="34925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VRAI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6" name="Google Shape;1456;p88"/>
          <p:cNvGrpSpPr/>
          <p:nvPr/>
        </p:nvGrpSpPr>
        <p:grpSpPr>
          <a:xfrm>
            <a:off x="1686534" y="1579342"/>
            <a:ext cx="1627627" cy="648335"/>
            <a:chOff x="1686534" y="1579342"/>
            <a:chExt cx="1627627" cy="648335"/>
          </a:xfrm>
        </p:grpSpPr>
        <p:pic>
          <p:nvPicPr>
            <p:cNvPr id="1457" name="Google Shape;1457;p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82974" y="1614950"/>
              <a:ext cx="231187" cy="2311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8" name="Google Shape;1458;p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82974" y="1960559"/>
              <a:ext cx="231187" cy="2311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9" name="Google Shape;1459;p88"/>
            <p:cNvSpPr/>
            <p:nvPr/>
          </p:nvSpPr>
          <p:spPr>
            <a:xfrm>
              <a:off x="1686534" y="1579342"/>
              <a:ext cx="1512570" cy="648335"/>
            </a:xfrm>
            <a:custGeom>
              <a:rect b="b" l="l" r="r" t="t"/>
              <a:pathLst>
                <a:path extrusionOk="0" h="648335" w="1512570">
                  <a:moveTo>
                    <a:pt x="648014" y="324006"/>
                  </a:moveTo>
                  <a:lnTo>
                    <a:pt x="1512034" y="259205"/>
                  </a:lnTo>
                </a:path>
                <a:path extrusionOk="0" h="648335" w="1512570">
                  <a:moveTo>
                    <a:pt x="648014" y="324006"/>
                  </a:moveTo>
                  <a:lnTo>
                    <a:pt x="1512034" y="388808"/>
                  </a:lnTo>
                </a:path>
                <a:path extrusionOk="0" h="648335" w="1512570">
                  <a:moveTo>
                    <a:pt x="0" y="0"/>
                  </a:moveTo>
                  <a:lnTo>
                    <a:pt x="1512034" y="43200"/>
                  </a:lnTo>
                </a:path>
                <a:path extrusionOk="0" h="648335" w="1512570">
                  <a:moveTo>
                    <a:pt x="0" y="648013"/>
                  </a:moveTo>
                  <a:lnTo>
                    <a:pt x="1512034" y="604813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460" name="Google Shape;1460;p88"/>
          <p:cNvSpPr txBox="1"/>
          <p:nvPr/>
        </p:nvSpPr>
        <p:spPr>
          <a:xfrm>
            <a:off x="1313345" y="1962034"/>
            <a:ext cx="746760" cy="464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0" marR="889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FAUX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1" name="Google Shape;1461;p88"/>
          <p:cNvSpPr txBox="1"/>
          <p:nvPr/>
        </p:nvSpPr>
        <p:spPr>
          <a:xfrm>
            <a:off x="2822282" y="1962034"/>
            <a:ext cx="837565" cy="464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472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FAUX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Google Shape;1462;p88"/>
          <p:cNvSpPr/>
          <p:nvPr/>
        </p:nvSpPr>
        <p:spPr>
          <a:xfrm>
            <a:off x="495363" y="270311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63" name="Google Shape;1463;p88"/>
          <p:cNvSpPr txBox="1"/>
          <p:nvPr/>
        </p:nvSpPr>
        <p:spPr>
          <a:xfrm>
            <a:off x="624395" y="2624326"/>
            <a:ext cx="241744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note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lorsque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se réduit à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4" name="Google Shape;1464;p88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89"/>
          <p:cNvSpPr txBox="1"/>
          <p:nvPr>
            <p:ph type="title"/>
          </p:nvPr>
        </p:nvSpPr>
        <p:spPr>
          <a:xfrm>
            <a:off x="1389900" y="59814"/>
            <a:ext cx="18288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La notion de réduction</a:t>
            </a:r>
            <a:endParaRPr/>
          </a:p>
        </p:txBody>
      </p:sp>
      <p:sp>
        <p:nvSpPr>
          <p:cNvPr id="1470" name="Google Shape;1470;p89"/>
          <p:cNvSpPr/>
          <p:nvPr/>
        </p:nvSpPr>
        <p:spPr>
          <a:xfrm>
            <a:off x="495363" y="53263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71" name="Google Shape;1471;p89"/>
          <p:cNvSpPr txBox="1"/>
          <p:nvPr/>
        </p:nvSpPr>
        <p:spPr>
          <a:xfrm>
            <a:off x="598995" y="453845"/>
            <a:ext cx="3672840" cy="847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Soient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deux problèmes d’alphabets respectifs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Une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réduction de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vers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une fonction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: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→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baseline="-25000" i="1" lang="en-US" sz="12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baseline="30000" lang="en-US" sz="1200">
                <a:latin typeface="Cambria"/>
                <a:ea typeface="Cambria"/>
                <a:cs typeface="Cambria"/>
                <a:sym typeface="Cambria"/>
              </a:rPr>
              <a:t>∗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calculable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en temps polynomial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telle que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970" marR="0" rtl="0" algn="ctr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ssi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∈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72" name="Google Shape;1472;p89"/>
          <p:cNvSpPr/>
          <p:nvPr/>
        </p:nvSpPr>
        <p:spPr>
          <a:xfrm>
            <a:off x="1038519" y="1579341"/>
            <a:ext cx="1296035" cy="648335"/>
          </a:xfrm>
          <a:custGeom>
            <a:rect b="b" l="l" r="r" t="t"/>
            <a:pathLst>
              <a:path extrusionOk="0" h="648335" w="1296035">
                <a:moveTo>
                  <a:pt x="1296029" y="324007"/>
                </a:moveTo>
                <a:lnTo>
                  <a:pt x="1284344" y="262437"/>
                </a:lnTo>
                <a:lnTo>
                  <a:pt x="1250739" y="204768"/>
                </a:lnTo>
                <a:lnTo>
                  <a:pt x="1197385" y="152085"/>
                </a:lnTo>
                <a:lnTo>
                  <a:pt x="1163982" y="127953"/>
                </a:lnTo>
                <a:lnTo>
                  <a:pt x="1126456" y="105475"/>
                </a:lnTo>
                <a:lnTo>
                  <a:pt x="1085079" y="84786"/>
                </a:lnTo>
                <a:lnTo>
                  <a:pt x="1040122" y="66023"/>
                </a:lnTo>
                <a:lnTo>
                  <a:pt x="991858" y="49321"/>
                </a:lnTo>
                <a:lnTo>
                  <a:pt x="940557" y="34816"/>
                </a:lnTo>
                <a:lnTo>
                  <a:pt x="886492" y="22644"/>
                </a:lnTo>
                <a:lnTo>
                  <a:pt x="829933" y="12941"/>
                </a:lnTo>
                <a:lnTo>
                  <a:pt x="771153" y="5842"/>
                </a:lnTo>
                <a:lnTo>
                  <a:pt x="710423" y="1483"/>
                </a:lnTo>
                <a:lnTo>
                  <a:pt x="648014" y="0"/>
                </a:lnTo>
                <a:lnTo>
                  <a:pt x="585605" y="1483"/>
                </a:lnTo>
                <a:lnTo>
                  <a:pt x="524875" y="5842"/>
                </a:lnTo>
                <a:lnTo>
                  <a:pt x="466095" y="12941"/>
                </a:lnTo>
                <a:lnTo>
                  <a:pt x="409536" y="22644"/>
                </a:lnTo>
                <a:lnTo>
                  <a:pt x="355471" y="34816"/>
                </a:lnTo>
                <a:lnTo>
                  <a:pt x="304171" y="49321"/>
                </a:lnTo>
                <a:lnTo>
                  <a:pt x="255906" y="66023"/>
                </a:lnTo>
                <a:lnTo>
                  <a:pt x="210950" y="84786"/>
                </a:lnTo>
                <a:lnTo>
                  <a:pt x="169573" y="105475"/>
                </a:lnTo>
                <a:lnTo>
                  <a:pt x="132047" y="127953"/>
                </a:lnTo>
                <a:lnTo>
                  <a:pt x="98643" y="152085"/>
                </a:lnTo>
                <a:lnTo>
                  <a:pt x="69633" y="177735"/>
                </a:lnTo>
                <a:lnTo>
                  <a:pt x="25882" y="233047"/>
                </a:lnTo>
                <a:lnTo>
                  <a:pt x="2966" y="292802"/>
                </a:lnTo>
                <a:lnTo>
                  <a:pt x="0" y="324007"/>
                </a:lnTo>
                <a:lnTo>
                  <a:pt x="2966" y="355211"/>
                </a:lnTo>
                <a:lnTo>
                  <a:pt x="25882" y="414966"/>
                </a:lnTo>
                <a:lnTo>
                  <a:pt x="69633" y="470278"/>
                </a:lnTo>
                <a:lnTo>
                  <a:pt x="98643" y="495928"/>
                </a:lnTo>
                <a:lnTo>
                  <a:pt x="132047" y="520060"/>
                </a:lnTo>
                <a:lnTo>
                  <a:pt x="169573" y="542539"/>
                </a:lnTo>
                <a:lnTo>
                  <a:pt x="210950" y="563227"/>
                </a:lnTo>
                <a:lnTo>
                  <a:pt x="255906" y="581990"/>
                </a:lnTo>
                <a:lnTo>
                  <a:pt x="304171" y="598692"/>
                </a:lnTo>
                <a:lnTo>
                  <a:pt x="355471" y="613197"/>
                </a:lnTo>
                <a:lnTo>
                  <a:pt x="409536" y="625369"/>
                </a:lnTo>
                <a:lnTo>
                  <a:pt x="466095" y="635072"/>
                </a:lnTo>
                <a:lnTo>
                  <a:pt x="524875" y="642171"/>
                </a:lnTo>
                <a:lnTo>
                  <a:pt x="585605" y="646531"/>
                </a:lnTo>
                <a:lnTo>
                  <a:pt x="648014" y="648014"/>
                </a:lnTo>
                <a:lnTo>
                  <a:pt x="710423" y="646531"/>
                </a:lnTo>
                <a:lnTo>
                  <a:pt x="771153" y="642171"/>
                </a:lnTo>
                <a:lnTo>
                  <a:pt x="829933" y="635072"/>
                </a:lnTo>
                <a:lnTo>
                  <a:pt x="886492" y="625369"/>
                </a:lnTo>
                <a:lnTo>
                  <a:pt x="940557" y="613197"/>
                </a:lnTo>
                <a:lnTo>
                  <a:pt x="991858" y="598692"/>
                </a:lnTo>
                <a:lnTo>
                  <a:pt x="1040122" y="581990"/>
                </a:lnTo>
                <a:lnTo>
                  <a:pt x="1085079" y="563227"/>
                </a:lnTo>
                <a:lnTo>
                  <a:pt x="1126456" y="542539"/>
                </a:lnTo>
                <a:lnTo>
                  <a:pt x="1163982" y="520060"/>
                </a:lnTo>
                <a:lnTo>
                  <a:pt x="1197385" y="495928"/>
                </a:lnTo>
                <a:lnTo>
                  <a:pt x="1226395" y="470278"/>
                </a:lnTo>
                <a:lnTo>
                  <a:pt x="1270146" y="414966"/>
                </a:lnTo>
                <a:lnTo>
                  <a:pt x="1293063" y="355211"/>
                </a:lnTo>
                <a:lnTo>
                  <a:pt x="1296029" y="324007"/>
                </a:lnTo>
                <a:close/>
              </a:path>
              <a:path extrusionOk="0" h="648335" w="1296035">
                <a:moveTo>
                  <a:pt x="0" y="324007"/>
                </a:moveTo>
                <a:lnTo>
                  <a:pt x="1296029" y="324007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73" name="Google Shape;1473;p89"/>
          <p:cNvSpPr txBox="1"/>
          <p:nvPr/>
        </p:nvSpPr>
        <p:spPr>
          <a:xfrm>
            <a:off x="1507832" y="1639454"/>
            <a:ext cx="34925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VRAI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4" name="Google Shape;1474;p89"/>
          <p:cNvSpPr/>
          <p:nvPr/>
        </p:nvSpPr>
        <p:spPr>
          <a:xfrm>
            <a:off x="2550553" y="1579341"/>
            <a:ext cx="1296035" cy="648335"/>
          </a:xfrm>
          <a:custGeom>
            <a:rect b="b" l="l" r="r" t="t"/>
            <a:pathLst>
              <a:path extrusionOk="0" h="648335" w="1296035">
                <a:moveTo>
                  <a:pt x="1296029" y="324007"/>
                </a:moveTo>
                <a:lnTo>
                  <a:pt x="1284345" y="262437"/>
                </a:lnTo>
                <a:lnTo>
                  <a:pt x="1250739" y="204768"/>
                </a:lnTo>
                <a:lnTo>
                  <a:pt x="1197386" y="152085"/>
                </a:lnTo>
                <a:lnTo>
                  <a:pt x="1163982" y="127953"/>
                </a:lnTo>
                <a:lnTo>
                  <a:pt x="1126456" y="105475"/>
                </a:lnTo>
                <a:lnTo>
                  <a:pt x="1085079" y="84786"/>
                </a:lnTo>
                <a:lnTo>
                  <a:pt x="1040123" y="66023"/>
                </a:lnTo>
                <a:lnTo>
                  <a:pt x="991858" y="49321"/>
                </a:lnTo>
                <a:lnTo>
                  <a:pt x="940558" y="34816"/>
                </a:lnTo>
                <a:lnTo>
                  <a:pt x="886492" y="22644"/>
                </a:lnTo>
                <a:lnTo>
                  <a:pt x="829934" y="12941"/>
                </a:lnTo>
                <a:lnTo>
                  <a:pt x="771154" y="5842"/>
                </a:lnTo>
                <a:lnTo>
                  <a:pt x="710423" y="1483"/>
                </a:lnTo>
                <a:lnTo>
                  <a:pt x="648015" y="0"/>
                </a:lnTo>
                <a:lnTo>
                  <a:pt x="585606" y="1483"/>
                </a:lnTo>
                <a:lnTo>
                  <a:pt x="524875" y="5842"/>
                </a:lnTo>
                <a:lnTo>
                  <a:pt x="466095" y="12941"/>
                </a:lnTo>
                <a:lnTo>
                  <a:pt x="409537" y="22644"/>
                </a:lnTo>
                <a:lnTo>
                  <a:pt x="355471" y="34816"/>
                </a:lnTo>
                <a:lnTo>
                  <a:pt x="304171" y="49321"/>
                </a:lnTo>
                <a:lnTo>
                  <a:pt x="255907" y="66023"/>
                </a:lnTo>
                <a:lnTo>
                  <a:pt x="210950" y="84786"/>
                </a:lnTo>
                <a:lnTo>
                  <a:pt x="169573" y="105475"/>
                </a:lnTo>
                <a:lnTo>
                  <a:pt x="132047" y="127953"/>
                </a:lnTo>
                <a:lnTo>
                  <a:pt x="98643" y="152085"/>
                </a:lnTo>
                <a:lnTo>
                  <a:pt x="69634" y="177735"/>
                </a:lnTo>
                <a:lnTo>
                  <a:pt x="25882" y="233047"/>
                </a:lnTo>
                <a:lnTo>
                  <a:pt x="2966" y="292802"/>
                </a:lnTo>
                <a:lnTo>
                  <a:pt x="0" y="324007"/>
                </a:lnTo>
                <a:lnTo>
                  <a:pt x="2966" y="355211"/>
                </a:lnTo>
                <a:lnTo>
                  <a:pt x="25882" y="414966"/>
                </a:lnTo>
                <a:lnTo>
                  <a:pt x="69634" y="470278"/>
                </a:lnTo>
                <a:lnTo>
                  <a:pt x="98643" y="495928"/>
                </a:lnTo>
                <a:lnTo>
                  <a:pt x="132047" y="520060"/>
                </a:lnTo>
                <a:lnTo>
                  <a:pt x="169573" y="542539"/>
                </a:lnTo>
                <a:lnTo>
                  <a:pt x="210950" y="563227"/>
                </a:lnTo>
                <a:lnTo>
                  <a:pt x="255907" y="581990"/>
                </a:lnTo>
                <a:lnTo>
                  <a:pt x="304171" y="598692"/>
                </a:lnTo>
                <a:lnTo>
                  <a:pt x="355471" y="613197"/>
                </a:lnTo>
                <a:lnTo>
                  <a:pt x="409537" y="625369"/>
                </a:lnTo>
                <a:lnTo>
                  <a:pt x="466095" y="635072"/>
                </a:lnTo>
                <a:lnTo>
                  <a:pt x="524875" y="642171"/>
                </a:lnTo>
                <a:lnTo>
                  <a:pt x="585606" y="646531"/>
                </a:lnTo>
                <a:lnTo>
                  <a:pt x="648015" y="648014"/>
                </a:lnTo>
                <a:lnTo>
                  <a:pt x="710423" y="646531"/>
                </a:lnTo>
                <a:lnTo>
                  <a:pt x="771154" y="642171"/>
                </a:lnTo>
                <a:lnTo>
                  <a:pt x="829934" y="635072"/>
                </a:lnTo>
                <a:lnTo>
                  <a:pt x="886492" y="625369"/>
                </a:lnTo>
                <a:lnTo>
                  <a:pt x="940558" y="613197"/>
                </a:lnTo>
                <a:lnTo>
                  <a:pt x="991858" y="598692"/>
                </a:lnTo>
                <a:lnTo>
                  <a:pt x="1040123" y="581990"/>
                </a:lnTo>
                <a:lnTo>
                  <a:pt x="1085079" y="563227"/>
                </a:lnTo>
                <a:lnTo>
                  <a:pt x="1126456" y="542539"/>
                </a:lnTo>
                <a:lnTo>
                  <a:pt x="1163982" y="520060"/>
                </a:lnTo>
                <a:lnTo>
                  <a:pt x="1197386" y="495928"/>
                </a:lnTo>
                <a:lnTo>
                  <a:pt x="1226395" y="470278"/>
                </a:lnTo>
                <a:lnTo>
                  <a:pt x="1270146" y="414966"/>
                </a:lnTo>
                <a:lnTo>
                  <a:pt x="1293063" y="355211"/>
                </a:lnTo>
                <a:lnTo>
                  <a:pt x="1296029" y="324007"/>
                </a:lnTo>
                <a:close/>
              </a:path>
              <a:path extrusionOk="0" h="648335" w="1296035">
                <a:moveTo>
                  <a:pt x="0" y="324007"/>
                </a:moveTo>
                <a:lnTo>
                  <a:pt x="1296030" y="324007"/>
                </a:lnTo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75" name="Google Shape;1475;p89"/>
          <p:cNvSpPr txBox="1"/>
          <p:nvPr/>
        </p:nvSpPr>
        <p:spPr>
          <a:xfrm>
            <a:off x="3300641" y="1639454"/>
            <a:ext cx="34925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VRAI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6" name="Google Shape;1476;p89"/>
          <p:cNvGrpSpPr/>
          <p:nvPr/>
        </p:nvGrpSpPr>
        <p:grpSpPr>
          <a:xfrm>
            <a:off x="1686534" y="1579342"/>
            <a:ext cx="1627627" cy="648335"/>
            <a:chOff x="1686534" y="1579342"/>
            <a:chExt cx="1627627" cy="648335"/>
          </a:xfrm>
        </p:grpSpPr>
        <p:pic>
          <p:nvPicPr>
            <p:cNvPr id="1477" name="Google Shape;1477;p8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82974" y="1614950"/>
              <a:ext cx="231187" cy="2311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8" name="Google Shape;1478;p8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82974" y="1960559"/>
              <a:ext cx="231187" cy="2311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9" name="Google Shape;1479;p89"/>
            <p:cNvSpPr/>
            <p:nvPr/>
          </p:nvSpPr>
          <p:spPr>
            <a:xfrm>
              <a:off x="1686534" y="1579342"/>
              <a:ext cx="1512570" cy="648335"/>
            </a:xfrm>
            <a:custGeom>
              <a:rect b="b" l="l" r="r" t="t"/>
              <a:pathLst>
                <a:path extrusionOk="0" h="648335" w="1512570">
                  <a:moveTo>
                    <a:pt x="648014" y="324006"/>
                  </a:moveTo>
                  <a:lnTo>
                    <a:pt x="1512034" y="259205"/>
                  </a:lnTo>
                </a:path>
                <a:path extrusionOk="0" h="648335" w="1512570">
                  <a:moveTo>
                    <a:pt x="648014" y="324006"/>
                  </a:moveTo>
                  <a:lnTo>
                    <a:pt x="1512034" y="388808"/>
                  </a:lnTo>
                </a:path>
                <a:path extrusionOk="0" h="648335" w="1512570">
                  <a:moveTo>
                    <a:pt x="0" y="0"/>
                  </a:moveTo>
                  <a:lnTo>
                    <a:pt x="1512034" y="43200"/>
                  </a:lnTo>
                </a:path>
                <a:path extrusionOk="0" h="648335" w="1512570">
                  <a:moveTo>
                    <a:pt x="0" y="648013"/>
                  </a:moveTo>
                  <a:lnTo>
                    <a:pt x="1512034" y="604813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480" name="Google Shape;1480;p89"/>
          <p:cNvSpPr txBox="1"/>
          <p:nvPr/>
        </p:nvSpPr>
        <p:spPr>
          <a:xfrm>
            <a:off x="1313345" y="1962034"/>
            <a:ext cx="746760" cy="464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0" marR="889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FAUX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89"/>
          <p:cNvSpPr txBox="1"/>
          <p:nvPr/>
        </p:nvSpPr>
        <p:spPr>
          <a:xfrm>
            <a:off x="2822282" y="1962034"/>
            <a:ext cx="837565" cy="464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472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FAUX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89"/>
          <p:cNvSpPr/>
          <p:nvPr/>
        </p:nvSpPr>
        <p:spPr>
          <a:xfrm>
            <a:off x="495363" y="2703118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83" name="Google Shape;1483;p89"/>
          <p:cNvSpPr txBox="1"/>
          <p:nvPr/>
        </p:nvSpPr>
        <p:spPr>
          <a:xfrm>
            <a:off x="598995" y="2624326"/>
            <a:ext cx="3508375" cy="518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note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lorsque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se réduit à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77800" marR="0" rtl="0" algn="l">
              <a:lnSpc>
                <a:spcPct val="100000"/>
              </a:lnSpc>
              <a:spcBef>
                <a:spcPts val="137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intuitivement :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signifie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plus facile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4" name="Google Shape;1484;p89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26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90"/>
          <p:cNvSpPr txBox="1"/>
          <p:nvPr>
            <p:ph type="title"/>
          </p:nvPr>
        </p:nvSpPr>
        <p:spPr>
          <a:xfrm>
            <a:off x="1412760" y="59814"/>
            <a:ext cx="178308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Principales propriétés</a:t>
            </a:r>
            <a:endParaRPr/>
          </a:p>
        </p:txBody>
      </p:sp>
      <p:sp>
        <p:nvSpPr>
          <p:cNvPr id="1490" name="Google Shape;1490;p90"/>
          <p:cNvSpPr/>
          <p:nvPr/>
        </p:nvSpPr>
        <p:spPr>
          <a:xfrm>
            <a:off x="495363" y="41765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91" name="Google Shape;1491;p90"/>
          <p:cNvSpPr txBox="1"/>
          <p:nvPr/>
        </p:nvSpPr>
        <p:spPr>
          <a:xfrm>
            <a:off x="611695" y="313792"/>
            <a:ext cx="2820035" cy="543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17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un préordre (= est reflexive, transitive)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5259" lvl="0" marL="302260" marR="0" rtl="0" algn="l">
              <a:lnSpc>
                <a:spcPct val="120000"/>
              </a:lnSpc>
              <a:spcBef>
                <a:spcPts val="175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Helvetica Neue"/>
              <a:buAutoNum type="arabicPeriod"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5259" lvl="0" marL="30226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Helvetica Neue"/>
              <a:buAutoNum type="arabicPeriod"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3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impliquent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2" name="Google Shape;1492;p90"/>
          <p:cNvSpPr/>
          <p:nvPr/>
        </p:nvSpPr>
        <p:spPr>
          <a:xfrm>
            <a:off x="495363" y="169546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93" name="Google Shape;1493;p90"/>
          <p:cNvSpPr txBox="1"/>
          <p:nvPr/>
        </p:nvSpPr>
        <p:spPr>
          <a:xfrm>
            <a:off x="624395" y="1616670"/>
            <a:ext cx="356298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Theorème. Si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et si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alors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4" name="Google Shape;1494;p90"/>
          <p:cNvSpPr/>
          <p:nvPr/>
        </p:nvSpPr>
        <p:spPr>
          <a:xfrm>
            <a:off x="495363" y="254311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95" name="Google Shape;1495;p90"/>
          <p:cNvSpPr txBox="1"/>
          <p:nvPr/>
        </p:nvSpPr>
        <p:spPr>
          <a:xfrm>
            <a:off x="624395" y="2470831"/>
            <a:ext cx="3623945" cy="290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Theorème. Si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et si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n’est pas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alors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n’est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6" name="Google Shape;1496;p90"/>
          <p:cNvSpPr txBox="1"/>
          <p:nvPr/>
        </p:nvSpPr>
        <p:spPr>
          <a:xfrm>
            <a:off x="624395" y="2622659"/>
            <a:ext cx="741680" cy="197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pas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7" name="Google Shape;1497;p90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91"/>
          <p:cNvSpPr txBox="1"/>
          <p:nvPr>
            <p:ph type="title"/>
          </p:nvPr>
        </p:nvSpPr>
        <p:spPr>
          <a:xfrm>
            <a:off x="1412760" y="59814"/>
            <a:ext cx="178308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Principales propriétés</a:t>
            </a:r>
            <a:endParaRPr/>
          </a:p>
        </p:txBody>
      </p:sp>
      <p:sp>
        <p:nvSpPr>
          <p:cNvPr id="1503" name="Google Shape;1503;p91"/>
          <p:cNvSpPr/>
          <p:nvPr/>
        </p:nvSpPr>
        <p:spPr>
          <a:xfrm>
            <a:off x="495363" y="41765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04" name="Google Shape;1504;p91"/>
          <p:cNvSpPr txBox="1"/>
          <p:nvPr/>
        </p:nvSpPr>
        <p:spPr>
          <a:xfrm>
            <a:off x="598995" y="313792"/>
            <a:ext cx="3646170" cy="14947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1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un préordre (= est reflexive, transitive)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5259" lvl="0" marL="314960" marR="0" rtl="0" algn="l">
              <a:lnSpc>
                <a:spcPct val="120000"/>
              </a:lnSpc>
              <a:spcBef>
                <a:spcPts val="175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Helvetica Neue"/>
              <a:buAutoNum type="arabicPeriod"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5259" lvl="0" marL="31496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Helvetica Neue"/>
              <a:buAutoNum type="arabicPeriod"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3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impliquent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sz="16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14960" marR="55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intuitivement : un problème est aussi facile (et difficile) que  lui-même, et la relation “être plus facile que” est transitive.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6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Theorème. Si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et si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alors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5" name="Google Shape;1505;p91"/>
          <p:cNvSpPr/>
          <p:nvPr/>
        </p:nvSpPr>
        <p:spPr>
          <a:xfrm>
            <a:off x="495363" y="169546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06" name="Google Shape;1506;p91"/>
          <p:cNvSpPr/>
          <p:nvPr/>
        </p:nvSpPr>
        <p:spPr>
          <a:xfrm>
            <a:off x="495363" y="254311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07" name="Google Shape;1507;p91"/>
          <p:cNvSpPr txBox="1"/>
          <p:nvPr/>
        </p:nvSpPr>
        <p:spPr>
          <a:xfrm>
            <a:off x="624395" y="2470831"/>
            <a:ext cx="3623945" cy="290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Theorème. Si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et si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n’est pas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alors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n’est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8" name="Google Shape;1508;p91"/>
          <p:cNvSpPr txBox="1"/>
          <p:nvPr/>
        </p:nvSpPr>
        <p:spPr>
          <a:xfrm>
            <a:off x="624395" y="2622659"/>
            <a:ext cx="741680" cy="197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pas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9" name="Google Shape;1509;p91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92"/>
          <p:cNvSpPr txBox="1"/>
          <p:nvPr>
            <p:ph type="title"/>
          </p:nvPr>
        </p:nvSpPr>
        <p:spPr>
          <a:xfrm>
            <a:off x="1412760" y="59814"/>
            <a:ext cx="178308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Principales propriétés</a:t>
            </a:r>
            <a:endParaRPr/>
          </a:p>
        </p:txBody>
      </p:sp>
      <p:sp>
        <p:nvSpPr>
          <p:cNvPr id="1515" name="Google Shape;1515;p92"/>
          <p:cNvSpPr/>
          <p:nvPr/>
        </p:nvSpPr>
        <p:spPr>
          <a:xfrm>
            <a:off x="495363" y="41765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16" name="Google Shape;1516;p92"/>
          <p:cNvSpPr txBox="1"/>
          <p:nvPr/>
        </p:nvSpPr>
        <p:spPr>
          <a:xfrm>
            <a:off x="586295" y="313792"/>
            <a:ext cx="3712845" cy="19729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175">
            <a:spAutoFit/>
          </a:bodyPr>
          <a:lstStyle/>
          <a:p>
            <a:pPr indent="0" lvl="0" marL="501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un préordre (= est reflexive, transitive)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5259" lvl="0" marL="327660" marR="0" rtl="0" algn="l">
              <a:lnSpc>
                <a:spcPct val="120000"/>
              </a:lnSpc>
              <a:spcBef>
                <a:spcPts val="175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Helvetica Neue"/>
              <a:buAutoNum type="arabicPeriod"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5259" lvl="0" marL="32766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Helvetica Neue"/>
              <a:buAutoNum type="arabicPeriod"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3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impliquent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sz="16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27660" marR="1092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intuitivement : un problème est aussi facile (et difficile) que  lui-même, et la relation “être plus facile que” est transitive.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6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Theorème. Si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et si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alors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90500" marR="0" rtl="0" algn="l">
              <a:lnSpc>
                <a:spcPct val="120000"/>
              </a:lnSpc>
              <a:spcBef>
                <a:spcPts val="137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intuitivement : si un problème est plus facile qu’un problème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2766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alors il est dans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7" name="Google Shape;1517;p92"/>
          <p:cNvSpPr/>
          <p:nvPr/>
        </p:nvSpPr>
        <p:spPr>
          <a:xfrm>
            <a:off x="495363" y="169546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18" name="Google Shape;1518;p92"/>
          <p:cNvSpPr/>
          <p:nvPr/>
        </p:nvSpPr>
        <p:spPr>
          <a:xfrm>
            <a:off x="495363" y="254311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19" name="Google Shape;1519;p92"/>
          <p:cNvSpPr txBox="1"/>
          <p:nvPr/>
        </p:nvSpPr>
        <p:spPr>
          <a:xfrm>
            <a:off x="624395" y="2470831"/>
            <a:ext cx="3623945" cy="290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Theorème. Si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et si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n’est pas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alors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n’est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20" name="Google Shape;1520;p92"/>
          <p:cNvSpPr txBox="1"/>
          <p:nvPr/>
        </p:nvSpPr>
        <p:spPr>
          <a:xfrm>
            <a:off x="624395" y="2622659"/>
            <a:ext cx="741680" cy="197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pas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21" name="Google Shape;1521;p92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93"/>
          <p:cNvSpPr txBox="1"/>
          <p:nvPr>
            <p:ph type="title"/>
          </p:nvPr>
        </p:nvSpPr>
        <p:spPr>
          <a:xfrm>
            <a:off x="1412760" y="59814"/>
            <a:ext cx="178308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Principales propriétés</a:t>
            </a:r>
            <a:endParaRPr/>
          </a:p>
        </p:txBody>
      </p:sp>
      <p:sp>
        <p:nvSpPr>
          <p:cNvPr id="1527" name="Google Shape;1527;p93"/>
          <p:cNvSpPr/>
          <p:nvPr/>
        </p:nvSpPr>
        <p:spPr>
          <a:xfrm>
            <a:off x="495363" y="41765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28" name="Google Shape;1528;p93"/>
          <p:cNvSpPr/>
          <p:nvPr/>
        </p:nvSpPr>
        <p:spPr>
          <a:xfrm>
            <a:off x="495363" y="169546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29" name="Google Shape;1529;p93"/>
          <p:cNvSpPr/>
          <p:nvPr/>
        </p:nvSpPr>
        <p:spPr>
          <a:xfrm>
            <a:off x="495363" y="254311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30" name="Google Shape;1530;p93"/>
          <p:cNvSpPr txBox="1"/>
          <p:nvPr/>
        </p:nvSpPr>
        <p:spPr>
          <a:xfrm>
            <a:off x="548195" y="313792"/>
            <a:ext cx="3789045" cy="2972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175">
            <a:spAutoFit/>
          </a:bodyPr>
          <a:lstStyle/>
          <a:p>
            <a:pPr indent="0" lvl="0" marL="882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un préordre (= est reflexive, transitive)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5259" lvl="0" marL="365760" marR="0" rtl="0" algn="l">
              <a:lnSpc>
                <a:spcPct val="120000"/>
              </a:lnSpc>
              <a:spcBef>
                <a:spcPts val="175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Helvetica Neue"/>
              <a:buAutoNum type="arabicPeriod"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5259" lvl="0" marL="36576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000"/>
              <a:buFont typeface="Helvetica Neue"/>
              <a:buAutoNum type="arabicPeriod"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3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impliquent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sz="16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65760" marR="147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intuitivement : un problème est aussi facile (et difficile) que  lui-même, et la relation “être plus facile que” est transitive.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6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89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Theorème. Si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et si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alors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marR="0" rtl="0" algn="l">
              <a:lnSpc>
                <a:spcPct val="120000"/>
              </a:lnSpc>
              <a:spcBef>
                <a:spcPts val="137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intuitivement : si un problème est plus facile qu’un problème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6576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alors il est dans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88265" marR="93345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Theorème. Si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et si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n’est pas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, alors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n’est  pas dans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65760" marR="30162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intuitivement : si un problème est plus difficile qu’un  problème qui n’est pas dans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alors il n’est pas dans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1" name="Google Shape;1531;p93"/>
          <p:cNvSpPr txBox="1"/>
          <p:nvPr/>
        </p:nvSpPr>
        <p:spPr>
          <a:xfrm>
            <a:off x="4434966" y="3371256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27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94"/>
          <p:cNvSpPr/>
          <p:nvPr/>
        </p:nvSpPr>
        <p:spPr>
          <a:xfrm>
            <a:off x="495363" y="111010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37" name="Google Shape;1537;p94"/>
          <p:cNvSpPr txBox="1"/>
          <p:nvPr>
            <p:ph type="title"/>
          </p:nvPr>
        </p:nvSpPr>
        <p:spPr>
          <a:xfrm>
            <a:off x="624395" y="32218"/>
            <a:ext cx="1862455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Preuve du premier théorème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8" name="Google Shape;1538;p94"/>
          <p:cNvSpPr/>
          <p:nvPr/>
        </p:nvSpPr>
        <p:spPr>
          <a:xfrm>
            <a:off x="495363" y="1224432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39" name="Google Shape;1539;p94"/>
          <p:cNvSpPr txBox="1"/>
          <p:nvPr/>
        </p:nvSpPr>
        <p:spPr>
          <a:xfrm>
            <a:off x="560895" y="297286"/>
            <a:ext cx="3749040" cy="1645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37159" lvl="0" marL="353060" marR="939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Considérer la fonction identité pour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le premier point.  Pour le second point, supposons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via la réduction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 et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3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via la réduction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On a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x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)) ∈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baseline="-25000" lang="en-US" sz="10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 La composée de deux fonctions calculables </a:t>
            </a:r>
            <a:r>
              <a:rPr b="1" lang="en-US" sz="1000">
                <a:latin typeface="Arial"/>
                <a:ea typeface="Arial"/>
                <a:cs typeface="Arial"/>
                <a:sym typeface="Arial"/>
              </a:rPr>
              <a:t>en temps  polynomial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calculable.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76200" marR="0" rtl="0" algn="l">
              <a:lnSpc>
                <a:spcPct val="11909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Preuve du second théorème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53060" marR="179705" rtl="0" algn="l">
              <a:lnSpc>
                <a:spcPct val="12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décidé par la machine de Turing qui, sur une entrée 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calcule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puis simule la machine de Turing qui  décide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sur l’entrée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 Puisqu’on a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si et  seulement si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 ∈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, l’algorithme est correct.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0" name="Google Shape;1540;p94"/>
          <p:cNvSpPr txBox="1"/>
          <p:nvPr/>
        </p:nvSpPr>
        <p:spPr>
          <a:xfrm>
            <a:off x="662343" y="2500747"/>
            <a:ext cx="6146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444" lvl="0" marL="16510" marR="5080" rtl="0" algn="l">
              <a:lnSpc>
                <a:spcPct val="12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Instance du  problème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A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94"/>
          <p:cNvSpPr/>
          <p:nvPr/>
        </p:nvSpPr>
        <p:spPr>
          <a:xfrm>
            <a:off x="1543311" y="2386730"/>
            <a:ext cx="540385" cy="540385"/>
          </a:xfrm>
          <a:custGeom>
            <a:rect b="b" l="l" r="r" t="t"/>
            <a:pathLst>
              <a:path extrusionOk="0" h="540385" w="540385">
                <a:moveTo>
                  <a:pt x="0" y="540006"/>
                </a:moveTo>
                <a:lnTo>
                  <a:pt x="540006" y="540006"/>
                </a:lnTo>
                <a:lnTo>
                  <a:pt x="540006" y="0"/>
                </a:lnTo>
                <a:lnTo>
                  <a:pt x="0" y="0"/>
                </a:lnTo>
                <a:lnTo>
                  <a:pt x="0" y="540006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42" name="Google Shape;1542;p94"/>
          <p:cNvSpPr txBox="1"/>
          <p:nvPr/>
        </p:nvSpPr>
        <p:spPr>
          <a:xfrm>
            <a:off x="1789620" y="2572037"/>
            <a:ext cx="4445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f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3" name="Google Shape;1543;p94"/>
          <p:cNvGrpSpPr/>
          <p:nvPr/>
        </p:nvGrpSpPr>
        <p:grpSpPr>
          <a:xfrm>
            <a:off x="1354855" y="2594272"/>
            <a:ext cx="911278" cy="95476"/>
            <a:chOff x="1354855" y="2594272"/>
            <a:chExt cx="911278" cy="95476"/>
          </a:xfrm>
        </p:grpSpPr>
        <p:sp>
          <p:nvSpPr>
            <p:cNvPr id="1544" name="Google Shape;1544;p94"/>
            <p:cNvSpPr/>
            <p:nvPr/>
          </p:nvSpPr>
          <p:spPr>
            <a:xfrm>
              <a:off x="1354855" y="2656733"/>
              <a:ext cx="168910" cy="0"/>
            </a:xfrm>
            <a:custGeom>
              <a:rect b="b" l="l" r="r" t="t"/>
              <a:pathLst>
                <a:path extrusionOk="0" h="120000" w="168909">
                  <a:moveTo>
                    <a:pt x="0" y="0"/>
                  </a:moveTo>
                  <a:lnTo>
                    <a:pt x="168717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45" name="Google Shape;1545;p94"/>
            <p:cNvSpPr/>
            <p:nvPr/>
          </p:nvSpPr>
          <p:spPr>
            <a:xfrm>
              <a:off x="1499280" y="2624343"/>
              <a:ext cx="30480" cy="65405"/>
            </a:xfrm>
            <a:custGeom>
              <a:rect b="b" l="l" r="r" t="t"/>
              <a:pathLst>
                <a:path extrusionOk="0" h="65405" w="30480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46" name="Google Shape;1546;p94"/>
            <p:cNvSpPr/>
            <p:nvPr/>
          </p:nvSpPr>
          <p:spPr>
            <a:xfrm>
              <a:off x="2090909" y="2624852"/>
              <a:ext cx="168910" cy="12065"/>
            </a:xfrm>
            <a:custGeom>
              <a:rect b="b" l="l" r="r" t="t"/>
              <a:pathLst>
                <a:path extrusionOk="0" h="12064" w="168910">
                  <a:moveTo>
                    <a:pt x="-7591" y="6031"/>
                  </a:moveTo>
                  <a:lnTo>
                    <a:pt x="176338" y="6031"/>
                  </a:lnTo>
                </a:path>
              </a:pathLst>
            </a:custGeom>
            <a:noFill/>
            <a:ln cap="flat" cmpd="sng" w="272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47" name="Google Shape;1547;p94"/>
            <p:cNvSpPr/>
            <p:nvPr/>
          </p:nvSpPr>
          <p:spPr>
            <a:xfrm>
              <a:off x="2233113" y="2594272"/>
              <a:ext cx="33020" cy="64769"/>
            </a:xfrm>
            <a:custGeom>
              <a:rect b="b" l="l" r="r" t="t"/>
              <a:pathLst>
                <a:path extrusionOk="0" h="64769" w="33019">
                  <a:moveTo>
                    <a:pt x="0" y="0"/>
                  </a:moveTo>
                  <a:lnTo>
                    <a:pt x="5439" y="9538"/>
                  </a:lnTo>
                  <a:lnTo>
                    <a:pt x="15056" y="18968"/>
                  </a:lnTo>
                  <a:lnTo>
                    <a:pt x="25296" y="26451"/>
                  </a:lnTo>
                  <a:lnTo>
                    <a:pt x="32601" y="30147"/>
                  </a:lnTo>
                  <a:lnTo>
                    <a:pt x="25896" y="34844"/>
                  </a:lnTo>
                  <a:lnTo>
                    <a:pt x="16824" y="43706"/>
                  </a:lnTo>
                  <a:lnTo>
                    <a:pt x="8645" y="54408"/>
                  </a:lnTo>
                  <a:lnTo>
                    <a:pt x="4618" y="64623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548" name="Google Shape;1548;p94"/>
          <p:cNvSpPr txBox="1"/>
          <p:nvPr/>
        </p:nvSpPr>
        <p:spPr>
          <a:xfrm>
            <a:off x="2350147" y="2464743"/>
            <a:ext cx="6146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905" lvl="0" marL="13970" marR="5080" rtl="0" algn="l">
              <a:lnSpc>
                <a:spcPct val="12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Instance du  problème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B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94"/>
          <p:cNvSpPr/>
          <p:nvPr/>
        </p:nvSpPr>
        <p:spPr>
          <a:xfrm>
            <a:off x="3367872" y="2221781"/>
            <a:ext cx="798195" cy="798195"/>
          </a:xfrm>
          <a:custGeom>
            <a:rect b="b" l="l" r="r" t="t"/>
            <a:pathLst>
              <a:path extrusionOk="0" h="798194" w="798195">
                <a:moveTo>
                  <a:pt x="797905" y="398952"/>
                </a:moveTo>
                <a:lnTo>
                  <a:pt x="398952" y="0"/>
                </a:lnTo>
                <a:lnTo>
                  <a:pt x="0" y="398952"/>
                </a:lnTo>
                <a:lnTo>
                  <a:pt x="398952" y="797904"/>
                </a:lnTo>
                <a:lnTo>
                  <a:pt x="797905" y="398952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50" name="Google Shape;1550;p94"/>
          <p:cNvSpPr txBox="1"/>
          <p:nvPr/>
        </p:nvSpPr>
        <p:spPr>
          <a:xfrm>
            <a:off x="3481133" y="2522062"/>
            <a:ext cx="57150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Algorithme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551" name="Google Shape;1551;p94"/>
          <p:cNvGrpSpPr/>
          <p:nvPr/>
        </p:nvGrpSpPr>
        <p:grpSpPr>
          <a:xfrm>
            <a:off x="3042677" y="2588343"/>
            <a:ext cx="1217877" cy="526120"/>
            <a:chOff x="3042677" y="2588343"/>
            <a:chExt cx="1217877" cy="526120"/>
          </a:xfrm>
        </p:grpSpPr>
        <p:sp>
          <p:nvSpPr>
            <p:cNvPr id="1552" name="Google Shape;1552;p94"/>
            <p:cNvSpPr/>
            <p:nvPr/>
          </p:nvSpPr>
          <p:spPr>
            <a:xfrm>
              <a:off x="3042677" y="2620734"/>
              <a:ext cx="302260" cy="0"/>
            </a:xfrm>
            <a:custGeom>
              <a:rect b="b" l="l" r="r" t="t"/>
              <a:pathLst>
                <a:path extrusionOk="0" h="120000" w="302260">
                  <a:moveTo>
                    <a:pt x="0" y="0"/>
                  </a:moveTo>
                  <a:lnTo>
                    <a:pt x="302256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53" name="Google Shape;1553;p94"/>
            <p:cNvSpPr/>
            <p:nvPr/>
          </p:nvSpPr>
          <p:spPr>
            <a:xfrm>
              <a:off x="3320640" y="2588343"/>
              <a:ext cx="30480" cy="65405"/>
            </a:xfrm>
            <a:custGeom>
              <a:rect b="b" l="l" r="r" t="t"/>
              <a:pathLst>
                <a:path extrusionOk="0" h="65405" w="30479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54" name="Google Shape;1554;p94"/>
            <p:cNvSpPr/>
            <p:nvPr/>
          </p:nvSpPr>
          <p:spPr>
            <a:xfrm>
              <a:off x="4176513" y="2620734"/>
              <a:ext cx="78105" cy="0"/>
            </a:xfrm>
            <a:custGeom>
              <a:rect b="b" l="l" r="r" t="t"/>
              <a:pathLst>
                <a:path extrusionOk="0" h="120000" w="78104">
                  <a:moveTo>
                    <a:pt x="0" y="0"/>
                  </a:moveTo>
                  <a:lnTo>
                    <a:pt x="77854" y="0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55" name="Google Shape;1555;p94"/>
            <p:cNvSpPr/>
            <p:nvPr/>
          </p:nvSpPr>
          <p:spPr>
            <a:xfrm>
              <a:off x="4230074" y="2588343"/>
              <a:ext cx="30480" cy="65405"/>
            </a:xfrm>
            <a:custGeom>
              <a:rect b="b" l="l" r="r" t="t"/>
              <a:pathLst>
                <a:path extrusionOk="0" h="65405" w="30479">
                  <a:moveTo>
                    <a:pt x="0" y="0"/>
                  </a:moveTo>
                  <a:lnTo>
                    <a:pt x="4744" y="9900"/>
                  </a:lnTo>
                  <a:lnTo>
                    <a:pt x="13664" y="19991"/>
                  </a:lnTo>
                  <a:lnTo>
                    <a:pt x="23344" y="28183"/>
                  </a:lnTo>
                  <a:lnTo>
                    <a:pt x="30366" y="32390"/>
                  </a:lnTo>
                  <a:lnTo>
                    <a:pt x="23344" y="36597"/>
                  </a:lnTo>
                  <a:lnTo>
                    <a:pt x="13664" y="44790"/>
                  </a:lnTo>
                  <a:lnTo>
                    <a:pt x="4744" y="54880"/>
                  </a:lnTo>
                  <a:lnTo>
                    <a:pt x="0" y="64781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56" name="Google Shape;1556;p94"/>
            <p:cNvSpPr/>
            <p:nvPr/>
          </p:nvSpPr>
          <p:spPr>
            <a:xfrm>
              <a:off x="3766825" y="3030422"/>
              <a:ext cx="0" cy="78105"/>
            </a:xfrm>
            <a:custGeom>
              <a:rect b="b" l="l" r="r" t="t"/>
              <a:pathLst>
                <a:path extrusionOk="0" h="78105" w="120000">
                  <a:moveTo>
                    <a:pt x="0" y="0"/>
                  </a:moveTo>
                  <a:lnTo>
                    <a:pt x="0" y="77854"/>
                  </a:lnTo>
                </a:path>
              </a:pathLst>
            </a:custGeom>
            <a:noFill/>
            <a:ln cap="flat" cmpd="sng" w="15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57" name="Google Shape;1557;p94"/>
            <p:cNvSpPr/>
            <p:nvPr/>
          </p:nvSpPr>
          <p:spPr>
            <a:xfrm>
              <a:off x="3734434" y="3083983"/>
              <a:ext cx="65405" cy="30480"/>
            </a:xfrm>
            <a:custGeom>
              <a:rect b="b" l="l" r="r" t="t"/>
              <a:pathLst>
                <a:path extrusionOk="0" h="30480" w="65404">
                  <a:moveTo>
                    <a:pt x="64781" y="0"/>
                  </a:moveTo>
                  <a:lnTo>
                    <a:pt x="54880" y="4744"/>
                  </a:lnTo>
                  <a:lnTo>
                    <a:pt x="44790" y="13664"/>
                  </a:lnTo>
                  <a:lnTo>
                    <a:pt x="36597" y="23344"/>
                  </a:lnTo>
                  <a:lnTo>
                    <a:pt x="32390" y="30366"/>
                  </a:lnTo>
                  <a:lnTo>
                    <a:pt x="28183" y="23344"/>
                  </a:lnTo>
                  <a:lnTo>
                    <a:pt x="19991" y="13664"/>
                  </a:lnTo>
                  <a:lnTo>
                    <a:pt x="9900" y="4744"/>
                  </a:lnTo>
                  <a:lnTo>
                    <a:pt x="0" y="0"/>
                  </a:lnTo>
                </a:path>
              </a:pathLst>
            </a:custGeom>
            <a:noFill/>
            <a:ln cap="flat" cmpd="sng" w="12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558" name="Google Shape;1558;p94"/>
          <p:cNvSpPr txBox="1"/>
          <p:nvPr/>
        </p:nvSpPr>
        <p:spPr>
          <a:xfrm>
            <a:off x="4299318" y="2534076"/>
            <a:ext cx="17780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oui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9" name="Google Shape;1559;p94"/>
          <p:cNvSpPr txBox="1"/>
          <p:nvPr/>
        </p:nvSpPr>
        <p:spPr>
          <a:xfrm>
            <a:off x="624395" y="3080363"/>
            <a:ext cx="3289300" cy="372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1750">
            <a:spAutoFit/>
          </a:bodyPr>
          <a:lstStyle/>
          <a:p>
            <a:pPr indent="0" lvl="0" marL="0" marR="4381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non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Le troisième théorème est la contraposée du second.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0" name="Google Shape;1560;p94"/>
          <p:cNvSpPr/>
          <p:nvPr/>
        </p:nvSpPr>
        <p:spPr>
          <a:xfrm>
            <a:off x="495363" y="333975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61" name="Google Shape;1561;p94"/>
          <p:cNvSpPr txBox="1"/>
          <p:nvPr/>
        </p:nvSpPr>
        <p:spPr>
          <a:xfrm>
            <a:off x="4434966" y="3366432"/>
            <a:ext cx="10985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95"/>
          <p:cNvSpPr txBox="1"/>
          <p:nvPr/>
        </p:nvSpPr>
        <p:spPr>
          <a:xfrm>
            <a:off x="1212824" y="59814"/>
            <a:ext cx="21824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Lequel est le plus difficile ?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7" name="Google Shape;1567;p95"/>
          <p:cNvSpPr/>
          <p:nvPr/>
        </p:nvSpPr>
        <p:spPr>
          <a:xfrm>
            <a:off x="495363" y="89432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68" name="Google Shape;1568;p95"/>
          <p:cNvSpPr txBox="1"/>
          <p:nvPr/>
        </p:nvSpPr>
        <p:spPr>
          <a:xfrm>
            <a:off x="624395" y="815529"/>
            <a:ext cx="162687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9" name="Google Shape;1569;p95"/>
          <p:cNvSpPr/>
          <p:nvPr/>
        </p:nvSpPr>
        <p:spPr>
          <a:xfrm>
            <a:off x="495363" y="174204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70" name="Google Shape;1570;p95"/>
          <p:cNvSpPr txBox="1"/>
          <p:nvPr/>
        </p:nvSpPr>
        <p:spPr>
          <a:xfrm>
            <a:off x="624395" y="1663254"/>
            <a:ext cx="162687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1" name="Google Shape;1571;p95"/>
          <p:cNvSpPr/>
          <p:nvPr/>
        </p:nvSpPr>
        <p:spPr>
          <a:xfrm>
            <a:off x="495363" y="245818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72" name="Google Shape;1572;p95"/>
          <p:cNvSpPr txBox="1"/>
          <p:nvPr/>
        </p:nvSpPr>
        <p:spPr>
          <a:xfrm>
            <a:off x="624395" y="2379394"/>
            <a:ext cx="269494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Bref : ils sont aussi difficiles l’un que l’autre.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3" name="Google Shape;1573;p95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29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type="title"/>
          </p:nvPr>
        </p:nvSpPr>
        <p:spPr>
          <a:xfrm>
            <a:off x="1926818" y="59814"/>
            <a:ext cx="75438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Ce cours</a:t>
            </a: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495363" y="39363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5" name="Google Shape;115;p15"/>
          <p:cNvSpPr txBox="1"/>
          <p:nvPr/>
        </p:nvSpPr>
        <p:spPr>
          <a:xfrm>
            <a:off x="624395" y="314844"/>
            <a:ext cx="358267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souhaite parler d’une ressource particulière : le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temps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598995" y="400123"/>
            <a:ext cx="3254375" cy="934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8100" marR="2576195" rtl="0" algn="l">
              <a:lnSpc>
                <a:spcPct val="150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de calcul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.  Objectif 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37159" lvl="0" marL="314960" marR="30480" rtl="0" algn="l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distinguer ce qui est raisonnable de ce qui n’est pas  raisonnable en termes de temps de calcul.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495363" y="81875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8" name="Google Shape;118;p15"/>
          <p:cNvSpPr txBox="1"/>
          <p:nvPr/>
        </p:nvSpPr>
        <p:spPr>
          <a:xfrm>
            <a:off x="1539036" y="1452662"/>
            <a:ext cx="153035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R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: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langages décidables.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1223982" y="1676359"/>
            <a:ext cx="2160270" cy="1080135"/>
          </a:xfrm>
          <a:custGeom>
            <a:rect b="b" l="l" r="r" t="t"/>
            <a:pathLst>
              <a:path extrusionOk="0" h="1080135" w="2160270">
                <a:moveTo>
                  <a:pt x="2160027" y="540006"/>
                </a:moveTo>
                <a:lnTo>
                  <a:pt x="2152761" y="477029"/>
                </a:lnTo>
                <a:lnTo>
                  <a:pt x="2131503" y="416187"/>
                </a:lnTo>
                <a:lnTo>
                  <a:pt x="2097064" y="357883"/>
                </a:lnTo>
                <a:lnTo>
                  <a:pt x="2050254" y="302523"/>
                </a:lnTo>
                <a:lnTo>
                  <a:pt x="2022464" y="276074"/>
                </a:lnTo>
                <a:lnTo>
                  <a:pt x="1991884" y="250513"/>
                </a:lnTo>
                <a:lnTo>
                  <a:pt x="1958616" y="225891"/>
                </a:lnTo>
                <a:lnTo>
                  <a:pt x="1922762" y="202258"/>
                </a:lnTo>
                <a:lnTo>
                  <a:pt x="1884424" y="179665"/>
                </a:lnTo>
                <a:lnTo>
                  <a:pt x="1843701" y="158162"/>
                </a:lnTo>
                <a:lnTo>
                  <a:pt x="1800696" y="137801"/>
                </a:lnTo>
                <a:lnTo>
                  <a:pt x="1755510" y="118632"/>
                </a:lnTo>
                <a:lnTo>
                  <a:pt x="1708244" y="100705"/>
                </a:lnTo>
                <a:lnTo>
                  <a:pt x="1658999" y="84071"/>
                </a:lnTo>
                <a:lnTo>
                  <a:pt x="1607877" y="68781"/>
                </a:lnTo>
                <a:lnTo>
                  <a:pt x="1554979" y="54886"/>
                </a:lnTo>
                <a:lnTo>
                  <a:pt x="1500407" y="42435"/>
                </a:lnTo>
                <a:lnTo>
                  <a:pt x="1444260" y="31481"/>
                </a:lnTo>
                <a:lnTo>
                  <a:pt x="1386642" y="22073"/>
                </a:lnTo>
                <a:lnTo>
                  <a:pt x="1327653" y="14261"/>
                </a:lnTo>
                <a:lnTo>
                  <a:pt x="1267394" y="8098"/>
                </a:lnTo>
                <a:lnTo>
                  <a:pt x="1205967" y="3632"/>
                </a:lnTo>
                <a:lnTo>
                  <a:pt x="1143473" y="916"/>
                </a:lnTo>
                <a:lnTo>
                  <a:pt x="1080013" y="0"/>
                </a:lnTo>
                <a:lnTo>
                  <a:pt x="1016553" y="916"/>
                </a:lnTo>
                <a:lnTo>
                  <a:pt x="954059" y="3632"/>
                </a:lnTo>
                <a:lnTo>
                  <a:pt x="892632" y="8098"/>
                </a:lnTo>
                <a:lnTo>
                  <a:pt x="832374" y="14261"/>
                </a:lnTo>
                <a:lnTo>
                  <a:pt x="773384" y="22073"/>
                </a:lnTo>
                <a:lnTo>
                  <a:pt x="715766" y="31481"/>
                </a:lnTo>
                <a:lnTo>
                  <a:pt x="659620" y="42435"/>
                </a:lnTo>
                <a:lnTo>
                  <a:pt x="605047" y="54886"/>
                </a:lnTo>
                <a:lnTo>
                  <a:pt x="552149" y="68781"/>
                </a:lnTo>
                <a:lnTo>
                  <a:pt x="501027" y="84071"/>
                </a:lnTo>
                <a:lnTo>
                  <a:pt x="451783" y="100705"/>
                </a:lnTo>
                <a:lnTo>
                  <a:pt x="404516" y="118632"/>
                </a:lnTo>
                <a:lnTo>
                  <a:pt x="359330" y="137801"/>
                </a:lnTo>
                <a:lnTo>
                  <a:pt x="316325" y="158162"/>
                </a:lnTo>
                <a:lnTo>
                  <a:pt x="275603" y="179665"/>
                </a:lnTo>
                <a:lnTo>
                  <a:pt x="237264" y="202258"/>
                </a:lnTo>
                <a:lnTo>
                  <a:pt x="201410" y="225891"/>
                </a:lnTo>
                <a:lnTo>
                  <a:pt x="168143" y="250513"/>
                </a:lnTo>
                <a:lnTo>
                  <a:pt x="137563" y="276074"/>
                </a:lnTo>
                <a:lnTo>
                  <a:pt x="109772" y="302523"/>
                </a:lnTo>
                <a:lnTo>
                  <a:pt x="62962" y="357883"/>
                </a:lnTo>
                <a:lnTo>
                  <a:pt x="28523" y="416187"/>
                </a:lnTo>
                <a:lnTo>
                  <a:pt x="7265" y="477029"/>
                </a:lnTo>
                <a:lnTo>
                  <a:pt x="0" y="540006"/>
                </a:lnTo>
                <a:lnTo>
                  <a:pt x="1833" y="571736"/>
                </a:lnTo>
                <a:lnTo>
                  <a:pt x="16196" y="633697"/>
                </a:lnTo>
                <a:lnTo>
                  <a:pt x="44145" y="693321"/>
                </a:lnTo>
                <a:lnTo>
                  <a:pt x="84871" y="750203"/>
                </a:lnTo>
                <a:lnTo>
                  <a:pt x="137563" y="803938"/>
                </a:lnTo>
                <a:lnTo>
                  <a:pt x="168143" y="829499"/>
                </a:lnTo>
                <a:lnTo>
                  <a:pt x="201410" y="854121"/>
                </a:lnTo>
                <a:lnTo>
                  <a:pt x="237264" y="877754"/>
                </a:lnTo>
                <a:lnTo>
                  <a:pt x="275603" y="900348"/>
                </a:lnTo>
                <a:lnTo>
                  <a:pt x="316325" y="921850"/>
                </a:lnTo>
                <a:lnTo>
                  <a:pt x="359330" y="942211"/>
                </a:lnTo>
                <a:lnTo>
                  <a:pt x="404516" y="961381"/>
                </a:lnTo>
                <a:lnTo>
                  <a:pt x="451783" y="979308"/>
                </a:lnTo>
                <a:lnTo>
                  <a:pt x="501027" y="995941"/>
                </a:lnTo>
                <a:lnTo>
                  <a:pt x="552149" y="1011231"/>
                </a:lnTo>
                <a:lnTo>
                  <a:pt x="605047" y="1025127"/>
                </a:lnTo>
                <a:lnTo>
                  <a:pt x="659620" y="1037577"/>
                </a:lnTo>
                <a:lnTo>
                  <a:pt x="715766" y="1048532"/>
                </a:lnTo>
                <a:lnTo>
                  <a:pt x="773384" y="1057940"/>
                </a:lnTo>
                <a:lnTo>
                  <a:pt x="832374" y="1065751"/>
                </a:lnTo>
                <a:lnTo>
                  <a:pt x="892632" y="1071915"/>
                </a:lnTo>
                <a:lnTo>
                  <a:pt x="954059" y="1076380"/>
                </a:lnTo>
                <a:lnTo>
                  <a:pt x="1016553" y="1079096"/>
                </a:lnTo>
                <a:lnTo>
                  <a:pt x="1080013" y="1080013"/>
                </a:lnTo>
                <a:lnTo>
                  <a:pt x="1143473" y="1079096"/>
                </a:lnTo>
                <a:lnTo>
                  <a:pt x="1205967" y="1076380"/>
                </a:lnTo>
                <a:lnTo>
                  <a:pt x="1267394" y="1071915"/>
                </a:lnTo>
                <a:lnTo>
                  <a:pt x="1327653" y="1065751"/>
                </a:lnTo>
                <a:lnTo>
                  <a:pt x="1386642" y="1057940"/>
                </a:lnTo>
                <a:lnTo>
                  <a:pt x="1444260" y="1048532"/>
                </a:lnTo>
                <a:lnTo>
                  <a:pt x="1500407" y="1037577"/>
                </a:lnTo>
                <a:lnTo>
                  <a:pt x="1554979" y="1025127"/>
                </a:lnTo>
                <a:lnTo>
                  <a:pt x="1607877" y="1011231"/>
                </a:lnTo>
                <a:lnTo>
                  <a:pt x="1658999" y="995941"/>
                </a:lnTo>
                <a:lnTo>
                  <a:pt x="1708244" y="979308"/>
                </a:lnTo>
                <a:lnTo>
                  <a:pt x="1755510" y="961381"/>
                </a:lnTo>
                <a:lnTo>
                  <a:pt x="1800696" y="942211"/>
                </a:lnTo>
                <a:lnTo>
                  <a:pt x="1843701" y="921850"/>
                </a:lnTo>
                <a:lnTo>
                  <a:pt x="1884424" y="900348"/>
                </a:lnTo>
                <a:lnTo>
                  <a:pt x="1922762" y="877754"/>
                </a:lnTo>
                <a:lnTo>
                  <a:pt x="1958616" y="854121"/>
                </a:lnTo>
                <a:lnTo>
                  <a:pt x="1991884" y="829499"/>
                </a:lnTo>
                <a:lnTo>
                  <a:pt x="2022464" y="803938"/>
                </a:lnTo>
                <a:lnTo>
                  <a:pt x="2050254" y="777489"/>
                </a:lnTo>
                <a:lnTo>
                  <a:pt x="2097064" y="722130"/>
                </a:lnTo>
                <a:lnTo>
                  <a:pt x="2131503" y="663826"/>
                </a:lnTo>
                <a:lnTo>
                  <a:pt x="2152761" y="602983"/>
                </a:lnTo>
                <a:lnTo>
                  <a:pt x="2160027" y="540006"/>
                </a:lnTo>
                <a:close/>
              </a:path>
            </a:pathLst>
          </a:custGeom>
          <a:noFill/>
          <a:ln cap="flat" cmpd="sng" w="15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0" name="Google Shape;120;p15"/>
          <p:cNvSpPr txBox="1"/>
          <p:nvPr/>
        </p:nvSpPr>
        <p:spPr>
          <a:xfrm>
            <a:off x="4477181" y="3370303"/>
            <a:ext cx="6794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5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96"/>
          <p:cNvSpPr txBox="1"/>
          <p:nvPr>
            <p:ph type="title"/>
          </p:nvPr>
        </p:nvSpPr>
        <p:spPr>
          <a:xfrm>
            <a:off x="1212824" y="59814"/>
            <a:ext cx="21824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Lequel est le plus difficile ?</a:t>
            </a:r>
            <a:endParaRPr/>
          </a:p>
        </p:txBody>
      </p:sp>
      <p:sp>
        <p:nvSpPr>
          <p:cNvPr id="1579" name="Google Shape;1579;p96"/>
          <p:cNvSpPr/>
          <p:nvPr/>
        </p:nvSpPr>
        <p:spPr>
          <a:xfrm>
            <a:off x="495363" y="89432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80" name="Google Shape;1580;p96"/>
          <p:cNvSpPr txBox="1"/>
          <p:nvPr/>
        </p:nvSpPr>
        <p:spPr>
          <a:xfrm>
            <a:off x="586295" y="815529"/>
            <a:ext cx="2090420" cy="1039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90500" marR="0" rtl="0" algn="l">
              <a:lnSpc>
                <a:spcPct val="100000"/>
              </a:lnSpc>
              <a:spcBef>
                <a:spcPts val="137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voir transparent 28 du cours 2.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12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1" name="Google Shape;1581;p96"/>
          <p:cNvSpPr/>
          <p:nvPr/>
        </p:nvSpPr>
        <p:spPr>
          <a:xfrm>
            <a:off x="495363" y="174204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82" name="Google Shape;1582;p96"/>
          <p:cNvSpPr/>
          <p:nvPr/>
        </p:nvSpPr>
        <p:spPr>
          <a:xfrm>
            <a:off x="495363" y="245818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83" name="Google Shape;1583;p96"/>
          <p:cNvSpPr txBox="1"/>
          <p:nvPr/>
        </p:nvSpPr>
        <p:spPr>
          <a:xfrm>
            <a:off x="624395" y="2379394"/>
            <a:ext cx="269494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Bref : ils sont aussi difficiles l’un que l’autre.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4" name="Google Shape;1584;p96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29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97"/>
          <p:cNvSpPr txBox="1"/>
          <p:nvPr>
            <p:ph type="title"/>
          </p:nvPr>
        </p:nvSpPr>
        <p:spPr>
          <a:xfrm>
            <a:off x="1212824" y="59814"/>
            <a:ext cx="21824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Lequel est le plus difficile ?</a:t>
            </a:r>
            <a:endParaRPr/>
          </a:p>
        </p:txBody>
      </p:sp>
      <p:sp>
        <p:nvSpPr>
          <p:cNvPr id="1590" name="Google Shape;1590;p97"/>
          <p:cNvSpPr/>
          <p:nvPr/>
        </p:nvSpPr>
        <p:spPr>
          <a:xfrm>
            <a:off x="495363" y="89432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91" name="Google Shape;1591;p97"/>
          <p:cNvSpPr txBox="1"/>
          <p:nvPr/>
        </p:nvSpPr>
        <p:spPr>
          <a:xfrm>
            <a:off x="586295" y="815529"/>
            <a:ext cx="2278380" cy="1039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90500" marR="0" rtl="0" algn="l">
              <a:lnSpc>
                <a:spcPct val="120000"/>
              </a:lnSpc>
              <a:spcBef>
                <a:spcPts val="137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voir transparent 28 du cours 2.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905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Théorème de Cook-Levin, à venir.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2" name="Google Shape;1592;p97"/>
          <p:cNvSpPr/>
          <p:nvPr/>
        </p:nvSpPr>
        <p:spPr>
          <a:xfrm>
            <a:off x="495363" y="174204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93" name="Google Shape;1593;p97"/>
          <p:cNvSpPr/>
          <p:nvPr/>
        </p:nvSpPr>
        <p:spPr>
          <a:xfrm>
            <a:off x="495363" y="245818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94" name="Google Shape;1594;p97"/>
          <p:cNvSpPr txBox="1"/>
          <p:nvPr/>
        </p:nvSpPr>
        <p:spPr>
          <a:xfrm>
            <a:off x="624395" y="2379394"/>
            <a:ext cx="269494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Bref : ils sont aussi difficiles l’un que l’autre.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5" name="Google Shape;1595;p97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29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98"/>
          <p:cNvSpPr txBox="1"/>
          <p:nvPr>
            <p:ph type="title"/>
          </p:nvPr>
        </p:nvSpPr>
        <p:spPr>
          <a:xfrm>
            <a:off x="1212824" y="59814"/>
            <a:ext cx="21824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Lequel est le plus difficile ?</a:t>
            </a:r>
            <a:endParaRPr/>
          </a:p>
        </p:txBody>
      </p:sp>
      <p:sp>
        <p:nvSpPr>
          <p:cNvPr id="1601" name="Google Shape;1601;p98"/>
          <p:cNvSpPr/>
          <p:nvPr/>
        </p:nvSpPr>
        <p:spPr>
          <a:xfrm>
            <a:off x="495363" y="894321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02" name="Google Shape;1602;p98"/>
          <p:cNvSpPr txBox="1"/>
          <p:nvPr/>
        </p:nvSpPr>
        <p:spPr>
          <a:xfrm>
            <a:off x="573595" y="815529"/>
            <a:ext cx="2758440" cy="175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20000"/>
              </a:lnSpc>
              <a:spcBef>
                <a:spcPts val="137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voir transparent 28 du cours 2.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Théorème de Cook-Levin, à venir.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≤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137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voir transparent 55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Bref : ils sont aussi difficiles l’un que l’autre.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3" name="Google Shape;1603;p98"/>
          <p:cNvSpPr/>
          <p:nvPr/>
        </p:nvSpPr>
        <p:spPr>
          <a:xfrm>
            <a:off x="495363" y="174204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04" name="Google Shape;1604;p98"/>
          <p:cNvSpPr/>
          <p:nvPr/>
        </p:nvSpPr>
        <p:spPr>
          <a:xfrm>
            <a:off x="495363" y="245818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05" name="Google Shape;1605;p98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29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99"/>
          <p:cNvSpPr txBox="1"/>
          <p:nvPr>
            <p:ph type="title"/>
          </p:nvPr>
        </p:nvSpPr>
        <p:spPr>
          <a:xfrm>
            <a:off x="1930374" y="59814"/>
            <a:ext cx="74739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Au menu</a:t>
            </a:r>
            <a:endParaRPr/>
          </a:p>
        </p:txBody>
      </p:sp>
      <p:sp>
        <p:nvSpPr>
          <p:cNvPr id="1611" name="Google Shape;1611;p99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30</a:t>
            </a:r>
            <a:endParaRPr/>
          </a:p>
        </p:txBody>
      </p:sp>
      <p:sp>
        <p:nvSpPr>
          <p:cNvPr id="1612" name="Google Shape;1612;p99"/>
          <p:cNvSpPr txBox="1"/>
          <p:nvPr/>
        </p:nvSpPr>
        <p:spPr>
          <a:xfrm>
            <a:off x="347294" y="772882"/>
            <a:ext cx="3102610" cy="171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Complexité en temps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La classe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2142490" rtl="0" algn="l">
              <a:lnSpc>
                <a:spcPct val="226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La classe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NP </a:t>
            </a:r>
            <a:r>
              <a:rPr lang="en-US" sz="1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NP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-complétude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Quelques autres problèmes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NP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/>
              </a:rPr>
              <a:t>-complets célèbres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100"/>
          <p:cNvSpPr txBox="1"/>
          <p:nvPr/>
        </p:nvSpPr>
        <p:spPr>
          <a:xfrm>
            <a:off x="1592668" y="59814"/>
            <a:ext cx="142303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Plus précisément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8" name="Google Shape;1618;p100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31</a:t>
            </a:r>
            <a:endParaRPr/>
          </a:p>
        </p:txBody>
      </p:sp>
      <p:sp>
        <p:nvSpPr>
          <p:cNvPr id="1619" name="Google Shape;1619;p100"/>
          <p:cNvSpPr txBox="1"/>
          <p:nvPr/>
        </p:nvSpPr>
        <p:spPr>
          <a:xfrm>
            <a:off x="347294" y="1010398"/>
            <a:ext cx="1713864" cy="88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La classe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NP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0345" marR="50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La notion de vérificateur </a:t>
            </a: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Exemples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0345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La classe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NP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0345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La question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P </a:t>
            </a:r>
            <a:r>
              <a:rPr lang="en-US" sz="1100" u="sng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11"/>
              </a:rPr>
              <a:t>= </a:t>
            </a: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2"/>
              </a:rPr>
              <a:t>NP </a:t>
            </a:r>
            <a:r>
              <a:rPr lang="en-US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3"/>
              </a:rPr>
              <a:t>?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101"/>
          <p:cNvSpPr/>
          <p:nvPr/>
        </p:nvSpPr>
        <p:spPr>
          <a:xfrm>
            <a:off x="495363" y="1110576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25" name="Google Shape;1625;p101"/>
          <p:cNvSpPr txBox="1"/>
          <p:nvPr/>
        </p:nvSpPr>
        <p:spPr>
          <a:xfrm>
            <a:off x="624395" y="1031784"/>
            <a:ext cx="3513454" cy="343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200">
            <a:spAutoFit/>
          </a:bodyPr>
          <a:lstStyle/>
          <a:p>
            <a:pPr indent="0" lvl="0" marL="12700" marR="508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On ne sait pas si 3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SAT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admettent ou  pas un algorithme polynomial.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6" name="Google Shape;1626;p101"/>
          <p:cNvSpPr txBox="1"/>
          <p:nvPr>
            <p:ph idx="12" type="sldNum"/>
          </p:nvPr>
        </p:nvSpPr>
        <p:spPr>
          <a:xfrm>
            <a:off x="4409566" y="3370303"/>
            <a:ext cx="160654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32</a:t>
            </a:r>
            <a:endParaRPr/>
          </a:p>
        </p:txBody>
      </p:sp>
      <p:sp>
        <p:nvSpPr>
          <p:cNvPr id="1627" name="Google Shape;1627;p101"/>
          <p:cNvSpPr txBox="1"/>
          <p:nvPr/>
        </p:nvSpPr>
        <p:spPr>
          <a:xfrm>
            <a:off x="739025" y="1524602"/>
            <a:ext cx="3391535" cy="329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Cependant, il est très clair que 3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-COLORABILITE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SAT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7462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admettent un </a:t>
            </a:r>
            <a:r>
              <a:rPr b="1" lang="en-US" sz="1000">
                <a:latin typeface="Arial"/>
                <a:ea typeface="Arial"/>
                <a:cs typeface="Arial"/>
                <a:sym typeface="Arial"/>
              </a:rPr>
              <a:t>vérificateur polynomial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102"/>
          <p:cNvSpPr txBox="1"/>
          <p:nvPr/>
        </p:nvSpPr>
        <p:spPr>
          <a:xfrm>
            <a:off x="1829257" y="59814"/>
            <a:ext cx="94996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Vérificateur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3" name="Google Shape;1633;p102"/>
          <p:cNvSpPr/>
          <p:nvPr/>
        </p:nvSpPr>
        <p:spPr>
          <a:xfrm>
            <a:off x="495363" y="40831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34" name="Google Shape;1634;p102"/>
          <p:cNvSpPr txBox="1"/>
          <p:nvPr/>
        </p:nvSpPr>
        <p:spPr>
          <a:xfrm>
            <a:off x="624395" y="329525"/>
            <a:ext cx="347472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vérificateur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un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un algorithme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5" name="Google Shape;1635;p102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102"/>
          <p:cNvSpPr txBox="1"/>
          <p:nvPr/>
        </p:nvSpPr>
        <p:spPr>
          <a:xfrm>
            <a:off x="624395" y="407350"/>
            <a:ext cx="3333115" cy="546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54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tel que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s’écrit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15595" marR="0" rtl="0" algn="l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{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|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accepte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un certain mot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}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>
    <p:fade thruBlk="1"/>
  </p:transition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103"/>
          <p:cNvSpPr txBox="1"/>
          <p:nvPr>
            <p:ph type="title"/>
          </p:nvPr>
        </p:nvSpPr>
        <p:spPr>
          <a:xfrm>
            <a:off x="1829257" y="59814"/>
            <a:ext cx="94996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Vérificateur</a:t>
            </a:r>
            <a:endParaRPr/>
          </a:p>
        </p:txBody>
      </p:sp>
      <p:sp>
        <p:nvSpPr>
          <p:cNvPr id="1642" name="Google Shape;1642;p103"/>
          <p:cNvSpPr/>
          <p:nvPr/>
        </p:nvSpPr>
        <p:spPr>
          <a:xfrm>
            <a:off x="495363" y="40831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43" name="Google Shape;1643;p103"/>
          <p:cNvSpPr txBox="1"/>
          <p:nvPr/>
        </p:nvSpPr>
        <p:spPr>
          <a:xfrm>
            <a:off x="624395" y="329525"/>
            <a:ext cx="347472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vérificateur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un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un algorithme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103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103"/>
          <p:cNvSpPr txBox="1"/>
          <p:nvPr/>
        </p:nvSpPr>
        <p:spPr>
          <a:xfrm>
            <a:off x="598995" y="407350"/>
            <a:ext cx="3383915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540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tel que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s’écrit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40995" marR="0" rtl="0" algn="l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{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|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accepte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un certain mot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}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550">
              <a:latin typeface="Verdana"/>
              <a:ea typeface="Verdana"/>
              <a:cs typeface="Verdana"/>
              <a:sym typeface="Verdana"/>
            </a:endParaRPr>
          </a:p>
          <a:p>
            <a:pPr indent="0" lvl="0" marL="1778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Autre façon de l’écrire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07414" marR="0" rtl="0" algn="l">
              <a:lnSpc>
                <a:spcPct val="100000"/>
              </a:lnSpc>
              <a:spcBef>
                <a:spcPts val="655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ssi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∃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tel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accepte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>
    <p:fade thruBlk="1"/>
  </p:transition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9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104"/>
          <p:cNvSpPr txBox="1"/>
          <p:nvPr>
            <p:ph type="title"/>
          </p:nvPr>
        </p:nvSpPr>
        <p:spPr>
          <a:xfrm>
            <a:off x="1829257" y="59814"/>
            <a:ext cx="94996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Vérificateur</a:t>
            </a:r>
            <a:endParaRPr/>
          </a:p>
        </p:txBody>
      </p:sp>
      <p:sp>
        <p:nvSpPr>
          <p:cNvPr id="1651" name="Google Shape;1651;p104"/>
          <p:cNvSpPr/>
          <p:nvPr/>
        </p:nvSpPr>
        <p:spPr>
          <a:xfrm>
            <a:off x="495363" y="40831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52" name="Google Shape;1652;p104"/>
          <p:cNvSpPr txBox="1"/>
          <p:nvPr/>
        </p:nvSpPr>
        <p:spPr>
          <a:xfrm>
            <a:off x="624395" y="329525"/>
            <a:ext cx="347472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vérificateur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un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un algorithme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104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104"/>
          <p:cNvSpPr txBox="1"/>
          <p:nvPr/>
        </p:nvSpPr>
        <p:spPr>
          <a:xfrm>
            <a:off x="598995" y="407350"/>
            <a:ext cx="3409950" cy="154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540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tel que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s’écrit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40995" marR="0" rtl="0" algn="l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{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|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accepte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un certain mot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}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550">
              <a:latin typeface="Verdana"/>
              <a:ea typeface="Verdana"/>
              <a:cs typeface="Verdana"/>
              <a:sym typeface="Verdana"/>
            </a:endParaRPr>
          </a:p>
          <a:p>
            <a:pPr indent="0" lvl="0" marL="1778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Autre façon de l’écrire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07414" marR="0" rtl="0" algn="l">
              <a:lnSpc>
                <a:spcPct val="100000"/>
              </a:lnSpc>
              <a:spcBef>
                <a:spcPts val="655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ssi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∃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tel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accepte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137159" lvl="0" marL="314960" marR="30480" rtl="0" algn="l">
              <a:lnSpc>
                <a:spcPct val="110000"/>
              </a:lnSpc>
              <a:spcBef>
                <a:spcPts val="68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Autrement dit, un vérificateur utilise une information en  plus, à savoir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vérifier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dans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105"/>
          <p:cNvSpPr txBox="1"/>
          <p:nvPr>
            <p:ph type="title"/>
          </p:nvPr>
        </p:nvSpPr>
        <p:spPr>
          <a:xfrm>
            <a:off x="1829257" y="59814"/>
            <a:ext cx="94996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Vérificateur</a:t>
            </a:r>
            <a:endParaRPr/>
          </a:p>
        </p:txBody>
      </p:sp>
      <p:sp>
        <p:nvSpPr>
          <p:cNvPr id="1660" name="Google Shape;1660;p105"/>
          <p:cNvSpPr/>
          <p:nvPr/>
        </p:nvSpPr>
        <p:spPr>
          <a:xfrm>
            <a:off x="495363" y="408317"/>
            <a:ext cx="73025" cy="73025"/>
          </a:xfrm>
          <a:custGeom>
            <a:rect b="b" l="l" r="r" t="t"/>
            <a:pathLst>
              <a:path extrusionOk="0" h="73025" w="73025">
                <a:moveTo>
                  <a:pt x="72453" y="0"/>
                </a:moveTo>
                <a:lnTo>
                  <a:pt x="0" y="0"/>
                </a:lnTo>
                <a:lnTo>
                  <a:pt x="0" y="72453"/>
                </a:lnTo>
                <a:lnTo>
                  <a:pt x="72453" y="72453"/>
                </a:lnTo>
                <a:lnTo>
                  <a:pt x="72453" y="0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61" name="Google Shape;1661;p105"/>
          <p:cNvSpPr txBox="1"/>
          <p:nvPr/>
        </p:nvSpPr>
        <p:spPr>
          <a:xfrm>
            <a:off x="624395" y="329525"/>
            <a:ext cx="3474720" cy="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Un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vérificateur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un problème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est un algorithme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105"/>
          <p:cNvSpPr txBox="1"/>
          <p:nvPr/>
        </p:nvSpPr>
        <p:spPr>
          <a:xfrm>
            <a:off x="4434966" y="3370303"/>
            <a:ext cx="109855" cy="1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Arial"/>
                <a:ea typeface="Arial"/>
                <a:cs typeface="Arial"/>
                <a:sym typeface="Arial"/>
              </a:rPr>
              <a:t>33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105"/>
          <p:cNvSpPr txBox="1"/>
          <p:nvPr/>
        </p:nvSpPr>
        <p:spPr>
          <a:xfrm>
            <a:off x="598995" y="407350"/>
            <a:ext cx="3409950" cy="154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540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tel que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s’écrit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40995" marR="0" rtl="0" algn="l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= {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|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accepte 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pour un certain mot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100">
                <a:latin typeface="Lucida Sans"/>
                <a:ea typeface="Lucida Sans"/>
                <a:cs typeface="Lucida Sans"/>
                <a:sym typeface="Lucida Sans"/>
              </a:rPr>
              <a:t>}</a:t>
            </a:r>
            <a:r>
              <a:rPr i="1"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550">
              <a:latin typeface="Verdana"/>
              <a:ea typeface="Verdana"/>
              <a:cs typeface="Verdana"/>
              <a:sym typeface="Verdana"/>
            </a:endParaRPr>
          </a:p>
          <a:p>
            <a:pPr indent="0" lvl="0" marL="1778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Autre façon de l’écrire 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07414" marR="0" rtl="0" algn="l">
              <a:lnSpc>
                <a:spcPct val="100000"/>
              </a:lnSpc>
              <a:spcBef>
                <a:spcPts val="655"/>
              </a:spcBef>
              <a:spcAft>
                <a:spcPts val="0"/>
              </a:spcAft>
              <a:buNone/>
            </a:pP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∈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ssi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∃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tel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accepte 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000">
                <a:latin typeface="Lucida Sans"/>
                <a:ea typeface="Lucida Sans"/>
                <a:cs typeface="Lucida Sans"/>
                <a:sym typeface="Lucida Sans"/>
              </a:rPr>
              <a:t>)</a:t>
            </a:r>
            <a:r>
              <a:rPr i="1" lang="en-US" sz="1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137159" lvl="0" marL="314960" marR="30480" rtl="0" algn="l">
              <a:lnSpc>
                <a:spcPct val="110000"/>
              </a:lnSpc>
              <a:spcBef>
                <a:spcPts val="68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3333B2"/>
                </a:solidFill>
                <a:latin typeface="Lucida Sans"/>
                <a:ea typeface="Lucida Sans"/>
                <a:cs typeface="Lucida Sans"/>
                <a:sym typeface="Lucida Sans"/>
              </a:rPr>
              <a:t>)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Autrement dit, un vérificateur utilise une information en  plus, à savoir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pour vérifier que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est dans </a:t>
            </a:r>
            <a:r>
              <a:rPr i="1" lang="en-US" sz="1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64" name="Google Shape;1664;p105"/>
          <p:cNvSpPr txBox="1"/>
          <p:nvPr/>
        </p:nvSpPr>
        <p:spPr>
          <a:xfrm>
            <a:off x="1050785" y="2051565"/>
            <a:ext cx="3030855" cy="301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28270" lvl="0" marL="1403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900"/>
              <a:buFont typeface="Lucida Sans"/>
              <a:buChar char="•"/>
            </a:pP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Le mot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est alors appelé un </a:t>
            </a:r>
            <a:r>
              <a:rPr b="1" lang="en-US" sz="900">
                <a:latin typeface="Arial"/>
                <a:ea typeface="Arial"/>
                <a:cs typeface="Arial"/>
                <a:sym typeface="Arial"/>
              </a:rPr>
              <a:t>certificat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(parfois aussi une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40335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b="1" lang="en-US" sz="900">
                <a:latin typeface="Arial"/>
                <a:ea typeface="Arial"/>
                <a:cs typeface="Arial"/>
                <a:sym typeface="Arial"/>
              </a:rPr>
              <a:t>preuve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) pour </a:t>
            </a:r>
            <a:r>
              <a:rPr i="1" lang="en-US" sz="900"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9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